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6" r:id="rId17"/>
    <p:sldId id="277" r:id="rId18"/>
    <p:sldId id="278" r:id="rId19"/>
    <p:sldId id="279" r:id="rId20"/>
    <p:sldId id="280" r:id="rId21"/>
    <p:sldId id="281" r:id="rId22"/>
    <p:sldId id="272" r:id="rId23"/>
    <p:sldId id="273" r:id="rId24"/>
    <p:sldId id="274" r:id="rId25"/>
    <p:sldId id="275" r:id="rId26"/>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512"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03607B"/>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03607B"/>
                </a:solidFill>
                <a:latin typeface="Carlito"/>
                <a:cs typeface="Carlito"/>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03607B"/>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7200" y="457200"/>
            <a:ext cx="9144000" cy="3429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457200" y="457200"/>
            <a:ext cx="9144000" cy="662940"/>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457200" y="1120139"/>
            <a:ext cx="7434072" cy="370331"/>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7200" y="457200"/>
            <a:ext cx="9144000" cy="34290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46077" y="494799"/>
            <a:ext cx="6643370" cy="452119"/>
          </a:xfrm>
          <a:prstGeom prst="rect">
            <a:avLst/>
          </a:prstGeom>
        </p:spPr>
        <p:txBody>
          <a:bodyPr wrap="square" lIns="0" tIns="0" rIns="0" bIns="0">
            <a:spAutoFit/>
          </a:bodyPr>
          <a:lstStyle>
            <a:lvl1pPr>
              <a:defRPr sz="2800" b="0" i="0">
                <a:solidFill>
                  <a:srgbClr val="03607B"/>
                </a:solidFill>
                <a:latin typeface="Carlito"/>
                <a:cs typeface="Carlito"/>
              </a:defRPr>
            </a:lvl1pPr>
          </a:lstStyle>
          <a:p>
            <a:endParaRPr/>
          </a:p>
        </p:txBody>
      </p:sp>
      <p:sp>
        <p:nvSpPr>
          <p:cNvPr id="3" name="Holder 3"/>
          <p:cNvSpPr>
            <a:spLocks noGrp="1"/>
          </p:cNvSpPr>
          <p:nvPr>
            <p:ph type="body" idx="1"/>
          </p:nvPr>
        </p:nvSpPr>
        <p:spPr>
          <a:xfrm>
            <a:off x="817786" y="2786836"/>
            <a:ext cx="8422826" cy="2998470"/>
          </a:xfrm>
          <a:prstGeom prst="rect">
            <a:avLst/>
          </a:prstGeom>
        </p:spPr>
        <p:txBody>
          <a:bodyPr wrap="square" lIns="0" tIns="0" rIns="0" bIns="0">
            <a:spAutoFit/>
          </a:bodyPr>
          <a:lstStyle>
            <a:lvl1pPr>
              <a:defRPr sz="2600" b="0" i="0">
                <a:solidFill>
                  <a:schemeClr val="tx1"/>
                </a:solidFill>
                <a:latin typeface="Georgia"/>
                <a:cs typeface="Georgia"/>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10/15/2023</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2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12.png"/><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12.png"/><Relationship Id="rId4" Type="http://schemas.openxmlformats.org/officeDocument/2006/relationships/image" Target="../media/image58.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12.png"/><Relationship Id="rId4" Type="http://schemas.openxmlformats.org/officeDocument/2006/relationships/image" Target="../media/image60.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2.jpg"/><Relationship Id="rId1" Type="http://schemas.openxmlformats.org/officeDocument/2006/relationships/slideLayout" Target="../slideLayouts/slideLayout5.xml"/><Relationship Id="rId4" Type="http://schemas.openxmlformats.org/officeDocument/2006/relationships/image" Target="../media/image63.jp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6.png"/><Relationship Id="rId4" Type="http://schemas.openxmlformats.org/officeDocument/2006/relationships/image" Target="../media/image15.jp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12.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png"/><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67911" y="2706623"/>
            <a:ext cx="2743199" cy="429767"/>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457200" y="3465576"/>
            <a:ext cx="9144000" cy="3850004"/>
            <a:chOff x="457200" y="3465576"/>
            <a:chExt cx="9144000" cy="3850004"/>
          </a:xfrm>
        </p:grpSpPr>
        <p:sp>
          <p:nvSpPr>
            <p:cNvPr id="4" name="object 4"/>
            <p:cNvSpPr/>
            <p:nvPr/>
          </p:nvSpPr>
          <p:spPr>
            <a:xfrm>
              <a:off x="4882896" y="3465576"/>
              <a:ext cx="713231" cy="42062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57200" y="3886200"/>
              <a:ext cx="9144000" cy="34290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163823" y="4229100"/>
              <a:ext cx="4178807" cy="42976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4315967" y="5100827"/>
              <a:ext cx="1837944" cy="524255"/>
            </a:xfrm>
            <a:prstGeom prst="rect">
              <a:avLst/>
            </a:prstGeom>
            <a:blipFill>
              <a:blip r:embed="rId6" cstate="print"/>
              <a:stretch>
                <a:fillRect/>
              </a:stretch>
            </a:blipFill>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457200"/>
            <a:ext cx="9144000" cy="662940"/>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7709366" y="467353"/>
            <a:ext cx="1714500" cy="452120"/>
          </a:xfrm>
          <a:prstGeom prst="rect">
            <a:avLst/>
          </a:prstGeom>
        </p:spPr>
        <p:txBody>
          <a:bodyPr vert="horz" wrap="square" lIns="0" tIns="12065" rIns="0" bIns="0" rtlCol="0">
            <a:spAutoFit/>
          </a:bodyPr>
          <a:lstStyle/>
          <a:p>
            <a:pPr marL="12700">
              <a:lnSpc>
                <a:spcPct val="100000"/>
              </a:lnSpc>
              <a:spcBef>
                <a:spcPts val="95"/>
              </a:spcBef>
            </a:pPr>
            <a:r>
              <a:rPr sz="1800" b="1" spc="-5" dirty="0">
                <a:solidFill>
                  <a:srgbClr val="000000"/>
                </a:solidFill>
                <a:latin typeface="Times New Roman"/>
                <a:cs typeface="Times New Roman"/>
              </a:rPr>
              <a:t>DASHBOARD</a:t>
            </a:r>
            <a:r>
              <a:rPr sz="1800" b="1" spc="-75" dirty="0">
                <a:solidFill>
                  <a:srgbClr val="000000"/>
                </a:solidFill>
                <a:latin typeface="Times New Roman"/>
                <a:cs typeface="Times New Roman"/>
              </a:rPr>
              <a:t> </a:t>
            </a:r>
            <a:r>
              <a:rPr b="1" spc="-45" dirty="0">
                <a:solidFill>
                  <a:srgbClr val="000000"/>
                </a:solidFill>
                <a:latin typeface="Times New Roman"/>
                <a:cs typeface="Times New Roman"/>
              </a:rPr>
              <a:t>2</a:t>
            </a:r>
            <a:endParaRPr sz="1800">
              <a:latin typeface="Times New Roman"/>
              <a:cs typeface="Times New Roman"/>
            </a:endParaRPr>
          </a:p>
        </p:txBody>
      </p:sp>
      <p:pic>
        <p:nvPicPr>
          <p:cNvPr id="9" name="Picture 8">
            <a:extLst>
              <a:ext uri="{FF2B5EF4-FFF2-40B4-BE49-F238E27FC236}">
                <a16:creationId xmlns:a16="http://schemas.microsoft.com/office/drawing/2014/main" id="{CA4EAF65-DEBE-2D54-6025-27D1A42194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71600"/>
            <a:ext cx="9535856" cy="3124200"/>
          </a:xfrm>
          <a:prstGeom prst="rect">
            <a:avLst/>
          </a:prstGeom>
        </p:spPr>
      </p:pic>
      <p:pic>
        <p:nvPicPr>
          <p:cNvPr id="11" name="Picture 10">
            <a:extLst>
              <a:ext uri="{FF2B5EF4-FFF2-40B4-BE49-F238E27FC236}">
                <a16:creationId xmlns:a16="http://schemas.microsoft.com/office/drawing/2014/main" id="{397D7444-420A-0FDE-A6BF-9BC9CAFC1F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4523874"/>
            <a:ext cx="9440592" cy="3124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659137" y="473507"/>
            <a:ext cx="1671320" cy="330835"/>
          </a:xfrm>
          <a:prstGeom prst="rect">
            <a:avLst/>
          </a:prstGeom>
        </p:spPr>
        <p:txBody>
          <a:bodyPr vert="horz" wrap="square" lIns="0" tIns="13335" rIns="0" bIns="0" rtlCol="0">
            <a:spAutoFit/>
          </a:bodyPr>
          <a:lstStyle/>
          <a:p>
            <a:pPr marL="12700">
              <a:lnSpc>
                <a:spcPct val="100000"/>
              </a:lnSpc>
              <a:spcBef>
                <a:spcPts val="105"/>
              </a:spcBef>
            </a:pPr>
            <a:r>
              <a:rPr sz="1800" b="1" spc="-5" dirty="0">
                <a:latin typeface="Times New Roman"/>
                <a:cs typeface="Times New Roman"/>
              </a:rPr>
              <a:t>DASHBOARD</a:t>
            </a:r>
            <a:r>
              <a:rPr sz="1800" b="1" spc="-75" dirty="0">
                <a:latin typeface="Times New Roman"/>
                <a:cs typeface="Times New Roman"/>
              </a:rPr>
              <a:t> </a:t>
            </a:r>
            <a:r>
              <a:rPr sz="2000" b="1" dirty="0">
                <a:latin typeface="Carlito"/>
                <a:cs typeface="Carlito"/>
              </a:rPr>
              <a:t>3</a:t>
            </a:r>
            <a:endParaRPr sz="2000">
              <a:latin typeface="Carlito"/>
              <a:cs typeface="Carlito"/>
            </a:endParaRPr>
          </a:p>
        </p:txBody>
      </p:sp>
      <p:pic>
        <p:nvPicPr>
          <p:cNvPr id="7" name="Picture 6">
            <a:extLst>
              <a:ext uri="{FF2B5EF4-FFF2-40B4-BE49-F238E27FC236}">
                <a16:creationId xmlns:a16="http://schemas.microsoft.com/office/drawing/2014/main" id="{00B96250-D3BF-E395-6B0D-F2C14B8717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80" y="1568117"/>
            <a:ext cx="9401839" cy="3003884"/>
          </a:xfrm>
          <a:prstGeom prst="rect">
            <a:avLst/>
          </a:prstGeom>
        </p:spPr>
      </p:pic>
      <p:pic>
        <p:nvPicPr>
          <p:cNvPr id="9" name="Picture 8">
            <a:extLst>
              <a:ext uri="{FF2B5EF4-FFF2-40B4-BE49-F238E27FC236}">
                <a16:creationId xmlns:a16="http://schemas.microsoft.com/office/drawing/2014/main" id="{A8A768FB-704F-538B-1B06-52873246D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280" y="4572001"/>
            <a:ext cx="9469171" cy="30038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950189" y="474971"/>
            <a:ext cx="1158875" cy="299720"/>
          </a:xfrm>
          <a:prstGeom prst="rect">
            <a:avLst/>
          </a:prstGeom>
        </p:spPr>
        <p:txBody>
          <a:bodyPr vert="horz" wrap="square" lIns="0" tIns="12700" rIns="0" bIns="0" rtlCol="0">
            <a:spAutoFit/>
          </a:bodyPr>
          <a:lstStyle/>
          <a:p>
            <a:pPr marL="12700">
              <a:lnSpc>
                <a:spcPct val="100000"/>
              </a:lnSpc>
              <a:spcBef>
                <a:spcPts val="100"/>
              </a:spcBef>
            </a:pPr>
            <a:r>
              <a:rPr sz="1800" b="1" spc="-80" dirty="0">
                <a:latin typeface="Times New Roman"/>
                <a:cs typeface="Times New Roman"/>
              </a:rPr>
              <a:t>STORY</a:t>
            </a:r>
            <a:r>
              <a:rPr sz="1800" b="1" spc="275" dirty="0">
                <a:latin typeface="Times New Roman"/>
                <a:cs typeface="Times New Roman"/>
              </a:rPr>
              <a:t> </a:t>
            </a:r>
            <a:r>
              <a:rPr sz="1800" b="1" spc="-5" dirty="0">
                <a:latin typeface="Carlito"/>
                <a:cs typeface="Carlito"/>
              </a:rPr>
              <a:t>1.1</a:t>
            </a:r>
            <a:endParaRPr sz="1800">
              <a:latin typeface="Carlito"/>
              <a:cs typeface="Carlito"/>
            </a:endParaRPr>
          </a:p>
        </p:txBody>
      </p:sp>
      <p:pic>
        <p:nvPicPr>
          <p:cNvPr id="7" name="Picture 6">
            <a:extLst>
              <a:ext uri="{FF2B5EF4-FFF2-40B4-BE49-F238E27FC236}">
                <a16:creationId xmlns:a16="http://schemas.microsoft.com/office/drawing/2014/main" id="{F71D5677-F939-3BCF-A4F3-1E24BE39BC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702" y="1676400"/>
            <a:ext cx="9659698" cy="3962400"/>
          </a:xfrm>
          <a:prstGeom prst="rect">
            <a:avLst/>
          </a:prstGeom>
        </p:spPr>
      </p:pic>
      <p:pic>
        <p:nvPicPr>
          <p:cNvPr id="9" name="Picture 8">
            <a:extLst>
              <a:ext uri="{FF2B5EF4-FFF2-40B4-BE49-F238E27FC236}">
                <a16:creationId xmlns:a16="http://schemas.microsoft.com/office/drawing/2014/main" id="{1086F2D5-43ED-DE22-EA83-7B0D9B965F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02" y="4315326"/>
            <a:ext cx="9688277" cy="3429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119294" y="474971"/>
            <a:ext cx="1108710" cy="299720"/>
          </a:xfrm>
          <a:prstGeom prst="rect">
            <a:avLst/>
          </a:prstGeom>
        </p:spPr>
        <p:txBody>
          <a:bodyPr vert="horz" wrap="square" lIns="0" tIns="12700" rIns="0" bIns="0" rtlCol="0">
            <a:spAutoFit/>
          </a:bodyPr>
          <a:lstStyle/>
          <a:p>
            <a:pPr marL="12700">
              <a:lnSpc>
                <a:spcPct val="100000"/>
              </a:lnSpc>
              <a:spcBef>
                <a:spcPts val="100"/>
              </a:spcBef>
            </a:pPr>
            <a:r>
              <a:rPr sz="1800" b="1" spc="-80" dirty="0">
                <a:latin typeface="Times New Roman"/>
                <a:cs typeface="Times New Roman"/>
              </a:rPr>
              <a:t>STORY</a:t>
            </a:r>
            <a:r>
              <a:rPr sz="1800" b="1" spc="-114" dirty="0">
                <a:latin typeface="Times New Roman"/>
                <a:cs typeface="Times New Roman"/>
              </a:rPr>
              <a:t> </a:t>
            </a:r>
            <a:r>
              <a:rPr sz="1800" b="1" spc="-5" dirty="0">
                <a:latin typeface="Carlito"/>
                <a:cs typeface="Carlito"/>
              </a:rPr>
              <a:t>1.2</a:t>
            </a:r>
            <a:endParaRPr sz="1800">
              <a:latin typeface="Carlito"/>
              <a:cs typeface="Carlito"/>
            </a:endParaRPr>
          </a:p>
        </p:txBody>
      </p:sp>
      <p:pic>
        <p:nvPicPr>
          <p:cNvPr id="7" name="Picture 6">
            <a:extLst>
              <a:ext uri="{FF2B5EF4-FFF2-40B4-BE49-F238E27FC236}">
                <a16:creationId xmlns:a16="http://schemas.microsoft.com/office/drawing/2014/main" id="{49B69788-A052-976C-39B5-C13D51368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72" y="1600201"/>
            <a:ext cx="9716856" cy="2895600"/>
          </a:xfrm>
          <a:prstGeom prst="rect">
            <a:avLst/>
          </a:prstGeom>
        </p:spPr>
      </p:pic>
      <p:pic>
        <p:nvPicPr>
          <p:cNvPr id="9" name="Picture 8">
            <a:extLst>
              <a:ext uri="{FF2B5EF4-FFF2-40B4-BE49-F238E27FC236}">
                <a16:creationId xmlns:a16="http://schemas.microsoft.com/office/drawing/2014/main" id="{CD1A9238-841E-85BE-3C66-B456FEA07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167" y="4495802"/>
            <a:ext cx="9612066" cy="322198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191010" y="474971"/>
            <a:ext cx="1108710" cy="299720"/>
          </a:xfrm>
          <a:prstGeom prst="rect">
            <a:avLst/>
          </a:prstGeom>
        </p:spPr>
        <p:txBody>
          <a:bodyPr vert="horz" wrap="square" lIns="0" tIns="12700" rIns="0" bIns="0" rtlCol="0">
            <a:spAutoFit/>
          </a:bodyPr>
          <a:lstStyle/>
          <a:p>
            <a:pPr marL="12700">
              <a:lnSpc>
                <a:spcPct val="100000"/>
              </a:lnSpc>
              <a:spcBef>
                <a:spcPts val="100"/>
              </a:spcBef>
            </a:pPr>
            <a:r>
              <a:rPr sz="1800" b="1" spc="-80" dirty="0">
                <a:latin typeface="Times New Roman"/>
                <a:cs typeface="Times New Roman"/>
              </a:rPr>
              <a:t>STORY</a:t>
            </a:r>
            <a:r>
              <a:rPr sz="1800" b="1" spc="-114" dirty="0">
                <a:latin typeface="Times New Roman"/>
                <a:cs typeface="Times New Roman"/>
              </a:rPr>
              <a:t> </a:t>
            </a:r>
            <a:r>
              <a:rPr sz="1800" b="1" spc="-5" dirty="0">
                <a:latin typeface="Carlito"/>
                <a:cs typeface="Carlito"/>
              </a:rPr>
              <a:t>1.3</a:t>
            </a:r>
            <a:endParaRPr sz="1800">
              <a:latin typeface="Carlito"/>
              <a:cs typeface="Carlito"/>
            </a:endParaRPr>
          </a:p>
        </p:txBody>
      </p:sp>
      <p:pic>
        <p:nvPicPr>
          <p:cNvPr id="7" name="Picture 6">
            <a:extLst>
              <a:ext uri="{FF2B5EF4-FFF2-40B4-BE49-F238E27FC236}">
                <a16:creationId xmlns:a16="http://schemas.microsoft.com/office/drawing/2014/main" id="{D9144759-8A4E-93BC-7B3A-A7A023DDC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061" y="1828800"/>
            <a:ext cx="9688277" cy="561100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032508" y="473507"/>
            <a:ext cx="1139825" cy="330835"/>
          </a:xfrm>
          <a:prstGeom prst="rect">
            <a:avLst/>
          </a:prstGeom>
        </p:spPr>
        <p:txBody>
          <a:bodyPr vert="horz" wrap="square" lIns="0" tIns="13335" rIns="0" bIns="0" rtlCol="0">
            <a:spAutoFit/>
          </a:bodyPr>
          <a:lstStyle/>
          <a:p>
            <a:pPr marL="12700">
              <a:lnSpc>
                <a:spcPct val="100000"/>
              </a:lnSpc>
              <a:spcBef>
                <a:spcPts val="105"/>
              </a:spcBef>
            </a:pPr>
            <a:r>
              <a:rPr sz="1800" b="1" spc="-80" dirty="0">
                <a:latin typeface="Times New Roman"/>
                <a:cs typeface="Times New Roman"/>
              </a:rPr>
              <a:t>STORY</a:t>
            </a:r>
            <a:r>
              <a:rPr sz="1800" b="1" spc="-150" dirty="0">
                <a:latin typeface="Times New Roman"/>
                <a:cs typeface="Times New Roman"/>
              </a:rPr>
              <a:t> </a:t>
            </a:r>
            <a:r>
              <a:rPr sz="2000" b="1" spc="5" dirty="0">
                <a:latin typeface="Carlito"/>
                <a:cs typeface="Carlito"/>
              </a:rPr>
              <a:t>1.4</a:t>
            </a:r>
            <a:endParaRPr sz="2000">
              <a:latin typeface="Carlito"/>
              <a:cs typeface="Carlito"/>
            </a:endParaRPr>
          </a:p>
        </p:txBody>
      </p:sp>
      <p:pic>
        <p:nvPicPr>
          <p:cNvPr id="7" name="Picture 6">
            <a:extLst>
              <a:ext uri="{FF2B5EF4-FFF2-40B4-BE49-F238E27FC236}">
                <a16:creationId xmlns:a16="http://schemas.microsoft.com/office/drawing/2014/main" id="{D8686321-6463-A51D-3643-A265F0990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989" y="1524001"/>
            <a:ext cx="9300411" cy="3962399"/>
          </a:xfrm>
          <a:prstGeom prst="rect">
            <a:avLst/>
          </a:prstGeom>
        </p:spPr>
      </p:pic>
      <p:pic>
        <p:nvPicPr>
          <p:cNvPr id="9" name="Picture 8">
            <a:extLst>
              <a:ext uri="{FF2B5EF4-FFF2-40B4-BE49-F238E27FC236}">
                <a16:creationId xmlns:a16="http://schemas.microsoft.com/office/drawing/2014/main" id="{6A2919A0-9511-2A9B-58DB-6C77146748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608" y="4122292"/>
            <a:ext cx="9269172" cy="315654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CEA413-B363-DA06-D244-834354CDF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018" y="3200400"/>
            <a:ext cx="9726382" cy="4410861"/>
          </a:xfrm>
          <a:prstGeom prst="rect">
            <a:avLst/>
          </a:prstGeom>
        </p:spPr>
      </p:pic>
      <p:pic>
        <p:nvPicPr>
          <p:cNvPr id="7" name="Picture 6">
            <a:extLst>
              <a:ext uri="{FF2B5EF4-FFF2-40B4-BE49-F238E27FC236}">
                <a16:creationId xmlns:a16="http://schemas.microsoft.com/office/drawing/2014/main" id="{00B27F65-2CD2-B6A8-19AE-C288D72BF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018" y="1592858"/>
            <a:ext cx="9754456" cy="3215083"/>
          </a:xfrm>
          <a:prstGeom prst="rect">
            <a:avLst/>
          </a:prstGeom>
        </p:spPr>
      </p:pic>
      <p:sp>
        <p:nvSpPr>
          <p:cNvPr id="9" name="object 5">
            <a:extLst>
              <a:ext uri="{FF2B5EF4-FFF2-40B4-BE49-F238E27FC236}">
                <a16:creationId xmlns:a16="http://schemas.microsoft.com/office/drawing/2014/main" id="{77AB1979-068F-C8FF-F89C-61116859303D}"/>
              </a:ext>
            </a:extLst>
          </p:cNvPr>
          <p:cNvSpPr txBox="1"/>
          <p:nvPr/>
        </p:nvSpPr>
        <p:spPr>
          <a:xfrm>
            <a:off x="8077200" y="592371"/>
            <a:ext cx="1492492" cy="321242"/>
          </a:xfrm>
          <a:prstGeom prst="rect">
            <a:avLst/>
          </a:prstGeom>
        </p:spPr>
        <p:txBody>
          <a:bodyPr vert="horz" wrap="square" lIns="0" tIns="13335" rIns="0" bIns="0" rtlCol="0">
            <a:spAutoFit/>
          </a:bodyPr>
          <a:lstStyle/>
          <a:p>
            <a:pPr marL="12700">
              <a:lnSpc>
                <a:spcPct val="100000"/>
              </a:lnSpc>
              <a:spcBef>
                <a:spcPts val="105"/>
              </a:spcBef>
            </a:pPr>
            <a:r>
              <a:rPr sz="1800" b="1" spc="-80" dirty="0">
                <a:latin typeface="Times New Roman"/>
                <a:cs typeface="Times New Roman"/>
              </a:rPr>
              <a:t>STORY</a:t>
            </a:r>
            <a:r>
              <a:rPr sz="1800" b="1" spc="-150" dirty="0">
                <a:latin typeface="Times New Roman"/>
                <a:cs typeface="Times New Roman"/>
              </a:rPr>
              <a:t> </a:t>
            </a:r>
            <a:r>
              <a:rPr lang="en-IN" sz="2000" b="1" spc="5" dirty="0">
                <a:latin typeface="Carlito"/>
                <a:cs typeface="Times New Roman"/>
              </a:rPr>
              <a:t>2.1</a:t>
            </a:r>
            <a:endParaRPr sz="2000" dirty="0">
              <a:latin typeface="Carlito"/>
              <a:cs typeface="Carlito"/>
            </a:endParaRPr>
          </a:p>
        </p:txBody>
      </p:sp>
    </p:spTree>
    <p:extLst>
      <p:ext uri="{BB962C8B-B14F-4D97-AF65-F5344CB8AC3E}">
        <p14:creationId xmlns:p14="http://schemas.microsoft.com/office/powerpoint/2010/main" val="4080472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BC069958-1D66-B1FB-6E8C-AF69490FF936}"/>
              </a:ext>
            </a:extLst>
          </p:cNvPr>
          <p:cNvSpPr txBox="1"/>
          <p:nvPr/>
        </p:nvSpPr>
        <p:spPr>
          <a:xfrm>
            <a:off x="8032508" y="473507"/>
            <a:ext cx="1139825" cy="321242"/>
          </a:xfrm>
          <a:prstGeom prst="rect">
            <a:avLst/>
          </a:prstGeom>
        </p:spPr>
        <p:txBody>
          <a:bodyPr vert="horz" wrap="square" lIns="0" tIns="13335" rIns="0" bIns="0" rtlCol="0">
            <a:spAutoFit/>
          </a:bodyPr>
          <a:lstStyle/>
          <a:p>
            <a:pPr marL="12700">
              <a:lnSpc>
                <a:spcPct val="100000"/>
              </a:lnSpc>
              <a:spcBef>
                <a:spcPts val="105"/>
              </a:spcBef>
            </a:pPr>
            <a:r>
              <a:rPr sz="1800" b="1" spc="-80" dirty="0">
                <a:latin typeface="Times New Roman"/>
                <a:cs typeface="Times New Roman"/>
              </a:rPr>
              <a:t>STORY</a:t>
            </a:r>
            <a:r>
              <a:rPr sz="1800" b="1" spc="-150" dirty="0">
                <a:latin typeface="Times New Roman"/>
                <a:cs typeface="Times New Roman"/>
              </a:rPr>
              <a:t> </a:t>
            </a:r>
            <a:r>
              <a:rPr lang="en-IN" sz="2000" b="1" spc="5" dirty="0">
                <a:latin typeface="Carlito"/>
                <a:cs typeface="Times New Roman"/>
              </a:rPr>
              <a:t>2.2</a:t>
            </a:r>
          </a:p>
        </p:txBody>
      </p:sp>
      <p:pic>
        <p:nvPicPr>
          <p:cNvPr id="4" name="Picture 3">
            <a:extLst>
              <a:ext uri="{FF2B5EF4-FFF2-40B4-BE49-F238E27FC236}">
                <a16:creationId xmlns:a16="http://schemas.microsoft.com/office/drawing/2014/main" id="{CB1B1974-E020-6758-15DC-5DBE4D2D3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901" y="1621201"/>
            <a:ext cx="9306597" cy="5677692"/>
          </a:xfrm>
          <a:prstGeom prst="rect">
            <a:avLst/>
          </a:prstGeom>
        </p:spPr>
      </p:pic>
    </p:spTree>
    <p:extLst>
      <p:ext uri="{BB962C8B-B14F-4D97-AF65-F5344CB8AC3E}">
        <p14:creationId xmlns:p14="http://schemas.microsoft.com/office/powerpoint/2010/main" val="1190496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29555F45-7DD2-4000-B213-610AFC4E39FA}"/>
              </a:ext>
            </a:extLst>
          </p:cNvPr>
          <p:cNvSpPr txBox="1"/>
          <p:nvPr/>
        </p:nvSpPr>
        <p:spPr>
          <a:xfrm>
            <a:off x="8032508" y="473507"/>
            <a:ext cx="1139825" cy="321242"/>
          </a:xfrm>
          <a:prstGeom prst="rect">
            <a:avLst/>
          </a:prstGeom>
        </p:spPr>
        <p:txBody>
          <a:bodyPr vert="horz" wrap="square" lIns="0" tIns="13335" rIns="0" bIns="0" rtlCol="0">
            <a:spAutoFit/>
          </a:bodyPr>
          <a:lstStyle/>
          <a:p>
            <a:pPr marL="12700">
              <a:lnSpc>
                <a:spcPct val="100000"/>
              </a:lnSpc>
              <a:spcBef>
                <a:spcPts val="105"/>
              </a:spcBef>
            </a:pPr>
            <a:r>
              <a:rPr sz="1800" b="1" spc="-80" dirty="0">
                <a:latin typeface="Times New Roman"/>
                <a:cs typeface="Times New Roman"/>
              </a:rPr>
              <a:t>STORY</a:t>
            </a:r>
            <a:r>
              <a:rPr sz="1800" b="1" spc="-150" dirty="0">
                <a:latin typeface="Times New Roman"/>
                <a:cs typeface="Times New Roman"/>
              </a:rPr>
              <a:t> </a:t>
            </a:r>
            <a:r>
              <a:rPr lang="en-IN" sz="2000" b="1" spc="5" dirty="0">
                <a:latin typeface="Carlito"/>
                <a:cs typeface="Times New Roman"/>
              </a:rPr>
              <a:t>2.3</a:t>
            </a:r>
          </a:p>
        </p:txBody>
      </p:sp>
      <p:pic>
        <p:nvPicPr>
          <p:cNvPr id="4" name="Picture 3">
            <a:extLst>
              <a:ext uri="{FF2B5EF4-FFF2-40B4-BE49-F238E27FC236}">
                <a16:creationId xmlns:a16="http://schemas.microsoft.com/office/drawing/2014/main" id="{32413D26-8B01-FD6B-C0F0-3F8B38F4D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461" y="1678359"/>
            <a:ext cx="9383477" cy="5620534"/>
          </a:xfrm>
          <a:prstGeom prst="rect">
            <a:avLst/>
          </a:prstGeom>
        </p:spPr>
      </p:pic>
    </p:spTree>
    <p:extLst>
      <p:ext uri="{BB962C8B-B14F-4D97-AF65-F5344CB8AC3E}">
        <p14:creationId xmlns:p14="http://schemas.microsoft.com/office/powerpoint/2010/main" val="1924290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064A3C07-29BB-A168-BFD6-A3A82B85B99A}"/>
              </a:ext>
            </a:extLst>
          </p:cNvPr>
          <p:cNvSpPr txBox="1"/>
          <p:nvPr/>
        </p:nvSpPr>
        <p:spPr>
          <a:xfrm>
            <a:off x="8032508" y="473507"/>
            <a:ext cx="1139825" cy="321242"/>
          </a:xfrm>
          <a:prstGeom prst="rect">
            <a:avLst/>
          </a:prstGeom>
        </p:spPr>
        <p:txBody>
          <a:bodyPr vert="horz" wrap="square" lIns="0" tIns="13335" rIns="0" bIns="0" rtlCol="0">
            <a:spAutoFit/>
          </a:bodyPr>
          <a:lstStyle/>
          <a:p>
            <a:pPr marL="12700">
              <a:lnSpc>
                <a:spcPct val="100000"/>
              </a:lnSpc>
              <a:spcBef>
                <a:spcPts val="105"/>
              </a:spcBef>
            </a:pPr>
            <a:r>
              <a:rPr sz="1800" b="1" spc="-80" dirty="0">
                <a:latin typeface="Times New Roman"/>
                <a:cs typeface="Times New Roman"/>
              </a:rPr>
              <a:t>STORY</a:t>
            </a:r>
            <a:r>
              <a:rPr sz="1800" b="1" spc="-150" dirty="0">
                <a:latin typeface="Times New Roman"/>
                <a:cs typeface="Times New Roman"/>
              </a:rPr>
              <a:t> </a:t>
            </a:r>
            <a:r>
              <a:rPr lang="en-IN" sz="2000" b="1" spc="5" dirty="0">
                <a:latin typeface="Carlito"/>
                <a:cs typeface="Times New Roman"/>
              </a:rPr>
              <a:t>2.4</a:t>
            </a:r>
            <a:endParaRPr sz="2000" dirty="0">
              <a:latin typeface="Carlito"/>
              <a:cs typeface="Carlito"/>
            </a:endParaRPr>
          </a:p>
        </p:txBody>
      </p:sp>
      <p:pic>
        <p:nvPicPr>
          <p:cNvPr id="4" name="Picture 3">
            <a:extLst>
              <a:ext uri="{FF2B5EF4-FFF2-40B4-BE49-F238E27FC236}">
                <a16:creationId xmlns:a16="http://schemas.microsoft.com/office/drawing/2014/main" id="{62E865D9-3AA0-6A9E-B0CA-B4B9B7EF3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693" y="1905000"/>
            <a:ext cx="9593014" cy="5696745"/>
          </a:xfrm>
          <a:prstGeom prst="rect">
            <a:avLst/>
          </a:prstGeom>
        </p:spPr>
      </p:pic>
    </p:spTree>
    <p:extLst>
      <p:ext uri="{BB962C8B-B14F-4D97-AF65-F5344CB8AC3E}">
        <p14:creationId xmlns:p14="http://schemas.microsoft.com/office/powerpoint/2010/main" val="2006764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457200"/>
            <a:ext cx="9144000" cy="662940"/>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457200" y="1120139"/>
            <a:ext cx="8705215" cy="909955"/>
            <a:chOff x="457200" y="1120139"/>
            <a:chExt cx="8705215" cy="909955"/>
          </a:xfrm>
        </p:grpSpPr>
        <p:sp>
          <p:nvSpPr>
            <p:cNvPr id="4" name="object 4"/>
            <p:cNvSpPr/>
            <p:nvPr/>
          </p:nvSpPr>
          <p:spPr>
            <a:xfrm>
              <a:off x="457200" y="1120139"/>
              <a:ext cx="7434072" cy="37033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15340" y="1386839"/>
              <a:ext cx="1754124" cy="499872"/>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7673340" y="1171955"/>
              <a:ext cx="1488947" cy="858012"/>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851356" y="2134660"/>
            <a:ext cx="835850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rlito"/>
                <a:cs typeface="Carlito"/>
              </a:rPr>
              <a:t>UNLOCKING </a:t>
            </a:r>
            <a:r>
              <a:rPr sz="1800" spc="-5" dirty="0">
                <a:latin typeface="Carlito"/>
                <a:cs typeface="Carlito"/>
              </a:rPr>
              <a:t>INSIGHTS </a:t>
            </a:r>
            <a:r>
              <a:rPr sz="1800" spc="-15" dirty="0">
                <a:latin typeface="Carlito"/>
                <a:cs typeface="Carlito"/>
              </a:rPr>
              <a:t>INTO </a:t>
            </a:r>
            <a:r>
              <a:rPr sz="1800" spc="-10" dirty="0">
                <a:latin typeface="Carlito"/>
                <a:cs typeface="Carlito"/>
              </a:rPr>
              <a:t>THE GLOBAL </a:t>
            </a:r>
            <a:r>
              <a:rPr sz="1800" spc="-5" dirty="0">
                <a:latin typeface="Carlito"/>
                <a:cs typeface="Carlito"/>
              </a:rPr>
              <a:t>AIR </a:t>
            </a:r>
            <a:r>
              <a:rPr sz="1800" spc="-25" dirty="0">
                <a:latin typeface="Carlito"/>
                <a:cs typeface="Carlito"/>
              </a:rPr>
              <a:t>TRANSPORTATION </a:t>
            </a:r>
            <a:r>
              <a:rPr sz="1800" spc="-10" dirty="0">
                <a:latin typeface="Carlito"/>
                <a:cs typeface="Carlito"/>
              </a:rPr>
              <a:t>NETWORK </a:t>
            </a:r>
            <a:r>
              <a:rPr sz="1800" spc="-5" dirty="0">
                <a:latin typeface="Carlito"/>
                <a:cs typeface="Carlito"/>
              </a:rPr>
              <a:t>WITH</a:t>
            </a:r>
            <a:r>
              <a:rPr sz="1800" spc="70" dirty="0">
                <a:latin typeface="Carlito"/>
                <a:cs typeface="Carlito"/>
              </a:rPr>
              <a:t> </a:t>
            </a:r>
            <a:r>
              <a:rPr sz="1800" spc="-30" dirty="0">
                <a:latin typeface="Carlito"/>
                <a:cs typeface="Carlito"/>
              </a:rPr>
              <a:t>TABLEAU</a:t>
            </a:r>
            <a:endParaRPr sz="1800">
              <a:latin typeface="Carlito"/>
              <a:cs typeface="Carlito"/>
            </a:endParaRPr>
          </a:p>
        </p:txBody>
      </p:sp>
      <p:sp>
        <p:nvSpPr>
          <p:cNvPr id="8" name="object 8"/>
          <p:cNvSpPr txBox="1">
            <a:spLocks noGrp="1"/>
          </p:cNvSpPr>
          <p:nvPr>
            <p:ph type="title"/>
          </p:nvPr>
        </p:nvSpPr>
        <p:spPr>
          <a:xfrm>
            <a:off x="3586996" y="2648191"/>
            <a:ext cx="2889250" cy="391160"/>
          </a:xfrm>
          <a:prstGeom prst="rect">
            <a:avLst/>
          </a:prstGeom>
        </p:spPr>
        <p:txBody>
          <a:bodyPr vert="horz" wrap="square" lIns="0" tIns="12700" rIns="0" bIns="0" rtlCol="0">
            <a:spAutoFit/>
          </a:bodyPr>
          <a:lstStyle/>
          <a:p>
            <a:pPr marL="12700">
              <a:lnSpc>
                <a:spcPct val="100000"/>
              </a:lnSpc>
              <a:spcBef>
                <a:spcPts val="100"/>
              </a:spcBef>
              <a:tabLst>
                <a:tab pos="390525" algn="l"/>
              </a:tabLst>
            </a:pPr>
            <a:r>
              <a:rPr sz="2400" b="1" i="1" spc="-5" dirty="0">
                <a:solidFill>
                  <a:srgbClr val="FF0000"/>
                </a:solidFill>
                <a:latin typeface="Carlito"/>
                <a:cs typeface="Carlito"/>
              </a:rPr>
              <a:t>III	</a:t>
            </a:r>
            <a:r>
              <a:rPr sz="2400" b="1" i="1" dirty="0">
                <a:solidFill>
                  <a:srgbClr val="FF0000"/>
                </a:solidFill>
                <a:latin typeface="Carlito"/>
                <a:cs typeface="Carlito"/>
              </a:rPr>
              <a:t>B </a:t>
            </a:r>
            <a:r>
              <a:rPr sz="2400" b="1" i="1" spc="5" dirty="0">
                <a:solidFill>
                  <a:srgbClr val="FF0000"/>
                </a:solidFill>
                <a:latin typeface="Carlito"/>
                <a:cs typeface="Carlito"/>
              </a:rPr>
              <a:t>SC</a:t>
            </a:r>
            <a:r>
              <a:rPr sz="2400" b="1" i="1" spc="-90" dirty="0">
                <a:solidFill>
                  <a:srgbClr val="FF0000"/>
                </a:solidFill>
                <a:latin typeface="Carlito"/>
                <a:cs typeface="Carlito"/>
              </a:rPr>
              <a:t> </a:t>
            </a:r>
            <a:r>
              <a:rPr sz="2400" b="1" i="1" spc="-40" dirty="0">
                <a:solidFill>
                  <a:srgbClr val="FF0000"/>
                </a:solidFill>
                <a:latin typeface="Carlito"/>
                <a:cs typeface="Carlito"/>
              </a:rPr>
              <a:t>MATHEMATICS</a:t>
            </a:r>
            <a:endParaRPr sz="2400">
              <a:latin typeface="Carlito"/>
              <a:cs typeface="Carlito"/>
            </a:endParaRPr>
          </a:p>
        </p:txBody>
      </p:sp>
      <p:sp>
        <p:nvSpPr>
          <p:cNvPr id="9" name="object 9"/>
          <p:cNvSpPr txBox="1"/>
          <p:nvPr/>
        </p:nvSpPr>
        <p:spPr>
          <a:xfrm>
            <a:off x="735612" y="3326352"/>
            <a:ext cx="8591550" cy="517449"/>
          </a:xfrm>
          <a:prstGeom prst="rect">
            <a:avLst/>
          </a:prstGeom>
        </p:spPr>
        <p:txBody>
          <a:bodyPr vert="horz" wrap="square" lIns="0" tIns="12065" rIns="0" bIns="0" rtlCol="0">
            <a:spAutoFit/>
          </a:bodyPr>
          <a:lstStyle/>
          <a:p>
            <a:pPr marL="12700">
              <a:lnSpc>
                <a:spcPct val="100000"/>
              </a:lnSpc>
              <a:spcBef>
                <a:spcPts val="95"/>
              </a:spcBef>
            </a:pPr>
            <a:r>
              <a:rPr sz="1600" spc="-10" dirty="0">
                <a:latin typeface="Carlito"/>
                <a:cs typeface="Carlito"/>
              </a:rPr>
              <a:t>TEAM </a:t>
            </a:r>
            <a:r>
              <a:rPr sz="1600" spc="-20" dirty="0">
                <a:latin typeface="Carlito"/>
                <a:cs typeface="Carlito"/>
              </a:rPr>
              <a:t>CANDIDATE </a:t>
            </a:r>
            <a:r>
              <a:rPr sz="1600" spc="-10" dirty="0">
                <a:latin typeface="Carlito"/>
                <a:cs typeface="Carlito"/>
              </a:rPr>
              <a:t>MEMBERS </a:t>
            </a:r>
            <a:r>
              <a:rPr sz="1600" spc="-5" dirty="0">
                <a:latin typeface="Carlito"/>
                <a:cs typeface="Carlito"/>
              </a:rPr>
              <a:t>: </a:t>
            </a:r>
            <a:r>
              <a:rPr sz="1600" spc="-10" dirty="0">
                <a:latin typeface="Carlito"/>
                <a:cs typeface="Carlito"/>
              </a:rPr>
              <a:t>1)</a:t>
            </a:r>
            <a:r>
              <a:rPr lang="en-IN" sz="1600" spc="-10" dirty="0">
                <a:latin typeface="Carlito"/>
                <a:cs typeface="Carlito"/>
              </a:rPr>
              <a:t> VEDASRI.G </a:t>
            </a:r>
            <a:r>
              <a:rPr sz="1600" dirty="0">
                <a:latin typeface="Carlito"/>
                <a:cs typeface="Carlito"/>
              </a:rPr>
              <a:t>2) </a:t>
            </a:r>
            <a:r>
              <a:rPr lang="en-IN" sz="1600" spc="-20" dirty="0">
                <a:latin typeface="Carlito"/>
                <a:cs typeface="Carlito"/>
              </a:rPr>
              <a:t>VALARMATHI.G</a:t>
            </a:r>
          </a:p>
          <a:p>
            <a:pPr marL="12700">
              <a:lnSpc>
                <a:spcPct val="100000"/>
              </a:lnSpc>
              <a:spcBef>
                <a:spcPts val="95"/>
              </a:spcBef>
            </a:pPr>
            <a:endParaRPr sz="1600" dirty="0">
              <a:latin typeface="Carlito"/>
              <a:cs typeface="Carlito"/>
            </a:endParaRPr>
          </a:p>
        </p:txBody>
      </p:sp>
      <p:grpSp>
        <p:nvGrpSpPr>
          <p:cNvPr id="10" name="object 10"/>
          <p:cNvGrpSpPr/>
          <p:nvPr/>
        </p:nvGrpSpPr>
        <p:grpSpPr>
          <a:xfrm>
            <a:off x="457200" y="3672840"/>
            <a:ext cx="9144000" cy="3642360"/>
            <a:chOff x="457200" y="3672840"/>
            <a:chExt cx="9144000" cy="3642360"/>
          </a:xfrm>
        </p:grpSpPr>
        <p:sp>
          <p:nvSpPr>
            <p:cNvPr id="11" name="object 11"/>
            <p:cNvSpPr/>
            <p:nvPr/>
          </p:nvSpPr>
          <p:spPr>
            <a:xfrm>
              <a:off x="4529328" y="3672840"/>
              <a:ext cx="1001268" cy="213359"/>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457200" y="3886200"/>
              <a:ext cx="9144000" cy="3428999"/>
            </a:xfrm>
            <a:prstGeom prst="rect">
              <a:avLst/>
            </a:prstGeom>
            <a:blipFill>
              <a:blip r:embed="rId7" cstate="print"/>
              <a:stretch>
                <a:fillRect/>
              </a:stretch>
            </a:blipFill>
          </p:spPr>
          <p:txBody>
            <a:bodyPr wrap="square" lIns="0" tIns="0" rIns="0" bIns="0" rtlCol="0"/>
            <a:lstStyle/>
            <a:p>
              <a:endParaRPr/>
            </a:p>
          </p:txBody>
        </p:sp>
      </p:grpSp>
      <p:sp>
        <p:nvSpPr>
          <p:cNvPr id="13" name="object 13"/>
          <p:cNvSpPr txBox="1"/>
          <p:nvPr/>
        </p:nvSpPr>
        <p:spPr>
          <a:xfrm>
            <a:off x="1639365" y="4786325"/>
            <a:ext cx="6781800" cy="1910779"/>
          </a:xfrm>
          <a:prstGeom prst="rect">
            <a:avLst/>
          </a:prstGeom>
        </p:spPr>
        <p:txBody>
          <a:bodyPr vert="horz" wrap="square" lIns="0" tIns="12700" rIns="0" bIns="0" rtlCol="0">
            <a:spAutoFit/>
          </a:bodyPr>
          <a:lstStyle/>
          <a:p>
            <a:pPr marL="89535" algn="ctr">
              <a:lnSpc>
                <a:spcPct val="100000"/>
              </a:lnSpc>
              <a:spcBef>
                <a:spcPts val="100"/>
              </a:spcBef>
            </a:pPr>
            <a:r>
              <a:rPr sz="1800" spc="-5" dirty="0">
                <a:latin typeface="Carlito"/>
                <a:cs typeface="Carlito"/>
              </a:rPr>
              <a:t>UNDER THE GUIDENCE</a:t>
            </a:r>
            <a:r>
              <a:rPr sz="1800" spc="25" dirty="0">
                <a:latin typeface="Carlito"/>
                <a:cs typeface="Carlito"/>
              </a:rPr>
              <a:t> </a:t>
            </a:r>
            <a:r>
              <a:rPr sz="1800" spc="-5" dirty="0">
                <a:latin typeface="Carlito"/>
                <a:cs typeface="Carlito"/>
              </a:rPr>
              <a:t>OF</a:t>
            </a:r>
            <a:endParaRPr sz="1800" dirty="0">
              <a:latin typeface="Carlito"/>
              <a:cs typeface="Carlito"/>
            </a:endParaRPr>
          </a:p>
          <a:p>
            <a:pPr algn="ctr">
              <a:lnSpc>
                <a:spcPct val="100000"/>
              </a:lnSpc>
              <a:spcBef>
                <a:spcPts val="50"/>
              </a:spcBef>
            </a:pPr>
            <a:r>
              <a:rPr lang="en-IN" sz="2800" dirty="0">
                <a:solidFill>
                  <a:srgbClr val="FF0000"/>
                </a:solidFill>
                <a:latin typeface="Carlito"/>
                <a:cs typeface="Carlito"/>
              </a:rPr>
              <a:t>A.BALAKRISHNAN ,</a:t>
            </a:r>
            <a:r>
              <a:rPr lang="en-IN" sz="2800" dirty="0" err="1">
                <a:solidFill>
                  <a:srgbClr val="FF0000"/>
                </a:solidFill>
                <a:latin typeface="Carlito"/>
                <a:cs typeface="Carlito"/>
              </a:rPr>
              <a:t>M.Sc.,M.Phil.,B.Ed.,SET</a:t>
            </a:r>
            <a:r>
              <a:rPr lang="en-IN" sz="2800" dirty="0">
                <a:solidFill>
                  <a:srgbClr val="FF0000"/>
                </a:solidFill>
                <a:latin typeface="Carlito"/>
                <a:cs typeface="Carlito"/>
              </a:rPr>
              <a:t>.,</a:t>
            </a:r>
            <a:endParaRPr sz="2800" dirty="0">
              <a:solidFill>
                <a:srgbClr val="FF0000"/>
              </a:solidFill>
              <a:latin typeface="Carlito"/>
              <a:cs typeface="Carlito"/>
            </a:endParaRPr>
          </a:p>
          <a:p>
            <a:pPr algn="ctr">
              <a:lnSpc>
                <a:spcPct val="100000"/>
              </a:lnSpc>
              <a:spcBef>
                <a:spcPts val="1920"/>
              </a:spcBef>
            </a:pPr>
            <a:r>
              <a:rPr sz="2400" spc="-5" dirty="0">
                <a:solidFill>
                  <a:srgbClr val="00AF50"/>
                </a:solidFill>
                <a:latin typeface="Carlito"/>
                <a:cs typeface="Carlito"/>
              </a:rPr>
              <a:t>Guest </a:t>
            </a:r>
            <a:r>
              <a:rPr sz="1600" spc="-10" dirty="0">
                <a:solidFill>
                  <a:srgbClr val="00AF50"/>
                </a:solidFill>
                <a:latin typeface="Carlito"/>
                <a:cs typeface="Carlito"/>
              </a:rPr>
              <a:t>Lecture UG </a:t>
            </a:r>
            <a:r>
              <a:rPr sz="1600" spc="-5" dirty="0">
                <a:solidFill>
                  <a:srgbClr val="00AF50"/>
                </a:solidFill>
                <a:latin typeface="Carlito"/>
                <a:cs typeface="Carlito"/>
              </a:rPr>
              <a:t>and </a:t>
            </a:r>
            <a:r>
              <a:rPr sz="1600" dirty="0">
                <a:solidFill>
                  <a:srgbClr val="00AF50"/>
                </a:solidFill>
                <a:latin typeface="Carlito"/>
                <a:cs typeface="Carlito"/>
              </a:rPr>
              <a:t>PG </a:t>
            </a:r>
            <a:r>
              <a:rPr sz="1600" spc="-5" dirty="0">
                <a:solidFill>
                  <a:srgbClr val="00AF50"/>
                </a:solidFill>
                <a:latin typeface="Carlito"/>
                <a:cs typeface="Carlito"/>
              </a:rPr>
              <a:t>&amp; Department </a:t>
            </a:r>
            <a:r>
              <a:rPr sz="1600" spc="-10" dirty="0">
                <a:solidFill>
                  <a:srgbClr val="00AF50"/>
                </a:solidFill>
                <a:latin typeface="Carlito"/>
                <a:cs typeface="Carlito"/>
              </a:rPr>
              <a:t>of</a:t>
            </a:r>
            <a:r>
              <a:rPr sz="1600" spc="-130" dirty="0">
                <a:solidFill>
                  <a:srgbClr val="00AF50"/>
                </a:solidFill>
                <a:latin typeface="Carlito"/>
                <a:cs typeface="Carlito"/>
              </a:rPr>
              <a:t> </a:t>
            </a:r>
            <a:r>
              <a:rPr sz="1600" spc="-5" dirty="0">
                <a:solidFill>
                  <a:srgbClr val="00AF50"/>
                </a:solidFill>
                <a:latin typeface="Carlito"/>
                <a:cs typeface="Carlito"/>
              </a:rPr>
              <a:t>Mathematics</a:t>
            </a:r>
            <a:endParaRPr sz="1600" dirty="0">
              <a:latin typeface="Carlito"/>
              <a:cs typeface="Carlito"/>
            </a:endParaRPr>
          </a:p>
          <a:p>
            <a:pPr algn="ctr">
              <a:lnSpc>
                <a:spcPct val="100000"/>
              </a:lnSpc>
              <a:spcBef>
                <a:spcPts val="1950"/>
              </a:spcBef>
            </a:pPr>
            <a:r>
              <a:rPr sz="2000" dirty="0">
                <a:solidFill>
                  <a:srgbClr val="0F6EC6"/>
                </a:solidFill>
                <a:latin typeface="Carlito"/>
                <a:cs typeface="Carlito"/>
              </a:rPr>
              <a:t>MUTHURANGAM GOVERNMENT </a:t>
            </a:r>
            <a:r>
              <a:rPr sz="2000" spc="-10" dirty="0">
                <a:solidFill>
                  <a:srgbClr val="0F6EC6"/>
                </a:solidFill>
                <a:latin typeface="Carlito"/>
                <a:cs typeface="Carlito"/>
              </a:rPr>
              <a:t>ARTS COLLEGE</a:t>
            </a:r>
            <a:r>
              <a:rPr sz="2000" spc="-125" dirty="0">
                <a:solidFill>
                  <a:srgbClr val="0F6EC6"/>
                </a:solidFill>
                <a:latin typeface="Carlito"/>
                <a:cs typeface="Carlito"/>
              </a:rPr>
              <a:t> </a:t>
            </a:r>
            <a:r>
              <a:rPr sz="2000" spc="-5" dirty="0">
                <a:solidFill>
                  <a:srgbClr val="0F6EC6"/>
                </a:solidFill>
                <a:latin typeface="Carlito"/>
                <a:cs typeface="Carlito"/>
              </a:rPr>
              <a:t>VELLORE-632002</a:t>
            </a:r>
            <a:endParaRPr sz="2000" dirty="0">
              <a:latin typeface="Carlito"/>
              <a:cs typeface="Carlito"/>
            </a:endParaRPr>
          </a:p>
        </p:txBody>
      </p:sp>
      <p:sp>
        <p:nvSpPr>
          <p:cNvPr id="14" name="object 14"/>
          <p:cNvSpPr/>
          <p:nvPr/>
        </p:nvSpPr>
        <p:spPr>
          <a:xfrm>
            <a:off x="4529328" y="3886200"/>
            <a:ext cx="1001268" cy="786384"/>
          </a:xfrm>
          <a:prstGeom prst="rect">
            <a:avLst/>
          </a:prstGeom>
          <a:blipFill>
            <a:blip r:embed="rId8"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BBC18F94-D5BF-4BB5-5684-48F7816E6AAD}"/>
              </a:ext>
            </a:extLst>
          </p:cNvPr>
          <p:cNvSpPr txBox="1"/>
          <p:nvPr/>
        </p:nvSpPr>
        <p:spPr>
          <a:xfrm>
            <a:off x="8032508" y="473507"/>
            <a:ext cx="1139825" cy="321242"/>
          </a:xfrm>
          <a:prstGeom prst="rect">
            <a:avLst/>
          </a:prstGeom>
        </p:spPr>
        <p:txBody>
          <a:bodyPr vert="horz" wrap="square" lIns="0" tIns="13335" rIns="0" bIns="0" rtlCol="0">
            <a:spAutoFit/>
          </a:bodyPr>
          <a:lstStyle/>
          <a:p>
            <a:pPr marL="12700">
              <a:lnSpc>
                <a:spcPct val="100000"/>
              </a:lnSpc>
              <a:spcBef>
                <a:spcPts val="105"/>
              </a:spcBef>
            </a:pPr>
            <a:r>
              <a:rPr sz="1800" b="1" spc="-80" dirty="0">
                <a:latin typeface="Times New Roman"/>
                <a:cs typeface="Times New Roman"/>
              </a:rPr>
              <a:t>STORY</a:t>
            </a:r>
            <a:r>
              <a:rPr sz="1800" b="1" spc="-150" dirty="0">
                <a:latin typeface="Times New Roman"/>
                <a:cs typeface="Times New Roman"/>
              </a:rPr>
              <a:t> </a:t>
            </a:r>
            <a:r>
              <a:rPr lang="en-IN" sz="2000" b="1" spc="5" dirty="0">
                <a:latin typeface="Carlito"/>
                <a:cs typeface="Times New Roman"/>
              </a:rPr>
              <a:t>2.5</a:t>
            </a:r>
            <a:endParaRPr sz="2000" dirty="0">
              <a:latin typeface="Carlito"/>
              <a:cs typeface="Carlito"/>
            </a:endParaRPr>
          </a:p>
        </p:txBody>
      </p:sp>
      <p:pic>
        <p:nvPicPr>
          <p:cNvPr id="4" name="Picture 3">
            <a:extLst>
              <a:ext uri="{FF2B5EF4-FFF2-40B4-BE49-F238E27FC236}">
                <a16:creationId xmlns:a16="http://schemas.microsoft.com/office/drawing/2014/main" id="{CF864AAC-D5FA-42A4-4BD6-CD0AC6AD3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807" y="1606159"/>
            <a:ext cx="9392993" cy="5696745"/>
          </a:xfrm>
          <a:prstGeom prst="rect">
            <a:avLst/>
          </a:prstGeom>
        </p:spPr>
      </p:pic>
    </p:spTree>
    <p:extLst>
      <p:ext uri="{BB962C8B-B14F-4D97-AF65-F5344CB8AC3E}">
        <p14:creationId xmlns:p14="http://schemas.microsoft.com/office/powerpoint/2010/main" val="828894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93BE8944-D85A-714A-64E6-1605D1EEC333}"/>
              </a:ext>
            </a:extLst>
          </p:cNvPr>
          <p:cNvSpPr txBox="1"/>
          <p:nvPr/>
        </p:nvSpPr>
        <p:spPr>
          <a:xfrm>
            <a:off x="8032508" y="473507"/>
            <a:ext cx="1139825" cy="290464"/>
          </a:xfrm>
          <a:prstGeom prst="rect">
            <a:avLst/>
          </a:prstGeom>
        </p:spPr>
        <p:txBody>
          <a:bodyPr vert="horz" wrap="square" lIns="0" tIns="13335" rIns="0" bIns="0" rtlCol="0">
            <a:spAutoFit/>
          </a:bodyPr>
          <a:lstStyle/>
          <a:p>
            <a:pPr marL="12700">
              <a:lnSpc>
                <a:spcPct val="100000"/>
              </a:lnSpc>
              <a:spcBef>
                <a:spcPts val="105"/>
              </a:spcBef>
            </a:pPr>
            <a:r>
              <a:rPr sz="1800" b="1" spc="-80" dirty="0">
                <a:latin typeface="Times New Roman"/>
                <a:cs typeface="Times New Roman"/>
              </a:rPr>
              <a:t>STORY</a:t>
            </a:r>
            <a:r>
              <a:rPr lang="en-IN" sz="1800" b="1" spc="-80" dirty="0">
                <a:latin typeface="Times New Roman"/>
                <a:cs typeface="Times New Roman"/>
              </a:rPr>
              <a:t> 2.6</a:t>
            </a:r>
            <a:endParaRPr sz="2000" dirty="0">
              <a:latin typeface="Carlito"/>
              <a:cs typeface="Carlito"/>
            </a:endParaRPr>
          </a:p>
        </p:txBody>
      </p:sp>
      <p:pic>
        <p:nvPicPr>
          <p:cNvPr id="4" name="Picture 3">
            <a:extLst>
              <a:ext uri="{FF2B5EF4-FFF2-40B4-BE49-F238E27FC236}">
                <a16:creationId xmlns:a16="http://schemas.microsoft.com/office/drawing/2014/main" id="{576B46C7-8232-96F8-B569-925015F55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601453"/>
            <a:ext cx="9448800" cy="4182979"/>
          </a:xfrm>
          <a:prstGeom prst="rect">
            <a:avLst/>
          </a:prstGeom>
        </p:spPr>
      </p:pic>
      <p:pic>
        <p:nvPicPr>
          <p:cNvPr id="6" name="Picture 5">
            <a:extLst>
              <a:ext uri="{FF2B5EF4-FFF2-40B4-BE49-F238E27FC236}">
                <a16:creationId xmlns:a16="http://schemas.microsoft.com/office/drawing/2014/main" id="{0B8A3A3C-2606-D3FF-88E4-1679B62DA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24000"/>
            <a:ext cx="9448800" cy="3733800"/>
          </a:xfrm>
          <a:prstGeom prst="rect">
            <a:avLst/>
          </a:prstGeom>
        </p:spPr>
      </p:pic>
    </p:spTree>
    <p:extLst>
      <p:ext uri="{BB962C8B-B14F-4D97-AF65-F5344CB8AC3E}">
        <p14:creationId xmlns:p14="http://schemas.microsoft.com/office/powerpoint/2010/main" val="852848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457200"/>
            <a:ext cx="9144000" cy="66294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7200" y="1120139"/>
            <a:ext cx="7434072" cy="370331"/>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903323" y="1502215"/>
            <a:ext cx="4350385" cy="788035"/>
          </a:xfrm>
          <a:prstGeom prst="rect">
            <a:avLst/>
          </a:prstGeom>
        </p:spPr>
        <p:txBody>
          <a:bodyPr vert="horz" wrap="square" lIns="0" tIns="12700" rIns="0" bIns="0" rtlCol="0">
            <a:spAutoFit/>
          </a:bodyPr>
          <a:lstStyle/>
          <a:p>
            <a:pPr marL="12700">
              <a:lnSpc>
                <a:spcPct val="100000"/>
              </a:lnSpc>
              <a:spcBef>
                <a:spcPts val="100"/>
              </a:spcBef>
            </a:pPr>
            <a:r>
              <a:rPr sz="5000" b="1" spc="-315" dirty="0">
                <a:solidFill>
                  <a:srgbClr val="FF0000"/>
                </a:solidFill>
                <a:latin typeface="Times New Roman"/>
                <a:cs typeface="Times New Roman"/>
              </a:rPr>
              <a:t>APPLICATIONS</a:t>
            </a:r>
            <a:endParaRPr sz="5000">
              <a:latin typeface="Times New Roman"/>
              <a:cs typeface="Times New Roman"/>
            </a:endParaRPr>
          </a:p>
        </p:txBody>
      </p:sp>
      <p:grpSp>
        <p:nvGrpSpPr>
          <p:cNvPr id="5" name="object 5"/>
          <p:cNvGrpSpPr/>
          <p:nvPr/>
        </p:nvGrpSpPr>
        <p:grpSpPr>
          <a:xfrm>
            <a:off x="457200" y="2391155"/>
            <a:ext cx="9144000" cy="4924425"/>
            <a:chOff x="457200" y="2391155"/>
            <a:chExt cx="9144000" cy="4924425"/>
          </a:xfrm>
        </p:grpSpPr>
        <p:sp>
          <p:nvSpPr>
            <p:cNvPr id="6" name="object 6"/>
            <p:cNvSpPr/>
            <p:nvPr/>
          </p:nvSpPr>
          <p:spPr>
            <a:xfrm>
              <a:off x="909827" y="2391155"/>
              <a:ext cx="8234172" cy="149504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57200" y="3886200"/>
              <a:ext cx="9144000" cy="3428999"/>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909827" y="3886200"/>
              <a:ext cx="8234172" cy="2574036"/>
            </a:xfrm>
            <a:prstGeom prst="rect">
              <a:avLst/>
            </a:prstGeom>
            <a:blipFill>
              <a:blip r:embed="rId6" cstate="print"/>
              <a:stretch>
                <a:fillRect/>
              </a:stretch>
            </a:blipFill>
          </p:spPr>
          <p:txBody>
            <a:bodyPr wrap="square" lIns="0" tIns="0" rIns="0" bIns="0" rtlCol="0"/>
            <a:lstStyle/>
            <a:p>
              <a:endParaRPr/>
            </a:p>
          </p:txBody>
        </p:sp>
      </p:grpSp>
      <p:sp>
        <p:nvSpPr>
          <p:cNvPr id="9" name="object 9"/>
          <p:cNvSpPr txBox="1"/>
          <p:nvPr/>
        </p:nvSpPr>
        <p:spPr>
          <a:xfrm>
            <a:off x="1186677" y="2405878"/>
            <a:ext cx="7839709" cy="4308872"/>
          </a:xfrm>
          <a:prstGeom prst="rect">
            <a:avLst/>
          </a:prstGeom>
        </p:spPr>
        <p:txBody>
          <a:bodyPr vert="horz" wrap="square" lIns="0" tIns="12700" rIns="0" bIns="0" rtlCol="0">
            <a:spAutoFit/>
          </a:bodyPr>
          <a:lstStyle/>
          <a:p>
            <a:pPr marL="497205" marR="24765" indent="-342900">
              <a:lnSpc>
                <a:spcPct val="100000"/>
              </a:lnSpc>
              <a:spcBef>
                <a:spcPts val="100"/>
              </a:spcBef>
              <a:buFont typeface="Wingdings" panose="05000000000000000000" pitchFamily="2" charset="2"/>
              <a:buChar char="Ø"/>
            </a:pPr>
            <a:r>
              <a:rPr lang="en-IN" sz="2250" spc="-220" dirty="0">
                <a:solidFill>
                  <a:srgbClr val="0ACFD8"/>
                </a:solidFill>
                <a:cs typeface="Georgia"/>
              </a:rPr>
              <a:t>Location costs</a:t>
            </a:r>
          </a:p>
          <a:p>
            <a:pPr marL="497205" marR="24765" indent="-342900">
              <a:lnSpc>
                <a:spcPct val="100000"/>
              </a:lnSpc>
              <a:spcBef>
                <a:spcPts val="100"/>
              </a:spcBef>
              <a:buFont typeface="Wingdings" panose="05000000000000000000" pitchFamily="2" charset="2"/>
              <a:buChar char="Ø"/>
            </a:pPr>
            <a:r>
              <a:rPr lang="en-IN" sz="2250" spc="-220" dirty="0">
                <a:solidFill>
                  <a:srgbClr val="0ACFD8"/>
                </a:solidFill>
                <a:cs typeface="Georgia"/>
              </a:rPr>
              <a:t>Utilities</a:t>
            </a:r>
          </a:p>
          <a:p>
            <a:pPr marL="497205" marR="24765" indent="-342900">
              <a:lnSpc>
                <a:spcPct val="100000"/>
              </a:lnSpc>
              <a:spcBef>
                <a:spcPts val="100"/>
              </a:spcBef>
              <a:buFont typeface="Wingdings" panose="05000000000000000000" pitchFamily="2" charset="2"/>
              <a:buChar char="Ø"/>
            </a:pPr>
            <a:r>
              <a:rPr lang="en-IN" sz="2250" spc="-220" dirty="0">
                <a:solidFill>
                  <a:srgbClr val="0ACFD8"/>
                </a:solidFill>
                <a:cs typeface="Georgia"/>
              </a:rPr>
              <a:t>Telephone and internet</a:t>
            </a:r>
          </a:p>
          <a:p>
            <a:pPr marL="497205" marR="24765" indent="-342900">
              <a:lnSpc>
                <a:spcPct val="100000"/>
              </a:lnSpc>
              <a:spcBef>
                <a:spcPts val="100"/>
              </a:spcBef>
              <a:buFont typeface="Wingdings" panose="05000000000000000000" pitchFamily="2" charset="2"/>
              <a:buChar char="Ø"/>
            </a:pPr>
            <a:r>
              <a:rPr lang="en-IN" sz="2250" spc="-220" dirty="0">
                <a:solidFill>
                  <a:srgbClr val="0ACFD8"/>
                </a:solidFill>
                <a:cs typeface="Georgia"/>
              </a:rPr>
              <a:t>Business insurance</a:t>
            </a:r>
          </a:p>
          <a:p>
            <a:pPr marL="497205" marR="24765" indent="-342900">
              <a:lnSpc>
                <a:spcPct val="100000"/>
              </a:lnSpc>
              <a:spcBef>
                <a:spcPts val="100"/>
              </a:spcBef>
              <a:buFont typeface="Wingdings" panose="05000000000000000000" pitchFamily="2" charset="2"/>
              <a:buChar char="Ø"/>
            </a:pPr>
            <a:r>
              <a:rPr lang="en-IN" sz="2250" spc="-220" dirty="0">
                <a:solidFill>
                  <a:srgbClr val="0ACFD8"/>
                </a:solidFill>
                <a:cs typeface="Georgia"/>
              </a:rPr>
              <a:t>Office  equipment</a:t>
            </a:r>
          </a:p>
          <a:p>
            <a:pPr marL="497205" marR="24765" indent="-342900">
              <a:lnSpc>
                <a:spcPct val="100000"/>
              </a:lnSpc>
              <a:spcBef>
                <a:spcPts val="100"/>
              </a:spcBef>
              <a:buFont typeface="Wingdings" panose="05000000000000000000" pitchFamily="2" charset="2"/>
              <a:buChar char="Ø"/>
            </a:pPr>
            <a:r>
              <a:rPr lang="en-IN" sz="2250" spc="-220" dirty="0">
                <a:solidFill>
                  <a:srgbClr val="0ACFD8"/>
                </a:solidFill>
                <a:cs typeface="Georgia"/>
              </a:rPr>
              <a:t>Employee  salary  and benefits</a:t>
            </a:r>
          </a:p>
          <a:p>
            <a:pPr marL="497205" marR="24765" indent="-342900">
              <a:lnSpc>
                <a:spcPct val="100000"/>
              </a:lnSpc>
              <a:spcBef>
                <a:spcPts val="100"/>
              </a:spcBef>
              <a:buFont typeface="Wingdings" panose="05000000000000000000" pitchFamily="2" charset="2"/>
              <a:buChar char="Ø"/>
            </a:pPr>
            <a:r>
              <a:rPr lang="en-IN" sz="2250" spc="-220" dirty="0">
                <a:solidFill>
                  <a:srgbClr val="0ACFD8"/>
                </a:solidFill>
                <a:cs typeface="Georgia"/>
              </a:rPr>
              <a:t>Marketing expenses</a:t>
            </a:r>
          </a:p>
          <a:p>
            <a:pPr marL="497205" marR="24765" indent="-342900">
              <a:lnSpc>
                <a:spcPct val="100000"/>
              </a:lnSpc>
              <a:spcBef>
                <a:spcPts val="100"/>
              </a:spcBef>
              <a:buFont typeface="Wingdings" panose="05000000000000000000" pitchFamily="2" charset="2"/>
              <a:buChar char="Ø"/>
            </a:pPr>
            <a:r>
              <a:rPr lang="en-IN" sz="2250" spc="-220" dirty="0">
                <a:solidFill>
                  <a:srgbClr val="0ACFD8"/>
                </a:solidFill>
                <a:cs typeface="Georgia"/>
              </a:rPr>
              <a:t>Taxes</a:t>
            </a:r>
          </a:p>
          <a:p>
            <a:pPr marL="497205" marR="24765" indent="-342900">
              <a:lnSpc>
                <a:spcPct val="100000"/>
              </a:lnSpc>
              <a:spcBef>
                <a:spcPts val="100"/>
              </a:spcBef>
              <a:buFont typeface="Wingdings" panose="05000000000000000000" pitchFamily="2" charset="2"/>
              <a:buChar char="Ø"/>
            </a:pPr>
            <a:r>
              <a:rPr lang="en-IN" sz="2250" spc="-220" dirty="0">
                <a:solidFill>
                  <a:srgbClr val="0ACFD8"/>
                </a:solidFill>
                <a:cs typeface="Georgia"/>
              </a:rPr>
              <a:t>Business  fees</a:t>
            </a:r>
          </a:p>
          <a:p>
            <a:pPr marL="497205" marR="24765" indent="-342900">
              <a:lnSpc>
                <a:spcPct val="100000"/>
              </a:lnSpc>
              <a:spcBef>
                <a:spcPts val="100"/>
              </a:spcBef>
              <a:buFont typeface="Wingdings" panose="05000000000000000000" pitchFamily="2" charset="2"/>
              <a:buChar char="Ø"/>
            </a:pPr>
            <a:r>
              <a:rPr lang="en-IN" sz="2250" spc="-220" dirty="0">
                <a:solidFill>
                  <a:srgbClr val="0ACFD8"/>
                </a:solidFill>
                <a:cs typeface="Georgia"/>
              </a:rPr>
              <a:t>Business meals</a:t>
            </a:r>
          </a:p>
          <a:p>
            <a:pPr marL="497205" marR="24765" indent="-342900">
              <a:lnSpc>
                <a:spcPct val="100000"/>
              </a:lnSpc>
              <a:spcBef>
                <a:spcPts val="100"/>
              </a:spcBef>
              <a:buFont typeface="Wingdings" panose="05000000000000000000" pitchFamily="2" charset="2"/>
              <a:buChar char="Ø"/>
            </a:pPr>
            <a:r>
              <a:rPr lang="en-IN" sz="2250" spc="-220" dirty="0">
                <a:solidFill>
                  <a:srgbClr val="0ACFD8"/>
                </a:solidFill>
                <a:cs typeface="Georgia"/>
              </a:rPr>
              <a:t>Employee gifts</a:t>
            </a:r>
          </a:p>
          <a:p>
            <a:pPr marL="154305" marR="24765">
              <a:lnSpc>
                <a:spcPct val="100000"/>
              </a:lnSpc>
              <a:spcBef>
                <a:spcPts val="100"/>
              </a:spcBef>
            </a:pPr>
            <a:endParaRPr lang="en-IN" sz="2250" spc="-220" dirty="0">
              <a:solidFill>
                <a:srgbClr val="0ACFD8"/>
              </a:solidFill>
              <a:latin typeface="+mj-lt"/>
              <a:cs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457200"/>
            <a:ext cx="9144000" cy="66294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7200" y="1120139"/>
            <a:ext cx="7434072" cy="370331"/>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903323" y="1502215"/>
            <a:ext cx="3604260" cy="788035"/>
          </a:xfrm>
          <a:prstGeom prst="rect">
            <a:avLst/>
          </a:prstGeom>
        </p:spPr>
        <p:txBody>
          <a:bodyPr vert="horz" wrap="square" lIns="0" tIns="12700" rIns="0" bIns="0" rtlCol="0">
            <a:spAutoFit/>
          </a:bodyPr>
          <a:lstStyle/>
          <a:p>
            <a:pPr marL="12700">
              <a:lnSpc>
                <a:spcPct val="100000"/>
              </a:lnSpc>
              <a:spcBef>
                <a:spcPts val="100"/>
              </a:spcBef>
            </a:pPr>
            <a:r>
              <a:rPr sz="5000" b="1" spc="-715" dirty="0">
                <a:solidFill>
                  <a:srgbClr val="FF0000"/>
                </a:solidFill>
                <a:latin typeface="Times New Roman"/>
                <a:cs typeface="Times New Roman"/>
              </a:rPr>
              <a:t>C</a:t>
            </a:r>
            <a:r>
              <a:rPr sz="5000" b="1" spc="-745" dirty="0">
                <a:solidFill>
                  <a:srgbClr val="FF0000"/>
                </a:solidFill>
                <a:latin typeface="Times New Roman"/>
                <a:cs typeface="Times New Roman"/>
              </a:rPr>
              <a:t>O</a:t>
            </a:r>
            <a:r>
              <a:rPr sz="5000" b="1" spc="-615" dirty="0">
                <a:solidFill>
                  <a:srgbClr val="FF0000"/>
                </a:solidFill>
                <a:latin typeface="Times New Roman"/>
                <a:cs typeface="Times New Roman"/>
              </a:rPr>
              <a:t>N</a:t>
            </a:r>
            <a:r>
              <a:rPr sz="5000" b="1" spc="-665" dirty="0">
                <a:solidFill>
                  <a:srgbClr val="FF0000"/>
                </a:solidFill>
                <a:latin typeface="Times New Roman"/>
                <a:cs typeface="Times New Roman"/>
              </a:rPr>
              <a:t>C</a:t>
            </a:r>
            <a:r>
              <a:rPr sz="5000" b="1" spc="-640" dirty="0">
                <a:solidFill>
                  <a:srgbClr val="FF0000"/>
                </a:solidFill>
                <a:latin typeface="Times New Roman"/>
                <a:cs typeface="Times New Roman"/>
              </a:rPr>
              <a:t>L</a:t>
            </a:r>
            <a:r>
              <a:rPr sz="5000" b="1" spc="-565" dirty="0">
                <a:solidFill>
                  <a:srgbClr val="FF0000"/>
                </a:solidFill>
                <a:latin typeface="Times New Roman"/>
                <a:cs typeface="Times New Roman"/>
              </a:rPr>
              <a:t>U</a:t>
            </a:r>
            <a:r>
              <a:rPr sz="5000" b="1" spc="-35" dirty="0">
                <a:solidFill>
                  <a:srgbClr val="FF0000"/>
                </a:solidFill>
                <a:latin typeface="Times New Roman"/>
                <a:cs typeface="Times New Roman"/>
              </a:rPr>
              <a:t>S</a:t>
            </a:r>
            <a:r>
              <a:rPr sz="5000" b="1" spc="-400" dirty="0">
                <a:solidFill>
                  <a:srgbClr val="FF0000"/>
                </a:solidFill>
                <a:latin typeface="Times New Roman"/>
                <a:cs typeface="Times New Roman"/>
              </a:rPr>
              <a:t>I</a:t>
            </a:r>
            <a:r>
              <a:rPr sz="5000" b="1" spc="-795" dirty="0">
                <a:solidFill>
                  <a:srgbClr val="FF0000"/>
                </a:solidFill>
                <a:latin typeface="Times New Roman"/>
                <a:cs typeface="Times New Roman"/>
              </a:rPr>
              <a:t>O</a:t>
            </a:r>
            <a:r>
              <a:rPr sz="5000" b="1" spc="-610" dirty="0">
                <a:solidFill>
                  <a:srgbClr val="FF0000"/>
                </a:solidFill>
                <a:latin typeface="Times New Roman"/>
                <a:cs typeface="Times New Roman"/>
              </a:rPr>
              <a:t>N</a:t>
            </a:r>
            <a:endParaRPr sz="5000">
              <a:latin typeface="Times New Roman"/>
              <a:cs typeface="Times New Roman"/>
            </a:endParaRPr>
          </a:p>
        </p:txBody>
      </p:sp>
      <p:sp>
        <p:nvSpPr>
          <p:cNvPr id="9" name="object 9"/>
          <p:cNvSpPr txBox="1">
            <a:spLocks noGrp="1"/>
          </p:cNvSpPr>
          <p:nvPr>
            <p:ph type="body" idx="1"/>
          </p:nvPr>
        </p:nvSpPr>
        <p:spPr>
          <a:prstGeom prst="rect">
            <a:avLst/>
          </a:prstGeom>
        </p:spPr>
        <p:txBody>
          <a:bodyPr vert="horz" wrap="square" lIns="0" tIns="57785" rIns="0" bIns="0" rtlCol="0">
            <a:spAutoFit/>
          </a:bodyPr>
          <a:lstStyle/>
          <a:p>
            <a:pPr marL="1449070" marR="623570" indent="-620395">
              <a:lnSpc>
                <a:spcPts val="2810"/>
              </a:lnSpc>
              <a:spcBef>
                <a:spcPts val="455"/>
              </a:spcBef>
            </a:pPr>
            <a:r>
              <a:rPr sz="2450" spc="-250" dirty="0">
                <a:solidFill>
                  <a:srgbClr val="0ACFD8"/>
                </a:solidFill>
              </a:rPr>
              <a:t> </a:t>
            </a:r>
            <a:r>
              <a:rPr spc="-15" dirty="0"/>
              <a:t>The </a:t>
            </a:r>
            <a:r>
              <a:rPr spc="-30" dirty="0"/>
              <a:t>Global </a:t>
            </a:r>
            <a:r>
              <a:rPr spc="-35" dirty="0"/>
              <a:t>Air </a:t>
            </a:r>
            <a:r>
              <a:rPr spc="-45" dirty="0"/>
              <a:t>Transportation </a:t>
            </a:r>
            <a:r>
              <a:rPr spc="-35" dirty="0"/>
              <a:t>Network </a:t>
            </a:r>
            <a:r>
              <a:rPr spc="-60" dirty="0"/>
              <a:t>plays </a:t>
            </a:r>
            <a:r>
              <a:rPr spc="-65" dirty="0"/>
              <a:t>a  </a:t>
            </a:r>
            <a:r>
              <a:rPr spc="-25" dirty="0"/>
              <a:t>multifaceted </a:t>
            </a:r>
            <a:r>
              <a:rPr spc="-40" dirty="0"/>
              <a:t>and </a:t>
            </a:r>
            <a:r>
              <a:rPr spc="-35" dirty="0"/>
              <a:t>indispensable role </a:t>
            </a:r>
            <a:r>
              <a:rPr spc="-30" dirty="0"/>
              <a:t>in</a:t>
            </a:r>
            <a:r>
              <a:rPr spc="-150" dirty="0"/>
              <a:t> </a:t>
            </a:r>
            <a:r>
              <a:rPr spc="-30" dirty="0"/>
              <a:t>our</a:t>
            </a:r>
            <a:endParaRPr sz="2450"/>
          </a:p>
          <a:p>
            <a:pPr marL="2879090">
              <a:lnSpc>
                <a:spcPts val="2765"/>
              </a:lnSpc>
            </a:pPr>
            <a:r>
              <a:rPr spc="-25" dirty="0"/>
              <a:t>interconnected</a:t>
            </a:r>
            <a:r>
              <a:rPr spc="-80" dirty="0"/>
              <a:t> </a:t>
            </a:r>
            <a:r>
              <a:rPr spc="-40" dirty="0"/>
              <a:t>world.</a:t>
            </a:r>
          </a:p>
          <a:p>
            <a:pPr marL="801370" marR="209550" indent="-396240">
              <a:lnSpc>
                <a:spcPts val="2810"/>
              </a:lnSpc>
              <a:spcBef>
                <a:spcPts val="665"/>
              </a:spcBef>
            </a:pPr>
            <a:r>
              <a:rPr sz="2450" spc="-250" dirty="0">
                <a:solidFill>
                  <a:srgbClr val="0ACFD8"/>
                </a:solidFill>
              </a:rPr>
              <a:t> </a:t>
            </a:r>
            <a:r>
              <a:rPr spc="-85" dirty="0"/>
              <a:t>It </a:t>
            </a:r>
            <a:r>
              <a:rPr spc="-35" dirty="0"/>
              <a:t>supports </a:t>
            </a:r>
            <a:r>
              <a:rPr spc="-15" dirty="0"/>
              <a:t>economic </a:t>
            </a:r>
            <a:r>
              <a:rPr spc="-30" dirty="0"/>
              <a:t>growth, facilitates </a:t>
            </a:r>
            <a:r>
              <a:rPr spc="-25" dirty="0"/>
              <a:t>global </a:t>
            </a:r>
            <a:r>
              <a:rPr spc="-40" dirty="0"/>
              <a:t>trade,  and </a:t>
            </a:r>
            <a:r>
              <a:rPr spc="-45" dirty="0"/>
              <a:t>serves </a:t>
            </a:r>
            <a:r>
              <a:rPr spc="-65" dirty="0"/>
              <a:t>as a </a:t>
            </a:r>
            <a:r>
              <a:rPr spc="-30" dirty="0"/>
              <a:t>lifeline </a:t>
            </a:r>
            <a:r>
              <a:rPr spc="-45" dirty="0"/>
              <a:t>for </a:t>
            </a:r>
            <a:r>
              <a:rPr spc="-30" dirty="0"/>
              <a:t>emergency </a:t>
            </a:r>
            <a:r>
              <a:rPr spc="-50" dirty="0"/>
              <a:t>responses </a:t>
            </a:r>
            <a:r>
              <a:rPr spc="-40" dirty="0"/>
              <a:t>and  </a:t>
            </a:r>
            <a:r>
              <a:rPr spc="-35" dirty="0"/>
              <a:t>humanitarian </a:t>
            </a:r>
            <a:r>
              <a:rPr spc="-40" dirty="0"/>
              <a:t>efforts, </a:t>
            </a:r>
            <a:r>
              <a:rPr spc="-20" dirty="0"/>
              <a:t>while </a:t>
            </a:r>
            <a:r>
              <a:rPr spc="-35" dirty="0"/>
              <a:t>also </a:t>
            </a:r>
            <a:r>
              <a:rPr spc="-30" dirty="0"/>
              <a:t>promoting</a:t>
            </a:r>
            <a:r>
              <a:rPr spc="-315" dirty="0"/>
              <a:t> </a:t>
            </a:r>
            <a:r>
              <a:rPr spc="-25" dirty="0"/>
              <a:t>cultural</a:t>
            </a:r>
            <a:endParaRPr sz="2450"/>
          </a:p>
          <a:p>
            <a:pPr marL="478790">
              <a:lnSpc>
                <a:spcPts val="2605"/>
              </a:lnSpc>
            </a:pPr>
            <a:r>
              <a:rPr spc="-40" dirty="0"/>
              <a:t>exchange and </a:t>
            </a:r>
            <a:r>
              <a:rPr spc="-30" dirty="0"/>
              <a:t>international collaboration </a:t>
            </a:r>
            <a:r>
              <a:rPr spc="-25" dirty="0"/>
              <a:t>through</a:t>
            </a:r>
            <a:r>
              <a:rPr spc="-80" dirty="0"/>
              <a:t> </a:t>
            </a:r>
            <a:r>
              <a:rPr spc="-55" dirty="0"/>
              <a:t>travel</a:t>
            </a:r>
          </a:p>
          <a:p>
            <a:pPr marL="3532504">
              <a:lnSpc>
                <a:spcPts val="2965"/>
              </a:lnSpc>
            </a:pPr>
            <a:r>
              <a:rPr spc="-40" dirty="0"/>
              <a:t>and</a:t>
            </a:r>
            <a:r>
              <a:rPr spc="-30" dirty="0"/>
              <a:t> </a:t>
            </a:r>
            <a:r>
              <a:rPr spc="-35" dirty="0"/>
              <a:t>tourism.</a:t>
            </a:r>
          </a:p>
        </p:txBody>
      </p:sp>
      <p:grpSp>
        <p:nvGrpSpPr>
          <p:cNvPr id="5" name="object 5"/>
          <p:cNvGrpSpPr/>
          <p:nvPr/>
        </p:nvGrpSpPr>
        <p:grpSpPr>
          <a:xfrm>
            <a:off x="457200" y="2807207"/>
            <a:ext cx="9144000" cy="4507991"/>
            <a:chOff x="457200" y="2807207"/>
            <a:chExt cx="9144000" cy="4507991"/>
          </a:xfrm>
        </p:grpSpPr>
        <p:sp>
          <p:nvSpPr>
            <p:cNvPr id="6" name="object 6"/>
            <p:cNvSpPr/>
            <p:nvPr/>
          </p:nvSpPr>
          <p:spPr>
            <a:xfrm>
              <a:off x="882395" y="2807207"/>
              <a:ext cx="8476488" cy="3214116"/>
            </a:xfrm>
            <a:prstGeom prst="rect">
              <a:avLst/>
            </a:prstGeom>
            <a:blipFill>
              <a:blip r:embed="rId4" cstate="print"/>
              <a:stretch>
                <a:fillRect/>
              </a:stretch>
            </a:blipFill>
          </p:spPr>
          <p:txBody>
            <a:bodyPr wrap="square" lIns="0" tIns="0" rIns="0" bIns="0" rtlCol="0"/>
            <a:lstStyle/>
            <a:p>
              <a:endParaRPr dirty="0"/>
            </a:p>
          </p:txBody>
        </p:sp>
        <p:sp>
          <p:nvSpPr>
            <p:cNvPr id="7" name="object 7"/>
            <p:cNvSpPr/>
            <p:nvPr/>
          </p:nvSpPr>
          <p:spPr>
            <a:xfrm>
              <a:off x="457200" y="3886199"/>
              <a:ext cx="9144000" cy="3428999"/>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903322" y="2807207"/>
              <a:ext cx="8697875" cy="3845054"/>
            </a:xfrm>
            <a:prstGeom prst="rect">
              <a:avLst/>
            </a:prstGeom>
            <a:blipFill>
              <a:blip r:embed="rId6" cstate="print"/>
              <a:stretch>
                <a:fillRect/>
              </a:stretch>
            </a:blipFill>
          </p:spPr>
          <p:txBody>
            <a:bodyPr wrap="square" lIns="0" tIns="0" rIns="0" bIns="0" rtlCol="0"/>
            <a:lstStyle/>
            <a:p>
              <a:endParaRPr dirty="0"/>
            </a:p>
          </p:txBody>
        </p:sp>
      </p:grpSp>
      <p:sp>
        <p:nvSpPr>
          <p:cNvPr id="15" name="TextBox 14">
            <a:extLst>
              <a:ext uri="{FF2B5EF4-FFF2-40B4-BE49-F238E27FC236}">
                <a16:creationId xmlns:a16="http://schemas.microsoft.com/office/drawing/2014/main" id="{A36F2B66-26CC-6602-FA57-27D6792997ED}"/>
              </a:ext>
            </a:extLst>
          </p:cNvPr>
          <p:cNvSpPr txBox="1"/>
          <p:nvPr/>
        </p:nvSpPr>
        <p:spPr>
          <a:xfrm>
            <a:off x="1066800" y="2807206"/>
            <a:ext cx="8088278" cy="3108543"/>
          </a:xfrm>
          <a:prstGeom prst="rect">
            <a:avLst/>
          </a:prstGeom>
          <a:noFill/>
        </p:spPr>
        <p:txBody>
          <a:bodyPr wrap="square">
            <a:spAutoFit/>
          </a:bodyPr>
          <a:lstStyle/>
          <a:p>
            <a:r>
              <a:rPr lang="en-US" dirty="0"/>
              <a:t>	</a:t>
            </a:r>
            <a:r>
              <a:rPr lang="en-US" sz="2800" dirty="0"/>
              <a:t>Cost estimation is an important component of project management that ensures project management that ensures project are finished on schedule and within budget. Since inaccurate cost estimates can have serious financial consequences for business, accurate cost estimating is crucial for all stakeholders engaged in a project.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457200"/>
            <a:ext cx="9144000" cy="66294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7200" y="1120139"/>
            <a:ext cx="7434072" cy="370331"/>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903323" y="1502215"/>
            <a:ext cx="4367530" cy="788035"/>
          </a:xfrm>
          <a:prstGeom prst="rect">
            <a:avLst/>
          </a:prstGeom>
        </p:spPr>
        <p:txBody>
          <a:bodyPr vert="horz" wrap="square" lIns="0" tIns="12700" rIns="0" bIns="0" rtlCol="0">
            <a:spAutoFit/>
          </a:bodyPr>
          <a:lstStyle/>
          <a:p>
            <a:pPr marL="12700">
              <a:lnSpc>
                <a:spcPct val="100000"/>
              </a:lnSpc>
              <a:spcBef>
                <a:spcPts val="100"/>
              </a:spcBef>
            </a:pPr>
            <a:r>
              <a:rPr sz="5000" b="1" spc="-420" dirty="0">
                <a:solidFill>
                  <a:srgbClr val="FFBF00"/>
                </a:solidFill>
                <a:latin typeface="Times New Roman"/>
                <a:cs typeface="Times New Roman"/>
              </a:rPr>
              <a:t>FUTURE</a:t>
            </a:r>
            <a:r>
              <a:rPr sz="5000" b="1" spc="-125" dirty="0">
                <a:solidFill>
                  <a:srgbClr val="FFBF00"/>
                </a:solidFill>
                <a:latin typeface="Times New Roman"/>
                <a:cs typeface="Times New Roman"/>
              </a:rPr>
              <a:t> </a:t>
            </a:r>
            <a:r>
              <a:rPr sz="5000" b="1" spc="-355" dirty="0">
                <a:solidFill>
                  <a:srgbClr val="FFBF00"/>
                </a:solidFill>
                <a:latin typeface="Times New Roman"/>
                <a:cs typeface="Times New Roman"/>
              </a:rPr>
              <a:t>SCOPE</a:t>
            </a:r>
            <a:endParaRPr sz="5000">
              <a:latin typeface="Times New Roman"/>
              <a:cs typeface="Times New Roman"/>
            </a:endParaRPr>
          </a:p>
        </p:txBody>
      </p:sp>
      <p:grpSp>
        <p:nvGrpSpPr>
          <p:cNvPr id="5" name="object 5"/>
          <p:cNvGrpSpPr/>
          <p:nvPr/>
        </p:nvGrpSpPr>
        <p:grpSpPr>
          <a:xfrm>
            <a:off x="457200" y="2921507"/>
            <a:ext cx="9144000" cy="4393691"/>
            <a:chOff x="457200" y="2921507"/>
            <a:chExt cx="9144000" cy="4393691"/>
          </a:xfrm>
        </p:grpSpPr>
        <p:sp>
          <p:nvSpPr>
            <p:cNvPr id="6" name="object 6"/>
            <p:cNvSpPr/>
            <p:nvPr/>
          </p:nvSpPr>
          <p:spPr>
            <a:xfrm>
              <a:off x="882395" y="2921507"/>
              <a:ext cx="8234172" cy="964691"/>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57200" y="3886199"/>
              <a:ext cx="9144000" cy="3428999"/>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882395" y="3886199"/>
              <a:ext cx="8234172" cy="2766058"/>
            </a:xfrm>
            <a:prstGeom prst="rect">
              <a:avLst/>
            </a:prstGeom>
            <a:blipFill>
              <a:blip r:embed="rId6" cstate="print"/>
              <a:stretch>
                <a:fillRect/>
              </a:stretch>
            </a:blipFill>
          </p:spPr>
          <p:txBody>
            <a:bodyPr wrap="square" lIns="0" tIns="0" rIns="0" bIns="0" rtlCol="0"/>
            <a:lstStyle/>
            <a:p>
              <a:endParaRPr dirty="0"/>
            </a:p>
          </p:txBody>
        </p:sp>
      </p:grpSp>
      <p:sp>
        <p:nvSpPr>
          <p:cNvPr id="9" name="object 9"/>
          <p:cNvSpPr txBox="1"/>
          <p:nvPr/>
        </p:nvSpPr>
        <p:spPr>
          <a:xfrm>
            <a:off x="1380213" y="2937834"/>
            <a:ext cx="7524750" cy="2813591"/>
          </a:xfrm>
          <a:prstGeom prst="rect">
            <a:avLst/>
          </a:prstGeom>
        </p:spPr>
        <p:txBody>
          <a:bodyPr vert="horz" wrap="square" lIns="0" tIns="12700" rIns="0" bIns="0" rtlCol="0">
            <a:spAutoFit/>
          </a:bodyPr>
          <a:lstStyle/>
          <a:p>
            <a:pPr marL="407034" marR="392430" indent="-281940" algn="just">
              <a:lnSpc>
                <a:spcPct val="100000"/>
              </a:lnSpc>
              <a:spcBef>
                <a:spcPts val="100"/>
              </a:spcBef>
            </a:pPr>
            <a:r>
              <a:rPr lang="en-IN" sz="2600" dirty="0">
                <a:latin typeface="Georgia"/>
                <a:cs typeface="Georgia"/>
              </a:rPr>
              <a:t>Cost estimation in project management is the process of forecasting the financial and other resources needed to complete a project within a defined scope. Cost estimation  accounts for each element required  for the project from materials to labour and calculates a total amount that determines a project’s budget.</a:t>
            </a:r>
            <a:endParaRPr sz="2600" dirty="0">
              <a:latin typeface="Georgia"/>
              <a:cs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00" y="2101595"/>
            <a:ext cx="9144000" cy="5213985"/>
            <a:chOff x="457200" y="2101595"/>
            <a:chExt cx="9144000" cy="5213985"/>
          </a:xfrm>
        </p:grpSpPr>
        <p:sp>
          <p:nvSpPr>
            <p:cNvPr id="3" name="object 3"/>
            <p:cNvSpPr/>
            <p:nvPr/>
          </p:nvSpPr>
          <p:spPr>
            <a:xfrm>
              <a:off x="2601467" y="2101595"/>
              <a:ext cx="4785359" cy="178460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57200" y="3886200"/>
              <a:ext cx="9144000" cy="34289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601467" y="3886200"/>
              <a:ext cx="4785359" cy="1860803"/>
            </a:xfrm>
            <a:prstGeom prst="rect">
              <a:avLst/>
            </a:prstGeom>
            <a:blipFill>
              <a:blip r:embed="rId4" cstate="print"/>
              <a:stretch>
                <a:fillRect/>
              </a:stretch>
            </a:blipFill>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457200"/>
            <a:ext cx="9144000" cy="662940"/>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457200" y="1120139"/>
            <a:ext cx="8430895" cy="1042669"/>
            <a:chOff x="457200" y="1120139"/>
            <a:chExt cx="8430895" cy="1042669"/>
          </a:xfrm>
        </p:grpSpPr>
        <p:sp>
          <p:nvSpPr>
            <p:cNvPr id="4" name="object 4"/>
            <p:cNvSpPr/>
            <p:nvPr/>
          </p:nvSpPr>
          <p:spPr>
            <a:xfrm>
              <a:off x="457200" y="1120139"/>
              <a:ext cx="8430768" cy="71780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27047" y="1837943"/>
              <a:ext cx="7360919" cy="324611"/>
            </a:xfrm>
            <a:prstGeom prst="rect">
              <a:avLst/>
            </a:prstGeom>
            <a:blipFill>
              <a:blip r:embed="rId4"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1997311" y="1438091"/>
            <a:ext cx="6423660" cy="711200"/>
          </a:xfrm>
          <a:prstGeom prst="rect">
            <a:avLst/>
          </a:prstGeom>
        </p:spPr>
        <p:txBody>
          <a:bodyPr vert="horz" wrap="square" lIns="0" tIns="12700" rIns="0" bIns="0" rtlCol="0">
            <a:spAutoFit/>
          </a:bodyPr>
          <a:lstStyle/>
          <a:p>
            <a:pPr marL="12700">
              <a:lnSpc>
                <a:spcPct val="100000"/>
              </a:lnSpc>
              <a:spcBef>
                <a:spcPts val="100"/>
              </a:spcBef>
            </a:pPr>
            <a:r>
              <a:rPr sz="4500" b="1" spc="-484" dirty="0">
                <a:latin typeface="Times New Roman"/>
                <a:cs typeface="Times New Roman"/>
              </a:rPr>
              <a:t>CONTENT </a:t>
            </a:r>
            <a:r>
              <a:rPr sz="4500" b="1" spc="-495" dirty="0">
                <a:latin typeface="Times New Roman"/>
                <a:cs typeface="Times New Roman"/>
              </a:rPr>
              <a:t>OF </a:t>
            </a:r>
            <a:r>
              <a:rPr sz="4500" b="1" spc="-425" dirty="0">
                <a:latin typeface="Times New Roman"/>
                <a:cs typeface="Times New Roman"/>
              </a:rPr>
              <a:t>THE</a:t>
            </a:r>
            <a:r>
              <a:rPr sz="4500" b="1" spc="-390" dirty="0">
                <a:latin typeface="Times New Roman"/>
                <a:cs typeface="Times New Roman"/>
              </a:rPr>
              <a:t> </a:t>
            </a:r>
            <a:r>
              <a:rPr sz="4500" b="1" spc="-275" dirty="0">
                <a:latin typeface="Times New Roman"/>
                <a:cs typeface="Times New Roman"/>
              </a:rPr>
              <a:t>THESIS</a:t>
            </a:r>
            <a:endParaRPr sz="4500">
              <a:latin typeface="Times New Roman"/>
              <a:cs typeface="Times New Roman"/>
            </a:endParaRPr>
          </a:p>
        </p:txBody>
      </p:sp>
      <p:grpSp>
        <p:nvGrpSpPr>
          <p:cNvPr id="7" name="object 7"/>
          <p:cNvGrpSpPr/>
          <p:nvPr/>
        </p:nvGrpSpPr>
        <p:grpSpPr>
          <a:xfrm>
            <a:off x="457200" y="2368295"/>
            <a:ext cx="9144000" cy="4947285"/>
            <a:chOff x="457200" y="2368295"/>
            <a:chExt cx="9144000" cy="4947285"/>
          </a:xfrm>
        </p:grpSpPr>
        <p:sp>
          <p:nvSpPr>
            <p:cNvPr id="8" name="object 8"/>
            <p:cNvSpPr/>
            <p:nvPr/>
          </p:nvSpPr>
          <p:spPr>
            <a:xfrm>
              <a:off x="1444752" y="2368295"/>
              <a:ext cx="7498080" cy="1517903"/>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457200" y="3886199"/>
              <a:ext cx="9144000" cy="3428999"/>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453896" y="3886199"/>
              <a:ext cx="7475219" cy="2496312"/>
            </a:xfrm>
            <a:prstGeom prst="rect">
              <a:avLst/>
            </a:prstGeom>
            <a:blipFill>
              <a:blip r:embed="rId7" cstate="print"/>
              <a:stretch>
                <a:fillRect/>
              </a:stretch>
            </a:blipFill>
          </p:spPr>
          <p:txBody>
            <a:bodyPr wrap="square" lIns="0" tIns="0" rIns="0" bIns="0" rtlCol="0"/>
            <a:lstStyle/>
            <a:p>
              <a:endParaRPr/>
            </a:p>
          </p:txBody>
        </p:sp>
      </p:grpSp>
      <p:sp>
        <p:nvSpPr>
          <p:cNvPr id="11" name="object 11"/>
          <p:cNvSpPr txBox="1"/>
          <p:nvPr/>
        </p:nvSpPr>
        <p:spPr>
          <a:xfrm>
            <a:off x="1537246" y="2319573"/>
            <a:ext cx="7127240" cy="3829685"/>
          </a:xfrm>
          <a:prstGeom prst="rect">
            <a:avLst/>
          </a:prstGeom>
        </p:spPr>
        <p:txBody>
          <a:bodyPr vert="horz" wrap="square" lIns="0" tIns="91440" rIns="0" bIns="0" rtlCol="0">
            <a:spAutoFit/>
          </a:bodyPr>
          <a:lstStyle/>
          <a:p>
            <a:pPr marL="12700">
              <a:lnSpc>
                <a:spcPct val="100000"/>
              </a:lnSpc>
              <a:spcBef>
                <a:spcPts val="720"/>
              </a:spcBef>
            </a:pPr>
            <a:r>
              <a:rPr sz="2450" spc="-45" dirty="0">
                <a:solidFill>
                  <a:srgbClr val="0ACFD8"/>
                </a:solidFill>
                <a:latin typeface="Georgia"/>
                <a:cs typeface="Georgia"/>
              </a:rPr>
              <a:t></a:t>
            </a:r>
            <a:r>
              <a:rPr sz="2600" spc="-45" dirty="0">
                <a:latin typeface="Georgia"/>
                <a:cs typeface="Georgia"/>
              </a:rPr>
              <a:t>INTRODUCTION</a:t>
            </a:r>
            <a:endParaRPr sz="2600">
              <a:latin typeface="Georgia"/>
              <a:cs typeface="Georgia"/>
            </a:endParaRPr>
          </a:p>
          <a:p>
            <a:pPr marL="12700">
              <a:lnSpc>
                <a:spcPct val="100000"/>
              </a:lnSpc>
              <a:spcBef>
                <a:spcPts val="625"/>
              </a:spcBef>
            </a:pPr>
            <a:r>
              <a:rPr sz="2450" spc="-125" dirty="0">
                <a:solidFill>
                  <a:srgbClr val="0ACFD8"/>
                </a:solidFill>
                <a:latin typeface="Georgia"/>
                <a:cs typeface="Georgia"/>
              </a:rPr>
              <a:t></a:t>
            </a:r>
            <a:r>
              <a:rPr sz="2600" spc="-125" dirty="0">
                <a:latin typeface="Georgia"/>
                <a:cs typeface="Georgia"/>
              </a:rPr>
              <a:t>PROBLEM </a:t>
            </a:r>
            <a:r>
              <a:rPr sz="2600" spc="-65" dirty="0">
                <a:latin typeface="Georgia"/>
                <a:cs typeface="Georgia"/>
              </a:rPr>
              <a:t>DEFINITION </a:t>
            </a:r>
            <a:r>
              <a:rPr sz="2600" spc="-85" dirty="0">
                <a:latin typeface="Georgia"/>
                <a:cs typeface="Georgia"/>
              </a:rPr>
              <a:t>&amp; </a:t>
            </a:r>
            <a:r>
              <a:rPr sz="2600" spc="-95" dirty="0">
                <a:latin typeface="Georgia"/>
                <a:cs typeface="Georgia"/>
              </a:rPr>
              <a:t>DESIGN</a:t>
            </a:r>
            <a:r>
              <a:rPr sz="2600" spc="150" dirty="0">
                <a:latin typeface="Georgia"/>
                <a:cs typeface="Georgia"/>
              </a:rPr>
              <a:t> </a:t>
            </a:r>
            <a:r>
              <a:rPr sz="2600" spc="-70" dirty="0">
                <a:latin typeface="Georgia"/>
                <a:cs typeface="Georgia"/>
              </a:rPr>
              <a:t>THINKING</a:t>
            </a:r>
            <a:endParaRPr sz="2600">
              <a:latin typeface="Georgia"/>
              <a:cs typeface="Georgia"/>
            </a:endParaRPr>
          </a:p>
          <a:p>
            <a:pPr marL="12700">
              <a:lnSpc>
                <a:spcPct val="100000"/>
              </a:lnSpc>
              <a:spcBef>
                <a:spcPts val="625"/>
              </a:spcBef>
            </a:pPr>
            <a:r>
              <a:rPr sz="2450" spc="-160" dirty="0">
                <a:solidFill>
                  <a:srgbClr val="0ACFD8"/>
                </a:solidFill>
                <a:latin typeface="Georgia"/>
                <a:cs typeface="Georgia"/>
              </a:rPr>
              <a:t></a:t>
            </a:r>
            <a:r>
              <a:rPr sz="2600" spc="-160" dirty="0">
                <a:latin typeface="Georgia"/>
                <a:cs typeface="Georgia"/>
              </a:rPr>
              <a:t>RESULT</a:t>
            </a:r>
            <a:endParaRPr sz="2600">
              <a:latin typeface="Georgia"/>
              <a:cs typeface="Georgia"/>
            </a:endParaRPr>
          </a:p>
          <a:p>
            <a:pPr marL="12700">
              <a:lnSpc>
                <a:spcPct val="100000"/>
              </a:lnSpc>
              <a:spcBef>
                <a:spcPts val="625"/>
              </a:spcBef>
            </a:pPr>
            <a:r>
              <a:rPr sz="2450" spc="-110" dirty="0">
                <a:solidFill>
                  <a:srgbClr val="0ACFD8"/>
                </a:solidFill>
                <a:latin typeface="Georgia"/>
                <a:cs typeface="Georgia"/>
              </a:rPr>
              <a:t></a:t>
            </a:r>
            <a:r>
              <a:rPr sz="2600" spc="-110" dirty="0">
                <a:latin typeface="Georgia"/>
                <a:cs typeface="Georgia"/>
              </a:rPr>
              <a:t>ADVANTAGES </a:t>
            </a:r>
            <a:r>
              <a:rPr sz="2600" spc="-85" dirty="0">
                <a:latin typeface="Georgia"/>
                <a:cs typeface="Georgia"/>
              </a:rPr>
              <a:t>&amp;</a:t>
            </a:r>
            <a:r>
              <a:rPr sz="2600" spc="100" dirty="0">
                <a:latin typeface="Georgia"/>
                <a:cs typeface="Georgia"/>
              </a:rPr>
              <a:t> </a:t>
            </a:r>
            <a:r>
              <a:rPr sz="2600" spc="-95" dirty="0">
                <a:latin typeface="Georgia"/>
                <a:cs typeface="Georgia"/>
              </a:rPr>
              <a:t>DISADVANTAGES</a:t>
            </a:r>
            <a:endParaRPr sz="2600">
              <a:latin typeface="Georgia"/>
              <a:cs typeface="Georgia"/>
            </a:endParaRPr>
          </a:p>
          <a:p>
            <a:pPr marL="12700">
              <a:lnSpc>
                <a:spcPct val="100000"/>
              </a:lnSpc>
              <a:spcBef>
                <a:spcPts val="625"/>
              </a:spcBef>
            </a:pPr>
            <a:r>
              <a:rPr sz="2450" spc="-80" dirty="0">
                <a:solidFill>
                  <a:srgbClr val="0ACFD8"/>
                </a:solidFill>
                <a:latin typeface="Georgia"/>
                <a:cs typeface="Georgia"/>
              </a:rPr>
              <a:t></a:t>
            </a:r>
            <a:r>
              <a:rPr sz="2600" spc="-80" dirty="0">
                <a:latin typeface="Georgia"/>
                <a:cs typeface="Georgia"/>
              </a:rPr>
              <a:t>APPLICATIONS</a:t>
            </a:r>
            <a:endParaRPr sz="2600">
              <a:latin typeface="Georgia"/>
              <a:cs typeface="Georgia"/>
            </a:endParaRPr>
          </a:p>
          <a:p>
            <a:pPr marL="12700">
              <a:lnSpc>
                <a:spcPct val="100000"/>
              </a:lnSpc>
              <a:spcBef>
                <a:spcPts val="620"/>
              </a:spcBef>
            </a:pPr>
            <a:r>
              <a:rPr sz="2450" spc="-40" dirty="0">
                <a:solidFill>
                  <a:srgbClr val="0ACFD8"/>
                </a:solidFill>
                <a:latin typeface="Georgia"/>
                <a:cs typeface="Georgia"/>
              </a:rPr>
              <a:t></a:t>
            </a:r>
            <a:r>
              <a:rPr sz="2600" spc="-40" dirty="0">
                <a:latin typeface="Georgia"/>
                <a:cs typeface="Georgia"/>
              </a:rPr>
              <a:t>CONCLUTION</a:t>
            </a:r>
            <a:endParaRPr sz="2600">
              <a:latin typeface="Georgia"/>
              <a:cs typeface="Georgia"/>
            </a:endParaRPr>
          </a:p>
          <a:p>
            <a:pPr marL="12700">
              <a:lnSpc>
                <a:spcPct val="100000"/>
              </a:lnSpc>
              <a:spcBef>
                <a:spcPts val="625"/>
              </a:spcBef>
            </a:pPr>
            <a:r>
              <a:rPr sz="2450" spc="-125" dirty="0">
                <a:solidFill>
                  <a:srgbClr val="0ACFD8"/>
                </a:solidFill>
                <a:latin typeface="Georgia"/>
                <a:cs typeface="Georgia"/>
              </a:rPr>
              <a:t></a:t>
            </a:r>
            <a:r>
              <a:rPr sz="2600" spc="-125" dirty="0">
                <a:latin typeface="Georgia"/>
                <a:cs typeface="Georgia"/>
              </a:rPr>
              <a:t>FUTURE</a:t>
            </a:r>
            <a:r>
              <a:rPr sz="2600" spc="15" dirty="0">
                <a:latin typeface="Georgia"/>
                <a:cs typeface="Georgia"/>
              </a:rPr>
              <a:t> </a:t>
            </a:r>
            <a:r>
              <a:rPr sz="2600" spc="-75" dirty="0">
                <a:latin typeface="Georgia"/>
                <a:cs typeface="Georgia"/>
              </a:rPr>
              <a:t>SCOPE</a:t>
            </a:r>
            <a:endParaRPr sz="2600">
              <a:latin typeface="Georgia"/>
              <a:cs typeface="Georgia"/>
            </a:endParaRPr>
          </a:p>
          <a:p>
            <a:pPr marL="12700">
              <a:lnSpc>
                <a:spcPct val="100000"/>
              </a:lnSpc>
              <a:spcBef>
                <a:spcPts val="625"/>
              </a:spcBef>
            </a:pPr>
            <a:r>
              <a:rPr sz="2450" spc="-114" dirty="0">
                <a:solidFill>
                  <a:srgbClr val="0ACFD8"/>
                </a:solidFill>
                <a:latin typeface="Georgia"/>
                <a:cs typeface="Georgia"/>
              </a:rPr>
              <a:t></a:t>
            </a:r>
            <a:r>
              <a:rPr sz="2600" spc="-114" dirty="0">
                <a:latin typeface="Georgia"/>
                <a:cs typeface="Georgia"/>
              </a:rPr>
              <a:t>APPENDIX</a:t>
            </a:r>
            <a:endParaRPr sz="2600">
              <a:latin typeface="Georgia"/>
              <a:cs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457200"/>
            <a:ext cx="9144000" cy="662940"/>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457200" y="1120139"/>
            <a:ext cx="7480300" cy="909955"/>
            <a:chOff x="457200" y="1120139"/>
            <a:chExt cx="7480300" cy="909955"/>
          </a:xfrm>
        </p:grpSpPr>
        <p:sp>
          <p:nvSpPr>
            <p:cNvPr id="4" name="object 4"/>
            <p:cNvSpPr/>
            <p:nvPr/>
          </p:nvSpPr>
          <p:spPr>
            <a:xfrm>
              <a:off x="457200" y="1120139"/>
              <a:ext cx="7479792" cy="81381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24127" y="1933955"/>
              <a:ext cx="4119372" cy="96012"/>
            </a:xfrm>
            <a:prstGeom prst="rect">
              <a:avLst/>
            </a:prstGeom>
            <a:blipFill>
              <a:blip r:embed="rId4"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1017649" y="1374233"/>
            <a:ext cx="3919220" cy="627736"/>
          </a:xfrm>
          <a:prstGeom prst="rect">
            <a:avLst/>
          </a:prstGeom>
        </p:spPr>
        <p:txBody>
          <a:bodyPr vert="horz" wrap="square" lIns="0" tIns="12065" rIns="0" bIns="0" rtlCol="0">
            <a:spAutoFit/>
          </a:bodyPr>
          <a:lstStyle/>
          <a:p>
            <a:pPr marL="584200" indent="-571500">
              <a:lnSpc>
                <a:spcPct val="100000"/>
              </a:lnSpc>
              <a:spcBef>
                <a:spcPts val="95"/>
              </a:spcBef>
              <a:buFont typeface="Wingdings" panose="05000000000000000000" pitchFamily="2" charset="2"/>
              <a:buChar char="v"/>
            </a:pPr>
            <a:r>
              <a:rPr sz="4000" b="1" spc="-10" dirty="0">
                <a:latin typeface="Carlito"/>
                <a:cs typeface="Carlito"/>
              </a:rPr>
              <a:t>INTRODUCTION</a:t>
            </a:r>
            <a:endParaRPr sz="4000" dirty="0">
              <a:latin typeface="Carlito"/>
              <a:cs typeface="Carlito"/>
            </a:endParaRPr>
          </a:p>
        </p:txBody>
      </p:sp>
      <p:grpSp>
        <p:nvGrpSpPr>
          <p:cNvPr id="7" name="object 7"/>
          <p:cNvGrpSpPr/>
          <p:nvPr/>
        </p:nvGrpSpPr>
        <p:grpSpPr>
          <a:xfrm>
            <a:off x="437147" y="2523744"/>
            <a:ext cx="9144000" cy="4802285"/>
            <a:chOff x="437147" y="2523744"/>
            <a:chExt cx="9144000" cy="4802285"/>
          </a:xfrm>
        </p:grpSpPr>
        <p:sp>
          <p:nvSpPr>
            <p:cNvPr id="8" name="object 8"/>
            <p:cNvSpPr/>
            <p:nvPr/>
          </p:nvSpPr>
          <p:spPr>
            <a:xfrm>
              <a:off x="740663" y="2523744"/>
              <a:ext cx="8293608" cy="1362455"/>
            </a:xfrm>
            <a:prstGeom prst="rect">
              <a:avLst/>
            </a:prstGeom>
            <a:blipFill>
              <a:blip r:embed="rId5" cstate="print"/>
              <a:stretch>
                <a:fillRect/>
              </a:stretch>
            </a:blipFill>
          </p:spPr>
          <p:txBody>
            <a:bodyPr wrap="square" lIns="0" tIns="0" rIns="0" bIns="0" rtlCol="0"/>
            <a:lstStyle/>
            <a:p>
              <a:endParaRPr dirty="0"/>
            </a:p>
          </p:txBody>
        </p:sp>
        <p:sp>
          <p:nvSpPr>
            <p:cNvPr id="9" name="object 9"/>
            <p:cNvSpPr/>
            <p:nvPr/>
          </p:nvSpPr>
          <p:spPr>
            <a:xfrm>
              <a:off x="437147" y="3897030"/>
              <a:ext cx="9144000" cy="3428999"/>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740663" y="3886200"/>
              <a:ext cx="8293608" cy="2427731"/>
            </a:xfrm>
            <a:prstGeom prst="rect">
              <a:avLst/>
            </a:prstGeom>
            <a:blipFill>
              <a:blip r:embed="rId7" cstate="print"/>
              <a:stretch>
                <a:fillRect/>
              </a:stretch>
            </a:blipFill>
          </p:spPr>
          <p:txBody>
            <a:bodyPr wrap="square" lIns="0" tIns="0" rIns="0" bIns="0" rtlCol="0"/>
            <a:lstStyle/>
            <a:p>
              <a:endParaRPr/>
            </a:p>
          </p:txBody>
        </p:sp>
      </p:grpSp>
      <p:sp>
        <p:nvSpPr>
          <p:cNvPr id="11" name="object 11"/>
          <p:cNvSpPr txBox="1"/>
          <p:nvPr/>
        </p:nvSpPr>
        <p:spPr>
          <a:xfrm>
            <a:off x="822428" y="2443981"/>
            <a:ext cx="8128000" cy="4265270"/>
          </a:xfrm>
          <a:prstGeom prst="rect">
            <a:avLst/>
          </a:prstGeom>
        </p:spPr>
        <p:txBody>
          <a:bodyPr vert="horz" wrap="square" lIns="0" tIns="12700" rIns="0" bIns="0" rtlCol="0">
            <a:spAutoFit/>
          </a:bodyPr>
          <a:lstStyle/>
          <a:p>
            <a:pPr marL="12700">
              <a:lnSpc>
                <a:spcPct val="100000"/>
              </a:lnSpc>
              <a:spcBef>
                <a:spcPts val="100"/>
              </a:spcBef>
              <a:tabLst>
                <a:tab pos="600710" algn="l"/>
              </a:tabLst>
            </a:pPr>
            <a:r>
              <a:rPr sz="3300" b="1" spc="-265" dirty="0">
                <a:solidFill>
                  <a:srgbClr val="FF0000"/>
                </a:solidFill>
                <a:latin typeface="Times New Roman"/>
                <a:cs typeface="Times New Roman"/>
              </a:rPr>
              <a:t>1.1	</a:t>
            </a:r>
            <a:r>
              <a:rPr sz="2000" b="1" spc="-80" dirty="0">
                <a:solidFill>
                  <a:srgbClr val="FF0000"/>
                </a:solidFill>
                <a:latin typeface="Times New Roman"/>
                <a:cs typeface="Times New Roman"/>
              </a:rPr>
              <a:t>OVERVIEW</a:t>
            </a:r>
            <a:endParaRPr lang="en-IN" sz="2000" b="1" spc="-80" dirty="0">
              <a:solidFill>
                <a:srgbClr val="FF0000"/>
              </a:solidFill>
              <a:latin typeface="Times New Roman"/>
              <a:cs typeface="Times New Roman"/>
            </a:endParaRPr>
          </a:p>
          <a:p>
            <a:pPr marL="12700">
              <a:lnSpc>
                <a:spcPct val="100000"/>
              </a:lnSpc>
              <a:spcBef>
                <a:spcPts val="100"/>
              </a:spcBef>
              <a:tabLst>
                <a:tab pos="600710" algn="l"/>
              </a:tabLst>
            </a:pPr>
            <a:r>
              <a:rPr lang="en-IN" sz="2000" b="1" spc="-80" dirty="0">
                <a:solidFill>
                  <a:srgbClr val="FF0000"/>
                </a:solidFill>
                <a:latin typeface="Times New Roman"/>
                <a:cs typeface="Times New Roman"/>
              </a:rPr>
              <a:t>	</a:t>
            </a:r>
            <a:r>
              <a:rPr lang="en-IN" sz="2400" b="1" spc="-80" dirty="0">
                <a:latin typeface="Times New Roman"/>
                <a:cs typeface="Times New Roman"/>
              </a:rPr>
              <a:t>A Business estimate is a document detailing </a:t>
            </a:r>
            <a:r>
              <a:rPr lang="en-IN" sz="2400" b="1" spc="-80" dirty="0" err="1">
                <a:latin typeface="Times New Roman"/>
                <a:cs typeface="Times New Roman"/>
              </a:rPr>
              <a:t>howmuch</a:t>
            </a:r>
            <a:r>
              <a:rPr lang="en-IN" sz="2400" b="1" spc="-80" dirty="0">
                <a:latin typeface="Times New Roman"/>
                <a:cs typeface="Times New Roman"/>
              </a:rPr>
              <a:t> </a:t>
            </a:r>
            <a:r>
              <a:rPr lang="en-IN" sz="2400" b="1" spc="-80" dirty="0" err="1">
                <a:latin typeface="Times New Roman"/>
                <a:cs typeface="Times New Roman"/>
              </a:rPr>
              <a:t>youplan</a:t>
            </a:r>
            <a:r>
              <a:rPr lang="en-IN" sz="2400" b="1" spc="-80" dirty="0">
                <a:latin typeface="Times New Roman"/>
                <a:cs typeface="Times New Roman"/>
              </a:rPr>
              <a:t> on charging a customer for a god or service. It breaks down costs line by line (</a:t>
            </a:r>
            <a:r>
              <a:rPr lang="en-IN" sz="2400" b="1" spc="-80" dirty="0" err="1">
                <a:latin typeface="Times New Roman"/>
                <a:cs typeface="Times New Roman"/>
              </a:rPr>
              <a:t>eg.</a:t>
            </a:r>
            <a:r>
              <a:rPr lang="en-IN" sz="2400" b="1" spc="-80" dirty="0">
                <a:latin typeface="Times New Roman"/>
                <a:cs typeface="Times New Roman"/>
              </a:rPr>
              <a:t> Each cost for providing drywall installation) so customers know where the </a:t>
            </a:r>
            <a:r>
              <a:rPr lang="en-IN" sz="2400" b="1" spc="-80" dirty="0" err="1">
                <a:latin typeface="Times New Roman"/>
                <a:cs typeface="Times New Roman"/>
              </a:rPr>
              <a:t>totalis</a:t>
            </a:r>
            <a:r>
              <a:rPr lang="en-IN" sz="2400" b="1" spc="-80" dirty="0">
                <a:latin typeface="Times New Roman"/>
                <a:cs typeface="Times New Roman"/>
              </a:rPr>
              <a:t> coming from.</a:t>
            </a:r>
          </a:p>
          <a:p>
            <a:pPr marL="12700">
              <a:lnSpc>
                <a:spcPct val="100000"/>
              </a:lnSpc>
              <a:spcBef>
                <a:spcPts val="100"/>
              </a:spcBef>
              <a:tabLst>
                <a:tab pos="600710" algn="l"/>
              </a:tabLst>
            </a:pPr>
            <a:r>
              <a:rPr lang="en-IN" sz="2400" b="1" spc="-80" dirty="0">
                <a:latin typeface="Times New Roman"/>
                <a:cs typeface="Times New Roman"/>
              </a:rPr>
              <a:t>	Creating an estimate helps you outline the scope of a </a:t>
            </a:r>
            <a:r>
              <a:rPr lang="en-IN" sz="2400" b="1" spc="-80" dirty="0" err="1">
                <a:latin typeface="Times New Roman"/>
                <a:cs typeface="Times New Roman"/>
              </a:rPr>
              <a:t>project,how</a:t>
            </a:r>
            <a:r>
              <a:rPr lang="en-IN" sz="2400" b="1" spc="-80" dirty="0">
                <a:latin typeface="Times New Roman"/>
                <a:cs typeface="Times New Roman"/>
              </a:rPr>
              <a:t> much its going to cost you (in both time and money), and how much you will earn.</a:t>
            </a:r>
          </a:p>
          <a:p>
            <a:pPr marL="12700">
              <a:lnSpc>
                <a:spcPct val="100000"/>
              </a:lnSpc>
              <a:spcBef>
                <a:spcPts val="100"/>
              </a:spcBef>
              <a:tabLst>
                <a:tab pos="600710" algn="l"/>
              </a:tabLst>
            </a:pPr>
            <a:r>
              <a:rPr lang="en-IN" sz="2400" b="1" spc="-80" dirty="0">
                <a:latin typeface="Times New Roman"/>
                <a:cs typeface="Times New Roman"/>
              </a:rPr>
              <a:t>	In short, this document estimates the time, money, materials, and labour needed to provide a good service.</a:t>
            </a:r>
          </a:p>
          <a:p>
            <a:pPr marL="12700">
              <a:lnSpc>
                <a:spcPct val="100000"/>
              </a:lnSpc>
              <a:spcBef>
                <a:spcPts val="100"/>
              </a:spcBef>
              <a:tabLst>
                <a:tab pos="600710" algn="l"/>
              </a:tabLst>
            </a:pPr>
            <a:r>
              <a:rPr lang="en-IN" sz="2400" b="1" spc="-80" dirty="0">
                <a:latin typeface="Times New Roman"/>
                <a:cs typeface="Times New Roman"/>
              </a:rPr>
              <a:t>  </a:t>
            </a:r>
            <a:endParaRPr sz="24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457200"/>
            <a:ext cx="9144000" cy="66294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7200" y="1120139"/>
            <a:ext cx="7434072" cy="37033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09827" y="1595627"/>
            <a:ext cx="3406140" cy="708660"/>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903148" y="1569245"/>
            <a:ext cx="3253104" cy="711200"/>
          </a:xfrm>
          <a:prstGeom prst="rect">
            <a:avLst/>
          </a:prstGeom>
        </p:spPr>
        <p:txBody>
          <a:bodyPr vert="horz" wrap="square" lIns="0" tIns="12700" rIns="0" bIns="0" rtlCol="0">
            <a:spAutoFit/>
          </a:bodyPr>
          <a:lstStyle/>
          <a:p>
            <a:pPr marL="12700">
              <a:lnSpc>
                <a:spcPct val="100000"/>
              </a:lnSpc>
              <a:spcBef>
                <a:spcPts val="100"/>
              </a:spcBef>
              <a:tabLst>
                <a:tab pos="1000760" algn="l"/>
              </a:tabLst>
            </a:pPr>
            <a:r>
              <a:rPr sz="4500" b="1" spc="-10" dirty="0">
                <a:solidFill>
                  <a:srgbClr val="FF0000"/>
                </a:solidFill>
                <a:latin typeface="Carlito"/>
                <a:cs typeface="Carlito"/>
              </a:rPr>
              <a:t>1.2	</a:t>
            </a:r>
            <a:r>
              <a:rPr sz="4500" b="1" spc="-5" dirty="0">
                <a:solidFill>
                  <a:srgbClr val="FF0000"/>
                </a:solidFill>
                <a:latin typeface="Carlito"/>
                <a:cs typeface="Carlito"/>
              </a:rPr>
              <a:t>PURPOSE</a:t>
            </a:r>
            <a:endParaRPr sz="4500">
              <a:latin typeface="Carlito"/>
              <a:cs typeface="Carlito"/>
            </a:endParaRPr>
          </a:p>
        </p:txBody>
      </p:sp>
      <p:grpSp>
        <p:nvGrpSpPr>
          <p:cNvPr id="6" name="object 6"/>
          <p:cNvGrpSpPr/>
          <p:nvPr/>
        </p:nvGrpSpPr>
        <p:grpSpPr>
          <a:xfrm>
            <a:off x="457200" y="3386328"/>
            <a:ext cx="9144000" cy="3929379"/>
            <a:chOff x="457200" y="3386328"/>
            <a:chExt cx="9144000" cy="3929379"/>
          </a:xfrm>
        </p:grpSpPr>
        <p:sp>
          <p:nvSpPr>
            <p:cNvPr id="7" name="object 7"/>
            <p:cNvSpPr/>
            <p:nvPr/>
          </p:nvSpPr>
          <p:spPr>
            <a:xfrm>
              <a:off x="1100327" y="3386328"/>
              <a:ext cx="7644765" cy="500380"/>
            </a:xfrm>
            <a:custGeom>
              <a:avLst/>
              <a:gdLst/>
              <a:ahLst/>
              <a:cxnLst/>
              <a:rect l="l" t="t" r="r" b="b"/>
              <a:pathLst>
                <a:path w="7644765" h="500379">
                  <a:moveTo>
                    <a:pt x="7644384" y="499872"/>
                  </a:moveTo>
                  <a:lnTo>
                    <a:pt x="0" y="499872"/>
                  </a:lnTo>
                  <a:lnTo>
                    <a:pt x="0" y="0"/>
                  </a:lnTo>
                  <a:lnTo>
                    <a:pt x="7644384" y="0"/>
                  </a:lnTo>
                  <a:lnTo>
                    <a:pt x="7644384" y="499872"/>
                  </a:lnTo>
                  <a:close/>
                </a:path>
              </a:pathLst>
            </a:custGeom>
            <a:solidFill>
              <a:srgbClr val="C8F9FB"/>
            </a:solidFill>
          </p:spPr>
          <p:txBody>
            <a:bodyPr wrap="square" lIns="0" tIns="0" rIns="0" bIns="0" rtlCol="0"/>
            <a:lstStyle/>
            <a:p>
              <a:pPr marL="285750" indent="-285750">
                <a:buFont typeface="Wingdings" panose="05000000000000000000" pitchFamily="2" charset="2"/>
                <a:buChar char="Ø"/>
              </a:pPr>
              <a:endParaRPr dirty="0"/>
            </a:p>
          </p:txBody>
        </p:sp>
        <p:sp>
          <p:nvSpPr>
            <p:cNvPr id="8" name="object 8"/>
            <p:cNvSpPr/>
            <p:nvPr/>
          </p:nvSpPr>
          <p:spPr>
            <a:xfrm>
              <a:off x="457200" y="3886200"/>
              <a:ext cx="9144000" cy="3428999"/>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100327" y="3886200"/>
              <a:ext cx="7644765" cy="1358265"/>
            </a:xfrm>
            <a:custGeom>
              <a:avLst/>
              <a:gdLst/>
              <a:ahLst/>
              <a:cxnLst/>
              <a:rect l="l" t="t" r="r" b="b"/>
              <a:pathLst>
                <a:path w="7644765" h="1358264">
                  <a:moveTo>
                    <a:pt x="7644384" y="1357883"/>
                  </a:moveTo>
                  <a:lnTo>
                    <a:pt x="0" y="1357883"/>
                  </a:lnTo>
                  <a:lnTo>
                    <a:pt x="0" y="0"/>
                  </a:lnTo>
                  <a:lnTo>
                    <a:pt x="7644384" y="0"/>
                  </a:lnTo>
                  <a:lnTo>
                    <a:pt x="7644384" y="1357883"/>
                  </a:lnTo>
                  <a:close/>
                </a:path>
              </a:pathLst>
            </a:custGeom>
            <a:solidFill>
              <a:srgbClr val="C8F9FB"/>
            </a:solidFill>
          </p:spPr>
          <p:txBody>
            <a:bodyPr wrap="square" lIns="0" tIns="0" rIns="0" bIns="0" rtlCol="0"/>
            <a:lstStyle/>
            <a:p>
              <a:endParaRPr/>
            </a:p>
          </p:txBody>
        </p:sp>
      </p:grpSp>
      <p:sp>
        <p:nvSpPr>
          <p:cNvPr id="10" name="object 10"/>
          <p:cNvSpPr txBox="1"/>
          <p:nvPr/>
        </p:nvSpPr>
        <p:spPr>
          <a:xfrm>
            <a:off x="1100327" y="3386328"/>
            <a:ext cx="7644765" cy="3108543"/>
          </a:xfrm>
          <a:prstGeom prst="rect">
            <a:avLst/>
          </a:prstGeom>
        </p:spPr>
        <p:txBody>
          <a:bodyPr vert="horz" wrap="square" lIns="0" tIns="30480" rIns="0" bIns="0" rtlCol="0">
            <a:spAutoFit/>
          </a:bodyPr>
          <a:lstStyle/>
          <a:p>
            <a:pPr marL="573405" marR="218440" indent="-342900">
              <a:lnSpc>
                <a:spcPts val="2590"/>
              </a:lnSpc>
              <a:spcBef>
                <a:spcPts val="240"/>
              </a:spcBef>
              <a:buFont typeface="Wingdings" panose="05000000000000000000" pitchFamily="2" charset="2"/>
              <a:buChar char="Ø"/>
            </a:pPr>
            <a:r>
              <a:rPr lang="en-IN" sz="2400" dirty="0">
                <a:latin typeface="Georgia"/>
                <a:cs typeface="Georgia"/>
              </a:rPr>
              <a:t>Estimate are documents that provide approximate costs for a project. Small businesses create them for potential clients so both parties are clear on the ins and outs of a project before it starts. Fresh Books has an estimates feature that help you build an estimate quickly and easily.</a:t>
            </a:r>
          </a:p>
          <a:p>
            <a:pPr marL="573405" marR="218440" indent="-342900">
              <a:lnSpc>
                <a:spcPts val="2590"/>
              </a:lnSpc>
              <a:spcBef>
                <a:spcPts val="240"/>
              </a:spcBef>
              <a:buFont typeface="Wingdings" panose="05000000000000000000" pitchFamily="2" charset="2"/>
              <a:buChar char="Ø"/>
            </a:pPr>
            <a:r>
              <a:rPr lang="en-IN" sz="2400" dirty="0">
                <a:latin typeface="Georgia"/>
                <a:cs typeface="Georgia"/>
              </a:rPr>
              <a:t>Ensure you understand what the projects involves</a:t>
            </a:r>
          </a:p>
          <a:p>
            <a:pPr marL="573405" marR="218440" indent="-342900">
              <a:lnSpc>
                <a:spcPts val="2590"/>
              </a:lnSpc>
              <a:spcBef>
                <a:spcPts val="240"/>
              </a:spcBef>
              <a:buFont typeface="Wingdings" panose="05000000000000000000" pitchFamily="2" charset="2"/>
              <a:buChar char="Ø"/>
            </a:pPr>
            <a:r>
              <a:rPr lang="en-IN" sz="2400" dirty="0">
                <a:latin typeface="Georgia"/>
                <a:cs typeface="Georgia"/>
              </a:rPr>
              <a:t>Help you </a:t>
            </a:r>
            <a:r>
              <a:rPr lang="en-IN" sz="2400" dirty="0" err="1">
                <a:latin typeface="Georgia"/>
                <a:cs typeface="Georgia"/>
              </a:rPr>
              <a:t>deceide</a:t>
            </a:r>
            <a:r>
              <a:rPr lang="en-IN" sz="2400" dirty="0">
                <a:latin typeface="Georgia"/>
                <a:cs typeface="Georgia"/>
              </a:rPr>
              <a:t> whether to take on the project</a:t>
            </a:r>
          </a:p>
          <a:p>
            <a:pPr marL="573405" marR="218440" indent="-342900">
              <a:lnSpc>
                <a:spcPts val="2590"/>
              </a:lnSpc>
              <a:spcBef>
                <a:spcPts val="240"/>
              </a:spcBef>
              <a:buFont typeface="Wingdings" panose="05000000000000000000" pitchFamily="2" charset="2"/>
              <a:buChar char="Ø"/>
            </a:pPr>
            <a:r>
              <a:rPr lang="en-IN" sz="2400" dirty="0">
                <a:latin typeface="Georgia"/>
                <a:cs typeface="Georgia"/>
              </a:rPr>
              <a:t>Determine if you have enough cash </a:t>
            </a:r>
            <a:endParaRPr sz="2400" dirty="0">
              <a:latin typeface="Georgia"/>
              <a:cs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360947"/>
            <a:ext cx="9144000" cy="66294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7200" y="1120139"/>
            <a:ext cx="7434072" cy="370331"/>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46077" y="494799"/>
            <a:ext cx="6643370" cy="873957"/>
          </a:xfrm>
          <a:prstGeom prst="rect">
            <a:avLst/>
          </a:prstGeom>
        </p:spPr>
        <p:txBody>
          <a:bodyPr vert="horz" wrap="square" lIns="0" tIns="12065" rIns="0" bIns="0" rtlCol="0">
            <a:spAutoFit/>
          </a:bodyPr>
          <a:lstStyle/>
          <a:p>
            <a:pPr marL="469900" indent="-457200">
              <a:lnSpc>
                <a:spcPct val="100000"/>
              </a:lnSpc>
              <a:spcBef>
                <a:spcPts val="95"/>
              </a:spcBef>
              <a:buFont typeface="Wingdings" panose="05000000000000000000" pitchFamily="2" charset="2"/>
              <a:buChar char="v"/>
            </a:pPr>
            <a:r>
              <a:rPr spc="-310" dirty="0">
                <a:latin typeface="Georgia"/>
                <a:cs typeface="Georgia"/>
              </a:rPr>
              <a:t> </a:t>
            </a:r>
            <a:r>
              <a:rPr spc="-10" dirty="0"/>
              <a:t>PROBLEM DEFINITION </a:t>
            </a:r>
            <a:r>
              <a:rPr spc="-5" dirty="0"/>
              <a:t>&amp; </a:t>
            </a:r>
            <a:r>
              <a:rPr spc="-10" dirty="0"/>
              <a:t>DESIGN</a:t>
            </a:r>
            <a:r>
              <a:rPr spc="-40" dirty="0"/>
              <a:t> </a:t>
            </a:r>
            <a:r>
              <a:rPr spc="-10" dirty="0"/>
              <a:t>THINKING</a:t>
            </a:r>
          </a:p>
        </p:txBody>
      </p:sp>
      <p:sp>
        <p:nvSpPr>
          <p:cNvPr id="5" name="object 5"/>
          <p:cNvSpPr/>
          <p:nvPr/>
        </p:nvSpPr>
        <p:spPr>
          <a:xfrm>
            <a:off x="457200" y="950975"/>
            <a:ext cx="3113531" cy="58064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37370" y="858931"/>
            <a:ext cx="2809240" cy="589280"/>
          </a:xfrm>
          <a:prstGeom prst="rect">
            <a:avLst/>
          </a:prstGeom>
        </p:spPr>
        <p:txBody>
          <a:bodyPr vert="horz" wrap="square" lIns="0" tIns="12065" rIns="0" bIns="0" rtlCol="0">
            <a:spAutoFit/>
          </a:bodyPr>
          <a:lstStyle/>
          <a:p>
            <a:pPr marL="12700">
              <a:lnSpc>
                <a:spcPct val="100000"/>
              </a:lnSpc>
              <a:spcBef>
                <a:spcPts val="95"/>
              </a:spcBef>
            </a:pPr>
            <a:r>
              <a:rPr sz="3700" spc="-260" dirty="0">
                <a:solidFill>
                  <a:srgbClr val="FF0000"/>
                </a:solidFill>
                <a:latin typeface="Georgia"/>
                <a:cs typeface="Georgia"/>
              </a:rPr>
              <a:t>2.1 </a:t>
            </a:r>
            <a:r>
              <a:rPr sz="2400" spc="-105" dirty="0">
                <a:solidFill>
                  <a:srgbClr val="FF0000"/>
                </a:solidFill>
                <a:latin typeface="Georgia"/>
                <a:cs typeface="Georgia"/>
              </a:rPr>
              <a:t>EMPATHY</a:t>
            </a:r>
            <a:r>
              <a:rPr sz="2400" spc="-165" dirty="0">
                <a:solidFill>
                  <a:srgbClr val="FF0000"/>
                </a:solidFill>
                <a:latin typeface="Georgia"/>
                <a:cs typeface="Georgia"/>
              </a:rPr>
              <a:t> </a:t>
            </a:r>
            <a:r>
              <a:rPr sz="2400" spc="-40" dirty="0">
                <a:solidFill>
                  <a:srgbClr val="FF0000"/>
                </a:solidFill>
                <a:latin typeface="Georgia"/>
                <a:cs typeface="Georgia"/>
              </a:rPr>
              <a:t>MAP</a:t>
            </a:r>
            <a:endParaRPr sz="2400">
              <a:latin typeface="Georgia"/>
              <a:cs typeface="Georgia"/>
            </a:endParaRPr>
          </a:p>
        </p:txBody>
      </p:sp>
      <p:pic>
        <p:nvPicPr>
          <p:cNvPr id="12" name="Picture 11">
            <a:extLst>
              <a:ext uri="{FF2B5EF4-FFF2-40B4-BE49-F238E27FC236}">
                <a16:creationId xmlns:a16="http://schemas.microsoft.com/office/drawing/2014/main" id="{D8AF9DB6-DE0F-5DC4-8251-4B4689CCCB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0712" y="1531619"/>
            <a:ext cx="5934903" cy="611590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457200"/>
            <a:ext cx="9144000" cy="662940"/>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457200" y="1120139"/>
            <a:ext cx="7480300" cy="909955"/>
            <a:chOff x="457200" y="1120139"/>
            <a:chExt cx="7480300" cy="909955"/>
          </a:xfrm>
        </p:grpSpPr>
        <p:sp>
          <p:nvSpPr>
            <p:cNvPr id="4" name="object 4"/>
            <p:cNvSpPr/>
            <p:nvPr/>
          </p:nvSpPr>
          <p:spPr>
            <a:xfrm>
              <a:off x="457200" y="1120139"/>
              <a:ext cx="7479792" cy="81381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40663" y="1933955"/>
              <a:ext cx="6615683" cy="96012"/>
            </a:xfrm>
            <a:prstGeom prst="rect">
              <a:avLst/>
            </a:prstGeom>
            <a:blipFill>
              <a:blip r:embed="rId4"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730979" y="1502077"/>
            <a:ext cx="6526530" cy="513715"/>
          </a:xfrm>
          <a:prstGeom prst="rect">
            <a:avLst/>
          </a:prstGeom>
        </p:spPr>
        <p:txBody>
          <a:bodyPr vert="horz" wrap="square" lIns="0" tIns="12700" rIns="0" bIns="0" rtlCol="0">
            <a:spAutoFit/>
          </a:bodyPr>
          <a:lstStyle/>
          <a:p>
            <a:pPr marL="12700">
              <a:lnSpc>
                <a:spcPct val="100000"/>
              </a:lnSpc>
              <a:spcBef>
                <a:spcPts val="100"/>
              </a:spcBef>
              <a:tabLst>
                <a:tab pos="712470" algn="l"/>
              </a:tabLst>
            </a:pPr>
            <a:r>
              <a:rPr sz="3200" dirty="0">
                <a:solidFill>
                  <a:srgbClr val="FF0000"/>
                </a:solidFill>
              </a:rPr>
              <a:t>2.2	</a:t>
            </a:r>
            <a:r>
              <a:rPr sz="3200" spc="-40" dirty="0">
                <a:solidFill>
                  <a:srgbClr val="FF0000"/>
                </a:solidFill>
              </a:rPr>
              <a:t>IDEATION </a:t>
            </a:r>
            <a:r>
              <a:rPr sz="3200" dirty="0">
                <a:solidFill>
                  <a:srgbClr val="FF0000"/>
                </a:solidFill>
              </a:rPr>
              <a:t>&amp; </a:t>
            </a:r>
            <a:r>
              <a:rPr sz="3200" spc="-15" dirty="0">
                <a:solidFill>
                  <a:srgbClr val="FF0000"/>
                </a:solidFill>
              </a:rPr>
              <a:t>BRAINSTORMING</a:t>
            </a:r>
            <a:r>
              <a:rPr sz="3200" spc="45" dirty="0">
                <a:solidFill>
                  <a:srgbClr val="FF0000"/>
                </a:solidFill>
              </a:rPr>
              <a:t> </a:t>
            </a:r>
            <a:r>
              <a:rPr sz="3200" spc="-5" dirty="0">
                <a:solidFill>
                  <a:srgbClr val="FF0000"/>
                </a:solidFill>
              </a:rPr>
              <a:t>MAP</a:t>
            </a:r>
            <a:endParaRPr sz="3200"/>
          </a:p>
        </p:txBody>
      </p:sp>
      <p:pic>
        <p:nvPicPr>
          <p:cNvPr id="12" name="Picture 11">
            <a:extLst>
              <a:ext uri="{FF2B5EF4-FFF2-40B4-BE49-F238E27FC236}">
                <a16:creationId xmlns:a16="http://schemas.microsoft.com/office/drawing/2014/main" id="{824B7DF9-5477-A75A-0002-23A71C38DB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078817"/>
            <a:ext cx="10097297" cy="33399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457200"/>
            <a:ext cx="9144000" cy="66294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7200" y="1120139"/>
            <a:ext cx="7479792" cy="754379"/>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937259" y="1348741"/>
            <a:ext cx="5297860" cy="443070"/>
          </a:xfrm>
          <a:prstGeom prst="rect">
            <a:avLst/>
          </a:prstGeom>
        </p:spPr>
        <p:txBody>
          <a:bodyPr vert="horz" wrap="square" lIns="0" tIns="12065" rIns="0" bIns="0" rtlCol="0">
            <a:spAutoFit/>
          </a:bodyPr>
          <a:lstStyle/>
          <a:p>
            <a:pPr marL="469900" indent="-457200">
              <a:lnSpc>
                <a:spcPct val="100000"/>
              </a:lnSpc>
              <a:spcBef>
                <a:spcPts val="95"/>
              </a:spcBef>
              <a:buFont typeface="Wingdings" panose="05000000000000000000" pitchFamily="2" charset="2"/>
              <a:buChar char="v"/>
            </a:pPr>
            <a:r>
              <a:rPr spc="-75" dirty="0"/>
              <a:t>ADVANTAGES </a:t>
            </a:r>
            <a:r>
              <a:rPr spc="-5" dirty="0"/>
              <a:t>&amp;</a:t>
            </a:r>
            <a:r>
              <a:rPr spc="45" dirty="0"/>
              <a:t> </a:t>
            </a:r>
            <a:r>
              <a:rPr spc="-40" dirty="0"/>
              <a:t>DISADVANTAGES</a:t>
            </a:r>
          </a:p>
        </p:txBody>
      </p:sp>
      <p:grpSp>
        <p:nvGrpSpPr>
          <p:cNvPr id="5" name="object 5"/>
          <p:cNvGrpSpPr/>
          <p:nvPr/>
        </p:nvGrpSpPr>
        <p:grpSpPr>
          <a:xfrm>
            <a:off x="457200" y="2171700"/>
            <a:ext cx="9144000" cy="5143499"/>
            <a:chOff x="457200" y="2171700"/>
            <a:chExt cx="9144000" cy="5143499"/>
          </a:xfrm>
        </p:grpSpPr>
        <p:sp>
          <p:nvSpPr>
            <p:cNvPr id="6" name="object 6"/>
            <p:cNvSpPr/>
            <p:nvPr/>
          </p:nvSpPr>
          <p:spPr>
            <a:xfrm>
              <a:off x="958595" y="2171700"/>
              <a:ext cx="8357870" cy="1714500"/>
            </a:xfrm>
            <a:custGeom>
              <a:avLst/>
              <a:gdLst/>
              <a:ahLst/>
              <a:cxnLst/>
              <a:rect l="l" t="t" r="r" b="b"/>
              <a:pathLst>
                <a:path w="8357870" h="1714500">
                  <a:moveTo>
                    <a:pt x="8357616" y="1714500"/>
                  </a:moveTo>
                  <a:lnTo>
                    <a:pt x="0" y="1714500"/>
                  </a:lnTo>
                  <a:lnTo>
                    <a:pt x="0" y="0"/>
                  </a:lnTo>
                  <a:lnTo>
                    <a:pt x="8357616" y="0"/>
                  </a:lnTo>
                  <a:lnTo>
                    <a:pt x="8357616" y="1714500"/>
                  </a:lnTo>
                  <a:close/>
                </a:path>
              </a:pathLst>
            </a:custGeom>
            <a:solidFill>
              <a:srgbClr val="0F6EC6">
                <a:alpha val="14062"/>
              </a:srgbClr>
            </a:solidFill>
          </p:spPr>
          <p:txBody>
            <a:bodyPr wrap="square" lIns="0" tIns="0" rIns="0" bIns="0" rtlCol="0"/>
            <a:lstStyle/>
            <a:p>
              <a:endParaRPr/>
            </a:p>
          </p:txBody>
        </p:sp>
        <p:sp>
          <p:nvSpPr>
            <p:cNvPr id="7" name="object 7"/>
            <p:cNvSpPr/>
            <p:nvPr/>
          </p:nvSpPr>
          <p:spPr>
            <a:xfrm>
              <a:off x="937259" y="2368295"/>
              <a:ext cx="8385048" cy="53949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457200" y="3886200"/>
              <a:ext cx="9144000" cy="3428999"/>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850265" y="4191000"/>
              <a:ext cx="8357870" cy="2461260"/>
            </a:xfrm>
            <a:custGeom>
              <a:avLst/>
              <a:gdLst/>
              <a:ahLst/>
              <a:cxnLst/>
              <a:rect l="l" t="t" r="r" b="b"/>
              <a:pathLst>
                <a:path w="8357870" h="2461260">
                  <a:moveTo>
                    <a:pt x="8357616" y="2461259"/>
                  </a:moveTo>
                  <a:lnTo>
                    <a:pt x="0" y="2461259"/>
                  </a:lnTo>
                  <a:lnTo>
                    <a:pt x="0" y="0"/>
                  </a:lnTo>
                  <a:lnTo>
                    <a:pt x="8357616" y="0"/>
                  </a:lnTo>
                  <a:lnTo>
                    <a:pt x="8357616" y="2461259"/>
                  </a:lnTo>
                  <a:close/>
                </a:path>
              </a:pathLst>
            </a:custGeom>
            <a:solidFill>
              <a:srgbClr val="0F6EC6">
                <a:alpha val="14062"/>
              </a:srgbClr>
            </a:solidFill>
          </p:spPr>
          <p:txBody>
            <a:bodyPr wrap="square" lIns="0" tIns="0" rIns="0" bIns="0" rtlCol="0"/>
            <a:lstStyle/>
            <a:p>
              <a:endParaRPr dirty="0"/>
            </a:p>
          </p:txBody>
        </p:sp>
        <p:sp>
          <p:nvSpPr>
            <p:cNvPr id="10" name="object 10"/>
            <p:cNvSpPr/>
            <p:nvPr/>
          </p:nvSpPr>
          <p:spPr>
            <a:xfrm>
              <a:off x="937259" y="4238244"/>
              <a:ext cx="8385048" cy="539496"/>
            </a:xfrm>
            <a:prstGeom prst="rect">
              <a:avLst/>
            </a:prstGeom>
            <a:blipFill>
              <a:blip r:embed="rId6" cstate="print"/>
              <a:stretch>
                <a:fillRect/>
              </a:stretch>
            </a:blipFill>
          </p:spPr>
          <p:txBody>
            <a:bodyPr wrap="square" lIns="0" tIns="0" rIns="0" bIns="0" rtlCol="0"/>
            <a:lstStyle/>
            <a:p>
              <a:endParaRPr dirty="0"/>
            </a:p>
          </p:txBody>
        </p:sp>
      </p:grpSp>
      <p:sp>
        <p:nvSpPr>
          <p:cNvPr id="11" name="object 11"/>
          <p:cNvSpPr txBox="1"/>
          <p:nvPr/>
        </p:nvSpPr>
        <p:spPr>
          <a:xfrm>
            <a:off x="964108" y="2313813"/>
            <a:ext cx="8265363" cy="3590085"/>
          </a:xfrm>
          <a:prstGeom prst="rect">
            <a:avLst/>
          </a:prstGeom>
        </p:spPr>
        <p:txBody>
          <a:bodyPr vert="horz" wrap="square" lIns="0" tIns="167005" rIns="0" bIns="0" rtlCol="0">
            <a:spAutoFit/>
          </a:bodyPr>
          <a:lstStyle/>
          <a:p>
            <a:pPr marL="12700">
              <a:lnSpc>
                <a:spcPct val="100000"/>
              </a:lnSpc>
              <a:spcBef>
                <a:spcPts val="1315"/>
              </a:spcBef>
            </a:pPr>
            <a:r>
              <a:rPr sz="2100" spc="-85" dirty="0">
                <a:solidFill>
                  <a:srgbClr val="FFFFFF"/>
                </a:solidFill>
                <a:latin typeface="Georgia"/>
                <a:cs typeface="Georgia"/>
              </a:rPr>
              <a:t>ADVANTAGES </a:t>
            </a:r>
            <a:r>
              <a:rPr lang="en-IN" sz="2100" spc="40" dirty="0">
                <a:solidFill>
                  <a:srgbClr val="FFFFFF"/>
                </a:solidFill>
                <a:latin typeface="Georgia"/>
                <a:cs typeface="Georgia"/>
              </a:rPr>
              <a:t>OF ESTIMATION OF BUSINESS EXPENSES:</a:t>
            </a:r>
          </a:p>
          <a:p>
            <a:pPr marL="355600" indent="-342900">
              <a:lnSpc>
                <a:spcPct val="100000"/>
              </a:lnSpc>
              <a:spcBef>
                <a:spcPts val="1315"/>
              </a:spcBef>
              <a:buFont typeface="Wingdings" panose="05000000000000000000" pitchFamily="2" charset="2"/>
              <a:buChar char="Ø"/>
            </a:pPr>
            <a:r>
              <a:rPr lang="en-IN" spc="40" dirty="0">
                <a:latin typeface="Georgia"/>
                <a:cs typeface="Georgia"/>
              </a:rPr>
              <a:t>Build stronger client relationships.</a:t>
            </a:r>
          </a:p>
          <a:p>
            <a:pPr marL="355600" indent="-342900">
              <a:lnSpc>
                <a:spcPct val="100000"/>
              </a:lnSpc>
              <a:spcBef>
                <a:spcPts val="1315"/>
              </a:spcBef>
              <a:buFont typeface="Wingdings" panose="05000000000000000000" pitchFamily="2" charset="2"/>
              <a:buChar char="Ø"/>
            </a:pPr>
            <a:r>
              <a:rPr lang="en-IN" spc="40" dirty="0">
                <a:latin typeface="Georgia"/>
                <a:cs typeface="Georgia"/>
              </a:rPr>
              <a:t>Work simple.</a:t>
            </a:r>
          </a:p>
          <a:p>
            <a:pPr marL="355600" indent="-342900">
              <a:lnSpc>
                <a:spcPct val="100000"/>
              </a:lnSpc>
              <a:spcBef>
                <a:spcPts val="1315"/>
              </a:spcBef>
              <a:buFont typeface="Wingdings" panose="05000000000000000000" pitchFamily="2" charset="2"/>
              <a:buChar char="Ø"/>
            </a:pPr>
            <a:r>
              <a:rPr lang="en-IN" spc="40" dirty="0">
                <a:latin typeface="Georgia"/>
                <a:cs typeface="Georgia"/>
              </a:rPr>
              <a:t>Be flexible.</a:t>
            </a:r>
          </a:p>
          <a:p>
            <a:pPr marL="12700">
              <a:lnSpc>
                <a:spcPct val="100000"/>
              </a:lnSpc>
              <a:spcBef>
                <a:spcPts val="1315"/>
              </a:spcBef>
            </a:pPr>
            <a:r>
              <a:rPr lang="en-IN" sz="2100" spc="-5" dirty="0">
                <a:solidFill>
                  <a:srgbClr val="FFFFFF"/>
                </a:solidFill>
                <a:latin typeface="Georgia"/>
                <a:cs typeface="Georgia"/>
              </a:rPr>
              <a:t>D</a:t>
            </a:r>
            <a:r>
              <a:rPr lang="en-IN" sz="2100" spc="-105" dirty="0">
                <a:solidFill>
                  <a:srgbClr val="FFFFFF"/>
                </a:solidFill>
                <a:latin typeface="Georgia"/>
                <a:cs typeface="Georgia"/>
              </a:rPr>
              <a:t>I</a:t>
            </a:r>
            <a:r>
              <a:rPr lang="en-IN" sz="2100" spc="-135" dirty="0">
                <a:solidFill>
                  <a:srgbClr val="FFFFFF"/>
                </a:solidFill>
                <a:latin typeface="Georgia"/>
                <a:cs typeface="Georgia"/>
              </a:rPr>
              <a:t>S</a:t>
            </a:r>
            <a:r>
              <a:rPr lang="en-IN" sz="2100" spc="15" dirty="0">
                <a:solidFill>
                  <a:srgbClr val="FFFFFF"/>
                </a:solidFill>
                <a:latin typeface="Georgia"/>
                <a:cs typeface="Georgia"/>
              </a:rPr>
              <a:t>A</a:t>
            </a:r>
            <a:r>
              <a:rPr lang="en-IN" sz="2100" spc="-90" dirty="0">
                <a:solidFill>
                  <a:srgbClr val="FFFFFF"/>
                </a:solidFill>
                <a:latin typeface="Georgia"/>
                <a:cs typeface="Georgia"/>
              </a:rPr>
              <a:t>D</a:t>
            </a:r>
            <a:r>
              <a:rPr lang="en-IN" sz="2100" spc="-210" dirty="0">
                <a:solidFill>
                  <a:srgbClr val="FFFFFF"/>
                </a:solidFill>
                <a:latin typeface="Georgia"/>
                <a:cs typeface="Georgia"/>
              </a:rPr>
              <a:t>V</a:t>
            </a:r>
            <a:r>
              <a:rPr lang="en-IN" sz="2100" spc="15" dirty="0">
                <a:solidFill>
                  <a:srgbClr val="FFFFFF"/>
                </a:solidFill>
                <a:latin typeface="Georgia"/>
                <a:cs typeface="Georgia"/>
              </a:rPr>
              <a:t>A</a:t>
            </a:r>
            <a:r>
              <a:rPr lang="en-IN" sz="2100" spc="-40" dirty="0">
                <a:solidFill>
                  <a:srgbClr val="FFFFFF"/>
                </a:solidFill>
                <a:latin typeface="Georgia"/>
                <a:cs typeface="Georgia"/>
              </a:rPr>
              <a:t>N</a:t>
            </a:r>
            <a:r>
              <a:rPr lang="en-IN" sz="2100" spc="-130" dirty="0">
                <a:solidFill>
                  <a:srgbClr val="FFFFFF"/>
                </a:solidFill>
                <a:latin typeface="Georgia"/>
                <a:cs typeface="Georgia"/>
              </a:rPr>
              <a:t>T</a:t>
            </a:r>
            <a:r>
              <a:rPr lang="en-IN" sz="2100" spc="-70" dirty="0">
                <a:solidFill>
                  <a:srgbClr val="FFFFFF"/>
                </a:solidFill>
                <a:latin typeface="Georgia"/>
                <a:cs typeface="Georgia"/>
              </a:rPr>
              <a:t>A</a:t>
            </a:r>
            <a:r>
              <a:rPr lang="en-IN" sz="2100" spc="-40" dirty="0">
                <a:solidFill>
                  <a:srgbClr val="FFFFFF"/>
                </a:solidFill>
                <a:latin typeface="Georgia"/>
                <a:cs typeface="Georgia"/>
              </a:rPr>
              <a:t>G</a:t>
            </a:r>
            <a:r>
              <a:rPr lang="en-IN" sz="2100" spc="-160" dirty="0">
                <a:solidFill>
                  <a:srgbClr val="FFFFFF"/>
                </a:solidFill>
                <a:latin typeface="Georgia"/>
                <a:cs typeface="Georgia"/>
              </a:rPr>
              <a:t>E</a:t>
            </a:r>
            <a:r>
              <a:rPr lang="en-IN" sz="2100" spc="-110" dirty="0">
                <a:solidFill>
                  <a:srgbClr val="FFFFFF"/>
                </a:solidFill>
                <a:latin typeface="Georgia"/>
                <a:cs typeface="Georgia"/>
              </a:rPr>
              <a:t>S OF ESTIMATION OF BUSINESS  EXPENSES:</a:t>
            </a:r>
            <a:endParaRPr lang="en-IN" sz="2100" spc="-5" dirty="0">
              <a:solidFill>
                <a:srgbClr val="FFFFFF"/>
              </a:solidFill>
              <a:latin typeface="Georgia"/>
              <a:cs typeface="Georgia"/>
            </a:endParaRPr>
          </a:p>
          <a:p>
            <a:pPr marL="355600" indent="-342900">
              <a:lnSpc>
                <a:spcPct val="100000"/>
              </a:lnSpc>
              <a:spcBef>
                <a:spcPts val="795"/>
              </a:spcBef>
              <a:buFont typeface="Wingdings" panose="05000000000000000000" pitchFamily="2" charset="2"/>
              <a:buChar char="Ø"/>
              <a:tabLst>
                <a:tab pos="6727825" algn="l"/>
              </a:tabLst>
            </a:pPr>
            <a:r>
              <a:rPr lang="en-IN" sz="2100" dirty="0">
                <a:latin typeface="Georgia"/>
                <a:cs typeface="Georgia"/>
              </a:rPr>
              <a:t>New estimates must be </a:t>
            </a:r>
            <a:r>
              <a:rPr lang="en-IN" sz="2100" dirty="0" err="1">
                <a:latin typeface="Georgia"/>
                <a:cs typeface="Georgia"/>
              </a:rPr>
              <a:t>bulit</a:t>
            </a:r>
            <a:r>
              <a:rPr lang="en-IN" sz="2100" dirty="0">
                <a:latin typeface="Georgia"/>
                <a:cs typeface="Georgia"/>
              </a:rPr>
              <a:t> for each alternative</a:t>
            </a:r>
          </a:p>
          <a:p>
            <a:pPr marL="355600" indent="-342900">
              <a:lnSpc>
                <a:spcPct val="100000"/>
              </a:lnSpc>
              <a:spcBef>
                <a:spcPts val="795"/>
              </a:spcBef>
              <a:buFont typeface="Wingdings" panose="05000000000000000000" pitchFamily="2" charset="2"/>
              <a:buChar char="Ø"/>
              <a:tabLst>
                <a:tab pos="6727825" algn="l"/>
              </a:tabLst>
            </a:pPr>
            <a:r>
              <a:rPr lang="en-IN" sz="2100" dirty="0">
                <a:latin typeface="Georgia"/>
                <a:cs typeface="Georgia"/>
              </a:rPr>
              <a:t>The product specifications must be well-know and stable</a:t>
            </a:r>
          </a:p>
          <a:p>
            <a:pPr marL="355600" indent="-342900">
              <a:lnSpc>
                <a:spcPct val="100000"/>
              </a:lnSpc>
              <a:spcBef>
                <a:spcPts val="795"/>
              </a:spcBef>
              <a:buFont typeface="Wingdings" panose="05000000000000000000" pitchFamily="2" charset="2"/>
              <a:buChar char="Ø"/>
              <a:tabLst>
                <a:tab pos="6727825" algn="l"/>
              </a:tabLst>
            </a:pPr>
            <a:r>
              <a:rPr lang="en-IN" sz="2100" dirty="0">
                <a:latin typeface="Georgia"/>
                <a:cs typeface="Georgia"/>
              </a:rPr>
              <a:t>It can be expensive to implement and it is time consuming.</a:t>
            </a:r>
            <a:endParaRPr sz="2100" dirty="0">
              <a:latin typeface="Georgia"/>
              <a:cs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457200"/>
            <a:ext cx="9144000" cy="66294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7200" y="1120139"/>
            <a:ext cx="7434072" cy="370331"/>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673208" y="302748"/>
            <a:ext cx="1550670" cy="635000"/>
          </a:xfrm>
          <a:prstGeom prst="rect">
            <a:avLst/>
          </a:prstGeom>
        </p:spPr>
        <p:txBody>
          <a:bodyPr vert="horz" wrap="square" lIns="0" tIns="12065" rIns="0" bIns="0" rtlCol="0">
            <a:spAutoFit/>
          </a:bodyPr>
          <a:lstStyle/>
          <a:p>
            <a:pPr marL="12700">
              <a:lnSpc>
                <a:spcPct val="100000"/>
              </a:lnSpc>
              <a:spcBef>
                <a:spcPts val="95"/>
              </a:spcBef>
            </a:pPr>
            <a:r>
              <a:rPr sz="4000" b="1" spc="-20" dirty="0">
                <a:latin typeface="Carlito"/>
                <a:cs typeface="Carlito"/>
              </a:rPr>
              <a:t>R</a:t>
            </a:r>
            <a:r>
              <a:rPr sz="4000" b="1" spc="-40" dirty="0">
                <a:latin typeface="Carlito"/>
                <a:cs typeface="Carlito"/>
              </a:rPr>
              <a:t>E</a:t>
            </a:r>
            <a:r>
              <a:rPr sz="4000" b="1" spc="-20" dirty="0">
                <a:latin typeface="Carlito"/>
                <a:cs typeface="Carlito"/>
              </a:rPr>
              <a:t>SU</a:t>
            </a:r>
            <a:r>
              <a:rPr sz="4000" b="1" spc="-300" dirty="0">
                <a:latin typeface="Carlito"/>
                <a:cs typeface="Carlito"/>
              </a:rPr>
              <a:t>L</a:t>
            </a:r>
            <a:r>
              <a:rPr sz="4000" b="1" spc="-5" dirty="0">
                <a:latin typeface="Carlito"/>
                <a:cs typeface="Carlito"/>
              </a:rPr>
              <a:t>T</a:t>
            </a:r>
            <a:endParaRPr sz="4000">
              <a:latin typeface="Carlito"/>
              <a:cs typeface="Carlito"/>
            </a:endParaRPr>
          </a:p>
        </p:txBody>
      </p:sp>
      <p:sp>
        <p:nvSpPr>
          <p:cNvPr id="5" name="object 5"/>
          <p:cNvSpPr txBox="1"/>
          <p:nvPr/>
        </p:nvSpPr>
        <p:spPr>
          <a:xfrm>
            <a:off x="7678880" y="467353"/>
            <a:ext cx="1703705" cy="452120"/>
          </a:xfrm>
          <a:prstGeom prst="rect">
            <a:avLst/>
          </a:prstGeom>
        </p:spPr>
        <p:txBody>
          <a:bodyPr vert="horz" wrap="square" lIns="0" tIns="12065" rIns="0" bIns="0" rtlCol="0">
            <a:spAutoFit/>
          </a:bodyPr>
          <a:lstStyle/>
          <a:p>
            <a:pPr marL="12700">
              <a:lnSpc>
                <a:spcPct val="100000"/>
              </a:lnSpc>
              <a:spcBef>
                <a:spcPts val="95"/>
              </a:spcBef>
            </a:pPr>
            <a:r>
              <a:rPr sz="1800" b="1" spc="-5" dirty="0">
                <a:latin typeface="Times New Roman"/>
                <a:cs typeface="Times New Roman"/>
              </a:rPr>
              <a:t>DASHBOARD</a:t>
            </a:r>
            <a:r>
              <a:rPr sz="1800" b="1" spc="170" dirty="0">
                <a:latin typeface="Times New Roman"/>
                <a:cs typeface="Times New Roman"/>
              </a:rPr>
              <a:t> </a:t>
            </a:r>
            <a:r>
              <a:rPr sz="2800" b="1" spc="-380" dirty="0">
                <a:latin typeface="Times New Roman"/>
                <a:cs typeface="Times New Roman"/>
              </a:rPr>
              <a:t>1</a:t>
            </a:r>
            <a:endParaRPr sz="2800">
              <a:latin typeface="Times New Roman"/>
              <a:cs typeface="Times New Roman"/>
            </a:endParaRPr>
          </a:p>
        </p:txBody>
      </p:sp>
      <p:pic>
        <p:nvPicPr>
          <p:cNvPr id="17" name="Picture 16">
            <a:extLst>
              <a:ext uri="{FF2B5EF4-FFF2-40B4-BE49-F238E27FC236}">
                <a16:creationId xmlns:a16="http://schemas.microsoft.com/office/drawing/2014/main" id="{92E9E668-DCFC-5EE3-F80F-3AEFAB2924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035" y="1600200"/>
            <a:ext cx="9526329" cy="2713208"/>
          </a:xfrm>
          <a:prstGeom prst="rect">
            <a:avLst/>
          </a:prstGeom>
        </p:spPr>
      </p:pic>
      <p:pic>
        <p:nvPicPr>
          <p:cNvPr id="19" name="Picture 18">
            <a:extLst>
              <a:ext uri="{FF2B5EF4-FFF2-40B4-BE49-F238E27FC236}">
                <a16:creationId xmlns:a16="http://schemas.microsoft.com/office/drawing/2014/main" id="{9B7D7E22-D48D-F182-0E0F-096EEE0D50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904" y="4357434"/>
            <a:ext cx="9440592" cy="311221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155</TotalTime>
  <Words>553</Words>
  <Application>Microsoft Office PowerPoint</Application>
  <PresentationFormat>Custom</PresentationFormat>
  <Paragraphs>74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Carlito</vt:lpstr>
      <vt:lpstr>Georgia</vt:lpstr>
      <vt:lpstr>Times New Roman</vt:lpstr>
      <vt:lpstr>Wingdings</vt:lpstr>
      <vt:lpstr>Office Theme</vt:lpstr>
      <vt:lpstr>PowerPoint Presentation</vt:lpstr>
      <vt:lpstr>III B SC MATHEMATICS</vt:lpstr>
      <vt:lpstr>CONTENT OF THE THESIS</vt:lpstr>
      <vt:lpstr>INTRODUCTION</vt:lpstr>
      <vt:lpstr>1.2 PURPOSE</vt:lpstr>
      <vt:lpstr> PROBLEM DEFINITION &amp; DESIGN THINKING</vt:lpstr>
      <vt:lpstr>2.2 IDEATION &amp; BRAINSTORMING MAP</vt:lpstr>
      <vt:lpstr>ADVANTAGES &amp; DISADVANTAGES</vt:lpstr>
      <vt:lpstr>RESULT</vt:lpstr>
      <vt:lpstr>DASHBOARD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TABLEAU PROJECT</dc:title>
  <dc:creator>MAHENDIRAN</dc:creator>
  <cp:lastModifiedBy>ELCOT</cp:lastModifiedBy>
  <cp:revision>16</cp:revision>
  <dcterms:created xsi:type="dcterms:W3CDTF">2023-10-15T07:18:31Z</dcterms:created>
  <dcterms:modified xsi:type="dcterms:W3CDTF">2023-10-15T10:28:47Z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2023-10-14T00:00:00Z</vt:filetime>
  </property>
  <property fmtid="{D5CDD505-2E9C-101B-9397-08002B2CF9AE}" pid="3" name="LastSaved">
    <vt:filetime>2023-10-15T00:00:00Z</vt:filetime>
  </property>
</Properties>
</file>