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69" r:id="rId3"/>
    <p:sldId id="257" r:id="rId4"/>
    <p:sldId id="275" r:id="rId5"/>
    <p:sldId id="276" r:id="rId6"/>
    <p:sldId id="273" r:id="rId7"/>
    <p:sldId id="277" r:id="rId8"/>
    <p:sldId id="274" r:id="rId9"/>
    <p:sldId id="272" r:id="rId10"/>
    <p:sldId id="271" r:id="rId11"/>
    <p:sldId id="279" r:id="rId12"/>
    <p:sldId id="270" r:id="rId13"/>
    <p:sldId id="265"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2E5E802F-443B-2A9F-D881-A44F2A135833}"/>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7E842CD3-4ACF-2C00-A956-C55A3267CD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40A198EC-3302-E819-8AC7-AF3E253246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4815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ao.org/aquasta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sz="2400" dirty="0"/>
              <a:t>PSCS_4:Use of Digital Technology to calculate water footprints for different daily use items.</a:t>
            </a:r>
            <a:endParaRPr sz="2400" b="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a:spcBef>
                <a:spcPts val="0"/>
              </a:spcBef>
            </a:pPr>
            <a:r>
              <a:rPr lang="en-GB" sz="1800" dirty="0">
                <a:latin typeface="Cambria" panose="02040503050406030204" pitchFamily="18" charset="0"/>
                <a:ea typeface="Cambria" panose="02040503050406030204" pitchFamily="18" charset="0"/>
              </a:rPr>
              <a:t>Batch Number: </a:t>
            </a:r>
            <a:r>
              <a:rPr lang="en-IN" sz="1600" b="0" dirty="0"/>
              <a:t>ISE_3</a:t>
            </a:r>
            <a:endParaRPr sz="1800" b="0" dirty="0">
              <a:latin typeface="Cambria" panose="02040503050406030204" pitchFamily="18" charset="0"/>
              <a:ea typeface="Cambria" panose="02040503050406030204" pitchFamily="18" charset="0"/>
            </a:endParaRPr>
          </a:p>
        </p:txBody>
      </p:sp>
      <p:sp>
        <p:nvSpPr>
          <p:cNvPr id="90" name="Google Shape;90;p13"/>
          <p:cNvSpPr txBox="1"/>
          <p:nvPr/>
        </p:nvSpPr>
        <p:spPr>
          <a:xfrm>
            <a:off x="6096000" y="241872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IN" sz="1800" dirty="0">
                <a:solidFill>
                  <a:schemeClr val="bg2">
                    <a:lumMod val="75000"/>
                  </a:schemeClr>
                </a:solidFill>
              </a:rPr>
              <a:t>Dr.Mohammadi Akheela Khanum </a:t>
            </a:r>
            <a:endParaRPr sz="1800" dirty="0">
              <a:solidFill>
                <a:schemeClr val="bg2">
                  <a:lumMod val="75000"/>
                </a:schemeClr>
              </a:solidFill>
              <a:latin typeface="Cambria" panose="02040503050406030204" pitchFamily="18" charset="0"/>
              <a:ea typeface="Cambria" panose="02040503050406030204" pitchFamily="18" charset="0"/>
            </a:endParaRPr>
          </a:p>
          <a:p>
            <a:pPr lvl="0">
              <a:spcBef>
                <a:spcPts val="340"/>
              </a:spcBef>
              <a:buClr>
                <a:srgbClr val="17365D"/>
              </a:buClr>
              <a:buSzPts val="1700"/>
            </a:pPr>
            <a:r>
              <a:rPr lang="en-IN" sz="1800" dirty="0">
                <a:solidFill>
                  <a:schemeClr val="bg2">
                    <a:lumMod val="75000"/>
                  </a:schemeClr>
                </a:solidFill>
              </a:rPr>
              <a:t>Dr.Swati Sharma</a:t>
            </a:r>
            <a:endParaRPr sz="1800" dirty="0">
              <a:solidFill>
                <a:schemeClr val="bg2">
                  <a:lumMod val="75000"/>
                </a:schemeClr>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88640959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IN" sz="1600" b="1" dirty="0"/>
              <a:t>ISE(Information science and Engineering)</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pt-BR" sz="1600" b="1" dirty="0"/>
              <a:t>Dr. Zafar Ali Khan N</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1600" b="1" dirty="0"/>
              <a:t>Ms. Suma N G</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Geetha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F402F23C-5AD1-AE99-1634-A7F988FA612A}"/>
              </a:ext>
            </a:extLst>
          </p:cNvPr>
          <p:cNvGraphicFramePr>
            <a:graphicFrameLocks noGrp="1"/>
          </p:cNvGraphicFramePr>
          <p:nvPr>
            <p:extLst>
              <p:ext uri="{D42A27DB-BD31-4B8C-83A1-F6EECF244321}">
                <p14:modId xmlns:p14="http://schemas.microsoft.com/office/powerpoint/2010/main" val="218341807"/>
              </p:ext>
            </p:extLst>
          </p:nvPr>
        </p:nvGraphicFramePr>
        <p:xfrm>
          <a:off x="203197" y="3087580"/>
          <a:ext cx="5418676" cy="964980"/>
        </p:xfrm>
        <a:graphic>
          <a:graphicData uri="http://schemas.openxmlformats.org/drawingml/2006/table">
            <a:tbl>
              <a:tblPr firstRow="1" bandRow="1"/>
              <a:tblGrid>
                <a:gridCol w="2709338">
                  <a:extLst>
                    <a:ext uri="{9D8B030D-6E8A-4147-A177-3AD203B41FA5}">
                      <a16:colId xmlns:a16="http://schemas.microsoft.com/office/drawing/2014/main" val="3881506484"/>
                    </a:ext>
                  </a:extLst>
                </a:gridCol>
                <a:gridCol w="2709338">
                  <a:extLst>
                    <a:ext uri="{9D8B030D-6E8A-4147-A177-3AD203B41FA5}">
                      <a16:colId xmlns:a16="http://schemas.microsoft.com/office/drawing/2014/main" val="2207595093"/>
                    </a:ext>
                  </a:extLst>
                </a:gridCol>
              </a:tblGrid>
              <a:tr h="321660">
                <a:tc>
                  <a:txBody>
                    <a:bodyPr/>
                    <a:lstStyle/>
                    <a:p>
                      <a:r>
                        <a:rPr lang="en-IN" dirty="0">
                          <a:solidFill>
                            <a:schemeClr val="bg2">
                              <a:lumMod val="75000"/>
                            </a:schemeClr>
                          </a:solidFill>
                        </a:rPr>
                        <a:t>             20221ISE0012</a:t>
                      </a:r>
                    </a:p>
                  </a:txBody>
                  <a:tcPr/>
                </a:tc>
                <a:tc>
                  <a:txBody>
                    <a:bodyPr/>
                    <a:lstStyle/>
                    <a:p>
                      <a:r>
                        <a:rPr lang="en-IN" dirty="0">
                          <a:solidFill>
                            <a:schemeClr val="bg2">
                              <a:lumMod val="75000"/>
                            </a:schemeClr>
                          </a:solidFill>
                        </a:rPr>
                        <a:t>                   MUSKAN</a:t>
                      </a:r>
                    </a:p>
                  </a:txBody>
                  <a:tcPr/>
                </a:tc>
                <a:extLst>
                  <a:ext uri="{0D108BD9-81ED-4DB2-BD59-A6C34878D82A}">
                    <a16:rowId xmlns:a16="http://schemas.microsoft.com/office/drawing/2014/main" val="2878635988"/>
                  </a:ext>
                </a:extLst>
              </a:tr>
              <a:tr h="321660">
                <a:tc>
                  <a:txBody>
                    <a:bodyPr/>
                    <a:lstStyle/>
                    <a:p>
                      <a:r>
                        <a:rPr lang="en-IN" dirty="0">
                          <a:solidFill>
                            <a:schemeClr val="bg2">
                              <a:lumMod val="75000"/>
                            </a:schemeClr>
                          </a:solidFill>
                        </a:rPr>
                        <a:t>             20221ISE0078</a:t>
                      </a:r>
                    </a:p>
                  </a:txBody>
                  <a:tcPr/>
                </a:tc>
                <a:tc>
                  <a:txBody>
                    <a:bodyPr/>
                    <a:lstStyle/>
                    <a:p>
                      <a:r>
                        <a:rPr lang="en-IN" dirty="0">
                          <a:solidFill>
                            <a:schemeClr val="bg2">
                              <a:lumMod val="75000"/>
                            </a:schemeClr>
                          </a:solidFill>
                        </a:rPr>
                        <a:t>              KEERTHANA M</a:t>
                      </a:r>
                    </a:p>
                  </a:txBody>
                  <a:tcPr/>
                </a:tc>
                <a:extLst>
                  <a:ext uri="{0D108BD9-81ED-4DB2-BD59-A6C34878D82A}">
                    <a16:rowId xmlns:a16="http://schemas.microsoft.com/office/drawing/2014/main" val="1513195723"/>
                  </a:ext>
                </a:extLst>
              </a:tr>
              <a:tr h="321660">
                <a:tc>
                  <a:txBody>
                    <a:bodyPr/>
                    <a:lstStyle/>
                    <a:p>
                      <a:r>
                        <a:rPr lang="en-IN" dirty="0">
                          <a:solidFill>
                            <a:schemeClr val="bg2">
                              <a:lumMod val="75000"/>
                            </a:schemeClr>
                          </a:solidFill>
                        </a:rPr>
                        <a:t>             20221ISE0057</a:t>
                      </a:r>
                    </a:p>
                  </a:txBody>
                  <a:tcPr/>
                </a:tc>
                <a:tc>
                  <a:txBody>
                    <a:bodyPr/>
                    <a:lstStyle/>
                    <a:p>
                      <a:r>
                        <a:rPr lang="en-IN" dirty="0">
                          <a:solidFill>
                            <a:schemeClr val="bg2">
                              <a:lumMod val="75000"/>
                            </a:schemeClr>
                          </a:solidFill>
                        </a:rPr>
                        <a:t>           JINKA VEDA SREE</a:t>
                      </a:r>
                    </a:p>
                  </a:txBody>
                  <a:tcPr/>
                </a:tc>
                <a:extLst>
                  <a:ext uri="{0D108BD9-81ED-4DB2-BD59-A6C34878D82A}">
                    <a16:rowId xmlns:a16="http://schemas.microsoft.com/office/drawing/2014/main" val="6391317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rPr>
              <a:t>Expected Outcomes</a:t>
            </a:r>
          </a:p>
          <a:p>
            <a:pPr marL="342900" lvl="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rPr>
              <a:t>A functional digital water footprint calculator tool</a:t>
            </a:r>
          </a:p>
          <a:p>
            <a:pPr marL="342900" lvl="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rPr>
              <a:t>Increased awareness among users about water consumption in daily life</a:t>
            </a:r>
          </a:p>
          <a:p>
            <a:pPr marL="342900" lvl="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rPr>
              <a:t>Suggestions for reducing water footprints tailored to user inputs</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6F48-E470-8CF0-39C3-BFC7CA85A5EB}"/>
              </a:ext>
            </a:extLst>
          </p:cNvPr>
          <p:cNvSpPr>
            <a:spLocks noGrp="1"/>
          </p:cNvSpPr>
          <p:nvPr>
            <p:ph type="title"/>
          </p:nvPr>
        </p:nvSpPr>
        <p:spPr>
          <a:xfrm>
            <a:off x="812800" y="518249"/>
            <a:ext cx="10668000" cy="487500"/>
          </a:xfrm>
        </p:spPr>
        <p:txBody>
          <a:bodyPr/>
          <a:lstStyle/>
          <a:p>
            <a:r>
              <a:rPr lang="en-US" dirty="0"/>
              <a:t>Challenges &amp; Considerations</a:t>
            </a:r>
            <a:br>
              <a:rPr lang="en-US" dirty="0"/>
            </a:br>
            <a:endParaRPr lang="en-IN" dirty="0"/>
          </a:p>
        </p:txBody>
      </p:sp>
      <p:sp>
        <p:nvSpPr>
          <p:cNvPr id="3" name="Text Placeholder 2">
            <a:extLst>
              <a:ext uri="{FF2B5EF4-FFF2-40B4-BE49-F238E27FC236}">
                <a16:creationId xmlns:a16="http://schemas.microsoft.com/office/drawing/2014/main" id="{180DFFC4-616B-F74D-8836-02B80D32D4E4}"/>
              </a:ext>
            </a:extLst>
          </p:cNvPr>
          <p:cNvSpPr>
            <a:spLocks noGrp="1"/>
          </p:cNvSpPr>
          <p:nvPr>
            <p:ph type="body" idx="1"/>
          </p:nvPr>
        </p:nvSpPr>
        <p:spPr/>
        <p:txBody>
          <a:bodyPr/>
          <a:lstStyle/>
          <a:p>
            <a:r>
              <a:rPr lang="en-US" dirty="0"/>
              <a:t>Variability of water footprint data depending on location and production methods</a:t>
            </a:r>
          </a:p>
          <a:p>
            <a:endParaRPr lang="en-US" dirty="0"/>
          </a:p>
          <a:p>
            <a:r>
              <a:rPr lang="en-US" dirty="0"/>
              <a:t>Keeping the tool user-friendly while including detailed data</a:t>
            </a:r>
          </a:p>
          <a:p>
            <a:endParaRPr lang="en-US" dirty="0"/>
          </a:p>
          <a:p>
            <a:r>
              <a:rPr lang="en-US" dirty="0"/>
              <a:t>Ensuring accurate, up-to-date data sources</a:t>
            </a:r>
            <a:endParaRPr lang="en-IN" dirty="0"/>
          </a:p>
        </p:txBody>
      </p:sp>
    </p:spTree>
    <p:extLst>
      <p:ext uri="{BB962C8B-B14F-4D97-AF65-F5344CB8AC3E}">
        <p14:creationId xmlns:p14="http://schemas.microsoft.com/office/powerpoint/2010/main" val="139272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62AD1FA5-29EF-D6B6-8B92-BE61C84FA333}"/>
              </a:ext>
            </a:extLst>
          </p:cNvPr>
          <p:cNvPicPr>
            <a:picLocks noChangeAspect="1"/>
          </p:cNvPicPr>
          <p:nvPr/>
        </p:nvPicPr>
        <p:blipFill>
          <a:blip r:embed="rId3"/>
          <a:stretch>
            <a:fillRect/>
          </a:stretch>
        </p:blipFill>
        <p:spPr>
          <a:xfrm>
            <a:off x="1102936" y="1124147"/>
            <a:ext cx="9822730" cy="4808316"/>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113122" y="1190135"/>
            <a:ext cx="11367678" cy="4953000"/>
          </a:xfrm>
          <a:prstGeom prst="rect">
            <a:avLst/>
          </a:prstGeom>
          <a:noFill/>
          <a:ln>
            <a:noFill/>
          </a:ln>
        </p:spPr>
        <p:txBody>
          <a:bodyPr spcFirstLastPara="1" wrap="square" lIns="91425" tIns="45700" rIns="91425" bIns="45700" anchor="t" anchorCtr="0">
            <a:normAutofit/>
          </a:bodyPr>
          <a:lstStyle/>
          <a:p>
            <a:pPr marL="609600" lvl="1" indent="0">
              <a:spcBef>
                <a:spcPts val="0"/>
              </a:spcBef>
              <a:buNone/>
            </a:pPr>
            <a:r>
              <a:rPr lang="en-US" sz="1800" dirty="0"/>
              <a:t>[1].</a:t>
            </a:r>
            <a:r>
              <a:rPr lang="en-IN" sz="1800" dirty="0"/>
              <a:t> Hoekstra, A.Y., Chapagain, A.K., Aldaya, M.M., &amp; Mekonnen, M.M. (2011). </a:t>
            </a:r>
            <a:r>
              <a:rPr lang="en-IN" sz="1800" i="1" dirty="0"/>
              <a:t>The Water Footprint Assessment Manual: Setting the Global Standard</a:t>
            </a:r>
            <a:r>
              <a:rPr lang="en-IN" sz="1800" dirty="0"/>
              <a:t>. Earthscan, London, UK.</a:t>
            </a:r>
          </a:p>
          <a:p>
            <a:pPr marL="609600" lvl="1" indent="0">
              <a:spcBef>
                <a:spcPts val="0"/>
              </a:spcBef>
              <a:buNone/>
            </a:pPr>
            <a:endParaRPr lang="en-US" sz="1800" dirty="0">
              <a:latin typeface="Cambria" panose="02040503050406030204" pitchFamily="18" charset="0"/>
              <a:ea typeface="Cambria" panose="02040503050406030204" pitchFamily="18" charset="0"/>
            </a:endParaRPr>
          </a:p>
          <a:p>
            <a:pPr marL="609600" lvl="1" indent="0">
              <a:spcBef>
                <a:spcPts val="0"/>
              </a:spcBef>
              <a:buNone/>
            </a:pPr>
            <a:r>
              <a:rPr lang="en-US" sz="1800" dirty="0"/>
              <a:t>[2]. FAO AQUASTAT. (2024). </a:t>
            </a:r>
            <a:r>
              <a:rPr lang="en-US" sz="1800" i="1" dirty="0"/>
              <a:t>Global Water Information System</a:t>
            </a:r>
            <a:r>
              <a:rPr lang="en-US" sz="1800" dirty="0"/>
              <a:t>. Food and Agriculture Organization of the United Nations. Retrieved from: </a:t>
            </a:r>
            <a:r>
              <a:rPr lang="en-US" sz="1800" dirty="0">
                <a:hlinkClick r:id="rId3"/>
              </a:rPr>
              <a:t>https://www.fao.org/aquastat</a:t>
            </a:r>
            <a:endParaRPr lang="en-US" sz="1800" dirty="0"/>
          </a:p>
          <a:p>
            <a:pPr marL="609600" lvl="1"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latin typeface="Cambria" panose="02040503050406030204" pitchFamily="18" charset="0"/>
                <a:ea typeface="Cambria" panose="02040503050406030204" pitchFamily="18" charset="0"/>
              </a:rPr>
              <a:t>[3].</a:t>
            </a:r>
            <a:r>
              <a:rPr lang="en-US" dirty="0"/>
              <a:t> Gleick, P.H. (2014). </a:t>
            </a:r>
            <a:r>
              <a:rPr lang="en-US" i="1" dirty="0"/>
              <a:t>Water, Drought, Climate Change, and Conflict in Syria</a:t>
            </a:r>
            <a:r>
              <a:rPr lang="en-US" dirty="0"/>
              <a:t>. </a:t>
            </a:r>
            <a:r>
              <a:rPr lang="en-US" i="1" dirty="0"/>
              <a:t>Weather, Climate, and Society</a:t>
            </a:r>
            <a:r>
              <a:rPr lang="en-US" dirty="0"/>
              <a:t>, 6(3), 331–340. doi:10.1175/WCAS-D-13-00059.1</a:t>
            </a:r>
          </a:p>
          <a:p>
            <a:pPr marL="609600" lvl="1"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latin typeface="Cambria" panose="02040503050406030204" pitchFamily="18" charset="0"/>
                <a:ea typeface="Cambria" panose="02040503050406030204" pitchFamily="18" charset="0"/>
              </a:rPr>
              <a:t>[4].</a:t>
            </a:r>
            <a:r>
              <a:rPr lang="en-US" dirty="0"/>
              <a:t> Gleick, P.H. (2014). </a:t>
            </a:r>
            <a:r>
              <a:rPr lang="en-US" i="1" dirty="0"/>
              <a:t>Water, Drought, Climate Change, and Conflict in Syria</a:t>
            </a:r>
            <a:r>
              <a:rPr lang="en-US" dirty="0"/>
              <a:t>. </a:t>
            </a:r>
            <a:r>
              <a:rPr lang="en-US" i="1" dirty="0"/>
              <a:t>Weather, Climate, and Society</a:t>
            </a:r>
            <a:r>
              <a:rPr lang="en-US" dirty="0"/>
              <a:t>, 6(3), 331–340. doi:10.1175/WCAS-D-13-00059.1</a:t>
            </a: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Problem Statement Number: </a:t>
            </a:r>
            <a:r>
              <a:rPr lang="en-US" sz="2400" b="0" dirty="0"/>
              <a:t>PSCS_4</a:t>
            </a:r>
            <a:endParaRPr b="0"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Presidency University</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r>
              <a:rPr lang="en-US" sz="2000" dirty="0"/>
              <a:t>Use of Digital Technology to calculate water footprints for different daily use items.</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27502" y="1126908"/>
            <a:ext cx="10668000" cy="3924299"/>
          </a:xfrm>
          <a:prstGeom prst="rect">
            <a:avLst/>
          </a:prstGeom>
          <a:noFill/>
          <a:ln>
            <a:noFill/>
          </a:ln>
        </p:spPr>
        <p:txBody>
          <a:bodyPr spcFirstLastPara="1" wrap="square" lIns="91425" tIns="45700" rIns="91425" bIns="45700" anchor="t" anchorCtr="0">
            <a:normAutofit fontScale="70000" lnSpcReduction="20000"/>
          </a:bodyPr>
          <a:lstStyle/>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Background and Related work for title Selection</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Innovation or Novel Contributions</a:t>
            </a:r>
            <a:endParaRPr lang="en-US" sz="32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Git-hub Link</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BF87-8C0F-3339-9580-6293EDD1553C}"/>
              </a:ext>
            </a:extLst>
          </p:cNvPr>
          <p:cNvSpPr>
            <a:spLocks noGrp="1"/>
          </p:cNvSpPr>
          <p:nvPr>
            <p:ph type="title"/>
          </p:nvPr>
        </p:nvSpPr>
        <p:spPr>
          <a:xfrm>
            <a:off x="812800" y="519734"/>
            <a:ext cx="10668000" cy="487500"/>
          </a:xfrm>
        </p:spPr>
        <p:txBody>
          <a:bodyPr/>
          <a:lstStyle/>
          <a:p>
            <a:r>
              <a:rPr lang="en-US" dirty="0">
                <a:latin typeface="Cambria" panose="02040503050406030204" pitchFamily="18" charset="0"/>
                <a:ea typeface="Cambria" panose="02040503050406030204" pitchFamily="18" charset="0"/>
              </a:rPr>
              <a:t>Objectives</a:t>
            </a:r>
            <a:br>
              <a:rPr lang="en-US" dirty="0">
                <a:latin typeface="Cambria" panose="02040503050406030204" pitchFamily="18" charset="0"/>
                <a:ea typeface="Cambria" panose="02040503050406030204" pitchFamily="18" charset="0"/>
              </a:rPr>
            </a:br>
            <a:endParaRPr lang="en-IN" dirty="0"/>
          </a:p>
        </p:txBody>
      </p:sp>
      <p:sp>
        <p:nvSpPr>
          <p:cNvPr id="3" name="Text Placeholder 2">
            <a:extLst>
              <a:ext uri="{FF2B5EF4-FFF2-40B4-BE49-F238E27FC236}">
                <a16:creationId xmlns:a16="http://schemas.microsoft.com/office/drawing/2014/main" id="{6535DC96-E522-001A-F540-4AFFECEB4631}"/>
              </a:ext>
            </a:extLst>
          </p:cNvPr>
          <p:cNvSpPr>
            <a:spLocks noGrp="1"/>
          </p:cNvSpPr>
          <p:nvPr>
            <p:ph type="body" idx="1"/>
          </p:nvPr>
        </p:nvSpPr>
        <p:spPr>
          <a:xfrm>
            <a:off x="812800" y="1102936"/>
            <a:ext cx="10668000" cy="5480426"/>
          </a:xfrm>
        </p:spPr>
        <p:txBody>
          <a:bodyPr>
            <a:normAutofit/>
          </a:bodyPr>
          <a:lstStyle/>
          <a:p>
            <a:pPr marL="76200" indent="0">
              <a:buNone/>
            </a:pPr>
            <a:r>
              <a:rPr lang="en-US" sz="2000" dirty="0"/>
              <a:t>Topic:</a:t>
            </a:r>
          </a:p>
          <a:p>
            <a:pPr marL="76200" indent="0">
              <a:buNone/>
            </a:pPr>
            <a:r>
              <a:rPr lang="en-US" sz="2000" dirty="0"/>
              <a:t>Use of Digital Technology to calculate water footprints for different daily use items. </a:t>
            </a:r>
          </a:p>
          <a:p>
            <a:pPr marL="76200" indent="0">
              <a:buNone/>
            </a:pPr>
            <a:r>
              <a:rPr lang="en-US" sz="2000" dirty="0"/>
              <a:t>To develop and implement a digital solution that accurately calculates the water footprint of various daily use items by integrating reliable datasets, computational algorithms, and user-friendly interfaces, with the aim of increasing public awareness, promoting sustainable consumption habits, and supporting data-driven decision-making for water conservation.</a:t>
            </a:r>
            <a:endParaRPr lang="en-IN" sz="2000" dirty="0"/>
          </a:p>
        </p:txBody>
      </p:sp>
    </p:spTree>
    <p:extLst>
      <p:ext uri="{BB962C8B-B14F-4D97-AF65-F5344CB8AC3E}">
        <p14:creationId xmlns:p14="http://schemas.microsoft.com/office/powerpoint/2010/main" val="396364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CAFD-89DA-A3BE-7672-C7CD559A28B8}"/>
              </a:ext>
            </a:extLst>
          </p:cNvPr>
          <p:cNvSpPr>
            <a:spLocks noGrp="1"/>
          </p:cNvSpPr>
          <p:nvPr>
            <p:ph type="title"/>
          </p:nvPr>
        </p:nvSpPr>
        <p:spPr>
          <a:xfrm>
            <a:off x="812800" y="518249"/>
            <a:ext cx="10668000" cy="487500"/>
          </a:xfrm>
        </p:spPr>
        <p:txBody>
          <a:bodyPr/>
          <a:lstStyle/>
          <a:p>
            <a:r>
              <a:rPr lang="en-US" dirty="0">
                <a:latin typeface="Cambria" panose="02040503050406030204" pitchFamily="18" charset="0"/>
                <a:ea typeface="Cambria" panose="02040503050406030204" pitchFamily="18" charset="0"/>
              </a:rPr>
              <a:t>Background and Related work for title Selection</a:t>
            </a:r>
            <a:br>
              <a:rPr lang="en-US" dirty="0">
                <a:latin typeface="Cambria" panose="02040503050406030204" pitchFamily="18" charset="0"/>
                <a:ea typeface="Cambria" panose="02040503050406030204" pitchFamily="18" charset="0"/>
              </a:rPr>
            </a:br>
            <a:endParaRPr lang="en-IN" dirty="0"/>
          </a:p>
        </p:txBody>
      </p:sp>
      <p:sp>
        <p:nvSpPr>
          <p:cNvPr id="3" name="Text Placeholder 2">
            <a:extLst>
              <a:ext uri="{FF2B5EF4-FFF2-40B4-BE49-F238E27FC236}">
                <a16:creationId xmlns:a16="http://schemas.microsoft.com/office/drawing/2014/main" id="{156FFB18-07E6-03AC-DDA2-EF177EA3C2EB}"/>
              </a:ext>
            </a:extLst>
          </p:cNvPr>
          <p:cNvSpPr>
            <a:spLocks noGrp="1"/>
          </p:cNvSpPr>
          <p:nvPr>
            <p:ph type="body" idx="1"/>
          </p:nvPr>
        </p:nvSpPr>
        <p:spPr/>
        <p:txBody>
          <a:bodyPr/>
          <a:lstStyle/>
          <a:p>
            <a:pPr marL="76200" indent="0">
              <a:buNone/>
            </a:pPr>
            <a:r>
              <a:rPr lang="en-US" sz="1600" b="1" dirty="0"/>
              <a:t>Background</a:t>
            </a:r>
          </a:p>
          <a:p>
            <a:pPr marL="76200" indent="0">
              <a:buNone/>
            </a:pPr>
            <a:r>
              <a:rPr lang="en-US" sz="1600" dirty="0"/>
              <a:t>Water is a finite and essential natural resource, yet global demand continues to rise due to population growth, industrialization, and changing lifestyles. A significant portion of water consumption is embedded in the production and usage of daily items—ranging from food and clothing to household goods. This embedded usage, often referred to as the </a:t>
            </a:r>
            <a:r>
              <a:rPr lang="en-US" sz="1600" b="1" dirty="0"/>
              <a:t>water footprint</a:t>
            </a:r>
            <a:r>
              <a:rPr lang="en-US" sz="1600" dirty="0"/>
              <a:t>, includes direct water use (e.g., drinking, cooking) and indirect water use (e.g., irrigation for crops, water used in manufacturing processes).</a:t>
            </a:r>
          </a:p>
          <a:p>
            <a:pPr marL="76200" indent="0">
              <a:buNone/>
            </a:pPr>
            <a:r>
              <a:rPr lang="en-US" sz="1600" b="1" dirty="0"/>
              <a:t>Related work</a:t>
            </a:r>
          </a:p>
          <a:p>
            <a:pPr marL="76200" indent="0">
              <a:buNone/>
            </a:pPr>
            <a:r>
              <a:rPr lang="en-US" sz="1600" dirty="0"/>
              <a:t>In terms of related work, organizations like the Water Footprint Network and FAO’s AQUASTAT provide global datasets and calculators, and platforms like WaterCalculator.org give general estimates for individuals. Some research has used IoT-based smart meters to measure actual household water use, while others have applied machine learning to predict water consumption patterns. However, most existing solutions rely on static data and lack real-time, localized, item-specific calculations. This gap motivated me to select this title, as my work aims to integrate digital tools to make the water footprint calculation more dynamic, accurate, and user-friendly.</a:t>
            </a:r>
          </a:p>
          <a:p>
            <a:pPr marL="76200" indent="0">
              <a:buNone/>
            </a:pPr>
            <a:endParaRPr lang="en-US" sz="1600" dirty="0"/>
          </a:p>
          <a:p>
            <a:endParaRPr lang="en-IN" dirty="0"/>
          </a:p>
        </p:txBody>
      </p:sp>
    </p:spTree>
    <p:extLst>
      <p:ext uri="{BB962C8B-B14F-4D97-AF65-F5344CB8AC3E}">
        <p14:creationId xmlns:p14="http://schemas.microsoft.com/office/powerpoint/2010/main" val="1337958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a:spcBef>
                <a:spcPts val="0"/>
              </a:spcBef>
              <a:buSzPct val="100000"/>
              <a:buNone/>
            </a:pPr>
            <a:r>
              <a:rPr lang="en-US" sz="2000" dirty="0">
                <a:latin typeface="Cambria" panose="02040503050406030204" pitchFamily="18" charset="0"/>
                <a:ea typeface="Cambria" panose="02040503050406030204" pitchFamily="18" charset="0"/>
              </a:rPr>
              <a:t>Development Plan</a:t>
            </a:r>
          </a:p>
          <a:p>
            <a:pPr marL="342900" lvl="0" indent="-190500" algn="just">
              <a:spcBef>
                <a:spcPts val="0"/>
              </a:spcBef>
              <a:buSzPct val="100000"/>
              <a:buNone/>
            </a:pPr>
            <a:r>
              <a:rPr lang="en-US" sz="2000" dirty="0">
                <a:latin typeface="Cambria" panose="02040503050406030204" pitchFamily="18" charset="0"/>
                <a:ea typeface="Cambria" panose="02040503050406030204" pitchFamily="18" charset="0"/>
              </a:rPr>
              <a:t>Technology stack:</a:t>
            </a:r>
          </a:p>
          <a:p>
            <a:pPr marL="342900" lvl="0" indent="-190500" algn="just">
              <a:spcBef>
                <a:spcPts val="0"/>
              </a:spcBef>
              <a:buSzPct val="100000"/>
              <a:buNone/>
            </a:pPr>
            <a:r>
              <a:rPr lang="en-US" sz="2000" dirty="0">
                <a:latin typeface="Cambria" panose="02040503050406030204" pitchFamily="18" charset="0"/>
                <a:ea typeface="Cambria" panose="02040503050406030204" pitchFamily="18" charset="0"/>
              </a:rPr>
              <a:t>Frontend: React, Vue, or simple HTML/CSS/JavaScript for user interface</a:t>
            </a:r>
          </a:p>
          <a:p>
            <a:pPr marL="342900" lvl="0" indent="-190500" algn="just">
              <a:spcBef>
                <a:spcPts val="0"/>
              </a:spcBef>
              <a:buSzPct val="100000"/>
              <a:buNone/>
            </a:pPr>
            <a:r>
              <a:rPr lang="en-US" sz="2000" dirty="0">
                <a:latin typeface="Cambria" panose="02040503050406030204" pitchFamily="18" charset="0"/>
                <a:ea typeface="Cambria" panose="02040503050406030204" pitchFamily="18" charset="0"/>
              </a:rPr>
              <a:t>Backend (optional): Python/Node.js to handle calculations and data management</a:t>
            </a:r>
          </a:p>
          <a:p>
            <a:pPr marL="342900" lvl="0" indent="-190500" algn="just">
              <a:spcBef>
                <a:spcPts val="0"/>
              </a:spcBef>
              <a:buSzPct val="100000"/>
              <a:buNone/>
            </a:pPr>
            <a:r>
              <a:rPr lang="en-US" sz="2000" dirty="0">
                <a:latin typeface="Cambria" panose="02040503050406030204" pitchFamily="18" charset="0"/>
                <a:ea typeface="Cambria" panose="02040503050406030204" pitchFamily="18" charset="0"/>
              </a:rPr>
              <a:t>Database: Store water footprint data (e.g., JSON files or a simple database)</a:t>
            </a:r>
            <a:endParaRPr lang="en-US" sz="1800" dirty="0">
              <a:latin typeface="Cambria" panose="02040503050406030204" pitchFamily="18" charset="0"/>
              <a:ea typeface="Cambria" panose="02040503050406030204" pitchFamily="18" charset="0"/>
            </a:endParaRPr>
          </a:p>
          <a:p>
            <a:pPr marL="342900" lvl="0" indent="-190500" algn="just">
              <a:spcBef>
                <a:spcPts val="0"/>
              </a:spcBef>
              <a:buSzPct val="100000"/>
              <a:buNone/>
            </a:pPr>
            <a:r>
              <a:rPr lang="en-US" sz="2000" dirty="0">
                <a:latin typeface="Cambria" panose="02040503050406030204" pitchFamily="18" charset="0"/>
                <a:ea typeface="Cambria" panose="02040503050406030204" pitchFamily="18" charset="0"/>
                <a:sym typeface="Wingdings" panose="05000000000000000000" pitchFamily="2" charset="2"/>
              </a:rPr>
              <a:t></a:t>
            </a:r>
            <a:r>
              <a:rPr lang="en-US" sz="2000" dirty="0">
                <a:latin typeface="Cambria" panose="02040503050406030204" pitchFamily="18" charset="0"/>
                <a:ea typeface="Cambria" panose="02040503050406030204" pitchFamily="18" charset="0"/>
              </a:rPr>
              <a:t>What’s a Water Footprint?</a:t>
            </a:r>
          </a:p>
          <a:p>
            <a:pPr marL="342900" lvl="0" indent="-190500" algn="just">
              <a:spcBef>
                <a:spcPts val="0"/>
              </a:spcBef>
              <a:buSzPct val="100000"/>
              <a:buNone/>
            </a:pPr>
            <a:r>
              <a:rPr lang="en-US" sz="2000" dirty="0">
                <a:latin typeface="Cambria" panose="02040503050406030204" pitchFamily="18" charset="0"/>
                <a:ea typeface="Cambria" panose="02040503050406030204" pitchFamily="18" charset="0"/>
              </a:rPr>
              <a:t>It’s the total volume of freshwater used directly and indirectly to produce an item. For example, a cup of coffee’s water footprint includes water used to grow the coffee beans, process them, and brew the coffee.</a:t>
            </a:r>
          </a:p>
          <a:p>
            <a:pPr marL="342900" lvl="0" indent="-190500" algn="just">
              <a:spcBef>
                <a:spcPts val="0"/>
              </a:spcBef>
              <a:buSzPct val="100000"/>
              <a:buNone/>
            </a:pPr>
            <a:r>
              <a:rPr lang="en-US" sz="2000" dirty="0">
                <a:latin typeface="Cambria" panose="02040503050406030204" pitchFamily="18" charset="0"/>
                <a:ea typeface="Cambria" panose="02040503050406030204" pitchFamily="18" charset="0"/>
                <a:sym typeface="Wingdings" panose="05000000000000000000" pitchFamily="2" charset="2"/>
              </a:rPr>
              <a:t></a:t>
            </a:r>
            <a:r>
              <a:rPr lang="en-US" sz="2000" dirty="0">
                <a:latin typeface="Cambria" panose="02040503050406030204" pitchFamily="18" charset="0"/>
                <a:ea typeface="Cambria" panose="02040503050406030204" pitchFamily="18" charset="0"/>
              </a:rPr>
              <a:t>Why Digital Technology?</a:t>
            </a:r>
          </a:p>
          <a:p>
            <a:pPr marL="342900" lvl="0" indent="-190500" algn="just">
              <a:spcBef>
                <a:spcPts val="0"/>
              </a:spcBef>
              <a:buSzPct val="100000"/>
              <a:buNone/>
            </a:pPr>
            <a:r>
              <a:rPr lang="en-US" sz="2000" dirty="0">
                <a:latin typeface="Cambria" panose="02040503050406030204" pitchFamily="18" charset="0"/>
                <a:ea typeface="Cambria" panose="02040503050406030204" pitchFamily="18" charset="0"/>
              </a:rPr>
              <a:t>Digital tools can make calculating water footprints faster, more accurate, and accessible to many people. This could be an app, a website, or software.</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5D15-044B-C6DE-13FA-A108A9C2F1E3}"/>
              </a:ext>
            </a:extLst>
          </p:cNvPr>
          <p:cNvSpPr>
            <a:spLocks noGrp="1"/>
          </p:cNvSpPr>
          <p:nvPr>
            <p:ph type="title"/>
          </p:nvPr>
        </p:nvSpPr>
        <p:spPr>
          <a:xfrm>
            <a:off x="812800" y="368906"/>
            <a:ext cx="10668000" cy="487500"/>
          </a:xfrm>
        </p:spPr>
        <p:txBody>
          <a:bodyPr/>
          <a:lstStyle/>
          <a:p>
            <a:r>
              <a:rPr lang="en-US" dirty="0">
                <a:latin typeface="Cambria" panose="02040503050406030204" pitchFamily="18" charset="0"/>
                <a:ea typeface="Cambria" panose="02040503050406030204" pitchFamily="18" charset="0"/>
              </a:rPr>
              <a:t>Innovation or Novel Contributions</a:t>
            </a:r>
            <a:endParaRPr lang="en-IN" dirty="0"/>
          </a:p>
        </p:txBody>
      </p:sp>
      <p:sp>
        <p:nvSpPr>
          <p:cNvPr id="3" name="Text Placeholder 2">
            <a:extLst>
              <a:ext uri="{FF2B5EF4-FFF2-40B4-BE49-F238E27FC236}">
                <a16:creationId xmlns:a16="http://schemas.microsoft.com/office/drawing/2014/main" id="{F94392DC-E9BC-AB02-ED31-0D1EF3D2741D}"/>
              </a:ext>
            </a:extLst>
          </p:cNvPr>
          <p:cNvSpPr>
            <a:spLocks noGrp="1"/>
          </p:cNvSpPr>
          <p:nvPr>
            <p:ph type="body" idx="1"/>
          </p:nvPr>
        </p:nvSpPr>
        <p:spPr/>
        <p:txBody>
          <a:bodyPr/>
          <a:lstStyle/>
          <a:p>
            <a:pPr marL="76200" indent="0">
              <a:buNone/>
            </a:pPr>
            <a:r>
              <a:rPr lang="en-US" dirty="0"/>
              <a:t>Calculates water footprint for specific daily items instead of just giving a general total.</a:t>
            </a:r>
          </a:p>
          <a:p>
            <a:pPr marL="76200" indent="0">
              <a:buNone/>
            </a:pPr>
            <a:r>
              <a:rPr lang="en-US" dirty="0"/>
              <a:t>Uses real-time or region-based data for more accurate results.</a:t>
            </a:r>
          </a:p>
          <a:p>
            <a:pPr marL="76200" indent="0">
              <a:buNone/>
            </a:pPr>
            <a:r>
              <a:rPr lang="en-US" dirty="0"/>
              <a:t>Shows results with easy-to-understand charts and visuals.</a:t>
            </a:r>
          </a:p>
          <a:p>
            <a:pPr marL="76200" indent="0">
              <a:buNone/>
            </a:pPr>
            <a:r>
              <a:rPr lang="en-US" dirty="0"/>
              <a:t>Gives simple tips to help users reduce their water usage.</a:t>
            </a:r>
          </a:p>
          <a:p>
            <a:endParaRPr lang="en-IN" dirty="0"/>
          </a:p>
        </p:txBody>
      </p:sp>
    </p:spTree>
    <p:extLst>
      <p:ext uri="{BB962C8B-B14F-4D97-AF65-F5344CB8AC3E}">
        <p14:creationId xmlns:p14="http://schemas.microsoft.com/office/powerpoint/2010/main" val="368035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71EAA4B1-7B6E-148F-2E27-A5932234B091}"/>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E3B87E5B-11D5-2926-50B1-E4892F60C33B}"/>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a:extLst>
              <a:ext uri="{FF2B5EF4-FFF2-40B4-BE49-F238E27FC236}">
                <a16:creationId xmlns:a16="http://schemas.microsoft.com/office/drawing/2014/main" id="{4C4F757B-5EDA-95B7-1924-D02B52E40799}"/>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a:extLst>
              <a:ext uri="{FF2B5EF4-FFF2-40B4-BE49-F238E27FC236}">
                <a16:creationId xmlns:a16="http://schemas.microsoft.com/office/drawing/2014/main" id="{41FC8940-436A-700E-9D82-661FEA860EEB}"/>
              </a:ext>
            </a:extLst>
          </p:cNvPr>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a:extLst>
              <a:ext uri="{FF2B5EF4-FFF2-40B4-BE49-F238E27FC236}">
                <a16:creationId xmlns:a16="http://schemas.microsoft.com/office/drawing/2014/main" id="{CE647282-B761-D568-C18C-466F4DC1F82B}"/>
              </a:ext>
            </a:extLst>
          </p:cNvPr>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8651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614837" y="762138"/>
            <a:ext cx="10668000" cy="4550004"/>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76200" indent="0">
              <a:buNone/>
            </a:pPr>
            <a:r>
              <a:rPr lang="en-IN" sz="1600" b="1" dirty="0"/>
              <a:t>Software Requirements</a:t>
            </a:r>
          </a:p>
          <a:p>
            <a:pPr marL="76200" indent="0">
              <a:buNone/>
            </a:pPr>
            <a:r>
              <a:rPr lang="en-IN" sz="1600" dirty="0"/>
              <a:t>OS: Windows 10/11, macOS, or Linux</a:t>
            </a:r>
          </a:p>
          <a:p>
            <a:pPr marL="76200" indent="0">
              <a:buNone/>
            </a:pPr>
            <a:r>
              <a:rPr lang="en-IN" sz="1600" dirty="0"/>
              <a:t>Language &amp; Frameworks: Python (Flask/Django) or Node.js (Express) + Angular.js</a:t>
            </a:r>
          </a:p>
          <a:p>
            <a:pPr marL="76200" indent="0">
              <a:buNone/>
            </a:pPr>
            <a:r>
              <a:rPr lang="en-IN" sz="1600" dirty="0"/>
              <a:t>Database: MySQL </a:t>
            </a:r>
          </a:p>
          <a:p>
            <a:pPr marL="76200" indent="0">
              <a:buNone/>
            </a:pPr>
            <a:r>
              <a:rPr lang="en-IN" sz="1600" dirty="0"/>
              <a:t>Tools: VS Code / PyCharm, Git</a:t>
            </a:r>
          </a:p>
          <a:p>
            <a:pPr marL="76200" indent="0">
              <a:buNone/>
            </a:pPr>
            <a:r>
              <a:rPr lang="en-IN" sz="1600" dirty="0"/>
              <a:t>Libraries: Pandas, NumPy, Chart.js / D3.js</a:t>
            </a:r>
          </a:p>
          <a:p>
            <a:pPr marL="76200" indent="0">
              <a:buNone/>
            </a:pPr>
            <a:r>
              <a:rPr lang="en-IN" sz="1600" dirty="0"/>
              <a:t>Browser: Chrome / Firefox</a:t>
            </a:r>
          </a:p>
          <a:p>
            <a:pPr marL="76200" indent="0">
              <a:buNone/>
            </a:pPr>
            <a:r>
              <a:rPr lang="en-IN" sz="1600" b="1" dirty="0"/>
              <a:t>Hardware Requirements</a:t>
            </a:r>
          </a:p>
          <a:p>
            <a:pPr marL="76200" indent="0">
              <a:buNone/>
            </a:pPr>
            <a:r>
              <a:rPr lang="en-IN" sz="1600" dirty="0"/>
              <a:t>Development: i5 Processor, 8 GB RAM, 256 GB SSD, stable internet</a:t>
            </a:r>
          </a:p>
          <a:p>
            <a:pPr marL="76200" indent="0">
              <a:buNone/>
            </a:pPr>
            <a:r>
              <a:rPr lang="en-IN" sz="1600" dirty="0"/>
              <a:t>Server/Deployment: Quad-core CPU, 8 GB RAM, 256+ GB </a:t>
            </a:r>
            <a:r>
              <a:rPr lang="en-IN" sz="1600" dirty="0" err="1"/>
              <a:t>SSD,Windows</a:t>
            </a:r>
            <a:r>
              <a:rPr lang="en-IN" sz="1600" dirty="0"/>
              <a:t> Server</a:t>
            </a:r>
          </a:p>
          <a:p>
            <a:pPr marL="76200" indent="0">
              <a:buNone/>
            </a:pPr>
            <a:r>
              <a:rPr lang="en-IN" sz="1600" dirty="0"/>
              <a:t>Cloud Option: AWS / Azure</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1023</Words>
  <Application>Microsoft Office PowerPoint</Application>
  <PresentationFormat>Widescreen</PresentationFormat>
  <Paragraphs>111</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vt:lpstr>
      <vt:lpstr>Verdana</vt:lpstr>
      <vt:lpstr>Wingdings</vt:lpstr>
      <vt:lpstr>Bioinformatics</vt:lpstr>
      <vt:lpstr>PSCS_4:Use of Digital Technology to calculate water footprints for different daily use items.</vt:lpstr>
      <vt:lpstr>Problem Statement Number: PSCS_4</vt:lpstr>
      <vt:lpstr>Content</vt:lpstr>
      <vt:lpstr>Objectives </vt:lpstr>
      <vt:lpstr>Background and Related work for title Selection </vt:lpstr>
      <vt:lpstr>Analysis of Problem Statement</vt:lpstr>
      <vt:lpstr>Innovation or Novel Contributions</vt:lpstr>
      <vt:lpstr>Github Link</vt:lpstr>
      <vt:lpstr>Analysis of Problem Statement (contd...)</vt:lpstr>
      <vt:lpstr>Analysis of Problem Statement (contd...)</vt:lpstr>
      <vt:lpstr>Challenges &amp; Considerations </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Muskan .</cp:lastModifiedBy>
  <cp:revision>40</cp:revision>
  <dcterms:modified xsi:type="dcterms:W3CDTF">2025-08-13T06:03:54Z</dcterms:modified>
</cp:coreProperties>
</file>