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16"/>
  </p:notesMasterIdLst>
  <p:handoutMasterIdLst>
    <p:handoutMasterId r:id="rId17"/>
  </p:handoutMasterIdLst>
  <p:sldIdLst>
    <p:sldId id="261" r:id="rId5"/>
    <p:sldId id="262" r:id="rId6"/>
    <p:sldId id="263" r:id="rId7"/>
    <p:sldId id="264" r:id="rId8"/>
    <p:sldId id="266" r:id="rId9"/>
    <p:sldId id="267" r:id="rId10"/>
    <p:sldId id="268" r:id="rId11"/>
    <p:sldId id="265"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034" autoAdjust="0"/>
  </p:normalViewPr>
  <p:slideViewPr>
    <p:cSldViewPr>
      <p:cViewPr varScale="1">
        <p:scale>
          <a:sx n="72" d="100"/>
          <a:sy n="72" d="100"/>
        </p:scale>
        <p:origin x="660" y="78"/>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9/21/2020</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9/21/2020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kaggle.com/ahmedlahlou/accidents-in-france-from-2005-to-2016"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2.xml"/><Relationship Id="rId6" Type="http://schemas.openxmlformats.org/officeDocument/2006/relationships/image" Target="../media/image2.jp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a:xfrm>
            <a:off x="4583832" y="2276872"/>
            <a:ext cx="5417418" cy="3971528"/>
          </a:xfrm>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a:xfrm>
            <a:off x="4511824" y="2717456"/>
            <a:ext cx="5864382" cy="2275238"/>
          </a:xfrm>
        </p:spPr>
        <p:txBody>
          <a:bodyPr>
            <a:normAutofit fontScale="90000"/>
          </a:bodyPr>
          <a:lstStyle/>
          <a:p>
            <a:r>
              <a:rPr lang="en-US" b="0" i="0" dirty="0">
                <a:effectLst/>
                <a:latin typeface="OpenSans-Light"/>
              </a:rPr>
              <a:t>Capstone Project - Car accident severity</a:t>
            </a:r>
            <a:br>
              <a:rPr lang="en-US" dirty="0"/>
            </a:br>
            <a:endParaRPr lang="en-US" dirty="0"/>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a:xfrm>
            <a:off x="5282220" y="4574662"/>
            <a:ext cx="4072586" cy="1463040"/>
          </a:xfrm>
        </p:spPr>
        <p:txBody>
          <a:bodyPr/>
          <a:lstStyle/>
          <a:p>
            <a:r>
              <a:rPr lang="en-US" dirty="0"/>
              <a:t>By </a:t>
            </a:r>
            <a:r>
              <a:rPr lang="en-US" dirty="0" err="1"/>
              <a:t>Vedashree</a:t>
            </a:r>
            <a:r>
              <a:rPr lang="en-US" dirty="0"/>
              <a:t> V K</a:t>
            </a:r>
          </a:p>
          <a:p>
            <a:endParaRPr lang="en-US" dirty="0"/>
          </a:p>
        </p:txBody>
      </p:sp>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ED7DF-3948-43ED-BEB7-5628D419F285}"/>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7842EF34-C839-468D-9079-479BAA12D423}"/>
              </a:ext>
            </a:extLst>
          </p:cNvPr>
          <p:cNvSpPr>
            <a:spLocks noGrp="1"/>
          </p:cNvSpPr>
          <p:nvPr>
            <p:ph sz="quarter" idx="13"/>
          </p:nvPr>
        </p:nvSpPr>
        <p:spPr/>
        <p:txBody>
          <a:bodyPr>
            <a:normAutofit/>
          </a:bodyPr>
          <a:lstStyle/>
          <a:p>
            <a:pPr>
              <a:lnSpc>
                <a:spcPct val="107000"/>
              </a:lnSpc>
              <a:spcAft>
                <a:spcPts val="800"/>
              </a:spcAft>
            </a:pPr>
            <a:r>
              <a:rPr lang="en-IN" sz="1800" b="1" dirty="0">
                <a:solidFill>
                  <a:srgbClr val="000000"/>
                </a:solidFill>
                <a:effectLst/>
                <a:latin typeface="inherit"/>
                <a:ea typeface="Times New Roman" panose="02020603050405020304" pitchFamily="18" charset="0"/>
                <a:cs typeface="Times New Roman" panose="02020603050405020304" pitchFamily="18" charset="0"/>
              </a:rPr>
              <a:t>In this study, I analysed the relationship between severity of an accident and some characteristics which describe the situation that involved the accident. Initially I thought that features such as atmospheric conditions, the lighting or being a holiday would be the most relevant ones, yet I identified the department, the day and time of the accident, the road category and type of collision among 11 the most important features that the gravity of the accident. I built and compared 4 different classification models to predict whether an accident would have a high or low severity. These models can have multiple application in real life. For instance, imagine that emergency services have an application with some default features such as date, time and department/municipality and then with the information given by the witness calling to inform on the accident they could predict the severity of the accident before getting there and so alert nearby hospitals and prepare with the necessary equipment and staff. Also, by identifying the features that favour the most the gravity of an accident, these could be tackled by improving road conditions or increasing the awareness of the population.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 Placeholder 4">
            <a:extLst>
              <a:ext uri="{FF2B5EF4-FFF2-40B4-BE49-F238E27FC236}">
                <a16:creationId xmlns:a16="http://schemas.microsoft.com/office/drawing/2014/main" id="{3A89CB8E-445B-4367-AC3B-FAA99FA05BAA}"/>
              </a:ext>
            </a:extLst>
          </p:cNvPr>
          <p:cNvSpPr>
            <a:spLocks noGrp="1"/>
          </p:cNvSpPr>
          <p:nvPr>
            <p:ph type="body" sz="quarter" idx="16"/>
          </p:nvPr>
        </p:nvSpPr>
        <p:spPr/>
        <p:txBody>
          <a:bodyPr/>
          <a:lstStyle/>
          <a:p>
            <a:r>
              <a:rPr lang="en-US" b="0" i="0" dirty="0">
                <a:effectLst/>
                <a:latin typeface="OpenSans-Light"/>
              </a:rPr>
              <a:t>Capstone Project - Car accident severity</a:t>
            </a:r>
            <a:endParaRPr lang="en-IN" dirty="0"/>
          </a:p>
        </p:txBody>
      </p:sp>
      <p:sp>
        <p:nvSpPr>
          <p:cNvPr id="6" name="Slide Number Placeholder 5">
            <a:extLst>
              <a:ext uri="{FF2B5EF4-FFF2-40B4-BE49-F238E27FC236}">
                <a16:creationId xmlns:a16="http://schemas.microsoft.com/office/drawing/2014/main" id="{47BA9BC3-463F-4F09-BE2E-21F6BADE20BB}"/>
              </a:ext>
            </a:extLst>
          </p:cNvPr>
          <p:cNvSpPr>
            <a:spLocks noGrp="1"/>
          </p:cNvSpPr>
          <p:nvPr>
            <p:ph type="sldNum" sz="quarter" idx="4"/>
          </p:nvPr>
        </p:nvSpPr>
        <p:spPr/>
        <p:txBody>
          <a:bodyPr/>
          <a:lstStyle/>
          <a:p>
            <a:fld id="{4FAB73BC-B049-4115-A692-8D63A059BFB8}" type="slidenum">
              <a:rPr lang="en-US" noProof="0" smtClean="0"/>
              <a:pPr/>
              <a:t>10</a:t>
            </a:fld>
            <a:endParaRPr lang="en-US" noProof="0" dirty="0"/>
          </a:p>
        </p:txBody>
      </p:sp>
      <p:pic>
        <p:nvPicPr>
          <p:cNvPr id="7" name="Picture Placeholder 4">
            <a:extLst>
              <a:ext uri="{FF2B5EF4-FFF2-40B4-BE49-F238E27FC236}">
                <a16:creationId xmlns:a16="http://schemas.microsoft.com/office/drawing/2014/main" id="{ED99A010-8964-44AA-B670-04FA601F27B4}"/>
              </a:ext>
              <a:ext uri="{C183D7F6-B498-43B3-948B-1728B52AA6E4}">
                <adec:decorative xmlns:adec="http://schemas.microsoft.com/office/drawing/2017/decorative" val="1"/>
              </a:ext>
            </a:extLst>
          </p:cNvPr>
          <p:cNvPicPr>
            <a:picLocks noGrp="1" noChangeAspect="1"/>
          </p:cNvPicPr>
          <p:nvPr>
            <p:ph type="pic" sz="quarter" idx="15"/>
          </p:nvPr>
        </p:nvPicPr>
        <p:blipFill>
          <a:blip r:embed="rId2"/>
          <a:srcRect t="45883" b="45883"/>
          <a:stretch>
            <a:fillRect/>
          </a:stretch>
        </p:blipFill>
        <p:spPr>
          <a:xfrm>
            <a:off x="0" y="0"/>
            <a:ext cx="8329613" cy="457200"/>
          </a:xfrm>
        </p:spPr>
      </p:pic>
    </p:spTree>
    <p:extLst>
      <p:ext uri="{BB962C8B-B14F-4D97-AF65-F5344CB8AC3E}">
        <p14:creationId xmlns:p14="http://schemas.microsoft.com/office/powerpoint/2010/main" val="2784504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ED7DF-3948-43ED-BEB7-5628D419F285}"/>
              </a:ext>
            </a:extLst>
          </p:cNvPr>
          <p:cNvSpPr>
            <a:spLocks noGrp="1"/>
          </p:cNvSpPr>
          <p:nvPr>
            <p:ph type="title"/>
          </p:nvPr>
        </p:nvSpPr>
        <p:spPr/>
        <p:txBody>
          <a:bodyPr/>
          <a:lstStyle/>
          <a:p>
            <a:r>
              <a:rPr lang="en-IN" dirty="0"/>
              <a:t>OBSERVATIONs</a:t>
            </a:r>
          </a:p>
        </p:txBody>
      </p:sp>
      <p:sp>
        <p:nvSpPr>
          <p:cNvPr id="3" name="Content Placeholder 2">
            <a:extLst>
              <a:ext uri="{FF2B5EF4-FFF2-40B4-BE49-F238E27FC236}">
                <a16:creationId xmlns:a16="http://schemas.microsoft.com/office/drawing/2014/main" id="{7842EF34-C839-468D-9079-479BAA12D423}"/>
              </a:ext>
            </a:extLst>
          </p:cNvPr>
          <p:cNvSpPr>
            <a:spLocks noGrp="1"/>
          </p:cNvSpPr>
          <p:nvPr>
            <p:ph sz="quarter" idx="13"/>
          </p:nvPr>
        </p:nvSpPr>
        <p:spPr/>
        <p:txBody>
          <a:bodyPr>
            <a:normAutofit/>
          </a:bodyPr>
          <a:lstStyle/>
          <a:p>
            <a:r>
              <a:rPr lang="en-IN" sz="2400" b="1" dirty="0">
                <a:solidFill>
                  <a:srgbClr val="000000"/>
                </a:solidFill>
                <a:effectLst/>
                <a:latin typeface="inherit"/>
                <a:ea typeface="Times New Roman" panose="02020603050405020304" pitchFamily="18" charset="0"/>
                <a:cs typeface="Times New Roman" panose="02020603050405020304" pitchFamily="18" charset="0"/>
              </a:rPr>
              <a:t>One problem I think these features had is that the target of this classification problem was simplified to two different classes, low and high severity. Labelling severity with a range of punctuation from 0 to 100, for instance, could allow the possibility of developing regression model.</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4800" dirty="0"/>
          </a:p>
        </p:txBody>
      </p:sp>
      <p:sp>
        <p:nvSpPr>
          <p:cNvPr id="5" name="Text Placeholder 4">
            <a:extLst>
              <a:ext uri="{FF2B5EF4-FFF2-40B4-BE49-F238E27FC236}">
                <a16:creationId xmlns:a16="http://schemas.microsoft.com/office/drawing/2014/main" id="{3A89CB8E-445B-4367-AC3B-FAA99FA05BAA}"/>
              </a:ext>
            </a:extLst>
          </p:cNvPr>
          <p:cNvSpPr>
            <a:spLocks noGrp="1"/>
          </p:cNvSpPr>
          <p:nvPr>
            <p:ph type="body" sz="quarter" idx="16"/>
          </p:nvPr>
        </p:nvSpPr>
        <p:spPr/>
        <p:txBody>
          <a:bodyPr/>
          <a:lstStyle/>
          <a:p>
            <a:r>
              <a:rPr lang="en-US" b="0" i="0" dirty="0">
                <a:effectLst/>
                <a:latin typeface="OpenSans-Light"/>
              </a:rPr>
              <a:t>Capstone Project - Car accident severity</a:t>
            </a:r>
            <a:endParaRPr lang="en-IN" dirty="0"/>
          </a:p>
        </p:txBody>
      </p:sp>
      <p:sp>
        <p:nvSpPr>
          <p:cNvPr id="6" name="Slide Number Placeholder 5">
            <a:extLst>
              <a:ext uri="{FF2B5EF4-FFF2-40B4-BE49-F238E27FC236}">
                <a16:creationId xmlns:a16="http://schemas.microsoft.com/office/drawing/2014/main" id="{47BA9BC3-463F-4F09-BE2E-21F6BADE20BB}"/>
              </a:ext>
            </a:extLst>
          </p:cNvPr>
          <p:cNvSpPr>
            <a:spLocks noGrp="1"/>
          </p:cNvSpPr>
          <p:nvPr>
            <p:ph type="sldNum" sz="quarter" idx="4"/>
          </p:nvPr>
        </p:nvSpPr>
        <p:spPr/>
        <p:txBody>
          <a:bodyPr/>
          <a:lstStyle/>
          <a:p>
            <a:fld id="{4FAB73BC-B049-4115-A692-8D63A059BFB8}" type="slidenum">
              <a:rPr lang="en-US" noProof="0" smtClean="0"/>
              <a:pPr/>
              <a:t>11</a:t>
            </a:fld>
            <a:endParaRPr lang="en-US" noProof="0" dirty="0"/>
          </a:p>
        </p:txBody>
      </p:sp>
      <p:pic>
        <p:nvPicPr>
          <p:cNvPr id="7" name="Picture Placeholder 4">
            <a:extLst>
              <a:ext uri="{FF2B5EF4-FFF2-40B4-BE49-F238E27FC236}">
                <a16:creationId xmlns:a16="http://schemas.microsoft.com/office/drawing/2014/main" id="{ED99A010-8964-44AA-B670-04FA601F27B4}"/>
              </a:ext>
              <a:ext uri="{C183D7F6-B498-43B3-948B-1728B52AA6E4}">
                <adec:decorative xmlns:adec="http://schemas.microsoft.com/office/drawing/2017/decorative" val="1"/>
              </a:ext>
            </a:extLst>
          </p:cNvPr>
          <p:cNvPicPr>
            <a:picLocks noGrp="1" noChangeAspect="1"/>
          </p:cNvPicPr>
          <p:nvPr>
            <p:ph type="pic" sz="quarter" idx="15"/>
          </p:nvPr>
        </p:nvPicPr>
        <p:blipFill>
          <a:blip r:embed="rId2"/>
          <a:srcRect t="45883" b="45883"/>
          <a:stretch>
            <a:fillRect/>
          </a:stretch>
        </p:blipFill>
        <p:spPr>
          <a:xfrm>
            <a:off x="0" y="0"/>
            <a:ext cx="8329613" cy="457200"/>
          </a:xfrm>
        </p:spPr>
      </p:pic>
    </p:spTree>
    <p:extLst>
      <p:ext uri="{BB962C8B-B14F-4D97-AF65-F5344CB8AC3E}">
        <p14:creationId xmlns:p14="http://schemas.microsoft.com/office/powerpoint/2010/main" val="1150477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ED7DF-3948-43ED-BEB7-5628D419F285}"/>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842EF34-C839-468D-9079-479BAA12D423}"/>
              </a:ext>
            </a:extLst>
          </p:cNvPr>
          <p:cNvSpPr>
            <a:spLocks noGrp="1"/>
          </p:cNvSpPr>
          <p:nvPr>
            <p:ph sz="quarter" idx="13"/>
          </p:nvPr>
        </p:nvSpPr>
        <p:spPr/>
        <p:txBody>
          <a:bodyPr>
            <a:normAutofit fontScale="92500" lnSpcReduction="20000"/>
          </a:bodyPr>
          <a:lstStyle/>
          <a:p>
            <a:pPr>
              <a:lnSpc>
                <a:spcPct val="107000"/>
              </a:lnSpc>
              <a:spcBef>
                <a:spcPts val="930"/>
              </a:spcBef>
              <a:spcAft>
                <a:spcPts val="0"/>
              </a:spcAft>
            </a:pPr>
            <a:r>
              <a:rPr lang="en-IN" sz="1800" b="1" dirty="0">
                <a:solidFill>
                  <a:srgbClr val="000000"/>
                </a:solidFill>
                <a:effectLst/>
                <a:latin typeface="inherit"/>
                <a:ea typeface="Times New Roman" panose="02020603050405020304" pitchFamily="18" charset="0"/>
                <a:cs typeface="Times New Roman" panose="02020603050405020304" pitchFamily="18" charset="0"/>
              </a:rPr>
              <a:t>Car Accidents have become a part of our everyday life, and also causes 1.35 million deaths in a year, and 3700 deaths in a single day, with millions more sus-training serious injuries and living with long-term adverse health consequences. Globally, road crashes are a leading cause of death among young people, and the main cause of death among those aged 15-29 years. Road injuries are currently estimated to be the seventh leading cause of death across all age groups globally, and are predicted to become the seventh leading cause of death by 2030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930"/>
              </a:spcBef>
              <a:spcAft>
                <a:spcPts val="0"/>
              </a:spcAft>
            </a:pPr>
            <a:r>
              <a:rPr lang="en-IN" sz="1800" b="1" dirty="0">
                <a:solidFill>
                  <a:srgbClr val="000000"/>
                </a:solidFill>
                <a:effectLst/>
                <a:latin typeface="inherit"/>
                <a:ea typeface="Times New Roman" panose="02020603050405020304" pitchFamily="18" charset="0"/>
                <a:cs typeface="Times New Roman" panose="02020603050405020304" pitchFamily="18" charset="0"/>
              </a:rPr>
              <a:t>Leveraging the tools and all the information nowadays available, an extensive analysis to predict tragic accidents and its severity would make a difference to the death toll. Analysing a sign cant range of factors, including weather conditions, locality, type of road and lighting among others, an accurate prediction of the severity of the accidents can be performed. Thus, trends that commonly lead to severe incidents can help identifying the highly severe accidents. This kind of information could be used by emergency services, to send the exact required staff and equipment to the place of the accident, leaving more resources available for accidents occurring simultaneously. Moreover, this severe accident situation can be warned to nearby hospitals which can have all the equipment ready for a severe intervention in advance, and thus saving countless lives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Text Placeholder 4">
            <a:extLst>
              <a:ext uri="{FF2B5EF4-FFF2-40B4-BE49-F238E27FC236}">
                <a16:creationId xmlns:a16="http://schemas.microsoft.com/office/drawing/2014/main" id="{3A89CB8E-445B-4367-AC3B-FAA99FA05BAA}"/>
              </a:ext>
            </a:extLst>
          </p:cNvPr>
          <p:cNvSpPr>
            <a:spLocks noGrp="1"/>
          </p:cNvSpPr>
          <p:nvPr>
            <p:ph type="body" sz="quarter" idx="16"/>
          </p:nvPr>
        </p:nvSpPr>
        <p:spPr/>
        <p:txBody>
          <a:bodyPr/>
          <a:lstStyle/>
          <a:p>
            <a:r>
              <a:rPr lang="en-US" b="0" i="0" dirty="0">
                <a:effectLst/>
                <a:latin typeface="OpenSans-Light"/>
              </a:rPr>
              <a:t>Capstone Project - Car accident severity</a:t>
            </a:r>
            <a:endParaRPr lang="en-IN" dirty="0"/>
          </a:p>
        </p:txBody>
      </p:sp>
      <p:sp>
        <p:nvSpPr>
          <p:cNvPr id="6" name="Slide Number Placeholder 5">
            <a:extLst>
              <a:ext uri="{FF2B5EF4-FFF2-40B4-BE49-F238E27FC236}">
                <a16:creationId xmlns:a16="http://schemas.microsoft.com/office/drawing/2014/main" id="{47BA9BC3-463F-4F09-BE2E-21F6BADE20BB}"/>
              </a:ext>
            </a:extLst>
          </p:cNvPr>
          <p:cNvSpPr>
            <a:spLocks noGrp="1"/>
          </p:cNvSpPr>
          <p:nvPr>
            <p:ph type="sldNum" sz="quarter" idx="4"/>
          </p:nvPr>
        </p:nvSpPr>
        <p:spPr/>
        <p:txBody>
          <a:bodyPr/>
          <a:lstStyle/>
          <a:p>
            <a:fld id="{4FAB73BC-B049-4115-A692-8D63A059BFB8}" type="slidenum">
              <a:rPr lang="en-US" noProof="0" smtClean="0"/>
              <a:pPr/>
              <a:t>2</a:t>
            </a:fld>
            <a:endParaRPr lang="en-US" noProof="0" dirty="0"/>
          </a:p>
        </p:txBody>
      </p:sp>
      <p:pic>
        <p:nvPicPr>
          <p:cNvPr id="7" name="Picture Placeholder 4">
            <a:extLst>
              <a:ext uri="{FF2B5EF4-FFF2-40B4-BE49-F238E27FC236}">
                <a16:creationId xmlns:a16="http://schemas.microsoft.com/office/drawing/2014/main" id="{ED99A010-8964-44AA-B670-04FA601F27B4}"/>
              </a:ext>
              <a:ext uri="{C183D7F6-B498-43B3-948B-1728B52AA6E4}">
                <adec:decorative xmlns:adec="http://schemas.microsoft.com/office/drawing/2017/decorative" val="1"/>
              </a:ext>
            </a:extLst>
          </p:cNvPr>
          <p:cNvPicPr>
            <a:picLocks noGrp="1" noChangeAspect="1"/>
          </p:cNvPicPr>
          <p:nvPr>
            <p:ph type="pic" sz="quarter" idx="15"/>
          </p:nvPr>
        </p:nvPicPr>
        <p:blipFill>
          <a:blip r:embed="rId2"/>
          <a:srcRect t="45883" b="45883"/>
          <a:stretch>
            <a:fillRect/>
          </a:stretch>
        </p:blipFill>
        <p:spPr>
          <a:xfrm>
            <a:off x="0" y="0"/>
            <a:ext cx="8329613" cy="457200"/>
          </a:xfrm>
        </p:spPr>
      </p:pic>
    </p:spTree>
    <p:extLst>
      <p:ext uri="{BB962C8B-B14F-4D97-AF65-F5344CB8AC3E}">
        <p14:creationId xmlns:p14="http://schemas.microsoft.com/office/powerpoint/2010/main" val="32570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A45CF-1C5A-40EE-8939-F908DC0629A2}"/>
              </a:ext>
            </a:extLst>
          </p:cNvPr>
          <p:cNvSpPr>
            <a:spLocks noGrp="1"/>
          </p:cNvSpPr>
          <p:nvPr>
            <p:ph type="title"/>
          </p:nvPr>
        </p:nvSpPr>
        <p:spPr/>
        <p:txBody>
          <a:bodyPr/>
          <a:lstStyle/>
          <a:p>
            <a:r>
              <a:rPr lang="en-IN" dirty="0"/>
              <a:t>DAta</a:t>
            </a:r>
          </a:p>
        </p:txBody>
      </p:sp>
      <p:sp>
        <p:nvSpPr>
          <p:cNvPr id="3" name="Content Placeholder 2">
            <a:extLst>
              <a:ext uri="{FF2B5EF4-FFF2-40B4-BE49-F238E27FC236}">
                <a16:creationId xmlns:a16="http://schemas.microsoft.com/office/drawing/2014/main" id="{3273C3F2-F9D5-428D-BA00-14CCE895FF4A}"/>
              </a:ext>
            </a:extLst>
          </p:cNvPr>
          <p:cNvSpPr>
            <a:spLocks noGrp="1"/>
          </p:cNvSpPr>
          <p:nvPr>
            <p:ph sz="quarter" idx="13"/>
          </p:nvPr>
        </p:nvSpPr>
        <p:spPr/>
        <p:txBody>
          <a:bodyPr>
            <a:normAutofit lnSpcReduction="10000"/>
          </a:bodyPr>
          <a:lstStyle/>
          <a:p>
            <a:pPr>
              <a:lnSpc>
                <a:spcPct val="107000"/>
              </a:lnSpc>
              <a:spcBef>
                <a:spcPts val="1200"/>
              </a:spcBef>
              <a:spcAft>
                <a:spcPts val="0"/>
              </a:spcAft>
            </a:pPr>
            <a:r>
              <a:rPr lang="en-IN" sz="1800" b="1" i="0" dirty="0">
                <a:solidFill>
                  <a:srgbClr val="000000"/>
                </a:solidFill>
                <a:effectLst/>
                <a:latin typeface="inherit"/>
                <a:ea typeface="Times New Roman" panose="02020603050405020304" pitchFamily="18" charset="0"/>
                <a:cs typeface="Times New Roman" panose="02020603050405020304" pitchFamily="18" charset="0"/>
              </a:rPr>
              <a:t>We will use France’s accident data from 2005 - 2016, which can be obtained from </a:t>
            </a:r>
            <a:r>
              <a:rPr lang="en-IN" sz="1800" b="1" i="0" u="sng" dirty="0">
                <a:solidFill>
                  <a:srgbClr val="296EAA"/>
                </a:solidFill>
                <a:effectLst/>
                <a:latin typeface="inherit"/>
                <a:ea typeface="Times New Roman" panose="02020603050405020304" pitchFamily="18" charset="0"/>
                <a:cs typeface="Times New Roman" panose="02020603050405020304" pitchFamily="18" charset="0"/>
                <a:hlinkClick r:id="rId2"/>
              </a:rPr>
              <a:t>https://www.kaggle.com/ahmedlahlou/accidents-in-france-from-2005-to-2016</a:t>
            </a:r>
            <a:endParaRPr lang="en-IN"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l">
              <a:lnSpc>
                <a:spcPct val="107000"/>
              </a:lnSpc>
              <a:spcBef>
                <a:spcPts val="2400"/>
              </a:spcBef>
              <a:spcAft>
                <a:spcPts val="0"/>
              </a:spcAft>
            </a:pPr>
            <a:r>
              <a:rPr lang="en-IN" sz="1800" b="1" i="0" dirty="0">
                <a:solidFill>
                  <a:srgbClr val="000000"/>
                </a:solidFill>
                <a:effectLst/>
                <a:latin typeface="inherit"/>
                <a:ea typeface="Times New Roman" panose="02020603050405020304" pitchFamily="18" charset="0"/>
                <a:cs typeface="Times New Roman" panose="02020603050405020304" pitchFamily="18" charset="0"/>
              </a:rPr>
              <a:t>it consists of 5 data which are as followed</a:t>
            </a:r>
            <a:endParaRPr lang="en-IN"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spcBef>
                <a:spcPts val="1200"/>
              </a:spcBef>
              <a:spcAft>
                <a:spcPts val="0"/>
              </a:spcAft>
            </a:pPr>
            <a:r>
              <a:rPr lang="en-IN" sz="1800" b="1" dirty="0">
                <a:solidFill>
                  <a:srgbClr val="000000"/>
                </a:solidFill>
                <a:effectLst/>
                <a:latin typeface="Helvetica" panose="020B0604020202020204" pitchFamily="34" charset="0"/>
                <a:ea typeface="Times New Roman" panose="02020603050405020304" pitchFamily="18" charset="0"/>
              </a:rPr>
              <a:t>1.caracteristics.csv</a:t>
            </a:r>
            <a:endParaRPr lang="en-IN" sz="1800" dirty="0">
              <a:effectLst/>
              <a:latin typeface="Times New Roman" panose="02020603050405020304" pitchFamily="18" charset="0"/>
              <a:ea typeface="Times New Roman" panose="02020603050405020304" pitchFamily="18" charset="0"/>
            </a:endParaRPr>
          </a:p>
          <a:p>
            <a:pPr>
              <a:spcBef>
                <a:spcPts val="1200"/>
              </a:spcBef>
              <a:spcAft>
                <a:spcPts val="0"/>
              </a:spcAft>
            </a:pPr>
            <a:r>
              <a:rPr lang="en-IN" sz="1800" b="1" dirty="0">
                <a:solidFill>
                  <a:srgbClr val="000000"/>
                </a:solidFill>
                <a:effectLst/>
                <a:latin typeface="Helvetica" panose="020B0604020202020204" pitchFamily="34" charset="0"/>
                <a:ea typeface="Times New Roman" panose="02020603050405020304" pitchFamily="18" charset="0"/>
              </a:rPr>
              <a:t>2.holidays.csv</a:t>
            </a:r>
            <a:endParaRPr lang="en-IN" sz="1800" dirty="0">
              <a:effectLst/>
              <a:latin typeface="Times New Roman" panose="02020603050405020304" pitchFamily="18" charset="0"/>
              <a:ea typeface="Times New Roman" panose="02020603050405020304" pitchFamily="18" charset="0"/>
            </a:endParaRPr>
          </a:p>
          <a:p>
            <a:pPr>
              <a:spcBef>
                <a:spcPts val="1200"/>
              </a:spcBef>
              <a:spcAft>
                <a:spcPts val="0"/>
              </a:spcAft>
            </a:pPr>
            <a:r>
              <a:rPr lang="en-IN" sz="1800" b="1" dirty="0">
                <a:solidFill>
                  <a:srgbClr val="000000"/>
                </a:solidFill>
                <a:effectLst/>
                <a:latin typeface="Helvetica" panose="020B0604020202020204" pitchFamily="34" charset="0"/>
                <a:ea typeface="Times New Roman" panose="02020603050405020304" pitchFamily="18" charset="0"/>
              </a:rPr>
              <a:t>3.places.csv</a:t>
            </a:r>
            <a:endParaRPr lang="en-IN" sz="1800" dirty="0">
              <a:effectLst/>
              <a:latin typeface="Times New Roman" panose="02020603050405020304" pitchFamily="18" charset="0"/>
              <a:ea typeface="Times New Roman" panose="02020603050405020304" pitchFamily="18" charset="0"/>
            </a:endParaRPr>
          </a:p>
          <a:p>
            <a:pPr>
              <a:spcBef>
                <a:spcPts val="1200"/>
              </a:spcBef>
              <a:spcAft>
                <a:spcPts val="0"/>
              </a:spcAft>
            </a:pPr>
            <a:r>
              <a:rPr lang="en-IN" sz="1800" b="1" dirty="0">
                <a:solidFill>
                  <a:srgbClr val="000000"/>
                </a:solidFill>
                <a:effectLst/>
                <a:latin typeface="Helvetica" panose="020B0604020202020204" pitchFamily="34" charset="0"/>
                <a:ea typeface="Times New Roman" panose="02020603050405020304" pitchFamily="18" charset="0"/>
              </a:rPr>
              <a:t>4.users.csv</a:t>
            </a:r>
            <a:endParaRPr lang="en-IN" sz="1800" dirty="0">
              <a:effectLst/>
              <a:latin typeface="Times New Roman" panose="02020603050405020304" pitchFamily="18" charset="0"/>
              <a:ea typeface="Times New Roman" panose="02020603050405020304" pitchFamily="18" charset="0"/>
            </a:endParaRPr>
          </a:p>
          <a:p>
            <a:pPr>
              <a:spcBef>
                <a:spcPts val="1200"/>
              </a:spcBef>
              <a:spcAft>
                <a:spcPts val="0"/>
              </a:spcAft>
            </a:pPr>
            <a:r>
              <a:rPr lang="en-IN" sz="1800" b="1" dirty="0">
                <a:solidFill>
                  <a:srgbClr val="000000"/>
                </a:solidFill>
                <a:effectLst/>
                <a:latin typeface="Helvetica" panose="020B0604020202020204" pitchFamily="34" charset="0"/>
                <a:ea typeface="Times New Roman" panose="02020603050405020304" pitchFamily="18" charset="0"/>
              </a:rPr>
              <a:t>5.vehicles.csv</a:t>
            </a:r>
            <a:endParaRPr lang="en-IN" sz="1800" dirty="0">
              <a:effectLst/>
              <a:latin typeface="Times New Roman" panose="02020603050405020304" pitchFamily="18" charset="0"/>
              <a:ea typeface="Times New Roman" panose="02020603050405020304" pitchFamily="18" charset="0"/>
            </a:endParaRPr>
          </a:p>
          <a:p>
            <a:pPr>
              <a:spcBef>
                <a:spcPts val="1200"/>
              </a:spcBef>
              <a:spcAft>
                <a:spcPts val="0"/>
              </a:spcAft>
            </a:pPr>
            <a:r>
              <a:rPr lang="en-IN" sz="1800" b="1" dirty="0">
                <a:solidFill>
                  <a:srgbClr val="000000"/>
                </a:solidFill>
                <a:effectLst/>
                <a:latin typeface="Helvetica" panose="020B060402020202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5" name="Text Placeholder 4">
            <a:extLst>
              <a:ext uri="{FF2B5EF4-FFF2-40B4-BE49-F238E27FC236}">
                <a16:creationId xmlns:a16="http://schemas.microsoft.com/office/drawing/2014/main" id="{04E00F58-4B2C-4AFD-AF2A-E6D597AAAE14}"/>
              </a:ext>
            </a:extLst>
          </p:cNvPr>
          <p:cNvSpPr>
            <a:spLocks noGrp="1"/>
          </p:cNvSpPr>
          <p:nvPr>
            <p:ph type="body" sz="quarter" idx="16"/>
          </p:nvPr>
        </p:nvSpPr>
        <p:spPr>
          <a:xfrm>
            <a:off x="-1" y="1676400"/>
            <a:ext cx="10837333" cy="936667"/>
          </a:xfrm>
        </p:spPr>
        <p:txBody>
          <a:bodyPr/>
          <a:lstStyle/>
          <a:p>
            <a:r>
              <a:rPr lang="en-US" b="0" i="0" dirty="0">
                <a:effectLst/>
                <a:latin typeface="OpenSans-Light"/>
              </a:rPr>
              <a:t>Capstone Project - Car accident severity</a:t>
            </a:r>
            <a:endParaRPr lang="en-IN" dirty="0"/>
          </a:p>
          <a:p>
            <a:endParaRPr lang="en-IN" dirty="0"/>
          </a:p>
        </p:txBody>
      </p:sp>
      <p:sp>
        <p:nvSpPr>
          <p:cNvPr id="6" name="Slide Number Placeholder 5">
            <a:extLst>
              <a:ext uri="{FF2B5EF4-FFF2-40B4-BE49-F238E27FC236}">
                <a16:creationId xmlns:a16="http://schemas.microsoft.com/office/drawing/2014/main" id="{6603719D-6E9E-4402-8F41-EADB8285C47A}"/>
              </a:ext>
            </a:extLst>
          </p:cNvPr>
          <p:cNvSpPr>
            <a:spLocks noGrp="1"/>
          </p:cNvSpPr>
          <p:nvPr>
            <p:ph type="sldNum" sz="quarter" idx="4"/>
          </p:nvPr>
        </p:nvSpPr>
        <p:spPr/>
        <p:txBody>
          <a:bodyPr/>
          <a:lstStyle/>
          <a:p>
            <a:fld id="{4FAB73BC-B049-4115-A692-8D63A059BFB8}" type="slidenum">
              <a:rPr lang="en-US" noProof="0" smtClean="0"/>
              <a:pPr/>
              <a:t>3</a:t>
            </a:fld>
            <a:endParaRPr lang="en-US" noProof="0" dirty="0"/>
          </a:p>
        </p:txBody>
      </p:sp>
      <p:pic>
        <p:nvPicPr>
          <p:cNvPr id="7" name="Picture Placeholder 4">
            <a:extLst>
              <a:ext uri="{FF2B5EF4-FFF2-40B4-BE49-F238E27FC236}">
                <a16:creationId xmlns:a16="http://schemas.microsoft.com/office/drawing/2014/main" id="{CD8CA91E-1DB0-411A-9D37-E028AB801073}"/>
              </a:ext>
              <a:ext uri="{C183D7F6-B498-43B3-948B-1728B52AA6E4}">
                <adec:decorative xmlns:adec="http://schemas.microsoft.com/office/drawing/2017/decorative" val="1"/>
              </a:ext>
            </a:extLst>
          </p:cNvPr>
          <p:cNvPicPr>
            <a:picLocks noGrp="1" noChangeAspect="1"/>
          </p:cNvPicPr>
          <p:nvPr>
            <p:ph type="pic" sz="quarter" idx="15"/>
          </p:nvPr>
        </p:nvPicPr>
        <p:blipFill>
          <a:blip r:embed="rId3"/>
          <a:srcRect t="45883" b="45883"/>
          <a:stretch>
            <a:fillRect/>
          </a:stretch>
        </p:blipFill>
        <p:spPr>
          <a:xfrm>
            <a:off x="0" y="0"/>
            <a:ext cx="8329613" cy="457200"/>
          </a:xfrm>
        </p:spPr>
      </p:pic>
    </p:spTree>
    <p:extLst>
      <p:ext uri="{BB962C8B-B14F-4D97-AF65-F5344CB8AC3E}">
        <p14:creationId xmlns:p14="http://schemas.microsoft.com/office/powerpoint/2010/main" val="2288346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A45CF-1C5A-40EE-8939-F908DC0629A2}"/>
              </a:ext>
            </a:extLst>
          </p:cNvPr>
          <p:cNvSpPr>
            <a:spLocks noGrp="1"/>
          </p:cNvSpPr>
          <p:nvPr>
            <p:ph type="title"/>
          </p:nvPr>
        </p:nvSpPr>
        <p:spPr/>
        <p:txBody>
          <a:bodyPr/>
          <a:lstStyle/>
          <a:p>
            <a:r>
              <a:rPr lang="en-IN" dirty="0"/>
              <a:t>Data ANALYSING</a:t>
            </a:r>
          </a:p>
        </p:txBody>
      </p:sp>
      <p:sp>
        <p:nvSpPr>
          <p:cNvPr id="3" name="Content Placeholder 2">
            <a:extLst>
              <a:ext uri="{FF2B5EF4-FFF2-40B4-BE49-F238E27FC236}">
                <a16:creationId xmlns:a16="http://schemas.microsoft.com/office/drawing/2014/main" id="{3273C3F2-F9D5-428D-BA00-14CCE895FF4A}"/>
              </a:ext>
            </a:extLst>
          </p:cNvPr>
          <p:cNvSpPr>
            <a:spLocks noGrp="1"/>
          </p:cNvSpPr>
          <p:nvPr>
            <p:ph sz="quarter" idx="13"/>
          </p:nvPr>
        </p:nvSpPr>
        <p:spPr/>
        <p:txBody>
          <a:bodyPr>
            <a:normAutofit lnSpcReduction="10000"/>
          </a:bodyPr>
          <a:lstStyle/>
          <a:p>
            <a:r>
              <a:rPr lang="en-IN" sz="1800" b="1" dirty="0">
                <a:solidFill>
                  <a:srgbClr val="000000"/>
                </a:solidFill>
                <a:effectLst/>
                <a:latin typeface="inherit"/>
                <a:ea typeface="Times New Roman" panose="02020603050405020304" pitchFamily="18" charset="0"/>
              </a:rPr>
              <a:t>Then we sorted the data, and found out it has 50% filled with </a:t>
            </a:r>
            <a:r>
              <a:rPr lang="en-IN" sz="1800" b="1" dirty="0" err="1">
                <a:solidFill>
                  <a:srgbClr val="000000"/>
                </a:solidFill>
                <a:effectLst/>
                <a:latin typeface="inherit"/>
                <a:ea typeface="Times New Roman" panose="02020603050405020304" pitchFamily="18" charset="0"/>
              </a:rPr>
              <a:t>NaN</a:t>
            </a:r>
            <a:r>
              <a:rPr lang="en-IN" sz="1800" b="1" dirty="0">
                <a:solidFill>
                  <a:srgbClr val="000000"/>
                </a:solidFill>
                <a:effectLst/>
                <a:latin typeface="inherit"/>
                <a:ea typeface="Times New Roman" panose="02020603050405020304" pitchFamily="18" charset="0"/>
              </a:rPr>
              <a:t> or 0, so</a:t>
            </a:r>
            <a:r>
              <a:rPr lang="en-IN" sz="1800" dirty="0">
                <a:solidFill>
                  <a:srgbClr val="000000"/>
                </a:solidFill>
                <a:effectLst/>
                <a:latin typeface="inherit"/>
                <a:ea typeface="Times New Roman" panose="02020603050405020304" pitchFamily="18" charset="0"/>
              </a:rPr>
              <a:t> we </a:t>
            </a:r>
            <a:r>
              <a:rPr lang="en-IN" sz="1800" b="1" dirty="0">
                <a:solidFill>
                  <a:srgbClr val="000000"/>
                </a:solidFill>
                <a:effectLst/>
                <a:latin typeface="inherit"/>
                <a:ea typeface="Times New Roman" panose="02020603050405020304" pitchFamily="18" charset="0"/>
              </a:rPr>
              <a:t> </a:t>
            </a:r>
            <a:r>
              <a:rPr lang="en-IN" sz="1800" b="1" dirty="0" err="1">
                <a:solidFill>
                  <a:srgbClr val="000000"/>
                </a:solidFill>
                <a:effectLst/>
                <a:latin typeface="inherit"/>
                <a:ea typeface="Times New Roman" panose="02020603050405020304" pitchFamily="18" charset="0"/>
              </a:rPr>
              <a:t>keept</a:t>
            </a:r>
            <a:r>
              <a:rPr lang="en-IN" sz="1800" b="1" dirty="0">
                <a:solidFill>
                  <a:srgbClr val="000000"/>
                </a:solidFill>
                <a:effectLst/>
                <a:latin typeface="inherit"/>
                <a:ea typeface="Times New Roman" panose="02020603050405020304" pitchFamily="18" charset="0"/>
              </a:rPr>
              <a:t> with replacing the missing values, then analysis was divided in two groups of features. The rest group had in all features a label which described other cases, for instance the feature describing the atmospheric conditions had a value of 9 for any other atmospheric condition not labelled with the other 8 values. Therefore, the missing values and outliers were replaced with the other cases label for the features of atmospheric conditions, type of collision, road category and the surface conditions. For the second group of features instead, the distribution of their values was analysed. Then two features were dropped, the infrastructures and reserved lanes, as the outliers represented more than 75% of its data. Finally, with the rest of the features with missing values, the number of lanes, the road pro le and shape and the situation at the time of the accident, the </a:t>
            </a:r>
            <a:r>
              <a:rPr lang="en-IN" sz="1800" b="1" dirty="0" err="1">
                <a:solidFill>
                  <a:srgbClr val="000000"/>
                </a:solidFill>
                <a:effectLst/>
                <a:latin typeface="inherit"/>
                <a:ea typeface="Times New Roman" panose="02020603050405020304" pitchFamily="18" charset="0"/>
              </a:rPr>
              <a:t>NaN</a:t>
            </a:r>
            <a:r>
              <a:rPr lang="en-IN" sz="1800" b="1" dirty="0">
                <a:solidFill>
                  <a:srgbClr val="000000"/>
                </a:solidFill>
                <a:effectLst/>
                <a:latin typeface="inherit"/>
                <a:ea typeface="Times New Roman" panose="02020603050405020304" pitchFamily="18" charset="0"/>
              </a:rPr>
              <a:t> and outliers were replaced with the feature’s most popular value. Last format changes were performed to the school and department values. The school feature had all samples divided either in the 0 or the 100 values, thus all the 100 values were replaced with a 1. Similarly, the department feature had an extra 0 added at the units position, so all values were divided by 10. Regarding the type of the data, all features had a coherent data type except for the date feature which was de ned with the string type. I used the to data function of pandas to de ne the date feature with the datetime type. After all, 24 features remained.</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5" name="Text Placeholder 4">
            <a:extLst>
              <a:ext uri="{FF2B5EF4-FFF2-40B4-BE49-F238E27FC236}">
                <a16:creationId xmlns:a16="http://schemas.microsoft.com/office/drawing/2014/main" id="{04E00F58-4B2C-4AFD-AF2A-E6D597AAAE14}"/>
              </a:ext>
            </a:extLst>
          </p:cNvPr>
          <p:cNvSpPr>
            <a:spLocks noGrp="1"/>
          </p:cNvSpPr>
          <p:nvPr>
            <p:ph type="body" sz="quarter" idx="16"/>
          </p:nvPr>
        </p:nvSpPr>
        <p:spPr>
          <a:xfrm>
            <a:off x="-1" y="1676400"/>
            <a:ext cx="10837333" cy="936667"/>
          </a:xfrm>
        </p:spPr>
        <p:txBody>
          <a:bodyPr/>
          <a:lstStyle/>
          <a:p>
            <a:r>
              <a:rPr lang="en-US" b="0" i="0" dirty="0">
                <a:effectLst/>
                <a:latin typeface="OpenSans-Light"/>
              </a:rPr>
              <a:t>Capstone Project - Car accident severity</a:t>
            </a:r>
            <a:endParaRPr lang="en-IN" dirty="0"/>
          </a:p>
          <a:p>
            <a:endParaRPr lang="en-IN" dirty="0"/>
          </a:p>
        </p:txBody>
      </p:sp>
      <p:sp>
        <p:nvSpPr>
          <p:cNvPr id="6" name="Slide Number Placeholder 5">
            <a:extLst>
              <a:ext uri="{FF2B5EF4-FFF2-40B4-BE49-F238E27FC236}">
                <a16:creationId xmlns:a16="http://schemas.microsoft.com/office/drawing/2014/main" id="{6603719D-6E9E-4402-8F41-EADB8285C47A}"/>
              </a:ext>
            </a:extLst>
          </p:cNvPr>
          <p:cNvSpPr>
            <a:spLocks noGrp="1"/>
          </p:cNvSpPr>
          <p:nvPr>
            <p:ph type="sldNum" sz="quarter" idx="4"/>
          </p:nvPr>
        </p:nvSpPr>
        <p:spPr/>
        <p:txBody>
          <a:bodyPr/>
          <a:lstStyle/>
          <a:p>
            <a:fld id="{4FAB73BC-B049-4115-A692-8D63A059BFB8}" type="slidenum">
              <a:rPr lang="en-US" noProof="0" smtClean="0"/>
              <a:pPr/>
              <a:t>4</a:t>
            </a:fld>
            <a:endParaRPr lang="en-US" noProof="0" dirty="0"/>
          </a:p>
        </p:txBody>
      </p:sp>
      <p:pic>
        <p:nvPicPr>
          <p:cNvPr id="7" name="Picture Placeholder 4">
            <a:extLst>
              <a:ext uri="{FF2B5EF4-FFF2-40B4-BE49-F238E27FC236}">
                <a16:creationId xmlns:a16="http://schemas.microsoft.com/office/drawing/2014/main" id="{CD8CA91E-1DB0-411A-9D37-E028AB801073}"/>
              </a:ext>
              <a:ext uri="{C183D7F6-B498-43B3-948B-1728B52AA6E4}">
                <adec:decorative xmlns:adec="http://schemas.microsoft.com/office/drawing/2017/decorative" val="1"/>
              </a:ext>
            </a:extLst>
          </p:cNvPr>
          <p:cNvPicPr>
            <a:picLocks noGrp="1" noChangeAspect="1"/>
          </p:cNvPicPr>
          <p:nvPr>
            <p:ph type="pic" sz="quarter" idx="15"/>
          </p:nvPr>
        </p:nvPicPr>
        <p:blipFill>
          <a:blip r:embed="rId2"/>
          <a:srcRect t="45883" b="45883"/>
          <a:stretch>
            <a:fillRect/>
          </a:stretch>
        </p:blipFill>
        <p:spPr>
          <a:xfrm>
            <a:off x="0" y="0"/>
            <a:ext cx="8329613" cy="457200"/>
          </a:xfrm>
        </p:spPr>
      </p:pic>
    </p:spTree>
    <p:extLst>
      <p:ext uri="{BB962C8B-B14F-4D97-AF65-F5344CB8AC3E}">
        <p14:creationId xmlns:p14="http://schemas.microsoft.com/office/powerpoint/2010/main" val="1673561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A45CF-1C5A-40EE-8939-F908DC0629A2}"/>
              </a:ext>
            </a:extLst>
          </p:cNvPr>
          <p:cNvSpPr>
            <a:spLocks noGrp="1"/>
          </p:cNvSpPr>
          <p:nvPr>
            <p:ph type="title"/>
          </p:nvPr>
        </p:nvSpPr>
        <p:spPr/>
        <p:txBody>
          <a:bodyPr/>
          <a:lstStyle/>
          <a:p>
            <a:r>
              <a:rPr lang="en-IN" dirty="0"/>
              <a:t>Data ANALYSING</a:t>
            </a:r>
          </a:p>
        </p:txBody>
      </p:sp>
      <p:sp>
        <p:nvSpPr>
          <p:cNvPr id="11" name="Content Placeholder 10">
            <a:extLst>
              <a:ext uri="{FF2B5EF4-FFF2-40B4-BE49-F238E27FC236}">
                <a16:creationId xmlns:a16="http://schemas.microsoft.com/office/drawing/2014/main" id="{1CFA15B8-C4EB-4C9B-927F-9BC1A649AC8B}"/>
              </a:ext>
            </a:extLst>
          </p:cNvPr>
          <p:cNvSpPr>
            <a:spLocks noGrp="1"/>
          </p:cNvSpPr>
          <p:nvPr>
            <p:ph sz="quarter" idx="13"/>
          </p:nvPr>
        </p:nvSpPr>
        <p:spPr>
          <a:xfrm>
            <a:off x="6651189" y="2384015"/>
            <a:ext cx="5090157" cy="3543552"/>
          </a:xfrm>
        </p:spPr>
        <p:txBody>
          <a:bodyPr/>
          <a:lstStyle/>
          <a:p>
            <a:r>
              <a:rPr lang="en-IN" dirty="0"/>
              <a:t>We have the accidents per year as  the first fig, accidents according to month, then day, time. </a:t>
            </a:r>
          </a:p>
        </p:txBody>
      </p:sp>
      <p:sp>
        <p:nvSpPr>
          <p:cNvPr id="5" name="Text Placeholder 4">
            <a:extLst>
              <a:ext uri="{FF2B5EF4-FFF2-40B4-BE49-F238E27FC236}">
                <a16:creationId xmlns:a16="http://schemas.microsoft.com/office/drawing/2014/main" id="{04E00F58-4B2C-4AFD-AF2A-E6D597AAAE14}"/>
              </a:ext>
            </a:extLst>
          </p:cNvPr>
          <p:cNvSpPr>
            <a:spLocks noGrp="1"/>
          </p:cNvSpPr>
          <p:nvPr>
            <p:ph type="body" sz="quarter" idx="16"/>
          </p:nvPr>
        </p:nvSpPr>
        <p:spPr/>
        <p:txBody>
          <a:bodyPr/>
          <a:lstStyle/>
          <a:p>
            <a:r>
              <a:rPr lang="en-US" b="0" i="0" dirty="0">
                <a:effectLst/>
                <a:latin typeface="OpenSans-Light"/>
              </a:rPr>
              <a:t>Capstone Project - Car accident severity</a:t>
            </a:r>
            <a:endParaRPr lang="en-IN" dirty="0"/>
          </a:p>
          <a:p>
            <a:endParaRPr lang="en-IN" dirty="0"/>
          </a:p>
        </p:txBody>
      </p:sp>
      <p:sp>
        <p:nvSpPr>
          <p:cNvPr id="6" name="Slide Number Placeholder 5">
            <a:extLst>
              <a:ext uri="{FF2B5EF4-FFF2-40B4-BE49-F238E27FC236}">
                <a16:creationId xmlns:a16="http://schemas.microsoft.com/office/drawing/2014/main" id="{6603719D-6E9E-4402-8F41-EADB8285C47A}"/>
              </a:ext>
            </a:extLst>
          </p:cNvPr>
          <p:cNvSpPr>
            <a:spLocks noGrp="1"/>
          </p:cNvSpPr>
          <p:nvPr>
            <p:ph type="sldNum" sz="quarter" idx="4"/>
          </p:nvPr>
        </p:nvSpPr>
        <p:spPr/>
        <p:txBody>
          <a:bodyPr/>
          <a:lstStyle/>
          <a:p>
            <a:fld id="{4FAB73BC-B049-4115-A692-8D63A059BFB8}" type="slidenum">
              <a:rPr lang="en-US" noProof="0" smtClean="0"/>
              <a:pPr/>
              <a:t>5</a:t>
            </a:fld>
            <a:endParaRPr lang="en-US" noProof="0" dirty="0"/>
          </a:p>
        </p:txBody>
      </p:sp>
      <p:pic>
        <p:nvPicPr>
          <p:cNvPr id="10" name="Picture 9">
            <a:extLst>
              <a:ext uri="{FF2B5EF4-FFF2-40B4-BE49-F238E27FC236}">
                <a16:creationId xmlns:a16="http://schemas.microsoft.com/office/drawing/2014/main" id="{920CAEF9-D4AD-48B1-9DE8-55AF22AC48D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5360" y="2270966"/>
            <a:ext cx="2880320" cy="1949520"/>
          </a:xfrm>
          <a:prstGeom prst="rect">
            <a:avLst/>
          </a:prstGeom>
          <a:noFill/>
          <a:ln>
            <a:noFill/>
          </a:ln>
        </p:spPr>
      </p:pic>
      <p:pic>
        <p:nvPicPr>
          <p:cNvPr id="14" name="Picture 13">
            <a:extLst>
              <a:ext uri="{FF2B5EF4-FFF2-40B4-BE49-F238E27FC236}">
                <a16:creationId xmlns:a16="http://schemas.microsoft.com/office/drawing/2014/main" id="{B558087C-D199-45E5-BC24-F9BD79CAB40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44280" y="2270966"/>
            <a:ext cx="2880320" cy="1949520"/>
          </a:xfrm>
          <a:prstGeom prst="rect">
            <a:avLst/>
          </a:prstGeom>
          <a:noFill/>
          <a:ln>
            <a:noFill/>
          </a:ln>
        </p:spPr>
      </p:pic>
      <p:pic>
        <p:nvPicPr>
          <p:cNvPr id="15" name="Picture 14">
            <a:extLst>
              <a:ext uri="{FF2B5EF4-FFF2-40B4-BE49-F238E27FC236}">
                <a16:creationId xmlns:a16="http://schemas.microsoft.com/office/drawing/2014/main" id="{5C94632D-06B5-4F84-8B69-EE2D4119A68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50654" y="4390320"/>
            <a:ext cx="2765026" cy="1807904"/>
          </a:xfrm>
          <a:prstGeom prst="rect">
            <a:avLst/>
          </a:prstGeom>
          <a:noFill/>
          <a:ln>
            <a:noFill/>
          </a:ln>
        </p:spPr>
      </p:pic>
      <p:pic>
        <p:nvPicPr>
          <p:cNvPr id="16" name="Picture 15">
            <a:extLst>
              <a:ext uri="{FF2B5EF4-FFF2-40B4-BE49-F238E27FC236}">
                <a16:creationId xmlns:a16="http://schemas.microsoft.com/office/drawing/2014/main" id="{7D9C6FBB-F5DA-43C6-8AE5-8F91D25E8D8D}"/>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707955" y="4571455"/>
            <a:ext cx="2616645" cy="1605877"/>
          </a:xfrm>
          <a:prstGeom prst="rect">
            <a:avLst/>
          </a:prstGeom>
          <a:noFill/>
          <a:ln>
            <a:noFill/>
          </a:ln>
        </p:spPr>
      </p:pic>
      <p:pic>
        <p:nvPicPr>
          <p:cNvPr id="17" name="Picture Placeholder 4">
            <a:extLst>
              <a:ext uri="{FF2B5EF4-FFF2-40B4-BE49-F238E27FC236}">
                <a16:creationId xmlns:a16="http://schemas.microsoft.com/office/drawing/2014/main" id="{76844910-A4CB-4697-9205-BEB9ACFC6BA1}"/>
              </a:ext>
              <a:ext uri="{C183D7F6-B498-43B3-948B-1728B52AA6E4}">
                <adec:decorative xmlns:adec="http://schemas.microsoft.com/office/drawing/2017/decorative" val="1"/>
              </a:ext>
            </a:extLst>
          </p:cNvPr>
          <p:cNvPicPr>
            <a:picLocks noChangeAspect="1"/>
          </p:cNvPicPr>
          <p:nvPr/>
        </p:nvPicPr>
        <p:blipFill>
          <a:blip r:embed="rId6"/>
          <a:srcRect t="45883" b="45883"/>
          <a:stretch>
            <a:fillRect/>
          </a:stretch>
        </p:blipFill>
        <p:spPr>
          <a:xfrm>
            <a:off x="0" y="129316"/>
            <a:ext cx="8329613"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p:spPr>
      </p:pic>
    </p:spTree>
    <p:extLst>
      <p:ext uri="{BB962C8B-B14F-4D97-AF65-F5344CB8AC3E}">
        <p14:creationId xmlns:p14="http://schemas.microsoft.com/office/powerpoint/2010/main" val="42248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A45CF-1C5A-40EE-8939-F908DC0629A2}"/>
              </a:ext>
            </a:extLst>
          </p:cNvPr>
          <p:cNvSpPr>
            <a:spLocks noGrp="1"/>
          </p:cNvSpPr>
          <p:nvPr>
            <p:ph type="title"/>
          </p:nvPr>
        </p:nvSpPr>
        <p:spPr/>
        <p:txBody>
          <a:bodyPr>
            <a:normAutofit fontScale="90000"/>
          </a:bodyPr>
          <a:lstStyle/>
          <a:p>
            <a:pPr>
              <a:lnSpc>
                <a:spcPct val="107000"/>
              </a:lnSpc>
              <a:spcAft>
                <a:spcPts val="800"/>
              </a:spcAft>
            </a:pPr>
            <a:r>
              <a:rPr lang="en-IN" b="1" dirty="0">
                <a:solidFill>
                  <a:srgbClr val="000000"/>
                </a:solidFill>
                <a:latin typeface="Tw Cen MT Condensed (Headings)"/>
                <a:cs typeface="Times New Roman" panose="02020603050405020304" pitchFamily="18" charset="0"/>
              </a:rPr>
              <a:t>DATA MODELING (PREDICTIVE MODELING)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273C3F2-F9D5-428D-BA00-14CCE895FF4A}"/>
              </a:ext>
            </a:extLst>
          </p:cNvPr>
          <p:cNvSpPr>
            <a:spLocks noGrp="1"/>
          </p:cNvSpPr>
          <p:nvPr>
            <p:ph sz="quarter" idx="13"/>
          </p:nvPr>
        </p:nvSpPr>
        <p:spPr/>
        <p:txBody>
          <a:bodyPr>
            <a:normAutofit fontScale="85000" lnSpcReduction="20000"/>
          </a:bodyPr>
          <a:lstStyle/>
          <a:p>
            <a:pPr>
              <a:lnSpc>
                <a:spcPct val="107000"/>
              </a:lnSpc>
              <a:spcAft>
                <a:spcPts val="800"/>
              </a:spcAft>
            </a:pPr>
            <a:r>
              <a:rPr lang="en-IN" sz="1800" b="1" dirty="0">
                <a:solidFill>
                  <a:srgbClr val="000000"/>
                </a:solidFill>
                <a:effectLst/>
                <a:latin typeface="inherit"/>
                <a:ea typeface="Times New Roman" panose="02020603050405020304" pitchFamily="18" charset="0"/>
                <a:cs typeface="Times New Roman" panose="02020603050405020304" pitchFamily="18" charset="0"/>
              </a:rPr>
              <a:t>Now let’s jump into predicting the severity of the accident, in this project we will use 3 different approaches namely: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Clr>
                <a:srgbClr val="000000"/>
              </a:buClr>
              <a:buFont typeface="inherit"/>
              <a:buAutoNum type="arabicPeriod"/>
            </a:pPr>
            <a:r>
              <a:rPr lang="en-IN" sz="1800" b="1" dirty="0">
                <a:effectLst/>
                <a:latin typeface="inherit"/>
                <a:ea typeface="Times New Roman" panose="02020603050405020304" pitchFamily="18" charset="0"/>
                <a:cs typeface="Times New Roman" panose="02020603050405020304" pitchFamily="18" charset="0"/>
              </a:rPr>
              <a:t>Decision Tree, Random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0"/>
              </a:spcAft>
              <a:buClr>
                <a:srgbClr val="000000"/>
              </a:buClr>
              <a:buFont typeface="inherit"/>
              <a:buAutoNum type="arabicPeriod"/>
            </a:pPr>
            <a:r>
              <a:rPr lang="en-IN" sz="1800" b="1" dirty="0">
                <a:effectLst/>
                <a:latin typeface="inherit"/>
                <a:ea typeface="Times New Roman" panose="02020603050405020304" pitchFamily="18" charset="0"/>
                <a:cs typeface="Times New Roman" panose="02020603050405020304" pitchFamily="18" charset="0"/>
              </a:rPr>
              <a:t>Forest Logistic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0"/>
              </a:spcAft>
              <a:buClr>
                <a:srgbClr val="000000"/>
              </a:buClr>
              <a:buFont typeface="inherit"/>
              <a:buAutoNum type="arabicPeriod"/>
            </a:pPr>
            <a:r>
              <a:rPr lang="en-IN" sz="1800" b="1" dirty="0">
                <a:effectLst/>
                <a:latin typeface="inherit"/>
                <a:ea typeface="Times New Roman" panose="02020603050405020304" pitchFamily="18" charset="0"/>
                <a:cs typeface="Times New Roman" panose="02020603050405020304" pitchFamily="18" charset="0"/>
              </a:rPr>
              <a:t>Regression K-Nearest Neighbour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Clr>
                <a:srgbClr val="000000"/>
              </a:buClr>
              <a:buFont typeface="inherit"/>
              <a:buAutoNum type="arabicPeriod"/>
            </a:pPr>
            <a:r>
              <a:rPr lang="en-IN" sz="1800" b="1" dirty="0">
                <a:effectLst/>
                <a:latin typeface="inherit"/>
                <a:ea typeface="Times New Roman" panose="02020603050405020304" pitchFamily="18" charset="0"/>
                <a:cs typeface="Times New Roman" panose="02020603050405020304" pitchFamily="18" charset="0"/>
              </a:rPr>
              <a:t>Supervised Vector Machine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b="1" dirty="0">
                <a:solidFill>
                  <a:srgbClr val="000000"/>
                </a:solidFill>
                <a:effectLst/>
                <a:latin typeface="inherit"/>
                <a:ea typeface="Times New Roman" panose="02020603050405020304" pitchFamily="18" charset="0"/>
                <a:cs typeface="Times New Roman" panose="02020603050405020304" pitchFamily="18" charset="0"/>
              </a:rPr>
              <a:t>But before that we have to set the train/test data, so we will split the data by 80/20 Then the data was standardized giving zero mean and unit variance to all features. The decision tree model was upgraded to the random forest. With the default random forest, the features were sorted by impurity-based importance in the prediction of the severity. Thus, the 10 least important features were dropped to decrease the computation complexity for the KNN and SVM models. Keeping with 13 features the accuracy stayed the same and the computational time decreased significant. After evaluating the parameters for each algorithm these were the models. Random Forest: 10 decision trees, maximum depth of 12 features and maximum of 8 features compared for the split. Logistic Regression: c=0.001. KNN: k=16 SVM: size of the training set= 75,000 samples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Text Placeholder 4">
            <a:extLst>
              <a:ext uri="{FF2B5EF4-FFF2-40B4-BE49-F238E27FC236}">
                <a16:creationId xmlns:a16="http://schemas.microsoft.com/office/drawing/2014/main" id="{04E00F58-4B2C-4AFD-AF2A-E6D597AAAE14}"/>
              </a:ext>
            </a:extLst>
          </p:cNvPr>
          <p:cNvSpPr>
            <a:spLocks noGrp="1"/>
          </p:cNvSpPr>
          <p:nvPr>
            <p:ph type="body" sz="quarter" idx="16"/>
          </p:nvPr>
        </p:nvSpPr>
        <p:spPr>
          <a:xfrm>
            <a:off x="-1" y="1676400"/>
            <a:ext cx="10837333" cy="936667"/>
          </a:xfrm>
        </p:spPr>
        <p:txBody>
          <a:bodyPr/>
          <a:lstStyle/>
          <a:p>
            <a:r>
              <a:rPr lang="en-US" b="0" i="0" dirty="0">
                <a:effectLst/>
                <a:latin typeface="OpenSans-Light"/>
              </a:rPr>
              <a:t>Capstone Project - Car accident severity</a:t>
            </a:r>
            <a:endParaRPr lang="en-IN" dirty="0"/>
          </a:p>
          <a:p>
            <a:endParaRPr lang="en-IN" dirty="0"/>
          </a:p>
        </p:txBody>
      </p:sp>
      <p:sp>
        <p:nvSpPr>
          <p:cNvPr id="6" name="Slide Number Placeholder 5">
            <a:extLst>
              <a:ext uri="{FF2B5EF4-FFF2-40B4-BE49-F238E27FC236}">
                <a16:creationId xmlns:a16="http://schemas.microsoft.com/office/drawing/2014/main" id="{6603719D-6E9E-4402-8F41-EADB8285C47A}"/>
              </a:ext>
            </a:extLst>
          </p:cNvPr>
          <p:cNvSpPr>
            <a:spLocks noGrp="1"/>
          </p:cNvSpPr>
          <p:nvPr>
            <p:ph type="sldNum" sz="quarter" idx="4"/>
          </p:nvPr>
        </p:nvSpPr>
        <p:spPr/>
        <p:txBody>
          <a:bodyPr/>
          <a:lstStyle/>
          <a:p>
            <a:fld id="{4FAB73BC-B049-4115-A692-8D63A059BFB8}" type="slidenum">
              <a:rPr lang="en-US" noProof="0" smtClean="0"/>
              <a:pPr/>
              <a:t>6</a:t>
            </a:fld>
            <a:endParaRPr lang="en-US" noProof="0" dirty="0"/>
          </a:p>
        </p:txBody>
      </p:sp>
      <p:pic>
        <p:nvPicPr>
          <p:cNvPr id="7" name="Picture Placeholder 4">
            <a:extLst>
              <a:ext uri="{FF2B5EF4-FFF2-40B4-BE49-F238E27FC236}">
                <a16:creationId xmlns:a16="http://schemas.microsoft.com/office/drawing/2014/main" id="{CD8CA91E-1DB0-411A-9D37-E028AB801073}"/>
              </a:ext>
              <a:ext uri="{C183D7F6-B498-43B3-948B-1728B52AA6E4}">
                <adec:decorative xmlns:adec="http://schemas.microsoft.com/office/drawing/2017/decorative" val="1"/>
              </a:ext>
            </a:extLst>
          </p:cNvPr>
          <p:cNvPicPr>
            <a:picLocks noGrp="1" noChangeAspect="1"/>
          </p:cNvPicPr>
          <p:nvPr>
            <p:ph type="pic" sz="quarter" idx="15"/>
          </p:nvPr>
        </p:nvPicPr>
        <p:blipFill>
          <a:blip r:embed="rId2"/>
          <a:srcRect t="45883" b="45883"/>
          <a:stretch>
            <a:fillRect/>
          </a:stretch>
        </p:blipFill>
        <p:spPr>
          <a:xfrm>
            <a:off x="0" y="0"/>
            <a:ext cx="8329613" cy="457200"/>
          </a:xfrm>
        </p:spPr>
      </p:pic>
    </p:spTree>
    <p:extLst>
      <p:ext uri="{BB962C8B-B14F-4D97-AF65-F5344CB8AC3E}">
        <p14:creationId xmlns:p14="http://schemas.microsoft.com/office/powerpoint/2010/main" val="418449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A45CF-1C5A-40EE-8939-F908DC0629A2}"/>
              </a:ext>
            </a:extLst>
          </p:cNvPr>
          <p:cNvSpPr>
            <a:spLocks noGrp="1"/>
          </p:cNvSpPr>
          <p:nvPr>
            <p:ph type="title"/>
          </p:nvPr>
        </p:nvSpPr>
        <p:spPr/>
        <p:txBody>
          <a:bodyPr>
            <a:normAutofit fontScale="90000"/>
          </a:bodyPr>
          <a:lstStyle/>
          <a:p>
            <a:pPr>
              <a:lnSpc>
                <a:spcPct val="107000"/>
              </a:lnSpc>
              <a:spcAft>
                <a:spcPts val="800"/>
              </a:spcAft>
            </a:pPr>
            <a:r>
              <a:rPr lang="en-IN" b="1" dirty="0">
                <a:solidFill>
                  <a:srgbClr val="000000"/>
                </a:solidFill>
                <a:latin typeface="Tw Cen MT Condensed (Headings)"/>
                <a:cs typeface="Times New Roman" panose="02020603050405020304" pitchFamily="18" charset="0"/>
              </a:rPr>
              <a:t>DATA MODELING (PREDICTIVE MODELING)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 Placeholder 4">
            <a:extLst>
              <a:ext uri="{FF2B5EF4-FFF2-40B4-BE49-F238E27FC236}">
                <a16:creationId xmlns:a16="http://schemas.microsoft.com/office/drawing/2014/main" id="{04E00F58-4B2C-4AFD-AF2A-E6D597AAAE14}"/>
              </a:ext>
            </a:extLst>
          </p:cNvPr>
          <p:cNvSpPr>
            <a:spLocks noGrp="1"/>
          </p:cNvSpPr>
          <p:nvPr>
            <p:ph type="body" sz="quarter" idx="16"/>
          </p:nvPr>
        </p:nvSpPr>
        <p:spPr>
          <a:xfrm>
            <a:off x="-1" y="1676400"/>
            <a:ext cx="10837333" cy="936667"/>
          </a:xfrm>
        </p:spPr>
        <p:txBody>
          <a:bodyPr/>
          <a:lstStyle/>
          <a:p>
            <a:r>
              <a:rPr lang="en-US" b="0" i="0" dirty="0">
                <a:effectLst/>
                <a:latin typeface="OpenSans-Light"/>
              </a:rPr>
              <a:t>Capstone Project - Car accident severity</a:t>
            </a:r>
            <a:endParaRPr lang="en-IN" dirty="0"/>
          </a:p>
          <a:p>
            <a:endParaRPr lang="en-IN" dirty="0"/>
          </a:p>
        </p:txBody>
      </p:sp>
      <p:sp>
        <p:nvSpPr>
          <p:cNvPr id="6" name="Slide Number Placeholder 5">
            <a:extLst>
              <a:ext uri="{FF2B5EF4-FFF2-40B4-BE49-F238E27FC236}">
                <a16:creationId xmlns:a16="http://schemas.microsoft.com/office/drawing/2014/main" id="{6603719D-6E9E-4402-8F41-EADB8285C47A}"/>
              </a:ext>
            </a:extLst>
          </p:cNvPr>
          <p:cNvSpPr>
            <a:spLocks noGrp="1"/>
          </p:cNvSpPr>
          <p:nvPr>
            <p:ph type="sldNum" sz="quarter" idx="4"/>
          </p:nvPr>
        </p:nvSpPr>
        <p:spPr/>
        <p:txBody>
          <a:bodyPr/>
          <a:lstStyle/>
          <a:p>
            <a:fld id="{4FAB73BC-B049-4115-A692-8D63A059BFB8}" type="slidenum">
              <a:rPr lang="en-US" noProof="0" smtClean="0"/>
              <a:pPr/>
              <a:t>7</a:t>
            </a:fld>
            <a:endParaRPr lang="en-US" noProof="0" dirty="0"/>
          </a:p>
        </p:txBody>
      </p:sp>
      <p:pic>
        <p:nvPicPr>
          <p:cNvPr id="7" name="Picture Placeholder 4">
            <a:extLst>
              <a:ext uri="{FF2B5EF4-FFF2-40B4-BE49-F238E27FC236}">
                <a16:creationId xmlns:a16="http://schemas.microsoft.com/office/drawing/2014/main" id="{CD8CA91E-1DB0-411A-9D37-E028AB801073}"/>
              </a:ext>
              <a:ext uri="{C183D7F6-B498-43B3-948B-1728B52AA6E4}">
                <adec:decorative xmlns:adec="http://schemas.microsoft.com/office/drawing/2017/decorative" val="1"/>
              </a:ext>
            </a:extLst>
          </p:cNvPr>
          <p:cNvPicPr>
            <a:picLocks noGrp="1" noChangeAspect="1"/>
          </p:cNvPicPr>
          <p:nvPr>
            <p:ph type="pic" sz="quarter" idx="15"/>
          </p:nvPr>
        </p:nvPicPr>
        <p:blipFill>
          <a:blip r:embed="rId2"/>
          <a:srcRect t="45883" b="45883"/>
          <a:stretch>
            <a:fillRect/>
          </a:stretch>
        </p:blipFill>
        <p:spPr>
          <a:xfrm>
            <a:off x="0" y="0"/>
            <a:ext cx="8329613" cy="457200"/>
          </a:xfrm>
        </p:spPr>
      </p:pic>
      <p:pic>
        <p:nvPicPr>
          <p:cNvPr id="8" name="Content Placeholder 7">
            <a:extLst>
              <a:ext uri="{FF2B5EF4-FFF2-40B4-BE49-F238E27FC236}">
                <a16:creationId xmlns:a16="http://schemas.microsoft.com/office/drawing/2014/main" id="{8B31B01F-0F64-4EDE-AF05-D409BD412A16}"/>
              </a:ext>
            </a:extLst>
          </p:cNvPr>
          <p:cNvPicPr>
            <a:picLocks noGrp="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786824" y="3082294"/>
            <a:ext cx="4733112" cy="3623306"/>
          </a:xfrm>
          <a:prstGeom prst="rect">
            <a:avLst/>
          </a:prstGeom>
          <a:noFill/>
          <a:ln>
            <a:noFill/>
          </a:ln>
        </p:spPr>
      </p:pic>
      <p:pic>
        <p:nvPicPr>
          <p:cNvPr id="9" name="Picture 8">
            <a:extLst>
              <a:ext uri="{FF2B5EF4-FFF2-40B4-BE49-F238E27FC236}">
                <a16:creationId xmlns:a16="http://schemas.microsoft.com/office/drawing/2014/main" id="{6E2E6120-E5CB-483C-AE8E-129552185FD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807968" y="3006094"/>
            <a:ext cx="4756660" cy="3775706"/>
          </a:xfrm>
          <a:prstGeom prst="rect">
            <a:avLst/>
          </a:prstGeom>
          <a:noFill/>
          <a:ln>
            <a:noFill/>
          </a:ln>
        </p:spPr>
      </p:pic>
    </p:spTree>
    <p:extLst>
      <p:ext uri="{BB962C8B-B14F-4D97-AF65-F5344CB8AC3E}">
        <p14:creationId xmlns:p14="http://schemas.microsoft.com/office/powerpoint/2010/main" val="3817112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ED7DF-3948-43ED-BEB7-5628D419F285}"/>
              </a:ext>
            </a:extLst>
          </p:cNvPr>
          <p:cNvSpPr>
            <a:spLocks noGrp="1"/>
          </p:cNvSpPr>
          <p:nvPr>
            <p:ph type="title"/>
          </p:nvPr>
        </p:nvSpPr>
        <p:spPr/>
        <p:txBody>
          <a:bodyPr/>
          <a:lstStyle/>
          <a:p>
            <a:r>
              <a:rPr lang="en-IN" dirty="0"/>
              <a:t>Interests</a:t>
            </a:r>
          </a:p>
        </p:txBody>
      </p:sp>
      <p:sp>
        <p:nvSpPr>
          <p:cNvPr id="3" name="Content Placeholder 2">
            <a:extLst>
              <a:ext uri="{FF2B5EF4-FFF2-40B4-BE49-F238E27FC236}">
                <a16:creationId xmlns:a16="http://schemas.microsoft.com/office/drawing/2014/main" id="{7842EF34-C839-468D-9079-479BAA12D423}"/>
              </a:ext>
            </a:extLst>
          </p:cNvPr>
          <p:cNvSpPr>
            <a:spLocks noGrp="1"/>
          </p:cNvSpPr>
          <p:nvPr>
            <p:ph sz="quarter" idx="13"/>
          </p:nvPr>
        </p:nvSpPr>
        <p:spPr/>
        <p:txBody>
          <a:bodyPr>
            <a:normAutofit/>
          </a:bodyPr>
          <a:lstStyle/>
          <a:p>
            <a:r>
              <a:rPr lang="en-IN" sz="2800" b="1" dirty="0">
                <a:solidFill>
                  <a:srgbClr val="000000"/>
                </a:solidFill>
                <a:effectLst/>
                <a:latin typeface="inherit"/>
                <a:ea typeface="Times New Roman" panose="02020603050405020304" pitchFamily="18" charset="0"/>
                <a:cs typeface="Times New Roman" panose="02020603050405020304" pitchFamily="18" charset="0"/>
              </a:rPr>
              <a:t>Stakeholders like the Government and Medic would be highly interested in the prediction as it will help the staff to bring required equipment and thus saving the life and the resources, thus making it more efficient.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3200" dirty="0"/>
          </a:p>
        </p:txBody>
      </p:sp>
      <p:sp>
        <p:nvSpPr>
          <p:cNvPr id="5" name="Text Placeholder 4">
            <a:extLst>
              <a:ext uri="{FF2B5EF4-FFF2-40B4-BE49-F238E27FC236}">
                <a16:creationId xmlns:a16="http://schemas.microsoft.com/office/drawing/2014/main" id="{3A89CB8E-445B-4367-AC3B-FAA99FA05BAA}"/>
              </a:ext>
            </a:extLst>
          </p:cNvPr>
          <p:cNvSpPr>
            <a:spLocks noGrp="1"/>
          </p:cNvSpPr>
          <p:nvPr>
            <p:ph type="body" sz="quarter" idx="16"/>
          </p:nvPr>
        </p:nvSpPr>
        <p:spPr/>
        <p:txBody>
          <a:bodyPr/>
          <a:lstStyle/>
          <a:p>
            <a:r>
              <a:rPr lang="en-US" b="0" i="0" dirty="0">
                <a:effectLst/>
                <a:latin typeface="OpenSans-Light"/>
              </a:rPr>
              <a:t>Capstone Project - Car accident severity</a:t>
            </a:r>
            <a:endParaRPr lang="en-IN" dirty="0"/>
          </a:p>
        </p:txBody>
      </p:sp>
      <p:sp>
        <p:nvSpPr>
          <p:cNvPr id="6" name="Slide Number Placeholder 5">
            <a:extLst>
              <a:ext uri="{FF2B5EF4-FFF2-40B4-BE49-F238E27FC236}">
                <a16:creationId xmlns:a16="http://schemas.microsoft.com/office/drawing/2014/main" id="{47BA9BC3-463F-4F09-BE2E-21F6BADE20BB}"/>
              </a:ext>
            </a:extLst>
          </p:cNvPr>
          <p:cNvSpPr>
            <a:spLocks noGrp="1"/>
          </p:cNvSpPr>
          <p:nvPr>
            <p:ph type="sldNum" sz="quarter" idx="4"/>
          </p:nvPr>
        </p:nvSpPr>
        <p:spPr/>
        <p:txBody>
          <a:bodyPr/>
          <a:lstStyle/>
          <a:p>
            <a:fld id="{4FAB73BC-B049-4115-A692-8D63A059BFB8}" type="slidenum">
              <a:rPr lang="en-US" noProof="0" smtClean="0"/>
              <a:pPr/>
              <a:t>8</a:t>
            </a:fld>
            <a:endParaRPr lang="en-US" noProof="0" dirty="0"/>
          </a:p>
        </p:txBody>
      </p:sp>
      <p:pic>
        <p:nvPicPr>
          <p:cNvPr id="7" name="Picture Placeholder 4">
            <a:extLst>
              <a:ext uri="{FF2B5EF4-FFF2-40B4-BE49-F238E27FC236}">
                <a16:creationId xmlns:a16="http://schemas.microsoft.com/office/drawing/2014/main" id="{ED99A010-8964-44AA-B670-04FA601F27B4}"/>
              </a:ext>
              <a:ext uri="{C183D7F6-B498-43B3-948B-1728B52AA6E4}">
                <adec:decorative xmlns:adec="http://schemas.microsoft.com/office/drawing/2017/decorative" val="1"/>
              </a:ext>
            </a:extLst>
          </p:cNvPr>
          <p:cNvPicPr>
            <a:picLocks noGrp="1" noChangeAspect="1"/>
          </p:cNvPicPr>
          <p:nvPr>
            <p:ph type="pic" sz="quarter" idx="15"/>
          </p:nvPr>
        </p:nvPicPr>
        <p:blipFill>
          <a:blip r:embed="rId2"/>
          <a:srcRect t="45883" b="45883"/>
          <a:stretch>
            <a:fillRect/>
          </a:stretch>
        </p:blipFill>
        <p:spPr>
          <a:xfrm>
            <a:off x="0" y="0"/>
            <a:ext cx="8329613" cy="457200"/>
          </a:xfrm>
        </p:spPr>
      </p:pic>
    </p:spTree>
    <p:extLst>
      <p:ext uri="{BB962C8B-B14F-4D97-AF65-F5344CB8AC3E}">
        <p14:creationId xmlns:p14="http://schemas.microsoft.com/office/powerpoint/2010/main" val="2109645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ED7DF-3948-43ED-BEB7-5628D419F285}"/>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7842EF34-C839-468D-9079-479BAA12D423}"/>
              </a:ext>
            </a:extLst>
          </p:cNvPr>
          <p:cNvSpPr>
            <a:spLocks noGrp="1"/>
          </p:cNvSpPr>
          <p:nvPr>
            <p:ph sz="quarter" idx="13"/>
          </p:nvPr>
        </p:nvSpPr>
        <p:spPr>
          <a:xfrm>
            <a:off x="793991" y="2564904"/>
            <a:ext cx="10288693" cy="3660648"/>
          </a:xfrm>
        </p:spPr>
        <p:txBody>
          <a:bodyPr>
            <a:normAutofit/>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Time taken : 403.9158980846405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Jaccard : 0.6617499122008131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precision    recall  f1-score   support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0       0.66      0.82      0.73     94297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1       0.67      0.46      0.54     73700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accuracy                           0.66    167997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macro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avg</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0.66      0.64      0.64    167997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weighted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avg</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0.66      0.66      0.65    167997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3200" dirty="0"/>
          </a:p>
        </p:txBody>
      </p:sp>
      <p:sp>
        <p:nvSpPr>
          <p:cNvPr id="5" name="Text Placeholder 4">
            <a:extLst>
              <a:ext uri="{FF2B5EF4-FFF2-40B4-BE49-F238E27FC236}">
                <a16:creationId xmlns:a16="http://schemas.microsoft.com/office/drawing/2014/main" id="{3A89CB8E-445B-4367-AC3B-FAA99FA05BAA}"/>
              </a:ext>
            </a:extLst>
          </p:cNvPr>
          <p:cNvSpPr>
            <a:spLocks noGrp="1"/>
          </p:cNvSpPr>
          <p:nvPr>
            <p:ph type="body" sz="quarter" idx="16"/>
          </p:nvPr>
        </p:nvSpPr>
        <p:spPr/>
        <p:txBody>
          <a:bodyPr/>
          <a:lstStyle/>
          <a:p>
            <a:r>
              <a:rPr lang="en-US" b="0" i="0" dirty="0">
                <a:effectLst/>
                <a:latin typeface="OpenSans-Light"/>
              </a:rPr>
              <a:t>Capstone Project - Car accident severity</a:t>
            </a:r>
            <a:endParaRPr lang="en-IN" dirty="0"/>
          </a:p>
        </p:txBody>
      </p:sp>
      <p:sp>
        <p:nvSpPr>
          <p:cNvPr id="6" name="Slide Number Placeholder 5">
            <a:extLst>
              <a:ext uri="{FF2B5EF4-FFF2-40B4-BE49-F238E27FC236}">
                <a16:creationId xmlns:a16="http://schemas.microsoft.com/office/drawing/2014/main" id="{47BA9BC3-463F-4F09-BE2E-21F6BADE20BB}"/>
              </a:ext>
            </a:extLst>
          </p:cNvPr>
          <p:cNvSpPr>
            <a:spLocks noGrp="1"/>
          </p:cNvSpPr>
          <p:nvPr>
            <p:ph type="sldNum" sz="quarter" idx="4"/>
          </p:nvPr>
        </p:nvSpPr>
        <p:spPr/>
        <p:txBody>
          <a:bodyPr/>
          <a:lstStyle/>
          <a:p>
            <a:fld id="{4FAB73BC-B049-4115-A692-8D63A059BFB8}" type="slidenum">
              <a:rPr lang="en-US" noProof="0" smtClean="0"/>
              <a:pPr/>
              <a:t>9</a:t>
            </a:fld>
            <a:endParaRPr lang="en-US" noProof="0" dirty="0"/>
          </a:p>
        </p:txBody>
      </p:sp>
      <p:pic>
        <p:nvPicPr>
          <p:cNvPr id="7" name="Picture Placeholder 4">
            <a:extLst>
              <a:ext uri="{FF2B5EF4-FFF2-40B4-BE49-F238E27FC236}">
                <a16:creationId xmlns:a16="http://schemas.microsoft.com/office/drawing/2014/main" id="{ED99A010-8964-44AA-B670-04FA601F27B4}"/>
              </a:ext>
              <a:ext uri="{C183D7F6-B498-43B3-948B-1728B52AA6E4}">
                <adec:decorative xmlns:adec="http://schemas.microsoft.com/office/drawing/2017/decorative" val="1"/>
              </a:ext>
            </a:extLst>
          </p:cNvPr>
          <p:cNvPicPr>
            <a:picLocks noGrp="1" noChangeAspect="1"/>
          </p:cNvPicPr>
          <p:nvPr>
            <p:ph type="pic" sz="quarter" idx="15"/>
          </p:nvPr>
        </p:nvPicPr>
        <p:blipFill>
          <a:blip r:embed="rId2"/>
          <a:srcRect t="45883" b="45883"/>
          <a:stretch>
            <a:fillRect/>
          </a:stretch>
        </p:blipFill>
        <p:spPr>
          <a:xfrm>
            <a:off x="0" y="0"/>
            <a:ext cx="8329613" cy="457200"/>
          </a:xfrm>
        </p:spPr>
      </p:pic>
    </p:spTree>
    <p:extLst>
      <p:ext uri="{BB962C8B-B14F-4D97-AF65-F5344CB8AC3E}">
        <p14:creationId xmlns:p14="http://schemas.microsoft.com/office/powerpoint/2010/main" val="37731246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3.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{A4F8C3F4-BC1C-498C-AC8C-1E1BF6F36BDD}tf89082059_win32</Template>
  <TotalTime>20</TotalTime>
  <Words>1279</Words>
  <Application>Microsoft Office PowerPoint</Application>
  <PresentationFormat>Widescreen</PresentationFormat>
  <Paragraphs>62</Paragraphs>
  <Slides>11</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vt:i4>
      </vt:variant>
    </vt:vector>
  </HeadingPairs>
  <TitlesOfParts>
    <vt:vector size="24" baseType="lpstr">
      <vt:lpstr>Arial</vt:lpstr>
      <vt:lpstr>Calibri</vt:lpstr>
      <vt:lpstr>Calibri Light</vt:lpstr>
      <vt:lpstr>Courier New</vt:lpstr>
      <vt:lpstr>Helvetica</vt:lpstr>
      <vt:lpstr>inherit</vt:lpstr>
      <vt:lpstr>OpenSans-Light</vt:lpstr>
      <vt:lpstr>Times New Roman</vt:lpstr>
      <vt:lpstr>Tw Cen MT</vt:lpstr>
      <vt:lpstr>Tw Cen MT Condensed</vt:lpstr>
      <vt:lpstr>Tw Cen MT Condensed (Headings)</vt:lpstr>
      <vt:lpstr>Wingdings 3</vt:lpstr>
      <vt:lpstr>ModernClassicBlock-3</vt:lpstr>
      <vt:lpstr>Capstone Project - Car accident severity </vt:lpstr>
      <vt:lpstr>INTRODUCTION</vt:lpstr>
      <vt:lpstr>DAta</vt:lpstr>
      <vt:lpstr>Data ANALYSING</vt:lpstr>
      <vt:lpstr>Data ANALYSING</vt:lpstr>
      <vt:lpstr>DATA MODELING (PREDICTIVE MODELING)</vt:lpstr>
      <vt:lpstr>DATA MODELING (PREDICTIVE MODELING)</vt:lpstr>
      <vt:lpstr>Interests</vt:lpstr>
      <vt:lpstr>results</vt:lpstr>
      <vt:lpstr>Conclusion</vt:lpstr>
      <vt:lpstr>OBSERVATIONs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Car accident severity</dc:title>
  <dc:creator>raghu nandan</dc:creator>
  <cp:lastModifiedBy>raghu nandan</cp:lastModifiedBy>
  <cp:revision>3</cp:revision>
  <dcterms:created xsi:type="dcterms:W3CDTF">2020-09-21T11:10:58Z</dcterms:created>
  <dcterms:modified xsi:type="dcterms:W3CDTF">2020-09-21T11:31:47Z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