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08" d="100"/>
          <a:sy n="108"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D79F-4A9D-48C6-AF11-4F6798841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F4309-B85E-44F8-9015-A42416E7B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990C6-3218-44C9-B854-C3AE7A1375C1}"/>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5" name="Footer Placeholder 4">
            <a:extLst>
              <a:ext uri="{FF2B5EF4-FFF2-40B4-BE49-F238E27FC236}">
                <a16:creationId xmlns:a16="http://schemas.microsoft.com/office/drawing/2014/main" id="{2E63DDDE-331D-4628-95DC-13AEE542C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D23E-76EB-4C9C-A52A-D266C6A25356}"/>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246500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643E-E287-4F9A-AA91-20BC5A07AA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6397C-3431-41AA-8BA5-B12EB8D5E6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CB348-04DC-413C-B513-8D72535B89E5}"/>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5" name="Footer Placeholder 4">
            <a:extLst>
              <a:ext uri="{FF2B5EF4-FFF2-40B4-BE49-F238E27FC236}">
                <a16:creationId xmlns:a16="http://schemas.microsoft.com/office/drawing/2014/main" id="{91A524A6-0C15-43CD-ACF0-D3EF83B97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1F400-A91D-4668-8795-9450B199F1DD}"/>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359156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0B2FA-0E9B-432C-89A6-CB50FF94FF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F403FC-D82C-4BD9-80B2-1CC5C431BA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D7C98-ADA4-4741-B15B-CEDA2203D32C}"/>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5" name="Footer Placeholder 4">
            <a:extLst>
              <a:ext uri="{FF2B5EF4-FFF2-40B4-BE49-F238E27FC236}">
                <a16:creationId xmlns:a16="http://schemas.microsoft.com/office/drawing/2014/main" id="{6176482B-2C3A-4685-A7E5-9D8DE82AC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E4321-6485-4F94-8C40-A21DE627B8FC}"/>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32034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9150-6F74-4ADC-AC8F-A5C9B058A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93CC0-C427-45D5-B652-6D718DCF8F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FF71C-F165-4CB7-91CF-EF8916747884}"/>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5" name="Footer Placeholder 4">
            <a:extLst>
              <a:ext uri="{FF2B5EF4-FFF2-40B4-BE49-F238E27FC236}">
                <a16:creationId xmlns:a16="http://schemas.microsoft.com/office/drawing/2014/main" id="{72D9E6C5-569B-46CB-A8FF-F655EB06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92629-C93E-4C21-928E-8F6E7A25C25E}"/>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28339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B33A-6FBC-4C6A-AC23-A1E84A457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ABA057-9483-439F-B300-A6594E1929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48AFC7-5FDD-4729-B0A4-87280E5EB936}"/>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5" name="Footer Placeholder 4">
            <a:extLst>
              <a:ext uri="{FF2B5EF4-FFF2-40B4-BE49-F238E27FC236}">
                <a16:creationId xmlns:a16="http://schemas.microsoft.com/office/drawing/2014/main" id="{0673D6A4-DDEC-4BBE-B2C7-B0790C79C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147C1-EFCE-4919-8DAC-973EC7224065}"/>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51619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0AF6-F6F4-457B-9E56-4175AD22D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736B0-D029-4E67-8C72-178CF23587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9F22B-93D0-4F8A-96FB-72E254FD0B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C75779-CAAC-4B92-A867-2312F6B9DB20}"/>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6" name="Footer Placeholder 5">
            <a:extLst>
              <a:ext uri="{FF2B5EF4-FFF2-40B4-BE49-F238E27FC236}">
                <a16:creationId xmlns:a16="http://schemas.microsoft.com/office/drawing/2014/main" id="{4F8BF19E-ECB9-4EBE-8746-0799FB5BF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ECD2A-A1BD-4A8B-B715-B4E991D17D29}"/>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314720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0771-6694-4BA6-BC27-D031045AD8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6336D1-A9D2-4FAC-B1C8-2B4035FD9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22CEDF-69D1-49D8-BE74-7C3551998C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B3A17-443B-40B6-A869-95E4EF61F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3EE958-9696-45B4-819C-C562EB3ECC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274DC-811D-407A-BE9E-6C2DB2333242}"/>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8" name="Footer Placeholder 7">
            <a:extLst>
              <a:ext uri="{FF2B5EF4-FFF2-40B4-BE49-F238E27FC236}">
                <a16:creationId xmlns:a16="http://schemas.microsoft.com/office/drawing/2014/main" id="{968F5E05-BEC8-4762-9A0C-C3589D960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5E98E-EE8A-4FC4-9E4D-1AB0996D3678}"/>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173139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2734-9780-4F1B-852B-55D2DC5B2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61AF6-F395-4CEF-8B88-D98E727FA6C2}"/>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4" name="Footer Placeholder 3">
            <a:extLst>
              <a:ext uri="{FF2B5EF4-FFF2-40B4-BE49-F238E27FC236}">
                <a16:creationId xmlns:a16="http://schemas.microsoft.com/office/drawing/2014/main" id="{DF425CE1-E995-47A1-A64E-0BE57594E0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7924F-C4C5-4D58-819C-C869F6DA05BC}"/>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89363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F32777-2A25-4D4A-8375-2A557C6DF2B3}"/>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3" name="Footer Placeholder 2">
            <a:extLst>
              <a:ext uri="{FF2B5EF4-FFF2-40B4-BE49-F238E27FC236}">
                <a16:creationId xmlns:a16="http://schemas.microsoft.com/office/drawing/2014/main" id="{1E6EA7D1-4FBA-4D99-B107-90430D4A49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4AD2BE-CCD5-445D-A496-1F8291FC8436}"/>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115329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262D-FF47-45C3-B0D5-60C904AC9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69D0CB-386A-48C7-99A6-70BF86DEA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FABC6-0DFB-4E64-AF68-F743557F6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D59C4-C824-493F-B85B-79A85275A1FD}"/>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6" name="Footer Placeholder 5">
            <a:extLst>
              <a:ext uri="{FF2B5EF4-FFF2-40B4-BE49-F238E27FC236}">
                <a16:creationId xmlns:a16="http://schemas.microsoft.com/office/drawing/2014/main" id="{A3BF2EAB-EAF7-4BAE-BE09-65B654011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DE1AA-8D02-4F72-B8AF-9C75A0CC640E}"/>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177186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ECC2-36B4-4F23-BF55-85A017D0F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CF1318-B1FF-4137-A283-889164E3B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9F38A5-89C3-475D-982B-9854E6AB3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CE3DCF-E0C8-4CD2-919C-F0BF5F037641}"/>
              </a:ext>
            </a:extLst>
          </p:cNvPr>
          <p:cNvSpPr>
            <a:spLocks noGrp="1"/>
          </p:cNvSpPr>
          <p:nvPr>
            <p:ph type="dt" sz="half" idx="10"/>
          </p:nvPr>
        </p:nvSpPr>
        <p:spPr/>
        <p:txBody>
          <a:bodyPr/>
          <a:lstStyle/>
          <a:p>
            <a:fld id="{F14C23F9-EBEE-48CF-ACD3-B638B26E1E64}" type="datetimeFigureOut">
              <a:rPr lang="en-US" smtClean="0"/>
              <a:t>4/3/23</a:t>
            </a:fld>
            <a:endParaRPr lang="en-US"/>
          </a:p>
        </p:txBody>
      </p:sp>
      <p:sp>
        <p:nvSpPr>
          <p:cNvPr id="6" name="Footer Placeholder 5">
            <a:extLst>
              <a:ext uri="{FF2B5EF4-FFF2-40B4-BE49-F238E27FC236}">
                <a16:creationId xmlns:a16="http://schemas.microsoft.com/office/drawing/2014/main" id="{8E9429B6-785D-4CAB-BD27-A2D4BD3B4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F1AA0-F16A-406E-9E7B-0E799882C23D}"/>
              </a:ext>
            </a:extLst>
          </p:cNvPr>
          <p:cNvSpPr>
            <a:spLocks noGrp="1"/>
          </p:cNvSpPr>
          <p:nvPr>
            <p:ph type="sldNum" sz="quarter" idx="12"/>
          </p:nvPr>
        </p:nvSpPr>
        <p:spPr/>
        <p:txBody>
          <a:bodyPr/>
          <a:lstStyle/>
          <a:p>
            <a:fld id="{EBE8C3F5-3D11-4567-8987-CC6A9BDB86C0}" type="slidenum">
              <a:rPr lang="en-US" smtClean="0"/>
              <a:t>‹#›</a:t>
            </a:fld>
            <a:endParaRPr lang="en-US"/>
          </a:p>
        </p:txBody>
      </p:sp>
    </p:spTree>
    <p:extLst>
      <p:ext uri="{BB962C8B-B14F-4D97-AF65-F5344CB8AC3E}">
        <p14:creationId xmlns:p14="http://schemas.microsoft.com/office/powerpoint/2010/main" val="354853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FFA8A-2D9F-412B-AC8D-9C049D5F9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838046-1599-4A08-B19B-B9F2B1D28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B3058-FAFD-46CA-A012-425FBF1D4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C23F9-EBEE-48CF-ACD3-B638B26E1E64}" type="datetimeFigureOut">
              <a:rPr lang="en-US" smtClean="0"/>
              <a:t>4/3/23</a:t>
            </a:fld>
            <a:endParaRPr lang="en-US"/>
          </a:p>
        </p:txBody>
      </p:sp>
      <p:sp>
        <p:nvSpPr>
          <p:cNvPr id="5" name="Footer Placeholder 4">
            <a:extLst>
              <a:ext uri="{FF2B5EF4-FFF2-40B4-BE49-F238E27FC236}">
                <a16:creationId xmlns:a16="http://schemas.microsoft.com/office/drawing/2014/main" id="{14591D06-0A58-4274-81DF-0AFB5FEC6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83CF0-7FD2-4B7F-8910-72A5361DB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8C3F5-3D11-4567-8987-CC6A9BDB86C0}" type="slidenum">
              <a:rPr lang="en-US" smtClean="0"/>
              <a:t>‹#›</a:t>
            </a:fld>
            <a:endParaRPr lang="en-US"/>
          </a:p>
        </p:txBody>
      </p:sp>
    </p:spTree>
    <p:extLst>
      <p:ext uri="{BB962C8B-B14F-4D97-AF65-F5344CB8AC3E}">
        <p14:creationId xmlns:p14="http://schemas.microsoft.com/office/powerpoint/2010/main" val="147118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64E67-E112-4FE0-865A-9BD01143441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dirty="0">
                <a:solidFill>
                  <a:schemeClr val="tx1"/>
                </a:solidFill>
                <a:latin typeface="Monotype Corsiva" panose="03010101010201010101" pitchFamily="66" charset="0"/>
                <a:cs typeface="Charmonman" pitchFamily="2" charset="-34"/>
              </a:rPr>
              <a:t>3D Human Modeling</a:t>
            </a:r>
            <a:r>
              <a:rPr lang="en-US" sz="5400" kern="1200" dirty="0">
                <a:solidFill>
                  <a:schemeClr val="tx1"/>
                </a:solidFill>
                <a:latin typeface="Monotype Corsiva" panose="03010101010201010101" pitchFamily="66" charset="0"/>
              </a:rPr>
              <a:t>	</a:t>
            </a:r>
          </a:p>
        </p:txBody>
      </p:sp>
      <p:sp>
        <p:nvSpPr>
          <p:cNvPr id="5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8F57F8B-050A-4337-9CFE-B6BDC2E060AD}"/>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algn="l"/>
            <a:r>
              <a:rPr lang="en-US" b="1" dirty="0">
                <a:latin typeface="Monotype Corsiva" panose="03010101010201010101" pitchFamily="66" charset="0"/>
              </a:rPr>
              <a:t>Group:</a:t>
            </a:r>
          </a:p>
          <a:p>
            <a:pPr algn="l"/>
            <a:r>
              <a:rPr lang="en-US" dirty="0" err="1">
                <a:latin typeface="Monotype Corsiva" panose="03010101010201010101" pitchFamily="66" charset="0"/>
              </a:rPr>
              <a:t>Vigneshwar</a:t>
            </a:r>
            <a:r>
              <a:rPr lang="en-US" dirty="0">
                <a:latin typeface="Monotype Corsiva" panose="03010101010201010101" pitchFamily="66" charset="0"/>
              </a:rPr>
              <a:t> </a:t>
            </a:r>
            <a:r>
              <a:rPr lang="en-US" dirty="0" err="1">
                <a:latin typeface="Monotype Corsiva" panose="03010101010201010101" pitchFamily="66" charset="0"/>
              </a:rPr>
              <a:t>Muriki</a:t>
            </a:r>
            <a:endParaRPr lang="en-US" dirty="0">
              <a:latin typeface="Monotype Corsiva" panose="03010101010201010101" pitchFamily="66" charset="0"/>
            </a:endParaRPr>
          </a:p>
          <a:p>
            <a:pPr algn="l"/>
            <a:r>
              <a:rPr lang="en-US" dirty="0">
                <a:latin typeface="Monotype Corsiva" panose="03010101010201010101" pitchFamily="66" charset="0"/>
              </a:rPr>
              <a:t>Veda </a:t>
            </a:r>
            <a:r>
              <a:rPr lang="en-US" dirty="0" err="1">
                <a:latin typeface="Monotype Corsiva" panose="03010101010201010101" pitchFamily="66" charset="0"/>
              </a:rPr>
              <a:t>Samhitha</a:t>
            </a:r>
            <a:r>
              <a:rPr lang="en-US" dirty="0">
                <a:latin typeface="Monotype Corsiva" panose="03010101010201010101" pitchFamily="66" charset="0"/>
              </a:rPr>
              <a:t> </a:t>
            </a:r>
            <a:r>
              <a:rPr lang="en-US" dirty="0" err="1">
                <a:latin typeface="Monotype Corsiva" panose="03010101010201010101" pitchFamily="66" charset="0"/>
              </a:rPr>
              <a:t>Dyawanapally</a:t>
            </a:r>
            <a:endParaRPr lang="en-US" dirty="0">
              <a:latin typeface="Monotype Corsiva" panose="03010101010201010101" pitchFamily="66" charset="0"/>
            </a:endParaRPr>
          </a:p>
          <a:p>
            <a:pPr algn="l"/>
            <a:r>
              <a:rPr lang="en-US" dirty="0">
                <a:latin typeface="Monotype Corsiva" panose="03010101010201010101" pitchFamily="66" charset="0"/>
              </a:rPr>
              <a:t>Mounika </a:t>
            </a:r>
            <a:r>
              <a:rPr lang="en-US" dirty="0" err="1">
                <a:latin typeface="Monotype Corsiva" panose="03010101010201010101" pitchFamily="66" charset="0"/>
              </a:rPr>
              <a:t>Kasaragadda</a:t>
            </a:r>
            <a:endParaRPr lang="en-US" dirty="0">
              <a:latin typeface="Monotype Corsiva" panose="03010101010201010101" pitchFamily="66" charset="0"/>
            </a:endParaRPr>
          </a:p>
          <a:p>
            <a:pPr algn="l"/>
            <a:r>
              <a:rPr lang="en-US" dirty="0">
                <a:latin typeface="Monotype Corsiva" panose="03010101010201010101" pitchFamily="66" charset="0"/>
              </a:rPr>
              <a:t>Deepthi </a:t>
            </a:r>
            <a:r>
              <a:rPr lang="en-US" dirty="0" err="1">
                <a:latin typeface="Monotype Corsiva" panose="03010101010201010101" pitchFamily="66" charset="0"/>
              </a:rPr>
              <a:t>Gade</a:t>
            </a:r>
            <a:endParaRPr lang="en-US" dirty="0">
              <a:latin typeface="Monotype Corsiva" panose="03010101010201010101" pitchFamily="66" charset="0"/>
            </a:endParaRP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46600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C244F-7113-4B78-9F8E-AD0D8A042E1C}"/>
              </a:ext>
            </a:extLst>
          </p:cNvPr>
          <p:cNvSpPr>
            <a:spLocks noGrp="1"/>
          </p:cNvSpPr>
          <p:nvPr>
            <p:ph type="title"/>
          </p:nvPr>
        </p:nvSpPr>
        <p:spPr>
          <a:xfrm>
            <a:off x="838200" y="365125"/>
            <a:ext cx="10515600" cy="1325563"/>
          </a:xfrm>
        </p:spPr>
        <p:txBody>
          <a:bodyPr>
            <a:normAutofit/>
          </a:bodyPr>
          <a:lstStyle/>
          <a:p>
            <a:r>
              <a:rPr lang="en-US" sz="5400" dirty="0">
                <a:latin typeface="Monotype Corsiva" panose="03010101010201010101" pitchFamily="66" charset="0"/>
              </a:rPr>
              <a:t>Chosen Project</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21AA7-748E-4A31-B434-991347846B5C}"/>
              </a:ext>
            </a:extLst>
          </p:cNvPr>
          <p:cNvSpPr>
            <a:spLocks noGrp="1"/>
          </p:cNvSpPr>
          <p:nvPr>
            <p:ph idx="1"/>
          </p:nvPr>
        </p:nvSpPr>
        <p:spPr>
          <a:xfrm>
            <a:off x="838200" y="1929384"/>
            <a:ext cx="10515600" cy="4251960"/>
          </a:xfrm>
        </p:spPr>
        <p:txBody>
          <a:bodyPr>
            <a:normAutofit lnSpcReduction="10000"/>
          </a:bodyPr>
          <a:lstStyle/>
          <a:p>
            <a:pPr marL="0" indent="0">
              <a:buNone/>
            </a:pPr>
            <a:r>
              <a:rPr lang="en-US" sz="2400" b="1" dirty="0">
                <a:latin typeface="Monotype Corsiva" panose="03010101010201010101" pitchFamily="66" charset="0"/>
                <a:cs typeface="Cavolini" panose="020B0604020202020204" pitchFamily="34" charset="0"/>
              </a:rPr>
              <a:t>3D Human Modeling (Digi Human – Animate Avatar)</a:t>
            </a:r>
          </a:p>
          <a:p>
            <a:pPr algn="just"/>
            <a:r>
              <a:rPr lang="en-US" sz="2400" b="0" i="0" dirty="0">
                <a:solidFill>
                  <a:srgbClr val="24292F"/>
                </a:solidFill>
                <a:effectLst/>
                <a:latin typeface="Monotype Corsiva" panose="03010101010201010101" pitchFamily="66" charset="0"/>
              </a:rPr>
              <a:t>A physical body is represented by three-dimensional (3D) models using a network of points connected by various geometrical objects like triangles, lines, curved surfaces, etc. The process of creating three-dimensional representations of an object or surface is known as three-dimensional modeling. A detailed and accurate 3D model of a human body is what is intended by 3D human modeling. </a:t>
            </a:r>
          </a:p>
          <a:p>
            <a:r>
              <a:rPr lang="en-US" sz="2400" b="0" i="0" dirty="0">
                <a:solidFill>
                  <a:srgbClr val="24292F"/>
                </a:solidFill>
                <a:effectLst/>
                <a:latin typeface="Monotype Corsiva" panose="03010101010201010101" pitchFamily="66" charset="0"/>
              </a:rPr>
              <a:t>Can used for a variety of applications, including animation, video games, virtual reality, and human-computer interaction.</a:t>
            </a:r>
            <a:endParaRPr lang="en-US" sz="2400" b="0" i="0" dirty="0">
              <a:solidFill>
                <a:srgbClr val="24292F"/>
              </a:solidFill>
              <a:effectLst/>
              <a:latin typeface="Monotype Corsiva" panose="03010101010201010101" pitchFamily="66" charset="0"/>
              <a:cs typeface="Cavolini" panose="020B0604020202020204" pitchFamily="34" charset="0"/>
            </a:endParaRPr>
          </a:p>
          <a:p>
            <a:pPr marL="0" indent="0">
              <a:buNone/>
            </a:pPr>
            <a:r>
              <a:rPr lang="en-US" sz="2400" b="1" dirty="0">
                <a:latin typeface="Monotype Corsiva" panose="03010101010201010101" pitchFamily="66" charset="0"/>
                <a:cs typeface="Cavolini" panose="020B0604020202020204" pitchFamily="34" charset="0"/>
              </a:rPr>
              <a:t>Objective:</a:t>
            </a:r>
          </a:p>
          <a:p>
            <a:pPr lvl="1"/>
            <a:r>
              <a:rPr lang="en-US" dirty="0">
                <a:latin typeface="Monotype Corsiva" panose="03010101010201010101" pitchFamily="66" charset="0"/>
                <a:cs typeface="Cavolini" panose="020B0604020202020204" pitchFamily="34" charset="0"/>
              </a:rPr>
              <a:t>Generates whole Body pose animation as well as facial animation.</a:t>
            </a:r>
          </a:p>
          <a:p>
            <a:pPr lvl="1"/>
            <a:r>
              <a:rPr lang="en-US" dirty="0">
                <a:latin typeface="Monotype Corsiva" panose="03010101010201010101" pitchFamily="66" charset="0"/>
                <a:cs typeface="Cavolini" panose="020B0604020202020204" pitchFamily="34" charset="0"/>
              </a:rPr>
              <a:t>Developed using Media pipe and Unity3D.</a:t>
            </a:r>
          </a:p>
          <a:p>
            <a:pPr lvl="1"/>
            <a:r>
              <a:rPr lang="en-US" dirty="0">
                <a:latin typeface="Monotype Corsiva" panose="03010101010201010101" pitchFamily="66" charset="0"/>
                <a:cs typeface="Cavolini" panose="020B0604020202020204" pitchFamily="34" charset="0"/>
              </a:rPr>
              <a:t>Media pipe generates 3D landmarks and Unity3D renders final animation.</a:t>
            </a:r>
          </a:p>
          <a:p>
            <a:pPr marL="457200" lvl="1" indent="0">
              <a:buNone/>
            </a:pPr>
            <a:endParaRPr lang="en-US" sz="2200" dirty="0"/>
          </a:p>
          <a:p>
            <a:pPr marL="457200" lvl="1" indent="0">
              <a:buNone/>
            </a:pPr>
            <a:endParaRPr lang="en-US" sz="2200" dirty="0"/>
          </a:p>
        </p:txBody>
      </p:sp>
    </p:spTree>
    <p:extLst>
      <p:ext uri="{BB962C8B-B14F-4D97-AF65-F5344CB8AC3E}">
        <p14:creationId xmlns:p14="http://schemas.microsoft.com/office/powerpoint/2010/main" val="313539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19A58-609C-48E1-A5A8-A351485D7A78}"/>
              </a:ext>
            </a:extLst>
          </p:cNvPr>
          <p:cNvSpPr>
            <a:spLocks noGrp="1"/>
          </p:cNvSpPr>
          <p:nvPr>
            <p:ph type="title"/>
          </p:nvPr>
        </p:nvSpPr>
        <p:spPr>
          <a:xfrm>
            <a:off x="838200" y="365125"/>
            <a:ext cx="10515600" cy="1325563"/>
          </a:xfrm>
        </p:spPr>
        <p:txBody>
          <a:bodyPr>
            <a:normAutofit/>
          </a:bodyPr>
          <a:lstStyle/>
          <a:p>
            <a:r>
              <a:rPr lang="en-US" sz="5400" dirty="0">
                <a:latin typeface="Monotype Corsiva" panose="03010101010201010101" pitchFamily="66" charset="0"/>
              </a:rPr>
              <a:t>Iteration 1</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3AA2B5-EFB5-4E91-88BA-791A6779C72F}"/>
              </a:ext>
            </a:extLst>
          </p:cNvPr>
          <p:cNvSpPr>
            <a:spLocks noGrp="1"/>
          </p:cNvSpPr>
          <p:nvPr>
            <p:ph idx="1"/>
          </p:nvPr>
        </p:nvSpPr>
        <p:spPr>
          <a:xfrm>
            <a:off x="838200" y="1929384"/>
            <a:ext cx="10515600" cy="4251960"/>
          </a:xfrm>
        </p:spPr>
        <p:txBody>
          <a:bodyPr>
            <a:normAutofit/>
          </a:bodyPr>
          <a:lstStyle/>
          <a:p>
            <a:pPr marL="0" indent="0">
              <a:buNone/>
            </a:pPr>
            <a:r>
              <a:rPr lang="en-US" sz="2400" b="1" dirty="0">
                <a:latin typeface="Monotype Corsiva" panose="03010101010201010101" pitchFamily="66" charset="0"/>
              </a:rPr>
              <a:t>Objective: </a:t>
            </a:r>
            <a:r>
              <a:rPr lang="en-US" sz="2400" dirty="0">
                <a:latin typeface="Monotype Corsiva" panose="03010101010201010101" pitchFamily="66" charset="0"/>
              </a:rPr>
              <a:t>Create a simple web app to understand the WebRTC Protocols.</a:t>
            </a:r>
          </a:p>
          <a:p>
            <a:pPr marL="0" indent="0">
              <a:buNone/>
            </a:pPr>
            <a:r>
              <a:rPr lang="en-US" sz="2400" b="1" dirty="0">
                <a:latin typeface="Monotype Corsiva" panose="03010101010201010101" pitchFamily="66" charset="0"/>
              </a:rPr>
              <a:t>Procedure:</a:t>
            </a:r>
          </a:p>
          <a:p>
            <a:r>
              <a:rPr lang="en-US" sz="2400" dirty="0">
                <a:latin typeface="Monotype Corsiva" panose="03010101010201010101" pitchFamily="66" charset="0"/>
              </a:rPr>
              <a:t>Create a basic HTML file and add necessary structure to the page.</a:t>
            </a:r>
          </a:p>
          <a:p>
            <a:r>
              <a:rPr lang="en-US" sz="2400" dirty="0">
                <a:latin typeface="Monotype Corsiva" panose="03010101010201010101" pitchFamily="66" charset="0"/>
              </a:rPr>
              <a:t>Include necessary JavaScript libraries for the WebRTC functionality.</a:t>
            </a:r>
          </a:p>
          <a:p>
            <a:r>
              <a:rPr lang="en-US" sz="2400" dirty="0">
                <a:latin typeface="Monotype Corsiva" panose="03010101010201010101" pitchFamily="66" charset="0"/>
              </a:rPr>
              <a:t>Create a user interface to add buttons, textboxes etc.</a:t>
            </a:r>
          </a:p>
          <a:p>
            <a:r>
              <a:rPr lang="en-US" sz="2400" dirty="0">
                <a:latin typeface="Monotype Corsiva" panose="03010101010201010101" pitchFamily="66" charset="0"/>
              </a:rPr>
              <a:t>Set up WebRTC Connection between client and server. This involves creating RTC peer connection object, setting up remote descriptions and add event listeners for the WebRTC events such as “ice candidate” and “track”</a:t>
            </a:r>
          </a:p>
          <a:p>
            <a:r>
              <a:rPr lang="en-US" sz="2400" dirty="0">
                <a:latin typeface="Monotype Corsiva" panose="03010101010201010101" pitchFamily="66" charset="0"/>
              </a:rPr>
              <a:t>Configure data and video channels. Data channel is used to send messages and video channel is used to transmit video and audio data.</a:t>
            </a:r>
          </a:p>
          <a:p>
            <a:pPr marL="514350" indent="-514350">
              <a:buAutoNum type="arabicPeriod"/>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40565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DBF90-26A9-81DE-9C5D-921ED2A599EE}"/>
              </a:ext>
            </a:extLst>
          </p:cNvPr>
          <p:cNvSpPr>
            <a:spLocks noGrp="1"/>
          </p:cNvSpPr>
          <p:nvPr>
            <p:ph type="title"/>
          </p:nvPr>
        </p:nvSpPr>
        <p:spPr>
          <a:xfrm>
            <a:off x="838200" y="365125"/>
            <a:ext cx="10515600" cy="1325563"/>
          </a:xfrm>
        </p:spPr>
        <p:txBody>
          <a:bodyPr>
            <a:normAutofit/>
          </a:bodyPr>
          <a:lstStyle/>
          <a:p>
            <a:r>
              <a:rPr lang="en-US" sz="4200" b="1" i="0">
                <a:effectLst/>
                <a:latin typeface="Monotype Corsiva" panose="03010101010201010101" pitchFamily="66" charset="0"/>
              </a:rPr>
              <a:t>WebRTC APIs</a:t>
            </a:r>
            <a:br>
              <a:rPr lang="en-US" sz="4200" b="1" i="0">
                <a:effectLst/>
                <a:latin typeface="Monotype Corsiva" panose="03010101010201010101" pitchFamily="66" charset="0"/>
              </a:rPr>
            </a:br>
            <a:endParaRPr lang="en-US" sz="4200">
              <a:latin typeface="Monotype Corsiva" panose="03010101010201010101" pitchFamily="66"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C27290-312E-C841-0A97-C7868A733AEB}"/>
              </a:ext>
            </a:extLst>
          </p:cNvPr>
          <p:cNvSpPr>
            <a:spLocks noGrp="1"/>
          </p:cNvSpPr>
          <p:nvPr>
            <p:ph idx="1"/>
          </p:nvPr>
        </p:nvSpPr>
        <p:spPr>
          <a:xfrm>
            <a:off x="838200" y="1929384"/>
            <a:ext cx="10515600" cy="4251960"/>
          </a:xfrm>
        </p:spPr>
        <p:txBody>
          <a:bodyPr>
            <a:normAutofit/>
          </a:bodyPr>
          <a:lstStyle/>
          <a:p>
            <a:r>
              <a:rPr lang="en-US" sz="2200" b="0" i="0" dirty="0">
                <a:effectLst/>
                <a:latin typeface="Monotype Corsiva" panose="03010101010201010101" pitchFamily="66" charset="0"/>
              </a:rPr>
              <a:t>WebRTC consists of several interrelated APIs and protocols which work together to achieve Real Time Communication. The most important APIs that we will use in this tutorial series:</a:t>
            </a:r>
          </a:p>
          <a:p>
            <a:pPr>
              <a:buFont typeface="Arial" panose="020B0604020202020204" pitchFamily="34" charset="0"/>
              <a:buChar char="•"/>
            </a:pPr>
            <a:r>
              <a:rPr lang="en-US" sz="2200" b="1" i="0" dirty="0" err="1">
                <a:effectLst/>
                <a:latin typeface="Monotype Corsiva" panose="03010101010201010101" pitchFamily="66" charset="0"/>
              </a:rPr>
              <a:t>getUserMedia</a:t>
            </a:r>
            <a:r>
              <a:rPr lang="en-US" sz="2200" b="1" i="0" dirty="0">
                <a:effectLst/>
                <a:latin typeface="Monotype Corsiva" panose="03010101010201010101" pitchFamily="66" charset="0"/>
              </a:rPr>
              <a:t>( ) : </a:t>
            </a:r>
            <a:r>
              <a:rPr lang="en-US" sz="2200" b="0" i="0" dirty="0">
                <a:effectLst/>
                <a:latin typeface="Monotype Corsiva" panose="03010101010201010101" pitchFamily="66" charset="0"/>
              </a:rPr>
              <a:t>capture audio and video.</a:t>
            </a:r>
          </a:p>
          <a:p>
            <a:pPr>
              <a:buFont typeface="Arial" panose="020B0604020202020204" pitchFamily="34" charset="0"/>
              <a:buChar char="•"/>
            </a:pPr>
            <a:r>
              <a:rPr lang="en-US" sz="2200" b="1" i="0" dirty="0" err="1">
                <a:effectLst/>
                <a:latin typeface="Monotype Corsiva" panose="03010101010201010101" pitchFamily="66" charset="0"/>
              </a:rPr>
              <a:t>MediaRecorder</a:t>
            </a:r>
            <a:r>
              <a:rPr lang="en-US" sz="2200" b="1" i="0" dirty="0">
                <a:effectLst/>
                <a:latin typeface="Monotype Corsiva" panose="03010101010201010101" pitchFamily="66" charset="0"/>
              </a:rPr>
              <a:t>: </a:t>
            </a:r>
            <a:r>
              <a:rPr lang="en-US" sz="2200" b="0" i="0" dirty="0">
                <a:effectLst/>
                <a:latin typeface="Monotype Corsiva" panose="03010101010201010101" pitchFamily="66" charset="0"/>
              </a:rPr>
              <a:t>record audio and video.</a:t>
            </a:r>
          </a:p>
          <a:p>
            <a:pPr>
              <a:buFont typeface="Arial" panose="020B0604020202020204" pitchFamily="34" charset="0"/>
              <a:buChar char="•"/>
            </a:pPr>
            <a:r>
              <a:rPr lang="en-US" sz="2200" b="1" i="0" dirty="0" err="1">
                <a:effectLst/>
                <a:latin typeface="Monotype Corsiva" panose="03010101010201010101" pitchFamily="66" charset="0"/>
              </a:rPr>
              <a:t>RTCPeerConnection</a:t>
            </a:r>
            <a:r>
              <a:rPr lang="en-US" sz="2200" b="1" i="0" dirty="0">
                <a:effectLst/>
                <a:latin typeface="Monotype Corsiva" panose="03010101010201010101" pitchFamily="66" charset="0"/>
              </a:rPr>
              <a:t>: </a:t>
            </a:r>
            <a:r>
              <a:rPr lang="en-US" sz="2200" b="0" i="0" dirty="0">
                <a:effectLst/>
                <a:latin typeface="Monotype Corsiva" panose="03010101010201010101" pitchFamily="66" charset="0"/>
              </a:rPr>
              <a:t>stream audio and video between users.</a:t>
            </a:r>
          </a:p>
          <a:p>
            <a:pPr>
              <a:buFont typeface="Arial" panose="020B0604020202020204" pitchFamily="34" charset="0"/>
              <a:buChar char="•"/>
            </a:pPr>
            <a:r>
              <a:rPr lang="en-US" sz="2200" b="0" i="0" dirty="0" err="1">
                <a:effectLst/>
                <a:latin typeface="Monotype Corsiva" panose="03010101010201010101" pitchFamily="66" charset="0"/>
              </a:rPr>
              <a:t>RTCD</a:t>
            </a:r>
            <a:r>
              <a:rPr lang="en-US" sz="2200" b="1" i="0" dirty="0" err="1">
                <a:effectLst/>
                <a:latin typeface="Monotype Corsiva" panose="03010101010201010101" pitchFamily="66" charset="0"/>
              </a:rPr>
              <a:t>ataChannel</a:t>
            </a:r>
            <a:r>
              <a:rPr lang="en-US" sz="2200" b="1" i="0" dirty="0">
                <a:effectLst/>
                <a:latin typeface="Monotype Corsiva" panose="03010101010201010101" pitchFamily="66" charset="0"/>
              </a:rPr>
              <a:t>: </a:t>
            </a:r>
            <a:r>
              <a:rPr lang="en-US" sz="2200" b="0" i="0" dirty="0">
                <a:effectLst/>
                <a:latin typeface="Monotype Corsiva" panose="03010101010201010101" pitchFamily="66" charset="0"/>
              </a:rPr>
              <a:t>stream data between users.</a:t>
            </a:r>
          </a:p>
          <a:p>
            <a:endParaRPr lang="en-US" sz="2200" dirty="0"/>
          </a:p>
        </p:txBody>
      </p:sp>
    </p:spTree>
    <p:extLst>
      <p:ext uri="{BB962C8B-B14F-4D97-AF65-F5344CB8AC3E}">
        <p14:creationId xmlns:p14="http://schemas.microsoft.com/office/powerpoint/2010/main" val="235628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74A8-F531-EFEA-1602-7A80A1BF06A1}"/>
              </a:ext>
            </a:extLst>
          </p:cNvPr>
          <p:cNvSpPr>
            <a:spLocks noGrp="1"/>
          </p:cNvSpPr>
          <p:nvPr>
            <p:ph type="title"/>
          </p:nvPr>
        </p:nvSpPr>
        <p:spPr/>
        <p:txBody>
          <a:bodyPr/>
          <a:lstStyle/>
          <a:p>
            <a:r>
              <a:rPr lang="en-US" b="1" i="0" dirty="0">
                <a:solidFill>
                  <a:srgbClr val="212529"/>
                </a:solidFill>
                <a:effectLst/>
                <a:latin typeface="Monotype Corsiva" panose="03010101010201010101" pitchFamily="66" charset="0"/>
              </a:rPr>
              <a:t>Requirements</a:t>
            </a:r>
            <a:br>
              <a:rPr lang="en-US" b="0" i="0" dirty="0">
                <a:solidFill>
                  <a:srgbClr val="212529"/>
                </a:solidFill>
                <a:effectLst/>
                <a:latin typeface="var(--ff-sans-serif)"/>
              </a:rPr>
            </a:br>
            <a:endParaRPr lang="en-US" dirty="0"/>
          </a:p>
        </p:txBody>
      </p:sp>
      <p:sp>
        <p:nvSpPr>
          <p:cNvPr id="3" name="Content Placeholder 2">
            <a:extLst>
              <a:ext uri="{FF2B5EF4-FFF2-40B4-BE49-F238E27FC236}">
                <a16:creationId xmlns:a16="http://schemas.microsoft.com/office/drawing/2014/main" id="{DC25E2FF-AAB5-E9DF-9116-60FC5F4AB183}"/>
              </a:ext>
            </a:extLst>
          </p:cNvPr>
          <p:cNvSpPr>
            <a:spLocks noGrp="1"/>
          </p:cNvSpPr>
          <p:nvPr>
            <p:ph idx="1"/>
          </p:nvPr>
        </p:nvSpPr>
        <p:spPr/>
        <p:txBody>
          <a:bodyPr>
            <a:normAutofit/>
          </a:bodyPr>
          <a:lstStyle/>
          <a:p>
            <a:pPr marL="0" indent="0" algn="l">
              <a:buNone/>
            </a:pPr>
            <a:r>
              <a:rPr lang="en-US" b="0" i="0" dirty="0">
                <a:solidFill>
                  <a:srgbClr val="212529"/>
                </a:solidFill>
                <a:effectLst/>
                <a:latin typeface="Monotype Corsiva" panose="03010101010201010101" pitchFamily="66" charset="0"/>
              </a:rPr>
              <a:t>We have used the following:-</a:t>
            </a:r>
          </a:p>
          <a:p>
            <a:pPr algn="l">
              <a:buFont typeface="Arial" panose="020B0604020202020204" pitchFamily="34" charset="0"/>
              <a:buChar char="•"/>
            </a:pPr>
            <a:r>
              <a:rPr lang="en-US" b="0" i="0" dirty="0" err="1">
                <a:solidFill>
                  <a:srgbClr val="212529"/>
                </a:solidFill>
                <a:effectLst/>
                <a:latin typeface="Monotype Corsiva" panose="03010101010201010101" pitchFamily="66" charset="0"/>
              </a:rPr>
              <a:t>Node.Js</a:t>
            </a:r>
            <a:r>
              <a:rPr lang="en-US" b="0" i="0" dirty="0">
                <a:solidFill>
                  <a:srgbClr val="212529"/>
                </a:solidFill>
                <a:effectLst/>
                <a:latin typeface="Monotype Corsiva" panose="03010101010201010101" pitchFamily="66" charset="0"/>
              </a:rPr>
              <a:t> (version 12.14.1) — Runtime Env for JS</a:t>
            </a:r>
          </a:p>
          <a:p>
            <a:pPr algn="l">
              <a:buFont typeface="Arial" panose="020B0604020202020204" pitchFamily="34" charset="0"/>
              <a:buChar char="•"/>
            </a:pPr>
            <a:r>
              <a:rPr lang="en-US" b="0" i="0" dirty="0" err="1">
                <a:solidFill>
                  <a:srgbClr val="212529"/>
                </a:solidFill>
                <a:effectLst/>
                <a:latin typeface="Monotype Corsiva" panose="03010101010201010101" pitchFamily="66" charset="0"/>
              </a:rPr>
              <a:t>Socket.IO</a:t>
            </a:r>
            <a:r>
              <a:rPr lang="en-US" b="0" i="0" dirty="0">
                <a:solidFill>
                  <a:srgbClr val="212529"/>
                </a:solidFill>
                <a:effectLst/>
                <a:latin typeface="Monotype Corsiva" panose="03010101010201010101" pitchFamily="66" charset="0"/>
              </a:rPr>
              <a:t> (version 1.2.0) — for signaling in WebRTC</a:t>
            </a:r>
          </a:p>
          <a:p>
            <a:pPr algn="l">
              <a:buFont typeface="Arial" panose="020B0604020202020204" pitchFamily="34" charset="0"/>
              <a:buChar char="•"/>
            </a:pPr>
            <a:r>
              <a:rPr lang="en-US" b="0" i="0" dirty="0" err="1">
                <a:solidFill>
                  <a:srgbClr val="212529"/>
                </a:solidFill>
                <a:effectLst/>
                <a:latin typeface="Monotype Corsiva" panose="03010101010201010101" pitchFamily="66" charset="0"/>
              </a:rPr>
              <a:t>Express.Js</a:t>
            </a:r>
            <a:r>
              <a:rPr lang="en-US" b="0" i="0" dirty="0">
                <a:solidFill>
                  <a:srgbClr val="212529"/>
                </a:solidFill>
                <a:effectLst/>
                <a:latin typeface="Monotype Corsiva" panose="03010101010201010101" pitchFamily="66" charset="0"/>
              </a:rPr>
              <a:t>: (version 4.17.1) — Back End Framework</a:t>
            </a:r>
          </a:p>
          <a:p>
            <a:pPr algn="l">
              <a:buFont typeface="Arial" panose="020B0604020202020204" pitchFamily="34" charset="0"/>
              <a:buChar char="•"/>
            </a:pPr>
            <a:r>
              <a:rPr lang="en-US" b="0" i="0" dirty="0">
                <a:solidFill>
                  <a:srgbClr val="212529"/>
                </a:solidFill>
                <a:effectLst/>
                <a:latin typeface="Monotype Corsiva" panose="03010101010201010101" pitchFamily="66" charset="0"/>
              </a:rPr>
              <a:t>Code Editor (We used Microsoft Visual Studio Code)</a:t>
            </a:r>
          </a:p>
          <a:p>
            <a:pPr algn="l">
              <a:buFont typeface="Arial" panose="020B0604020202020204" pitchFamily="34" charset="0"/>
              <a:buChar char="•"/>
            </a:pPr>
            <a:r>
              <a:rPr lang="en-US" b="0" i="0" dirty="0">
                <a:solidFill>
                  <a:srgbClr val="212529"/>
                </a:solidFill>
                <a:effectLst/>
                <a:latin typeface="Monotype Corsiva" panose="03010101010201010101" pitchFamily="66" charset="0"/>
              </a:rPr>
              <a:t>A Good Browser (We used Google Chrome)</a:t>
            </a:r>
            <a:br>
              <a:rPr lang="en-US" dirty="0"/>
            </a:br>
            <a:endParaRPr lang="en-US" dirty="0"/>
          </a:p>
        </p:txBody>
      </p:sp>
    </p:spTree>
    <p:extLst>
      <p:ext uri="{BB962C8B-B14F-4D97-AF65-F5344CB8AC3E}">
        <p14:creationId xmlns:p14="http://schemas.microsoft.com/office/powerpoint/2010/main" val="127728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12B3ED-C23C-56F0-7E88-C30D8ABAB493}"/>
              </a:ext>
            </a:extLst>
          </p:cNvPr>
          <p:cNvPicPr>
            <a:picLocks noChangeAspect="1"/>
          </p:cNvPicPr>
          <p:nvPr/>
        </p:nvPicPr>
        <p:blipFill>
          <a:blip r:embed="rId2"/>
          <a:stretch>
            <a:fillRect/>
          </a:stretch>
        </p:blipFill>
        <p:spPr>
          <a:xfrm>
            <a:off x="281354" y="936908"/>
            <a:ext cx="6457774" cy="5061555"/>
          </a:xfrm>
          <a:prstGeom prst="rect">
            <a:avLst/>
          </a:prstGeom>
        </p:spPr>
      </p:pic>
      <p:sp>
        <p:nvSpPr>
          <p:cNvPr id="3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6E5596-985D-45C2-B244-E039FBE23171}"/>
              </a:ext>
            </a:extLst>
          </p:cNvPr>
          <p:cNvSpPr txBox="1"/>
          <p:nvPr/>
        </p:nvSpPr>
        <p:spPr>
          <a:xfrm>
            <a:off x="6742176" y="1497268"/>
            <a:ext cx="4818888" cy="3550789"/>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200" dirty="0">
                <a:latin typeface="Monotype Corsiva" panose="03010101010201010101" pitchFamily="66" charset="0"/>
              </a:rPr>
              <a:t>Display video stream using JavaScript from the remote user in the browser.</a:t>
            </a:r>
          </a:p>
          <a:p>
            <a:pPr marL="457200" indent="-228600">
              <a:lnSpc>
                <a:spcPct val="90000"/>
              </a:lnSpc>
              <a:spcAft>
                <a:spcPts val="600"/>
              </a:spcAft>
              <a:buFont typeface="Arial" panose="020B0604020202020204" pitchFamily="34" charset="0"/>
              <a:buChar char="•"/>
            </a:pPr>
            <a:endParaRPr lang="en-US" sz="2200" dirty="0">
              <a:latin typeface="Monotype Corsiva" panose="03010101010201010101" pitchFamily="66" charset="0"/>
            </a:endParaRPr>
          </a:p>
          <a:p>
            <a:pPr marL="457200" indent="-228600">
              <a:lnSpc>
                <a:spcPct val="90000"/>
              </a:lnSpc>
              <a:spcAft>
                <a:spcPts val="600"/>
              </a:spcAft>
              <a:buFont typeface="Arial" panose="020B0604020202020204" pitchFamily="34" charset="0"/>
              <a:buChar char="•"/>
            </a:pPr>
            <a:r>
              <a:rPr lang="en-US" sz="2200" dirty="0">
                <a:latin typeface="Monotype Corsiva" panose="03010101010201010101" pitchFamily="66" charset="0"/>
              </a:rPr>
              <a:t>Using data channel to send and receive messages.</a:t>
            </a:r>
          </a:p>
          <a:p>
            <a:pPr marL="457200" indent="-228600">
              <a:lnSpc>
                <a:spcPct val="90000"/>
              </a:lnSpc>
              <a:spcAft>
                <a:spcPts val="600"/>
              </a:spcAft>
              <a:buFont typeface="Arial" panose="020B0604020202020204" pitchFamily="34" charset="0"/>
              <a:buChar char="•"/>
            </a:pPr>
            <a:endParaRPr lang="en-US" sz="2200" dirty="0">
              <a:latin typeface="Monotype Corsiva" panose="03010101010201010101" pitchFamily="66" charset="0"/>
            </a:endParaRPr>
          </a:p>
          <a:p>
            <a:pPr marL="457200" indent="-228600">
              <a:lnSpc>
                <a:spcPct val="90000"/>
              </a:lnSpc>
              <a:spcAft>
                <a:spcPts val="600"/>
              </a:spcAft>
              <a:buFont typeface="Arial" panose="020B0604020202020204" pitchFamily="34" charset="0"/>
              <a:buChar char="•"/>
            </a:pPr>
            <a:r>
              <a:rPr lang="en-US" sz="2200" dirty="0">
                <a:latin typeface="Monotype Corsiva" panose="03010101010201010101" pitchFamily="66" charset="0"/>
              </a:rPr>
              <a:t>Testing the application by opening it in two different browsers or devices. </a:t>
            </a:r>
          </a:p>
          <a:p>
            <a:pPr marL="457200" indent="-228600">
              <a:lnSpc>
                <a:spcPct val="90000"/>
              </a:lnSpc>
              <a:spcAft>
                <a:spcPts val="600"/>
              </a:spcAft>
              <a:buFont typeface="Arial" panose="020B0604020202020204" pitchFamily="34" charset="0"/>
              <a:buChar char="•"/>
            </a:pPr>
            <a:endParaRPr lang="en-US" sz="2200" dirty="0"/>
          </a:p>
        </p:txBody>
      </p:sp>
      <p:sp>
        <p:nvSpPr>
          <p:cNvPr id="4" name="TextBox 3">
            <a:extLst>
              <a:ext uri="{FF2B5EF4-FFF2-40B4-BE49-F238E27FC236}">
                <a16:creationId xmlns:a16="http://schemas.microsoft.com/office/drawing/2014/main" id="{A950B85F-1269-287F-3A6F-DC2823DF3BDF}"/>
              </a:ext>
            </a:extLst>
          </p:cNvPr>
          <p:cNvSpPr txBox="1"/>
          <p:nvPr/>
        </p:nvSpPr>
        <p:spPr>
          <a:xfrm>
            <a:off x="278306" y="475243"/>
            <a:ext cx="3388121" cy="584775"/>
          </a:xfrm>
          <a:prstGeom prst="rect">
            <a:avLst/>
          </a:prstGeom>
          <a:noFill/>
        </p:spPr>
        <p:txBody>
          <a:bodyPr wrap="square" rtlCol="0">
            <a:spAutoFit/>
          </a:bodyPr>
          <a:lstStyle/>
          <a:p>
            <a:r>
              <a:rPr lang="en-US" sz="3200" b="1" dirty="0">
                <a:latin typeface="Monotype Corsiva" panose="03010101010201010101" pitchFamily="66" charset="0"/>
              </a:rPr>
              <a:t>Screenshot:</a:t>
            </a:r>
          </a:p>
        </p:txBody>
      </p:sp>
    </p:spTree>
    <p:extLst>
      <p:ext uri="{BB962C8B-B14F-4D97-AF65-F5344CB8AC3E}">
        <p14:creationId xmlns:p14="http://schemas.microsoft.com/office/powerpoint/2010/main" val="284491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5A3B6-A142-4D03-8A8C-E56F48E8C982}"/>
              </a:ext>
            </a:extLst>
          </p:cNvPr>
          <p:cNvSpPr>
            <a:spLocks noGrp="1"/>
          </p:cNvSpPr>
          <p:nvPr>
            <p:ph type="title"/>
          </p:nvPr>
        </p:nvSpPr>
        <p:spPr>
          <a:xfrm>
            <a:off x="838200" y="365125"/>
            <a:ext cx="10515600" cy="1325563"/>
          </a:xfrm>
        </p:spPr>
        <p:txBody>
          <a:bodyPr>
            <a:normAutofit/>
          </a:bodyPr>
          <a:lstStyle/>
          <a:p>
            <a:r>
              <a:rPr lang="en-US" sz="5400" dirty="0">
                <a:latin typeface="Monotype Corsiva" panose="03010101010201010101" pitchFamily="66" charset="0"/>
              </a:rPr>
              <a:t>Iteration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DECBEB-B82E-410D-9630-D7EF7B329F20}"/>
              </a:ext>
            </a:extLst>
          </p:cNvPr>
          <p:cNvSpPr>
            <a:spLocks noGrp="1"/>
          </p:cNvSpPr>
          <p:nvPr>
            <p:ph idx="1"/>
          </p:nvPr>
        </p:nvSpPr>
        <p:spPr>
          <a:xfrm>
            <a:off x="838200" y="1929384"/>
            <a:ext cx="10515600" cy="4251960"/>
          </a:xfrm>
        </p:spPr>
        <p:txBody>
          <a:bodyPr>
            <a:normAutofit/>
          </a:bodyPr>
          <a:lstStyle/>
          <a:p>
            <a:pPr marL="0" indent="0">
              <a:buNone/>
            </a:pPr>
            <a:r>
              <a:rPr lang="en-US" sz="2400" dirty="0">
                <a:latin typeface="Monotype Corsiva" panose="03010101010201010101" pitchFamily="66" charset="0"/>
              </a:rPr>
              <a:t>To enable real time communication using WebRTC in a 3D Human model deployed using WebGL in Unity</a:t>
            </a:r>
          </a:p>
          <a:p>
            <a:r>
              <a:rPr lang="en-US" sz="2400" dirty="0">
                <a:latin typeface="Monotype Corsiva" panose="03010101010201010101" pitchFamily="66" charset="0"/>
              </a:rPr>
              <a:t>Adding WebRTC functionality to the Unity Project</a:t>
            </a:r>
          </a:p>
          <a:p>
            <a:r>
              <a:rPr lang="en-US" sz="2400" dirty="0">
                <a:latin typeface="Monotype Corsiva" panose="03010101010201010101" pitchFamily="66" charset="0"/>
              </a:rPr>
              <a:t>Establish WebRTC connection using signaling server to exchange SDP messages between client and server</a:t>
            </a:r>
          </a:p>
          <a:p>
            <a:r>
              <a:rPr lang="en-US" sz="2400" dirty="0">
                <a:latin typeface="Monotype Corsiva" panose="03010101010201010101" pitchFamily="66" charset="0"/>
              </a:rPr>
              <a:t>Configure WebRTC data and video channels</a:t>
            </a:r>
          </a:p>
          <a:p>
            <a:r>
              <a:rPr lang="en-US" sz="2400" dirty="0">
                <a:latin typeface="Monotype Corsiva" panose="03010101010201010101" pitchFamily="66" charset="0"/>
              </a:rPr>
              <a:t>Encode and transmit the 3D Human Model</a:t>
            </a:r>
          </a:p>
          <a:p>
            <a:r>
              <a:rPr lang="en-US" sz="2400" dirty="0">
                <a:latin typeface="Monotype Corsiva" panose="03010101010201010101" pitchFamily="66" charset="0"/>
              </a:rPr>
              <a:t>On the receiving end 3D Human model is decoded and rendered in real-time using WebGL. This allows users to see the 3D model and interact with it in real-time</a:t>
            </a:r>
          </a:p>
        </p:txBody>
      </p:sp>
    </p:spTree>
    <p:extLst>
      <p:ext uri="{BB962C8B-B14F-4D97-AF65-F5344CB8AC3E}">
        <p14:creationId xmlns:p14="http://schemas.microsoft.com/office/powerpoint/2010/main" val="233487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D70F-7E73-7AAD-71ED-B98D692F724F}"/>
              </a:ext>
            </a:extLst>
          </p:cNvPr>
          <p:cNvSpPr>
            <a:spLocks noGrp="1"/>
          </p:cNvSpPr>
          <p:nvPr>
            <p:ph type="title"/>
          </p:nvPr>
        </p:nvSpPr>
        <p:spPr/>
        <p:txBody>
          <a:bodyPr>
            <a:normAutofit/>
          </a:bodyPr>
          <a:lstStyle/>
          <a:p>
            <a:r>
              <a:rPr lang="en-US" sz="5400" dirty="0">
                <a:latin typeface="Monotype Corsiva" panose="03010101010201010101" pitchFamily="66" charset="0"/>
              </a:rPr>
              <a:t>Screenshot:</a:t>
            </a:r>
          </a:p>
        </p:txBody>
      </p:sp>
      <p:pic>
        <p:nvPicPr>
          <p:cNvPr id="4" name="Content Placeholder 3">
            <a:extLst>
              <a:ext uri="{FF2B5EF4-FFF2-40B4-BE49-F238E27FC236}">
                <a16:creationId xmlns:a16="http://schemas.microsoft.com/office/drawing/2014/main" id="{0D5D5CF5-55F2-B67B-08BE-F7B94E9E980C}"/>
              </a:ext>
            </a:extLst>
          </p:cNvPr>
          <p:cNvPicPr>
            <a:picLocks noGrp="1" noChangeAspect="1"/>
          </p:cNvPicPr>
          <p:nvPr>
            <p:ph idx="1"/>
          </p:nvPr>
        </p:nvPicPr>
        <p:blipFill>
          <a:blip r:embed="rId2"/>
          <a:stretch>
            <a:fillRect/>
          </a:stretch>
        </p:blipFill>
        <p:spPr>
          <a:xfrm>
            <a:off x="1960502" y="1825625"/>
            <a:ext cx="8270995" cy="4351338"/>
          </a:xfrm>
          <a:prstGeom prst="rect">
            <a:avLst/>
          </a:prstGeom>
        </p:spPr>
      </p:pic>
      <p:sp>
        <p:nvSpPr>
          <p:cNvPr id="5" name="Frame 4">
            <a:extLst>
              <a:ext uri="{FF2B5EF4-FFF2-40B4-BE49-F238E27FC236}">
                <a16:creationId xmlns:a16="http://schemas.microsoft.com/office/drawing/2014/main" id="{D3F10490-62BE-C946-9A4F-D4CF8B1669CD}"/>
              </a:ext>
            </a:extLst>
          </p:cNvPr>
          <p:cNvSpPr/>
          <p:nvPr/>
        </p:nvSpPr>
        <p:spPr>
          <a:xfrm>
            <a:off x="6911439" y="5343896"/>
            <a:ext cx="2280062" cy="451262"/>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167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7F439E-1CAA-4D88-BE36-0ED1451FCA73}"/>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dirty="0">
                <a:solidFill>
                  <a:srgbClr val="FFFFFF"/>
                </a:solidFill>
                <a:latin typeface="Monotype Corsiva" panose="03010101010201010101" pitchFamily="66" charset="0"/>
              </a:rPr>
              <a:t>Thank You</a:t>
            </a:r>
          </a:p>
        </p:txBody>
      </p:sp>
      <p:sp>
        <p:nvSpPr>
          <p:cNvPr id="13" name="Oval 12">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Accept">
            <a:extLst>
              <a:ext uri="{FF2B5EF4-FFF2-40B4-BE49-F238E27FC236}">
                <a16:creationId xmlns:a16="http://schemas.microsoft.com/office/drawing/2014/main" id="{059491ED-21E8-76B3-B75F-E2F09C466A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678" y="895604"/>
            <a:ext cx="5051479" cy="505147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377404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513</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Monotype Corsiva</vt:lpstr>
      <vt:lpstr>var(--ff-sans-serif)</vt:lpstr>
      <vt:lpstr>Office Theme</vt:lpstr>
      <vt:lpstr>3D Human Modeling </vt:lpstr>
      <vt:lpstr>Chosen Project</vt:lpstr>
      <vt:lpstr>Iteration 1</vt:lpstr>
      <vt:lpstr>WebRTC APIs </vt:lpstr>
      <vt:lpstr>Requirements </vt:lpstr>
      <vt:lpstr>PowerPoint Presentation</vt:lpstr>
      <vt:lpstr>Iteration 2</vt:lpstr>
      <vt:lpstr>Screenshot: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Human Modeling</dc:title>
  <dc:creator>Satwik Jonnalagadda</dc:creator>
  <cp:lastModifiedBy>Veda Samhitha Dyawanapally</cp:lastModifiedBy>
  <cp:revision>15</cp:revision>
  <dcterms:created xsi:type="dcterms:W3CDTF">2023-04-03T03:27:05Z</dcterms:created>
  <dcterms:modified xsi:type="dcterms:W3CDTF">2023-04-03T21:48:09Z</dcterms:modified>
</cp:coreProperties>
</file>