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9" r:id="rId4"/>
    <p:sldId id="260" r:id="rId5"/>
    <p:sldId id="261" r:id="rId6"/>
    <p:sldId id="262" r:id="rId7"/>
    <p:sldId id="263" r:id="rId8"/>
    <p:sldId id="264" r:id="rId9"/>
    <p:sldId id="269" r:id="rId10"/>
    <p:sldId id="265" r:id="rId11"/>
    <p:sldId id="270" r:id="rId12"/>
    <p:sldId id="274" r:id="rId13"/>
    <p:sldId id="266" r:id="rId14"/>
    <p:sldId id="271" r:id="rId15"/>
    <p:sldId id="272" r:id="rId16"/>
    <p:sldId id="267" r:id="rId17"/>
    <p:sldId id="273" r:id="rId18"/>
    <p:sldId id="27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4/23/23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322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521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142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683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824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123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538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8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1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582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4/23/23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2511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4/23/23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87119567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Rectangle 105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56" name="Freeform: Shape 105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58" name="Freeform: Shape 105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60" name="Freeform: Shape 105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063" name="Freeform: Shape 106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4" name="Freeform: Shape 106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5" name="Freeform: Shape 106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066" name="Freeform: Shape 106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7" name="Freeform: Shape 106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068" name="Freeform: Shape 106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69" name="Freeform: Shape 106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7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72" name="Freeform: Shape 107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3" name="Freeform: Shape 107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4" name="Freeform: Shape 107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5" name="Freeform: Shape 107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6" name="Freeform: Shape 107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7" name="Freeform: Shape 107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8" name="Freeform: Shape 107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0" name="Rectangle 107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82" name="Rectangle 108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84"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85" name="Freeform: Shape 108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86" name="Freeform: Shape 108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87" name="Freeform: Shape 108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88" name="Freeform: Shape 108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89" name="Freeform: Shape 108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90" name="Freeform: Shape 108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91" name="Freeform: Shape 109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92" name="Freeform: Shape 109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AEB57E4-F98C-1C80-B964-881F9C66E241}"/>
              </a:ext>
            </a:extLst>
          </p:cNvPr>
          <p:cNvSpPr>
            <a:spLocks noGrp="1"/>
          </p:cNvSpPr>
          <p:nvPr>
            <p:ph type="ctrTitle"/>
          </p:nvPr>
        </p:nvSpPr>
        <p:spPr>
          <a:xfrm>
            <a:off x="1198182" y="559813"/>
            <a:ext cx="10246090" cy="1471193"/>
          </a:xfrm>
        </p:spPr>
        <p:txBody>
          <a:bodyPr vert="horz" lIns="91440" tIns="45720" rIns="91440" bIns="45720" rtlCol="0" anchor="ctr">
            <a:normAutofit/>
          </a:bodyPr>
          <a:lstStyle/>
          <a:p>
            <a:pPr algn="l"/>
            <a:r>
              <a:rPr lang="en-US" sz="5400" b="1" kern="1200" dirty="0">
                <a:solidFill>
                  <a:schemeClr val="tx1"/>
                </a:solidFill>
                <a:cs typeface="Calibri" panose="020F0502020204030204" pitchFamily="34" charset="0"/>
              </a:rPr>
              <a:t>SPEECH-TO-TEXT</a:t>
            </a:r>
          </a:p>
        </p:txBody>
      </p:sp>
      <p:sp>
        <p:nvSpPr>
          <p:cNvPr id="3" name="Subtitle 2">
            <a:extLst>
              <a:ext uri="{FF2B5EF4-FFF2-40B4-BE49-F238E27FC236}">
                <a16:creationId xmlns:a16="http://schemas.microsoft.com/office/drawing/2014/main" id="{057B9A91-EB64-E496-D6EE-3FC971B246C8}"/>
              </a:ext>
            </a:extLst>
          </p:cNvPr>
          <p:cNvSpPr>
            <a:spLocks noGrp="1"/>
          </p:cNvSpPr>
          <p:nvPr>
            <p:ph type="subTitle" idx="1"/>
          </p:nvPr>
        </p:nvSpPr>
        <p:spPr>
          <a:xfrm>
            <a:off x="1185756" y="2384474"/>
            <a:ext cx="4810872" cy="3728613"/>
          </a:xfrm>
        </p:spPr>
        <p:txBody>
          <a:bodyPr vert="horz" lIns="91440" tIns="45720" rIns="91440" bIns="45720" rtlCol="0">
            <a:normAutofit/>
          </a:bodyPr>
          <a:lstStyle/>
          <a:p>
            <a:pPr algn="l"/>
            <a:r>
              <a:rPr lang="en-US" sz="3600" b="1" dirty="0">
                <a:solidFill>
                  <a:schemeClr val="tx1"/>
                </a:solidFill>
                <a:latin typeface="Monotype Corsiva" panose="03010101010201010101" pitchFamily="66" charset="0"/>
                <a:cs typeface="Calibri" panose="020F0502020204030204" pitchFamily="34" charset="0"/>
              </a:rPr>
              <a:t>Submitted By:</a:t>
            </a:r>
          </a:p>
          <a:p>
            <a:pPr marL="57150" indent="-285750" algn="l">
              <a:buFont typeface="Arial" panose="020B0604020202020204" pitchFamily="34" charset="0"/>
              <a:buChar char="•"/>
            </a:pPr>
            <a:r>
              <a:rPr lang="en-US" dirty="0" err="1">
                <a:solidFill>
                  <a:schemeClr val="tx1"/>
                </a:solidFill>
                <a:latin typeface="Monotype Corsiva" panose="03010101010201010101" pitchFamily="66" charset="0"/>
                <a:cs typeface="Calibri" panose="020F0502020204030204" pitchFamily="34" charset="0"/>
              </a:rPr>
              <a:t>Vigneshwar</a:t>
            </a:r>
            <a:r>
              <a:rPr lang="en-US" dirty="0">
                <a:solidFill>
                  <a:schemeClr val="tx1"/>
                </a:solidFill>
                <a:latin typeface="Monotype Corsiva" panose="03010101010201010101" pitchFamily="66" charset="0"/>
                <a:cs typeface="Calibri" panose="020F0502020204030204" pitchFamily="34" charset="0"/>
              </a:rPr>
              <a:t> </a:t>
            </a:r>
            <a:r>
              <a:rPr lang="en-US" dirty="0" err="1">
                <a:solidFill>
                  <a:schemeClr val="tx1"/>
                </a:solidFill>
                <a:latin typeface="Monotype Corsiva" panose="03010101010201010101" pitchFamily="66" charset="0"/>
                <a:cs typeface="Calibri" panose="020F0502020204030204" pitchFamily="34" charset="0"/>
              </a:rPr>
              <a:t>Muriki</a:t>
            </a:r>
            <a:endParaRPr lang="en-US" dirty="0">
              <a:solidFill>
                <a:schemeClr val="tx1"/>
              </a:solidFill>
              <a:latin typeface="Monotype Corsiva" panose="03010101010201010101" pitchFamily="66" charset="0"/>
              <a:cs typeface="Calibri" panose="020F0502020204030204" pitchFamily="34" charset="0"/>
            </a:endParaRPr>
          </a:p>
          <a:p>
            <a:pPr marL="57150" indent="-285750" algn="l">
              <a:buFont typeface="Arial" panose="020B0604020202020204" pitchFamily="34" charset="0"/>
              <a:buChar char="•"/>
            </a:pPr>
            <a:r>
              <a:rPr lang="en-US" dirty="0">
                <a:solidFill>
                  <a:schemeClr val="tx1"/>
                </a:solidFill>
                <a:latin typeface="Monotype Corsiva" panose="03010101010201010101" pitchFamily="66" charset="0"/>
                <a:cs typeface="Calibri" panose="020F0502020204030204" pitchFamily="34" charset="0"/>
              </a:rPr>
              <a:t>Veda </a:t>
            </a:r>
            <a:r>
              <a:rPr lang="en-US" dirty="0" err="1">
                <a:solidFill>
                  <a:schemeClr val="tx1"/>
                </a:solidFill>
                <a:latin typeface="Monotype Corsiva" panose="03010101010201010101" pitchFamily="66" charset="0"/>
                <a:cs typeface="Calibri" panose="020F0502020204030204" pitchFamily="34" charset="0"/>
              </a:rPr>
              <a:t>Samhitha</a:t>
            </a:r>
            <a:r>
              <a:rPr lang="en-US" dirty="0">
                <a:solidFill>
                  <a:schemeClr val="tx1"/>
                </a:solidFill>
                <a:latin typeface="Monotype Corsiva" panose="03010101010201010101" pitchFamily="66" charset="0"/>
                <a:cs typeface="Calibri" panose="020F0502020204030204" pitchFamily="34" charset="0"/>
              </a:rPr>
              <a:t> </a:t>
            </a:r>
            <a:r>
              <a:rPr lang="en-US" dirty="0" err="1">
                <a:solidFill>
                  <a:schemeClr val="tx1"/>
                </a:solidFill>
                <a:latin typeface="Monotype Corsiva" panose="03010101010201010101" pitchFamily="66" charset="0"/>
                <a:cs typeface="Calibri" panose="020F0502020204030204" pitchFamily="34" charset="0"/>
              </a:rPr>
              <a:t>Dyawanapally</a:t>
            </a:r>
            <a:endParaRPr lang="en-US" dirty="0">
              <a:solidFill>
                <a:schemeClr val="tx1"/>
              </a:solidFill>
              <a:latin typeface="Monotype Corsiva" panose="03010101010201010101" pitchFamily="66" charset="0"/>
              <a:cs typeface="Calibri" panose="020F0502020204030204" pitchFamily="34" charset="0"/>
            </a:endParaRPr>
          </a:p>
          <a:p>
            <a:pPr marL="57150" indent="-285750" algn="l">
              <a:buFont typeface="Arial" panose="020B0604020202020204" pitchFamily="34" charset="0"/>
              <a:buChar char="•"/>
            </a:pPr>
            <a:r>
              <a:rPr lang="en-US" dirty="0">
                <a:solidFill>
                  <a:schemeClr val="tx1"/>
                </a:solidFill>
                <a:latin typeface="Monotype Corsiva" panose="03010101010201010101" pitchFamily="66" charset="0"/>
                <a:cs typeface="Calibri" panose="020F0502020204030204" pitchFamily="34" charset="0"/>
              </a:rPr>
              <a:t>Deepthi </a:t>
            </a:r>
            <a:r>
              <a:rPr lang="en-US" dirty="0" err="1">
                <a:solidFill>
                  <a:schemeClr val="tx1"/>
                </a:solidFill>
                <a:latin typeface="Monotype Corsiva" panose="03010101010201010101" pitchFamily="66" charset="0"/>
                <a:cs typeface="Calibri" panose="020F0502020204030204" pitchFamily="34" charset="0"/>
              </a:rPr>
              <a:t>Gade</a:t>
            </a:r>
            <a:endParaRPr lang="en-US" dirty="0">
              <a:solidFill>
                <a:schemeClr val="tx1"/>
              </a:solidFill>
              <a:latin typeface="Monotype Corsiva" panose="03010101010201010101" pitchFamily="66" charset="0"/>
              <a:cs typeface="Calibri" panose="020F0502020204030204" pitchFamily="34" charset="0"/>
            </a:endParaRPr>
          </a:p>
          <a:p>
            <a:pPr marL="57150" indent="-285750" algn="l">
              <a:buFont typeface="Arial" panose="020B0604020202020204" pitchFamily="34" charset="0"/>
              <a:buChar char="•"/>
            </a:pPr>
            <a:r>
              <a:rPr lang="en-US" dirty="0">
                <a:solidFill>
                  <a:schemeClr val="tx1"/>
                </a:solidFill>
                <a:latin typeface="Monotype Corsiva" panose="03010101010201010101" pitchFamily="66" charset="0"/>
                <a:cs typeface="Calibri" panose="020F0502020204030204" pitchFamily="34" charset="0"/>
              </a:rPr>
              <a:t>Mounika </a:t>
            </a:r>
            <a:r>
              <a:rPr lang="en-US" dirty="0" err="1">
                <a:solidFill>
                  <a:schemeClr val="tx1"/>
                </a:solidFill>
                <a:latin typeface="Monotype Corsiva" panose="03010101010201010101" pitchFamily="66" charset="0"/>
                <a:cs typeface="Calibri" panose="020F0502020204030204" pitchFamily="34" charset="0"/>
              </a:rPr>
              <a:t>Kasaragadda</a:t>
            </a:r>
            <a:endParaRPr lang="en-US" dirty="0">
              <a:solidFill>
                <a:schemeClr val="tx1"/>
              </a:solidFill>
              <a:latin typeface="Monotype Corsiva" panose="03010101010201010101" pitchFamily="66" charset="0"/>
              <a:cs typeface="Calibri" panose="020F0502020204030204" pitchFamily="34" charset="0"/>
            </a:endParaRPr>
          </a:p>
        </p:txBody>
      </p:sp>
      <p:pic>
        <p:nvPicPr>
          <p:cNvPr id="1026" name="Picture 2" descr="5 Best Speech-to-Text APIs | Nordic APIs |">
            <a:extLst>
              <a:ext uri="{FF2B5EF4-FFF2-40B4-BE49-F238E27FC236}">
                <a16:creationId xmlns:a16="http://schemas.microsoft.com/office/drawing/2014/main" id="{57E11C78-B83A-A3CC-2A10-9C095BF78D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29263" y="2031006"/>
            <a:ext cx="6165505" cy="3568842"/>
          </a:xfrm>
          <a:prstGeom prst="rect">
            <a:avLst/>
          </a:prstGeom>
          <a:noFill/>
          <a:extLst>
            <a:ext uri="{909E8E84-426E-40DD-AFC4-6F175D3DCCD1}">
              <a14:hiddenFill xmlns:a14="http://schemas.microsoft.com/office/drawing/2010/main">
                <a:solidFill>
                  <a:srgbClr val="FFFFFF"/>
                </a:solidFill>
              </a14:hiddenFill>
            </a:ext>
          </a:extLst>
        </p:spPr>
      </p:pic>
      <p:grpSp>
        <p:nvGrpSpPr>
          <p:cNvPr id="1094"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95" name="Freeform: Shape 109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96"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98" name="Freeform: Shape 109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9" name="Freeform: Shape 109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0" name="Freeform: Shape 109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1" name="Freeform: Shape 110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2" name="Freeform: Shape 110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3" name="Freeform: Shape 110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4" name="Freeform: Shape 110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97" name="Freeform: Shape 109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581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4B4E-8578-F9B6-2CE0-02AB4E9F200D}"/>
              </a:ext>
            </a:extLst>
          </p:cNvPr>
          <p:cNvSpPr>
            <a:spLocks noGrp="1"/>
          </p:cNvSpPr>
          <p:nvPr>
            <p:ph type="title"/>
          </p:nvPr>
        </p:nvSpPr>
        <p:spPr/>
        <p:txBody>
          <a:bodyPr>
            <a:normAutofit fontScale="90000"/>
          </a:bodyPr>
          <a:lstStyle/>
          <a:p>
            <a:r>
              <a:rPr lang="en-US" b="1" dirty="0">
                <a:latin typeface="Monotype Corsiva" panose="03010101010201010101" pitchFamily="66" charset="0"/>
              </a:rPr>
              <a:t>Feature 2: </a:t>
            </a:r>
            <a:r>
              <a:rPr lang="en-US" dirty="0">
                <a:latin typeface="Monotype Corsiva" panose="03010101010201010101" pitchFamily="66" charset="0"/>
              </a:rPr>
              <a:t>Detection of sensitivity of the output text using Sentiment Analysis.</a:t>
            </a:r>
          </a:p>
        </p:txBody>
      </p:sp>
      <p:sp>
        <p:nvSpPr>
          <p:cNvPr id="3" name="Content Placeholder 2">
            <a:extLst>
              <a:ext uri="{FF2B5EF4-FFF2-40B4-BE49-F238E27FC236}">
                <a16:creationId xmlns:a16="http://schemas.microsoft.com/office/drawing/2014/main" id="{6B51C6D9-FC79-0C8F-0EA7-CC96791CBD7F}"/>
              </a:ext>
            </a:extLst>
          </p:cNvPr>
          <p:cNvSpPr>
            <a:spLocks noGrp="1"/>
          </p:cNvSpPr>
          <p:nvPr>
            <p:ph idx="1"/>
          </p:nvPr>
        </p:nvSpPr>
        <p:spPr/>
        <p:txBody>
          <a:bodyPr/>
          <a:lstStyle/>
          <a:p>
            <a:pPr algn="just">
              <a:buFont typeface="Arial" panose="020B0604020202020204" pitchFamily="34" charset="0"/>
              <a:buChar char="•"/>
            </a:pPr>
            <a:r>
              <a:rPr lang="en-US" b="0" i="0" dirty="0">
                <a:solidFill>
                  <a:srgbClr val="374151"/>
                </a:solidFill>
                <a:effectLst/>
                <a:latin typeface="Monotype Corsiva" panose="03010101010201010101" pitchFamily="66" charset="0"/>
              </a:rPr>
              <a:t>The resulting text is displayed on the screen along with the sentiment analysis of the text.</a:t>
            </a:r>
          </a:p>
          <a:p>
            <a:pPr algn="just">
              <a:buFont typeface="Arial" panose="020B0604020202020204" pitchFamily="34" charset="0"/>
              <a:buChar char="•"/>
            </a:pPr>
            <a:r>
              <a:rPr lang="en-US" dirty="0">
                <a:latin typeface="Monotype Corsiva" panose="03010101010201010101" pitchFamily="66" charset="0"/>
              </a:rPr>
              <a:t>This feature can be helpful in a variety of contexts where it's critical to comprehend the tone of the customer's voice, such as market research or customer service. The tone of the user's voice can be used to customize the response or course of action in personal assistants as well. </a:t>
            </a:r>
            <a:r>
              <a:rPr lang="en-US" b="1" dirty="0">
                <a:solidFill>
                  <a:schemeClr val="tx1"/>
                </a:solidFill>
                <a:latin typeface="Monotype Corsiva" panose="03010101010201010101" pitchFamily="66" charset="0"/>
              </a:rPr>
              <a:t>The user experience can be enhanced by determining whether a text's sentiment is positive, negative, or neutral by conducting a sentiment analysis.</a:t>
            </a:r>
          </a:p>
        </p:txBody>
      </p:sp>
    </p:spTree>
    <p:extLst>
      <p:ext uri="{BB962C8B-B14F-4D97-AF65-F5344CB8AC3E}">
        <p14:creationId xmlns:p14="http://schemas.microsoft.com/office/powerpoint/2010/main" val="311685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3A65-F53F-F6A5-3DA8-AA75ACE5E667}"/>
              </a:ext>
            </a:extLst>
          </p:cNvPr>
          <p:cNvSpPr>
            <a:spLocks noGrp="1"/>
          </p:cNvSpPr>
          <p:nvPr>
            <p:ph type="title"/>
          </p:nvPr>
        </p:nvSpPr>
        <p:spPr/>
        <p:txBody>
          <a:bodyPr/>
          <a:lstStyle/>
          <a:p>
            <a:r>
              <a:rPr lang="en-US" b="1" dirty="0">
                <a:latin typeface="Monotype Corsiva" panose="03010101010201010101" pitchFamily="66" charset="0"/>
              </a:rPr>
              <a:t>Output: Positive</a:t>
            </a:r>
          </a:p>
        </p:txBody>
      </p:sp>
      <p:pic>
        <p:nvPicPr>
          <p:cNvPr id="4" name="Content Placeholder 3">
            <a:extLst>
              <a:ext uri="{FF2B5EF4-FFF2-40B4-BE49-F238E27FC236}">
                <a16:creationId xmlns:a16="http://schemas.microsoft.com/office/drawing/2014/main" id="{84DBD698-14AF-CFBB-1E60-D62A7F9E1CCD}"/>
              </a:ext>
            </a:extLst>
          </p:cNvPr>
          <p:cNvPicPr>
            <a:picLocks noGrp="1" noChangeAspect="1"/>
          </p:cNvPicPr>
          <p:nvPr>
            <p:ph idx="1"/>
          </p:nvPr>
        </p:nvPicPr>
        <p:blipFill>
          <a:blip r:embed="rId2"/>
          <a:stretch>
            <a:fillRect/>
          </a:stretch>
        </p:blipFill>
        <p:spPr>
          <a:xfrm>
            <a:off x="838199" y="1471613"/>
            <a:ext cx="9663113" cy="4625181"/>
          </a:xfrm>
          <a:prstGeom prst="rect">
            <a:avLst/>
          </a:prstGeom>
        </p:spPr>
      </p:pic>
    </p:spTree>
    <p:extLst>
      <p:ext uri="{BB962C8B-B14F-4D97-AF65-F5344CB8AC3E}">
        <p14:creationId xmlns:p14="http://schemas.microsoft.com/office/powerpoint/2010/main" val="84520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9A43-C4BD-BBD9-8248-3C396E29EBAB}"/>
              </a:ext>
            </a:extLst>
          </p:cNvPr>
          <p:cNvSpPr>
            <a:spLocks noGrp="1"/>
          </p:cNvSpPr>
          <p:nvPr>
            <p:ph type="title"/>
          </p:nvPr>
        </p:nvSpPr>
        <p:spPr/>
        <p:txBody>
          <a:bodyPr/>
          <a:lstStyle/>
          <a:p>
            <a:r>
              <a:rPr lang="en-US" b="1" dirty="0">
                <a:latin typeface="Monotype Corsiva" panose="03010101010201010101" pitchFamily="66" charset="0"/>
              </a:rPr>
              <a:t>Output: Negative</a:t>
            </a:r>
          </a:p>
        </p:txBody>
      </p:sp>
      <p:pic>
        <p:nvPicPr>
          <p:cNvPr id="4" name="Content Placeholder 3">
            <a:extLst>
              <a:ext uri="{FF2B5EF4-FFF2-40B4-BE49-F238E27FC236}">
                <a16:creationId xmlns:a16="http://schemas.microsoft.com/office/drawing/2014/main" id="{CC9755C7-B203-FADD-6410-492B0152F4CF}"/>
              </a:ext>
            </a:extLst>
          </p:cNvPr>
          <p:cNvPicPr>
            <a:picLocks noGrp="1" noChangeAspect="1"/>
          </p:cNvPicPr>
          <p:nvPr>
            <p:ph idx="1"/>
          </p:nvPr>
        </p:nvPicPr>
        <p:blipFill>
          <a:blip r:embed="rId2"/>
          <a:stretch>
            <a:fillRect/>
          </a:stretch>
        </p:blipFill>
        <p:spPr>
          <a:xfrm>
            <a:off x="985839" y="1514475"/>
            <a:ext cx="9801224" cy="4385469"/>
          </a:xfrm>
          <a:prstGeom prst="rect">
            <a:avLst/>
          </a:prstGeom>
        </p:spPr>
      </p:pic>
    </p:spTree>
    <p:extLst>
      <p:ext uri="{BB962C8B-B14F-4D97-AF65-F5344CB8AC3E}">
        <p14:creationId xmlns:p14="http://schemas.microsoft.com/office/powerpoint/2010/main" val="273328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4063-BDFB-DD56-0F2E-B4ECC63FA324}"/>
              </a:ext>
            </a:extLst>
          </p:cNvPr>
          <p:cNvSpPr>
            <a:spLocks noGrp="1"/>
          </p:cNvSpPr>
          <p:nvPr>
            <p:ph type="title"/>
          </p:nvPr>
        </p:nvSpPr>
        <p:spPr>
          <a:xfrm>
            <a:off x="838200" y="764088"/>
            <a:ext cx="10515600" cy="1325563"/>
          </a:xfrm>
        </p:spPr>
        <p:txBody>
          <a:bodyPr/>
          <a:lstStyle/>
          <a:p>
            <a:r>
              <a:rPr lang="en-US" b="1" dirty="0">
                <a:latin typeface="Monotype Corsiva" panose="03010101010201010101" pitchFamily="66" charset="0"/>
              </a:rPr>
              <a:t>Feature 3:Edit the Output Transcription Text</a:t>
            </a:r>
          </a:p>
        </p:txBody>
      </p:sp>
      <p:sp>
        <p:nvSpPr>
          <p:cNvPr id="3" name="Content Placeholder 2">
            <a:extLst>
              <a:ext uri="{FF2B5EF4-FFF2-40B4-BE49-F238E27FC236}">
                <a16:creationId xmlns:a16="http://schemas.microsoft.com/office/drawing/2014/main" id="{CEEFB5F6-E650-C4A7-1ECA-EC326507BD89}"/>
              </a:ext>
            </a:extLst>
          </p:cNvPr>
          <p:cNvSpPr>
            <a:spLocks noGrp="1"/>
          </p:cNvSpPr>
          <p:nvPr>
            <p:ph idx="1"/>
          </p:nvPr>
        </p:nvSpPr>
        <p:spPr>
          <a:xfrm>
            <a:off x="838200" y="2229633"/>
            <a:ext cx="10515600" cy="3108086"/>
          </a:xfrm>
        </p:spPr>
        <p:txBody>
          <a:bodyPr/>
          <a:lstStyle/>
          <a:p>
            <a:pPr>
              <a:buFont typeface="Arial" panose="020B0604020202020204" pitchFamily="34" charset="0"/>
              <a:buChar char="•"/>
            </a:pPr>
            <a:r>
              <a:rPr lang="en-US" b="0" i="0" dirty="0">
                <a:solidFill>
                  <a:srgbClr val="374151"/>
                </a:solidFill>
                <a:effectLst/>
                <a:latin typeface="Monotype Corsiva" panose="03010101010201010101" pitchFamily="66" charset="0"/>
              </a:rPr>
              <a:t>This code provides a feature that allows the user to edit the text output from the speech-to-text conversion. </a:t>
            </a:r>
          </a:p>
          <a:p>
            <a:pPr>
              <a:buFont typeface="Arial" panose="020B0604020202020204" pitchFamily="34" charset="0"/>
              <a:buChar char="•"/>
            </a:pPr>
            <a:r>
              <a:rPr lang="en-US" b="0" i="0" dirty="0">
                <a:solidFill>
                  <a:srgbClr val="374151"/>
                </a:solidFill>
                <a:effectLst/>
                <a:latin typeface="Monotype Corsiva" panose="03010101010201010101" pitchFamily="66" charset="0"/>
              </a:rPr>
              <a:t>This can be useful in case the transcription is not accurate or if the user wants to make any changes to the text before proceeding.</a:t>
            </a:r>
            <a:endParaRPr lang="en-US" dirty="0">
              <a:latin typeface="Monotype Corsiva" panose="03010101010201010101" pitchFamily="66" charset="0"/>
            </a:endParaRPr>
          </a:p>
        </p:txBody>
      </p:sp>
    </p:spTree>
    <p:extLst>
      <p:ext uri="{BB962C8B-B14F-4D97-AF65-F5344CB8AC3E}">
        <p14:creationId xmlns:p14="http://schemas.microsoft.com/office/powerpoint/2010/main" val="38282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3B26-83E2-BB22-29B6-73750550C3B5}"/>
              </a:ext>
            </a:extLst>
          </p:cNvPr>
          <p:cNvSpPr>
            <a:spLocks noGrp="1"/>
          </p:cNvSpPr>
          <p:nvPr>
            <p:ph type="title"/>
          </p:nvPr>
        </p:nvSpPr>
        <p:spPr/>
        <p:txBody>
          <a:bodyPr/>
          <a:lstStyle/>
          <a:p>
            <a:r>
              <a:rPr lang="en-US" b="1" dirty="0">
                <a:latin typeface="Monotype Corsiva" panose="03010101010201010101" pitchFamily="66" charset="0"/>
              </a:rPr>
              <a:t>Initial Output:</a:t>
            </a:r>
          </a:p>
        </p:txBody>
      </p:sp>
      <p:pic>
        <p:nvPicPr>
          <p:cNvPr id="4" name="Content Placeholder 3">
            <a:extLst>
              <a:ext uri="{FF2B5EF4-FFF2-40B4-BE49-F238E27FC236}">
                <a16:creationId xmlns:a16="http://schemas.microsoft.com/office/drawing/2014/main" id="{3EFA1DD7-2D7D-3916-8333-537600BABD46}"/>
              </a:ext>
            </a:extLst>
          </p:cNvPr>
          <p:cNvPicPr>
            <a:picLocks noGrp="1" noChangeAspect="1"/>
          </p:cNvPicPr>
          <p:nvPr>
            <p:ph idx="1"/>
          </p:nvPr>
        </p:nvPicPr>
        <p:blipFill>
          <a:blip r:embed="rId2"/>
          <a:stretch>
            <a:fillRect/>
          </a:stretch>
        </p:blipFill>
        <p:spPr>
          <a:xfrm>
            <a:off x="1057275" y="1514475"/>
            <a:ext cx="9786938" cy="4233069"/>
          </a:xfrm>
          <a:prstGeom prst="rect">
            <a:avLst/>
          </a:prstGeom>
        </p:spPr>
      </p:pic>
    </p:spTree>
    <p:extLst>
      <p:ext uri="{BB962C8B-B14F-4D97-AF65-F5344CB8AC3E}">
        <p14:creationId xmlns:p14="http://schemas.microsoft.com/office/powerpoint/2010/main" val="7689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F1DA-C0FC-1816-42AA-40FAED643FC2}"/>
              </a:ext>
            </a:extLst>
          </p:cNvPr>
          <p:cNvSpPr>
            <a:spLocks noGrp="1"/>
          </p:cNvSpPr>
          <p:nvPr>
            <p:ph type="title"/>
          </p:nvPr>
        </p:nvSpPr>
        <p:spPr/>
        <p:txBody>
          <a:bodyPr/>
          <a:lstStyle/>
          <a:p>
            <a:r>
              <a:rPr lang="en-US" b="1" dirty="0">
                <a:latin typeface="Monotype Corsiva" panose="03010101010201010101" pitchFamily="66" charset="0"/>
              </a:rPr>
              <a:t>Final Output after editing:</a:t>
            </a:r>
          </a:p>
        </p:txBody>
      </p:sp>
      <p:pic>
        <p:nvPicPr>
          <p:cNvPr id="4" name="Content Placeholder 3">
            <a:extLst>
              <a:ext uri="{FF2B5EF4-FFF2-40B4-BE49-F238E27FC236}">
                <a16:creationId xmlns:a16="http://schemas.microsoft.com/office/drawing/2014/main" id="{37E50F55-A61D-36BA-599C-6F4B5336D35B}"/>
              </a:ext>
            </a:extLst>
          </p:cNvPr>
          <p:cNvPicPr>
            <a:picLocks noGrp="1" noChangeAspect="1"/>
          </p:cNvPicPr>
          <p:nvPr>
            <p:ph idx="1"/>
          </p:nvPr>
        </p:nvPicPr>
        <p:blipFill>
          <a:blip r:embed="rId2"/>
          <a:stretch>
            <a:fillRect/>
          </a:stretch>
        </p:blipFill>
        <p:spPr>
          <a:xfrm>
            <a:off x="1049337" y="1471613"/>
            <a:ext cx="9952038" cy="4380706"/>
          </a:xfrm>
          <a:prstGeom prst="rect">
            <a:avLst/>
          </a:prstGeom>
        </p:spPr>
      </p:pic>
    </p:spTree>
    <p:extLst>
      <p:ext uri="{BB962C8B-B14F-4D97-AF65-F5344CB8AC3E}">
        <p14:creationId xmlns:p14="http://schemas.microsoft.com/office/powerpoint/2010/main" val="3471852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01A2-21E9-A354-A067-054318E54D77}"/>
              </a:ext>
            </a:extLst>
          </p:cNvPr>
          <p:cNvSpPr>
            <a:spLocks noGrp="1"/>
          </p:cNvSpPr>
          <p:nvPr>
            <p:ph type="title"/>
          </p:nvPr>
        </p:nvSpPr>
        <p:spPr>
          <a:xfrm>
            <a:off x="712940" y="475009"/>
            <a:ext cx="10515600" cy="1325563"/>
          </a:xfrm>
        </p:spPr>
        <p:txBody>
          <a:bodyPr>
            <a:normAutofit/>
          </a:bodyPr>
          <a:lstStyle/>
          <a:p>
            <a:r>
              <a:rPr lang="en-US" b="1" dirty="0">
                <a:latin typeface="Monotype Corsiva" panose="03010101010201010101" pitchFamily="66" charset="0"/>
              </a:rPr>
              <a:t>Feature 4: </a:t>
            </a:r>
            <a:r>
              <a:rPr lang="en-US" dirty="0">
                <a:latin typeface="Monotype Corsiva" panose="03010101010201010101" pitchFamily="66" charset="0"/>
              </a:rPr>
              <a:t>Download the output transcription text.</a:t>
            </a:r>
          </a:p>
        </p:txBody>
      </p:sp>
      <p:sp>
        <p:nvSpPr>
          <p:cNvPr id="3" name="Content Placeholder 2">
            <a:extLst>
              <a:ext uri="{FF2B5EF4-FFF2-40B4-BE49-F238E27FC236}">
                <a16:creationId xmlns:a16="http://schemas.microsoft.com/office/drawing/2014/main" id="{B73683D1-9830-403C-3C93-5DF0C7CE7D2E}"/>
              </a:ext>
            </a:extLst>
          </p:cNvPr>
          <p:cNvSpPr>
            <a:spLocks noGrp="1"/>
          </p:cNvSpPr>
          <p:nvPr>
            <p:ph idx="1"/>
          </p:nvPr>
        </p:nvSpPr>
        <p:spPr>
          <a:xfrm>
            <a:off x="712940" y="1800572"/>
            <a:ext cx="10515600" cy="4351338"/>
          </a:xfrm>
        </p:spPr>
        <p:txBody>
          <a:bodyPr/>
          <a:lstStyle/>
          <a:p>
            <a:pPr>
              <a:buFont typeface="Arial" panose="020B0604020202020204" pitchFamily="34" charset="0"/>
              <a:buChar char="•"/>
            </a:pPr>
            <a:r>
              <a:rPr lang="en-US" dirty="0">
                <a:latin typeface="Monotype Corsiva" panose="03010101010201010101" pitchFamily="66" charset="0"/>
              </a:rPr>
              <a:t>This feature allows the users to download the output transcription text in PDF or Microsoft Word Format.</a:t>
            </a:r>
          </a:p>
          <a:p>
            <a:pPr>
              <a:buFont typeface="Arial" panose="020B0604020202020204" pitchFamily="34" charset="0"/>
              <a:buChar char="•"/>
            </a:pPr>
            <a:r>
              <a:rPr lang="en-US" b="1" dirty="0">
                <a:latin typeface="Monotype Corsiva" panose="03010101010201010101" pitchFamily="66" charset="0"/>
              </a:rPr>
              <a:t>Note: </a:t>
            </a:r>
            <a:r>
              <a:rPr lang="en-US" dirty="0">
                <a:latin typeface="Monotype Corsiva" panose="03010101010201010101" pitchFamily="66" charset="0"/>
              </a:rPr>
              <a:t>This feature is not yet working, but we are trying to implement it.</a:t>
            </a:r>
          </a:p>
          <a:p>
            <a:pPr>
              <a:buFont typeface="Arial" panose="020B0604020202020204" pitchFamily="34" charset="0"/>
              <a:buChar char="•"/>
            </a:pPr>
            <a:r>
              <a:rPr lang="en-US" dirty="0">
                <a:latin typeface="Monotype Corsiva" panose="03010101010201010101" pitchFamily="66" charset="0"/>
              </a:rPr>
              <a:t>The user can download the output transcription text and save it as a file for later use or reference thanks to this feature. This function can be helpful for recording crucial meetings, interviews, or other spoken content that might need to be referred to later. Additionally, the downloaded file can be distributed to people who might not have access to the original recording.</a:t>
            </a:r>
          </a:p>
        </p:txBody>
      </p:sp>
    </p:spTree>
    <p:extLst>
      <p:ext uri="{BB962C8B-B14F-4D97-AF65-F5344CB8AC3E}">
        <p14:creationId xmlns:p14="http://schemas.microsoft.com/office/powerpoint/2010/main" val="874912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AA12-F98E-1679-2993-108786FA24D8}"/>
              </a:ext>
            </a:extLst>
          </p:cNvPr>
          <p:cNvSpPr>
            <a:spLocks noGrp="1"/>
          </p:cNvSpPr>
          <p:nvPr>
            <p:ph type="title"/>
          </p:nvPr>
        </p:nvSpPr>
        <p:spPr/>
        <p:txBody>
          <a:bodyPr/>
          <a:lstStyle/>
          <a:p>
            <a:r>
              <a:rPr lang="en-US" b="1" dirty="0">
                <a:latin typeface="Monotype Corsiva" panose="03010101010201010101" pitchFamily="66" charset="0"/>
              </a:rPr>
              <a:t>Output:</a:t>
            </a:r>
          </a:p>
        </p:txBody>
      </p:sp>
      <p:pic>
        <p:nvPicPr>
          <p:cNvPr id="4" name="Content Placeholder 3">
            <a:extLst>
              <a:ext uri="{FF2B5EF4-FFF2-40B4-BE49-F238E27FC236}">
                <a16:creationId xmlns:a16="http://schemas.microsoft.com/office/drawing/2014/main" id="{C282E381-BA5B-D3D8-AE59-8A4FD37F433A}"/>
              </a:ext>
            </a:extLst>
          </p:cNvPr>
          <p:cNvPicPr>
            <a:picLocks noGrp="1" noChangeAspect="1"/>
          </p:cNvPicPr>
          <p:nvPr>
            <p:ph idx="1"/>
          </p:nvPr>
        </p:nvPicPr>
        <p:blipFill>
          <a:blip r:embed="rId2"/>
          <a:stretch>
            <a:fillRect/>
          </a:stretch>
        </p:blipFill>
        <p:spPr>
          <a:xfrm>
            <a:off x="1214439" y="1690688"/>
            <a:ext cx="9272586" cy="4481512"/>
          </a:xfrm>
          <a:prstGeom prst="rect">
            <a:avLst/>
          </a:prstGeom>
        </p:spPr>
      </p:pic>
    </p:spTree>
    <p:extLst>
      <p:ext uri="{BB962C8B-B14F-4D97-AF65-F5344CB8AC3E}">
        <p14:creationId xmlns:p14="http://schemas.microsoft.com/office/powerpoint/2010/main" val="4080580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E8A1-2A73-626B-A153-8411DC40C8D8}"/>
              </a:ext>
            </a:extLst>
          </p:cNvPr>
          <p:cNvSpPr>
            <a:spLocks noGrp="1"/>
          </p:cNvSpPr>
          <p:nvPr>
            <p:ph type="title"/>
          </p:nvPr>
        </p:nvSpPr>
        <p:spPr/>
        <p:txBody>
          <a:bodyPr/>
          <a:lstStyle/>
          <a:p>
            <a:r>
              <a:rPr lang="en-US" b="1" dirty="0">
                <a:latin typeface="Monotype Corsiva" panose="03010101010201010101" pitchFamily="66" charset="0"/>
              </a:rPr>
              <a:t>Challenges:</a:t>
            </a:r>
          </a:p>
        </p:txBody>
      </p:sp>
      <p:sp>
        <p:nvSpPr>
          <p:cNvPr id="3" name="Content Placeholder 2">
            <a:extLst>
              <a:ext uri="{FF2B5EF4-FFF2-40B4-BE49-F238E27FC236}">
                <a16:creationId xmlns:a16="http://schemas.microsoft.com/office/drawing/2014/main" id="{133D0A26-63ED-54D6-9C9A-E39C9815C64F}"/>
              </a:ext>
            </a:extLst>
          </p:cNvPr>
          <p:cNvSpPr>
            <a:spLocks noGrp="1"/>
          </p:cNvSpPr>
          <p:nvPr>
            <p:ph idx="1"/>
          </p:nvPr>
        </p:nvSpPr>
        <p:spPr/>
        <p:txBody>
          <a:bodyPr/>
          <a:lstStyle/>
          <a:p>
            <a:pPr>
              <a:buFont typeface="Arial" panose="020B0604020202020204" pitchFamily="34" charset="0"/>
              <a:buChar char="•"/>
            </a:pPr>
            <a:r>
              <a:rPr lang="en-US" dirty="0">
                <a:latin typeface="Monotype Corsiva" panose="03010101010201010101" pitchFamily="66" charset="0"/>
              </a:rPr>
              <a:t>Downloading Transcription output is not yet working, we will try to implement it.</a:t>
            </a:r>
          </a:p>
          <a:p>
            <a:pPr>
              <a:buFont typeface="Arial" panose="020B0604020202020204" pitchFamily="34" charset="0"/>
              <a:buChar char="•"/>
            </a:pPr>
            <a:r>
              <a:rPr lang="en-US" dirty="0">
                <a:latin typeface="Monotype Corsiva" panose="03010101010201010101" pitchFamily="66" charset="0"/>
              </a:rPr>
              <a:t>Tried to merge all the features in one code, but we will try to implement it.</a:t>
            </a:r>
          </a:p>
        </p:txBody>
      </p:sp>
    </p:spTree>
    <p:extLst>
      <p:ext uri="{BB962C8B-B14F-4D97-AF65-F5344CB8AC3E}">
        <p14:creationId xmlns:p14="http://schemas.microsoft.com/office/powerpoint/2010/main" val="374487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2,690 Thank You Stock Photos - Free &amp; Royalty-Free Stock Photos from  Dreamstime">
            <a:extLst>
              <a:ext uri="{FF2B5EF4-FFF2-40B4-BE49-F238E27FC236}">
                <a16:creationId xmlns:a16="http://schemas.microsoft.com/office/drawing/2014/main" id="{06A080F5-CD16-60A2-92C8-747D045401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7418" y="1312101"/>
            <a:ext cx="7678455" cy="423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3817-3A07-1E41-E30C-80E7505FDEF3}"/>
              </a:ext>
            </a:extLst>
          </p:cNvPr>
          <p:cNvSpPr>
            <a:spLocks noGrp="1"/>
          </p:cNvSpPr>
          <p:nvPr>
            <p:ph type="title"/>
          </p:nvPr>
        </p:nvSpPr>
        <p:spPr/>
        <p:txBody>
          <a:bodyPr/>
          <a:lstStyle/>
          <a:p>
            <a:r>
              <a:rPr lang="en-US" b="1" dirty="0">
                <a:solidFill>
                  <a:schemeClr val="tx1"/>
                </a:solidFill>
                <a:latin typeface="Monotype Corsiva" panose="03010101010201010101" pitchFamily="66" charset="0"/>
              </a:rPr>
              <a:t>Description and Uses:</a:t>
            </a:r>
          </a:p>
        </p:txBody>
      </p:sp>
      <p:sp>
        <p:nvSpPr>
          <p:cNvPr id="3" name="Content Placeholder 2">
            <a:extLst>
              <a:ext uri="{FF2B5EF4-FFF2-40B4-BE49-F238E27FC236}">
                <a16:creationId xmlns:a16="http://schemas.microsoft.com/office/drawing/2014/main" id="{5360ADB1-0A27-A785-304C-5410B36C933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solidFill>
                  <a:schemeClr val="tx1"/>
                </a:solidFill>
                <a:latin typeface="Monotype Corsiva" panose="03010101010201010101" pitchFamily="66" charset="0"/>
                <a:ea typeface="AppleGothic" pitchFamily="2" charset="-127"/>
                <a:cs typeface="Apple Chancery" panose="03020702040506060504" pitchFamily="66" charset="-79"/>
              </a:rPr>
              <a:t>Speech to text, also known as speech recognition or voice recognition, is a process that uses advanced algorithms and machine learning models to convert spoken words into written text. </a:t>
            </a:r>
          </a:p>
          <a:p>
            <a:pPr>
              <a:buFont typeface="Arial" panose="020B0604020202020204" pitchFamily="34" charset="0"/>
              <a:buChar char="•"/>
            </a:pPr>
            <a:r>
              <a:rPr lang="en-US" dirty="0">
                <a:solidFill>
                  <a:schemeClr val="tx1"/>
                </a:solidFill>
                <a:latin typeface="Monotype Corsiva" panose="03010101010201010101" pitchFamily="66" charset="0"/>
                <a:ea typeface="AppleGothic" pitchFamily="2" charset="-127"/>
                <a:cs typeface="Apple Chancery" panose="03020702040506060504" pitchFamily="66" charset="-79"/>
              </a:rPr>
              <a:t>Applications for speech to text technology include automated speech and interview transcription, real-time closed captioning of live events, text dictation software(</a:t>
            </a:r>
            <a:r>
              <a:rPr lang="en-US" dirty="0">
                <a:solidFill>
                  <a:schemeClr val="tx1"/>
                </a:solidFill>
                <a:effectLst/>
                <a:latin typeface="Monotype Corsiva" panose="03010101010201010101" pitchFamily="66" charset="0"/>
                <a:ea typeface="AppleGothic" pitchFamily="2" charset="-127"/>
                <a:cs typeface="Apple Chancery" panose="03020702040506060504" pitchFamily="66" charset="-79"/>
              </a:rPr>
              <a:t>Dictation software is often used by people who prefer to speak rather than type, or who have difficulty using a keyboard due to physical disabilities or other conditions)</a:t>
            </a:r>
            <a:r>
              <a:rPr lang="en-US" dirty="0">
                <a:solidFill>
                  <a:schemeClr val="tx1"/>
                </a:solidFill>
                <a:latin typeface="Monotype Corsiva" panose="03010101010201010101" pitchFamily="66" charset="0"/>
                <a:ea typeface="AppleGothic" pitchFamily="2" charset="-127"/>
                <a:cs typeface="Apple Chancery" panose="03020702040506060504" pitchFamily="66" charset="-79"/>
              </a:rPr>
              <a:t>, and voice-activated control systems for various appliances and devices(E</a:t>
            </a:r>
            <a:r>
              <a:rPr lang="en-US" dirty="0">
                <a:solidFill>
                  <a:schemeClr val="tx1"/>
                </a:solidFill>
                <a:effectLst/>
                <a:latin typeface="Monotype Corsiva" panose="03010101010201010101" pitchFamily="66" charset="0"/>
                <a:ea typeface="AppleGothic" pitchFamily="2" charset="-127"/>
                <a:cs typeface="Apple Chancery" panose="03020702040506060504" pitchFamily="66" charset="-79"/>
              </a:rPr>
              <a:t>nable users to control various devices and appliances </a:t>
            </a:r>
            <a:r>
              <a:rPr lang="en-US" b="0" dirty="0">
                <a:solidFill>
                  <a:schemeClr val="tx1"/>
                </a:solidFill>
                <a:effectLst/>
                <a:latin typeface="Monotype Corsiva" panose="03010101010201010101" pitchFamily="66" charset="0"/>
                <a:ea typeface="AppleGothic" pitchFamily="2" charset="-127"/>
                <a:cs typeface="Apple Chancery" panose="03020702040506060504" pitchFamily="66" charset="-79"/>
              </a:rPr>
              <a:t>using voice commands rather than physical buttons or controls)</a:t>
            </a:r>
            <a:r>
              <a:rPr lang="en-US" dirty="0">
                <a:solidFill>
                  <a:schemeClr val="tx1"/>
                </a:solidFill>
                <a:latin typeface="Monotype Corsiva" panose="03010101010201010101" pitchFamily="66" charset="0"/>
                <a:ea typeface="AppleGothic" pitchFamily="2" charset="-127"/>
                <a:cs typeface="Apple Chancery" panose="03020702040506060504" pitchFamily="66" charset="-79"/>
              </a:rPr>
              <a:t>.</a:t>
            </a:r>
          </a:p>
        </p:txBody>
      </p:sp>
    </p:spTree>
    <p:extLst>
      <p:ext uri="{BB962C8B-B14F-4D97-AF65-F5344CB8AC3E}">
        <p14:creationId xmlns:p14="http://schemas.microsoft.com/office/powerpoint/2010/main" val="39112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5A89-5A9C-462C-33CD-738137F4191F}"/>
              </a:ext>
            </a:extLst>
          </p:cNvPr>
          <p:cNvSpPr>
            <a:spLocks noGrp="1"/>
          </p:cNvSpPr>
          <p:nvPr>
            <p:ph type="title"/>
          </p:nvPr>
        </p:nvSpPr>
        <p:spPr/>
        <p:txBody>
          <a:bodyPr/>
          <a:lstStyle/>
          <a:p>
            <a:r>
              <a:rPr lang="en-US" b="1" dirty="0">
                <a:latin typeface="Monotype Corsiva" panose="03010101010201010101" pitchFamily="66" charset="0"/>
              </a:rPr>
              <a:t>BASIC CODE</a:t>
            </a:r>
          </a:p>
        </p:txBody>
      </p:sp>
      <p:sp>
        <p:nvSpPr>
          <p:cNvPr id="3" name="Content Placeholder 2">
            <a:extLst>
              <a:ext uri="{FF2B5EF4-FFF2-40B4-BE49-F238E27FC236}">
                <a16:creationId xmlns:a16="http://schemas.microsoft.com/office/drawing/2014/main" id="{FB2BD3EF-0932-D27F-CEF3-EFCCE0ED69F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Monotype Corsiva" panose="03010101010201010101" pitchFamily="66" charset="0"/>
              </a:rPr>
              <a:t>In our Basic Code, with the help of the Speech Recognition Library, the code creates a straightforward web application that lets users record audio input from a microphone and turn it into text. </a:t>
            </a:r>
          </a:p>
          <a:p>
            <a:pPr>
              <a:buFont typeface="Arial" panose="020B0604020202020204" pitchFamily="34" charset="0"/>
              <a:buChar char="•"/>
            </a:pPr>
            <a:r>
              <a:rPr lang="en-US" dirty="0">
                <a:latin typeface="Monotype Corsiva" panose="03010101010201010101" pitchFamily="66" charset="0"/>
              </a:rPr>
              <a:t>After that, the generated text is shown on the screen. The app has a single button to begin recording, and before the audio is captured, the microphone's sensitivity is changed. </a:t>
            </a:r>
          </a:p>
          <a:p>
            <a:pPr>
              <a:buFont typeface="Arial" panose="020B0604020202020204" pitchFamily="34" charset="0"/>
              <a:buChar char="•"/>
            </a:pPr>
            <a:r>
              <a:rPr lang="en-US" dirty="0">
                <a:latin typeface="Monotype Corsiva" panose="03010101010201010101" pitchFamily="66" charset="0"/>
              </a:rPr>
              <a:t>An appropriate error message is displayed if the speech cannot be recognized or if the request cannot be processed properly. The "Speech to Text" app asks the user to speak after they click the "Start Recording" button, and the spoken words are then displayed as text on the screen.</a:t>
            </a:r>
          </a:p>
        </p:txBody>
      </p:sp>
    </p:spTree>
    <p:extLst>
      <p:ext uri="{BB962C8B-B14F-4D97-AF65-F5344CB8AC3E}">
        <p14:creationId xmlns:p14="http://schemas.microsoft.com/office/powerpoint/2010/main" val="88291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7EB2-4537-C81F-3945-9C78C7BA995E}"/>
              </a:ext>
            </a:extLst>
          </p:cNvPr>
          <p:cNvSpPr>
            <a:spLocks noGrp="1"/>
          </p:cNvSpPr>
          <p:nvPr>
            <p:ph type="title"/>
          </p:nvPr>
        </p:nvSpPr>
        <p:spPr>
          <a:xfrm>
            <a:off x="642938" y="365125"/>
            <a:ext cx="10710862" cy="1325563"/>
          </a:xfrm>
        </p:spPr>
        <p:txBody>
          <a:bodyPr/>
          <a:lstStyle/>
          <a:p>
            <a:r>
              <a:rPr lang="en-US" dirty="0">
                <a:latin typeface="Monotype Corsiva" panose="03010101010201010101" pitchFamily="66" charset="0"/>
              </a:rPr>
              <a:t>Initial Page</a:t>
            </a:r>
          </a:p>
        </p:txBody>
      </p:sp>
      <p:pic>
        <p:nvPicPr>
          <p:cNvPr id="4" name="Content Placeholder 3">
            <a:extLst>
              <a:ext uri="{FF2B5EF4-FFF2-40B4-BE49-F238E27FC236}">
                <a16:creationId xmlns:a16="http://schemas.microsoft.com/office/drawing/2014/main" id="{B3AF4A52-C088-1FF3-4849-41B5198F732B}"/>
              </a:ext>
            </a:extLst>
          </p:cNvPr>
          <p:cNvPicPr>
            <a:picLocks noGrp="1" noChangeAspect="1"/>
          </p:cNvPicPr>
          <p:nvPr>
            <p:ph idx="1"/>
          </p:nvPr>
        </p:nvPicPr>
        <p:blipFill>
          <a:blip r:embed="rId2"/>
          <a:stretch>
            <a:fillRect/>
          </a:stretch>
        </p:blipFill>
        <p:spPr>
          <a:xfrm>
            <a:off x="642938" y="1690688"/>
            <a:ext cx="10710862" cy="4610100"/>
          </a:xfrm>
          <a:prstGeom prst="rect">
            <a:avLst/>
          </a:prstGeom>
        </p:spPr>
      </p:pic>
    </p:spTree>
    <p:extLst>
      <p:ext uri="{BB962C8B-B14F-4D97-AF65-F5344CB8AC3E}">
        <p14:creationId xmlns:p14="http://schemas.microsoft.com/office/powerpoint/2010/main" val="50403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6F04-B26B-09EB-5685-3EC0D9C622E5}"/>
              </a:ext>
            </a:extLst>
          </p:cNvPr>
          <p:cNvSpPr>
            <a:spLocks noGrp="1"/>
          </p:cNvSpPr>
          <p:nvPr>
            <p:ph type="title"/>
          </p:nvPr>
        </p:nvSpPr>
        <p:spPr/>
        <p:txBody>
          <a:bodyPr>
            <a:normAutofit/>
          </a:bodyPr>
          <a:lstStyle/>
          <a:p>
            <a:r>
              <a:rPr lang="en-US" b="1" dirty="0">
                <a:latin typeface="Monotype Corsiva" panose="03010101010201010101" pitchFamily="66" charset="0"/>
              </a:rPr>
              <a:t>Test 1: </a:t>
            </a:r>
            <a:r>
              <a:rPr lang="en-US" dirty="0">
                <a:latin typeface="Monotype Corsiva" panose="03010101010201010101" pitchFamily="66" charset="0"/>
              </a:rPr>
              <a:t>Start recording and get correct output.</a:t>
            </a:r>
          </a:p>
        </p:txBody>
      </p:sp>
      <p:pic>
        <p:nvPicPr>
          <p:cNvPr id="4" name="Content Placeholder 3">
            <a:extLst>
              <a:ext uri="{FF2B5EF4-FFF2-40B4-BE49-F238E27FC236}">
                <a16:creationId xmlns:a16="http://schemas.microsoft.com/office/drawing/2014/main" id="{593CBF52-E3AD-1360-AF41-4CD6F8DD1E74}"/>
              </a:ext>
            </a:extLst>
          </p:cNvPr>
          <p:cNvPicPr>
            <a:picLocks noGrp="1" noChangeAspect="1"/>
          </p:cNvPicPr>
          <p:nvPr>
            <p:ph idx="1"/>
          </p:nvPr>
        </p:nvPicPr>
        <p:blipFill>
          <a:blip r:embed="rId2"/>
          <a:stretch>
            <a:fillRect/>
          </a:stretch>
        </p:blipFill>
        <p:spPr>
          <a:xfrm>
            <a:off x="1157288" y="1690688"/>
            <a:ext cx="9415462" cy="3974306"/>
          </a:xfrm>
          <a:prstGeom prst="rect">
            <a:avLst/>
          </a:prstGeom>
        </p:spPr>
      </p:pic>
    </p:spTree>
    <p:extLst>
      <p:ext uri="{BB962C8B-B14F-4D97-AF65-F5344CB8AC3E}">
        <p14:creationId xmlns:p14="http://schemas.microsoft.com/office/powerpoint/2010/main" val="45474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33CA-0770-C121-0CA5-84700C59B2F8}"/>
              </a:ext>
            </a:extLst>
          </p:cNvPr>
          <p:cNvSpPr>
            <a:spLocks noGrp="1"/>
          </p:cNvSpPr>
          <p:nvPr>
            <p:ph type="title"/>
          </p:nvPr>
        </p:nvSpPr>
        <p:spPr/>
        <p:txBody>
          <a:bodyPr/>
          <a:lstStyle/>
          <a:p>
            <a:r>
              <a:rPr lang="en-US" b="1" dirty="0">
                <a:latin typeface="Monotype Corsiva" panose="03010101010201010101" pitchFamily="66" charset="0"/>
              </a:rPr>
              <a:t>Test 2: </a:t>
            </a:r>
            <a:r>
              <a:rPr lang="en-US" dirty="0">
                <a:latin typeface="Monotype Corsiva" panose="03010101010201010101" pitchFamily="66" charset="0"/>
              </a:rPr>
              <a:t>Error check when no one talks.</a:t>
            </a:r>
          </a:p>
        </p:txBody>
      </p:sp>
      <p:pic>
        <p:nvPicPr>
          <p:cNvPr id="4" name="Content Placeholder 3">
            <a:extLst>
              <a:ext uri="{FF2B5EF4-FFF2-40B4-BE49-F238E27FC236}">
                <a16:creationId xmlns:a16="http://schemas.microsoft.com/office/drawing/2014/main" id="{9C1CC3FF-2921-3245-AEEE-365D37968308}"/>
              </a:ext>
            </a:extLst>
          </p:cNvPr>
          <p:cNvPicPr>
            <a:picLocks noGrp="1" noChangeAspect="1"/>
          </p:cNvPicPr>
          <p:nvPr>
            <p:ph idx="1"/>
          </p:nvPr>
        </p:nvPicPr>
        <p:blipFill>
          <a:blip r:embed="rId2"/>
          <a:stretch>
            <a:fillRect/>
          </a:stretch>
        </p:blipFill>
        <p:spPr>
          <a:xfrm>
            <a:off x="957263" y="1843088"/>
            <a:ext cx="9615487" cy="3974306"/>
          </a:xfrm>
          <a:prstGeom prst="rect">
            <a:avLst/>
          </a:prstGeom>
        </p:spPr>
      </p:pic>
    </p:spTree>
    <p:extLst>
      <p:ext uri="{BB962C8B-B14F-4D97-AF65-F5344CB8AC3E}">
        <p14:creationId xmlns:p14="http://schemas.microsoft.com/office/powerpoint/2010/main" val="223099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2241-D2CF-2C7B-1382-2A4788E267F0}"/>
              </a:ext>
            </a:extLst>
          </p:cNvPr>
          <p:cNvSpPr>
            <a:spLocks noGrp="1"/>
          </p:cNvSpPr>
          <p:nvPr>
            <p:ph type="title"/>
          </p:nvPr>
        </p:nvSpPr>
        <p:spPr/>
        <p:txBody>
          <a:bodyPr/>
          <a:lstStyle/>
          <a:p>
            <a:r>
              <a:rPr lang="en-US" b="1" dirty="0">
                <a:latin typeface="Monotype Corsiva" panose="03010101010201010101" pitchFamily="66" charset="0"/>
              </a:rPr>
              <a:t>Test 3: </a:t>
            </a:r>
            <a:r>
              <a:rPr lang="en-US" dirty="0">
                <a:latin typeface="Monotype Corsiva" panose="03010101010201010101" pitchFamily="66" charset="0"/>
              </a:rPr>
              <a:t>Network Failure</a:t>
            </a:r>
          </a:p>
        </p:txBody>
      </p:sp>
      <p:pic>
        <p:nvPicPr>
          <p:cNvPr id="4" name="Content Placeholder 3">
            <a:extLst>
              <a:ext uri="{FF2B5EF4-FFF2-40B4-BE49-F238E27FC236}">
                <a16:creationId xmlns:a16="http://schemas.microsoft.com/office/drawing/2014/main" id="{A3A8B4C5-D3EC-E648-A3C1-53448EB8104D}"/>
              </a:ext>
            </a:extLst>
          </p:cNvPr>
          <p:cNvPicPr>
            <a:picLocks noGrp="1" noChangeAspect="1"/>
          </p:cNvPicPr>
          <p:nvPr>
            <p:ph idx="1"/>
          </p:nvPr>
        </p:nvPicPr>
        <p:blipFill>
          <a:blip r:embed="rId2"/>
          <a:stretch>
            <a:fillRect/>
          </a:stretch>
        </p:blipFill>
        <p:spPr>
          <a:xfrm>
            <a:off x="671513" y="2185194"/>
            <a:ext cx="9929812" cy="3632200"/>
          </a:xfrm>
          <a:prstGeom prst="rect">
            <a:avLst/>
          </a:prstGeom>
        </p:spPr>
      </p:pic>
    </p:spTree>
    <p:extLst>
      <p:ext uri="{BB962C8B-B14F-4D97-AF65-F5344CB8AC3E}">
        <p14:creationId xmlns:p14="http://schemas.microsoft.com/office/powerpoint/2010/main" val="411573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3A92-8747-3741-9F62-8DD9BBCA9484}"/>
              </a:ext>
            </a:extLst>
          </p:cNvPr>
          <p:cNvSpPr>
            <a:spLocks noGrp="1"/>
          </p:cNvSpPr>
          <p:nvPr>
            <p:ph type="title"/>
          </p:nvPr>
        </p:nvSpPr>
        <p:spPr>
          <a:xfrm>
            <a:off x="838200" y="0"/>
            <a:ext cx="10515600" cy="1325563"/>
          </a:xfrm>
        </p:spPr>
        <p:txBody>
          <a:bodyPr>
            <a:normAutofit/>
          </a:bodyPr>
          <a:lstStyle/>
          <a:p>
            <a:r>
              <a:rPr lang="en-US" b="1" dirty="0">
                <a:latin typeface="Monotype Corsiva" panose="03010101010201010101" pitchFamily="66" charset="0"/>
              </a:rPr>
              <a:t>Feature 1: </a:t>
            </a:r>
            <a:r>
              <a:rPr lang="en-US" dirty="0">
                <a:latin typeface="Monotype Corsiva" panose="03010101010201010101" pitchFamily="66" charset="0"/>
              </a:rPr>
              <a:t>Highlights keywords in Yellow.</a:t>
            </a:r>
          </a:p>
        </p:txBody>
      </p:sp>
      <p:sp>
        <p:nvSpPr>
          <p:cNvPr id="3" name="Content Placeholder 2">
            <a:extLst>
              <a:ext uri="{FF2B5EF4-FFF2-40B4-BE49-F238E27FC236}">
                <a16:creationId xmlns:a16="http://schemas.microsoft.com/office/drawing/2014/main" id="{A9AEC47D-3DED-987C-861C-D3B3AD0A4695}"/>
              </a:ext>
            </a:extLst>
          </p:cNvPr>
          <p:cNvSpPr>
            <a:spLocks noGrp="1"/>
          </p:cNvSpPr>
          <p:nvPr>
            <p:ph idx="1"/>
          </p:nvPr>
        </p:nvSpPr>
        <p:spPr>
          <a:xfrm>
            <a:off x="838200" y="1023959"/>
            <a:ext cx="10515600" cy="5214003"/>
          </a:xfrm>
        </p:spPr>
        <p:txBody>
          <a:bodyPr>
            <a:normAutofit/>
          </a:bodyPr>
          <a:lstStyle/>
          <a:p>
            <a:pPr algn="just">
              <a:buFont typeface="Arial" panose="020B0604020202020204" pitchFamily="34" charset="0"/>
              <a:buChar char="•"/>
            </a:pPr>
            <a:r>
              <a:rPr lang="en-US" dirty="0">
                <a:latin typeface="Monotype Corsiva" panose="03010101010201010101" pitchFamily="66" charset="0"/>
              </a:rPr>
              <a:t>In the before basic code, we have added an additional feature that </a:t>
            </a:r>
            <a:r>
              <a:rPr lang="en-US" b="1" dirty="0">
                <a:latin typeface="Monotype Corsiva" panose="03010101010201010101" pitchFamily="66" charset="0"/>
              </a:rPr>
              <a:t>highlights keywords in Yellow </a:t>
            </a:r>
            <a:r>
              <a:rPr lang="en-US" dirty="0">
                <a:latin typeface="Monotype Corsiva" panose="03010101010201010101" pitchFamily="66" charset="0"/>
              </a:rPr>
              <a:t>and we can add as many keywords in the Code as per the usage of the project.</a:t>
            </a:r>
          </a:p>
          <a:p>
            <a:pPr algn="just">
              <a:buFont typeface="Arial" panose="020B0604020202020204" pitchFamily="34" charset="0"/>
              <a:buChar char="•"/>
            </a:pPr>
            <a:r>
              <a:rPr lang="en-US" dirty="0">
                <a:latin typeface="Monotype Corsiva" panose="03010101010201010101" pitchFamily="66" charset="0"/>
              </a:rPr>
              <a:t>When certain words or phrases need to be highlighted to catch the user's attention or are particularly important, this feature may be helpful. For instance, a teacher might want to highlight important vocabulary words in the transcription text of a speech-to-text application for a language learning platform to aid their students in identifying and learning new words.</a:t>
            </a:r>
          </a:p>
          <a:p>
            <a:endParaRPr lang="en-US" dirty="0"/>
          </a:p>
        </p:txBody>
      </p:sp>
    </p:spTree>
    <p:extLst>
      <p:ext uri="{BB962C8B-B14F-4D97-AF65-F5344CB8AC3E}">
        <p14:creationId xmlns:p14="http://schemas.microsoft.com/office/powerpoint/2010/main" val="165055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EFEE-9C76-4E79-E2D8-56403024A662}"/>
              </a:ext>
            </a:extLst>
          </p:cNvPr>
          <p:cNvSpPr>
            <a:spLocks noGrp="1"/>
          </p:cNvSpPr>
          <p:nvPr>
            <p:ph type="title"/>
          </p:nvPr>
        </p:nvSpPr>
        <p:spPr/>
        <p:txBody>
          <a:bodyPr/>
          <a:lstStyle/>
          <a:p>
            <a:r>
              <a:rPr lang="en-US" b="1" dirty="0">
                <a:latin typeface="Monotype Corsiva" panose="03010101010201010101" pitchFamily="66" charset="0"/>
              </a:rPr>
              <a:t>Output:</a:t>
            </a:r>
          </a:p>
        </p:txBody>
      </p:sp>
      <p:pic>
        <p:nvPicPr>
          <p:cNvPr id="4" name="Content Placeholder 3">
            <a:extLst>
              <a:ext uri="{FF2B5EF4-FFF2-40B4-BE49-F238E27FC236}">
                <a16:creationId xmlns:a16="http://schemas.microsoft.com/office/drawing/2014/main" id="{A0115595-5593-B85A-D865-E141C5AF1525}"/>
              </a:ext>
            </a:extLst>
          </p:cNvPr>
          <p:cNvPicPr>
            <a:picLocks noGrp="1" noChangeAspect="1"/>
          </p:cNvPicPr>
          <p:nvPr>
            <p:ph idx="1"/>
          </p:nvPr>
        </p:nvPicPr>
        <p:blipFill>
          <a:blip r:embed="rId2"/>
          <a:stretch>
            <a:fillRect/>
          </a:stretch>
        </p:blipFill>
        <p:spPr>
          <a:xfrm>
            <a:off x="1042988" y="1457325"/>
            <a:ext cx="9701212" cy="4514850"/>
          </a:xfrm>
          <a:prstGeom prst="rect">
            <a:avLst/>
          </a:prstGeom>
        </p:spPr>
      </p:pic>
    </p:spTree>
    <p:extLst>
      <p:ext uri="{BB962C8B-B14F-4D97-AF65-F5344CB8AC3E}">
        <p14:creationId xmlns:p14="http://schemas.microsoft.com/office/powerpoint/2010/main" val="2457662553"/>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205</TotalTime>
  <Words>721</Words>
  <Application>Microsoft Macintosh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Avenir Next LT Pro</vt:lpstr>
      <vt:lpstr>AvenirNext LT Pro Medium</vt:lpstr>
      <vt:lpstr>Monotype Corsiva</vt:lpstr>
      <vt:lpstr>Rockwell</vt:lpstr>
      <vt:lpstr>Segoe UI</vt:lpstr>
      <vt:lpstr>ExploreVTI</vt:lpstr>
      <vt:lpstr>SPEECH-TO-TEXT</vt:lpstr>
      <vt:lpstr>Description and Uses:</vt:lpstr>
      <vt:lpstr>BASIC CODE</vt:lpstr>
      <vt:lpstr>Initial Page</vt:lpstr>
      <vt:lpstr>Test 1: Start recording and get correct output.</vt:lpstr>
      <vt:lpstr>Test 2: Error check when no one talks.</vt:lpstr>
      <vt:lpstr>Test 3: Network Failure</vt:lpstr>
      <vt:lpstr>Feature 1: Highlights keywords in Yellow.</vt:lpstr>
      <vt:lpstr>Output:</vt:lpstr>
      <vt:lpstr>Feature 2: Detection of sensitivity of the output text using Sentiment Analysis.</vt:lpstr>
      <vt:lpstr>Output: Positive</vt:lpstr>
      <vt:lpstr>Output: Negative</vt:lpstr>
      <vt:lpstr>Feature 3:Edit the Output Transcription Text</vt:lpstr>
      <vt:lpstr>Initial Output:</vt:lpstr>
      <vt:lpstr>Final Output after editing:</vt:lpstr>
      <vt:lpstr>Feature 4: Download the output transcription text.</vt:lpstr>
      <vt:lpstr>Output:</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SPEECH-TO-TEXT</dc:title>
  <dc:creator>Veda Samhitha Dyawanapally</dc:creator>
  <cp:lastModifiedBy>Veda Samhitha Dyawanapally</cp:lastModifiedBy>
  <cp:revision>5</cp:revision>
  <dcterms:created xsi:type="dcterms:W3CDTF">2023-04-23T23:10:53Z</dcterms:created>
  <dcterms:modified xsi:type="dcterms:W3CDTF">2023-04-24T02:36:07Z</dcterms:modified>
</cp:coreProperties>
</file>