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441" r:id="rId2"/>
    <p:sldId id="443" r:id="rId3"/>
    <p:sldId id="458" r:id="rId4"/>
    <p:sldId id="464" r:id="rId5"/>
    <p:sldId id="460" r:id="rId6"/>
    <p:sldId id="461" r:id="rId7"/>
    <p:sldId id="465" r:id="rId8"/>
    <p:sldId id="463" r:id="rId9"/>
    <p:sldId id="457" r:id="rId10"/>
    <p:sldId id="436" r:id="rId11"/>
    <p:sldId id="437" r:id="rId12"/>
    <p:sldId id="3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706" autoAdjust="0"/>
  </p:normalViewPr>
  <p:slideViewPr>
    <p:cSldViewPr snapToGrid="0">
      <p:cViewPr varScale="1">
        <p:scale>
          <a:sx n="79" d="100"/>
          <a:sy n="79" d="100"/>
        </p:scale>
        <p:origin x="-816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jit Yadav" userId="4ae07b6169b4b75c" providerId="LiveId" clId="{13704350-B4F2-4D3B-B31A-82B8C91525EA}"/>
    <pc:docChg chg="modSld">
      <pc:chgData name="Chandrajit Yadav" userId="4ae07b6169b4b75c" providerId="LiveId" clId="{13704350-B4F2-4D3B-B31A-82B8C91525EA}" dt="2024-12-07T19:51:51.797" v="42" actId="20577"/>
      <pc:docMkLst>
        <pc:docMk/>
      </pc:docMkLst>
      <pc:sldChg chg="modSp mod">
        <pc:chgData name="Chandrajit Yadav" userId="4ae07b6169b4b75c" providerId="LiveId" clId="{13704350-B4F2-4D3B-B31A-82B8C91525EA}" dt="2024-12-07T19:49:53.933" v="26" actId="20577"/>
        <pc:sldMkLst>
          <pc:docMk/>
          <pc:sldMk cId="0" sldId="383"/>
        </pc:sldMkLst>
        <pc:spChg chg="mod">
          <ac:chgData name="Chandrajit Yadav" userId="4ae07b6169b4b75c" providerId="LiveId" clId="{13704350-B4F2-4D3B-B31A-82B8C91525EA}" dt="2024-12-07T19:49:53.933" v="26" actId="20577"/>
          <ac:spMkLst>
            <pc:docMk/>
            <pc:sldMk cId="0" sldId="383"/>
            <ac:spMk id="4" creationId="{E792BE84-3448-2348-B352-CD5BC083E5FD}"/>
          </ac:spMkLst>
        </pc:spChg>
      </pc:sldChg>
      <pc:sldChg chg="modSp mod">
        <pc:chgData name="Chandrajit Yadav" userId="4ae07b6169b4b75c" providerId="LiveId" clId="{13704350-B4F2-4D3B-B31A-82B8C91525EA}" dt="2024-12-07T19:48:58.897" v="24" actId="20577"/>
        <pc:sldMkLst>
          <pc:docMk/>
          <pc:sldMk cId="3595375317" sldId="441"/>
        </pc:sldMkLst>
        <pc:spChg chg="mod">
          <ac:chgData name="Chandrajit Yadav" userId="4ae07b6169b4b75c" providerId="LiveId" clId="{13704350-B4F2-4D3B-B31A-82B8C91525EA}" dt="2024-12-07T19:48:58.897" v="24" actId="20577"/>
          <ac:spMkLst>
            <pc:docMk/>
            <pc:sldMk cId="3595375317" sldId="441"/>
            <ac:spMk id="5" creationId="{B04FD568-3114-BE66-3826-E66D988718D4}"/>
          </ac:spMkLst>
        </pc:spChg>
      </pc:sldChg>
      <pc:sldChg chg="modSp mod">
        <pc:chgData name="Chandrajit Yadav" userId="4ae07b6169b4b75c" providerId="LiveId" clId="{13704350-B4F2-4D3B-B31A-82B8C91525EA}" dt="2024-12-07T19:51:51.797" v="42" actId="20577"/>
        <pc:sldMkLst>
          <pc:docMk/>
          <pc:sldMk cId="3515311389" sldId="443"/>
        </pc:sldMkLst>
        <pc:spChg chg="mod">
          <ac:chgData name="Chandrajit Yadav" userId="4ae07b6169b4b75c" providerId="LiveId" clId="{13704350-B4F2-4D3B-B31A-82B8C91525EA}" dt="2024-12-07T19:51:51.797" v="42" actId="20577"/>
          <ac:spMkLst>
            <pc:docMk/>
            <pc:sldMk cId="3515311389" sldId="443"/>
            <ac:spMk id="5" creationId="{0CC598C7-C0F9-44F4-978F-29412F3C697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CDB74D4-5E76-4C47-E7AA-61E2C648C8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C962EDA-0A3B-5C3A-C8DF-7672C339CF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D750-AD1D-4C03-A026-1768137CC901}" type="datetimeFigureOut">
              <a:rPr lang="en-IN" smtClean="0"/>
              <a:pPr/>
              <a:t>03-01-25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EC80489-5F61-FA08-A147-AE43BE9C49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2D387C-1469-6716-E148-98BDCB6976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566E6-FD90-4AE7-9488-620D46A968B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5439155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Course Title, Topic Name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6BB4A-8EA9-40D4-95BF-21E04B247614}" type="datetimeFigureOut">
              <a:rPr lang="en-IN" smtClean="0"/>
              <a:pPr/>
              <a:t>03-01-25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BDDA1-7BB7-447A-97DE-AE5425C8F2A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1000788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IN"/>
              <a:t>Course Title, Topic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College of Engineering, KONERU LAKSHMAIAH EDUCATION FOUNDATION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BDDA1-7BB7-447A-97DE-AE5425C8F2AD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289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8398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1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5364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5752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9094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228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3837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0746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458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203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0776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7908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&lt;COURSE TITLE&gt;, &lt;TOPIC NAME&gt;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0490" y="629113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2200">
                <a:solidFill>
                  <a:schemeClr val="accent1"/>
                </a:solidFill>
              </a:defRPr>
            </a:lvl1pPr>
          </a:lstStyle>
          <a:p>
            <a:fld id="{CBABCCC1-BF11-4F37-963E-1BCD5B23FD72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Icon&#10;&#10;Description automatically generated with medium confidence">
            <a:extLst>
              <a:ext uri="{FF2B5EF4-FFF2-40B4-BE49-F238E27FC236}">
                <a16:creationId xmlns:a16="http://schemas.microsoft.com/office/drawing/2014/main" xmlns="" id="{D33DD7EC-6054-A5D7-0F93-3916702EC90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7444" y="32699"/>
            <a:ext cx="1218935" cy="500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B6D7A70-9470-38A5-6785-933F5C089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360" t="18054" b="50110"/>
          <a:stretch/>
        </p:blipFill>
        <p:spPr>
          <a:xfrm>
            <a:off x="1451579" y="6373097"/>
            <a:ext cx="2912198" cy="351077"/>
          </a:xfrm>
          <a:prstGeom prst="rect">
            <a:avLst/>
          </a:prstGeom>
        </p:spPr>
      </p:pic>
      <p:pic>
        <p:nvPicPr>
          <p:cNvPr id="14" name="Picture 13" descr="Text&#10;&#10;Description automatically generated with medium confidence">
            <a:extLst>
              <a:ext uri="{FF2B5EF4-FFF2-40B4-BE49-F238E27FC236}">
                <a16:creationId xmlns:a16="http://schemas.microsoft.com/office/drawing/2014/main" xmlns="" id="{A51BE3ED-273E-B0A1-FC3A-EE01E1A92D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3957" r="20929" b="13232"/>
          <a:stretch/>
        </p:blipFill>
        <p:spPr>
          <a:xfrm>
            <a:off x="8825503" y="6373097"/>
            <a:ext cx="2229351" cy="33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838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F0CC4D7F-71A4-13EC-98D7-954DCDD0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4" name="Google Shape;475;p16">
            <a:extLst>
              <a:ext uri="{FF2B5EF4-FFF2-40B4-BE49-F238E27FC236}">
                <a16:creationId xmlns:a16="http://schemas.microsoft.com/office/drawing/2014/main" xmlns="" id="{05AE3BA5-D283-9732-A7FC-00BDE0D339E7}"/>
              </a:ext>
            </a:extLst>
          </p:cNvPr>
          <p:cNvSpPr txBox="1"/>
          <p:nvPr/>
        </p:nvSpPr>
        <p:spPr>
          <a:xfrm>
            <a:off x="3268393" y="830715"/>
            <a:ext cx="5292283" cy="7078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CSE</a:t>
            </a:r>
          </a:p>
        </p:txBody>
      </p:sp>
      <p:sp>
        <p:nvSpPr>
          <p:cNvPr id="5" name="Google Shape;476;p16">
            <a:extLst>
              <a:ext uri="{FF2B5EF4-FFF2-40B4-BE49-F238E27FC236}">
                <a16:creationId xmlns:a16="http://schemas.microsoft.com/office/drawing/2014/main" xmlns="" id="{B04FD568-3114-BE66-3826-E66D988718D4}"/>
              </a:ext>
            </a:extLst>
          </p:cNvPr>
          <p:cNvSpPr txBox="1"/>
          <p:nvPr/>
        </p:nvSpPr>
        <p:spPr>
          <a:xfrm>
            <a:off x="1119352" y="1933408"/>
            <a:ext cx="1018452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/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Poppins" panose="00000500000000000000" pitchFamily="2" charset="0"/>
                <a:sym typeface="BioRhyme ExtraBold"/>
              </a:rPr>
              <a:t>COURSE NAME: </a:t>
            </a:r>
            <a:r>
              <a:rPr lang="en-IN" sz="3200" b="1" cap="all" dirty="0">
                <a:ln/>
                <a:solidFill>
                  <a:srgbClr val="C00000"/>
                </a:solidFill>
                <a:latin typeface="Calibri"/>
                <a:cs typeface="Poppins" panose="00000500000000000000" pitchFamily="2" charset="0"/>
              </a:rPr>
              <a:t>DATA SCIENCE AND VISUALIZATION</a:t>
            </a:r>
            <a:endParaRPr lang="en-US" sz="3200" b="1" cap="all" dirty="0">
              <a:ln/>
              <a:solidFill>
                <a:srgbClr val="C00000"/>
              </a:solidFill>
              <a:latin typeface="Calibri"/>
              <a:cs typeface="Poppins" panose="00000500000000000000" pitchFamily="2" charset="0"/>
              <a:sym typeface="BioRhyme ExtraBol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all" spc="0" normalizeH="0" baseline="0" noProof="0" dirty="0">
                <a:ln/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Poppins" panose="00000500000000000000" pitchFamily="2" charset="0"/>
                <a:sym typeface="BioRhyme ExtraBold"/>
              </a:rPr>
              <a:t>COURSE CODE: 22AD3206R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lvl="0" algn="ctr" defTabSz="914400"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BioRhyme ExtraBold"/>
                <a:cs typeface="Poppins" panose="00000500000000000000" pitchFamily="2" charset="0"/>
                <a:sym typeface="BioRhyme ExtraBold"/>
              </a:rPr>
              <a:t>Topic:</a:t>
            </a:r>
            <a:r>
              <a:rPr lang="en-US" sz="2400" b="1" dirty="0">
                <a:solidFill>
                  <a:srgbClr val="C00000"/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Poppins"/>
              </a:rPr>
              <a:t>Data Pre-Processing Overview </a:t>
            </a:r>
            <a:endParaRPr lang="en-US" sz="2400" b="1" dirty="0">
              <a:solidFill>
                <a:srgbClr val="C00000"/>
              </a:solidFill>
              <a:latin typeface="Calibri"/>
              <a:cs typeface="Poppins" panose="00000500000000000000" pitchFamily="2" charset="0"/>
              <a:sym typeface="BioRhyme ExtraBold"/>
            </a:endParaRPr>
          </a:p>
        </p:txBody>
      </p:sp>
      <p:sp>
        <p:nvSpPr>
          <p:cNvPr id="6" name="Google Shape;502;p17">
            <a:extLst>
              <a:ext uri="{FF2B5EF4-FFF2-40B4-BE49-F238E27FC236}">
                <a16:creationId xmlns:a16="http://schemas.microsoft.com/office/drawing/2014/main" xmlns="" id="{62445CFA-FDC0-1661-DA82-DB6246044037}"/>
              </a:ext>
            </a:extLst>
          </p:cNvPr>
          <p:cNvSpPr/>
          <p:nvPr/>
        </p:nvSpPr>
        <p:spPr>
          <a:xfrm>
            <a:off x="4894036" y="5095702"/>
            <a:ext cx="2235116" cy="453054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- 05</a:t>
            </a:r>
            <a:endParaRPr sz="2400" dirty="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95375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ED7FD29D-BBDE-078E-D487-E57247CDB50D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SELF-ASSESSMENT QUESTIONS</a:t>
            </a:r>
          </a:p>
        </p:txBody>
      </p:sp>
      <p:sp>
        <p:nvSpPr>
          <p:cNvPr id="7" name="Google Shape;502;p17">
            <a:extLst>
              <a:ext uri="{FF2B5EF4-FFF2-40B4-BE49-F238E27FC236}">
                <a16:creationId xmlns:a16="http://schemas.microsoft.com/office/drawing/2014/main" xmlns="" id="{AE3D0AA7-0A5F-7BD6-7BC7-1D38F326B8B4}"/>
              </a:ext>
            </a:extLst>
          </p:cNvPr>
          <p:cNvSpPr/>
          <p:nvPr/>
        </p:nvSpPr>
        <p:spPr>
          <a:xfrm>
            <a:off x="1026827" y="1036320"/>
            <a:ext cx="10155277" cy="767080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Poppins"/>
              </a:rPr>
              <a:t>Have I detected and dealt with outliers in the data?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Poppins"/>
              </a:rPr>
              <a:t>Did I use appropriate methods such as visualization, statistical tests, or transformation techniques?</a:t>
            </a: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xmlns="" id="{5D8B791C-9B35-CF16-C192-D202E0DB9A60}"/>
              </a:ext>
            </a:extLst>
          </p:cNvPr>
          <p:cNvSpPr/>
          <p:nvPr/>
        </p:nvSpPr>
        <p:spPr>
          <a:xfrm>
            <a:off x="1127760" y="1934707"/>
            <a:ext cx="6512560" cy="162302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Poppins"/>
              </a:rPr>
              <a:t>Have I normalized the data to ensure consistent ranges for variables?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Poppins"/>
              </a:rPr>
              <a:t>Did I consider the impact of normalization on the performance of different algorithms?</a:t>
            </a:r>
          </a:p>
        </p:txBody>
      </p:sp>
      <p:sp>
        <p:nvSpPr>
          <p:cNvPr id="13" name="Google Shape;502;p17">
            <a:extLst>
              <a:ext uri="{FF2B5EF4-FFF2-40B4-BE49-F238E27FC236}">
                <a16:creationId xmlns:a16="http://schemas.microsoft.com/office/drawing/2014/main" xmlns="" id="{BB41B87C-BE5F-4BF2-531D-57DC21D1A451}"/>
              </a:ext>
            </a:extLst>
          </p:cNvPr>
          <p:cNvSpPr/>
          <p:nvPr/>
        </p:nvSpPr>
        <p:spPr>
          <a:xfrm>
            <a:off x="1009895" y="3799840"/>
            <a:ext cx="10172210" cy="599440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Poppins"/>
              </a:rPr>
              <a:t>Have I split the dataset into training and testing sets to assess model generalization?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Poppins"/>
              </a:rPr>
              <a:t>Did I consider stratified sampling, especially for imbalanced datasets?</a:t>
            </a:r>
          </a:p>
        </p:txBody>
      </p:sp>
      <p:sp>
        <p:nvSpPr>
          <p:cNvPr id="14" name="Rounded Rectangle 17">
            <a:extLst>
              <a:ext uri="{FF2B5EF4-FFF2-40B4-BE49-F238E27FC236}">
                <a16:creationId xmlns:a16="http://schemas.microsoft.com/office/drawing/2014/main" xmlns="" id="{7E00138C-2256-5D01-E821-A57ADA3BBCB0}"/>
              </a:ext>
            </a:extLst>
          </p:cNvPr>
          <p:cNvSpPr/>
          <p:nvPr/>
        </p:nvSpPr>
        <p:spPr>
          <a:xfrm>
            <a:off x="1127760" y="4641391"/>
            <a:ext cx="9773252" cy="1494293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Poppins"/>
              </a:rPr>
              <a:t>Why is transactional data important for businesses, and how can it be used for analysis?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600" dirty="0">
                <a:latin typeface="Poppins"/>
              </a:rPr>
              <a:t>What measures would you take to ensure the security and privacy of transactional data?</a:t>
            </a:r>
          </a:p>
        </p:txBody>
      </p:sp>
      <p:pic>
        <p:nvPicPr>
          <p:cNvPr id="8" name="Picture 2" descr="KL Deemed to be University 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3978419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1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xmlns="" id="{045E056E-10BD-0B9E-4ACE-A3F54C31FD9F}"/>
              </a:ext>
            </a:extLst>
          </p:cNvPr>
          <p:cNvSpPr/>
          <p:nvPr/>
        </p:nvSpPr>
        <p:spPr>
          <a:xfrm>
            <a:off x="2161309" y="93891"/>
            <a:ext cx="7105194" cy="779869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REFERENCES FOR FURTHER LEARNING OF THE SESSION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0332" y="1167618"/>
            <a:ext cx="9608234" cy="2808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Paulraj Ponniah, DATA MODELING FUNDAMENTALS A Practical Guide for IT Professionals.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Sites and Web links: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https://www.researchgate.net/publication/291019609_Research_on_Data_Preprocessing_and_Categorization_Technique_for_Smartphone_Review_Analysis/figures?lo=1</a:t>
            </a:r>
          </a:p>
        </p:txBody>
      </p:sp>
      <p:pic>
        <p:nvPicPr>
          <p:cNvPr id="5" name="Picture 2" descr="KL Deemed to be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999271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xmlns="" id="{E792BE84-3448-2348-B352-CD5BC083E5FD}"/>
              </a:ext>
            </a:extLst>
          </p:cNvPr>
          <p:cNvSpPr/>
          <p:nvPr/>
        </p:nvSpPr>
        <p:spPr>
          <a:xfrm>
            <a:off x="2602523" y="1856934"/>
            <a:ext cx="7920111" cy="2883877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b="1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THANK YOU</a:t>
            </a: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US" sz="2400" b="1" dirty="0">
                <a:latin typeface="Poppins" pitchFamily="2" charset="77"/>
                <a:cs typeface="Poppins" pitchFamily="2" charset="77"/>
              </a:rPr>
              <a:t>Team – DSV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US" sz="2400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6" name="Picture 2" descr="KL Deemed to be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4534" y="2560321"/>
            <a:ext cx="3235570" cy="1083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4642" y="1271149"/>
            <a:ext cx="9603275" cy="3450613"/>
          </a:xfrm>
        </p:spPr>
        <p:txBody>
          <a:bodyPr/>
          <a:lstStyle/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Poppins"/>
              </a:rPr>
              <a:t>Effective data collection is the foundation of meaningful data analytics and visualization. 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Poppins"/>
              </a:rPr>
              <a:t>Data pre-processing is a crucial step in the data analytics and visualization process.</a:t>
            </a:r>
          </a:p>
          <a:p>
            <a:pPr algn="just">
              <a:buFont typeface="Wingdings" pitchFamily="2" charset="2"/>
              <a:buChar char="Ø"/>
            </a:pPr>
            <a:r>
              <a:rPr lang="en-IN" dirty="0">
                <a:latin typeface="Poppins"/>
              </a:rPr>
              <a:t> It involves cleaning, transforming, and organizing raw data into a format that can be effectively utilized for analysis and 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xmlns="" id="{0CC598C7-C0F9-44F4-978F-29412F3C6971}"/>
              </a:ext>
            </a:extLst>
          </p:cNvPr>
          <p:cNvSpPr/>
          <p:nvPr/>
        </p:nvSpPr>
        <p:spPr>
          <a:xfrm>
            <a:off x="1436914" y="163632"/>
            <a:ext cx="10189029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bg1"/>
                </a:solidFill>
                <a:latin typeface="Poppins"/>
              </a:rPr>
              <a:t>Data pre-processing overview in </a:t>
            </a:r>
            <a:r>
              <a:rPr lang="en-IN" sz="2400" b="1">
                <a:solidFill>
                  <a:schemeClr val="bg1"/>
                </a:solidFill>
                <a:latin typeface="Poppins"/>
              </a:rPr>
              <a:t>Data science </a:t>
            </a:r>
            <a:r>
              <a:rPr lang="en-IN" sz="2400" b="1" dirty="0">
                <a:solidFill>
                  <a:schemeClr val="bg1"/>
                </a:solidFill>
                <a:latin typeface="Poppins"/>
              </a:rPr>
              <a:t>&amp; visualization</a:t>
            </a:r>
            <a:endParaRPr lang="en-US" sz="2400" b="1" dirty="0">
              <a:solidFill>
                <a:schemeClr val="bg1"/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531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FCFFB18-72A1-BE40-7C3D-88D18361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xmlns="" id="{7629ED01-E863-6D38-1AFB-85E40E917448}"/>
              </a:ext>
            </a:extLst>
          </p:cNvPr>
          <p:cNvSpPr/>
          <p:nvPr/>
        </p:nvSpPr>
        <p:spPr>
          <a:xfrm>
            <a:off x="3122023" y="163632"/>
            <a:ext cx="5212080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bg1"/>
                </a:solidFill>
                <a:latin typeface="Poppins"/>
              </a:rPr>
              <a:t>Data Pre-Processing Overview</a:t>
            </a:r>
            <a:endParaRPr lang="en-US" sz="2400" b="1" dirty="0">
              <a:solidFill>
                <a:schemeClr val="bg1"/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5E51F90-3CAF-5273-3FB8-7C12CBE36B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1488" y="1197321"/>
            <a:ext cx="5613149" cy="446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087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526B42-5321-903C-ACBA-15155B61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759" y="1322049"/>
            <a:ext cx="9872877" cy="4290475"/>
          </a:xfrm>
        </p:spPr>
        <p:txBody>
          <a:bodyPr>
            <a:normAutofit/>
          </a:bodyPr>
          <a:lstStyle/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cleaning is the process of detecting corrupt data and inaccurate records from a record set or database table. </a:t>
            </a:r>
          </a:p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main use of cleaning step is based on detecting incomplete, inaccurate, inconsistent and irrelevant data and applying techniques to modify or delete this useless data. 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383DEC-3A98-B104-E861-A7649642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xmlns="" id="{997B5215-308F-1FA0-FF82-5DE4FAFD39C5}"/>
              </a:ext>
            </a:extLst>
          </p:cNvPr>
          <p:cNvSpPr/>
          <p:nvPr/>
        </p:nvSpPr>
        <p:spPr>
          <a:xfrm>
            <a:off x="3489959" y="165399"/>
            <a:ext cx="5212080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bg1"/>
                </a:solidFill>
                <a:latin typeface="Poppins"/>
              </a:rPr>
              <a:t>DATA CLEANING</a:t>
            </a:r>
            <a:endParaRPr lang="en-US" sz="2400" b="1" dirty="0">
              <a:solidFill>
                <a:schemeClr val="bg1"/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519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526B42-5321-903C-ACBA-15155B61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1" y="1103587"/>
            <a:ext cx="9603275" cy="3952855"/>
          </a:xfrm>
        </p:spPr>
        <p:txBody>
          <a:bodyPr>
            <a:normAutofit fontScale="92500"/>
          </a:bodyPr>
          <a:lstStyle/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Integration focuses on unification of data residing in different sources and presenting a unified view of these data.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Data with different representations are put together and any conflicts resulting from it are resolved. 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process becomes vital in a number of scientific and commercial applications. With increasing volume and exponential growth of data, integrating it becomes even more significant. 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383DEC-3A98-B104-E861-A7649642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xmlns="" id="{825D5113-637B-7464-C354-008521F7B88D}"/>
              </a:ext>
            </a:extLst>
          </p:cNvPr>
          <p:cNvSpPr/>
          <p:nvPr/>
        </p:nvSpPr>
        <p:spPr>
          <a:xfrm>
            <a:off x="3489958" y="90095"/>
            <a:ext cx="5212080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bg1"/>
                </a:solidFill>
                <a:latin typeface="Poppins"/>
              </a:rPr>
              <a:t>DATA INTEGRATION</a:t>
            </a:r>
            <a:endParaRPr lang="en-US" sz="2400" b="1" dirty="0">
              <a:solidFill>
                <a:schemeClr val="bg1"/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701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526B42-5321-903C-ACBA-15155B61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982" y="867104"/>
            <a:ext cx="10408468" cy="5424036"/>
          </a:xfrm>
        </p:spPr>
        <p:txBody>
          <a:bodyPr>
            <a:normAutofit fontScale="92500" lnSpcReduction="10000"/>
          </a:bodyPr>
          <a:lstStyle/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transformation plays a pivotal role in converting unprocessed data into understandable form. 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It consists of data 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normalization, aggregation and generalization. 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normalization helps to arrange the columns and tables of a database such that redundancy is minimum. </a:t>
            </a:r>
            <a:endParaRPr lang="en-US" sz="2800" b="0" i="0" u="none" strike="noStrike" baseline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This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helps cut down on the processing time and complexity. 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aggregation helps in creating a brief summary for faster overview. 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process of data generalization is also known as rolling-up data. </a:t>
            </a:r>
            <a:endParaRPr lang="en-US" sz="2800" b="0" i="0" u="none" strike="noStrike" baseline="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800" b="0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It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helps in generalizing data and creates successive layers of summary in evaluation database. 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383DEC-3A98-B104-E861-A7649642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xmlns="" id="{1F562311-D7DC-4EFC-9CA6-2F50A3B6300E}"/>
              </a:ext>
            </a:extLst>
          </p:cNvPr>
          <p:cNvSpPr/>
          <p:nvPr/>
        </p:nvSpPr>
        <p:spPr>
          <a:xfrm>
            <a:off x="3122023" y="163632"/>
            <a:ext cx="5212080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bg1"/>
                </a:solidFill>
                <a:latin typeface="Poppins"/>
              </a:rPr>
              <a:t>DATA TRANSFORMATION</a:t>
            </a:r>
            <a:endParaRPr lang="en-US" sz="2400" b="1" dirty="0">
              <a:solidFill>
                <a:schemeClr val="bg1"/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783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526B42-5321-903C-ACBA-15155B61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759" y="1322049"/>
            <a:ext cx="9872877" cy="4290475"/>
          </a:xfrm>
        </p:spPr>
        <p:txBody>
          <a:bodyPr>
            <a:normAutofit/>
          </a:bodyPr>
          <a:lstStyle/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reduction is the process of transforming digital info into ordered and simplified form. </a:t>
            </a:r>
          </a:p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data is generally derived through empirical and experimental means. </a:t>
            </a:r>
          </a:p>
          <a:p>
            <a:pPr algn="just"/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It involves reducing large amounts of data into smaller and meaningful fragments. </a:t>
            </a:r>
            <a:endParaRPr lang="en-IN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383DEC-3A98-B104-E861-A7649642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xmlns="" id="{997B5215-308F-1FA0-FF82-5DE4FAFD39C5}"/>
              </a:ext>
            </a:extLst>
          </p:cNvPr>
          <p:cNvSpPr/>
          <p:nvPr/>
        </p:nvSpPr>
        <p:spPr>
          <a:xfrm>
            <a:off x="3489959" y="165399"/>
            <a:ext cx="5212080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bg1"/>
                </a:solidFill>
                <a:latin typeface="Poppins"/>
              </a:rPr>
              <a:t>DATA REDUCTION</a:t>
            </a:r>
            <a:endParaRPr lang="en-US" sz="2400" b="1" dirty="0">
              <a:solidFill>
                <a:schemeClr val="bg1"/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685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526B42-5321-903C-ACBA-15155B61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072056"/>
            <a:ext cx="9603275" cy="4792716"/>
          </a:xfrm>
        </p:spPr>
        <p:txBody>
          <a:bodyPr>
            <a:normAutofit/>
          </a:bodyPr>
          <a:lstStyle/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discretization is an important concept when you have a large amount of numeric data, but only want to classify it based on nominal values. </a:t>
            </a:r>
          </a:p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scenario, the continuous data is split into discrete forms and the values of these discrete sets are said to be the nominal value. It is basically a process of converting continuous data attributes into a finite set of intervals with minimal loss of information. </a:t>
            </a:r>
            <a:endParaRPr lang="en-I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383DEC-3A98-B104-E861-A7649642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CCC1-BF11-4F37-963E-1BCD5B23FD72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Rounded Rectangle 17">
            <a:extLst>
              <a:ext uri="{FF2B5EF4-FFF2-40B4-BE49-F238E27FC236}">
                <a16:creationId xmlns:a16="http://schemas.microsoft.com/office/drawing/2014/main" xmlns="" id="{08B85354-D369-6937-AF99-EC322E00162D}"/>
              </a:ext>
            </a:extLst>
          </p:cNvPr>
          <p:cNvSpPr/>
          <p:nvPr/>
        </p:nvSpPr>
        <p:spPr>
          <a:xfrm>
            <a:off x="3122023" y="163632"/>
            <a:ext cx="5212080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bg1"/>
                </a:solidFill>
                <a:latin typeface="Poppins"/>
              </a:rPr>
              <a:t>DTATA DISRETIZATION</a:t>
            </a:r>
            <a:endParaRPr lang="en-US" sz="2400" b="1" dirty="0">
              <a:solidFill>
                <a:schemeClr val="bg1"/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8437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11166764" y="6180667"/>
            <a:ext cx="30787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35" b="1" i="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19">
              <a:lnSpc>
                <a:spcPts val="1429"/>
              </a:lnSpc>
            </a:pPr>
            <a:fld id="{81D60167-4931-47E6-BA6A-407CBD079E47}" type="slidenum">
              <a:rPr lang="en-US" spc="-4" smtClean="0">
                <a:solidFill>
                  <a:prstClr val="black"/>
                </a:solidFill>
              </a:rPr>
              <a:pPr marL="33619">
                <a:lnSpc>
                  <a:spcPts val="1429"/>
                </a:lnSpc>
              </a:pPr>
              <a:t>9</a:t>
            </a:fld>
            <a:endParaRPr spc="-4" dirty="0">
              <a:solidFill>
                <a:prstClr val="black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924638"/>
            <a:ext cx="11351623" cy="4700948"/>
          </a:xfrm>
          <a:prstGeom prst="rect">
            <a:avLst/>
          </a:prstGeom>
        </p:spPr>
        <p:txBody>
          <a:bodyPr vert="horz" wrap="square" lIns="0" tIns="83484" rIns="0" bIns="0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IN" sz="2000" dirty="0">
                <a:latin typeface="Poppins"/>
              </a:rPr>
              <a:t>Data pre-processing is a crucial step in the data analysis and machine learning pipeline. </a:t>
            </a:r>
          </a:p>
          <a:p>
            <a:pPr algn="just"/>
            <a:endParaRPr lang="en-IN" sz="2000" dirty="0">
              <a:latin typeface="Poppins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000" dirty="0">
                <a:latin typeface="Poppins"/>
              </a:rPr>
              <a:t>It involves cleaning and transforming raw data into a format that can be effectively utilized for analysis or modelling. Here's a summary of key aspects of data pre-processing.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IN" sz="2000" dirty="0">
              <a:latin typeface="Poppins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000" dirty="0">
                <a:latin typeface="Poppins"/>
              </a:rPr>
              <a:t>Qualitative data collection, understanding perspectives. Study natural behaviour, processes, and situations. </a:t>
            </a:r>
          </a:p>
          <a:p>
            <a:pPr algn="just"/>
            <a:endParaRPr lang="en-IN" sz="2000" dirty="0">
              <a:latin typeface="Poppins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000" dirty="0">
                <a:latin typeface="Poppins"/>
              </a:rPr>
              <a:t>Collect large volumes of diverse data from the internet. Common in healthcare, manufacturing, and environmental monitoring. </a:t>
            </a:r>
          </a:p>
          <a:p>
            <a:pPr algn="just"/>
            <a:endParaRPr lang="en-IN" sz="2000" dirty="0">
              <a:latin typeface="Poppins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000" dirty="0">
                <a:latin typeface="Poppins"/>
              </a:rPr>
              <a:t>Social Media Monitoring Monitor public opinions, brand sentiment, and identify trends.</a:t>
            </a:r>
          </a:p>
          <a:p>
            <a:pPr algn="just"/>
            <a:endParaRPr lang="en-IN" sz="2000" dirty="0">
              <a:latin typeface="Poppins"/>
            </a:endParaRPr>
          </a:p>
          <a:p>
            <a:pPr marL="342900" indent="-342900" algn="just">
              <a:buFont typeface="Wingdings" pitchFamily="2" charset="2"/>
              <a:buChar char="Ø"/>
            </a:pPr>
            <a:r>
              <a:rPr lang="en-IN" sz="2000" dirty="0">
                <a:latin typeface="Poppins"/>
              </a:rPr>
              <a:t> Transaction Records Identify patterns, trends, and anomalies in business processes. Focus Groups Obtain diverse opinions and insights on specific topics.</a:t>
            </a: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xmlns="" id="{21D6FD47-1296-6633-BDAA-7172F627B6A5}"/>
              </a:ext>
            </a:extLst>
          </p:cNvPr>
          <p:cNvSpPr/>
          <p:nvPr/>
        </p:nvSpPr>
        <p:spPr>
          <a:xfrm>
            <a:off x="2664264" y="163632"/>
            <a:ext cx="6639951" cy="478035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xmlns="" val="30335738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O3-Indexing" id="{87B6BD2F-A885-47ED-BFBC-6BE28132AF12}" vid="{5031513E-7688-4EBB-BE47-5290FACA6D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CO3-Indexing</Template>
  <TotalTime>1038</TotalTime>
  <Words>708</Words>
  <Application>Microsoft Office PowerPoint</Application>
  <PresentationFormat>Custom</PresentationFormat>
  <Paragraphs>79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Gallery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Pradeepini</dc:creator>
  <cp:lastModifiedBy>user</cp:lastModifiedBy>
  <cp:revision>42</cp:revision>
  <dcterms:created xsi:type="dcterms:W3CDTF">2023-05-07T09:34:30Z</dcterms:created>
  <dcterms:modified xsi:type="dcterms:W3CDTF">2025-01-03T02:19:04Z</dcterms:modified>
</cp:coreProperties>
</file>