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9"/>
  </p:notesMasterIdLst>
  <p:handoutMasterIdLst>
    <p:handoutMasterId r:id="rId70"/>
  </p:handoutMasterIdLst>
  <p:sldIdLst>
    <p:sldId id="426" r:id="rId2"/>
    <p:sldId id="349" r:id="rId3"/>
    <p:sldId id="350" r:id="rId4"/>
    <p:sldId id="351" r:id="rId5"/>
    <p:sldId id="352" r:id="rId6"/>
    <p:sldId id="353" r:id="rId7"/>
    <p:sldId id="377" r:id="rId8"/>
    <p:sldId id="378" r:id="rId9"/>
    <p:sldId id="380"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374" r:id="rId29"/>
    <p:sldId id="375" r:id="rId30"/>
    <p:sldId id="303" r:id="rId31"/>
    <p:sldId id="376" r:id="rId32"/>
    <p:sldId id="399" r:id="rId33"/>
    <p:sldId id="400" r:id="rId34"/>
    <p:sldId id="401" r:id="rId35"/>
    <p:sldId id="402" r:id="rId36"/>
    <p:sldId id="403" r:id="rId37"/>
    <p:sldId id="404" r:id="rId38"/>
    <p:sldId id="354" r:id="rId39"/>
    <p:sldId id="355" r:id="rId40"/>
    <p:sldId id="356" r:id="rId41"/>
    <p:sldId id="357" r:id="rId42"/>
    <p:sldId id="358" r:id="rId43"/>
    <p:sldId id="359" r:id="rId44"/>
    <p:sldId id="360" r:id="rId45"/>
    <p:sldId id="361" r:id="rId46"/>
    <p:sldId id="362"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0" r:id="rId63"/>
    <p:sldId id="421" r:id="rId64"/>
    <p:sldId id="422" r:id="rId65"/>
    <p:sldId id="423" r:id="rId66"/>
    <p:sldId id="424" r:id="rId67"/>
    <p:sldId id="425"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rajit Yadav" userId="4ae07b6169b4b75c" providerId="LiveId" clId="{6C13DF6C-89AA-44D7-8954-75B33E21BDED}"/>
    <pc:docChg chg="modSld">
      <pc:chgData name="Chandrajit Yadav" userId="4ae07b6169b4b75c" providerId="LiveId" clId="{6C13DF6C-89AA-44D7-8954-75B33E21BDED}" dt="2024-12-07T20:07:44.499" v="35" actId="20577"/>
      <pc:docMkLst>
        <pc:docMk/>
      </pc:docMkLst>
      <pc:sldChg chg="modSp mod">
        <pc:chgData name="Chandrajit Yadav" userId="4ae07b6169b4b75c" providerId="LiveId" clId="{6C13DF6C-89AA-44D7-8954-75B33E21BDED}" dt="2024-12-07T20:07:44.499" v="35" actId="20577"/>
        <pc:sldMkLst>
          <pc:docMk/>
          <pc:sldMk cId="0" sldId="376"/>
        </pc:sldMkLst>
        <pc:spChg chg="mod">
          <ac:chgData name="Chandrajit Yadav" userId="4ae07b6169b4b75c" providerId="LiveId" clId="{6C13DF6C-89AA-44D7-8954-75B33E21BDED}" dt="2024-12-07T20:07:44.499" v="35" actId="20577"/>
          <ac:spMkLst>
            <pc:docMk/>
            <pc:sldMk cId="0" sldId="376"/>
            <ac:spMk id="4" creationId="{E792BE84-3448-2348-B352-CD5BC083E5FD}"/>
          </ac:spMkLst>
        </pc:spChg>
      </pc:sldChg>
      <pc:sldChg chg="modSp mod">
        <pc:chgData name="Chandrajit Yadav" userId="4ae07b6169b4b75c" providerId="LiveId" clId="{6C13DF6C-89AA-44D7-8954-75B33E21BDED}" dt="2024-12-07T20:04:29.482" v="30" actId="20577"/>
        <pc:sldMkLst>
          <pc:docMk/>
          <pc:sldMk cId="2176333132" sldId="426"/>
        </pc:sldMkLst>
        <pc:spChg chg="mod">
          <ac:chgData name="Chandrajit Yadav" userId="4ae07b6169b4b75c" providerId="LiveId" clId="{6C13DF6C-89AA-44D7-8954-75B33E21BDED}" dt="2024-12-07T20:04:29.482" v="30" actId="20577"/>
          <ac:spMkLst>
            <pc:docMk/>
            <pc:sldMk cId="2176333132" sldId="426"/>
            <ac:spMk id="6" creationId="{84A891A9-D46F-5E9B-65D6-C64F832A036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08-12-2024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08-12-2024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E4ADD7-897F-4F47-A317-DE24AB827DD3}" type="slidenum">
              <a:rPr lang="en-US" smtClean="0"/>
              <a:pPr/>
              <a:t>5</a:t>
            </a:fld>
            <a:endParaRPr lang="en-US"/>
          </a:p>
        </p:txBody>
      </p:sp>
    </p:spTree>
    <p:extLst>
      <p:ext uri="{BB962C8B-B14F-4D97-AF65-F5344CB8AC3E}">
        <p14:creationId xmlns:p14="http://schemas.microsoft.com/office/powerpoint/2010/main" val="3654526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4E4ADD7-897F-4F47-A317-DE24AB827D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54526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E4ADD7-897F-4F47-A317-DE24AB827DD3}" type="slidenum">
              <a:rPr lang="en-US" smtClean="0"/>
              <a:pPr/>
              <a:t>55</a:t>
            </a:fld>
            <a:endParaRPr lang="en-US"/>
          </a:p>
        </p:txBody>
      </p:sp>
    </p:spTree>
    <p:extLst>
      <p:ext uri="{BB962C8B-B14F-4D97-AF65-F5344CB8AC3E}">
        <p14:creationId xmlns:p14="http://schemas.microsoft.com/office/powerpoint/2010/main" val="3654526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620964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6"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75;p16">
            <a:extLst>
              <a:ext uri="{FF2B5EF4-FFF2-40B4-BE49-F238E27FC236}">
                <a16:creationId xmlns:a16="http://schemas.microsoft.com/office/drawing/2014/main" id="{CB69EC99-FFAF-B3A6-842B-B510C0EAB741}"/>
              </a:ext>
            </a:extLst>
          </p:cNvPr>
          <p:cNvSpPr txBox="1"/>
          <p:nvPr/>
        </p:nvSpPr>
        <p:spPr>
          <a:xfrm>
            <a:off x="3798276" y="830714"/>
            <a:ext cx="4595447" cy="707846"/>
          </a:xfrm>
          <a:prstGeom prst="rect">
            <a:avLst/>
          </a:prstGeom>
          <a:noFill/>
          <a:ln>
            <a:noFill/>
          </a:ln>
          <a:effectLst/>
        </p:spPr>
        <p:txBody>
          <a:bodyPr spcFirstLastPara="1" wrap="square" lIns="91425" tIns="45700" rIns="91425" bIns="45700" anchor="t" anchorCtr="0">
            <a:spAutoFit/>
          </a:bodyPr>
          <a:lstStyle/>
          <a:p>
            <a:pPr algn="ctr"/>
            <a:r>
              <a:rPr lang="en-US" sz="4000" b="1" dirty="0">
                <a:solidFill>
                  <a:srgbClr val="C00000"/>
                </a:solidFill>
                <a:latin typeface="Calibri" panose="020F0502020204030204" pitchFamily="34" charset="0"/>
                <a:cs typeface="Calibri" panose="020F0502020204030204" pitchFamily="34" charset="0"/>
              </a:rPr>
              <a:t>Department of CSE</a:t>
            </a:r>
          </a:p>
        </p:txBody>
      </p:sp>
      <p:sp>
        <p:nvSpPr>
          <p:cNvPr id="6" name="Google Shape;476;p16">
            <a:extLst>
              <a:ext uri="{FF2B5EF4-FFF2-40B4-BE49-F238E27FC236}">
                <a16:creationId xmlns:a16="http://schemas.microsoft.com/office/drawing/2014/main" id="{84A891A9-D46F-5E9B-65D6-C64F832A0362}"/>
              </a:ext>
            </a:extLst>
          </p:cNvPr>
          <p:cNvSpPr txBox="1"/>
          <p:nvPr/>
        </p:nvSpPr>
        <p:spPr>
          <a:xfrm>
            <a:off x="665869" y="1640698"/>
            <a:ext cx="10860259" cy="1815841"/>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all" spc="0" normalizeH="0" baseline="0" noProof="0" dirty="0">
                <a:ln/>
                <a:solidFill>
                  <a:srgbClr val="C00000"/>
                </a:solidFill>
                <a:effectLst/>
                <a:uLnTx/>
                <a:uFillTx/>
                <a:latin typeface="Calibri"/>
                <a:ea typeface="+mn-ea"/>
                <a:cs typeface="Poppins" panose="00000500000000000000" pitchFamily="2" charset="0"/>
                <a:sym typeface="BioRhyme ExtraBold"/>
              </a:rPr>
              <a:t>COURSE NAME: </a:t>
            </a:r>
            <a:r>
              <a:rPr lang="en-IN" sz="3200" b="1" cap="all" dirty="0">
                <a:ln/>
                <a:solidFill>
                  <a:srgbClr val="C00000"/>
                </a:solidFill>
                <a:latin typeface="Calibri"/>
                <a:cs typeface="Poppins" panose="00000500000000000000" pitchFamily="2" charset="0"/>
              </a:rPr>
              <a:t>DATA SCIENCE AND VISUALIZATION</a:t>
            </a:r>
            <a:endParaRPr lang="en-US" sz="3200" b="1" cap="all" dirty="0">
              <a:ln/>
              <a:solidFill>
                <a:srgbClr val="C00000"/>
              </a:solidFill>
              <a:latin typeface="Calibri"/>
              <a:cs typeface="Poppins" panose="00000500000000000000" pitchFamily="2" charset="0"/>
              <a:sym typeface="BioRhyme ExtraBold"/>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all" spc="0" normalizeH="0" baseline="0" noProof="0" dirty="0">
                <a:ln/>
                <a:solidFill>
                  <a:srgbClr val="C00000"/>
                </a:solidFill>
                <a:effectLst/>
                <a:uLnTx/>
                <a:uFillTx/>
                <a:latin typeface="Calibri"/>
                <a:ea typeface="+mn-ea"/>
                <a:cs typeface="Poppins" panose="00000500000000000000" pitchFamily="2" charset="0"/>
                <a:sym typeface="BioRhyme ExtraBold"/>
              </a:rPr>
              <a:t>COURSE CODE: 22AD3206R</a:t>
            </a:r>
            <a:endParaRPr kumimoji="0" lang="en-US" sz="2000" b="1" i="0" u="none" strike="noStrike" kern="1200" cap="none" spc="0" normalizeH="0" baseline="0" noProof="0" dirty="0">
              <a:ln>
                <a:noFill/>
              </a:ln>
              <a:solidFill>
                <a:prstClr val="white">
                  <a:lumMod val="50000"/>
                </a:prstClr>
              </a:solidFill>
              <a:effectLst/>
              <a:uLnTx/>
              <a:uFillTx/>
              <a:latin typeface="Calibri"/>
              <a:ea typeface="BioRhyme ExtraBold"/>
              <a:cs typeface="Poppins" panose="00000500000000000000" pitchFamily="2" charset="0"/>
              <a:sym typeface="BioRhyme ExtraBold"/>
            </a:endParaRPr>
          </a:p>
          <a:p>
            <a:pPr algn="ctr" defTabSz="914400">
              <a:defRPr/>
            </a:pPr>
            <a:endParaRPr lang="en-US" sz="2400" b="1" dirty="0">
              <a:solidFill>
                <a:srgbClr val="C00000"/>
              </a:solidFill>
              <a:latin typeface="Calibri"/>
              <a:cs typeface="Poppins" panose="00000500000000000000" pitchFamily="2" charset="0"/>
              <a:sym typeface="BioRhyme ExtraBold"/>
            </a:endParaRPr>
          </a:p>
          <a:p>
            <a:pPr algn="ctr" defTabSz="914400">
              <a:defRPr/>
            </a:pPr>
            <a:r>
              <a:rPr lang="en-US" sz="2400" b="1" dirty="0">
                <a:solidFill>
                  <a:srgbClr val="C00000"/>
                </a:solidFill>
                <a:latin typeface="Calibri"/>
                <a:cs typeface="Poppins" panose="00000500000000000000" pitchFamily="2" charset="0"/>
                <a:sym typeface="BioRhyme ExtraBold"/>
              </a:rPr>
              <a:t>Topic: Measures of Variation</a:t>
            </a:r>
          </a:p>
        </p:txBody>
      </p:sp>
      <p:sp>
        <p:nvSpPr>
          <p:cNvPr id="7" name="Google Shape;502;p17">
            <a:extLst>
              <a:ext uri="{FF2B5EF4-FFF2-40B4-BE49-F238E27FC236}">
                <a16:creationId xmlns:a16="http://schemas.microsoft.com/office/drawing/2014/main" id="{A5120A7A-ED85-153C-EE7C-2FEB2D482089}"/>
              </a:ext>
            </a:extLst>
          </p:cNvPr>
          <p:cNvSpPr/>
          <p:nvPr/>
        </p:nvSpPr>
        <p:spPr>
          <a:xfrm>
            <a:off x="4679862" y="4869175"/>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a:cs typeface="Poppins" panose="00000500000000000000" pitchFamily="2" charset="0"/>
                <a:sym typeface="Calibri"/>
              </a:rPr>
              <a:t>Session - 10</a:t>
            </a:r>
            <a:endParaRPr sz="2400" dirty="0">
              <a:solidFill>
                <a:schemeClr val="lt1"/>
              </a:solidFill>
              <a:ea typeface="Calibri"/>
              <a:cs typeface="Poppins" panose="00000500000000000000" pitchFamily="2" charset="0"/>
              <a:sym typeface="Calibri"/>
            </a:endParaRPr>
          </a:p>
        </p:txBody>
      </p:sp>
    </p:spTree>
    <p:extLst>
      <p:ext uri="{BB962C8B-B14F-4D97-AF65-F5344CB8AC3E}">
        <p14:creationId xmlns:p14="http://schemas.microsoft.com/office/powerpoint/2010/main" val="2176333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C613F-456B-7483-AE21-CDDF759F95AA}"/>
              </a:ext>
            </a:extLst>
          </p:cNvPr>
          <p:cNvSpPr>
            <a:spLocks noGrp="1"/>
          </p:cNvSpPr>
          <p:nvPr>
            <p:ph idx="1"/>
          </p:nvPr>
        </p:nvSpPr>
        <p:spPr>
          <a:xfrm>
            <a:off x="468988" y="777797"/>
            <a:ext cx="11254021" cy="5438192"/>
          </a:xfrm>
        </p:spPr>
        <p:txBody>
          <a:bodyPr>
            <a:noAutofit/>
          </a:bodyPr>
          <a:lstStyle/>
          <a:p>
            <a:pPr marL="0" marR="227330" lvl="0" indent="0" algn="just">
              <a:lnSpc>
                <a:spcPct val="148000"/>
              </a:lnSpc>
              <a:spcBef>
                <a:spcPts val="5"/>
              </a:spcBef>
              <a:spcAft>
                <a:spcPts val="0"/>
              </a:spcAft>
              <a:buNone/>
              <a:tabLst>
                <a:tab pos="978535" algn="l"/>
              </a:tabLst>
            </a:pPr>
            <a:r>
              <a:rPr lang="en-US" b="1" dirty="0">
                <a:effectLst/>
                <a:latin typeface="Times New Roman" panose="02020603050405020304" pitchFamily="18" charset="0"/>
                <a:ea typeface="Times New Roman" panose="02020603050405020304" pitchFamily="18" charset="0"/>
              </a:rPr>
              <a:t>Mean Deviation: </a:t>
            </a:r>
            <a:r>
              <a:rPr lang="en-US" dirty="0">
                <a:effectLst/>
                <a:latin typeface="Times New Roman" panose="02020603050405020304" pitchFamily="18" charset="0"/>
                <a:ea typeface="Times New Roman" panose="02020603050405020304" pitchFamily="18" charset="0"/>
              </a:rPr>
              <a:t>Mean Deviation, also known as the Average Deviation, is a measure of statistical dispersion or variability in a dataset. It quantifies the average absolute difference between each data point in the dataset and the mean (average) of the dataset. </a:t>
            </a:r>
          </a:p>
          <a:p>
            <a:pPr marL="0" marR="227330" lvl="0" indent="0" algn="just">
              <a:lnSpc>
                <a:spcPct val="148000"/>
              </a:lnSpc>
              <a:spcBef>
                <a:spcPts val="5"/>
              </a:spcBef>
              <a:spcAft>
                <a:spcPts val="0"/>
              </a:spcAft>
              <a:buNone/>
              <a:tabLst>
                <a:tab pos="978535" algn="l"/>
              </a:tabLst>
            </a:pPr>
            <a:r>
              <a:rPr lang="en-US" dirty="0">
                <a:effectLst/>
                <a:latin typeface="Times New Roman" panose="02020603050405020304" pitchFamily="18" charset="0"/>
                <a:ea typeface="Times New Roman" panose="02020603050405020304" pitchFamily="18" charset="0"/>
              </a:rPr>
              <a:t>Mean Deviation provides insights into how much individual data points deviate from the central tendency (mean) and gives an indication of the overall spread or dispersion of the data.</a:t>
            </a:r>
            <a:endParaRPr lang="en-IN" dirty="0">
              <a:effectLst/>
              <a:latin typeface="Times New Roman" panose="02020603050405020304" pitchFamily="18" charset="0"/>
              <a:ea typeface="Times New Roman" panose="02020603050405020304" pitchFamily="18" charset="0"/>
            </a:endParaRPr>
          </a:p>
          <a:p>
            <a:pPr marL="27305" marR="227330" indent="0" algn="just">
              <a:lnSpc>
                <a:spcPct val="148000"/>
              </a:lnSpc>
              <a:spcBef>
                <a:spcPts val="5"/>
              </a:spcBef>
              <a:spcAft>
                <a:spcPts val="0"/>
              </a:spcAft>
              <a:buNone/>
              <a:tabLst>
                <a:tab pos="978535" algn="l"/>
              </a:tabLst>
            </a:pPr>
            <a:r>
              <a:rPr lang="en-US" dirty="0">
                <a:effectLst/>
                <a:latin typeface="Times New Roman" panose="02020603050405020304" pitchFamily="18" charset="0"/>
                <a:ea typeface="Times New Roman" panose="02020603050405020304" pitchFamily="18" charset="0"/>
              </a:rPr>
              <a:t>The formula for calculating Mean Deviation for a dataset with 'n' data points is as follows:</a:t>
            </a:r>
            <a:endParaRPr lang="en-IN" dirty="0">
              <a:effectLst/>
              <a:latin typeface="Times New Roman" panose="02020603050405020304" pitchFamily="18" charset="0"/>
              <a:ea typeface="Times New Roman" panose="02020603050405020304" pitchFamily="18" charset="0"/>
            </a:endParaRPr>
          </a:p>
          <a:p>
            <a:pPr marL="637540" marR="227330" lvl="1" indent="-153035" algn="just">
              <a:lnSpc>
                <a:spcPct val="148000"/>
              </a:lnSpc>
              <a:spcBef>
                <a:spcPts val="5"/>
              </a:spcBef>
              <a:tabLst>
                <a:tab pos="978535" algn="l"/>
              </a:tabLst>
            </a:pPr>
            <a:r>
              <a:rPr lang="en-US" b="1" dirty="0">
                <a:solidFill>
                  <a:srgbClr val="FF0000"/>
                </a:solidFill>
                <a:effectLst/>
                <a:latin typeface="Times New Roman" panose="02020603050405020304" pitchFamily="18" charset="0"/>
                <a:ea typeface="Times New Roman" panose="02020603050405020304" pitchFamily="18" charset="0"/>
              </a:rPr>
              <a:t>Mean Deviation = Σ |X - μ| / n</a:t>
            </a:r>
            <a:endParaRPr lang="en-IN" b="1" dirty="0">
              <a:solidFill>
                <a:srgbClr val="FF0000"/>
              </a:solidFill>
              <a:effectLst/>
              <a:latin typeface="Times New Roman" panose="02020603050405020304" pitchFamily="18" charset="0"/>
              <a:ea typeface="Times New Roman" panose="02020603050405020304" pitchFamily="18" charset="0"/>
            </a:endParaRPr>
          </a:p>
          <a:p>
            <a:pPr marL="27305" marR="227330" indent="0" algn="just">
              <a:lnSpc>
                <a:spcPct val="148000"/>
              </a:lnSpc>
              <a:spcBef>
                <a:spcPts val="5"/>
              </a:spcBef>
              <a:spcAft>
                <a:spcPts val="0"/>
              </a:spcAft>
              <a:buNone/>
              <a:tabLst>
                <a:tab pos="978535" algn="l"/>
              </a:tabLst>
            </a:pPr>
            <a:r>
              <a:rPr lang="en-US" dirty="0">
                <a:effectLst/>
                <a:latin typeface="Times New Roman" panose="02020603050405020304" pitchFamily="18" charset="0"/>
                <a:ea typeface="Times New Roman" panose="02020603050405020304" pitchFamily="18" charset="0"/>
              </a:rPr>
              <a:t>Where:</a:t>
            </a:r>
            <a:endParaRPr lang="en-IN" dirty="0">
              <a:effectLst/>
              <a:latin typeface="Times New Roman" panose="02020603050405020304" pitchFamily="18" charset="0"/>
              <a:ea typeface="Times New Roman" panose="02020603050405020304" pitchFamily="18" charset="0"/>
            </a:endParaRPr>
          </a:p>
          <a:p>
            <a:pPr marL="637540" marR="227330" lvl="1" indent="-153035" algn="just">
              <a:lnSpc>
                <a:spcPct val="148000"/>
              </a:lnSpc>
              <a:spcBef>
                <a:spcPts val="5"/>
              </a:spcBef>
              <a:tabLst>
                <a:tab pos="978535" algn="l"/>
              </a:tabLst>
            </a:pPr>
            <a:r>
              <a:rPr lang="en-US" dirty="0">
                <a:effectLst/>
                <a:latin typeface="Times New Roman" panose="02020603050405020304" pitchFamily="18" charset="0"/>
                <a:ea typeface="Times New Roman" panose="02020603050405020304" pitchFamily="18" charset="0"/>
              </a:rPr>
              <a:t>Σ represents the summation symbol, meaning you should sum up the values for all data points.</a:t>
            </a:r>
            <a:endParaRPr lang="en-IN" dirty="0">
              <a:effectLst/>
              <a:latin typeface="Times New Roman" panose="02020603050405020304" pitchFamily="18" charset="0"/>
              <a:ea typeface="Times New Roman" panose="02020603050405020304" pitchFamily="18" charset="0"/>
            </a:endParaRPr>
          </a:p>
          <a:p>
            <a:pPr marL="637540" marR="227330" lvl="1" indent="-153035" algn="just">
              <a:lnSpc>
                <a:spcPct val="148000"/>
              </a:lnSpc>
              <a:spcBef>
                <a:spcPts val="5"/>
              </a:spcBef>
              <a:tabLst>
                <a:tab pos="978535" algn="l"/>
              </a:tabLst>
            </a:pPr>
            <a:r>
              <a:rPr lang="en-US" dirty="0">
                <a:effectLst/>
                <a:latin typeface="Times New Roman" panose="02020603050405020304" pitchFamily="18" charset="0"/>
                <a:ea typeface="Times New Roman" panose="02020603050405020304" pitchFamily="18" charset="0"/>
              </a:rPr>
              <a:t>|X - μ| represents the absolute difference between each data point 'X' and the mean 'μ'.</a:t>
            </a:r>
            <a:endParaRPr lang="en-IN" dirty="0">
              <a:effectLst/>
              <a:latin typeface="Times New Roman" panose="02020603050405020304" pitchFamily="18" charset="0"/>
              <a:ea typeface="Times New Roman" panose="02020603050405020304" pitchFamily="18" charset="0"/>
            </a:endParaRPr>
          </a:p>
          <a:p>
            <a:pPr marL="637540" marR="227330" lvl="1" indent="-153035" algn="just">
              <a:lnSpc>
                <a:spcPct val="148000"/>
              </a:lnSpc>
              <a:spcBef>
                <a:spcPts val="5"/>
              </a:spcBef>
              <a:tabLst>
                <a:tab pos="978535" algn="l"/>
              </a:tabLst>
            </a:pPr>
            <a:r>
              <a:rPr lang="en-US" dirty="0">
                <a:effectLst/>
                <a:latin typeface="Times New Roman" panose="02020603050405020304" pitchFamily="18" charset="0"/>
                <a:ea typeface="Times New Roman" panose="02020603050405020304" pitchFamily="18" charset="0"/>
              </a:rPr>
              <a:t>'n' is the total number of data points in the dataset	.</a:t>
            </a:r>
            <a:endParaRPr lang="en-IN"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E288EF79-9C98-1D94-B0EC-F49D9C3719C2}"/>
              </a:ext>
            </a:extLst>
          </p:cNvPr>
          <p:cNvSpPr>
            <a:spLocks noGrp="1"/>
          </p:cNvSpPr>
          <p:nvPr>
            <p:ph type="sldNum" sz="quarter" idx="12"/>
          </p:nvPr>
        </p:nvSpPr>
        <p:spPr/>
        <p:txBody>
          <a:bodyPr/>
          <a:lstStyle/>
          <a:p>
            <a:fld id="{CBABCCC1-BF11-4F37-963E-1BCD5B23FD72}" type="slidenum">
              <a:rPr lang="en-IN" smtClean="0"/>
              <a:pPr/>
              <a:t>10</a:t>
            </a:fld>
            <a:endParaRPr lang="en-IN"/>
          </a:p>
        </p:txBody>
      </p:sp>
      <p:sp>
        <p:nvSpPr>
          <p:cNvPr id="5" name="Rounded Rectangle 17">
            <a:extLst>
              <a:ext uri="{FF2B5EF4-FFF2-40B4-BE49-F238E27FC236}">
                <a16:creationId xmlns:a16="http://schemas.microsoft.com/office/drawing/2014/main" id="{EE6791F9-7265-A78B-AB0F-B1850847F85F}"/>
              </a:ext>
            </a:extLst>
          </p:cNvPr>
          <p:cNvSpPr>
            <a:spLocks noGrp="1"/>
          </p:cNvSpPr>
          <p:nvPr>
            <p:ph type="title"/>
          </p:nvPr>
        </p:nvSpPr>
        <p:spPr>
          <a:xfrm>
            <a:off x="1451579" y="199953"/>
            <a:ext cx="9604375" cy="465672"/>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fontScale="90000"/>
          </a:bodyPr>
          <a:lstStyle/>
          <a:p>
            <a:pPr algn="ctr"/>
            <a:r>
              <a:rPr lang="en-US" sz="2400" dirty="0"/>
              <a:t>c. MEAN DEVIATION</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03453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C613F-456B-7483-AE21-CDDF759F95AA}"/>
              </a:ext>
            </a:extLst>
          </p:cNvPr>
          <p:cNvSpPr>
            <a:spLocks noGrp="1"/>
          </p:cNvSpPr>
          <p:nvPr>
            <p:ph idx="1"/>
          </p:nvPr>
        </p:nvSpPr>
        <p:spPr>
          <a:xfrm>
            <a:off x="1451579" y="1809550"/>
            <a:ext cx="9603275" cy="3378467"/>
          </a:xfrm>
        </p:spPr>
        <p:txBody>
          <a:bodyPr>
            <a:normAutofit/>
          </a:bodyPr>
          <a:lstStyle/>
          <a:p>
            <a:pPr marL="180340" marR="227330" indent="-153035" algn="just">
              <a:lnSpc>
                <a:spcPct val="148000"/>
              </a:lnSpc>
              <a:spcBef>
                <a:spcPts val="5"/>
              </a:spcBef>
              <a:spcAft>
                <a:spcPts val="0"/>
              </a:spcAft>
              <a:tabLst>
                <a:tab pos="978535" algn="l"/>
              </a:tabLst>
            </a:pPr>
            <a:r>
              <a:rPr lang="en-US" sz="1800" dirty="0">
                <a:effectLst/>
                <a:latin typeface="Times New Roman" panose="02020603050405020304" pitchFamily="18" charset="0"/>
                <a:ea typeface="Times New Roman" panose="02020603050405020304" pitchFamily="18" charset="0"/>
              </a:rPr>
              <a:t>Calculate the mean (average) of the dataset.</a:t>
            </a:r>
            <a:endParaRPr lang="en-IN" sz="1800" dirty="0">
              <a:effectLst/>
              <a:latin typeface="Times New Roman" panose="02020603050405020304" pitchFamily="18" charset="0"/>
              <a:ea typeface="Times New Roman" panose="02020603050405020304" pitchFamily="18" charset="0"/>
            </a:endParaRPr>
          </a:p>
          <a:p>
            <a:pPr marL="180340" marR="227330" indent="-153035" algn="just">
              <a:lnSpc>
                <a:spcPct val="148000"/>
              </a:lnSpc>
              <a:spcBef>
                <a:spcPts val="5"/>
              </a:spcBef>
              <a:spcAft>
                <a:spcPts val="0"/>
              </a:spcAft>
              <a:tabLst>
                <a:tab pos="978535" algn="l"/>
              </a:tabLst>
            </a:pPr>
            <a:r>
              <a:rPr lang="en-US" sz="1800" dirty="0">
                <a:effectLst/>
                <a:latin typeface="Times New Roman" panose="02020603050405020304" pitchFamily="18" charset="0"/>
                <a:ea typeface="Times New Roman" panose="02020603050405020304" pitchFamily="18" charset="0"/>
              </a:rPr>
              <a:t>For each data point, find the absolute difference between that data point and the mean.</a:t>
            </a:r>
            <a:endParaRPr lang="en-IN" sz="1800" dirty="0">
              <a:effectLst/>
              <a:latin typeface="Times New Roman" panose="02020603050405020304" pitchFamily="18" charset="0"/>
              <a:ea typeface="Times New Roman" panose="02020603050405020304" pitchFamily="18" charset="0"/>
            </a:endParaRPr>
          </a:p>
          <a:p>
            <a:pPr marL="180340" marR="227330" indent="-153035" algn="just">
              <a:lnSpc>
                <a:spcPct val="148000"/>
              </a:lnSpc>
              <a:spcBef>
                <a:spcPts val="5"/>
              </a:spcBef>
              <a:spcAft>
                <a:spcPts val="0"/>
              </a:spcAft>
              <a:tabLst>
                <a:tab pos="978535" algn="l"/>
              </a:tabLst>
            </a:pPr>
            <a:r>
              <a:rPr lang="en-US" sz="1800" dirty="0">
                <a:effectLst/>
                <a:latin typeface="Times New Roman" panose="02020603050405020304" pitchFamily="18" charset="0"/>
                <a:ea typeface="Times New Roman" panose="02020603050405020304" pitchFamily="18" charset="0"/>
              </a:rPr>
              <a:t>Sum up all these absolute differences.</a:t>
            </a:r>
            <a:endParaRPr lang="en-IN" sz="1800" dirty="0">
              <a:effectLst/>
              <a:latin typeface="Times New Roman" panose="02020603050405020304" pitchFamily="18" charset="0"/>
              <a:ea typeface="Times New Roman" panose="02020603050405020304" pitchFamily="18" charset="0"/>
            </a:endParaRPr>
          </a:p>
          <a:p>
            <a:pPr marL="180340" marR="227330" indent="-153035" algn="just">
              <a:lnSpc>
                <a:spcPct val="148000"/>
              </a:lnSpc>
              <a:spcBef>
                <a:spcPts val="5"/>
              </a:spcBef>
              <a:spcAft>
                <a:spcPts val="0"/>
              </a:spcAft>
              <a:tabLst>
                <a:tab pos="978535" algn="l"/>
              </a:tabLst>
            </a:pPr>
            <a:r>
              <a:rPr lang="en-US" sz="1800" dirty="0">
                <a:effectLst/>
                <a:latin typeface="Times New Roman" panose="02020603050405020304" pitchFamily="18" charset="0"/>
                <a:ea typeface="Times New Roman" panose="02020603050405020304" pitchFamily="18" charset="0"/>
              </a:rPr>
              <a:t>Divide the sum by the total number of data points 'n' to get the Mean Deviation.</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E288EF79-9C98-1D94-B0EC-F49D9C3719C2}"/>
              </a:ext>
            </a:extLst>
          </p:cNvPr>
          <p:cNvSpPr>
            <a:spLocks noGrp="1"/>
          </p:cNvSpPr>
          <p:nvPr>
            <p:ph type="sldNum" sz="quarter" idx="12"/>
          </p:nvPr>
        </p:nvSpPr>
        <p:spPr/>
        <p:txBody>
          <a:bodyPr/>
          <a:lstStyle/>
          <a:p>
            <a:fld id="{CBABCCC1-BF11-4F37-963E-1BCD5B23FD72}" type="slidenum">
              <a:rPr lang="en-IN" smtClean="0"/>
              <a:pPr/>
              <a:t>11</a:t>
            </a:fld>
            <a:endParaRPr lang="en-IN"/>
          </a:p>
        </p:txBody>
      </p:sp>
      <p:sp>
        <p:nvSpPr>
          <p:cNvPr id="5" name="Rounded Rectangle 17">
            <a:extLst>
              <a:ext uri="{FF2B5EF4-FFF2-40B4-BE49-F238E27FC236}">
                <a16:creationId xmlns:a16="http://schemas.microsoft.com/office/drawing/2014/main" id="{EE6791F9-7265-A78B-AB0F-B1850847F85F}"/>
              </a:ext>
            </a:extLst>
          </p:cNvPr>
          <p:cNvSpPr>
            <a:spLocks noGrp="1"/>
          </p:cNvSpPr>
          <p:nvPr>
            <p:ph type="title"/>
          </p:nvPr>
        </p:nvSpPr>
        <p:spPr>
          <a:xfrm>
            <a:off x="1450975" y="804864"/>
            <a:ext cx="9604375" cy="465672"/>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fontScale="90000"/>
          </a:bodyPr>
          <a:lstStyle/>
          <a:p>
            <a:pPr algn="ctr"/>
            <a:r>
              <a:rPr lang="en-US" sz="2400" dirty="0"/>
              <a:t>SESSION DESCRIPTION (Cont..)</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7E7150A2-21FF-7576-0DE6-094916518C53}"/>
              </a:ext>
            </a:extLst>
          </p:cNvPr>
          <p:cNvSpPr txBox="1"/>
          <p:nvPr/>
        </p:nvSpPr>
        <p:spPr>
          <a:xfrm>
            <a:off x="1597792" y="1380196"/>
            <a:ext cx="3282216" cy="646331"/>
          </a:xfrm>
          <a:prstGeom prst="rect">
            <a:avLst/>
          </a:prstGeom>
          <a:noFill/>
        </p:spPr>
        <p:txBody>
          <a:bodyPr wrap="square" rtlCol="0">
            <a:spAutoFit/>
          </a:bodyPr>
          <a:lstStyle/>
          <a:p>
            <a:r>
              <a:rPr lang="en-US" b="1" kern="0" dirty="0">
                <a:solidFill>
                  <a:srgbClr val="FF0000"/>
                </a:solidFill>
                <a:latin typeface="Times New Roman" panose="02020603050405020304" pitchFamily="18" charset="0"/>
                <a:ea typeface="Times New Roman" panose="02020603050405020304" pitchFamily="18" charset="0"/>
              </a:rPr>
              <a:t>How to calculate </a:t>
            </a:r>
            <a:r>
              <a:rPr lang="en-US" sz="1800" b="1" dirty="0">
                <a:solidFill>
                  <a:srgbClr val="FF0000"/>
                </a:solidFill>
                <a:effectLst/>
                <a:latin typeface="Times New Roman" panose="02020603050405020304" pitchFamily="18" charset="0"/>
                <a:ea typeface="Times New Roman" panose="02020603050405020304" pitchFamily="18" charset="0"/>
              </a:rPr>
              <a:t>:</a:t>
            </a:r>
            <a:endParaRPr lang="en-IN" sz="1800" dirty="0">
              <a:solidFill>
                <a:srgbClr val="FF0000"/>
              </a:solidFill>
              <a:effectLst/>
              <a:latin typeface="Times New Roman" panose="02020603050405020304" pitchFamily="18" charset="0"/>
              <a:ea typeface="Times New Roman" panose="02020603050405020304" pitchFamily="18" charset="0"/>
            </a:endParaRPr>
          </a:p>
          <a:p>
            <a:endParaRPr lang="en-IN" dirty="0">
              <a:solidFill>
                <a:srgbClr val="FF0000"/>
              </a:solidFill>
            </a:endParaRPr>
          </a:p>
        </p:txBody>
      </p:sp>
    </p:spTree>
    <p:extLst>
      <p:ext uri="{BB962C8B-B14F-4D97-AF65-F5344CB8AC3E}">
        <p14:creationId xmlns:p14="http://schemas.microsoft.com/office/powerpoint/2010/main" val="316645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C613F-456B-7483-AE21-CDDF759F95AA}"/>
              </a:ext>
            </a:extLst>
          </p:cNvPr>
          <p:cNvSpPr>
            <a:spLocks noGrp="1"/>
          </p:cNvSpPr>
          <p:nvPr>
            <p:ph idx="1"/>
          </p:nvPr>
        </p:nvSpPr>
        <p:spPr>
          <a:xfrm>
            <a:off x="787791" y="1497838"/>
            <a:ext cx="10266459" cy="4555297"/>
          </a:xfrm>
        </p:spPr>
        <p:txBody>
          <a:bodyPr>
            <a:noAutofit/>
          </a:bodyPr>
          <a:lstStyle/>
          <a:p>
            <a:pPr marL="27305" marR="227330" indent="0" algn="just">
              <a:lnSpc>
                <a:spcPct val="148000"/>
              </a:lnSpc>
              <a:spcBef>
                <a:spcPts val="5"/>
              </a:spcBef>
              <a:spcAft>
                <a:spcPts val="0"/>
              </a:spcAft>
              <a:buNone/>
              <a:tabLst>
                <a:tab pos="978535" algn="l"/>
              </a:tabLst>
            </a:pPr>
            <a:r>
              <a:rPr lang="en-US" sz="1800" dirty="0">
                <a:effectLst/>
                <a:latin typeface="Times New Roman" panose="02020603050405020304" pitchFamily="18" charset="0"/>
                <a:ea typeface="Times New Roman" panose="02020603050405020304" pitchFamily="18" charset="0"/>
              </a:rPr>
              <a:t>Let's calculate the Mean Deviation for a small dataset to illustrate how it works. Suppose we have a dataset of test scores for a group of students:  Test Scores: 85, 92, 88, 76, 90</a:t>
            </a:r>
            <a:endParaRPr lang="en-IN" sz="1800" dirty="0">
              <a:effectLst/>
              <a:latin typeface="Times New Roman" panose="02020603050405020304" pitchFamily="18" charset="0"/>
              <a:ea typeface="Times New Roman" panose="02020603050405020304" pitchFamily="18" charset="0"/>
            </a:endParaRPr>
          </a:p>
          <a:p>
            <a:pPr marL="27305" marR="227330" indent="0" algn="just">
              <a:lnSpc>
                <a:spcPct val="148000"/>
              </a:lnSpc>
              <a:spcBef>
                <a:spcPts val="5"/>
              </a:spcBef>
              <a:spcAft>
                <a:spcPts val="0"/>
              </a:spcAft>
              <a:buNone/>
              <a:tabLst>
                <a:tab pos="978535" algn="l"/>
              </a:tabLst>
            </a:pPr>
            <a:r>
              <a:rPr lang="en-US" sz="1800" dirty="0">
                <a:effectLst/>
                <a:latin typeface="Times New Roman" panose="02020603050405020304" pitchFamily="18" charset="0"/>
                <a:ea typeface="Times New Roman" panose="02020603050405020304" pitchFamily="18" charset="0"/>
              </a:rPr>
              <a:t>Calculate the mean (average) of the dataset:</a:t>
            </a:r>
            <a:endParaRPr lang="en-IN" sz="1800" dirty="0">
              <a:effectLst/>
              <a:latin typeface="Times New Roman" panose="02020603050405020304" pitchFamily="18" charset="0"/>
              <a:ea typeface="Times New Roman" panose="02020603050405020304" pitchFamily="18" charset="0"/>
            </a:endParaRPr>
          </a:p>
          <a:p>
            <a:pPr marL="637540" marR="227330" lvl="1" indent="-153035" algn="just">
              <a:lnSpc>
                <a:spcPct val="100000"/>
              </a:lnSpc>
              <a:spcBef>
                <a:spcPts val="5"/>
              </a:spcBef>
              <a:tabLst>
                <a:tab pos="978535" algn="l"/>
              </a:tabLst>
            </a:pPr>
            <a:r>
              <a:rPr lang="en-US" dirty="0">
                <a:effectLst/>
                <a:latin typeface="Times New Roman" panose="02020603050405020304" pitchFamily="18" charset="0"/>
                <a:ea typeface="Times New Roman" panose="02020603050405020304" pitchFamily="18" charset="0"/>
              </a:rPr>
              <a:t>Mean (μ) = (85 + 92 + 88 + 76 + 90) / 5 = 88.2</a:t>
            </a:r>
            <a:endParaRPr lang="en-IN" dirty="0">
              <a:effectLst/>
              <a:latin typeface="Times New Roman" panose="02020603050405020304" pitchFamily="18" charset="0"/>
              <a:ea typeface="Times New Roman" panose="02020603050405020304" pitchFamily="18" charset="0"/>
            </a:endParaRPr>
          </a:p>
          <a:p>
            <a:pPr marL="27305" marR="227330" indent="0" algn="just">
              <a:lnSpc>
                <a:spcPct val="148000"/>
              </a:lnSpc>
              <a:spcBef>
                <a:spcPts val="5"/>
              </a:spcBef>
              <a:spcAft>
                <a:spcPts val="0"/>
              </a:spcAft>
              <a:buNone/>
              <a:tabLst>
                <a:tab pos="978535" algn="l"/>
              </a:tabLst>
            </a:pPr>
            <a:r>
              <a:rPr lang="en-US" sz="1800" dirty="0">
                <a:effectLst/>
                <a:latin typeface="Times New Roman" panose="02020603050405020304" pitchFamily="18" charset="0"/>
                <a:ea typeface="Times New Roman" panose="02020603050405020304" pitchFamily="18" charset="0"/>
              </a:rPr>
              <a:t>Find the absolute difference between each data point and the mean:</a:t>
            </a:r>
            <a:endParaRPr lang="en-IN" sz="1800" dirty="0">
              <a:effectLst/>
              <a:latin typeface="Times New Roman" panose="02020603050405020304" pitchFamily="18" charset="0"/>
              <a:ea typeface="Times New Roman" panose="02020603050405020304" pitchFamily="18" charset="0"/>
            </a:endParaRPr>
          </a:p>
          <a:p>
            <a:pPr marL="637540" marR="227330" lvl="1" indent="-153035" algn="just">
              <a:lnSpc>
                <a:spcPct val="100000"/>
              </a:lnSpc>
              <a:spcBef>
                <a:spcPts val="5"/>
              </a:spcBef>
              <a:tabLst>
                <a:tab pos="978535" algn="l"/>
              </a:tabLst>
            </a:pPr>
            <a:r>
              <a:rPr lang="en-US" dirty="0">
                <a:effectLst/>
                <a:latin typeface="Times New Roman" panose="02020603050405020304" pitchFamily="18" charset="0"/>
                <a:ea typeface="Times New Roman" panose="02020603050405020304" pitchFamily="18" charset="0"/>
              </a:rPr>
              <a:t>|85 - 88.2| = 3.2</a:t>
            </a:r>
            <a:endParaRPr lang="en-IN" dirty="0">
              <a:effectLst/>
              <a:latin typeface="Times New Roman" panose="02020603050405020304" pitchFamily="18" charset="0"/>
              <a:ea typeface="Times New Roman" panose="02020603050405020304" pitchFamily="18" charset="0"/>
            </a:endParaRPr>
          </a:p>
          <a:p>
            <a:pPr marL="637540" marR="227330" lvl="1" indent="-153035" algn="just">
              <a:lnSpc>
                <a:spcPct val="100000"/>
              </a:lnSpc>
              <a:spcBef>
                <a:spcPts val="5"/>
              </a:spcBef>
              <a:tabLst>
                <a:tab pos="978535" algn="l"/>
              </a:tabLst>
            </a:pPr>
            <a:r>
              <a:rPr lang="en-US" dirty="0">
                <a:effectLst/>
                <a:latin typeface="Times New Roman" panose="02020603050405020304" pitchFamily="18" charset="0"/>
                <a:ea typeface="Times New Roman" panose="02020603050405020304" pitchFamily="18" charset="0"/>
              </a:rPr>
              <a:t>|92 - 88.2| = 3.8</a:t>
            </a:r>
            <a:endParaRPr lang="en-IN" dirty="0">
              <a:effectLst/>
              <a:latin typeface="Times New Roman" panose="02020603050405020304" pitchFamily="18" charset="0"/>
              <a:ea typeface="Times New Roman" panose="02020603050405020304" pitchFamily="18" charset="0"/>
            </a:endParaRPr>
          </a:p>
          <a:p>
            <a:pPr marL="637540" marR="227330" lvl="1" indent="-153035" algn="just">
              <a:lnSpc>
                <a:spcPct val="100000"/>
              </a:lnSpc>
              <a:spcBef>
                <a:spcPts val="5"/>
              </a:spcBef>
              <a:tabLst>
                <a:tab pos="978535" algn="l"/>
              </a:tabLst>
            </a:pPr>
            <a:r>
              <a:rPr lang="en-US" dirty="0">
                <a:effectLst/>
                <a:latin typeface="Times New Roman" panose="02020603050405020304" pitchFamily="18" charset="0"/>
                <a:ea typeface="Times New Roman" panose="02020603050405020304" pitchFamily="18" charset="0"/>
              </a:rPr>
              <a:t>|88 - 88.2| = 0.2</a:t>
            </a:r>
            <a:endParaRPr lang="en-IN" dirty="0">
              <a:effectLst/>
              <a:latin typeface="Times New Roman" panose="02020603050405020304" pitchFamily="18" charset="0"/>
              <a:ea typeface="Times New Roman" panose="02020603050405020304" pitchFamily="18" charset="0"/>
            </a:endParaRPr>
          </a:p>
          <a:p>
            <a:pPr marL="637540" marR="227330" lvl="1" indent="-153035" algn="just">
              <a:lnSpc>
                <a:spcPct val="100000"/>
              </a:lnSpc>
              <a:spcBef>
                <a:spcPts val="5"/>
              </a:spcBef>
              <a:tabLst>
                <a:tab pos="978535" algn="l"/>
              </a:tabLst>
            </a:pPr>
            <a:r>
              <a:rPr lang="en-US" dirty="0">
                <a:effectLst/>
                <a:latin typeface="Times New Roman" panose="02020603050405020304" pitchFamily="18" charset="0"/>
                <a:ea typeface="Times New Roman" panose="02020603050405020304" pitchFamily="18" charset="0"/>
              </a:rPr>
              <a:t>|76 - 88.2| = 12.2</a:t>
            </a:r>
            <a:endParaRPr lang="en-IN" dirty="0">
              <a:effectLst/>
              <a:latin typeface="Times New Roman" panose="02020603050405020304" pitchFamily="18" charset="0"/>
              <a:ea typeface="Times New Roman" panose="02020603050405020304" pitchFamily="18" charset="0"/>
            </a:endParaRPr>
          </a:p>
          <a:p>
            <a:pPr marL="637540" marR="227330" lvl="1" indent="-153035" algn="just">
              <a:lnSpc>
                <a:spcPct val="100000"/>
              </a:lnSpc>
              <a:spcBef>
                <a:spcPts val="5"/>
              </a:spcBef>
              <a:tabLst>
                <a:tab pos="978535" algn="l"/>
              </a:tabLst>
            </a:pPr>
            <a:r>
              <a:rPr lang="en-US" dirty="0">
                <a:effectLst/>
                <a:latin typeface="Times New Roman" panose="02020603050405020304" pitchFamily="18" charset="0"/>
                <a:ea typeface="Times New Roman" panose="02020603050405020304" pitchFamily="18" charset="0"/>
              </a:rPr>
              <a:t>|90 - 88.2| = 1.8</a:t>
            </a:r>
            <a:endParaRPr lang="en-IN" dirty="0">
              <a:effectLst/>
              <a:latin typeface="Times New Roman" panose="02020603050405020304" pitchFamily="18" charset="0"/>
              <a:ea typeface="Times New Roman" panose="02020603050405020304" pitchFamily="18" charset="0"/>
            </a:endParaRPr>
          </a:p>
          <a:p>
            <a:pPr marL="27305" marR="227330" indent="0" algn="just">
              <a:lnSpc>
                <a:spcPct val="148000"/>
              </a:lnSpc>
              <a:spcBef>
                <a:spcPts val="5"/>
              </a:spcBef>
              <a:spcAft>
                <a:spcPts val="0"/>
              </a:spcAft>
              <a:buNone/>
              <a:tabLst>
                <a:tab pos="978535" algn="l"/>
              </a:tabLst>
            </a:pPr>
            <a:r>
              <a:rPr lang="en-US" sz="1800" dirty="0">
                <a:effectLst/>
                <a:latin typeface="Times New Roman" panose="02020603050405020304" pitchFamily="18" charset="0"/>
                <a:ea typeface="Times New Roman" panose="02020603050405020304" pitchFamily="18" charset="0"/>
              </a:rPr>
              <a:t>Sum up all these absolute differences:</a:t>
            </a:r>
            <a:endParaRPr lang="en-IN" sz="1800" dirty="0">
              <a:effectLst/>
              <a:latin typeface="Times New Roman" panose="02020603050405020304" pitchFamily="18" charset="0"/>
              <a:ea typeface="Times New Roman" panose="02020603050405020304" pitchFamily="18" charset="0"/>
            </a:endParaRPr>
          </a:p>
          <a:p>
            <a:pPr marL="637540" marR="227330" lvl="1" indent="-153035" algn="just">
              <a:lnSpc>
                <a:spcPct val="100000"/>
              </a:lnSpc>
              <a:spcBef>
                <a:spcPts val="5"/>
              </a:spcBef>
              <a:tabLst>
                <a:tab pos="978535" algn="l"/>
              </a:tabLst>
            </a:pPr>
            <a:r>
              <a:rPr lang="en-US" dirty="0">
                <a:effectLst/>
                <a:latin typeface="Times New Roman" panose="02020603050405020304" pitchFamily="18" charset="0"/>
                <a:ea typeface="Times New Roman" panose="02020603050405020304" pitchFamily="18" charset="0"/>
              </a:rPr>
              <a:t>Σ |X - μ| = 3.2 + 3.8 + 0.2 + 12.2 + 1.8 = 21.2</a:t>
            </a:r>
            <a:endParaRPr lang="en-IN" dirty="0">
              <a:latin typeface="Times New Roman" panose="02020603050405020304" pitchFamily="18" charset="0"/>
              <a:ea typeface="Times New Roman" panose="02020603050405020304" pitchFamily="18" charset="0"/>
            </a:endParaRPr>
          </a:p>
          <a:p>
            <a:pPr marL="27305" marR="227330" indent="0" algn="just">
              <a:lnSpc>
                <a:spcPct val="100000"/>
              </a:lnSpc>
              <a:spcBef>
                <a:spcPts val="5"/>
              </a:spcBef>
              <a:buNone/>
              <a:tabLst>
                <a:tab pos="978535" algn="l"/>
              </a:tabLst>
            </a:pPr>
            <a:r>
              <a:rPr lang="en-US" dirty="0">
                <a:effectLst/>
                <a:latin typeface="Times New Roman" panose="02020603050405020304" pitchFamily="18" charset="0"/>
                <a:ea typeface="Times New Roman" panose="02020603050405020304" pitchFamily="18" charset="0"/>
              </a:rPr>
              <a:t>Divide the sum by the total number of data points 'n' (which is 5 in this case):</a:t>
            </a:r>
            <a:endParaRPr lang="en-IN" dirty="0">
              <a:effectLst/>
              <a:latin typeface="Times New Roman" panose="02020603050405020304" pitchFamily="18" charset="0"/>
              <a:ea typeface="Times New Roman" panose="02020603050405020304" pitchFamily="18" charset="0"/>
            </a:endParaRPr>
          </a:p>
          <a:p>
            <a:pPr marL="637540" marR="227330" lvl="1" indent="-153035" algn="just">
              <a:lnSpc>
                <a:spcPct val="100000"/>
              </a:lnSpc>
              <a:spcBef>
                <a:spcPts val="5"/>
              </a:spcBef>
              <a:tabLst>
                <a:tab pos="978535" algn="l"/>
              </a:tabLst>
            </a:pPr>
            <a:r>
              <a:rPr lang="en-US" b="1" dirty="0">
                <a:effectLst/>
                <a:latin typeface="Times New Roman" panose="02020603050405020304" pitchFamily="18" charset="0"/>
                <a:ea typeface="Times New Roman" panose="02020603050405020304" pitchFamily="18" charset="0"/>
              </a:rPr>
              <a:t>Mean Deviation </a:t>
            </a:r>
            <a:r>
              <a:rPr lang="en-US" dirty="0">
                <a:effectLst/>
                <a:latin typeface="Times New Roman" panose="02020603050405020304" pitchFamily="18" charset="0"/>
                <a:ea typeface="Times New Roman" panose="02020603050405020304" pitchFamily="18" charset="0"/>
              </a:rPr>
              <a:t>= Σ |X - μ| / n = 21.2 / 5 = 4.24</a:t>
            </a:r>
            <a:endParaRPr lang="en-IN" dirty="0">
              <a:effectLst/>
              <a:latin typeface="Times New Roman" panose="02020603050405020304" pitchFamily="18" charset="0"/>
              <a:ea typeface="Times New Roman" panose="02020603050405020304" pitchFamily="18" charset="0"/>
            </a:endParaRPr>
          </a:p>
          <a:p>
            <a:endParaRPr lang="en-IN" sz="1800" dirty="0"/>
          </a:p>
        </p:txBody>
      </p:sp>
      <p:sp>
        <p:nvSpPr>
          <p:cNvPr id="4" name="Slide Number Placeholder 3">
            <a:extLst>
              <a:ext uri="{FF2B5EF4-FFF2-40B4-BE49-F238E27FC236}">
                <a16:creationId xmlns:a16="http://schemas.microsoft.com/office/drawing/2014/main" id="{E288EF79-9C98-1D94-B0EC-F49D9C3719C2}"/>
              </a:ext>
            </a:extLst>
          </p:cNvPr>
          <p:cNvSpPr>
            <a:spLocks noGrp="1"/>
          </p:cNvSpPr>
          <p:nvPr>
            <p:ph type="sldNum" sz="quarter" idx="12"/>
          </p:nvPr>
        </p:nvSpPr>
        <p:spPr/>
        <p:txBody>
          <a:bodyPr/>
          <a:lstStyle/>
          <a:p>
            <a:fld id="{CBABCCC1-BF11-4F37-963E-1BCD5B23FD72}" type="slidenum">
              <a:rPr lang="en-IN" smtClean="0"/>
              <a:pPr/>
              <a:t>12</a:t>
            </a:fld>
            <a:endParaRPr lang="en-IN"/>
          </a:p>
        </p:txBody>
      </p:sp>
      <p:sp>
        <p:nvSpPr>
          <p:cNvPr id="5" name="Rounded Rectangle 17">
            <a:extLst>
              <a:ext uri="{FF2B5EF4-FFF2-40B4-BE49-F238E27FC236}">
                <a16:creationId xmlns:a16="http://schemas.microsoft.com/office/drawing/2014/main" id="{EE6791F9-7265-A78B-AB0F-B1850847F85F}"/>
              </a:ext>
            </a:extLst>
          </p:cNvPr>
          <p:cNvSpPr>
            <a:spLocks noGrp="1"/>
          </p:cNvSpPr>
          <p:nvPr>
            <p:ph type="title"/>
          </p:nvPr>
        </p:nvSpPr>
        <p:spPr>
          <a:xfrm>
            <a:off x="1450975" y="804864"/>
            <a:ext cx="9604375" cy="465672"/>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fontScale="90000"/>
          </a:bodyPr>
          <a:lstStyle/>
          <a:p>
            <a:pPr algn="ctr"/>
            <a:r>
              <a:rPr lang="en-US" sz="2400" dirty="0"/>
              <a:t>EXAMPLE</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600794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88EF79-9C98-1D94-B0EC-F49D9C3719C2}"/>
              </a:ext>
            </a:extLst>
          </p:cNvPr>
          <p:cNvSpPr>
            <a:spLocks noGrp="1"/>
          </p:cNvSpPr>
          <p:nvPr>
            <p:ph type="sldNum" sz="quarter" idx="12"/>
          </p:nvPr>
        </p:nvSpPr>
        <p:spPr/>
        <p:txBody>
          <a:bodyPr/>
          <a:lstStyle/>
          <a:p>
            <a:fld id="{CBABCCC1-BF11-4F37-963E-1BCD5B23FD72}" type="slidenum">
              <a:rPr lang="en-IN" smtClean="0"/>
              <a:pPr/>
              <a:t>13</a:t>
            </a:fld>
            <a:endParaRPr lang="en-IN"/>
          </a:p>
        </p:txBody>
      </p:sp>
      <p:sp>
        <p:nvSpPr>
          <p:cNvPr id="5" name="Rounded Rectangle 17">
            <a:extLst>
              <a:ext uri="{FF2B5EF4-FFF2-40B4-BE49-F238E27FC236}">
                <a16:creationId xmlns:a16="http://schemas.microsoft.com/office/drawing/2014/main" id="{EE6791F9-7265-A78B-AB0F-B1850847F85F}"/>
              </a:ext>
            </a:extLst>
          </p:cNvPr>
          <p:cNvSpPr>
            <a:spLocks noGrp="1"/>
          </p:cNvSpPr>
          <p:nvPr>
            <p:ph type="title"/>
          </p:nvPr>
        </p:nvSpPr>
        <p:spPr>
          <a:xfrm>
            <a:off x="3951604" y="346715"/>
            <a:ext cx="4288790" cy="465672"/>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fontScale="90000"/>
          </a:bodyPr>
          <a:lstStyle/>
          <a:p>
            <a:pPr algn="ctr"/>
            <a:r>
              <a:rPr lang="en-US" sz="2400" dirty="0"/>
              <a:t>d. VARIANCE</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7" name="Picture 6">
            <a:extLst>
              <a:ext uri="{FF2B5EF4-FFF2-40B4-BE49-F238E27FC236}">
                <a16:creationId xmlns:a16="http://schemas.microsoft.com/office/drawing/2014/main" id="{2EC90131-5DD3-DE0A-4AE9-26331361131A}"/>
              </a:ext>
            </a:extLst>
          </p:cNvPr>
          <p:cNvPicPr>
            <a:picLocks noChangeAspect="1"/>
          </p:cNvPicPr>
          <p:nvPr/>
        </p:nvPicPr>
        <p:blipFill>
          <a:blip r:embed="rId2"/>
          <a:stretch>
            <a:fillRect/>
          </a:stretch>
        </p:blipFill>
        <p:spPr>
          <a:xfrm>
            <a:off x="682496" y="1026942"/>
            <a:ext cx="10555734" cy="5094274"/>
          </a:xfrm>
          <a:prstGeom prst="rect">
            <a:avLst/>
          </a:prstGeom>
        </p:spPr>
      </p:pic>
    </p:spTree>
    <p:extLst>
      <p:ext uri="{BB962C8B-B14F-4D97-AF65-F5344CB8AC3E}">
        <p14:creationId xmlns:p14="http://schemas.microsoft.com/office/powerpoint/2010/main" val="244342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C613F-456B-7483-AE21-CDDF759F95AA}"/>
              </a:ext>
            </a:extLst>
          </p:cNvPr>
          <p:cNvSpPr>
            <a:spLocks noGrp="1"/>
          </p:cNvSpPr>
          <p:nvPr>
            <p:ph idx="1"/>
          </p:nvPr>
        </p:nvSpPr>
        <p:spPr>
          <a:xfrm>
            <a:off x="1451579" y="1722922"/>
            <a:ext cx="9603275" cy="4235116"/>
          </a:xfrm>
        </p:spPr>
        <p:txBody>
          <a:bodyPr>
            <a:normAutofit/>
          </a:bodyPr>
          <a:lstStyle/>
          <a:p>
            <a:pPr marL="180340" marR="227330" indent="-153035" algn="just">
              <a:lnSpc>
                <a:spcPct val="148000"/>
              </a:lnSpc>
              <a:spcBef>
                <a:spcPts val="5"/>
              </a:spcBef>
              <a:spcAft>
                <a:spcPts val="0"/>
              </a:spcAft>
              <a:tabLst>
                <a:tab pos="978535" algn="l"/>
              </a:tabLst>
            </a:pPr>
            <a:r>
              <a:rPr lang="en-US" sz="1800" dirty="0">
                <a:solidFill>
                  <a:srgbClr val="FF0000"/>
                </a:solidFill>
                <a:effectLst/>
                <a:latin typeface="Times New Roman" panose="02020603050405020304" pitchFamily="18" charset="0"/>
                <a:ea typeface="Times New Roman" panose="02020603050405020304" pitchFamily="18" charset="0"/>
              </a:rPr>
              <a:t>To calculate the variance:</a:t>
            </a:r>
            <a:endParaRPr lang="en-IN" sz="1800" dirty="0">
              <a:solidFill>
                <a:srgbClr val="FF0000"/>
              </a:solidFill>
              <a:effectLst/>
              <a:latin typeface="Times New Roman" panose="02020603050405020304" pitchFamily="18" charset="0"/>
              <a:ea typeface="Times New Roman" panose="02020603050405020304" pitchFamily="18" charset="0"/>
            </a:endParaRPr>
          </a:p>
          <a:p>
            <a:pPr marL="180340" marR="227330" indent="-153035" algn="just">
              <a:lnSpc>
                <a:spcPct val="148000"/>
              </a:lnSpc>
              <a:spcBef>
                <a:spcPts val="5"/>
              </a:spcBef>
              <a:spcAft>
                <a:spcPts val="0"/>
              </a:spcAft>
              <a:tabLst>
                <a:tab pos="978535" algn="l"/>
              </a:tabLst>
            </a:pPr>
            <a:r>
              <a:rPr lang="en-US" sz="1800" dirty="0">
                <a:effectLst/>
                <a:latin typeface="Times New Roman" panose="02020603050405020304" pitchFamily="18" charset="0"/>
                <a:ea typeface="Times New Roman" panose="02020603050405020304" pitchFamily="18" charset="0"/>
              </a:rPr>
              <a:t>Calculate the mean (average) of the dataset.</a:t>
            </a:r>
            <a:endParaRPr lang="en-IN" sz="1800" dirty="0">
              <a:effectLst/>
              <a:latin typeface="Times New Roman" panose="02020603050405020304" pitchFamily="18" charset="0"/>
              <a:ea typeface="Times New Roman" panose="02020603050405020304" pitchFamily="18" charset="0"/>
            </a:endParaRPr>
          </a:p>
          <a:p>
            <a:pPr marL="180340" marR="227330" indent="-153035" algn="just">
              <a:lnSpc>
                <a:spcPct val="148000"/>
              </a:lnSpc>
              <a:spcBef>
                <a:spcPts val="5"/>
              </a:spcBef>
              <a:spcAft>
                <a:spcPts val="0"/>
              </a:spcAft>
              <a:tabLst>
                <a:tab pos="978535" algn="l"/>
              </a:tabLst>
            </a:pPr>
            <a:r>
              <a:rPr lang="en-US" sz="1800" dirty="0">
                <a:effectLst/>
                <a:latin typeface="Times New Roman" panose="02020603050405020304" pitchFamily="18" charset="0"/>
                <a:ea typeface="Times New Roman" panose="02020603050405020304" pitchFamily="18" charset="0"/>
              </a:rPr>
              <a:t>For each data point, find the squared difference between that data point and the mean.</a:t>
            </a:r>
            <a:endParaRPr lang="en-IN" sz="1800" dirty="0">
              <a:effectLst/>
              <a:latin typeface="Times New Roman" panose="02020603050405020304" pitchFamily="18" charset="0"/>
              <a:ea typeface="Times New Roman" panose="02020603050405020304" pitchFamily="18" charset="0"/>
            </a:endParaRPr>
          </a:p>
          <a:p>
            <a:pPr marL="180340" marR="227330" indent="-153035" algn="just">
              <a:lnSpc>
                <a:spcPct val="148000"/>
              </a:lnSpc>
              <a:spcBef>
                <a:spcPts val="5"/>
              </a:spcBef>
              <a:spcAft>
                <a:spcPts val="0"/>
              </a:spcAft>
              <a:tabLst>
                <a:tab pos="978535" algn="l"/>
              </a:tabLst>
            </a:pPr>
            <a:r>
              <a:rPr lang="en-US" sz="1800" dirty="0">
                <a:effectLst/>
                <a:latin typeface="Times New Roman" panose="02020603050405020304" pitchFamily="18" charset="0"/>
                <a:ea typeface="Times New Roman" panose="02020603050405020304" pitchFamily="18" charset="0"/>
              </a:rPr>
              <a:t>Sum up all these squared differences.</a:t>
            </a:r>
            <a:endParaRPr lang="en-IN" sz="1800" dirty="0">
              <a:effectLst/>
              <a:latin typeface="Times New Roman" panose="02020603050405020304" pitchFamily="18" charset="0"/>
              <a:ea typeface="Times New Roman" panose="02020603050405020304" pitchFamily="18" charset="0"/>
            </a:endParaRPr>
          </a:p>
          <a:p>
            <a:pPr marL="180340" marR="227330" indent="-153035" algn="just">
              <a:lnSpc>
                <a:spcPct val="148000"/>
              </a:lnSpc>
              <a:spcBef>
                <a:spcPts val="5"/>
              </a:spcBef>
              <a:spcAft>
                <a:spcPts val="0"/>
              </a:spcAft>
              <a:tabLst>
                <a:tab pos="978535" algn="l"/>
              </a:tabLst>
            </a:pPr>
            <a:r>
              <a:rPr lang="en-US" sz="1800" dirty="0">
                <a:effectLst/>
                <a:latin typeface="Times New Roman" panose="02020603050405020304" pitchFamily="18" charset="0"/>
                <a:ea typeface="Times New Roman" panose="02020603050405020304" pitchFamily="18" charset="0"/>
              </a:rPr>
              <a:t>Divide the sum by the total number of data points 'n' to get the variance.</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E288EF79-9C98-1D94-B0EC-F49D9C3719C2}"/>
              </a:ext>
            </a:extLst>
          </p:cNvPr>
          <p:cNvSpPr>
            <a:spLocks noGrp="1"/>
          </p:cNvSpPr>
          <p:nvPr>
            <p:ph type="sldNum" sz="quarter" idx="12"/>
          </p:nvPr>
        </p:nvSpPr>
        <p:spPr/>
        <p:txBody>
          <a:bodyPr/>
          <a:lstStyle/>
          <a:p>
            <a:fld id="{CBABCCC1-BF11-4F37-963E-1BCD5B23FD72}" type="slidenum">
              <a:rPr lang="en-IN" smtClean="0"/>
              <a:pPr/>
              <a:t>14</a:t>
            </a:fld>
            <a:endParaRPr lang="en-IN"/>
          </a:p>
        </p:txBody>
      </p:sp>
      <p:sp>
        <p:nvSpPr>
          <p:cNvPr id="5" name="Rounded Rectangle 17">
            <a:extLst>
              <a:ext uri="{FF2B5EF4-FFF2-40B4-BE49-F238E27FC236}">
                <a16:creationId xmlns:a16="http://schemas.microsoft.com/office/drawing/2014/main" id="{EE6791F9-7265-A78B-AB0F-B1850847F85F}"/>
              </a:ext>
            </a:extLst>
          </p:cNvPr>
          <p:cNvSpPr>
            <a:spLocks noGrp="1"/>
          </p:cNvSpPr>
          <p:nvPr>
            <p:ph type="title"/>
          </p:nvPr>
        </p:nvSpPr>
        <p:spPr>
          <a:xfrm>
            <a:off x="1450975" y="804864"/>
            <a:ext cx="9604375" cy="465672"/>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fontScale="90000"/>
          </a:bodyPr>
          <a:lstStyle/>
          <a:p>
            <a:pPr algn="ctr"/>
            <a:r>
              <a:rPr lang="en-US" sz="2400" dirty="0"/>
              <a:t>SESSION DESCRIPTION (Cont..)</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7E7150A2-21FF-7576-0DE6-094916518C53}"/>
              </a:ext>
            </a:extLst>
          </p:cNvPr>
          <p:cNvSpPr txBox="1"/>
          <p:nvPr/>
        </p:nvSpPr>
        <p:spPr>
          <a:xfrm>
            <a:off x="1597792" y="1380196"/>
            <a:ext cx="3282216" cy="646331"/>
          </a:xfrm>
          <a:prstGeom prst="rect">
            <a:avLst/>
          </a:prstGeom>
          <a:noFill/>
        </p:spPr>
        <p:txBody>
          <a:bodyPr wrap="square" rtlCol="0">
            <a:spAutoFit/>
          </a:bodyPr>
          <a:lstStyle/>
          <a:p>
            <a:r>
              <a:rPr lang="en-US" b="1" kern="0" dirty="0">
                <a:solidFill>
                  <a:srgbClr val="FF0000"/>
                </a:solidFill>
                <a:latin typeface="Times New Roman" panose="02020603050405020304" pitchFamily="18" charset="0"/>
                <a:ea typeface="Times New Roman" panose="02020603050405020304" pitchFamily="18" charset="0"/>
              </a:rPr>
              <a:t>Variance </a:t>
            </a:r>
            <a:r>
              <a:rPr lang="en-US" sz="1800" b="1" dirty="0">
                <a:solidFill>
                  <a:srgbClr val="FF0000"/>
                </a:solidFill>
                <a:effectLst/>
                <a:latin typeface="Times New Roman" panose="02020603050405020304" pitchFamily="18" charset="0"/>
                <a:ea typeface="Times New Roman" panose="02020603050405020304" pitchFamily="18" charset="0"/>
              </a:rPr>
              <a:t>:</a:t>
            </a:r>
            <a:endParaRPr lang="en-IN" sz="1800" dirty="0">
              <a:solidFill>
                <a:srgbClr val="FF0000"/>
              </a:solidFill>
              <a:effectLst/>
              <a:latin typeface="Times New Roman" panose="02020603050405020304" pitchFamily="18" charset="0"/>
              <a:ea typeface="Times New Roman" panose="02020603050405020304" pitchFamily="18" charset="0"/>
            </a:endParaRPr>
          </a:p>
          <a:p>
            <a:endParaRPr lang="en-IN" dirty="0">
              <a:solidFill>
                <a:srgbClr val="FF0000"/>
              </a:solidFill>
            </a:endParaRPr>
          </a:p>
        </p:txBody>
      </p:sp>
    </p:spTree>
    <p:extLst>
      <p:ext uri="{BB962C8B-B14F-4D97-AF65-F5344CB8AC3E}">
        <p14:creationId xmlns:p14="http://schemas.microsoft.com/office/powerpoint/2010/main" val="380128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C613F-456B-7483-AE21-CDDF759F95AA}"/>
              </a:ext>
            </a:extLst>
          </p:cNvPr>
          <p:cNvSpPr>
            <a:spLocks noGrp="1"/>
          </p:cNvSpPr>
          <p:nvPr>
            <p:ph idx="1"/>
          </p:nvPr>
        </p:nvSpPr>
        <p:spPr>
          <a:xfrm>
            <a:off x="1451579" y="1722922"/>
            <a:ext cx="9603275" cy="4235116"/>
          </a:xfrm>
        </p:spPr>
        <p:txBody>
          <a:bodyPr>
            <a:normAutofit/>
          </a:bodyPr>
          <a:lstStyle/>
          <a:p>
            <a:pPr marL="180340" marR="227330" indent="-153035" algn="just">
              <a:lnSpc>
                <a:spcPct val="148000"/>
              </a:lnSpc>
              <a:spcBef>
                <a:spcPts val="5"/>
              </a:spcBef>
              <a:spcAft>
                <a:spcPts val="0"/>
              </a:spcAft>
              <a:tabLst>
                <a:tab pos="978535" algn="l"/>
              </a:tabLst>
            </a:pPr>
            <a:r>
              <a:rPr lang="en-US" sz="1800" dirty="0">
                <a:solidFill>
                  <a:srgbClr val="FF0000"/>
                </a:solidFill>
                <a:effectLst/>
                <a:latin typeface="Times New Roman" panose="02020603050405020304" pitchFamily="18" charset="0"/>
                <a:ea typeface="Times New Roman" panose="02020603050405020304" pitchFamily="18" charset="0"/>
              </a:rPr>
              <a:t>To calculate the variance:</a:t>
            </a:r>
            <a:endParaRPr lang="en-IN" sz="1800" dirty="0">
              <a:solidFill>
                <a:srgbClr val="FF0000"/>
              </a:solidFill>
              <a:effectLst/>
              <a:latin typeface="Times New Roman" panose="02020603050405020304" pitchFamily="18" charset="0"/>
              <a:ea typeface="Times New Roman" panose="02020603050405020304" pitchFamily="18" charset="0"/>
            </a:endParaRPr>
          </a:p>
          <a:p>
            <a:pPr marL="180340" marR="227330" indent="-153035" algn="just">
              <a:lnSpc>
                <a:spcPct val="148000"/>
              </a:lnSpc>
              <a:spcBef>
                <a:spcPts val="5"/>
              </a:spcBef>
              <a:spcAft>
                <a:spcPts val="0"/>
              </a:spcAft>
              <a:tabLst>
                <a:tab pos="978535" algn="l"/>
              </a:tabLst>
            </a:pPr>
            <a:r>
              <a:rPr lang="en-US" sz="1800" dirty="0">
                <a:effectLst/>
                <a:latin typeface="Times New Roman" panose="02020603050405020304" pitchFamily="18" charset="0"/>
                <a:ea typeface="Times New Roman" panose="02020603050405020304" pitchFamily="18" charset="0"/>
              </a:rPr>
              <a:t>Calculate the mean (average) of the dataset.</a:t>
            </a:r>
            <a:endParaRPr lang="en-IN" sz="1800" dirty="0">
              <a:effectLst/>
              <a:latin typeface="Times New Roman" panose="02020603050405020304" pitchFamily="18" charset="0"/>
              <a:ea typeface="Times New Roman" panose="02020603050405020304" pitchFamily="18" charset="0"/>
            </a:endParaRPr>
          </a:p>
          <a:p>
            <a:pPr marL="180340" marR="227330" indent="-153035" algn="just">
              <a:lnSpc>
                <a:spcPct val="148000"/>
              </a:lnSpc>
              <a:spcBef>
                <a:spcPts val="5"/>
              </a:spcBef>
              <a:spcAft>
                <a:spcPts val="0"/>
              </a:spcAft>
              <a:tabLst>
                <a:tab pos="978535" algn="l"/>
              </a:tabLst>
            </a:pPr>
            <a:r>
              <a:rPr lang="en-US" sz="1800" dirty="0">
                <a:effectLst/>
                <a:latin typeface="Times New Roman" panose="02020603050405020304" pitchFamily="18" charset="0"/>
                <a:ea typeface="Times New Roman" panose="02020603050405020304" pitchFamily="18" charset="0"/>
              </a:rPr>
              <a:t>For each data point, find the squared difference between that data point and the mean.</a:t>
            </a:r>
            <a:endParaRPr lang="en-IN" sz="1800" dirty="0">
              <a:effectLst/>
              <a:latin typeface="Times New Roman" panose="02020603050405020304" pitchFamily="18" charset="0"/>
              <a:ea typeface="Times New Roman" panose="02020603050405020304" pitchFamily="18" charset="0"/>
            </a:endParaRPr>
          </a:p>
          <a:p>
            <a:pPr marL="180340" marR="227330" indent="-153035" algn="just">
              <a:lnSpc>
                <a:spcPct val="148000"/>
              </a:lnSpc>
              <a:spcBef>
                <a:spcPts val="5"/>
              </a:spcBef>
              <a:spcAft>
                <a:spcPts val="0"/>
              </a:spcAft>
              <a:tabLst>
                <a:tab pos="978535" algn="l"/>
              </a:tabLst>
            </a:pPr>
            <a:r>
              <a:rPr lang="en-US" sz="1800" dirty="0">
                <a:effectLst/>
                <a:latin typeface="Times New Roman" panose="02020603050405020304" pitchFamily="18" charset="0"/>
                <a:ea typeface="Times New Roman" panose="02020603050405020304" pitchFamily="18" charset="0"/>
              </a:rPr>
              <a:t>Sum up all these squared differences.</a:t>
            </a:r>
            <a:endParaRPr lang="en-IN" sz="1800" dirty="0">
              <a:effectLst/>
              <a:latin typeface="Times New Roman" panose="02020603050405020304" pitchFamily="18" charset="0"/>
              <a:ea typeface="Times New Roman" panose="02020603050405020304" pitchFamily="18" charset="0"/>
            </a:endParaRPr>
          </a:p>
          <a:p>
            <a:pPr marL="180340" marR="227330" indent="-153035" algn="just">
              <a:lnSpc>
                <a:spcPct val="148000"/>
              </a:lnSpc>
              <a:spcBef>
                <a:spcPts val="5"/>
              </a:spcBef>
              <a:spcAft>
                <a:spcPts val="0"/>
              </a:spcAft>
              <a:tabLst>
                <a:tab pos="978535" algn="l"/>
              </a:tabLst>
            </a:pPr>
            <a:r>
              <a:rPr lang="en-US" sz="1800" dirty="0">
                <a:effectLst/>
                <a:latin typeface="Times New Roman" panose="02020603050405020304" pitchFamily="18" charset="0"/>
                <a:ea typeface="Times New Roman" panose="02020603050405020304" pitchFamily="18" charset="0"/>
              </a:rPr>
              <a:t>Divide the sum by the total number of data points 'n' to get the variance.</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E288EF79-9C98-1D94-B0EC-F49D9C3719C2}"/>
              </a:ext>
            </a:extLst>
          </p:cNvPr>
          <p:cNvSpPr>
            <a:spLocks noGrp="1"/>
          </p:cNvSpPr>
          <p:nvPr>
            <p:ph type="sldNum" sz="quarter" idx="12"/>
          </p:nvPr>
        </p:nvSpPr>
        <p:spPr/>
        <p:txBody>
          <a:bodyPr/>
          <a:lstStyle/>
          <a:p>
            <a:fld id="{CBABCCC1-BF11-4F37-963E-1BCD5B23FD72}" type="slidenum">
              <a:rPr lang="en-IN" smtClean="0"/>
              <a:pPr/>
              <a:t>15</a:t>
            </a:fld>
            <a:endParaRPr lang="en-IN"/>
          </a:p>
        </p:txBody>
      </p:sp>
      <p:sp>
        <p:nvSpPr>
          <p:cNvPr id="5" name="Rounded Rectangle 17">
            <a:extLst>
              <a:ext uri="{FF2B5EF4-FFF2-40B4-BE49-F238E27FC236}">
                <a16:creationId xmlns:a16="http://schemas.microsoft.com/office/drawing/2014/main" id="{EE6791F9-7265-A78B-AB0F-B1850847F85F}"/>
              </a:ext>
            </a:extLst>
          </p:cNvPr>
          <p:cNvSpPr>
            <a:spLocks noGrp="1"/>
          </p:cNvSpPr>
          <p:nvPr>
            <p:ph type="title"/>
          </p:nvPr>
        </p:nvSpPr>
        <p:spPr>
          <a:xfrm>
            <a:off x="1450975" y="804864"/>
            <a:ext cx="9604375" cy="465672"/>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fontScale="90000"/>
          </a:bodyPr>
          <a:lstStyle/>
          <a:p>
            <a:pPr algn="ctr"/>
            <a:r>
              <a:rPr lang="en-US" sz="2400" dirty="0"/>
              <a:t>SESSION DESCRIPTION (Cont..)</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7E7150A2-21FF-7576-0DE6-094916518C53}"/>
              </a:ext>
            </a:extLst>
          </p:cNvPr>
          <p:cNvSpPr txBox="1"/>
          <p:nvPr/>
        </p:nvSpPr>
        <p:spPr>
          <a:xfrm>
            <a:off x="1597792" y="1380196"/>
            <a:ext cx="3282216" cy="646331"/>
          </a:xfrm>
          <a:prstGeom prst="rect">
            <a:avLst/>
          </a:prstGeom>
          <a:noFill/>
        </p:spPr>
        <p:txBody>
          <a:bodyPr wrap="square" rtlCol="0">
            <a:spAutoFit/>
          </a:bodyPr>
          <a:lstStyle/>
          <a:p>
            <a:r>
              <a:rPr lang="en-US" b="1" kern="0" dirty="0">
                <a:solidFill>
                  <a:srgbClr val="FF0000"/>
                </a:solidFill>
                <a:latin typeface="Times New Roman" panose="02020603050405020304" pitchFamily="18" charset="0"/>
                <a:ea typeface="Times New Roman" panose="02020603050405020304" pitchFamily="18" charset="0"/>
              </a:rPr>
              <a:t>Variance </a:t>
            </a:r>
            <a:r>
              <a:rPr lang="en-US" sz="1800" b="1" dirty="0">
                <a:solidFill>
                  <a:srgbClr val="FF0000"/>
                </a:solidFill>
                <a:effectLst/>
                <a:latin typeface="Times New Roman" panose="02020603050405020304" pitchFamily="18" charset="0"/>
                <a:ea typeface="Times New Roman" panose="02020603050405020304" pitchFamily="18" charset="0"/>
              </a:rPr>
              <a:t>:</a:t>
            </a:r>
            <a:endParaRPr lang="en-IN" sz="1800" dirty="0">
              <a:solidFill>
                <a:srgbClr val="FF0000"/>
              </a:solidFill>
              <a:effectLst/>
              <a:latin typeface="Times New Roman" panose="02020603050405020304" pitchFamily="18" charset="0"/>
              <a:ea typeface="Times New Roman" panose="02020603050405020304" pitchFamily="18" charset="0"/>
            </a:endParaRPr>
          </a:p>
          <a:p>
            <a:endParaRPr lang="en-IN" dirty="0">
              <a:solidFill>
                <a:srgbClr val="FF0000"/>
              </a:solidFill>
            </a:endParaRPr>
          </a:p>
        </p:txBody>
      </p:sp>
    </p:spTree>
    <p:extLst>
      <p:ext uri="{BB962C8B-B14F-4D97-AF65-F5344CB8AC3E}">
        <p14:creationId xmlns:p14="http://schemas.microsoft.com/office/powerpoint/2010/main" val="429086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C613F-456B-7483-AE21-CDDF759F95AA}"/>
              </a:ext>
            </a:extLst>
          </p:cNvPr>
          <p:cNvSpPr>
            <a:spLocks noGrp="1"/>
          </p:cNvSpPr>
          <p:nvPr>
            <p:ph idx="1"/>
          </p:nvPr>
        </p:nvSpPr>
        <p:spPr>
          <a:xfrm>
            <a:off x="1161960" y="1075808"/>
            <a:ext cx="10323079" cy="4235116"/>
          </a:xfrm>
        </p:spPr>
        <p:txBody>
          <a:bodyPr>
            <a:noAutofit/>
          </a:bodyPr>
          <a:lstStyle/>
          <a:p>
            <a:pPr marL="457200" marR="227330" indent="-153035" algn="just">
              <a:lnSpc>
                <a:spcPct val="100000"/>
              </a:lnSpc>
              <a:spcBef>
                <a:spcPts val="5"/>
              </a:spcBef>
              <a:spcAft>
                <a:spcPts val="0"/>
              </a:spcAft>
              <a:tabLst>
                <a:tab pos="978535" algn="l"/>
              </a:tabLst>
            </a:pPr>
            <a:r>
              <a:rPr lang="en-US" dirty="0">
                <a:effectLst/>
                <a:latin typeface="Times New Roman" panose="02020603050405020304" pitchFamily="18" charset="0"/>
                <a:ea typeface="Times New Roman" panose="02020603050405020304" pitchFamily="18" charset="0"/>
              </a:rPr>
              <a:t>Standard deviation is a widely used statistical measure of the amount of variation or dispersion in a dataset. It quantifies how individual data points deviate from the mean (average) of the dataset. Standard deviation is a more interpretable measure than variance because it's in the same unit as the original data, unlike the squared unit of variance.</a:t>
            </a:r>
          </a:p>
          <a:p>
            <a:pPr marL="304165" marR="227330" indent="0" algn="just">
              <a:lnSpc>
                <a:spcPct val="100000"/>
              </a:lnSpc>
              <a:spcBef>
                <a:spcPts val="5"/>
              </a:spcBef>
              <a:spcAft>
                <a:spcPts val="0"/>
              </a:spcAft>
              <a:buNone/>
              <a:tabLst>
                <a:tab pos="978535" algn="l"/>
              </a:tabLst>
            </a:pPr>
            <a:endParaRPr lang="en-IN" dirty="0">
              <a:effectLst/>
              <a:latin typeface="Times New Roman" panose="02020603050405020304" pitchFamily="18" charset="0"/>
              <a:ea typeface="Times New Roman" panose="02020603050405020304" pitchFamily="18" charset="0"/>
            </a:endParaRPr>
          </a:p>
          <a:p>
            <a:pPr marL="457200" marR="227330" indent="-153035" algn="just">
              <a:lnSpc>
                <a:spcPct val="100000"/>
              </a:lnSpc>
              <a:spcBef>
                <a:spcPts val="5"/>
              </a:spcBef>
              <a:spcAft>
                <a:spcPts val="0"/>
              </a:spcAft>
              <a:tabLst>
                <a:tab pos="978535" algn="l"/>
              </a:tabLst>
            </a:pPr>
            <a:r>
              <a:rPr lang="en-US" dirty="0">
                <a:effectLst/>
                <a:latin typeface="Times New Roman" panose="02020603050405020304" pitchFamily="18" charset="0"/>
                <a:ea typeface="Times New Roman" panose="02020603050405020304" pitchFamily="18" charset="0"/>
              </a:rPr>
              <a:t>The standard deviation (σ) is calculated using the following formula for a dataset with 'n' data points:</a:t>
            </a:r>
            <a:endParaRPr lang="en-IN" dirty="0">
              <a:effectLst/>
              <a:latin typeface="Times New Roman" panose="02020603050405020304" pitchFamily="18" charset="0"/>
              <a:ea typeface="Times New Roman" panose="02020603050405020304" pitchFamily="18" charset="0"/>
            </a:endParaRPr>
          </a:p>
          <a:p>
            <a:pPr marL="914400" marR="227330" lvl="1" indent="-153035" algn="just">
              <a:lnSpc>
                <a:spcPct val="100000"/>
              </a:lnSpc>
              <a:spcBef>
                <a:spcPts val="5"/>
              </a:spcBef>
              <a:tabLst>
                <a:tab pos="978535" algn="l"/>
              </a:tabLst>
            </a:pPr>
            <a:r>
              <a:rPr lang="en-US" sz="2000" dirty="0">
                <a:effectLst/>
                <a:latin typeface="Times New Roman" panose="02020603050405020304" pitchFamily="18" charset="0"/>
                <a:ea typeface="Times New Roman" panose="02020603050405020304" pitchFamily="18" charset="0"/>
              </a:rPr>
              <a:t>Standard Deviation (σ) = √[Σ (X - μ)² / n]</a:t>
            </a:r>
            <a:endParaRPr lang="en-IN" sz="2000" dirty="0">
              <a:effectLst/>
              <a:latin typeface="Times New Roman" panose="02020603050405020304" pitchFamily="18" charset="0"/>
              <a:ea typeface="Times New Roman" panose="02020603050405020304" pitchFamily="18" charset="0"/>
            </a:endParaRPr>
          </a:p>
          <a:p>
            <a:pPr marL="457200" marR="227330" indent="-153035" algn="just">
              <a:lnSpc>
                <a:spcPct val="100000"/>
              </a:lnSpc>
              <a:spcBef>
                <a:spcPts val="5"/>
              </a:spcBef>
              <a:spcAft>
                <a:spcPts val="0"/>
              </a:spcAft>
              <a:tabLst>
                <a:tab pos="978535" algn="l"/>
              </a:tabLst>
            </a:pPr>
            <a:r>
              <a:rPr lang="en-US" dirty="0">
                <a:effectLst/>
                <a:latin typeface="Times New Roman" panose="02020603050405020304" pitchFamily="18" charset="0"/>
                <a:ea typeface="Times New Roman" panose="02020603050405020304" pitchFamily="18" charset="0"/>
              </a:rPr>
              <a:t>Where:</a:t>
            </a:r>
            <a:endParaRPr lang="en-IN" dirty="0">
              <a:effectLst/>
              <a:latin typeface="Times New Roman" panose="02020603050405020304" pitchFamily="18" charset="0"/>
              <a:ea typeface="Times New Roman" panose="02020603050405020304" pitchFamily="18" charset="0"/>
            </a:endParaRPr>
          </a:p>
          <a:p>
            <a:pPr marL="914400" marR="227330" lvl="1" indent="-153035" algn="just">
              <a:lnSpc>
                <a:spcPct val="100000"/>
              </a:lnSpc>
              <a:spcBef>
                <a:spcPts val="5"/>
              </a:spcBef>
              <a:tabLst>
                <a:tab pos="978535" algn="l"/>
              </a:tabLst>
            </a:pPr>
            <a:r>
              <a:rPr lang="en-US" sz="2000" dirty="0">
                <a:effectLst/>
                <a:latin typeface="Times New Roman" panose="02020603050405020304" pitchFamily="18" charset="0"/>
                <a:ea typeface="Times New Roman" panose="02020603050405020304" pitchFamily="18" charset="0"/>
              </a:rPr>
              <a:t>√ represents the square root.</a:t>
            </a:r>
            <a:endParaRPr lang="en-IN" sz="2000" dirty="0">
              <a:effectLst/>
              <a:latin typeface="Times New Roman" panose="02020603050405020304" pitchFamily="18" charset="0"/>
              <a:ea typeface="Times New Roman" panose="02020603050405020304" pitchFamily="18" charset="0"/>
            </a:endParaRPr>
          </a:p>
          <a:p>
            <a:pPr marL="914400" marR="227330" lvl="1" indent="-153035" algn="just">
              <a:lnSpc>
                <a:spcPct val="100000"/>
              </a:lnSpc>
              <a:spcBef>
                <a:spcPts val="5"/>
              </a:spcBef>
              <a:tabLst>
                <a:tab pos="978535" algn="l"/>
              </a:tabLst>
            </a:pPr>
            <a:r>
              <a:rPr lang="en-US" sz="2000" dirty="0">
                <a:effectLst/>
                <a:latin typeface="Times New Roman" panose="02020603050405020304" pitchFamily="18" charset="0"/>
                <a:ea typeface="Times New Roman" panose="02020603050405020304" pitchFamily="18" charset="0"/>
              </a:rPr>
              <a:t>Σ represents the summation symbol, meaning you should sum up the values for all data points.</a:t>
            </a:r>
            <a:endParaRPr lang="en-IN" sz="2000" dirty="0">
              <a:effectLst/>
              <a:latin typeface="Times New Roman" panose="02020603050405020304" pitchFamily="18" charset="0"/>
              <a:ea typeface="Times New Roman" panose="02020603050405020304" pitchFamily="18" charset="0"/>
            </a:endParaRPr>
          </a:p>
          <a:p>
            <a:pPr marL="914400" marR="227330" lvl="1" indent="-153035" algn="just">
              <a:lnSpc>
                <a:spcPct val="100000"/>
              </a:lnSpc>
              <a:spcBef>
                <a:spcPts val="5"/>
              </a:spcBef>
              <a:tabLst>
                <a:tab pos="978535" algn="l"/>
              </a:tabLst>
            </a:pPr>
            <a:r>
              <a:rPr lang="en-US" sz="2000" dirty="0">
                <a:effectLst/>
                <a:latin typeface="Times New Roman" panose="02020603050405020304" pitchFamily="18" charset="0"/>
                <a:ea typeface="Times New Roman" panose="02020603050405020304" pitchFamily="18" charset="0"/>
              </a:rPr>
              <a:t>(X - μ) represents the difference between each data point 'X' and the mean 'μ'.</a:t>
            </a:r>
            <a:endParaRPr lang="en-IN" sz="2000" dirty="0">
              <a:effectLst/>
              <a:latin typeface="Times New Roman" panose="02020603050405020304" pitchFamily="18" charset="0"/>
              <a:ea typeface="Times New Roman" panose="02020603050405020304" pitchFamily="18" charset="0"/>
            </a:endParaRPr>
          </a:p>
          <a:p>
            <a:pPr marL="914400" marR="227330" lvl="1" indent="-153035" algn="just">
              <a:lnSpc>
                <a:spcPct val="100000"/>
              </a:lnSpc>
              <a:spcBef>
                <a:spcPts val="5"/>
              </a:spcBef>
              <a:tabLst>
                <a:tab pos="978535" algn="l"/>
              </a:tabLst>
            </a:pPr>
            <a:r>
              <a:rPr lang="en-US" sz="2000" dirty="0">
                <a:effectLst/>
                <a:latin typeface="Times New Roman" panose="02020603050405020304" pitchFamily="18" charset="0"/>
                <a:ea typeface="Times New Roman" panose="02020603050405020304" pitchFamily="18" charset="0"/>
              </a:rPr>
              <a:t>(X - μ)² represents the squared difference between each data point and the mean.</a:t>
            </a:r>
            <a:endParaRPr lang="en-IN" sz="2000" dirty="0">
              <a:effectLst/>
              <a:latin typeface="Times New Roman" panose="02020603050405020304" pitchFamily="18" charset="0"/>
              <a:ea typeface="Times New Roman" panose="02020603050405020304" pitchFamily="18" charset="0"/>
            </a:endParaRPr>
          </a:p>
          <a:p>
            <a:pPr marL="914400" marR="227330" lvl="1" indent="-153035" algn="just">
              <a:lnSpc>
                <a:spcPct val="100000"/>
              </a:lnSpc>
              <a:spcBef>
                <a:spcPts val="5"/>
              </a:spcBef>
              <a:tabLst>
                <a:tab pos="978535" algn="l"/>
              </a:tabLst>
            </a:pPr>
            <a:r>
              <a:rPr lang="en-US" sz="2000" dirty="0">
                <a:effectLst/>
                <a:latin typeface="Times New Roman" panose="02020603050405020304" pitchFamily="18" charset="0"/>
                <a:ea typeface="Times New Roman" panose="02020603050405020304" pitchFamily="18" charset="0"/>
              </a:rPr>
              <a:t>'n' is the total number of data points in the dataset.</a:t>
            </a:r>
            <a:endParaRPr lang="en-IN" sz="2000" dirty="0">
              <a:effectLst/>
              <a:latin typeface="Times New Roman" panose="02020603050405020304" pitchFamily="18" charset="0"/>
              <a:ea typeface="Times New Roman" panose="02020603050405020304" pitchFamily="18" charset="0"/>
            </a:endParaRPr>
          </a:p>
          <a:p>
            <a:pPr>
              <a:lnSpc>
                <a:spcPct val="100000"/>
              </a:lnSpc>
            </a:pPr>
            <a:endParaRPr lang="en-IN" dirty="0"/>
          </a:p>
        </p:txBody>
      </p:sp>
      <p:sp>
        <p:nvSpPr>
          <p:cNvPr id="4" name="Slide Number Placeholder 3">
            <a:extLst>
              <a:ext uri="{FF2B5EF4-FFF2-40B4-BE49-F238E27FC236}">
                <a16:creationId xmlns:a16="http://schemas.microsoft.com/office/drawing/2014/main" id="{E288EF79-9C98-1D94-B0EC-F49D9C3719C2}"/>
              </a:ext>
            </a:extLst>
          </p:cNvPr>
          <p:cNvSpPr>
            <a:spLocks noGrp="1"/>
          </p:cNvSpPr>
          <p:nvPr>
            <p:ph type="sldNum" sz="quarter" idx="12"/>
          </p:nvPr>
        </p:nvSpPr>
        <p:spPr/>
        <p:txBody>
          <a:bodyPr/>
          <a:lstStyle/>
          <a:p>
            <a:fld id="{CBABCCC1-BF11-4F37-963E-1BCD5B23FD72}" type="slidenum">
              <a:rPr lang="en-IN" smtClean="0"/>
              <a:pPr/>
              <a:t>16</a:t>
            </a:fld>
            <a:endParaRPr lang="en-IN"/>
          </a:p>
        </p:txBody>
      </p:sp>
      <p:sp>
        <p:nvSpPr>
          <p:cNvPr id="5" name="Rounded Rectangle 17">
            <a:extLst>
              <a:ext uri="{FF2B5EF4-FFF2-40B4-BE49-F238E27FC236}">
                <a16:creationId xmlns:a16="http://schemas.microsoft.com/office/drawing/2014/main" id="{EE6791F9-7265-A78B-AB0F-B1850847F85F}"/>
              </a:ext>
            </a:extLst>
          </p:cNvPr>
          <p:cNvSpPr>
            <a:spLocks noGrp="1"/>
          </p:cNvSpPr>
          <p:nvPr>
            <p:ph type="title"/>
          </p:nvPr>
        </p:nvSpPr>
        <p:spPr>
          <a:xfrm>
            <a:off x="1521313" y="270292"/>
            <a:ext cx="9604375" cy="465672"/>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fontScale="90000"/>
          </a:bodyPr>
          <a:lstStyle/>
          <a:p>
            <a:pPr algn="ctr"/>
            <a:r>
              <a:rPr lang="en-US" sz="2400" dirty="0"/>
              <a:t>e. STANDARD DEVIATION</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07091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88EF79-9C98-1D94-B0EC-F49D9C3719C2}"/>
              </a:ext>
            </a:extLst>
          </p:cNvPr>
          <p:cNvSpPr>
            <a:spLocks noGrp="1"/>
          </p:cNvSpPr>
          <p:nvPr>
            <p:ph type="sldNum" sz="quarter" idx="12"/>
          </p:nvPr>
        </p:nvSpPr>
        <p:spPr/>
        <p:txBody>
          <a:bodyPr/>
          <a:lstStyle/>
          <a:p>
            <a:fld id="{CBABCCC1-BF11-4F37-963E-1BCD5B23FD72}" type="slidenum">
              <a:rPr lang="en-IN" smtClean="0"/>
              <a:pPr/>
              <a:t>17</a:t>
            </a:fld>
            <a:endParaRPr lang="en-IN"/>
          </a:p>
        </p:txBody>
      </p:sp>
      <p:sp>
        <p:nvSpPr>
          <p:cNvPr id="5" name="Rounded Rectangle 17">
            <a:extLst>
              <a:ext uri="{FF2B5EF4-FFF2-40B4-BE49-F238E27FC236}">
                <a16:creationId xmlns:a16="http://schemas.microsoft.com/office/drawing/2014/main" id="{EE6791F9-7265-A78B-AB0F-B1850847F85F}"/>
              </a:ext>
            </a:extLst>
          </p:cNvPr>
          <p:cNvSpPr>
            <a:spLocks noGrp="1"/>
          </p:cNvSpPr>
          <p:nvPr>
            <p:ph type="title"/>
          </p:nvPr>
        </p:nvSpPr>
        <p:spPr>
          <a:xfrm>
            <a:off x="1493178" y="446878"/>
            <a:ext cx="9604375" cy="465672"/>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fontScale="90000"/>
          </a:bodyPr>
          <a:lstStyle/>
          <a:p>
            <a:pPr algn="ctr"/>
            <a:r>
              <a:rPr lang="en-US" sz="2400" dirty="0"/>
              <a:t>TO CALCULATE THE STANDARD DEVIATION</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7" name="Picture 6">
            <a:extLst>
              <a:ext uri="{FF2B5EF4-FFF2-40B4-BE49-F238E27FC236}">
                <a16:creationId xmlns:a16="http://schemas.microsoft.com/office/drawing/2014/main" id="{7645649C-ECD9-AC76-AB23-E87206EBB29C}"/>
              </a:ext>
            </a:extLst>
          </p:cNvPr>
          <p:cNvPicPr>
            <a:picLocks noChangeAspect="1"/>
          </p:cNvPicPr>
          <p:nvPr/>
        </p:nvPicPr>
        <p:blipFill>
          <a:blip r:embed="rId2"/>
          <a:stretch>
            <a:fillRect/>
          </a:stretch>
        </p:blipFill>
        <p:spPr>
          <a:xfrm>
            <a:off x="891625" y="1229998"/>
            <a:ext cx="9597729" cy="4398004"/>
          </a:xfrm>
          <a:prstGeom prst="rect">
            <a:avLst/>
          </a:prstGeom>
        </p:spPr>
      </p:pic>
    </p:spTree>
    <p:extLst>
      <p:ext uri="{BB962C8B-B14F-4D97-AF65-F5344CB8AC3E}">
        <p14:creationId xmlns:p14="http://schemas.microsoft.com/office/powerpoint/2010/main" val="351265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C613F-456B-7483-AE21-CDDF759F95AA}"/>
              </a:ext>
            </a:extLst>
          </p:cNvPr>
          <p:cNvSpPr>
            <a:spLocks noGrp="1"/>
          </p:cNvSpPr>
          <p:nvPr>
            <p:ph idx="1"/>
          </p:nvPr>
        </p:nvSpPr>
        <p:spPr>
          <a:xfrm>
            <a:off x="1449379" y="1232161"/>
            <a:ext cx="9818843" cy="3654512"/>
          </a:xfrm>
        </p:spPr>
        <p:txBody>
          <a:bodyPr>
            <a:normAutofit/>
          </a:bodyPr>
          <a:lstStyle/>
          <a:p>
            <a:endParaRPr lang="en-US" b="1" dirty="0">
              <a:effectLst/>
              <a:latin typeface="Times New Roman" panose="02020603050405020304" pitchFamily="18" charset="0"/>
              <a:ea typeface="Times New Roman" panose="02020603050405020304" pitchFamily="18" charset="0"/>
            </a:endParaRPr>
          </a:p>
          <a:p>
            <a:pPr algn="just"/>
            <a:r>
              <a:rPr lang="en-US" b="1" dirty="0">
                <a:effectLst/>
                <a:latin typeface="Times New Roman" panose="02020603050405020304" pitchFamily="18" charset="0"/>
                <a:ea typeface="Times New Roman" panose="02020603050405020304" pitchFamily="18" charset="0"/>
              </a:rPr>
              <a:t>Relative range"</a:t>
            </a:r>
            <a:r>
              <a:rPr lang="en-US" dirty="0">
                <a:effectLst/>
                <a:latin typeface="Times New Roman" panose="02020603050405020304" pitchFamily="18" charset="0"/>
                <a:ea typeface="Times New Roman" panose="02020603050405020304" pitchFamily="18" charset="0"/>
              </a:rPr>
              <a:t> doesn't have a standard or widely recognized definition in statistics or mathematics. It's possible that the term may be used in a specific context or industry where it has a specialized meaning, but without more information or context, it's challenging to provide examples or explanations related to "relative range.</a:t>
            </a:r>
            <a:endParaRPr lang="en-IN"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E288EF79-9C98-1D94-B0EC-F49D9C3719C2}"/>
              </a:ext>
            </a:extLst>
          </p:cNvPr>
          <p:cNvSpPr>
            <a:spLocks noGrp="1"/>
          </p:cNvSpPr>
          <p:nvPr>
            <p:ph type="sldNum" sz="quarter" idx="12"/>
          </p:nvPr>
        </p:nvSpPr>
        <p:spPr/>
        <p:txBody>
          <a:bodyPr/>
          <a:lstStyle/>
          <a:p>
            <a:fld id="{CBABCCC1-BF11-4F37-963E-1BCD5B23FD72}" type="slidenum">
              <a:rPr lang="en-IN" smtClean="0"/>
              <a:pPr/>
              <a:t>18</a:t>
            </a:fld>
            <a:endParaRPr lang="en-IN"/>
          </a:p>
        </p:txBody>
      </p:sp>
      <p:sp>
        <p:nvSpPr>
          <p:cNvPr id="5" name="Rounded Rectangle 17">
            <a:extLst>
              <a:ext uri="{FF2B5EF4-FFF2-40B4-BE49-F238E27FC236}">
                <a16:creationId xmlns:a16="http://schemas.microsoft.com/office/drawing/2014/main" id="{EE6791F9-7265-A78B-AB0F-B1850847F85F}"/>
              </a:ext>
            </a:extLst>
          </p:cNvPr>
          <p:cNvSpPr>
            <a:spLocks noGrp="1"/>
          </p:cNvSpPr>
          <p:nvPr>
            <p:ph type="title"/>
          </p:nvPr>
        </p:nvSpPr>
        <p:spPr>
          <a:xfrm>
            <a:off x="1449379" y="216116"/>
            <a:ext cx="9604375" cy="70148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fontScale="90000"/>
          </a:bodyPr>
          <a:lstStyle/>
          <a:p>
            <a:pPr algn="ctr"/>
            <a:r>
              <a:rPr lang="en-US" sz="2400" dirty="0"/>
              <a:t>2. Relative measure</a:t>
            </a:r>
            <a:br>
              <a:rPr lang="en-US" sz="2400" dirty="0"/>
            </a:br>
            <a:r>
              <a:rPr lang="en-US" sz="2400" dirty="0"/>
              <a:t>a. Relative range</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26403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C613F-456B-7483-AE21-CDDF759F95AA}"/>
              </a:ext>
            </a:extLst>
          </p:cNvPr>
          <p:cNvSpPr>
            <a:spLocks noGrp="1"/>
          </p:cNvSpPr>
          <p:nvPr>
            <p:ph idx="1"/>
          </p:nvPr>
        </p:nvSpPr>
        <p:spPr>
          <a:xfrm>
            <a:off x="1126922" y="1391244"/>
            <a:ext cx="9603275" cy="3654512"/>
          </a:xfrm>
        </p:spPr>
        <p:txBody>
          <a:bodyPr>
            <a:normAutofit/>
          </a:bodyPr>
          <a:lstStyle/>
          <a:p>
            <a:pPr algn="just"/>
            <a:r>
              <a:rPr lang="en-US" dirty="0">
                <a:effectLst/>
                <a:latin typeface="Times New Roman" panose="02020603050405020304" pitchFamily="18" charset="0"/>
                <a:ea typeface="Times New Roman" panose="02020603050405020304" pitchFamily="18" charset="0"/>
              </a:rPr>
              <a:t>The "Coefficient of Quartile Deviation" (CQD), also known as the "Quartile Deviation Coefficient," is a statistical measure that represents the relative variability or dispersion of a dataset in terms of its interquartile range (IQR). </a:t>
            </a:r>
          </a:p>
          <a:p>
            <a:pPr algn="just"/>
            <a:r>
              <a:rPr lang="en-US" dirty="0">
                <a:effectLst/>
                <a:latin typeface="Times New Roman" panose="02020603050405020304" pitchFamily="18" charset="0"/>
                <a:ea typeface="Times New Roman" panose="02020603050405020304" pitchFamily="18" charset="0"/>
              </a:rPr>
              <a:t>It is a dimensionless measure, often expressed as a percentage, that allows for the comparison of the spread of data between different datasets, even if they have different units or scales.</a:t>
            </a:r>
          </a:p>
          <a:p>
            <a:r>
              <a:rPr lang="en-US" dirty="0">
                <a:effectLst/>
                <a:latin typeface="Times New Roman" panose="02020603050405020304" pitchFamily="18" charset="0"/>
                <a:ea typeface="Times New Roman" panose="02020603050405020304" pitchFamily="18" charset="0"/>
              </a:rPr>
              <a:t>The formula for calculating the Coefficient of Quartile Deviation (CQD) is as follows:</a:t>
            </a:r>
          </a:p>
          <a:p>
            <a:pPr lvl="1"/>
            <a:r>
              <a:rPr lang="en-US" dirty="0">
                <a:solidFill>
                  <a:srgbClr val="FF0000"/>
                </a:solidFill>
                <a:effectLst/>
                <a:latin typeface="Times New Roman" panose="02020603050405020304" pitchFamily="18" charset="0"/>
                <a:ea typeface="Times New Roman" panose="02020603050405020304" pitchFamily="18" charset="0"/>
              </a:rPr>
              <a:t>CQD = (IQR / Median) * 100</a:t>
            </a:r>
          </a:p>
          <a:p>
            <a:endParaRPr lang="en-US" b="1"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E288EF79-9C98-1D94-B0EC-F49D9C3719C2}"/>
              </a:ext>
            </a:extLst>
          </p:cNvPr>
          <p:cNvSpPr>
            <a:spLocks noGrp="1"/>
          </p:cNvSpPr>
          <p:nvPr>
            <p:ph type="sldNum" sz="quarter" idx="12"/>
          </p:nvPr>
        </p:nvSpPr>
        <p:spPr/>
        <p:txBody>
          <a:bodyPr/>
          <a:lstStyle/>
          <a:p>
            <a:fld id="{CBABCCC1-BF11-4F37-963E-1BCD5B23FD72}" type="slidenum">
              <a:rPr lang="en-IN" smtClean="0"/>
              <a:pPr/>
              <a:t>19</a:t>
            </a:fld>
            <a:endParaRPr lang="en-IN"/>
          </a:p>
        </p:txBody>
      </p:sp>
      <p:sp>
        <p:nvSpPr>
          <p:cNvPr id="5" name="Rounded Rectangle 17">
            <a:extLst>
              <a:ext uri="{FF2B5EF4-FFF2-40B4-BE49-F238E27FC236}">
                <a16:creationId xmlns:a16="http://schemas.microsoft.com/office/drawing/2014/main" id="{EE6791F9-7265-A78B-AB0F-B1850847F85F}"/>
              </a:ext>
            </a:extLst>
          </p:cNvPr>
          <p:cNvSpPr>
            <a:spLocks noGrp="1"/>
          </p:cNvSpPr>
          <p:nvPr>
            <p:ph type="title"/>
          </p:nvPr>
        </p:nvSpPr>
        <p:spPr>
          <a:xfrm>
            <a:off x="1450479" y="467980"/>
            <a:ext cx="9604375" cy="465672"/>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fontScale="90000"/>
          </a:bodyPr>
          <a:lstStyle/>
          <a:p>
            <a:pPr algn="ctr"/>
            <a:r>
              <a:rPr lang="en-US" sz="2400" dirty="0">
                <a:solidFill>
                  <a:schemeClr val="bg1"/>
                </a:solidFill>
              </a:rPr>
              <a:t>b. Coefficient of Quartile Deviation  (CQD)</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64610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D530E72E-233E-E443-1A84-D3CD02ECB889}"/>
              </a:ext>
            </a:extLst>
          </p:cNvPr>
          <p:cNvSpPr/>
          <p:nvPr/>
        </p:nvSpPr>
        <p:spPr>
          <a:xfrm>
            <a:off x="4471372" y="84408"/>
            <a:ext cx="4222054"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5" name="TextBox 4">
            <a:extLst>
              <a:ext uri="{FF2B5EF4-FFF2-40B4-BE49-F238E27FC236}">
                <a16:creationId xmlns:a16="http://schemas.microsoft.com/office/drawing/2014/main" id="{D7C61438-200D-827A-D4DD-5B5127AFA187}"/>
              </a:ext>
            </a:extLst>
          </p:cNvPr>
          <p:cNvSpPr txBox="1"/>
          <p:nvPr/>
        </p:nvSpPr>
        <p:spPr>
          <a:xfrm>
            <a:off x="1110343" y="689854"/>
            <a:ext cx="10731286" cy="426784"/>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basic concept of Measure of variability</a:t>
            </a:r>
          </a:p>
        </p:txBody>
      </p:sp>
      <p:sp>
        <p:nvSpPr>
          <p:cNvPr id="7" name="Rounded Rectangle 17">
            <a:extLst>
              <a:ext uri="{FF2B5EF4-FFF2-40B4-BE49-F238E27FC236}">
                <a16:creationId xmlns:a16="http://schemas.microsoft.com/office/drawing/2014/main" id="{7F3AABB0-F8BA-C900-B6BF-45F4B58E9490}"/>
              </a:ext>
            </a:extLst>
          </p:cNvPr>
          <p:cNvSpPr/>
          <p:nvPr/>
        </p:nvSpPr>
        <p:spPr>
          <a:xfrm>
            <a:off x="4160582" y="1807062"/>
            <a:ext cx="4903905"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a:extLst>
              <a:ext uri="{FF2B5EF4-FFF2-40B4-BE49-F238E27FC236}">
                <a16:creationId xmlns:a16="http://schemas.microsoft.com/office/drawing/2014/main" id="{2B5EAD4E-C007-9DE7-A40A-12802D3C9611}"/>
              </a:ext>
            </a:extLst>
          </p:cNvPr>
          <p:cNvSpPr txBox="1"/>
          <p:nvPr/>
        </p:nvSpPr>
        <p:spPr>
          <a:xfrm>
            <a:off x="1752600" y="2438605"/>
            <a:ext cx="8791575" cy="1631216"/>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FontTx/>
              <a:buAutoNum type="arabicPeriod"/>
            </a:pPr>
            <a:r>
              <a:rPr lang="en-US" sz="1600" dirty="0"/>
              <a:t>To determine the reliability of an average by pointing out as how far an average is representative of the entire data</a:t>
            </a:r>
            <a:r>
              <a:rPr lang="en-US" sz="1600" b="0" i="0" dirty="0">
                <a:effectLst/>
                <a:latin typeface="Arial" panose="020B0604020202020204" pitchFamily="34" charset="0"/>
              </a:rPr>
              <a:t>.</a:t>
            </a:r>
          </a:p>
          <a:p>
            <a:pPr marL="342900" indent="-342900">
              <a:buAutoNum type="arabicPeriod"/>
            </a:pPr>
            <a:r>
              <a:rPr lang="en-US" sz="1600" dirty="0"/>
              <a:t>Enable comparison of two or more distribution with regard to their variability</a:t>
            </a:r>
            <a:endParaRPr lang="en-US" sz="1600" b="0" i="0" dirty="0">
              <a:effectLst/>
              <a:latin typeface="Arial" panose="020B0604020202020204" pitchFamily="34" charset="0"/>
            </a:endParaRPr>
          </a:p>
          <a:p>
            <a:pPr marL="342900" indent="-342900">
              <a:buAutoNum type="arabicPeriod"/>
            </a:pPr>
            <a:r>
              <a:rPr lang="en-US" sz="1600" dirty="0"/>
              <a:t>Measuring variability is of great importance to other statistical analysis.</a:t>
            </a:r>
            <a:r>
              <a:rPr lang="en-US" sz="1600" b="0" i="0" dirty="0">
                <a:effectLst/>
                <a:latin typeface="Arial"/>
                <a:cs typeface="Arial"/>
              </a:rPr>
              <a:t>.</a:t>
            </a:r>
            <a:endParaRPr lang="en-US" sz="1600" dirty="0">
              <a:latin typeface="Arial"/>
              <a:cs typeface="Arial"/>
            </a:endParaRPr>
          </a:p>
        </p:txBody>
      </p:sp>
      <p:pic>
        <p:nvPicPr>
          <p:cNvPr id="11" name="Graphic 10" descr="Bullseye outline">
            <a:extLst>
              <a:ext uri="{FF2B5EF4-FFF2-40B4-BE49-F238E27FC236}">
                <a16:creationId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a:extLst>
              <a:ext uri="{FF2B5EF4-FFF2-40B4-BE49-F238E27FC236}">
                <a16:creationId xmlns:a16="http://schemas.microsoft.com/office/drawing/2014/main" id="{6652A33D-9A9E-3EAC-0CAE-113901ECA179}"/>
              </a:ext>
            </a:extLst>
          </p:cNvPr>
          <p:cNvSpPr/>
          <p:nvPr/>
        </p:nvSpPr>
        <p:spPr>
          <a:xfrm>
            <a:off x="4212971" y="42491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a:extLst>
              <a:ext uri="{FF2B5EF4-FFF2-40B4-BE49-F238E27FC236}">
                <a16:creationId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a:extLst>
              <a:ext uri="{FF2B5EF4-FFF2-40B4-BE49-F238E27FC236}">
                <a16:creationId xmlns:a16="http://schemas.microsoft.com/office/drawing/2014/main" id="{B0BB8E68-8B73-12DE-615E-1091F19A9A9A}"/>
              </a:ext>
            </a:extLst>
          </p:cNvPr>
          <p:cNvSpPr txBox="1"/>
          <p:nvPr/>
        </p:nvSpPr>
        <p:spPr>
          <a:xfrm>
            <a:off x="1752600" y="4772230"/>
            <a:ext cx="8791575" cy="156966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a:cs typeface="Arial"/>
              </a:rPr>
              <a:t>At the end of this </a:t>
            </a:r>
            <a:r>
              <a:rPr lang="en-US" sz="1600" dirty="0">
                <a:latin typeface="Arial"/>
                <a:cs typeface="Arial"/>
              </a:rPr>
              <a:t>session</a:t>
            </a:r>
            <a:r>
              <a:rPr lang="en-US" sz="1600" b="0" i="0" dirty="0">
                <a:effectLst/>
                <a:latin typeface="Arial"/>
                <a:cs typeface="Arial"/>
              </a:rPr>
              <a:t>, you should be able to:</a:t>
            </a:r>
          </a:p>
          <a:p>
            <a:pPr marL="342900" indent="-342900">
              <a:buAutoNum type="arabicPeriod"/>
            </a:pPr>
            <a:r>
              <a:rPr lang="en-US" sz="1600" b="0" i="0" dirty="0">
                <a:effectLst/>
                <a:latin typeface="Arial" panose="020B0604020202020204" pitchFamily="34" charset="0"/>
              </a:rPr>
              <a:t>Define Measure of variability</a:t>
            </a:r>
          </a:p>
          <a:p>
            <a:pPr marL="342900" indent="-342900">
              <a:buFontTx/>
              <a:buAutoNum type="arabicPeriod"/>
            </a:pPr>
            <a:r>
              <a:rPr lang="en-US" sz="1600" b="0" i="0" dirty="0">
                <a:effectLst/>
                <a:latin typeface="Arial" panose="020B0604020202020204" pitchFamily="34" charset="0"/>
              </a:rPr>
              <a:t>Describe </a:t>
            </a:r>
            <a:r>
              <a:rPr lang="en-US" sz="1600" spc="-40" dirty="0">
                <a:latin typeface="Arial" panose="020B0604020202020204" pitchFamily="34" charset="0"/>
                <a:cs typeface="Arial" panose="020B0604020202020204" pitchFamily="34" charset="0"/>
              </a:rPr>
              <a:t>different types of Measure of Variability</a:t>
            </a:r>
            <a:endParaRPr lang="en-US" sz="1600" b="0" i="0" dirty="0">
              <a:effectLst/>
              <a:latin typeface="Arial" panose="020B0604020202020204" pitchFamily="34" charset="0"/>
              <a:cs typeface="Arial" panose="020B0604020202020204" pitchFamily="34" charset="0"/>
            </a:endParaRPr>
          </a:p>
          <a:p>
            <a:pPr marL="342900" indent="-342900">
              <a:buAutoNum type="arabicPeriod"/>
            </a:pPr>
            <a:r>
              <a:rPr lang="en-US" sz="1600" dirty="0">
                <a:latin typeface="Arial" panose="020B0604020202020204" pitchFamily="34" charset="0"/>
              </a:rPr>
              <a:t>Summarize importance of measure of variability in statistical analysis for solving </a:t>
            </a:r>
            <a:r>
              <a:rPr lang="en-US" sz="1600" dirty="0" err="1">
                <a:latin typeface="Arial" panose="020B0604020202020204" pitchFamily="34" charset="0"/>
              </a:rPr>
              <a:t>realworld</a:t>
            </a:r>
            <a:r>
              <a:rPr lang="en-US" sz="1600" dirty="0">
                <a:latin typeface="Arial" panose="020B0604020202020204" pitchFamily="34" charset="0"/>
              </a:rPr>
              <a:t> problems.</a:t>
            </a:r>
            <a:endParaRPr lang="en-US" sz="1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279938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C613F-456B-7483-AE21-CDDF759F95AA}"/>
              </a:ext>
            </a:extLst>
          </p:cNvPr>
          <p:cNvSpPr>
            <a:spLocks noGrp="1"/>
          </p:cNvSpPr>
          <p:nvPr>
            <p:ph idx="1"/>
          </p:nvPr>
        </p:nvSpPr>
        <p:spPr>
          <a:xfrm>
            <a:off x="1450479" y="2034019"/>
            <a:ext cx="9603275" cy="3654512"/>
          </a:xfrm>
        </p:spPr>
        <p:txBody>
          <a:bodyPr>
            <a:normAutofit/>
          </a:bodyPr>
          <a:lstStyle/>
          <a:p>
            <a:pPr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Where:</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CQD is the Coefficient of Quartile Deviation.</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IQR is the Interquartile Range, which is the range between the first quartile (Q1) and the third quartile (Q3) of the dataset.</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Median is the middle value of the dataset.</a:t>
            </a:r>
          </a:p>
          <a:p>
            <a:endParaRPr lang="en-US" sz="1800" b="1"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E288EF79-9C98-1D94-B0EC-F49D9C3719C2}"/>
              </a:ext>
            </a:extLst>
          </p:cNvPr>
          <p:cNvSpPr>
            <a:spLocks noGrp="1"/>
          </p:cNvSpPr>
          <p:nvPr>
            <p:ph type="sldNum" sz="quarter" idx="12"/>
          </p:nvPr>
        </p:nvSpPr>
        <p:spPr/>
        <p:txBody>
          <a:bodyPr/>
          <a:lstStyle/>
          <a:p>
            <a:fld id="{CBABCCC1-BF11-4F37-963E-1BCD5B23FD72}" type="slidenum">
              <a:rPr lang="en-IN" smtClean="0"/>
              <a:pPr/>
              <a:t>20</a:t>
            </a:fld>
            <a:endParaRPr lang="en-IN"/>
          </a:p>
        </p:txBody>
      </p:sp>
      <p:sp>
        <p:nvSpPr>
          <p:cNvPr id="5" name="Rounded Rectangle 17">
            <a:extLst>
              <a:ext uri="{FF2B5EF4-FFF2-40B4-BE49-F238E27FC236}">
                <a16:creationId xmlns:a16="http://schemas.microsoft.com/office/drawing/2014/main" id="{EE6791F9-7265-A78B-AB0F-B1850847F85F}"/>
              </a:ext>
            </a:extLst>
          </p:cNvPr>
          <p:cNvSpPr>
            <a:spLocks noGrp="1"/>
          </p:cNvSpPr>
          <p:nvPr>
            <p:ph type="title"/>
          </p:nvPr>
        </p:nvSpPr>
        <p:spPr>
          <a:xfrm>
            <a:off x="1450479" y="467980"/>
            <a:ext cx="9604375" cy="465672"/>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fontScale="90000"/>
          </a:bodyPr>
          <a:lstStyle/>
          <a:p>
            <a:pPr algn="ctr"/>
            <a:r>
              <a:rPr lang="en-US" sz="2400" dirty="0"/>
              <a:t>SESSION DESCRIPTION (Cont..)</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7E7150A2-21FF-7576-0DE6-094916518C53}"/>
              </a:ext>
            </a:extLst>
          </p:cNvPr>
          <p:cNvSpPr txBox="1"/>
          <p:nvPr/>
        </p:nvSpPr>
        <p:spPr>
          <a:xfrm>
            <a:off x="1496370" y="1169469"/>
            <a:ext cx="5005139" cy="369332"/>
          </a:xfrm>
          <a:prstGeom prst="rect">
            <a:avLst/>
          </a:prstGeom>
          <a:noFill/>
        </p:spPr>
        <p:txBody>
          <a:bodyPr wrap="square" rtlCol="0">
            <a:spAutoFit/>
          </a:bodyPr>
          <a:lstStyle/>
          <a:p>
            <a:r>
              <a:rPr lang="en-US">
                <a:solidFill>
                  <a:srgbClr val="FF0000"/>
                </a:solidFill>
              </a:rPr>
              <a:t>The "Coefficient of Quartile Deviation" (CQD),</a:t>
            </a:r>
            <a:endParaRPr lang="en-US" dirty="0">
              <a:solidFill>
                <a:srgbClr val="FF0000"/>
              </a:solidFill>
            </a:endParaRPr>
          </a:p>
        </p:txBody>
      </p:sp>
    </p:spTree>
    <p:extLst>
      <p:ext uri="{BB962C8B-B14F-4D97-AF65-F5344CB8AC3E}">
        <p14:creationId xmlns:p14="http://schemas.microsoft.com/office/powerpoint/2010/main" val="421015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C613F-456B-7483-AE21-CDDF759F95AA}"/>
              </a:ext>
            </a:extLst>
          </p:cNvPr>
          <p:cNvSpPr>
            <a:spLocks noGrp="1"/>
          </p:cNvSpPr>
          <p:nvPr>
            <p:ph idx="1"/>
          </p:nvPr>
        </p:nvSpPr>
        <p:spPr>
          <a:xfrm>
            <a:off x="1450479" y="1538800"/>
            <a:ext cx="9603275" cy="4438487"/>
          </a:xfrm>
        </p:spPr>
        <p:txBody>
          <a:bodyPr>
            <a:normAutofit fontScale="92500" lnSpcReduction="10000"/>
          </a:bodyPr>
          <a:lstStyle/>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To calculate the CQD:</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Calculate the interquartile range (IQR) by subtracting the first quartile (Q1) from the third quartile (Q3):</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IQR = Q3 - Q1</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Calculate the median, which is the middle value of the dataset.</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Divide the IQR by the median.</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Multiply the result by 100 to express the CQD as a percentage.</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The Coefficient of Quartile Deviation is useful for comparing the relative spread or variability of datasets with different central tendencies and scales. A smaller CQD indicates that the data is relatively more consistent and less variable, while a larger CQD indicates greater variability within the middle 50% of the dataset. It is a robust measure of variation that is less influenced by outliers compared to other measures like the coefficient of variation (CV), which uses the mean instead of the median.</a:t>
            </a:r>
          </a:p>
          <a:p>
            <a:endParaRPr lang="en-US" sz="1800" b="1"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E288EF79-9C98-1D94-B0EC-F49D9C3719C2}"/>
              </a:ext>
            </a:extLst>
          </p:cNvPr>
          <p:cNvSpPr>
            <a:spLocks noGrp="1"/>
          </p:cNvSpPr>
          <p:nvPr>
            <p:ph type="sldNum" sz="quarter" idx="12"/>
          </p:nvPr>
        </p:nvSpPr>
        <p:spPr/>
        <p:txBody>
          <a:bodyPr/>
          <a:lstStyle/>
          <a:p>
            <a:fld id="{CBABCCC1-BF11-4F37-963E-1BCD5B23FD72}" type="slidenum">
              <a:rPr lang="en-IN" smtClean="0"/>
              <a:pPr/>
              <a:t>21</a:t>
            </a:fld>
            <a:endParaRPr lang="en-IN"/>
          </a:p>
        </p:txBody>
      </p:sp>
      <p:sp>
        <p:nvSpPr>
          <p:cNvPr id="5" name="Rounded Rectangle 17">
            <a:extLst>
              <a:ext uri="{FF2B5EF4-FFF2-40B4-BE49-F238E27FC236}">
                <a16:creationId xmlns:a16="http://schemas.microsoft.com/office/drawing/2014/main" id="{EE6791F9-7265-A78B-AB0F-B1850847F85F}"/>
              </a:ext>
            </a:extLst>
          </p:cNvPr>
          <p:cNvSpPr>
            <a:spLocks noGrp="1"/>
          </p:cNvSpPr>
          <p:nvPr>
            <p:ph type="title"/>
          </p:nvPr>
        </p:nvSpPr>
        <p:spPr>
          <a:xfrm>
            <a:off x="1450479" y="467980"/>
            <a:ext cx="9604375" cy="465672"/>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fontScale="90000"/>
          </a:bodyPr>
          <a:lstStyle/>
          <a:p>
            <a:pPr algn="ctr"/>
            <a:r>
              <a:rPr lang="en-US" sz="2400" dirty="0"/>
              <a:t>SESSION DESCRIPTION (Cont..)</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7E7150A2-21FF-7576-0DE6-094916518C53}"/>
              </a:ext>
            </a:extLst>
          </p:cNvPr>
          <p:cNvSpPr txBox="1"/>
          <p:nvPr/>
        </p:nvSpPr>
        <p:spPr>
          <a:xfrm>
            <a:off x="1496370" y="1169469"/>
            <a:ext cx="5005139" cy="369332"/>
          </a:xfrm>
          <a:prstGeom prst="rect">
            <a:avLst/>
          </a:prstGeom>
          <a:noFill/>
        </p:spPr>
        <p:txBody>
          <a:bodyPr wrap="square" rtlCol="0">
            <a:spAutoFit/>
          </a:bodyPr>
          <a:lstStyle/>
          <a:p>
            <a:r>
              <a:rPr lang="en-US">
                <a:solidFill>
                  <a:srgbClr val="FF0000"/>
                </a:solidFill>
              </a:rPr>
              <a:t>The "Coefficient of Quartile Deviation" (CQD),</a:t>
            </a:r>
            <a:endParaRPr lang="en-US" dirty="0">
              <a:solidFill>
                <a:srgbClr val="FF0000"/>
              </a:solidFill>
            </a:endParaRPr>
          </a:p>
        </p:txBody>
      </p:sp>
    </p:spTree>
    <p:extLst>
      <p:ext uri="{BB962C8B-B14F-4D97-AF65-F5344CB8AC3E}">
        <p14:creationId xmlns:p14="http://schemas.microsoft.com/office/powerpoint/2010/main" val="369615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C613F-456B-7483-AE21-CDDF759F95AA}"/>
              </a:ext>
            </a:extLst>
          </p:cNvPr>
          <p:cNvSpPr>
            <a:spLocks noGrp="1"/>
          </p:cNvSpPr>
          <p:nvPr>
            <p:ph idx="1"/>
          </p:nvPr>
        </p:nvSpPr>
        <p:spPr>
          <a:xfrm>
            <a:off x="1294361" y="1209756"/>
            <a:ext cx="9603275" cy="4438487"/>
          </a:xfrm>
        </p:spPr>
        <p:txBody>
          <a:bodyPr>
            <a:normAutofit/>
          </a:bodyPr>
          <a:lstStyle/>
          <a:p>
            <a:pPr marL="0" indent="0">
              <a:buNone/>
            </a:pPr>
            <a:r>
              <a:rPr lang="en-IN" sz="1800" b="1" dirty="0">
                <a:effectLst/>
                <a:latin typeface="Times New Roman" panose="02020603050405020304" pitchFamily="18" charset="0"/>
                <a:ea typeface="Times New Roman" panose="02020603050405020304" pitchFamily="18" charset="0"/>
              </a:rPr>
              <a:t>The "Coefficient of Mean Deviation" (CMD),</a:t>
            </a:r>
            <a:r>
              <a:rPr lang="en-IN" sz="1800" dirty="0">
                <a:effectLst/>
                <a:latin typeface="Times New Roman" panose="02020603050405020304" pitchFamily="18" charset="0"/>
                <a:ea typeface="Times New Roman" panose="02020603050405020304" pitchFamily="18" charset="0"/>
              </a:rPr>
              <a:t> also known as the "Mean Deviation Coefficient," is a statistical measure used to express the relative variability or dispersion of a dataset in terms of its mean deviation. The mean deviation is a measure of how data points in a dataset deviate from the mean (average) of the dataset.</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The formula for calculating the Coefficient of Mean Deviation (CMD) is as follows:</a:t>
            </a:r>
          </a:p>
          <a:p>
            <a:pPr marR="227330" lvl="1" algn="just">
              <a:lnSpc>
                <a:spcPct val="148000"/>
              </a:lnSpc>
              <a:spcBef>
                <a:spcPts val="5"/>
              </a:spcBef>
              <a:tabLst>
                <a:tab pos="978535" algn="l"/>
              </a:tabLst>
            </a:pPr>
            <a:r>
              <a:rPr lang="en-IN" sz="1600" dirty="0">
                <a:solidFill>
                  <a:srgbClr val="FF0000"/>
                </a:solidFill>
                <a:effectLst/>
                <a:latin typeface="Times New Roman" panose="02020603050405020304" pitchFamily="18" charset="0"/>
                <a:ea typeface="Times New Roman" panose="02020603050405020304" pitchFamily="18" charset="0"/>
              </a:rPr>
              <a:t>CMD = (Mean Deviation / Mean) * 100</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Where:</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CMD is the Coefficient of Mean Deviation.</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Mean Deviation is the average absolute difference between each data point in the dataset and the mean.</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Mean is the average value of the dataset.</a:t>
            </a:r>
          </a:p>
          <a:p>
            <a:endParaRPr lang="en-US" sz="1800" b="1"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E288EF79-9C98-1D94-B0EC-F49D9C3719C2}"/>
              </a:ext>
            </a:extLst>
          </p:cNvPr>
          <p:cNvSpPr>
            <a:spLocks noGrp="1"/>
          </p:cNvSpPr>
          <p:nvPr>
            <p:ph type="sldNum" sz="quarter" idx="12"/>
          </p:nvPr>
        </p:nvSpPr>
        <p:spPr/>
        <p:txBody>
          <a:bodyPr/>
          <a:lstStyle/>
          <a:p>
            <a:fld id="{CBABCCC1-BF11-4F37-963E-1BCD5B23FD72}" type="slidenum">
              <a:rPr lang="en-IN" smtClean="0"/>
              <a:pPr/>
              <a:t>22</a:t>
            </a:fld>
            <a:endParaRPr lang="en-IN"/>
          </a:p>
        </p:txBody>
      </p:sp>
      <p:sp>
        <p:nvSpPr>
          <p:cNvPr id="5" name="Rounded Rectangle 17">
            <a:extLst>
              <a:ext uri="{FF2B5EF4-FFF2-40B4-BE49-F238E27FC236}">
                <a16:creationId xmlns:a16="http://schemas.microsoft.com/office/drawing/2014/main" id="{EE6791F9-7265-A78B-AB0F-B1850847F85F}"/>
              </a:ext>
            </a:extLst>
          </p:cNvPr>
          <p:cNvSpPr>
            <a:spLocks noGrp="1"/>
          </p:cNvSpPr>
          <p:nvPr>
            <p:ph type="title"/>
          </p:nvPr>
        </p:nvSpPr>
        <p:spPr>
          <a:xfrm>
            <a:off x="1450479" y="467980"/>
            <a:ext cx="9604375" cy="465672"/>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fontScale="90000"/>
          </a:bodyPr>
          <a:lstStyle/>
          <a:p>
            <a:pPr algn="ctr"/>
            <a:r>
              <a:rPr lang="en-US" sz="2400" dirty="0">
                <a:solidFill>
                  <a:schemeClr val="bg1"/>
                </a:solidFill>
              </a:rPr>
              <a:t>c. </a:t>
            </a:r>
            <a:r>
              <a:rPr lang="en-IN" sz="2400" b="1" dirty="0">
                <a:latin typeface="Times New Roman" panose="02020603050405020304" pitchFamily="18" charset="0"/>
                <a:ea typeface="Times New Roman" panose="02020603050405020304" pitchFamily="18" charset="0"/>
              </a:rPr>
              <a:t>Coefficient of Mean Deviation</a:t>
            </a:r>
            <a:r>
              <a:rPr lang="en-US" sz="2400" dirty="0">
                <a:solidFill>
                  <a:schemeClr val="bg1"/>
                </a:solidFill>
              </a:rPr>
              <a:t>(CMD)</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76428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C613F-456B-7483-AE21-CDDF759F95AA}"/>
              </a:ext>
            </a:extLst>
          </p:cNvPr>
          <p:cNvSpPr>
            <a:spLocks noGrp="1"/>
          </p:cNvSpPr>
          <p:nvPr>
            <p:ph idx="1"/>
          </p:nvPr>
        </p:nvSpPr>
        <p:spPr>
          <a:xfrm>
            <a:off x="1450479" y="1538800"/>
            <a:ext cx="9603275" cy="4438487"/>
          </a:xfrm>
        </p:spPr>
        <p:txBody>
          <a:bodyPr>
            <a:normAutofit lnSpcReduction="10000"/>
          </a:bodyPr>
          <a:lstStyle/>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To calculate the CMD:</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Calculate the Mean Deviation. It's the average of the absolute differences between each data point and the mean.</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Calculate the Mean, which is the average value of the dataset.</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Divide the Mean Deviation by the Mean.</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Multiply the result by 100 to express the CMD as a percentage.</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The Coefficient of Mean Deviation allows for the comparison of the relative spread or variability of datasets with different central tendencies and scales. A smaller CMD indicates that the data is relatively more consistent and less variable around the mean, while a larger CMD suggests greater variability. It is a measure that provides information about the distribution and dispersion of data in relation to the mean.</a:t>
            </a:r>
          </a:p>
          <a:p>
            <a:endParaRPr lang="en-US" sz="1800" b="1"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E288EF79-9C98-1D94-B0EC-F49D9C3719C2}"/>
              </a:ext>
            </a:extLst>
          </p:cNvPr>
          <p:cNvSpPr>
            <a:spLocks noGrp="1"/>
          </p:cNvSpPr>
          <p:nvPr>
            <p:ph type="sldNum" sz="quarter" idx="12"/>
          </p:nvPr>
        </p:nvSpPr>
        <p:spPr/>
        <p:txBody>
          <a:bodyPr/>
          <a:lstStyle/>
          <a:p>
            <a:fld id="{CBABCCC1-BF11-4F37-963E-1BCD5B23FD72}" type="slidenum">
              <a:rPr lang="en-IN" smtClean="0"/>
              <a:pPr/>
              <a:t>23</a:t>
            </a:fld>
            <a:endParaRPr lang="en-IN"/>
          </a:p>
        </p:txBody>
      </p:sp>
      <p:sp>
        <p:nvSpPr>
          <p:cNvPr id="5" name="Rounded Rectangle 17">
            <a:extLst>
              <a:ext uri="{FF2B5EF4-FFF2-40B4-BE49-F238E27FC236}">
                <a16:creationId xmlns:a16="http://schemas.microsoft.com/office/drawing/2014/main" id="{EE6791F9-7265-A78B-AB0F-B1850847F85F}"/>
              </a:ext>
            </a:extLst>
          </p:cNvPr>
          <p:cNvSpPr>
            <a:spLocks noGrp="1"/>
          </p:cNvSpPr>
          <p:nvPr>
            <p:ph type="title"/>
          </p:nvPr>
        </p:nvSpPr>
        <p:spPr>
          <a:xfrm>
            <a:off x="1450479" y="467980"/>
            <a:ext cx="9604375" cy="465672"/>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fontScale="90000"/>
          </a:bodyPr>
          <a:lstStyle/>
          <a:p>
            <a:pPr algn="ctr"/>
            <a:r>
              <a:rPr lang="en-US" sz="2400" dirty="0"/>
              <a:t>SESSION DESCRIPTION (Cont..)</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7E7150A2-21FF-7576-0DE6-094916518C53}"/>
              </a:ext>
            </a:extLst>
          </p:cNvPr>
          <p:cNvSpPr txBox="1"/>
          <p:nvPr/>
        </p:nvSpPr>
        <p:spPr>
          <a:xfrm>
            <a:off x="1496370" y="1169469"/>
            <a:ext cx="5005139" cy="369332"/>
          </a:xfrm>
          <a:prstGeom prst="rect">
            <a:avLst/>
          </a:prstGeom>
          <a:noFill/>
        </p:spPr>
        <p:txBody>
          <a:bodyPr wrap="square" rtlCol="0">
            <a:spAutoFit/>
          </a:bodyPr>
          <a:lstStyle/>
          <a:p>
            <a:r>
              <a:rPr lang="en-IN" sz="1800" b="1" kern="0" dirty="0">
                <a:effectLst/>
                <a:latin typeface="Times New Roman" panose="02020603050405020304" pitchFamily="18" charset="0"/>
                <a:ea typeface="Times New Roman" panose="02020603050405020304" pitchFamily="18" charset="0"/>
              </a:rPr>
              <a:t>The "Coefficient of Mean Deviation" (CMD)</a:t>
            </a:r>
            <a:endParaRPr lang="en-US" dirty="0">
              <a:solidFill>
                <a:srgbClr val="FF0000"/>
              </a:solidFill>
            </a:endParaRPr>
          </a:p>
        </p:txBody>
      </p:sp>
    </p:spTree>
    <p:extLst>
      <p:ext uri="{BB962C8B-B14F-4D97-AF65-F5344CB8AC3E}">
        <p14:creationId xmlns:p14="http://schemas.microsoft.com/office/powerpoint/2010/main" val="198204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C613F-456B-7483-AE21-CDDF759F95AA}"/>
              </a:ext>
            </a:extLst>
          </p:cNvPr>
          <p:cNvSpPr>
            <a:spLocks noGrp="1"/>
          </p:cNvSpPr>
          <p:nvPr>
            <p:ph idx="1"/>
          </p:nvPr>
        </p:nvSpPr>
        <p:spPr>
          <a:xfrm>
            <a:off x="1450479" y="1538800"/>
            <a:ext cx="9603275" cy="4438487"/>
          </a:xfrm>
        </p:spPr>
        <p:txBody>
          <a:bodyPr>
            <a:normAutofit lnSpcReduction="10000"/>
          </a:bodyPr>
          <a:lstStyle/>
          <a:p>
            <a:pPr marL="342900" marR="227330" lvl="0" indent="-342900" algn="just">
              <a:lnSpc>
                <a:spcPct val="148000"/>
              </a:lnSpc>
              <a:spcBef>
                <a:spcPts val="5"/>
              </a:spcBef>
              <a:spcAft>
                <a:spcPts val="0"/>
              </a:spcAft>
              <a:buFont typeface="+mj-lt"/>
              <a:buAutoNum type="arabicPeriod"/>
              <a:tabLst>
                <a:tab pos="978535" algn="l"/>
              </a:tabLst>
            </a:pPr>
            <a:r>
              <a:rPr lang="en-IN" sz="1800" b="1" dirty="0">
                <a:effectLst/>
                <a:latin typeface="Times New Roman" panose="02020603050405020304" pitchFamily="18" charset="0"/>
                <a:ea typeface="Times New Roman" panose="02020603050405020304" pitchFamily="18" charset="0"/>
              </a:rPr>
              <a:t>The "Coefficient of Variation" (CV),</a:t>
            </a:r>
            <a:r>
              <a:rPr lang="en-IN" sz="1800" dirty="0">
                <a:effectLst/>
                <a:latin typeface="Times New Roman" panose="02020603050405020304" pitchFamily="18" charset="0"/>
                <a:ea typeface="Times New Roman" panose="02020603050405020304" pitchFamily="18" charset="0"/>
              </a:rPr>
              <a:t> also known as the "Relative Standard Deviation," is a statistical measure that expresses the relative variability or dispersion of a dataset as a ratio or percentage of the standard deviation to the mean (average). It is a dimensionless measure that allows for the comparison of the spread of data between different datasets, even if they have different units or scales.</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The formula for calculating the Coefficient of Variation (CV) is as follows:</a:t>
            </a:r>
          </a:p>
          <a:p>
            <a:pPr marR="227330" lvl="1" algn="just">
              <a:lnSpc>
                <a:spcPct val="148000"/>
              </a:lnSpc>
              <a:spcBef>
                <a:spcPts val="5"/>
              </a:spcBef>
              <a:tabLst>
                <a:tab pos="978535" algn="l"/>
              </a:tabLst>
            </a:pPr>
            <a:r>
              <a:rPr lang="en-IN" sz="1600" b="1" dirty="0">
                <a:solidFill>
                  <a:srgbClr val="FF0000"/>
                </a:solidFill>
                <a:effectLst/>
                <a:latin typeface="Times New Roman" panose="02020603050405020304" pitchFamily="18" charset="0"/>
                <a:ea typeface="Times New Roman" panose="02020603050405020304" pitchFamily="18" charset="0"/>
              </a:rPr>
              <a:t>CV = (Standard Deviation / Mean) * 100</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Where:</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CV is the Coefficient of Variation.</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Standard Deviation is a measure of the spread or dispersion of the data.</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Mean is the average value of the dataset.</a:t>
            </a:r>
          </a:p>
          <a:p>
            <a:endParaRPr lang="en-US" sz="1800" b="1"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E288EF79-9C98-1D94-B0EC-F49D9C3719C2}"/>
              </a:ext>
            </a:extLst>
          </p:cNvPr>
          <p:cNvSpPr>
            <a:spLocks noGrp="1"/>
          </p:cNvSpPr>
          <p:nvPr>
            <p:ph type="sldNum" sz="quarter" idx="12"/>
          </p:nvPr>
        </p:nvSpPr>
        <p:spPr/>
        <p:txBody>
          <a:bodyPr/>
          <a:lstStyle/>
          <a:p>
            <a:fld id="{CBABCCC1-BF11-4F37-963E-1BCD5B23FD72}" type="slidenum">
              <a:rPr lang="en-IN" smtClean="0"/>
              <a:pPr/>
              <a:t>24</a:t>
            </a:fld>
            <a:endParaRPr lang="en-IN"/>
          </a:p>
        </p:txBody>
      </p:sp>
      <p:sp>
        <p:nvSpPr>
          <p:cNvPr id="5" name="Rounded Rectangle 17">
            <a:extLst>
              <a:ext uri="{FF2B5EF4-FFF2-40B4-BE49-F238E27FC236}">
                <a16:creationId xmlns:a16="http://schemas.microsoft.com/office/drawing/2014/main" id="{EE6791F9-7265-A78B-AB0F-B1850847F85F}"/>
              </a:ext>
            </a:extLst>
          </p:cNvPr>
          <p:cNvSpPr>
            <a:spLocks noGrp="1"/>
          </p:cNvSpPr>
          <p:nvPr>
            <p:ph type="title"/>
          </p:nvPr>
        </p:nvSpPr>
        <p:spPr>
          <a:xfrm>
            <a:off x="1450479" y="467980"/>
            <a:ext cx="9604375" cy="465672"/>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fontScale="90000"/>
          </a:bodyPr>
          <a:lstStyle/>
          <a:p>
            <a:pPr algn="ctr"/>
            <a:r>
              <a:rPr lang="en-IN" sz="2400" b="1" dirty="0">
                <a:latin typeface="Times New Roman" panose="02020603050405020304" pitchFamily="18" charset="0"/>
                <a:ea typeface="Times New Roman" panose="02020603050405020304" pitchFamily="18" charset="0"/>
              </a:rPr>
              <a:t>d. Coefficient of Variation</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76985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C613F-456B-7483-AE21-CDDF759F95AA}"/>
              </a:ext>
            </a:extLst>
          </p:cNvPr>
          <p:cNvSpPr>
            <a:spLocks noGrp="1"/>
          </p:cNvSpPr>
          <p:nvPr>
            <p:ph idx="1"/>
          </p:nvPr>
        </p:nvSpPr>
        <p:spPr>
          <a:xfrm>
            <a:off x="1450479" y="1538800"/>
            <a:ext cx="9603275" cy="4438487"/>
          </a:xfrm>
        </p:spPr>
        <p:txBody>
          <a:bodyPr>
            <a:normAutofit/>
          </a:bodyPr>
          <a:lstStyle/>
          <a:p>
            <a:pPr marL="228600" marR="227330" algn="just">
              <a:lnSpc>
                <a:spcPct val="148000"/>
              </a:lnSpc>
              <a:spcBef>
                <a:spcPts val="5"/>
              </a:spcBef>
              <a:spcAft>
                <a:spcPts val="0"/>
              </a:spcAft>
              <a:tabLst>
                <a:tab pos="978535" algn="l"/>
              </a:tabLst>
            </a:pPr>
            <a:r>
              <a:rPr lang="en-IN" sz="1800" b="1" dirty="0">
                <a:effectLst/>
                <a:latin typeface="Times New Roman" panose="02020603050405020304" pitchFamily="18" charset="0"/>
                <a:ea typeface="Times New Roman" panose="02020603050405020304" pitchFamily="18" charset="0"/>
              </a:rPr>
              <a:t>To calculate the CV</a:t>
            </a:r>
            <a:r>
              <a:rPr lang="en-IN" sz="1800" dirty="0">
                <a:effectLst/>
                <a:latin typeface="Times New Roman" panose="02020603050405020304" pitchFamily="18" charset="0"/>
                <a:ea typeface="Times New Roman" panose="02020603050405020304" pitchFamily="18" charset="0"/>
              </a:rPr>
              <a:t>:</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Calculate the Standard Deviation, which quantifies how data points deviate from the mean.</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Calculate the Mean, which is the average value of the dataset.</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Divide the Standard Deviation by the Mean.</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Multiply the result by 100 to express the CV as a percentage.</a:t>
            </a:r>
          </a:p>
          <a:p>
            <a:r>
              <a:rPr lang="en-IN" sz="1800" kern="0" dirty="0">
                <a:effectLst/>
                <a:latin typeface="Times New Roman" panose="02020603050405020304" pitchFamily="18" charset="0"/>
                <a:ea typeface="Times New Roman" panose="02020603050405020304" pitchFamily="18" charset="0"/>
              </a:rPr>
              <a:t>The Coefficient of Variation is particularly useful for comparing the relative variability of datasets with different central tendencies and scales. A smaller CV indicates that the data is relatively more consistent and less variable around the mean, while a larger CV suggests greater relative variability. </a:t>
            </a:r>
            <a:endParaRPr lang="en-US" sz="1800" b="1"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E288EF79-9C98-1D94-B0EC-F49D9C3719C2}"/>
              </a:ext>
            </a:extLst>
          </p:cNvPr>
          <p:cNvSpPr>
            <a:spLocks noGrp="1"/>
          </p:cNvSpPr>
          <p:nvPr>
            <p:ph type="sldNum" sz="quarter" idx="12"/>
          </p:nvPr>
        </p:nvSpPr>
        <p:spPr/>
        <p:txBody>
          <a:bodyPr/>
          <a:lstStyle/>
          <a:p>
            <a:fld id="{CBABCCC1-BF11-4F37-963E-1BCD5B23FD72}" type="slidenum">
              <a:rPr lang="en-IN" smtClean="0"/>
              <a:pPr/>
              <a:t>25</a:t>
            </a:fld>
            <a:endParaRPr lang="en-IN"/>
          </a:p>
        </p:txBody>
      </p:sp>
      <p:sp>
        <p:nvSpPr>
          <p:cNvPr id="5" name="Rounded Rectangle 17">
            <a:extLst>
              <a:ext uri="{FF2B5EF4-FFF2-40B4-BE49-F238E27FC236}">
                <a16:creationId xmlns:a16="http://schemas.microsoft.com/office/drawing/2014/main" id="{EE6791F9-7265-A78B-AB0F-B1850847F85F}"/>
              </a:ext>
            </a:extLst>
          </p:cNvPr>
          <p:cNvSpPr>
            <a:spLocks noGrp="1"/>
          </p:cNvSpPr>
          <p:nvPr>
            <p:ph type="title"/>
          </p:nvPr>
        </p:nvSpPr>
        <p:spPr>
          <a:xfrm>
            <a:off x="1450479" y="467980"/>
            <a:ext cx="9604375" cy="465672"/>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fontScale="90000"/>
          </a:bodyPr>
          <a:lstStyle/>
          <a:p>
            <a:pPr algn="ctr"/>
            <a:r>
              <a:rPr lang="en-US" sz="2400" dirty="0"/>
              <a:t>SESSION DESCRIPTION (Cont..)</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88365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C613F-456B-7483-AE21-CDDF759F95AA}"/>
              </a:ext>
            </a:extLst>
          </p:cNvPr>
          <p:cNvSpPr>
            <a:spLocks noGrp="1"/>
          </p:cNvSpPr>
          <p:nvPr>
            <p:ph idx="1"/>
          </p:nvPr>
        </p:nvSpPr>
        <p:spPr>
          <a:xfrm>
            <a:off x="1450479" y="1538800"/>
            <a:ext cx="9603275" cy="4438487"/>
          </a:xfrm>
        </p:spPr>
        <p:txBody>
          <a:bodyPr>
            <a:normAutofit/>
          </a:bodyPr>
          <a:lstStyle/>
          <a:p>
            <a:pPr marL="228600" marR="227330" algn="just">
              <a:lnSpc>
                <a:spcPct val="148000"/>
              </a:lnSpc>
              <a:spcBef>
                <a:spcPts val="5"/>
              </a:spcBef>
              <a:spcAft>
                <a:spcPts val="0"/>
              </a:spcAft>
              <a:tabLst>
                <a:tab pos="978535" algn="l"/>
              </a:tabLst>
            </a:pPr>
            <a:r>
              <a:rPr lang="en-IN" sz="1800" b="1" dirty="0">
                <a:effectLst/>
                <a:latin typeface="Times New Roman" panose="02020603050405020304" pitchFamily="18" charset="0"/>
                <a:ea typeface="Times New Roman" panose="02020603050405020304" pitchFamily="18" charset="0"/>
              </a:rPr>
              <a:t>To calculate the CV</a:t>
            </a:r>
            <a:r>
              <a:rPr lang="en-IN" sz="1800" dirty="0">
                <a:effectLst/>
                <a:latin typeface="Times New Roman" panose="02020603050405020304" pitchFamily="18" charset="0"/>
                <a:ea typeface="Times New Roman" panose="02020603050405020304" pitchFamily="18" charset="0"/>
              </a:rPr>
              <a:t>:</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Calculate the Standard Deviation, which quantifies how data points deviate from the mean.</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Calculate the Mean, which is the average value of the dataset.</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Divide the Standard Deviation by the Mean.</a:t>
            </a:r>
          </a:p>
          <a:p>
            <a:pPr marL="228600" marR="227330" algn="just">
              <a:lnSpc>
                <a:spcPct val="148000"/>
              </a:lnSpc>
              <a:spcBef>
                <a:spcPts val="5"/>
              </a:spcBef>
              <a:spcAft>
                <a:spcPts val="0"/>
              </a:spcAft>
              <a:tabLst>
                <a:tab pos="978535" algn="l"/>
              </a:tabLst>
            </a:pPr>
            <a:r>
              <a:rPr lang="en-IN" sz="1800" dirty="0">
                <a:effectLst/>
                <a:latin typeface="Times New Roman" panose="02020603050405020304" pitchFamily="18" charset="0"/>
                <a:ea typeface="Times New Roman" panose="02020603050405020304" pitchFamily="18" charset="0"/>
              </a:rPr>
              <a:t>Multiply the result by 100 to express the CV as a percentage.</a:t>
            </a:r>
          </a:p>
          <a:p>
            <a:r>
              <a:rPr lang="en-IN" sz="1800" kern="0" dirty="0">
                <a:effectLst/>
                <a:latin typeface="Times New Roman" panose="02020603050405020304" pitchFamily="18" charset="0"/>
                <a:ea typeface="Times New Roman" panose="02020603050405020304" pitchFamily="18" charset="0"/>
              </a:rPr>
              <a:t>The Coefficient of Variation is particularly useful for comparing the relative variability of datasets with different central tendencies and scales. A smaller CV indicates that the data is relatively more consistent and less variable around the mean, while a larger CV suggests greater relative variability. </a:t>
            </a:r>
            <a:endParaRPr lang="en-US" sz="1800" b="1"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E288EF79-9C98-1D94-B0EC-F49D9C3719C2}"/>
              </a:ext>
            </a:extLst>
          </p:cNvPr>
          <p:cNvSpPr>
            <a:spLocks noGrp="1"/>
          </p:cNvSpPr>
          <p:nvPr>
            <p:ph type="sldNum" sz="quarter" idx="12"/>
          </p:nvPr>
        </p:nvSpPr>
        <p:spPr/>
        <p:txBody>
          <a:bodyPr/>
          <a:lstStyle/>
          <a:p>
            <a:fld id="{CBABCCC1-BF11-4F37-963E-1BCD5B23FD72}" type="slidenum">
              <a:rPr lang="en-IN" smtClean="0"/>
              <a:pPr/>
              <a:t>26</a:t>
            </a:fld>
            <a:endParaRPr lang="en-IN"/>
          </a:p>
        </p:txBody>
      </p:sp>
      <p:sp>
        <p:nvSpPr>
          <p:cNvPr id="5" name="Rounded Rectangle 17">
            <a:extLst>
              <a:ext uri="{FF2B5EF4-FFF2-40B4-BE49-F238E27FC236}">
                <a16:creationId xmlns:a16="http://schemas.microsoft.com/office/drawing/2014/main" id="{EE6791F9-7265-A78B-AB0F-B1850847F85F}"/>
              </a:ext>
            </a:extLst>
          </p:cNvPr>
          <p:cNvSpPr>
            <a:spLocks noGrp="1"/>
          </p:cNvSpPr>
          <p:nvPr>
            <p:ph type="title"/>
          </p:nvPr>
        </p:nvSpPr>
        <p:spPr>
          <a:xfrm>
            <a:off x="1450479" y="467980"/>
            <a:ext cx="9604375" cy="465672"/>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fontScale="90000"/>
          </a:bodyPr>
          <a:lstStyle/>
          <a:p>
            <a:pPr algn="ctr"/>
            <a:r>
              <a:rPr lang="en-US" sz="2400" dirty="0"/>
              <a:t>SESSION DESCRIPTION (Cont..)</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72837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C613F-456B-7483-AE21-CDDF759F95AA}"/>
              </a:ext>
            </a:extLst>
          </p:cNvPr>
          <p:cNvSpPr>
            <a:spLocks noGrp="1"/>
          </p:cNvSpPr>
          <p:nvPr>
            <p:ph idx="1"/>
          </p:nvPr>
        </p:nvSpPr>
        <p:spPr>
          <a:xfrm>
            <a:off x="1450479" y="1538800"/>
            <a:ext cx="9603275" cy="4438487"/>
          </a:xfrm>
        </p:spPr>
        <p:txBody>
          <a:bodyPr>
            <a:normAutofit/>
          </a:bodyPr>
          <a:lstStyle/>
          <a:p>
            <a:pPr marL="304165" marR="227330" indent="0" algn="just">
              <a:lnSpc>
                <a:spcPct val="148000"/>
              </a:lnSpc>
              <a:spcBef>
                <a:spcPts val="5"/>
              </a:spcBef>
              <a:spcAft>
                <a:spcPts val="0"/>
              </a:spcAft>
              <a:buNone/>
              <a:tabLst>
                <a:tab pos="978535" algn="l"/>
              </a:tabLst>
            </a:pPr>
            <a:r>
              <a:rPr lang="en-US" b="1" dirty="0">
                <a:effectLst/>
                <a:latin typeface="Times New Roman" panose="02020603050405020304" pitchFamily="18" charset="0"/>
                <a:ea typeface="Times New Roman" panose="02020603050405020304" pitchFamily="18" charset="0"/>
              </a:rPr>
              <a:t>Standard scores, also known as z-scores </a:t>
            </a:r>
            <a:r>
              <a:rPr lang="en-US" dirty="0">
                <a:effectLst/>
                <a:latin typeface="Times New Roman" panose="02020603050405020304" pitchFamily="18" charset="0"/>
                <a:ea typeface="Times New Roman" panose="02020603050405020304" pitchFamily="18" charset="0"/>
              </a:rPr>
              <a:t>or standardized values, are a way to measure how many standard deviations a particular data point is from the mean (average) of a dataset. They are used to standardize data, making it easier to compare and analyze values from different datasets or to identify outliers within a dataset.</a:t>
            </a:r>
            <a:endParaRPr lang="en-IN" dirty="0">
              <a:effectLst/>
              <a:latin typeface="Times New Roman" panose="02020603050405020304" pitchFamily="18" charset="0"/>
              <a:ea typeface="Times New Roman" panose="02020603050405020304" pitchFamily="18" charset="0"/>
            </a:endParaRPr>
          </a:p>
          <a:p>
            <a:pPr marL="304165" marR="227330" indent="0" algn="just">
              <a:lnSpc>
                <a:spcPct val="148000"/>
              </a:lnSpc>
              <a:spcBef>
                <a:spcPts val="5"/>
              </a:spcBef>
              <a:spcAft>
                <a:spcPts val="0"/>
              </a:spcAft>
              <a:buNone/>
              <a:tabLst>
                <a:tab pos="978535" algn="l"/>
              </a:tabLst>
            </a:pPr>
            <a:endParaRPr lang="en-US" dirty="0">
              <a:latin typeface="Times New Roman" panose="02020603050405020304" pitchFamily="18" charset="0"/>
              <a:ea typeface="Times New Roman" panose="02020603050405020304" pitchFamily="18" charset="0"/>
            </a:endParaRPr>
          </a:p>
          <a:p>
            <a:pPr marL="304165" marR="227330" indent="0" algn="just">
              <a:lnSpc>
                <a:spcPct val="148000"/>
              </a:lnSpc>
              <a:spcBef>
                <a:spcPts val="5"/>
              </a:spcBef>
              <a:spcAft>
                <a:spcPts val="0"/>
              </a:spcAft>
              <a:buNone/>
              <a:tabLst>
                <a:tab pos="978535" algn="l"/>
              </a:tabLst>
            </a:pPr>
            <a:r>
              <a:rPr lang="en-US" dirty="0">
                <a:effectLst/>
                <a:latin typeface="Times New Roman" panose="02020603050405020304" pitchFamily="18" charset="0"/>
                <a:ea typeface="Times New Roman" panose="02020603050405020304" pitchFamily="18" charset="0"/>
              </a:rPr>
              <a:t>The formula to calculate a standard score (z-score) for a data point 'X' in a dataset is as follows:</a:t>
            </a:r>
            <a:endParaRPr lang="en-IN"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E288EF79-9C98-1D94-B0EC-F49D9C3719C2}"/>
              </a:ext>
            </a:extLst>
          </p:cNvPr>
          <p:cNvSpPr>
            <a:spLocks noGrp="1"/>
          </p:cNvSpPr>
          <p:nvPr>
            <p:ph type="sldNum" sz="quarter" idx="12"/>
          </p:nvPr>
        </p:nvSpPr>
        <p:spPr/>
        <p:txBody>
          <a:bodyPr/>
          <a:lstStyle/>
          <a:p>
            <a:fld id="{CBABCCC1-BF11-4F37-963E-1BCD5B23FD72}" type="slidenum">
              <a:rPr lang="en-IN" smtClean="0"/>
              <a:pPr/>
              <a:t>27</a:t>
            </a:fld>
            <a:endParaRPr lang="en-IN"/>
          </a:p>
        </p:txBody>
      </p:sp>
      <p:sp>
        <p:nvSpPr>
          <p:cNvPr id="5" name="Rounded Rectangle 17">
            <a:extLst>
              <a:ext uri="{FF2B5EF4-FFF2-40B4-BE49-F238E27FC236}">
                <a16:creationId xmlns:a16="http://schemas.microsoft.com/office/drawing/2014/main" id="{EE6791F9-7265-A78B-AB0F-B1850847F85F}"/>
              </a:ext>
            </a:extLst>
          </p:cNvPr>
          <p:cNvSpPr>
            <a:spLocks noGrp="1"/>
          </p:cNvSpPr>
          <p:nvPr>
            <p:ph type="title"/>
          </p:nvPr>
        </p:nvSpPr>
        <p:spPr>
          <a:xfrm>
            <a:off x="1450479" y="467980"/>
            <a:ext cx="9604375" cy="465672"/>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fontScale="90000"/>
          </a:bodyPr>
          <a:lstStyle/>
          <a:p>
            <a:pPr algn="ctr"/>
            <a:r>
              <a:rPr lang="en-US" sz="2400" b="1" dirty="0">
                <a:latin typeface="Times New Roman" panose="02020603050405020304" pitchFamily="18" charset="0"/>
                <a:ea typeface="Times New Roman" panose="02020603050405020304" pitchFamily="18" charset="0"/>
              </a:rPr>
              <a:t>e. Standard scores</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7" name="Picture 6">
            <a:extLst>
              <a:ext uri="{FF2B5EF4-FFF2-40B4-BE49-F238E27FC236}">
                <a16:creationId xmlns:a16="http://schemas.microsoft.com/office/drawing/2014/main" id="{4A663C7A-045A-52BD-F427-9A045C1CF19B}"/>
              </a:ext>
            </a:extLst>
          </p:cNvPr>
          <p:cNvPicPr>
            <a:picLocks noChangeAspect="1"/>
          </p:cNvPicPr>
          <p:nvPr/>
        </p:nvPicPr>
        <p:blipFill>
          <a:blip r:embed="rId2"/>
          <a:stretch>
            <a:fillRect/>
          </a:stretch>
        </p:blipFill>
        <p:spPr>
          <a:xfrm>
            <a:off x="5072760" y="4712677"/>
            <a:ext cx="2046478" cy="764764"/>
          </a:xfrm>
          <a:prstGeom prst="rect">
            <a:avLst/>
          </a:prstGeom>
        </p:spPr>
      </p:pic>
    </p:spTree>
    <p:extLst>
      <p:ext uri="{BB962C8B-B14F-4D97-AF65-F5344CB8AC3E}">
        <p14:creationId xmlns:p14="http://schemas.microsoft.com/office/powerpoint/2010/main" val="354963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ED7FD29D-BBDE-078E-D487-E57247CDB50D}"/>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7" name="Google Shape;502;p17">
            <a:extLst>
              <a:ext uri="{FF2B5EF4-FFF2-40B4-BE49-F238E27FC236}">
                <a16:creationId xmlns:a16="http://schemas.microsoft.com/office/drawing/2014/main" id="{AE3D0AA7-0A5F-7BD6-7BC7-1D38F326B8B4}"/>
              </a:ext>
            </a:extLst>
          </p:cNvPr>
          <p:cNvSpPr/>
          <p:nvPr/>
        </p:nvSpPr>
        <p:spPr>
          <a:xfrm>
            <a:off x="1009895" y="748599"/>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a:pPr>
            <a:r>
              <a:rPr lang="en-US" dirty="0"/>
              <a:t>Which measure of variation is most affected by outliers in a dataset?</a:t>
            </a:r>
            <a:r>
              <a:rPr lang="en-IN" sz="2400" b="1" dirty="0">
                <a:solidFill>
                  <a:schemeClr val="bg1"/>
                </a:solidFill>
              </a:rPr>
              <a:t>_________</a:t>
            </a:r>
            <a:endParaRPr sz="1600" b="1" dirty="0">
              <a:solidFill>
                <a:schemeClr val="bg1"/>
              </a:solidFill>
              <a:latin typeface="Poppins" panose="00000500000000000000" pitchFamily="2" charset="0"/>
              <a:ea typeface="Calibri"/>
              <a:cs typeface="Poppins" panose="00000500000000000000" pitchFamily="2" charset="0"/>
              <a:sym typeface="Calibri"/>
            </a:endParaRPr>
          </a:p>
        </p:txBody>
      </p:sp>
      <p:sp>
        <p:nvSpPr>
          <p:cNvPr id="11" name="Rounded Rectangle 17">
            <a:extLst>
              <a:ext uri="{FF2B5EF4-FFF2-40B4-BE49-F238E27FC236}">
                <a16:creationId xmlns:a16="http://schemas.microsoft.com/office/drawing/2014/main" id="{5D8B791C-9B35-CF16-C192-D202E0DB9A60}"/>
              </a:ext>
            </a:extLst>
          </p:cNvPr>
          <p:cNvSpPr/>
          <p:nvPr/>
        </p:nvSpPr>
        <p:spPr>
          <a:xfrm>
            <a:off x="1026828" y="1633348"/>
            <a:ext cx="3545172"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fr-FR" sz="1600" dirty="0"/>
              <a:t>Range</a:t>
            </a:r>
          </a:p>
          <a:p>
            <a:pPr marL="342900" indent="-342900">
              <a:lnSpc>
                <a:spcPct val="150000"/>
              </a:lnSpc>
              <a:buAutoNum type="alphaLcParenBoth"/>
            </a:pPr>
            <a:r>
              <a:rPr lang="fr-FR" sz="1600" dirty="0"/>
              <a:t> Variance</a:t>
            </a:r>
          </a:p>
          <a:p>
            <a:pPr marL="342900" indent="-342900">
              <a:lnSpc>
                <a:spcPct val="150000"/>
              </a:lnSpc>
              <a:buAutoNum type="alphaLcParenBoth"/>
            </a:pPr>
            <a:r>
              <a:rPr lang="fr-FR" sz="1600" dirty="0"/>
              <a:t> Standard </a:t>
            </a:r>
            <a:r>
              <a:rPr lang="fr-FR" sz="1600" dirty="0" err="1"/>
              <a:t>Deviation</a:t>
            </a:r>
            <a:endParaRPr lang="fr-FR" sz="1600" dirty="0"/>
          </a:p>
          <a:p>
            <a:pPr marL="342900" indent="-342900">
              <a:lnSpc>
                <a:spcPct val="150000"/>
              </a:lnSpc>
              <a:buAutoNum type="alphaLcParenBoth"/>
            </a:pPr>
            <a:r>
              <a:rPr lang="fr-FR" sz="1600" dirty="0"/>
              <a:t>Interquartile Range (IQR)</a:t>
            </a:r>
            <a:endParaRPr lang="en-US" sz="1600" dirty="0"/>
          </a:p>
        </p:txBody>
      </p:sp>
      <p:sp>
        <p:nvSpPr>
          <p:cNvPr id="13" name="Google Shape;502;p17">
            <a:extLst>
              <a:ext uri="{FF2B5EF4-FFF2-40B4-BE49-F238E27FC236}">
                <a16:creationId xmlns:a16="http://schemas.microsoft.com/office/drawing/2014/main" id="{BB41B87C-BE5F-4BF2-531D-57DC21D1A451}"/>
              </a:ext>
            </a:extLst>
          </p:cNvPr>
          <p:cNvSpPr/>
          <p:nvPr/>
        </p:nvSpPr>
        <p:spPr>
          <a:xfrm>
            <a:off x="1009895" y="3475786"/>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startAt="2"/>
            </a:pPr>
            <a:r>
              <a:rPr lang="en-US" dirty="0"/>
              <a:t>A small standard deviation indicates:</a:t>
            </a:r>
            <a:r>
              <a:rPr lang="en-IN" sz="2000" b="1" dirty="0">
                <a:solidFill>
                  <a:schemeClr val="bg1"/>
                </a:solidFill>
              </a:rPr>
              <a:t>____________</a:t>
            </a:r>
            <a:endParaRPr sz="2000" b="1" dirty="0">
              <a:solidFill>
                <a:schemeClr val="bg1"/>
              </a:solidFill>
              <a:latin typeface="Poppins" panose="00000500000000000000" pitchFamily="2" charset="0"/>
              <a:ea typeface="Calibri"/>
              <a:cs typeface="Poppins" panose="00000500000000000000" pitchFamily="2" charset="0"/>
              <a:sym typeface="Calibri"/>
            </a:endParaRPr>
          </a:p>
        </p:txBody>
      </p:sp>
      <p:sp>
        <p:nvSpPr>
          <p:cNvPr id="14" name="Rounded Rectangle 17">
            <a:extLst>
              <a:ext uri="{FF2B5EF4-FFF2-40B4-BE49-F238E27FC236}">
                <a16:creationId xmlns:a16="http://schemas.microsoft.com/office/drawing/2014/main" id="{7E00138C-2256-5D01-E821-A57ADA3BBCB0}"/>
              </a:ext>
            </a:extLst>
          </p:cNvPr>
          <p:cNvSpPr/>
          <p:nvPr/>
        </p:nvSpPr>
        <p:spPr>
          <a:xfrm>
            <a:off x="1009895" y="4382640"/>
            <a:ext cx="4312876"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dirty="0"/>
              <a:t>High data variability </a:t>
            </a:r>
          </a:p>
          <a:p>
            <a:pPr marL="342900" indent="-342900">
              <a:lnSpc>
                <a:spcPct val="150000"/>
              </a:lnSpc>
              <a:buAutoNum type="alphaLcParenBoth"/>
            </a:pPr>
            <a:r>
              <a:rPr lang="en-US" dirty="0"/>
              <a:t>Low data variability</a:t>
            </a:r>
          </a:p>
          <a:p>
            <a:pPr marL="342900" indent="-342900">
              <a:lnSpc>
                <a:spcPct val="150000"/>
              </a:lnSpc>
              <a:buAutoNum type="alphaLcParenBoth"/>
            </a:pPr>
            <a:r>
              <a:rPr lang="en-US" dirty="0"/>
              <a:t> perfectly symmetrical dataset</a:t>
            </a:r>
          </a:p>
          <a:p>
            <a:pPr marL="342900" indent="-342900">
              <a:lnSpc>
                <a:spcPct val="150000"/>
              </a:lnSpc>
              <a:buAutoNum type="alphaLcParenBoth"/>
            </a:pPr>
            <a:r>
              <a:rPr lang="en-US" dirty="0"/>
              <a:t> No variation in the data</a:t>
            </a:r>
            <a:endParaRPr lang="en-US" sz="1600" dirty="0"/>
          </a:p>
        </p:txBody>
      </p:sp>
    </p:spTree>
    <p:extLst>
      <p:ext uri="{BB962C8B-B14F-4D97-AF65-F5344CB8AC3E}">
        <p14:creationId xmlns:p14="http://schemas.microsoft.com/office/powerpoint/2010/main" val="2653121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3"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9" name="TextBox 8"/>
          <p:cNvSpPr txBox="1"/>
          <p:nvPr/>
        </p:nvSpPr>
        <p:spPr>
          <a:xfrm>
            <a:off x="900332" y="1167618"/>
            <a:ext cx="9608234" cy="3350597"/>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What are measures of variation in statistics, and why are they important in data analysis? Provide examples of situations where understanding variation is crucial.</a:t>
            </a:r>
          </a:p>
          <a:p>
            <a:pPr marL="342900" lvl="0" indent="-342900">
              <a:lnSpc>
                <a:spcPct val="107000"/>
              </a:lnSpc>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Explain the concept of range as a measure of variation. How is it calculated, and what are its limitations in characterizing the variability in a dataset? Provide a real-world example to illustrate.</a:t>
            </a:r>
          </a:p>
          <a:p>
            <a:pPr marL="342900" lvl="0" indent="-342900">
              <a:lnSpc>
                <a:spcPct val="107000"/>
              </a:lnSpc>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Variance and standard deviation are commonly used measures of variation. Describe the differences between these two measures and discuss the advantages of using one over the other in specific analytical scenarios.</a:t>
            </a:r>
          </a:p>
          <a:p>
            <a:pPr marL="342900" lvl="0" indent="-342900">
              <a:lnSpc>
                <a:spcPct val="107000"/>
              </a:lnSpc>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Discuss the coefficient of variation (CV) as a relative measure of variation. How is it computed, and why is it particularly useful when comparing datasets with different scales or units of measurement?</a:t>
            </a:r>
          </a:p>
        </p:txBody>
      </p:sp>
    </p:spTree>
    <p:extLst>
      <p:ext uri="{BB962C8B-B14F-4D97-AF65-F5344CB8AC3E}">
        <p14:creationId xmlns:p14="http://schemas.microsoft.com/office/powerpoint/2010/main" val="3176133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39DC903D-9003-4F3D-87E9-EE7D5BEB5D03}"/>
              </a:ext>
            </a:extLst>
          </p:cNvPr>
          <p:cNvSpPr/>
          <p:nvPr/>
        </p:nvSpPr>
        <p:spPr>
          <a:xfrm>
            <a:off x="2840607" y="121459"/>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chemeClr val="bg1"/>
                </a:solidFill>
              </a:rPr>
              <a:t>3. MEASURE OF VARIATION</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26" name="TextBox 25"/>
          <p:cNvSpPr txBox="1"/>
          <p:nvPr/>
        </p:nvSpPr>
        <p:spPr>
          <a:xfrm>
            <a:off x="316244" y="513207"/>
            <a:ext cx="11516139" cy="400110"/>
          </a:xfrm>
          <a:prstGeom prst="rect">
            <a:avLst/>
          </a:prstGeom>
          <a:noFill/>
        </p:spPr>
        <p:txBody>
          <a:bodyPr wrap="square" rtlCol="0">
            <a:spAutoFit/>
          </a:bodyPr>
          <a:lstStyle/>
          <a:p>
            <a:pPr marL="342900" lvl="1" indent="-342900">
              <a:buClr>
                <a:srgbClr val="9B2C1F"/>
              </a:buClr>
              <a:buSzPct val="82500"/>
              <a:buFont typeface="Arial"/>
              <a:buChar char="–"/>
              <a:tabLst>
                <a:tab pos="561340" algn="l"/>
              </a:tabLst>
            </a:pPr>
            <a:r>
              <a:rPr lang="en-IN" sz="2000" spc="145" dirty="0">
                <a:latin typeface="Tahoma" panose="020B0604030504040204" pitchFamily="34" charset="0"/>
                <a:ea typeface="Tahoma" panose="020B0604030504040204" pitchFamily="34" charset="0"/>
                <a:cs typeface="Tahoma" panose="020B0604030504040204" pitchFamily="34" charset="0"/>
              </a:rPr>
              <a:t>Measure of Variation</a:t>
            </a:r>
            <a:endParaRPr lang="en-US" sz="2000" spc="145"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9C579F22-A54A-67FA-56F4-31F4C0CDFC01}"/>
              </a:ext>
            </a:extLst>
          </p:cNvPr>
          <p:cNvSpPr txBox="1"/>
          <p:nvPr/>
        </p:nvSpPr>
        <p:spPr>
          <a:xfrm>
            <a:off x="316244" y="1310244"/>
            <a:ext cx="11875756" cy="759182"/>
          </a:xfrm>
          <a:prstGeom prst="rect">
            <a:avLst/>
          </a:prstGeom>
          <a:noFill/>
        </p:spPr>
        <p:txBody>
          <a:bodyPr wrap="square">
            <a:spAutoFit/>
          </a:bodyPr>
          <a:lstStyle/>
          <a:p>
            <a:pPr marL="342900" marR="5080" lvl="1" indent="-342900" algn="just">
              <a:spcBef>
                <a:spcPts val="409"/>
              </a:spcBef>
              <a:buClr>
                <a:srgbClr val="9B2C1F"/>
              </a:buClr>
              <a:buSzPct val="82500"/>
              <a:buFont typeface="Arial"/>
              <a:buChar char="–"/>
              <a:tabLst>
                <a:tab pos="561340" algn="l"/>
              </a:tabLst>
            </a:pPr>
            <a:endParaRPr lang="en-IN" sz="2000" spc="145" dirty="0">
              <a:latin typeface="Tahoma" panose="020B0604030504040204" pitchFamily="34" charset="0"/>
              <a:ea typeface="Tahoma" panose="020B0604030504040204" pitchFamily="34" charset="0"/>
              <a:cs typeface="Tahoma" panose="020B0604030504040204" pitchFamily="34" charset="0"/>
            </a:endParaRPr>
          </a:p>
          <a:p>
            <a:pPr marL="560705" marR="5080" lvl="1">
              <a:lnSpc>
                <a:spcPct val="100000"/>
              </a:lnSpc>
              <a:spcBef>
                <a:spcPts val="409"/>
              </a:spcBef>
              <a:buClr>
                <a:srgbClr val="9B2C1F"/>
              </a:buClr>
              <a:buSzPct val="82500"/>
              <a:tabLst>
                <a:tab pos="561340" algn="l"/>
              </a:tabLst>
            </a:pPr>
            <a:endParaRPr lang="en-US" sz="2000"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43FABED1-CB29-9B19-2C88-9F8B12A4308A}"/>
              </a:ext>
            </a:extLst>
          </p:cNvPr>
          <p:cNvPicPr>
            <a:picLocks noChangeAspect="1"/>
          </p:cNvPicPr>
          <p:nvPr/>
        </p:nvPicPr>
        <p:blipFill>
          <a:blip r:embed="rId2"/>
          <a:stretch>
            <a:fillRect/>
          </a:stretch>
        </p:blipFill>
        <p:spPr>
          <a:xfrm>
            <a:off x="1020279" y="942006"/>
            <a:ext cx="8566484" cy="4987155"/>
          </a:xfrm>
          <a:prstGeom prst="rect">
            <a:avLst/>
          </a:prstGeom>
        </p:spPr>
      </p:pic>
    </p:spTree>
    <p:extLst>
      <p:ext uri="{BB962C8B-B14F-4D97-AF65-F5344CB8AC3E}">
        <p14:creationId xmlns:p14="http://schemas.microsoft.com/office/powerpoint/2010/main" val="42617913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2161308" y="93891"/>
            <a:ext cx="8922327"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900332" y="1167618"/>
            <a:ext cx="9608234" cy="5085944"/>
          </a:xfrm>
          <a:prstGeom prst="rect">
            <a:avLst/>
          </a:prstGeom>
          <a:noFill/>
        </p:spPr>
        <p:txBody>
          <a:bodyPr wrap="square" rtlCol="0">
            <a:spAutoFit/>
          </a:bodyPr>
          <a:lstStyle/>
          <a:p>
            <a:pPr>
              <a:lnSpc>
                <a:spcPct val="150000"/>
              </a:lnSpc>
            </a:pPr>
            <a:r>
              <a:rPr lang="en-US" b="1" dirty="0"/>
              <a:t>Reference Books:</a:t>
            </a:r>
            <a:endParaRPr lang="en-US" dirty="0"/>
          </a:p>
          <a:p>
            <a:pPr marL="342900" marR="3687445" lvl="0" indent="-342900">
              <a:lnSpc>
                <a:spcPts val="2600"/>
              </a:lnSpc>
              <a:spcAft>
                <a:spcPts val="0"/>
              </a:spcAft>
              <a:buSzPts val="1200"/>
              <a:buFont typeface="Times New Roman" panose="02020603050405020304" pitchFamily="18" charset="0"/>
              <a:buAutoNum type="arabicPeriod"/>
              <a:tabLst>
                <a:tab pos="749935" algn="l"/>
              </a:tabLst>
            </a:pPr>
            <a:r>
              <a:rPr lang="en-US" sz="1800" b="1" kern="0" dirty="0">
                <a:effectLst/>
                <a:latin typeface="Times New Roman" panose="02020603050405020304" pitchFamily="18" charset="0"/>
                <a:ea typeface="Times New Roman" panose="02020603050405020304" pitchFamily="18" charset="0"/>
              </a:rPr>
              <a:t>References of Books:</a:t>
            </a:r>
            <a:endParaRPr lang="en-IN" sz="1800" b="1" kern="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IN" sz="1800" dirty="0">
                <a:effectLst/>
                <a:latin typeface="Times New Roman" panose="02020603050405020304" pitchFamily="18" charset="0"/>
                <a:ea typeface="Calibri" panose="020F0502020204030204" pitchFamily="34" charset="0"/>
              </a:rPr>
              <a:t>Fry, Visualizing Data. O’Reilly Media, 2008, ISBN 0596514557. </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IN" sz="1800" dirty="0" err="1">
                <a:effectLst/>
                <a:latin typeface="Times New Roman" panose="02020603050405020304" pitchFamily="18" charset="0"/>
                <a:ea typeface="Calibri" panose="020F0502020204030204" pitchFamily="34" charset="0"/>
              </a:rPr>
              <a:t>Munzner</a:t>
            </a:r>
            <a:r>
              <a:rPr lang="en-IN" sz="1800" dirty="0">
                <a:effectLst/>
                <a:latin typeface="Times New Roman" panose="02020603050405020304" pitchFamily="18" charset="0"/>
                <a:ea typeface="Calibri" panose="020F0502020204030204" pitchFamily="34" charset="0"/>
              </a:rPr>
              <a:t>, Visualization Analysis and Design, 2014, ISBN 1466508914 </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IN" sz="1800" dirty="0">
                <a:effectLst/>
                <a:latin typeface="Times New Roman" panose="02020603050405020304" pitchFamily="18" charset="0"/>
                <a:ea typeface="Calibri" panose="020F0502020204030204" pitchFamily="34" charset="0"/>
              </a:rPr>
              <a:t>Ware, Information Visualization: Perception for Design, 3rd ed. Morgan Kaufmann, 2012, ISBN 0123814642.</a:t>
            </a:r>
            <a:endParaRPr lang="en-IN" sz="1800" dirty="0">
              <a:effectLst/>
              <a:latin typeface="Times New Roman" panose="02020603050405020304" pitchFamily="18" charset="0"/>
              <a:ea typeface="Times New Roman" panose="02020603050405020304" pitchFamily="18" charset="0"/>
            </a:endParaRPr>
          </a:p>
          <a:p>
            <a:pPr marL="457200" indent="-153035"/>
            <a:r>
              <a:rPr lang="en-IN" sz="1800" dirty="0">
                <a:effectLst/>
                <a:latin typeface="Times New Roman" panose="02020603050405020304" pitchFamily="18"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marL="180340" indent="-153035"/>
            <a:r>
              <a:rPr lang="en-US" sz="1800" b="1" kern="0" dirty="0">
                <a:effectLst/>
                <a:latin typeface="Times New Roman" panose="02020603050405020304" pitchFamily="18" charset="0"/>
                <a:ea typeface="Times New Roman" panose="02020603050405020304" pitchFamily="18" charset="0"/>
              </a:rPr>
              <a:t>Reference</a:t>
            </a:r>
            <a:r>
              <a:rPr lang="en-US" sz="1800" b="1" kern="0" spc="-2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Books:</a:t>
            </a:r>
            <a:endParaRPr lang="en-IN" sz="1800" b="1" kern="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IN" sz="1800" dirty="0">
                <a:effectLst/>
                <a:latin typeface="Times New Roman" panose="02020603050405020304" pitchFamily="18" charset="0"/>
                <a:ea typeface="Calibri" panose="020F0502020204030204" pitchFamily="34" charset="0"/>
              </a:rPr>
              <a:t>Paulraj Ponniah, “DATA MODELING FUNDAMENTALS”, A Practical Guide for IT Professionals.</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IN" sz="1800" dirty="0">
                <a:effectLst/>
                <a:latin typeface="Times New Roman" panose="02020603050405020304" pitchFamily="18" charset="0"/>
                <a:ea typeface="Calibri" panose="020F0502020204030204" pitchFamily="34" charset="0"/>
              </a:rPr>
              <a:t>Stephen Few, "Information dashboard design: The effective visual communication of data", O'Reilly,2006.</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 </a:t>
            </a:r>
            <a:endParaRPr lang="en-IN" sz="1800" dirty="0">
              <a:effectLst/>
              <a:latin typeface="Times New Roman" panose="02020603050405020304" pitchFamily="18" charset="0"/>
              <a:ea typeface="Times New Roman" panose="02020603050405020304" pitchFamily="18" charset="0"/>
            </a:endParaRPr>
          </a:p>
          <a:p>
            <a:pPr marL="180340">
              <a:spcBef>
                <a:spcPts val="45"/>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80340" indent="-153035">
              <a:spcBef>
                <a:spcPts val="5"/>
              </a:spcBef>
              <a:spcAft>
                <a:spcPts val="0"/>
              </a:spcAft>
            </a:pPr>
            <a:r>
              <a:rPr lang="en-US" sz="1800" b="1" kern="0" dirty="0">
                <a:effectLst/>
                <a:latin typeface="Times New Roman" panose="02020603050405020304" pitchFamily="18" charset="0"/>
                <a:ea typeface="Times New Roman" panose="02020603050405020304" pitchFamily="18" charset="0"/>
              </a:rPr>
              <a:t>17.</a:t>
            </a:r>
            <a:r>
              <a:rPr lang="en-US" sz="1800" b="1" kern="0" spc="-1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Keywords</a:t>
            </a:r>
            <a:endParaRPr lang="en-IN" sz="1800" b="1" kern="0" dirty="0">
              <a:effectLst/>
              <a:latin typeface="Times New Roman" panose="02020603050405020304" pitchFamily="18" charset="0"/>
              <a:ea typeface="Times New Roman" panose="02020603050405020304" pitchFamily="18" charset="0"/>
            </a:endParaRPr>
          </a:p>
          <a:p>
            <a:r>
              <a:rPr lang="en-US" sz="1800" kern="0" dirty="0">
                <a:effectLst/>
                <a:latin typeface="Times New Roman" panose="02020603050405020304" pitchFamily="18" charset="0"/>
                <a:ea typeface="Times New Roman" panose="02020603050405020304" pitchFamily="18" charset="0"/>
              </a:rPr>
              <a:t>Data Modeling, Data Abstraction, Visual encoding, Filtering and aggregation, Spatial </a:t>
            </a:r>
            <a:endParaRPr lang="en-US" dirty="0"/>
          </a:p>
          <a:p>
            <a:pPr>
              <a:lnSpc>
                <a:spcPct val="150000"/>
              </a:lnSpc>
            </a:pPr>
            <a:endParaRPr lang="en-US" dirty="0"/>
          </a:p>
        </p:txBody>
      </p:sp>
    </p:spTree>
    <p:extLst>
      <p:ext uri="{BB962C8B-B14F-4D97-AF65-F5344CB8AC3E}">
        <p14:creationId xmlns:p14="http://schemas.microsoft.com/office/powerpoint/2010/main" val="1569878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792BE84-3448-2348-B352-CD5BC083E5FD}"/>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DSV</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6;p16">
            <a:extLst>
              <a:ext uri="{FF2B5EF4-FFF2-40B4-BE49-F238E27FC236}">
                <a16:creationId xmlns:a16="http://schemas.microsoft.com/office/drawing/2014/main" id="{250CB7DC-7688-8BC6-85B5-575E7D7BBF04}"/>
              </a:ext>
            </a:extLst>
          </p:cNvPr>
          <p:cNvSpPr txBox="1"/>
          <p:nvPr/>
        </p:nvSpPr>
        <p:spPr>
          <a:xfrm>
            <a:off x="331304" y="1678685"/>
            <a:ext cx="10668910" cy="2369839"/>
          </a:xfrm>
          <a:prstGeom prst="rect">
            <a:avLst/>
          </a:prstGeom>
          <a:noFill/>
          <a:ln>
            <a:noFill/>
          </a:ln>
        </p:spPr>
        <p:txBody>
          <a:bodyPr spcFirstLastPara="1" wrap="square" lIns="91425" tIns="45700" rIns="91425" bIns="45700" anchor="t" anchorCtr="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all" spc="0" normalizeH="0" baseline="0" noProof="0" dirty="0">
                <a:ln/>
                <a:solidFill>
                  <a:srgbClr val="C00000"/>
                </a:solidFill>
                <a:effectLst/>
                <a:uLnTx/>
                <a:uFillTx/>
                <a:latin typeface="Gill Sans MT"/>
                <a:ea typeface="+mn-ea"/>
                <a:cs typeface="Poppins" panose="00000500000000000000" pitchFamily="2" charset="0"/>
                <a:sym typeface="BioRhyme ExtraBold"/>
              </a:rPr>
              <a:t>COURSE NAME: DAV</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all" spc="0" normalizeH="0" baseline="0" noProof="0" dirty="0">
                <a:ln/>
                <a:solidFill>
                  <a:srgbClr val="C00000"/>
                </a:solidFill>
                <a:effectLst/>
                <a:uLnTx/>
                <a:uFillTx/>
                <a:latin typeface="Gill Sans MT"/>
                <a:ea typeface="+mn-ea"/>
                <a:cs typeface="Poppins" panose="00000500000000000000" pitchFamily="2" charset="0"/>
                <a:sym typeface="BioRhyme ExtraBold"/>
              </a:rPr>
              <a:t>COURSE CODE: </a:t>
            </a:r>
            <a:r>
              <a:rPr kumimoji="0" lang="en-US" sz="3200" b="1" i="0" u="none" strike="noStrike" kern="1200" cap="none" spc="0" normalizeH="0" baseline="0" noProof="0" dirty="0">
                <a:ln>
                  <a:noFill/>
                </a:ln>
                <a:solidFill>
                  <a:srgbClr val="CF2F33"/>
                </a:solidFill>
                <a:effectLst/>
                <a:uLnTx/>
                <a:uFillTx/>
                <a:latin typeface="Gill Sans MT"/>
                <a:ea typeface="+mn-ea"/>
                <a:cs typeface="+mn-cs"/>
              </a:rPr>
              <a:t>22CS2227</a:t>
            </a:r>
            <a:endParaRPr kumimoji="0" lang="en-US" sz="3200" b="1" i="0" u="none" strike="noStrike" kern="1200" cap="all" spc="0" normalizeH="0" baseline="0" noProof="0" dirty="0">
              <a:ln/>
              <a:solidFill>
                <a:srgbClr val="CF2F33"/>
              </a:solidFill>
              <a:effectLst/>
              <a:uLnTx/>
              <a:uFillTx/>
              <a:latin typeface="Gill Sans MT"/>
              <a:ea typeface="+mn-ea"/>
              <a:cs typeface="Poppins" panose="00000500000000000000" pitchFamily="2" charset="0"/>
              <a:sym typeface="BioRhyme ExtraBold"/>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white">
                  <a:lumMod val="50000"/>
                </a:prstClr>
              </a:solidFill>
              <a:effectLst/>
              <a:uLnTx/>
              <a:uFillTx/>
              <a:latin typeface="Gill Sans MT"/>
              <a:ea typeface="BioRhyme ExtraBold"/>
              <a:cs typeface="Poppins" panose="00000500000000000000" pitchFamily="2" charset="0"/>
              <a:sym typeface="BioRhyme ExtraBold"/>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lumMod val="50000"/>
                  </a:prstClr>
                </a:solidFill>
                <a:effectLst/>
                <a:uLnTx/>
                <a:uFillTx/>
                <a:latin typeface="Gill Sans MT"/>
                <a:ea typeface="BioRhyme ExtraBold"/>
                <a:cs typeface="Poppins" panose="00000500000000000000" pitchFamily="2" charset="0"/>
                <a:sym typeface="BioRhyme ExtraBold"/>
              </a:rPr>
              <a:t>TOPIC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lumMod val="50000"/>
                  </a:prstClr>
                </a:solidFill>
                <a:effectLst/>
                <a:uLnTx/>
                <a:uFillTx/>
                <a:latin typeface="Gill Sans MT"/>
                <a:ea typeface="BioRhyme ExtraBold"/>
                <a:cs typeface="Poppins" panose="00000500000000000000" pitchFamily="2" charset="0"/>
                <a:sym typeface="BioRhyme ExtraBold"/>
              </a:rPr>
              <a:t>Quartiles and Percentiles</a:t>
            </a:r>
          </a:p>
        </p:txBody>
      </p:sp>
      <p:sp>
        <p:nvSpPr>
          <p:cNvPr id="5" name="Google Shape;475;p16">
            <a:extLst>
              <a:ext uri="{FF2B5EF4-FFF2-40B4-BE49-F238E27FC236}">
                <a16:creationId xmlns:a16="http://schemas.microsoft.com/office/drawing/2014/main" id="{EAE5284B-6592-6439-A9E3-FB4C11736330}"/>
              </a:ext>
            </a:extLst>
          </p:cNvPr>
          <p:cNvSpPr txBox="1"/>
          <p:nvPr/>
        </p:nvSpPr>
        <p:spPr>
          <a:xfrm>
            <a:off x="3521611" y="772055"/>
            <a:ext cx="4595447" cy="707846"/>
          </a:xfrm>
          <a:prstGeom prst="rect">
            <a:avLst/>
          </a:prstGeom>
          <a:noFill/>
          <a:ln>
            <a:noFill/>
          </a:ln>
          <a:effectLst/>
        </p:spPr>
        <p:txBody>
          <a:bodyPr spcFirstLastPara="1" wrap="square" lIns="91425" tIns="45700" rIns="91425" bIns="45700" anchor="t" anchorCtr="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C00000"/>
                </a:solidFill>
                <a:effectLst/>
                <a:uLnTx/>
                <a:uFillTx/>
                <a:latin typeface="Gill Sans MT"/>
                <a:ea typeface="+mn-ea"/>
                <a:cs typeface="Poppins" pitchFamily="2" charset="77"/>
              </a:rPr>
              <a:t>Department of CSE</a:t>
            </a:r>
          </a:p>
        </p:txBody>
      </p:sp>
      <p:sp>
        <p:nvSpPr>
          <p:cNvPr id="6" name="Google Shape;502;p17">
            <a:extLst>
              <a:ext uri="{FF2B5EF4-FFF2-40B4-BE49-F238E27FC236}">
                <a16:creationId xmlns:a16="http://schemas.microsoft.com/office/drawing/2014/main" id="{7E5D9586-2596-AFDE-C6CD-EB9D46EF6105}"/>
              </a:ext>
            </a:extLst>
          </p:cNvPr>
          <p:cNvSpPr/>
          <p:nvPr/>
        </p:nvSpPr>
        <p:spPr>
          <a:xfrm>
            <a:off x="8765098" y="5148471"/>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Calibri"/>
                <a:cs typeface="Poppins" panose="00000500000000000000" pitchFamily="2" charset="0"/>
                <a:sym typeface="Calibri"/>
              </a:rPr>
              <a:t>Session - 11</a:t>
            </a:r>
            <a:endParaRPr kumimoji="0" sz="2400" b="0" i="0" u="none" strike="noStrike" kern="1200" cap="none" spc="0" normalizeH="0" baseline="0" noProof="0" dirty="0">
              <a:ln>
                <a:noFill/>
              </a:ln>
              <a:solidFill>
                <a:prstClr val="white"/>
              </a:solidFill>
              <a:effectLst/>
              <a:uLnTx/>
              <a:uFillTx/>
              <a:latin typeface="Gill Sans MT"/>
              <a:ea typeface="Calibri"/>
              <a:cs typeface="Poppins" panose="00000500000000000000" pitchFamily="2" charset="0"/>
              <a:sym typeface="Calibri"/>
            </a:endParaRPr>
          </a:p>
        </p:txBody>
      </p:sp>
    </p:spTree>
    <p:extLst>
      <p:ext uri="{BB962C8B-B14F-4D97-AF65-F5344CB8AC3E}">
        <p14:creationId xmlns:p14="http://schemas.microsoft.com/office/powerpoint/2010/main" val="3051591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D530E72E-233E-E443-1A84-D3CD02ECB889}"/>
              </a:ext>
            </a:extLst>
          </p:cNvPr>
          <p:cNvSpPr/>
          <p:nvPr/>
        </p:nvSpPr>
        <p:spPr>
          <a:xfrm>
            <a:off x="4471372" y="84408"/>
            <a:ext cx="4222054"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AIM OF THE SESSION</a:t>
            </a:r>
          </a:p>
        </p:txBody>
      </p:sp>
      <p:sp>
        <p:nvSpPr>
          <p:cNvPr id="5" name="TextBox 4">
            <a:extLst>
              <a:ext uri="{FF2B5EF4-FFF2-40B4-BE49-F238E27FC236}">
                <a16:creationId xmlns:a16="http://schemas.microsoft.com/office/drawing/2014/main" id="{D7C61438-200D-827A-D4DD-5B5127AFA187}"/>
              </a:ext>
            </a:extLst>
          </p:cNvPr>
          <p:cNvSpPr txBox="1"/>
          <p:nvPr/>
        </p:nvSpPr>
        <p:spPr>
          <a:xfrm>
            <a:off x="1110343" y="689854"/>
            <a:ext cx="10731286" cy="426784"/>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Poppins"/>
                <a:ea typeface="+mn-ea"/>
                <a:cs typeface="Poppins"/>
              </a:rPr>
              <a:t>To familiarize students with the basic concept of Measure of variability</a:t>
            </a:r>
          </a:p>
        </p:txBody>
      </p:sp>
      <p:sp>
        <p:nvSpPr>
          <p:cNvPr id="7" name="Rounded Rectangle 17">
            <a:extLst>
              <a:ext uri="{FF2B5EF4-FFF2-40B4-BE49-F238E27FC236}">
                <a16:creationId xmlns:a16="http://schemas.microsoft.com/office/drawing/2014/main" id="{7F3AABB0-F8BA-C900-B6BF-45F4B58E9490}"/>
              </a:ext>
            </a:extLst>
          </p:cNvPr>
          <p:cNvSpPr/>
          <p:nvPr/>
        </p:nvSpPr>
        <p:spPr>
          <a:xfrm>
            <a:off x="4160582" y="1807062"/>
            <a:ext cx="4903905"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INSTRUCTIONAL OBJECTIVES</a:t>
            </a:r>
          </a:p>
        </p:txBody>
      </p:sp>
      <p:sp>
        <p:nvSpPr>
          <p:cNvPr id="9" name="TextBox 8">
            <a:extLst>
              <a:ext uri="{FF2B5EF4-FFF2-40B4-BE49-F238E27FC236}">
                <a16:creationId xmlns:a16="http://schemas.microsoft.com/office/drawing/2014/main" id="{2B5EAD4E-C007-9DE7-A40A-12802D3C9611}"/>
              </a:ext>
            </a:extLst>
          </p:cNvPr>
          <p:cNvSpPr txBox="1"/>
          <p:nvPr/>
        </p:nvSpPr>
        <p:spPr>
          <a:xfrm>
            <a:off x="1752600" y="2438605"/>
            <a:ext cx="8791575" cy="1415772"/>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Poppins"/>
                <a:ea typeface="+mn-ea"/>
                <a:cs typeface="Poppins"/>
              </a:rPr>
              <a:t>This Session is designed to:</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Understand the concept of quartiles and percentiles in statistics.</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Learn how to calculate quartiles and percentiles.</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Explore the applications of quartiles and percentiles in data analysis.</a:t>
            </a: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pic>
        <p:nvPicPr>
          <p:cNvPr id="11" name="Graphic 10" descr="Bullseye outline">
            <a:extLst>
              <a:ext uri="{FF2B5EF4-FFF2-40B4-BE49-F238E27FC236}">
                <a16:creationId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a:extLst>
              <a:ext uri="{FF2B5EF4-FFF2-40B4-BE49-F238E27FC236}">
                <a16:creationId xmlns:a16="http://schemas.microsoft.com/office/drawing/2014/main" id="{6652A33D-9A9E-3EAC-0CAE-113901ECA179}"/>
              </a:ext>
            </a:extLst>
          </p:cNvPr>
          <p:cNvSpPr/>
          <p:nvPr/>
        </p:nvSpPr>
        <p:spPr>
          <a:xfrm>
            <a:off x="4212971" y="42491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LEARNING OUTCOMES</a:t>
            </a:r>
          </a:p>
        </p:txBody>
      </p:sp>
      <p:pic>
        <p:nvPicPr>
          <p:cNvPr id="31" name="Graphic 30" descr="Idea outline">
            <a:extLst>
              <a:ext uri="{FF2B5EF4-FFF2-40B4-BE49-F238E27FC236}">
                <a16:creationId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a:extLst>
              <a:ext uri="{FF2B5EF4-FFF2-40B4-BE49-F238E27FC236}">
                <a16:creationId xmlns:a16="http://schemas.microsoft.com/office/drawing/2014/main" id="{B0BB8E68-8B73-12DE-615E-1091F19A9A9A}"/>
              </a:ext>
            </a:extLst>
          </p:cNvPr>
          <p:cNvSpPr txBox="1"/>
          <p:nvPr/>
        </p:nvSpPr>
        <p:spPr>
          <a:xfrm>
            <a:off x="1752600" y="4772230"/>
            <a:ext cx="8791575" cy="1692771"/>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a:ea typeface="+mn-ea"/>
                <a:cs typeface="Arial"/>
              </a:rPr>
              <a:t>At the end of this session, you should be able to:</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should have a strong understanding of the concepts of quartiles and percentiles, and be able to calculate them accurately.</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Develop the skills necessary to use quartiles and percentiles as tools for data analysis</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Able to apply your knowledge in various real-world scenarios</a:t>
            </a:r>
          </a:p>
        </p:txBody>
      </p:sp>
    </p:spTree>
    <p:extLst>
      <p:ext uri="{BB962C8B-B14F-4D97-AF65-F5344CB8AC3E}">
        <p14:creationId xmlns:p14="http://schemas.microsoft.com/office/powerpoint/2010/main" val="2244216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39DC903D-9003-4F3D-87E9-EE7D5BEB5D03}"/>
              </a:ext>
            </a:extLst>
          </p:cNvPr>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SESSION INTRODUCTION </a:t>
            </a:r>
            <a:endParaRPr kumimoji="0" lang="en-US" sz="20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Poppins" panose="00000500000000000000" pitchFamily="2" charset="0"/>
              <a:ea typeface="+mn-ea"/>
              <a:cs typeface="Poppins" panose="00000500000000000000" pitchFamily="2" charset="0"/>
            </a:endParaRPr>
          </a:p>
        </p:txBody>
      </p:sp>
      <p:sp>
        <p:nvSpPr>
          <p:cNvPr id="26" name="TextBox 25"/>
          <p:cNvSpPr txBox="1"/>
          <p:nvPr/>
        </p:nvSpPr>
        <p:spPr>
          <a:xfrm>
            <a:off x="316244" y="513207"/>
            <a:ext cx="11516139" cy="400110"/>
          </a:xfrm>
          <a:prstGeom prst="rect">
            <a:avLst/>
          </a:prstGeom>
          <a:noFill/>
        </p:spPr>
        <p:txBody>
          <a:bodyPr wrap="square" rtlCol="0">
            <a:spAutoFit/>
          </a:bodyPr>
          <a:lstStyle/>
          <a:p>
            <a:pPr marL="342900" marR="5080" lvl="1" indent="-342900" algn="just" defTabSz="457200" rtl="0" eaLnBrk="1" fontAlgn="auto" latinLnBrk="0" hangingPunct="1">
              <a:lnSpc>
                <a:spcPct val="100000"/>
              </a:lnSpc>
              <a:spcBef>
                <a:spcPts val="409"/>
              </a:spcBef>
              <a:spcAft>
                <a:spcPts val="0"/>
              </a:spcAft>
              <a:buClr>
                <a:srgbClr val="9B2C1F"/>
              </a:buClr>
              <a:buSzPct val="82500"/>
              <a:buFont typeface="Arial"/>
              <a:buChar char="–"/>
              <a:tabLst>
                <a:tab pos="561340" algn="l"/>
              </a:tabLst>
              <a:defRPr/>
            </a:pPr>
            <a:r>
              <a:rPr kumimoji="0" lang="en-US" sz="2000" b="0" i="0" u="none" strike="noStrike" kern="1200" cap="none" spc="145"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DEFINE QUARTILE?</a:t>
            </a:r>
          </a:p>
        </p:txBody>
      </p:sp>
      <p:sp>
        <p:nvSpPr>
          <p:cNvPr id="10" name="TextBox 9">
            <a:extLst>
              <a:ext uri="{FF2B5EF4-FFF2-40B4-BE49-F238E27FC236}">
                <a16:creationId xmlns:a16="http://schemas.microsoft.com/office/drawing/2014/main" id="{9C579F22-A54A-67FA-56F4-31F4C0CDFC01}"/>
              </a:ext>
            </a:extLst>
          </p:cNvPr>
          <p:cNvSpPr txBox="1"/>
          <p:nvPr/>
        </p:nvSpPr>
        <p:spPr>
          <a:xfrm>
            <a:off x="316244" y="1310244"/>
            <a:ext cx="11875756" cy="3272691"/>
          </a:xfrm>
          <a:prstGeom prst="rect">
            <a:avLst/>
          </a:prstGeom>
          <a:noFill/>
        </p:spPr>
        <p:txBody>
          <a:bodyPr wrap="square">
            <a:spAutoFit/>
          </a:bodyPr>
          <a:lstStyle/>
          <a:p>
            <a:pPr marL="342900" marR="5080" lvl="1" indent="-342900" algn="just" defTabSz="457200" rtl="0" eaLnBrk="1" fontAlgn="auto" latinLnBrk="0" hangingPunct="1">
              <a:lnSpc>
                <a:spcPct val="100000"/>
              </a:lnSpc>
              <a:spcBef>
                <a:spcPts val="409"/>
              </a:spcBef>
              <a:spcAft>
                <a:spcPts val="0"/>
              </a:spcAft>
              <a:buClr>
                <a:srgbClr val="9B2C1F"/>
              </a:buClr>
              <a:buSzPct val="82500"/>
              <a:buFont typeface="Arial"/>
              <a:buChar char="–"/>
              <a:tabLst>
                <a:tab pos="561340" algn="l"/>
              </a:tabLst>
              <a:defRPr/>
            </a:pPr>
            <a:r>
              <a:rPr kumimoji="0" lang="en-US" sz="2000" b="0" i="0" u="none" strike="noStrike" kern="1200" cap="none" spc="145"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“Quartiles in statistics are values that divide your data into </a:t>
            </a:r>
          </a:p>
          <a:p>
            <a:pPr marL="342900" marR="5080" lvl="1" indent="-342900" algn="just" defTabSz="457200" rtl="0" eaLnBrk="1" fontAlgn="auto" latinLnBrk="0" hangingPunct="1">
              <a:lnSpc>
                <a:spcPct val="100000"/>
              </a:lnSpc>
              <a:spcBef>
                <a:spcPts val="409"/>
              </a:spcBef>
              <a:spcAft>
                <a:spcPts val="0"/>
              </a:spcAft>
              <a:buClr>
                <a:srgbClr val="9B2C1F"/>
              </a:buClr>
              <a:buSzPct val="82500"/>
              <a:buFont typeface="Arial"/>
              <a:buChar char="–"/>
              <a:tabLst>
                <a:tab pos="561340" algn="l"/>
              </a:tabLst>
              <a:defRPr/>
            </a:pPr>
            <a:r>
              <a:rPr kumimoji="0" lang="en-US" sz="2000" b="0" i="0" u="none" strike="noStrike" kern="1200" cap="none" spc="145"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quarters”. However, quartiles aren’t shaped like pizza slices; Instead </a:t>
            </a:r>
          </a:p>
          <a:p>
            <a:pPr marL="342900" marR="5080" lvl="1" indent="-342900" algn="just" defTabSz="457200" rtl="0" eaLnBrk="1" fontAlgn="auto" latinLnBrk="0" hangingPunct="1">
              <a:lnSpc>
                <a:spcPct val="100000"/>
              </a:lnSpc>
              <a:spcBef>
                <a:spcPts val="409"/>
              </a:spcBef>
              <a:spcAft>
                <a:spcPts val="0"/>
              </a:spcAft>
              <a:buClr>
                <a:srgbClr val="9B2C1F"/>
              </a:buClr>
              <a:buSzPct val="82500"/>
              <a:buFont typeface="Arial"/>
              <a:buChar char="–"/>
              <a:tabLst>
                <a:tab pos="561340" algn="l"/>
              </a:tabLst>
              <a:defRPr/>
            </a:pPr>
            <a:r>
              <a:rPr kumimoji="0" lang="en-US" sz="2000" b="0" i="0" u="none" strike="noStrike" kern="1200" cap="none" spc="145"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they divide your data into four segments according to where the </a:t>
            </a:r>
          </a:p>
          <a:p>
            <a:pPr marL="342900" marR="5080" lvl="1" indent="-342900" algn="just" defTabSz="457200" rtl="0" eaLnBrk="1" fontAlgn="auto" latinLnBrk="0" hangingPunct="1">
              <a:lnSpc>
                <a:spcPct val="100000"/>
              </a:lnSpc>
              <a:spcBef>
                <a:spcPts val="409"/>
              </a:spcBef>
              <a:spcAft>
                <a:spcPts val="0"/>
              </a:spcAft>
              <a:buClr>
                <a:srgbClr val="9B2C1F"/>
              </a:buClr>
              <a:buSzPct val="82500"/>
              <a:buFont typeface="Arial"/>
              <a:buChar char="–"/>
              <a:tabLst>
                <a:tab pos="561340" algn="l"/>
              </a:tabLst>
              <a:defRPr/>
            </a:pPr>
            <a:r>
              <a:rPr kumimoji="0" lang="en-US" sz="2000" b="0" i="0" u="none" strike="noStrike" kern="1200" cap="none" spc="145"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numbers fall on the number line. The four quarters that divide a data </a:t>
            </a:r>
          </a:p>
          <a:p>
            <a:pPr marL="342900" marR="5080" lvl="1" indent="-342900" algn="just" defTabSz="457200" rtl="0" eaLnBrk="1" fontAlgn="auto" latinLnBrk="0" hangingPunct="1">
              <a:lnSpc>
                <a:spcPct val="100000"/>
              </a:lnSpc>
              <a:spcBef>
                <a:spcPts val="409"/>
              </a:spcBef>
              <a:spcAft>
                <a:spcPts val="0"/>
              </a:spcAft>
              <a:buClr>
                <a:srgbClr val="9B2C1F"/>
              </a:buClr>
              <a:buSzPct val="82500"/>
              <a:buFont typeface="Arial"/>
              <a:buChar char="–"/>
              <a:tabLst>
                <a:tab pos="561340" algn="l"/>
              </a:tabLst>
              <a:defRPr/>
            </a:pPr>
            <a:r>
              <a:rPr kumimoji="0" lang="en-US" sz="2000" b="0" i="0" u="none" strike="noStrike" kern="1200" cap="none" spc="145"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set into quartiles are:</a:t>
            </a:r>
          </a:p>
          <a:p>
            <a:pPr marL="342900" marR="5080" lvl="1" indent="-342900" algn="just" defTabSz="457200" rtl="0" eaLnBrk="1" fontAlgn="auto" latinLnBrk="0" hangingPunct="1">
              <a:lnSpc>
                <a:spcPct val="100000"/>
              </a:lnSpc>
              <a:spcBef>
                <a:spcPts val="409"/>
              </a:spcBef>
              <a:spcAft>
                <a:spcPts val="0"/>
              </a:spcAft>
              <a:buClr>
                <a:srgbClr val="9B2C1F"/>
              </a:buClr>
              <a:buSzPct val="82500"/>
              <a:buFont typeface="Wingdings" panose="05000000000000000000" pitchFamily="2" charset="2"/>
              <a:buChar char="§"/>
              <a:tabLst>
                <a:tab pos="561340" algn="l"/>
              </a:tabLst>
              <a:defRPr/>
            </a:pPr>
            <a:r>
              <a:rPr kumimoji="0" lang="en-US" sz="2000" b="0" i="0" u="none" strike="noStrike" kern="1200" cap="none" spc="145"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The lowest 25% of numbers.</a:t>
            </a:r>
          </a:p>
          <a:p>
            <a:pPr marL="342900" marR="5080" lvl="1" indent="-342900" algn="just" defTabSz="457200" rtl="0" eaLnBrk="1" fontAlgn="auto" latinLnBrk="0" hangingPunct="1">
              <a:lnSpc>
                <a:spcPct val="100000"/>
              </a:lnSpc>
              <a:spcBef>
                <a:spcPts val="409"/>
              </a:spcBef>
              <a:spcAft>
                <a:spcPts val="0"/>
              </a:spcAft>
              <a:buClr>
                <a:srgbClr val="9B2C1F"/>
              </a:buClr>
              <a:buSzPct val="82500"/>
              <a:buFont typeface="Wingdings" panose="05000000000000000000" pitchFamily="2" charset="2"/>
              <a:buChar char="§"/>
              <a:tabLst>
                <a:tab pos="561340" algn="l"/>
              </a:tabLst>
              <a:defRPr/>
            </a:pPr>
            <a:r>
              <a:rPr kumimoji="0" lang="en-US" sz="2000" b="0" i="0" u="none" strike="noStrike" kern="1200" cap="none" spc="145"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The next lowest 25% of numbers (up to the median).</a:t>
            </a:r>
          </a:p>
          <a:p>
            <a:pPr marL="342900" marR="5080" lvl="1" indent="-342900" algn="just" defTabSz="457200" rtl="0" eaLnBrk="1" fontAlgn="auto" latinLnBrk="0" hangingPunct="1">
              <a:lnSpc>
                <a:spcPct val="100000"/>
              </a:lnSpc>
              <a:spcBef>
                <a:spcPts val="409"/>
              </a:spcBef>
              <a:spcAft>
                <a:spcPts val="0"/>
              </a:spcAft>
              <a:buClr>
                <a:srgbClr val="9B2C1F"/>
              </a:buClr>
              <a:buSzPct val="82500"/>
              <a:buFont typeface="Wingdings" panose="05000000000000000000" pitchFamily="2" charset="2"/>
              <a:buChar char="§"/>
              <a:tabLst>
                <a:tab pos="561340" algn="l"/>
              </a:tabLst>
              <a:defRPr/>
            </a:pPr>
            <a:r>
              <a:rPr kumimoji="0" lang="en-US" sz="2000" b="0" i="0" u="none" strike="noStrike" kern="1200" cap="none" spc="145"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The second highest 25% of numbers (above the median).</a:t>
            </a:r>
          </a:p>
          <a:p>
            <a:pPr marL="342900" marR="5080" lvl="1" indent="-342900" algn="just" defTabSz="457200" rtl="0" eaLnBrk="1" fontAlgn="auto" latinLnBrk="0" hangingPunct="1">
              <a:lnSpc>
                <a:spcPct val="100000"/>
              </a:lnSpc>
              <a:spcBef>
                <a:spcPts val="409"/>
              </a:spcBef>
              <a:spcAft>
                <a:spcPts val="0"/>
              </a:spcAft>
              <a:buClr>
                <a:srgbClr val="9B2C1F"/>
              </a:buClr>
              <a:buSzPct val="82500"/>
              <a:buFont typeface="Wingdings" panose="05000000000000000000" pitchFamily="2" charset="2"/>
              <a:buChar char="§"/>
              <a:tabLst>
                <a:tab pos="561340" algn="l"/>
              </a:tabLst>
              <a:defRPr/>
            </a:pPr>
            <a:r>
              <a:rPr kumimoji="0" lang="en-US" sz="2000" b="0" i="0" u="none" strike="noStrike" kern="1200" cap="none" spc="145"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The highest 25% of numbers.</a:t>
            </a:r>
          </a:p>
        </p:txBody>
      </p:sp>
    </p:spTree>
    <p:extLst>
      <p:ext uri="{BB962C8B-B14F-4D97-AF65-F5344CB8AC3E}">
        <p14:creationId xmlns:p14="http://schemas.microsoft.com/office/powerpoint/2010/main" val="7064352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11126" y="997292"/>
            <a:ext cx="11169748" cy="720710"/>
          </a:xfrm>
          <a:prstGeom prst="rect">
            <a:avLst/>
          </a:prstGeom>
          <a:noFill/>
        </p:spPr>
        <p:txBody>
          <a:bodyPr wrap="square" rtlCol="0">
            <a:spAutoFit/>
          </a:bodyPr>
          <a:lstStyle/>
          <a:p>
            <a:pPr marL="299085" marR="0" lvl="0" indent="-274955" algn="l" defTabSz="457200" rtl="0" eaLnBrk="1" fontAlgn="auto" latinLnBrk="0" hangingPunct="1">
              <a:lnSpc>
                <a:spcPct val="100000"/>
              </a:lnSpc>
              <a:spcBef>
                <a:spcPts val="90"/>
              </a:spcBef>
              <a:spcAft>
                <a:spcPts val="0"/>
              </a:spcAft>
              <a:buClr>
                <a:srgbClr val="D24717"/>
              </a:buClr>
              <a:buSzPct val="85000"/>
              <a:buFont typeface="Wingdings"/>
              <a:buChar char=""/>
              <a:tabLst>
                <a:tab pos="299085" algn="l"/>
                <a:tab pos="299720" algn="l"/>
              </a:tabLst>
              <a:defRPr/>
            </a:pPr>
            <a:r>
              <a:rPr kumimoji="0" lang="en-US" sz="20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t>
            </a:r>
          </a:p>
          <a:p>
            <a:pPr marL="299085" marR="0" lvl="0" indent="-274955" algn="l" defTabSz="457200" rtl="0" eaLnBrk="1" fontAlgn="auto" latinLnBrk="0" hangingPunct="1">
              <a:lnSpc>
                <a:spcPct val="100000"/>
              </a:lnSpc>
              <a:spcBef>
                <a:spcPts val="90"/>
              </a:spcBef>
              <a:spcAft>
                <a:spcPts val="0"/>
              </a:spcAft>
              <a:buClr>
                <a:srgbClr val="D24717"/>
              </a:buClr>
              <a:buSzPct val="85000"/>
              <a:buFont typeface="Wingdings"/>
              <a:buChar char=""/>
              <a:tabLst>
                <a:tab pos="299085" algn="l"/>
                <a:tab pos="299720" algn="l"/>
              </a:tabLst>
              <a:defRPr/>
            </a:pPr>
            <a:endParaRPr kumimoji="0" lang="en-US" sz="20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5FD67EA8-7C8C-4240-1BFC-003A0ADE0FCA}"/>
              </a:ext>
            </a:extLst>
          </p:cNvPr>
          <p:cNvSpPr txBox="1"/>
          <p:nvPr/>
        </p:nvSpPr>
        <p:spPr>
          <a:xfrm>
            <a:off x="596766" y="1718002"/>
            <a:ext cx="8148761" cy="286232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ill Sans MT"/>
                <a:ea typeface="+mn-ea"/>
                <a:cs typeface="+mn-cs"/>
              </a:rPr>
              <a:t>Quartiles are used to summarize a group of numbers.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ill Sans MT"/>
                <a:ea typeface="+mn-ea"/>
                <a:cs typeface="+mn-cs"/>
              </a:rPr>
              <a:t> • Instead of looking a big list of numbers(we look at just few numbers that gives us a picture of </a:t>
            </a:r>
            <a:r>
              <a:rPr kumimoji="0" lang="en-US" sz="2000" b="0" i="0" u="none" strike="noStrike" kern="1200" cap="none" spc="0" normalizeH="0" baseline="0" noProof="0" dirty="0" err="1">
                <a:ln>
                  <a:noFill/>
                </a:ln>
                <a:solidFill>
                  <a:prstClr val="black"/>
                </a:solidFill>
                <a:effectLst/>
                <a:uLnTx/>
                <a:uFillTx/>
                <a:latin typeface="Gill Sans MT"/>
                <a:ea typeface="+mn-ea"/>
                <a:cs typeface="+mn-cs"/>
              </a:rPr>
              <a:t>whats</a:t>
            </a:r>
            <a:r>
              <a:rPr kumimoji="0" lang="en-US" sz="2000" b="0" i="0" u="none" strike="noStrike" kern="1200" cap="none" spc="0" normalizeH="0" baseline="0" noProof="0" dirty="0">
                <a:ln>
                  <a:noFill/>
                </a:ln>
                <a:solidFill>
                  <a:prstClr val="black"/>
                </a:solidFill>
                <a:effectLst/>
                <a:uLnTx/>
                <a:uFillTx/>
                <a:latin typeface="Gill Sans MT"/>
                <a:ea typeface="+mn-ea"/>
                <a:cs typeface="+mn-cs"/>
              </a:rPr>
              <a:t> going on in the big list).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ill Sans MT"/>
                <a:ea typeface="+mn-ea"/>
                <a:cs typeface="+mn-cs"/>
              </a:rPr>
              <a:t>• Are great for reporting on a set of data and for making box and whisker plots.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ill Sans MT"/>
                <a:ea typeface="+mn-ea"/>
                <a:cs typeface="+mn-cs"/>
              </a:rPr>
              <a:t> • Especially useful when you’re working with data that is not symmetrically distributed or a data set that has outliers.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Gill Sans MT"/>
                <a:ea typeface="+mn-ea"/>
                <a:cs typeface="+mn-cs"/>
              </a:rPr>
              <a:t> • Quartile summary is also play an important role in benchmarking</a:t>
            </a:r>
            <a:r>
              <a:rPr kumimoji="0" lang="en-IN" sz="2000" b="1" i="0" u="none" strike="noStrike" kern="1200" cap="none" spc="-1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re</a:t>
            </a:r>
            <a:r>
              <a:rPr kumimoji="0" lang="en-IN" sz="2000" b="1" i="0" u="none" strike="noStrike" kern="1200" cap="none" spc="1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IN" sz="2000" b="1" i="0" u="none" strike="noStrike" kern="1200" cap="none" spc="-5"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of</a:t>
            </a:r>
            <a:r>
              <a:rPr kumimoji="0" lang="en-IN" sz="2000" b="1" i="0" u="none" strike="noStrike" kern="1200" cap="none" spc="15"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IN" sz="2000" b="1" i="0" u="none" strike="noStrike" kern="1200" cap="none" spc="-1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variation/dispersion</a:t>
            </a:r>
            <a:endParaRPr kumimoji="0" lang="en-IN" sz="2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2" name="Rounded Rectangle 17">
            <a:extLst>
              <a:ext uri="{FF2B5EF4-FFF2-40B4-BE49-F238E27FC236}">
                <a16:creationId xmlns:a16="http://schemas.microsoft.com/office/drawing/2014/main" id="{E6BD6697-9F78-0200-E847-EB7FEFC61297}"/>
              </a:ext>
            </a:extLst>
          </p:cNvPr>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SESSION DESCRIPTION</a:t>
            </a:r>
            <a:r>
              <a:rPr kumimoji="0" lang="en-US" sz="20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Poppins"/>
                <a:ea typeface="+mn-ea"/>
                <a:cs typeface="Poppins"/>
              </a:rPr>
              <a:t> </a:t>
            </a:r>
            <a:endParaRPr kumimoji="0" lang="en-US" sz="20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Poppins" panose="00000500000000000000" pitchFamily="2" charset="0"/>
              <a:ea typeface="+mn-ea"/>
              <a:cs typeface="Poppins" panose="00000500000000000000" pitchFamily="2" charset="0"/>
            </a:endParaRPr>
          </a:p>
        </p:txBody>
      </p:sp>
      <p:sp>
        <p:nvSpPr>
          <p:cNvPr id="4" name="TextBox 3">
            <a:extLst>
              <a:ext uri="{FF2B5EF4-FFF2-40B4-BE49-F238E27FC236}">
                <a16:creationId xmlns:a16="http://schemas.microsoft.com/office/drawing/2014/main" id="{C4C67677-6D8E-12AE-E96D-6605C93C504B}"/>
              </a:ext>
            </a:extLst>
          </p:cNvPr>
          <p:cNvSpPr txBox="1"/>
          <p:nvPr/>
        </p:nvSpPr>
        <p:spPr>
          <a:xfrm>
            <a:off x="3224463" y="1049154"/>
            <a:ext cx="468750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USES OF QUARTILES</a:t>
            </a:r>
          </a:p>
        </p:txBody>
      </p:sp>
    </p:spTree>
    <p:extLst>
      <p:ext uri="{BB962C8B-B14F-4D97-AF65-F5344CB8AC3E}">
        <p14:creationId xmlns:p14="http://schemas.microsoft.com/office/powerpoint/2010/main" val="21163668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a:extLst>
              <a:ext uri="{FF2B5EF4-FFF2-40B4-BE49-F238E27FC236}">
                <a16:creationId xmlns:a16="http://schemas.microsoft.com/office/drawing/2014/main"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SESSION DESCRIPTION         (Cont..)</a:t>
            </a:r>
          </a:p>
        </p:txBody>
      </p:sp>
      <p:pic>
        <p:nvPicPr>
          <p:cNvPr id="7" name="Content Placeholder 6">
            <a:extLst>
              <a:ext uri="{FF2B5EF4-FFF2-40B4-BE49-F238E27FC236}">
                <a16:creationId xmlns:a16="http://schemas.microsoft.com/office/drawing/2014/main" id="{8453D70D-AA15-427C-7731-C96454EA7FD4}"/>
              </a:ext>
            </a:extLst>
          </p:cNvPr>
          <p:cNvPicPr>
            <a:picLocks noGrp="1" noChangeAspect="1"/>
          </p:cNvPicPr>
          <p:nvPr>
            <p:ph idx="1"/>
          </p:nvPr>
        </p:nvPicPr>
        <p:blipFill>
          <a:blip r:embed="rId3"/>
          <a:stretch>
            <a:fillRect/>
          </a:stretch>
        </p:blipFill>
        <p:spPr>
          <a:xfrm>
            <a:off x="1405289" y="782526"/>
            <a:ext cx="9009246" cy="4771251"/>
          </a:xfrm>
        </p:spPr>
      </p:pic>
    </p:spTree>
    <p:extLst>
      <p:ext uri="{BB962C8B-B14F-4D97-AF65-F5344CB8AC3E}">
        <p14:creationId xmlns:p14="http://schemas.microsoft.com/office/powerpoint/2010/main" val="27323835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17">
            <a:extLst>
              <a:ext uri="{FF2B5EF4-FFF2-40B4-BE49-F238E27FC236}">
                <a16:creationId xmlns:a16="http://schemas.microsoft.com/office/drawing/2014/main" id="{70DE7651-6330-A8AF-9F92-C1513E1029B4}"/>
              </a:ext>
            </a:extLst>
          </p:cNvPr>
          <p:cNvSpPr/>
          <p:nvPr/>
        </p:nvSpPr>
        <p:spPr>
          <a:xfrm>
            <a:off x="3384589" y="0"/>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SESSION DESCRIPTION (Cont..)</a:t>
            </a:r>
            <a:r>
              <a:rPr kumimoji="0" lang="en-US" sz="20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Poppins"/>
                <a:ea typeface="+mn-ea"/>
                <a:cs typeface="Poppins"/>
              </a:rPr>
              <a:t> </a:t>
            </a:r>
            <a:endParaRPr kumimoji="0" lang="en-US" sz="20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Poppins" panose="00000500000000000000" pitchFamily="2" charset="0"/>
              <a:ea typeface="+mn-ea"/>
              <a:cs typeface="Poppins" panose="00000500000000000000" pitchFamily="2" charset="0"/>
            </a:endParaRPr>
          </a:p>
        </p:txBody>
      </p:sp>
      <p:pic>
        <p:nvPicPr>
          <p:cNvPr id="8" name="Content Placeholder 7">
            <a:extLst>
              <a:ext uri="{FF2B5EF4-FFF2-40B4-BE49-F238E27FC236}">
                <a16:creationId xmlns:a16="http://schemas.microsoft.com/office/drawing/2014/main" id="{A7D6FE3F-9550-7D8E-06E9-53E30741C890}"/>
              </a:ext>
            </a:extLst>
          </p:cNvPr>
          <p:cNvPicPr>
            <a:picLocks noGrp="1" noChangeAspect="1"/>
          </p:cNvPicPr>
          <p:nvPr>
            <p:ph idx="1"/>
          </p:nvPr>
        </p:nvPicPr>
        <p:blipFill>
          <a:blip r:embed="rId2"/>
          <a:stretch>
            <a:fillRect/>
          </a:stretch>
        </p:blipFill>
        <p:spPr>
          <a:xfrm>
            <a:off x="1135781" y="972152"/>
            <a:ext cx="9095873" cy="4793381"/>
          </a:xfrm>
        </p:spPr>
      </p:pic>
    </p:spTree>
    <p:extLst>
      <p:ext uri="{BB962C8B-B14F-4D97-AF65-F5344CB8AC3E}">
        <p14:creationId xmlns:p14="http://schemas.microsoft.com/office/powerpoint/2010/main" val="94194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17">
            <a:extLst>
              <a:ext uri="{FF2B5EF4-FFF2-40B4-BE49-F238E27FC236}">
                <a16:creationId xmlns:a16="http://schemas.microsoft.com/office/drawing/2014/main" id="{F42AE185-9186-3DC9-1251-0C3760EA231B}"/>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SESSION DESCRIPTION         (Cont..)</a:t>
            </a:r>
          </a:p>
        </p:txBody>
      </p:sp>
      <p:pic>
        <p:nvPicPr>
          <p:cNvPr id="7" name="Content Placeholder 6">
            <a:extLst>
              <a:ext uri="{FF2B5EF4-FFF2-40B4-BE49-F238E27FC236}">
                <a16:creationId xmlns:a16="http://schemas.microsoft.com/office/drawing/2014/main" id="{6B9ECC91-5E1C-ED58-84CE-74E84CE6A524}"/>
              </a:ext>
            </a:extLst>
          </p:cNvPr>
          <p:cNvPicPr>
            <a:picLocks noGrp="1" noChangeAspect="1"/>
          </p:cNvPicPr>
          <p:nvPr>
            <p:ph idx="1"/>
          </p:nvPr>
        </p:nvPicPr>
        <p:blipFill>
          <a:blip r:embed="rId2"/>
          <a:stretch>
            <a:fillRect/>
          </a:stretch>
        </p:blipFill>
        <p:spPr>
          <a:xfrm>
            <a:off x="721896" y="904775"/>
            <a:ext cx="9952522" cy="4947385"/>
          </a:xfrm>
        </p:spPr>
      </p:pic>
    </p:spTree>
    <p:extLst>
      <p:ext uri="{BB962C8B-B14F-4D97-AF65-F5344CB8AC3E}">
        <p14:creationId xmlns:p14="http://schemas.microsoft.com/office/powerpoint/2010/main" val="162230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15A185-6777-D1BD-88DD-F95A2ED7BA07}"/>
              </a:ext>
            </a:extLst>
          </p:cNvPr>
          <p:cNvSpPr>
            <a:spLocks noGrp="1"/>
          </p:cNvSpPr>
          <p:nvPr>
            <p:ph idx="1"/>
          </p:nvPr>
        </p:nvSpPr>
        <p:spPr>
          <a:xfrm>
            <a:off x="648152" y="1607128"/>
            <a:ext cx="6085157" cy="3338945"/>
          </a:xfrm>
        </p:spPr>
        <p:txBody>
          <a:bodyPr>
            <a:noAutofit/>
          </a:bodyPr>
          <a:lstStyle/>
          <a:p>
            <a:endParaRPr lang="en-US" dirty="0">
              <a:solidFill>
                <a:srgbClr val="374151"/>
              </a:solidFill>
              <a:latin typeface="Söhne"/>
            </a:endParaRPr>
          </a:p>
          <a:p>
            <a:endParaRPr lang="en-IN" sz="2200" dirty="0"/>
          </a:p>
        </p:txBody>
      </p:sp>
      <p:sp>
        <p:nvSpPr>
          <p:cNvPr id="5" name="Rounded Rectangle 17">
            <a:extLst>
              <a:ext uri="{FF2B5EF4-FFF2-40B4-BE49-F238E27FC236}">
                <a16:creationId xmlns:a16="http://schemas.microsoft.com/office/drawing/2014/main" id="{E22492AB-A333-69CA-2E75-41D3AE76D7DA}"/>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SESSION DESCRIPTION         (Cont..)</a:t>
            </a:r>
          </a:p>
        </p:txBody>
      </p:sp>
      <p:pic>
        <p:nvPicPr>
          <p:cNvPr id="4" name="Picture 3">
            <a:extLst>
              <a:ext uri="{FF2B5EF4-FFF2-40B4-BE49-F238E27FC236}">
                <a16:creationId xmlns:a16="http://schemas.microsoft.com/office/drawing/2014/main" id="{268DD6CD-130E-E708-3386-7EEE422D3CDE}"/>
              </a:ext>
            </a:extLst>
          </p:cNvPr>
          <p:cNvPicPr>
            <a:picLocks noChangeAspect="1"/>
          </p:cNvPicPr>
          <p:nvPr/>
        </p:nvPicPr>
        <p:blipFill>
          <a:blip r:embed="rId2"/>
          <a:stretch>
            <a:fillRect/>
          </a:stretch>
        </p:blipFill>
        <p:spPr>
          <a:xfrm>
            <a:off x="1684420" y="798897"/>
            <a:ext cx="8604985" cy="5111015"/>
          </a:xfrm>
          <a:prstGeom prst="rect">
            <a:avLst/>
          </a:prstGeom>
        </p:spPr>
      </p:pic>
    </p:spTree>
    <p:extLst>
      <p:ext uri="{BB962C8B-B14F-4D97-AF65-F5344CB8AC3E}">
        <p14:creationId xmlns:p14="http://schemas.microsoft.com/office/powerpoint/2010/main" val="334367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11126" y="1570400"/>
            <a:ext cx="11169748" cy="2728952"/>
          </a:xfrm>
          <a:prstGeom prst="rect">
            <a:avLst/>
          </a:prstGeom>
          <a:noFill/>
        </p:spPr>
        <p:txBody>
          <a:bodyPr wrap="square" rtlCol="0">
            <a:spAutoFit/>
          </a:bodyPr>
          <a:lstStyle/>
          <a:p>
            <a:pPr marL="299085" indent="-274955">
              <a:lnSpc>
                <a:spcPct val="100000"/>
              </a:lnSpc>
              <a:spcBef>
                <a:spcPts val="90"/>
              </a:spcBef>
              <a:buClr>
                <a:srgbClr val="D24717"/>
              </a:buClr>
              <a:buSzPct val="85000"/>
              <a:buFont typeface="Wingdings"/>
              <a:buChar char=""/>
              <a:tabLst>
                <a:tab pos="299085" algn="l"/>
                <a:tab pos="299720" algn="l"/>
              </a:tabLst>
            </a:pPr>
            <a:r>
              <a:rPr lang="en-US" sz="2400" dirty="0">
                <a:latin typeface="Times New Roman" panose="02020603050405020304" pitchFamily="18" charset="0"/>
                <a:ea typeface="Tahoma" panose="020B0604030504040204" pitchFamily="34" charset="0"/>
                <a:cs typeface="Times New Roman" panose="02020603050405020304" pitchFamily="18" charset="0"/>
              </a:rPr>
              <a:t>The scatter or spread of items of a distribution is known as dispersion or variation.</a:t>
            </a:r>
          </a:p>
          <a:p>
            <a:pPr marL="299085" indent="-274955">
              <a:lnSpc>
                <a:spcPct val="100000"/>
              </a:lnSpc>
              <a:spcBef>
                <a:spcPts val="90"/>
              </a:spcBef>
              <a:buClr>
                <a:srgbClr val="D24717"/>
              </a:buClr>
              <a:buSzPct val="85000"/>
              <a:buFont typeface="Wingdings"/>
              <a:buChar char=""/>
              <a:tabLst>
                <a:tab pos="299085" algn="l"/>
                <a:tab pos="299720" algn="l"/>
              </a:tabLst>
            </a:pPr>
            <a:r>
              <a:rPr lang="en-US" sz="2400" dirty="0">
                <a:latin typeface="Times New Roman" panose="02020603050405020304" pitchFamily="18" charset="0"/>
                <a:ea typeface="Tahoma" panose="020B0604030504040204" pitchFamily="34" charset="0"/>
                <a:cs typeface="Times New Roman" panose="02020603050405020304" pitchFamily="18" charset="0"/>
              </a:rPr>
              <a:t>In other words the degree to which numerical data tend to spread about an  average value is called dispersion or variation of the data.</a:t>
            </a:r>
          </a:p>
          <a:p>
            <a:pPr marL="299085" indent="-274955">
              <a:lnSpc>
                <a:spcPct val="100000"/>
              </a:lnSpc>
              <a:spcBef>
                <a:spcPts val="90"/>
              </a:spcBef>
              <a:buClr>
                <a:srgbClr val="D24717"/>
              </a:buClr>
              <a:buSzPct val="85000"/>
              <a:buFont typeface="Wingdings"/>
              <a:buChar char=""/>
              <a:tabLst>
                <a:tab pos="299085" algn="l"/>
                <a:tab pos="299720" algn="l"/>
              </a:tabLst>
            </a:pP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marL="299085" indent="-274955">
              <a:lnSpc>
                <a:spcPct val="100000"/>
              </a:lnSpc>
              <a:spcBef>
                <a:spcPts val="90"/>
              </a:spcBef>
              <a:buClr>
                <a:srgbClr val="D24717"/>
              </a:buClr>
              <a:buSzPct val="85000"/>
              <a:buFont typeface="Wingdings"/>
              <a:buChar char=""/>
              <a:tabLst>
                <a:tab pos="299085" algn="l"/>
                <a:tab pos="299720" algn="l"/>
              </a:tabLst>
            </a:pPr>
            <a:r>
              <a:rPr lang="en-US" sz="2400" dirty="0">
                <a:latin typeface="Times New Roman" panose="02020603050405020304" pitchFamily="18" charset="0"/>
                <a:ea typeface="Tahoma" panose="020B0604030504040204" pitchFamily="34" charset="0"/>
                <a:cs typeface="Times New Roman" panose="02020603050405020304" pitchFamily="18" charset="0"/>
              </a:rPr>
              <a:t>Measures of dispersion are statistical measures which provide ways of measuring  the extent in which data are dispersed or spread out.</a:t>
            </a:r>
          </a:p>
          <a:p>
            <a:pPr marL="299085" indent="-274955">
              <a:lnSpc>
                <a:spcPct val="100000"/>
              </a:lnSpc>
              <a:spcBef>
                <a:spcPts val="90"/>
              </a:spcBef>
              <a:buClr>
                <a:srgbClr val="D24717"/>
              </a:buClr>
              <a:buSzPct val="85000"/>
              <a:buFont typeface="Wingdings"/>
              <a:buChar char=""/>
              <a:tabLst>
                <a:tab pos="299085" algn="l"/>
                <a:tab pos="299720" algn="l"/>
              </a:tabLst>
            </a:pP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Rounded Rectangle 17">
            <a:extLst>
              <a:ext uri="{FF2B5EF4-FFF2-40B4-BE49-F238E27FC236}">
                <a16:creationId xmlns:a16="http://schemas.microsoft.com/office/drawing/2014/main" id="{E6BD6697-9F78-0200-E847-EB7FEFC61297}"/>
              </a:ext>
            </a:extLst>
          </p:cNvPr>
          <p:cNvSpPr/>
          <p:nvPr/>
        </p:nvSpPr>
        <p:spPr>
          <a:xfrm>
            <a:off x="3227626" y="94266"/>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2400" b="1" spc="-10" dirty="0">
                <a:latin typeface="Tahoma" panose="020B0604030504040204" pitchFamily="34" charset="0"/>
                <a:ea typeface="Tahoma" panose="020B0604030504040204" pitchFamily="34" charset="0"/>
                <a:cs typeface="Tahoma" panose="020B0604030504040204" pitchFamily="34" charset="0"/>
              </a:rPr>
              <a:t>Measure</a:t>
            </a:r>
            <a:r>
              <a:rPr lang="en-IN" sz="2400" b="1" spc="10" dirty="0">
                <a:latin typeface="Tahoma" panose="020B0604030504040204" pitchFamily="34" charset="0"/>
                <a:ea typeface="Tahoma" panose="020B0604030504040204" pitchFamily="34" charset="0"/>
                <a:cs typeface="Tahoma" panose="020B0604030504040204" pitchFamily="34" charset="0"/>
              </a:rPr>
              <a:t> </a:t>
            </a:r>
            <a:r>
              <a:rPr lang="en-IN" sz="2400" b="1" spc="-5" dirty="0">
                <a:latin typeface="Tahoma" panose="020B0604030504040204" pitchFamily="34" charset="0"/>
                <a:ea typeface="Tahoma" panose="020B0604030504040204" pitchFamily="34" charset="0"/>
                <a:cs typeface="Tahoma" panose="020B0604030504040204" pitchFamily="34" charset="0"/>
              </a:rPr>
              <a:t>of</a:t>
            </a:r>
            <a:r>
              <a:rPr lang="en-IN" sz="2400" b="1" spc="15" dirty="0">
                <a:latin typeface="Tahoma" panose="020B0604030504040204" pitchFamily="34" charset="0"/>
                <a:ea typeface="Tahoma" panose="020B0604030504040204" pitchFamily="34" charset="0"/>
                <a:cs typeface="Tahoma" panose="020B0604030504040204" pitchFamily="34" charset="0"/>
              </a:rPr>
              <a:t> </a:t>
            </a:r>
            <a:r>
              <a:rPr lang="en-IN" sz="2400" b="1" spc="-10" dirty="0">
                <a:latin typeface="Tahoma" panose="020B0604030504040204" pitchFamily="34" charset="0"/>
                <a:ea typeface="Tahoma" panose="020B0604030504040204" pitchFamily="34" charset="0"/>
                <a:cs typeface="Tahoma" panose="020B0604030504040204" pitchFamily="34" charset="0"/>
              </a:rPr>
              <a:t>variation/dispersion</a:t>
            </a:r>
            <a:endParaRPr lang="en-IN" sz="24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287251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a:extLst>
              <a:ext uri="{FF2B5EF4-FFF2-40B4-BE49-F238E27FC236}">
                <a16:creationId xmlns:a16="http://schemas.microsoft.com/office/drawing/2014/main" id="{7906AD5D-DC9A-BBBE-5BBB-24802F5240DD}"/>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SESSION DESCRIPTION         (Cont..)</a:t>
            </a:r>
          </a:p>
        </p:txBody>
      </p:sp>
      <p:sp>
        <p:nvSpPr>
          <p:cNvPr id="16" name="object 5">
            <a:extLst>
              <a:ext uri="{FF2B5EF4-FFF2-40B4-BE49-F238E27FC236}">
                <a16:creationId xmlns:a16="http://schemas.microsoft.com/office/drawing/2014/main" id="{57BCB754-8025-00FF-EB3E-AE8A9880BDE6}"/>
              </a:ext>
            </a:extLst>
          </p:cNvPr>
          <p:cNvSpPr/>
          <p:nvPr/>
        </p:nvSpPr>
        <p:spPr>
          <a:xfrm>
            <a:off x="3471470" y="2646500"/>
            <a:ext cx="53340" cy="53340"/>
          </a:xfrm>
          <a:custGeom>
            <a:avLst/>
            <a:gdLst/>
            <a:ahLst/>
            <a:cxnLst/>
            <a:rect l="l" t="t" r="r" b="b"/>
            <a:pathLst>
              <a:path w="53340" h="53340">
                <a:moveTo>
                  <a:pt x="52933" y="0"/>
                </a:moveTo>
                <a:lnTo>
                  <a:pt x="0" y="0"/>
                </a:lnTo>
                <a:lnTo>
                  <a:pt x="0" y="52933"/>
                </a:lnTo>
                <a:lnTo>
                  <a:pt x="52933" y="52933"/>
                </a:lnTo>
                <a:lnTo>
                  <a:pt x="52933" y="0"/>
                </a:lnTo>
                <a:close/>
              </a:path>
            </a:pathLst>
          </a:custGeom>
          <a:solidFill>
            <a:srgbClr val="4C9777"/>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Gill Sans MT"/>
              <a:ea typeface="+mn-ea"/>
              <a:cs typeface="+mn-cs"/>
            </a:endParaRPr>
          </a:p>
        </p:txBody>
      </p:sp>
      <p:pic>
        <p:nvPicPr>
          <p:cNvPr id="4" name="Picture 3">
            <a:extLst>
              <a:ext uri="{FF2B5EF4-FFF2-40B4-BE49-F238E27FC236}">
                <a16:creationId xmlns:a16="http://schemas.microsoft.com/office/drawing/2014/main" id="{DC0817C4-85C8-E633-D300-97E6334E52BB}"/>
              </a:ext>
            </a:extLst>
          </p:cNvPr>
          <p:cNvPicPr>
            <a:picLocks noChangeAspect="1"/>
          </p:cNvPicPr>
          <p:nvPr/>
        </p:nvPicPr>
        <p:blipFill>
          <a:blip r:embed="rId2"/>
          <a:stretch>
            <a:fillRect/>
          </a:stretch>
        </p:blipFill>
        <p:spPr>
          <a:xfrm>
            <a:off x="2002055" y="866274"/>
            <a:ext cx="8402854" cy="4783755"/>
          </a:xfrm>
          <a:prstGeom prst="rect">
            <a:avLst/>
          </a:prstGeom>
        </p:spPr>
      </p:pic>
    </p:spTree>
    <p:extLst>
      <p:ext uri="{BB962C8B-B14F-4D97-AF65-F5344CB8AC3E}">
        <p14:creationId xmlns:p14="http://schemas.microsoft.com/office/powerpoint/2010/main" val="127867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17">
            <a:extLst>
              <a:ext uri="{FF2B5EF4-FFF2-40B4-BE49-F238E27FC236}">
                <a16:creationId xmlns:a16="http://schemas.microsoft.com/office/drawing/2014/main" id="{706C3192-9727-4E68-3A16-72E42FE75CB6}"/>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SESSION DESCRIPTION         (Cont..)</a:t>
            </a:r>
          </a:p>
        </p:txBody>
      </p:sp>
      <p:pic>
        <p:nvPicPr>
          <p:cNvPr id="8" name="Picture 7">
            <a:extLst>
              <a:ext uri="{FF2B5EF4-FFF2-40B4-BE49-F238E27FC236}">
                <a16:creationId xmlns:a16="http://schemas.microsoft.com/office/drawing/2014/main" id="{3DF415B0-FF7F-A789-5219-E5B7B394DCC8}"/>
              </a:ext>
            </a:extLst>
          </p:cNvPr>
          <p:cNvPicPr>
            <a:picLocks noChangeAspect="1"/>
          </p:cNvPicPr>
          <p:nvPr/>
        </p:nvPicPr>
        <p:blipFill>
          <a:blip r:embed="rId2"/>
          <a:stretch>
            <a:fillRect/>
          </a:stretch>
        </p:blipFill>
        <p:spPr>
          <a:xfrm>
            <a:off x="1540042" y="856648"/>
            <a:ext cx="9644514" cy="5043638"/>
          </a:xfrm>
          <a:prstGeom prst="rect">
            <a:avLst/>
          </a:prstGeom>
        </p:spPr>
      </p:pic>
    </p:spTree>
    <p:extLst>
      <p:ext uri="{BB962C8B-B14F-4D97-AF65-F5344CB8AC3E}">
        <p14:creationId xmlns:p14="http://schemas.microsoft.com/office/powerpoint/2010/main" val="63957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7">
            <a:extLst>
              <a:ext uri="{FF2B5EF4-FFF2-40B4-BE49-F238E27FC236}">
                <a16:creationId xmlns:a16="http://schemas.microsoft.com/office/drawing/2014/main" id="{D10EA85A-8B86-98F6-D65F-9D732DC0B859}"/>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SESSION DESCRIPTION         (Cont..)</a:t>
            </a:r>
          </a:p>
        </p:txBody>
      </p:sp>
      <p:pic>
        <p:nvPicPr>
          <p:cNvPr id="7" name="Content Placeholder 6">
            <a:extLst>
              <a:ext uri="{FF2B5EF4-FFF2-40B4-BE49-F238E27FC236}">
                <a16:creationId xmlns:a16="http://schemas.microsoft.com/office/drawing/2014/main" id="{861382CB-9E82-FFF9-112A-D19DC258D743}"/>
              </a:ext>
            </a:extLst>
          </p:cNvPr>
          <p:cNvPicPr>
            <a:picLocks noGrp="1" noChangeAspect="1"/>
          </p:cNvPicPr>
          <p:nvPr>
            <p:ph idx="1"/>
          </p:nvPr>
        </p:nvPicPr>
        <p:blipFill>
          <a:blip r:embed="rId2"/>
          <a:stretch>
            <a:fillRect/>
          </a:stretch>
        </p:blipFill>
        <p:spPr>
          <a:xfrm>
            <a:off x="284707" y="1012328"/>
            <a:ext cx="4162165" cy="5003461"/>
          </a:xfrm>
        </p:spPr>
      </p:pic>
      <p:pic>
        <p:nvPicPr>
          <p:cNvPr id="10" name="Picture 9">
            <a:extLst>
              <a:ext uri="{FF2B5EF4-FFF2-40B4-BE49-F238E27FC236}">
                <a16:creationId xmlns:a16="http://schemas.microsoft.com/office/drawing/2014/main" id="{58930F42-092F-7387-1C5F-3D001286E777}"/>
              </a:ext>
            </a:extLst>
          </p:cNvPr>
          <p:cNvPicPr>
            <a:picLocks noChangeAspect="1"/>
          </p:cNvPicPr>
          <p:nvPr/>
        </p:nvPicPr>
        <p:blipFill>
          <a:blip r:embed="rId3"/>
          <a:stretch>
            <a:fillRect/>
          </a:stretch>
        </p:blipFill>
        <p:spPr>
          <a:xfrm>
            <a:off x="4795398" y="1106905"/>
            <a:ext cx="3780711" cy="4908884"/>
          </a:xfrm>
          <a:prstGeom prst="rect">
            <a:avLst/>
          </a:prstGeom>
        </p:spPr>
      </p:pic>
      <p:pic>
        <p:nvPicPr>
          <p:cNvPr id="12" name="Picture 11">
            <a:extLst>
              <a:ext uri="{FF2B5EF4-FFF2-40B4-BE49-F238E27FC236}">
                <a16:creationId xmlns:a16="http://schemas.microsoft.com/office/drawing/2014/main" id="{BD9DD167-4363-A6E9-AA16-8378AE4CFE89}"/>
              </a:ext>
            </a:extLst>
          </p:cNvPr>
          <p:cNvPicPr>
            <a:picLocks noChangeAspect="1"/>
          </p:cNvPicPr>
          <p:nvPr/>
        </p:nvPicPr>
        <p:blipFill>
          <a:blip r:embed="rId4"/>
          <a:stretch>
            <a:fillRect/>
          </a:stretch>
        </p:blipFill>
        <p:spPr>
          <a:xfrm>
            <a:off x="8682425" y="1106905"/>
            <a:ext cx="3147023" cy="4908884"/>
          </a:xfrm>
          <a:prstGeom prst="rect">
            <a:avLst/>
          </a:prstGeom>
        </p:spPr>
      </p:pic>
    </p:spTree>
    <p:extLst>
      <p:ext uri="{BB962C8B-B14F-4D97-AF65-F5344CB8AC3E}">
        <p14:creationId xmlns:p14="http://schemas.microsoft.com/office/powerpoint/2010/main" val="3623164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7">
            <a:extLst>
              <a:ext uri="{FF2B5EF4-FFF2-40B4-BE49-F238E27FC236}">
                <a16:creationId xmlns:a16="http://schemas.microsoft.com/office/drawing/2014/main" id="{EF9C162E-511E-B0F9-87AE-54EF1119D779}"/>
              </a:ext>
            </a:extLst>
          </p:cNvPr>
          <p:cNvSpPr/>
          <p:nvPr/>
        </p:nvSpPr>
        <p:spPr>
          <a:xfrm>
            <a:off x="3163528" y="0"/>
            <a:ext cx="6201295" cy="466884"/>
          </a:xfrm>
          <a:prstGeom prst="roundRect">
            <a:avLst>
              <a:gd name="adj" fmla="val 0"/>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SESSION DESCRIPTION         (Cont..)</a:t>
            </a:r>
          </a:p>
        </p:txBody>
      </p:sp>
      <p:pic>
        <p:nvPicPr>
          <p:cNvPr id="7" name="Picture 6">
            <a:extLst>
              <a:ext uri="{FF2B5EF4-FFF2-40B4-BE49-F238E27FC236}">
                <a16:creationId xmlns:a16="http://schemas.microsoft.com/office/drawing/2014/main" id="{59E5F3F0-F56B-91BA-82F1-CDFB184EF31A}"/>
              </a:ext>
            </a:extLst>
          </p:cNvPr>
          <p:cNvPicPr>
            <a:picLocks noChangeAspect="1"/>
          </p:cNvPicPr>
          <p:nvPr/>
        </p:nvPicPr>
        <p:blipFill>
          <a:blip r:embed="rId2"/>
          <a:stretch>
            <a:fillRect/>
          </a:stretch>
        </p:blipFill>
        <p:spPr>
          <a:xfrm>
            <a:off x="1617044" y="933651"/>
            <a:ext cx="9153625" cy="4851131"/>
          </a:xfrm>
          <a:prstGeom prst="rect">
            <a:avLst/>
          </a:prstGeom>
        </p:spPr>
      </p:pic>
    </p:spTree>
    <p:extLst>
      <p:ext uri="{BB962C8B-B14F-4D97-AF65-F5344CB8AC3E}">
        <p14:creationId xmlns:p14="http://schemas.microsoft.com/office/powerpoint/2010/main" val="1387693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7">
            <a:extLst>
              <a:ext uri="{FF2B5EF4-FFF2-40B4-BE49-F238E27FC236}">
                <a16:creationId xmlns:a16="http://schemas.microsoft.com/office/drawing/2014/main" id="{988BA14C-0C24-72F0-E4FE-D8C41B6A79E7}"/>
              </a:ext>
            </a:extLst>
          </p:cNvPr>
          <p:cNvSpPr/>
          <p:nvPr/>
        </p:nvSpPr>
        <p:spPr>
          <a:xfrm>
            <a:off x="3343637" y="0"/>
            <a:ext cx="6201295" cy="466884"/>
          </a:xfrm>
          <a:prstGeom prst="roundRect">
            <a:avLst>
              <a:gd name="adj" fmla="val 0"/>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SESSION DESCRIPTION         (Cont..)</a:t>
            </a:r>
          </a:p>
        </p:txBody>
      </p:sp>
      <p:sp>
        <p:nvSpPr>
          <p:cNvPr id="3" name="TextBox 2">
            <a:extLst>
              <a:ext uri="{FF2B5EF4-FFF2-40B4-BE49-F238E27FC236}">
                <a16:creationId xmlns:a16="http://schemas.microsoft.com/office/drawing/2014/main" id="{2669AC13-7911-9594-B08E-94A2D567250A}"/>
              </a:ext>
            </a:extLst>
          </p:cNvPr>
          <p:cNvSpPr txBox="1"/>
          <p:nvPr/>
        </p:nvSpPr>
        <p:spPr>
          <a:xfrm>
            <a:off x="2406316" y="1935026"/>
            <a:ext cx="6102416" cy="92333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A percentile (or a centile) is a measure used in statistics indicating the value below which a given percentage of observations in a group of observations falls.</a:t>
            </a:r>
            <a:endParaRPr kumimoji="0" lang="en-IN"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4" name="TextBox 3">
            <a:extLst>
              <a:ext uri="{FF2B5EF4-FFF2-40B4-BE49-F238E27FC236}">
                <a16:creationId xmlns:a16="http://schemas.microsoft.com/office/drawing/2014/main" id="{B81CC8C1-61F7-DF96-87FF-22F7B12D01F5}"/>
              </a:ext>
            </a:extLst>
          </p:cNvPr>
          <p:cNvSpPr txBox="1"/>
          <p:nvPr/>
        </p:nvSpPr>
        <p:spPr>
          <a:xfrm>
            <a:off x="2502568" y="1116531"/>
            <a:ext cx="295495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What is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percentile</a:t>
            </a:r>
            <a:r>
              <a:rPr kumimoji="0" lang="en-IN" sz="1800" b="0" i="0" u="none" strike="noStrike" kern="1200" cap="none" spc="0" normalizeH="0" baseline="0" noProof="0" dirty="0">
                <a:ln>
                  <a:noFill/>
                </a:ln>
                <a:solidFill>
                  <a:prstClr val="black"/>
                </a:solidFill>
                <a:effectLst/>
                <a:uLnTx/>
                <a:uFillTx/>
                <a:latin typeface="Gill Sans MT"/>
                <a:ea typeface="+mn-ea"/>
                <a:cs typeface="+mn-cs"/>
              </a:rPr>
              <a:t> </a:t>
            </a:r>
          </a:p>
        </p:txBody>
      </p:sp>
      <p:sp>
        <p:nvSpPr>
          <p:cNvPr id="5" name="TextBox 4">
            <a:extLst>
              <a:ext uri="{FF2B5EF4-FFF2-40B4-BE49-F238E27FC236}">
                <a16:creationId xmlns:a16="http://schemas.microsoft.com/office/drawing/2014/main" id="{8C5604B3-0E6B-AFE1-E607-BBA7A44CD93B}"/>
              </a:ext>
            </a:extLst>
          </p:cNvPr>
          <p:cNvSpPr txBox="1"/>
          <p:nvPr/>
        </p:nvSpPr>
        <p:spPr>
          <a:xfrm>
            <a:off x="2088682" y="3185962"/>
            <a:ext cx="412923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USES OF PERCENTILES:</a:t>
            </a:r>
          </a:p>
        </p:txBody>
      </p:sp>
      <p:sp>
        <p:nvSpPr>
          <p:cNvPr id="8" name="TextBox 7">
            <a:extLst>
              <a:ext uri="{FF2B5EF4-FFF2-40B4-BE49-F238E27FC236}">
                <a16:creationId xmlns:a16="http://schemas.microsoft.com/office/drawing/2014/main" id="{CA37EBB4-6B09-BDE0-5276-8E56075A289F}"/>
              </a:ext>
            </a:extLst>
          </p:cNvPr>
          <p:cNvSpPr txBox="1"/>
          <p:nvPr/>
        </p:nvSpPr>
        <p:spPr>
          <a:xfrm>
            <a:off x="2406316" y="3588786"/>
            <a:ext cx="6102416" cy="203132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PERCENTILES are used to understand and interpret data. They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indicate the values below which a certain percentage of the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data in a data set is found.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Percentiles are frequently used to understand test scores and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biometric measurements.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Percentiles are used extensively to report scores in academic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exams and tests such as GAT,NTS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17">
            <a:extLst>
              <a:ext uri="{FF2B5EF4-FFF2-40B4-BE49-F238E27FC236}">
                <a16:creationId xmlns:a16="http://schemas.microsoft.com/office/drawing/2014/main" id="{D2D9A3E9-8544-FBE1-6248-9704304A7B67}"/>
              </a:ext>
            </a:extLst>
          </p:cNvPr>
          <p:cNvSpPr/>
          <p:nvPr/>
        </p:nvSpPr>
        <p:spPr>
          <a:xfrm>
            <a:off x="3121964" y="348343"/>
            <a:ext cx="6201295" cy="466884"/>
          </a:xfrm>
          <a:prstGeom prst="roundRect">
            <a:avLst>
              <a:gd name="adj" fmla="val 0"/>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SESSION DESCRIPTION         (Cont..)</a:t>
            </a:r>
          </a:p>
        </p:txBody>
      </p:sp>
      <p:pic>
        <p:nvPicPr>
          <p:cNvPr id="10" name="Content Placeholder 9">
            <a:extLst>
              <a:ext uri="{FF2B5EF4-FFF2-40B4-BE49-F238E27FC236}">
                <a16:creationId xmlns:a16="http://schemas.microsoft.com/office/drawing/2014/main" id="{0BDF0182-662F-4177-A898-9CDCF120DC3A}"/>
              </a:ext>
            </a:extLst>
          </p:cNvPr>
          <p:cNvPicPr>
            <a:picLocks noGrp="1" noChangeAspect="1"/>
          </p:cNvPicPr>
          <p:nvPr>
            <p:ph idx="1"/>
          </p:nvPr>
        </p:nvPicPr>
        <p:blipFill>
          <a:blip r:embed="rId2"/>
          <a:stretch>
            <a:fillRect/>
          </a:stretch>
        </p:blipFill>
        <p:spPr>
          <a:xfrm>
            <a:off x="818146" y="1280160"/>
            <a:ext cx="8749365" cy="4169022"/>
          </a:xfrm>
        </p:spPr>
      </p:pic>
    </p:spTree>
    <p:extLst>
      <p:ext uri="{BB962C8B-B14F-4D97-AF65-F5344CB8AC3E}">
        <p14:creationId xmlns:p14="http://schemas.microsoft.com/office/powerpoint/2010/main" val="195899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17">
            <a:extLst>
              <a:ext uri="{FF2B5EF4-FFF2-40B4-BE49-F238E27FC236}">
                <a16:creationId xmlns:a16="http://schemas.microsoft.com/office/drawing/2014/main" id="{F4439710-9E2E-38B1-0F22-082CDC3EEF82}"/>
              </a:ext>
            </a:extLst>
          </p:cNvPr>
          <p:cNvSpPr/>
          <p:nvPr/>
        </p:nvSpPr>
        <p:spPr>
          <a:xfrm>
            <a:off x="3121964" y="348343"/>
            <a:ext cx="6201295" cy="466884"/>
          </a:xfrm>
          <a:prstGeom prst="roundRect">
            <a:avLst>
              <a:gd name="adj" fmla="val 0"/>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SESSION DESCRIPTION         (Cont..)</a:t>
            </a:r>
          </a:p>
        </p:txBody>
      </p:sp>
      <p:sp>
        <p:nvSpPr>
          <p:cNvPr id="4" name="Content Placeholder 3">
            <a:extLst>
              <a:ext uri="{FF2B5EF4-FFF2-40B4-BE49-F238E27FC236}">
                <a16:creationId xmlns:a16="http://schemas.microsoft.com/office/drawing/2014/main" id="{61F0BB4C-33BA-E05E-BA72-5F11B76C5CA9}"/>
              </a:ext>
            </a:extLst>
          </p:cNvPr>
          <p:cNvSpPr>
            <a:spLocks noGrp="1"/>
          </p:cNvSpPr>
          <p:nvPr>
            <p:ph idx="1"/>
          </p:nvPr>
        </p:nvSpPr>
        <p:spPr>
          <a:xfrm>
            <a:off x="1451579" y="1395664"/>
            <a:ext cx="9603275" cy="4070682"/>
          </a:xfrm>
        </p:spPr>
        <p:txBody>
          <a:bodyPr/>
          <a:lstStyle/>
          <a:p>
            <a:r>
              <a:rPr lang="en-US" dirty="0"/>
              <a:t>SOLUTION:</a:t>
            </a:r>
          </a:p>
          <a:p>
            <a:r>
              <a:rPr lang="en-US" dirty="0"/>
              <a:t>For group data formula:</a:t>
            </a:r>
          </a:p>
          <a:p>
            <a:r>
              <a:rPr lang="en-US" dirty="0"/>
              <a:t>P50 = l + h/f (50Σf/100 – c)</a:t>
            </a:r>
          </a:p>
          <a:p>
            <a:r>
              <a:rPr lang="en-US" dirty="0"/>
              <a:t>= 8 + 2/182 [50(437)/100 - 124]</a:t>
            </a:r>
          </a:p>
          <a:p>
            <a:r>
              <a:rPr lang="en-US" dirty="0"/>
              <a:t>= 8 + 0.0109 (218.5 – 124)</a:t>
            </a:r>
          </a:p>
          <a:p>
            <a:r>
              <a:rPr lang="en-US" dirty="0"/>
              <a:t>= 9.03 ANSWER</a:t>
            </a:r>
            <a:endParaRPr lang="en-IN" dirty="0"/>
          </a:p>
        </p:txBody>
      </p:sp>
    </p:spTree>
    <p:extLst>
      <p:ext uri="{BB962C8B-B14F-4D97-AF65-F5344CB8AC3E}">
        <p14:creationId xmlns:p14="http://schemas.microsoft.com/office/powerpoint/2010/main" val="64980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ED7FD29D-BBDE-078E-D487-E57247CDB50D}"/>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SELF-ASSESSMENT QUESTIONS</a:t>
            </a:r>
          </a:p>
        </p:txBody>
      </p:sp>
      <p:sp>
        <p:nvSpPr>
          <p:cNvPr id="7" name="Google Shape;502;p17">
            <a:extLst>
              <a:ext uri="{FF2B5EF4-FFF2-40B4-BE49-F238E27FC236}">
                <a16:creationId xmlns:a16="http://schemas.microsoft.com/office/drawing/2014/main" id="{AE3D0AA7-0A5F-7BD6-7BC7-1D38F326B8B4}"/>
              </a:ext>
            </a:extLst>
          </p:cNvPr>
          <p:cNvSpPr/>
          <p:nvPr/>
        </p:nvSpPr>
        <p:spPr>
          <a:xfrm>
            <a:off x="1009895" y="748599"/>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Which quartile is equivalent to the median of the dataset?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Gill Sans MT"/>
                <a:ea typeface="+mn-ea"/>
                <a:cs typeface="+mn-cs"/>
              </a:rPr>
              <a:t>_________</a:t>
            </a:r>
            <a:endParaRPr kumimoji="0" sz="1600" b="1" i="0" u="none" strike="noStrike" kern="1200" cap="none" spc="0" normalizeH="0" baseline="0" noProof="0" dirty="0">
              <a:ln>
                <a:noFill/>
              </a:ln>
              <a:solidFill>
                <a:prstClr val="white"/>
              </a:solidFill>
              <a:effectLst/>
              <a:uLnTx/>
              <a:uFillTx/>
              <a:latin typeface="Poppins" panose="00000500000000000000" pitchFamily="2" charset="0"/>
              <a:ea typeface="Calibri"/>
              <a:cs typeface="Poppins" panose="00000500000000000000" pitchFamily="2" charset="0"/>
              <a:sym typeface="Calibri"/>
            </a:endParaRPr>
          </a:p>
        </p:txBody>
      </p:sp>
      <p:sp>
        <p:nvSpPr>
          <p:cNvPr id="11" name="Rounded Rectangle 17">
            <a:extLst>
              <a:ext uri="{FF2B5EF4-FFF2-40B4-BE49-F238E27FC236}">
                <a16:creationId xmlns:a16="http://schemas.microsoft.com/office/drawing/2014/main" id="{5D8B791C-9B35-CF16-C192-D202E0DB9A60}"/>
              </a:ext>
            </a:extLst>
          </p:cNvPr>
          <p:cNvSpPr/>
          <p:nvPr/>
        </p:nvSpPr>
        <p:spPr>
          <a:xfrm>
            <a:off x="1026828" y="1633348"/>
            <a:ext cx="3545172"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Gill Sans MT"/>
                <a:ea typeface="+mn-ea"/>
                <a:cs typeface="+mn-cs"/>
              </a:rPr>
              <a:t>a) First quartile (Q1)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Gill Sans MT"/>
                <a:ea typeface="+mn-ea"/>
                <a:cs typeface="+mn-cs"/>
              </a:rPr>
              <a:t>b) Second quartile (Q2)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Gill Sans MT"/>
                <a:ea typeface="+mn-ea"/>
                <a:cs typeface="+mn-cs"/>
              </a:rPr>
              <a:t>c) Third quartile (Q3)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Gill Sans MT"/>
                <a:ea typeface="+mn-ea"/>
                <a:cs typeface="+mn-cs"/>
              </a:rPr>
              <a:t>d) There is no quartile equivalent to the median</a:t>
            </a:r>
          </a:p>
        </p:txBody>
      </p:sp>
      <p:sp>
        <p:nvSpPr>
          <p:cNvPr id="13" name="Google Shape;502;p17">
            <a:extLst>
              <a:ext uri="{FF2B5EF4-FFF2-40B4-BE49-F238E27FC236}">
                <a16:creationId xmlns:a16="http://schemas.microsoft.com/office/drawing/2014/main" id="{BB41B87C-BE5F-4BF2-531D-57DC21D1A451}"/>
              </a:ext>
            </a:extLst>
          </p:cNvPr>
          <p:cNvSpPr/>
          <p:nvPr/>
        </p:nvSpPr>
        <p:spPr>
          <a:xfrm>
            <a:off x="1009895" y="3475786"/>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marR="0" lvl="0" indent="-342900" algn="l" defTabSz="457200" rtl="0" eaLnBrk="1" fontAlgn="auto" latinLnBrk="0" hangingPunct="1">
              <a:lnSpc>
                <a:spcPct val="100000"/>
              </a:lnSpc>
              <a:spcBef>
                <a:spcPts val="0"/>
              </a:spcBef>
              <a:spcAft>
                <a:spcPts val="0"/>
              </a:spcAft>
              <a:buClrTx/>
              <a:buSzTx/>
              <a:buFont typeface="+mj-lt"/>
              <a:buAutoNum type="arabicPeriod" startAt="2"/>
              <a:tabLst/>
              <a:defRPr/>
            </a:pPr>
            <a:r>
              <a:rPr kumimoji="0" lang="en-IN" sz="1800" b="0" i="0" u="none" strike="noStrike" kern="1200" cap="none" spc="0" normalizeH="0" baseline="0" noProof="0" dirty="0">
                <a:ln>
                  <a:noFill/>
                </a:ln>
                <a:solidFill>
                  <a:prstClr val="black"/>
                </a:solidFill>
                <a:effectLst/>
                <a:uLnTx/>
                <a:uFillTx/>
                <a:latin typeface="Gill Sans MT"/>
                <a:ea typeface="+mn-ea"/>
                <a:cs typeface="+mn-cs"/>
              </a:rPr>
              <a:t>Which of the following statements is true about percentiles?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white"/>
                </a:solidFill>
                <a:effectLst/>
                <a:uLnTx/>
                <a:uFillTx/>
                <a:latin typeface="Gill Sans MT"/>
                <a:ea typeface="+mn-ea"/>
                <a:cs typeface="+mn-cs"/>
              </a:rPr>
              <a:t>____________</a:t>
            </a:r>
            <a:endParaRPr kumimoji="0" sz="2000" b="1" i="0" u="none" strike="noStrike" kern="1200" cap="none" spc="0" normalizeH="0" baseline="0" noProof="0" dirty="0">
              <a:ln>
                <a:noFill/>
              </a:ln>
              <a:solidFill>
                <a:prstClr val="white"/>
              </a:solidFill>
              <a:effectLst/>
              <a:uLnTx/>
              <a:uFillTx/>
              <a:latin typeface="Poppins" panose="00000500000000000000" pitchFamily="2" charset="0"/>
              <a:ea typeface="Calibri"/>
              <a:cs typeface="Poppins" panose="00000500000000000000" pitchFamily="2" charset="0"/>
              <a:sym typeface="Calibri"/>
            </a:endParaRPr>
          </a:p>
        </p:txBody>
      </p:sp>
      <p:sp>
        <p:nvSpPr>
          <p:cNvPr id="14" name="Rounded Rectangle 17">
            <a:extLst>
              <a:ext uri="{FF2B5EF4-FFF2-40B4-BE49-F238E27FC236}">
                <a16:creationId xmlns:a16="http://schemas.microsoft.com/office/drawing/2014/main" id="{7E00138C-2256-5D01-E821-A57ADA3BBCB0}"/>
              </a:ext>
            </a:extLst>
          </p:cNvPr>
          <p:cNvSpPr/>
          <p:nvPr/>
        </p:nvSpPr>
        <p:spPr>
          <a:xfrm>
            <a:off x="1009894" y="4382640"/>
            <a:ext cx="6488185"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Gill Sans MT"/>
                <a:ea typeface="+mn-ea"/>
                <a:cs typeface="+mn-cs"/>
              </a:rPr>
              <a:t>a) Quartiles are a type of percentiles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Gill Sans MT"/>
                <a:ea typeface="+mn-ea"/>
                <a:cs typeface="+mn-cs"/>
              </a:rPr>
              <a:t>b) Percentiles divide data into four equal parts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Gill Sans MT"/>
                <a:ea typeface="+mn-ea"/>
                <a:cs typeface="+mn-cs"/>
              </a:rPr>
              <a:t>c) The 50th percentile is equivalent to the first quartile (Q1)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Gill Sans MT"/>
                <a:ea typeface="+mn-ea"/>
                <a:cs typeface="+mn-cs"/>
              </a:rPr>
              <a:t>d) Percentiles describe how data is spread from the median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Gill Sans MT"/>
                <a:ea typeface="+mn-ea"/>
                <a:cs typeface="+mn-cs"/>
              </a:rPr>
              <a:t> </a:t>
            </a:r>
          </a:p>
          <a:p>
            <a:pPr marL="342900" marR="0" lvl="0" indent="-342900" algn="l" defTabSz="457200" rtl="0" eaLnBrk="1" fontAlgn="auto" latinLnBrk="0" hangingPunct="1">
              <a:lnSpc>
                <a:spcPct val="150000"/>
              </a:lnSpc>
              <a:spcBef>
                <a:spcPts val="0"/>
              </a:spcBef>
              <a:spcAft>
                <a:spcPts val="0"/>
              </a:spcAft>
              <a:buClrTx/>
              <a:buSzTx/>
              <a:buFontTx/>
              <a:buAutoNum type="alphaLcParenBoth"/>
              <a:tabLst/>
              <a:defRPr/>
            </a:pPr>
            <a:endParaRPr kumimoji="0" lang="en-US" sz="1600" b="0" i="0" u="none" strike="noStrike" kern="1200" cap="none" spc="0" normalizeH="0" baseline="0" noProof="0" dirty="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13794263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3" grpId="0" animBg="1"/>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TERMINAL QUESTIONS</a:t>
            </a:r>
          </a:p>
        </p:txBody>
      </p:sp>
      <p:sp>
        <p:nvSpPr>
          <p:cNvPr id="9" name="TextBox 8"/>
          <p:cNvSpPr txBox="1"/>
          <p:nvPr/>
        </p:nvSpPr>
        <p:spPr>
          <a:xfrm>
            <a:off x="900332" y="1167618"/>
            <a:ext cx="9608234" cy="2062552"/>
          </a:xfrm>
          <a:prstGeom prst="rect">
            <a:avLst/>
          </a:prstGeom>
          <a:noFill/>
        </p:spPr>
        <p:txBody>
          <a:bodyPr wrap="square" rtlCol="0">
            <a:spAutoFit/>
          </a:bodyPr>
          <a:lstStyle/>
          <a:p>
            <a:pPr marL="342900" marR="0" lvl="0" indent="-342900" algn="l" defTabSz="457200" rtl="0" eaLnBrk="1" fontAlgn="auto" latinLnBrk="0" hangingPunct="1">
              <a:lnSpc>
                <a:spcPct val="107000"/>
              </a:lnSpc>
              <a:spcBef>
                <a:spcPts val="0"/>
              </a:spcBef>
              <a:spcAft>
                <a:spcPts val="800"/>
              </a:spcAft>
              <a:buClrTx/>
              <a:buSzTx/>
              <a:buFont typeface="+mj-lt"/>
              <a:buAutoNum type="arabicPeriod"/>
              <a:tabLst>
                <a:tab pos="457200" algn="l"/>
              </a:tabLst>
              <a:defRPr/>
            </a:pPr>
            <a:r>
              <a:rPr kumimoji="0" lang="en-US" sz="1800" b="0" i="0" u="none" strike="noStrike" kern="1200" cap="none" spc="0" normalizeH="0" baseline="0" noProof="0" dirty="0">
                <a:ln>
                  <a:noFill/>
                </a:ln>
                <a:solidFill>
                  <a:srgbClr val="374151"/>
                </a:solidFill>
                <a:effectLst/>
                <a:uLnTx/>
                <a:uFillTx/>
                <a:latin typeface="Söhne"/>
                <a:ea typeface="+mn-ea"/>
                <a:cs typeface="+mn-cs"/>
              </a:rPr>
              <a:t>Define what these quartile values represent and how they help in understanding the salary distribution within the company. </a:t>
            </a:r>
          </a:p>
          <a:p>
            <a:pPr marL="342900" marR="0" lvl="0" indent="-342900" algn="l" defTabSz="457200" rtl="0" eaLnBrk="1" fontAlgn="auto" latinLnBrk="0" hangingPunct="1">
              <a:lnSpc>
                <a:spcPct val="107000"/>
              </a:lnSpc>
              <a:spcBef>
                <a:spcPts val="0"/>
              </a:spcBef>
              <a:spcAft>
                <a:spcPts val="800"/>
              </a:spcAft>
              <a:buClrTx/>
              <a:buSzTx/>
              <a:buFont typeface="+mj-lt"/>
              <a:buAutoNum type="arabicPeriod"/>
              <a:tabLst>
                <a:tab pos="457200" algn="l"/>
              </a:tabLst>
              <a:defRPr/>
            </a:pPr>
            <a:r>
              <a:rPr kumimoji="0" lang="en-US" sz="1800" b="0" i="0" u="none" strike="noStrike" kern="1200" cap="none" spc="0" normalizeH="0" baseline="0" noProof="0" dirty="0">
                <a:ln>
                  <a:noFill/>
                </a:ln>
                <a:solidFill>
                  <a:srgbClr val="374151"/>
                </a:solidFill>
                <a:effectLst/>
                <a:uLnTx/>
                <a:uFillTx/>
                <a:latin typeface="Söhne"/>
                <a:ea typeface="+mn-ea"/>
                <a:cs typeface="+mn-cs"/>
              </a:rPr>
              <a:t>Explain the significance of the percentiles you've calculated and discuss how they can be used to make informed decisions in the context of employee compensation and corporate financial planning.</a:t>
            </a:r>
          </a:p>
          <a:p>
            <a:pPr marL="0" marR="0" lvl="0" indent="0" algn="l" defTabSz="457200" rtl="0" eaLnBrk="1" fontAlgn="auto" latinLnBrk="0" hangingPunct="1">
              <a:lnSpc>
                <a:spcPct val="107000"/>
              </a:lnSpc>
              <a:spcBef>
                <a:spcPts val="0"/>
              </a:spcBef>
              <a:spcAft>
                <a:spcPts val="800"/>
              </a:spcAft>
              <a:buClrTx/>
              <a:buSzTx/>
              <a:buFontTx/>
              <a:buNone/>
              <a:tabLst>
                <a:tab pos="457200" algn="l"/>
              </a:tabLst>
              <a:defRPr/>
            </a:pPr>
            <a:endParaRPr kumimoji="0" lang="en-US" sz="1800" b="0" i="0" u="none" strike="noStrike" kern="1200" cap="none" spc="0" normalizeH="0" baseline="0" noProof="0" dirty="0">
              <a:ln>
                <a:noFill/>
              </a:ln>
              <a:solidFill>
                <a:srgbClr val="374151"/>
              </a:solidFill>
              <a:effectLst/>
              <a:uLnTx/>
              <a:uFillTx/>
              <a:latin typeface="Söhne"/>
              <a:ea typeface="+mn-ea"/>
              <a:cs typeface="+mn-cs"/>
            </a:endParaRPr>
          </a:p>
        </p:txBody>
      </p:sp>
    </p:spTree>
    <p:extLst>
      <p:ext uri="{BB962C8B-B14F-4D97-AF65-F5344CB8AC3E}">
        <p14:creationId xmlns:p14="http://schemas.microsoft.com/office/powerpoint/2010/main" val="1009988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2161308" y="93891"/>
            <a:ext cx="8922327"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rPr>
              <a:t>REFERENCES FOR FURTHER LEARNING OF THE SESSION</a:t>
            </a:r>
            <a:endParaRPr kumimoji="0" lang="en-US" sz="2400" b="0" i="0" u="none" strike="noStrike" kern="1200" cap="none" spc="0" normalizeH="0" baseline="0" noProof="0" dirty="0">
              <a:ln>
                <a:noFill/>
              </a:ln>
              <a:solidFill>
                <a:prstClr val="white"/>
              </a:solidFill>
              <a:effectLst/>
              <a:uLnTx/>
              <a:uFillTx/>
              <a:latin typeface="Poppins" panose="00000500000000000000" pitchFamily="2" charset="0"/>
              <a:ea typeface="+mn-ea"/>
              <a:cs typeface="Poppins" panose="00000500000000000000" pitchFamily="2" charset="0"/>
            </a:endParaRPr>
          </a:p>
        </p:txBody>
      </p:sp>
      <p:sp>
        <p:nvSpPr>
          <p:cNvPr id="9" name="TextBox 8"/>
          <p:cNvSpPr txBox="1"/>
          <p:nvPr/>
        </p:nvSpPr>
        <p:spPr>
          <a:xfrm>
            <a:off x="900332" y="1167618"/>
            <a:ext cx="9608234" cy="5912516"/>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Reference Books:</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1. </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Han J &amp; </a:t>
            </a:r>
            <a:r>
              <a:rPr kumimoji="0" lang="en-US"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Kamber</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M, “Data Mining: Concepts and Techniques”, Third Edition, Elsevier, 2011.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 </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Anahory</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Murray, “Data Warehousing in the Real World”, Pearson Education, 2008. </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M.Humphires</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M.Hawkins</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M.Dy,“Data</a:t>
            </a: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Warehousing: Architecture and Implementation”, Pearson Education, 2009. </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Sites and Web links:</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 https://www.youtube.com/watch?v=G4NYQox4n2g&amp;ab_channel=nptelhrd</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2.https://www.youtube.com/watch?v=maKj5ovDfg&amp;list=PL97D13C16B8A3C304</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&amp;</a:t>
            </a:r>
            <a:r>
              <a:rPr kumimoji="0" lang="en-US"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ab_channel</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nptelhrd</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2633119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a:extLst>
              <a:ext uri="{FF2B5EF4-FFF2-40B4-BE49-F238E27FC236}">
                <a16:creationId xmlns:a16="http://schemas.microsoft.com/office/drawing/2014/main" id="{0F2E30D4-6F86-49D1-9276-85CE0E9B3E3E}"/>
              </a:ext>
            </a:extLst>
          </p:cNvPr>
          <p:cNvSpPr/>
          <p:nvPr/>
        </p:nvSpPr>
        <p:spPr>
          <a:xfrm>
            <a:off x="2643662" y="197214"/>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35" dirty="0"/>
              <a:t>TYPES OF MEASURE OF VARIATION</a:t>
            </a:r>
            <a:endParaRPr lang="en-IN" sz="3600" b="1" dirty="0">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BA3C86AE-E95C-7588-3351-7B6DFFCC7B48}"/>
              </a:ext>
            </a:extLst>
          </p:cNvPr>
          <p:cNvPicPr>
            <a:picLocks noGrp="1" noChangeAspect="1"/>
          </p:cNvPicPr>
          <p:nvPr>
            <p:ph idx="1"/>
          </p:nvPr>
        </p:nvPicPr>
        <p:blipFill>
          <a:blip r:embed="rId3"/>
          <a:stretch>
            <a:fillRect/>
          </a:stretch>
        </p:blipFill>
        <p:spPr>
          <a:xfrm>
            <a:off x="1307963" y="981778"/>
            <a:ext cx="8192171" cy="5014762"/>
          </a:xfrm>
        </p:spPr>
      </p:pic>
    </p:spTree>
    <p:extLst>
      <p:ext uri="{BB962C8B-B14F-4D97-AF65-F5344CB8AC3E}">
        <p14:creationId xmlns:p14="http://schemas.microsoft.com/office/powerpoint/2010/main" val="20433035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792BE84-3448-2348-B352-CD5BC083E5FD}"/>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Poppins" pitchFamily="2" charset="77"/>
                <a:ea typeface="+mn-ea"/>
                <a:cs typeface="Poppins" pitchFamily="2" charset="77"/>
              </a:rPr>
              <a:t>THANK YOU</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Poppins" pitchFamily="2" charset="77"/>
                <a:ea typeface="+mn-ea"/>
                <a:cs typeface="Poppins" pitchFamily="2" charset="77"/>
              </a:rPr>
              <a:t>Team </a:t>
            </a:r>
            <a:r>
              <a:rPr kumimoji="0" lang="en-US" sz="2400" b="1" i="0" u="none" strike="noStrike" kern="1200" cap="none" spc="0" normalizeH="0" baseline="0" noProof="0">
                <a:ln>
                  <a:noFill/>
                </a:ln>
                <a:solidFill>
                  <a:prstClr val="white"/>
                </a:solidFill>
                <a:effectLst/>
                <a:uLnTx/>
                <a:uFillTx/>
                <a:latin typeface="Poppins" pitchFamily="2" charset="77"/>
                <a:ea typeface="+mn-ea"/>
                <a:cs typeface="Poppins" pitchFamily="2" charset="77"/>
              </a:rPr>
              <a:t>– DWDM</a:t>
            </a:r>
            <a:endParaRPr kumimoji="0" lang="en-US" sz="2400" b="1" i="0" u="none" strike="noStrike" kern="120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Poppins" pitchFamily="2" charset="77"/>
              <a:ea typeface="+mn-ea"/>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6;p16">
            <a:extLst>
              <a:ext uri="{FF2B5EF4-FFF2-40B4-BE49-F238E27FC236}">
                <a16:creationId xmlns:a16="http://schemas.microsoft.com/office/drawing/2014/main" id="{250CB7DC-7688-8BC6-85B5-575E7D7BBF04}"/>
              </a:ext>
            </a:extLst>
          </p:cNvPr>
          <p:cNvSpPr txBox="1"/>
          <p:nvPr/>
        </p:nvSpPr>
        <p:spPr>
          <a:xfrm>
            <a:off x="331304" y="1678685"/>
            <a:ext cx="10668910" cy="2369839"/>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COURSE NAME: DAV</a:t>
            </a:r>
          </a:p>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COURSE CODE: </a:t>
            </a:r>
            <a:r>
              <a:rPr lang="en-US" sz="3200" b="1" dirty="0">
                <a:solidFill>
                  <a:srgbClr val="CF2F33"/>
                </a:solidFill>
              </a:rPr>
              <a:t>22CS2227</a:t>
            </a:r>
            <a:endParaRPr lang="en-US" sz="3200" b="1" cap="all" dirty="0">
              <a:ln/>
              <a:solidFill>
                <a:srgbClr val="CF2F33"/>
              </a:solidFill>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3200" b="1" dirty="0">
                <a:solidFill>
                  <a:schemeClr val="bg1">
                    <a:lumMod val="50000"/>
                  </a:schemeClr>
                </a:solidFill>
                <a:ea typeface="BioRhyme ExtraBold"/>
                <a:cs typeface="Poppins" panose="00000500000000000000" pitchFamily="2" charset="0"/>
                <a:sym typeface="BioRhyme ExtraBold"/>
              </a:rPr>
              <a:t>TOPIC :</a:t>
            </a:r>
          </a:p>
          <a:p>
            <a:pPr marR="0" lvl="0" indent="0" algn="ctr">
              <a:spcBef>
                <a:spcPts val="0"/>
              </a:spcBef>
              <a:spcAft>
                <a:spcPts val="0"/>
              </a:spcAft>
              <a:buNone/>
            </a:pPr>
            <a:r>
              <a:rPr lang="en-US" sz="3200" b="1" dirty="0">
                <a:solidFill>
                  <a:schemeClr val="bg1">
                    <a:lumMod val="50000"/>
                  </a:schemeClr>
                </a:solidFill>
                <a:ea typeface="BioRhyme ExtraBold"/>
                <a:cs typeface="Poppins" panose="00000500000000000000" pitchFamily="2" charset="0"/>
                <a:sym typeface="BioRhyme ExtraBold"/>
              </a:rPr>
              <a:t>Skewness and Kurtosis</a:t>
            </a:r>
          </a:p>
        </p:txBody>
      </p:sp>
      <p:sp>
        <p:nvSpPr>
          <p:cNvPr id="5" name="Google Shape;475;p16">
            <a:extLst>
              <a:ext uri="{FF2B5EF4-FFF2-40B4-BE49-F238E27FC236}">
                <a16:creationId xmlns:a16="http://schemas.microsoft.com/office/drawing/2014/main" id="{EAE5284B-6592-6439-A9E3-FB4C11736330}"/>
              </a:ext>
            </a:extLst>
          </p:cNvPr>
          <p:cNvSpPr txBox="1"/>
          <p:nvPr/>
        </p:nvSpPr>
        <p:spPr>
          <a:xfrm>
            <a:off x="3521611" y="772055"/>
            <a:ext cx="4595447" cy="707846"/>
          </a:xfrm>
          <a:prstGeom prst="rect">
            <a:avLst/>
          </a:prstGeom>
          <a:noFill/>
          <a:ln>
            <a:noFill/>
          </a:ln>
          <a:effectLst/>
        </p:spPr>
        <p:txBody>
          <a:bodyPr spcFirstLastPara="1" wrap="square" lIns="91425" tIns="45700" rIns="91425" bIns="45700" anchor="t" anchorCtr="0">
            <a:spAutoFit/>
          </a:bodyPr>
          <a:lstStyle/>
          <a:p>
            <a:pPr algn="ctr"/>
            <a:r>
              <a:rPr lang="en-US" sz="4000" dirty="0">
                <a:solidFill>
                  <a:srgbClr val="C00000"/>
                </a:solidFill>
                <a:cs typeface="Poppins" pitchFamily="2" charset="77"/>
              </a:rPr>
              <a:t>Department of CSE</a:t>
            </a:r>
          </a:p>
        </p:txBody>
      </p:sp>
      <p:sp>
        <p:nvSpPr>
          <p:cNvPr id="6" name="Google Shape;502;p17">
            <a:extLst>
              <a:ext uri="{FF2B5EF4-FFF2-40B4-BE49-F238E27FC236}">
                <a16:creationId xmlns:a16="http://schemas.microsoft.com/office/drawing/2014/main" id="{7E5D9586-2596-AFDE-C6CD-EB9D46EF6105}"/>
              </a:ext>
            </a:extLst>
          </p:cNvPr>
          <p:cNvSpPr/>
          <p:nvPr/>
        </p:nvSpPr>
        <p:spPr>
          <a:xfrm>
            <a:off x="8765098" y="5148471"/>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a:cs typeface="Poppins" panose="00000500000000000000" pitchFamily="2" charset="0"/>
                <a:sym typeface="Calibri"/>
              </a:rPr>
              <a:t>Session - 12</a:t>
            </a:r>
            <a:endParaRPr sz="2400" dirty="0">
              <a:solidFill>
                <a:schemeClr val="lt1"/>
              </a:solidFill>
              <a:ea typeface="Calibri"/>
              <a:cs typeface="Poppins" panose="00000500000000000000" pitchFamily="2" charset="0"/>
              <a:sym typeface="Calibri"/>
            </a:endParaRPr>
          </a:p>
        </p:txBody>
      </p:sp>
    </p:spTree>
    <p:extLst>
      <p:ext uri="{BB962C8B-B14F-4D97-AF65-F5344CB8AC3E}">
        <p14:creationId xmlns:p14="http://schemas.microsoft.com/office/powerpoint/2010/main" val="11216039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D530E72E-233E-E443-1A84-D3CD02ECB889}"/>
              </a:ext>
            </a:extLst>
          </p:cNvPr>
          <p:cNvSpPr/>
          <p:nvPr/>
        </p:nvSpPr>
        <p:spPr>
          <a:xfrm>
            <a:off x="4471372" y="84408"/>
            <a:ext cx="4222054"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5" name="TextBox 4">
            <a:extLst>
              <a:ext uri="{FF2B5EF4-FFF2-40B4-BE49-F238E27FC236}">
                <a16:creationId xmlns:a16="http://schemas.microsoft.com/office/drawing/2014/main" id="{D7C61438-200D-827A-D4DD-5B5127AFA187}"/>
              </a:ext>
            </a:extLst>
          </p:cNvPr>
          <p:cNvSpPr txBox="1"/>
          <p:nvPr/>
        </p:nvSpPr>
        <p:spPr>
          <a:xfrm>
            <a:off x="1110343" y="689854"/>
            <a:ext cx="10731286" cy="424860"/>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basic concept of </a:t>
            </a:r>
            <a:r>
              <a:rPr lang="en-US" sz="1600" dirty="0"/>
              <a:t>skewness and kurtosis </a:t>
            </a:r>
            <a:endParaRPr lang="en-US" sz="1600" b="0" i="0" dirty="0">
              <a:effectLst/>
              <a:latin typeface="Poppins"/>
              <a:cs typeface="Poppins"/>
            </a:endParaRPr>
          </a:p>
        </p:txBody>
      </p:sp>
      <p:sp>
        <p:nvSpPr>
          <p:cNvPr id="7" name="Rounded Rectangle 17">
            <a:extLst>
              <a:ext uri="{FF2B5EF4-FFF2-40B4-BE49-F238E27FC236}">
                <a16:creationId xmlns:a16="http://schemas.microsoft.com/office/drawing/2014/main" id="{7F3AABB0-F8BA-C900-B6BF-45F4B58E9490}"/>
              </a:ext>
            </a:extLst>
          </p:cNvPr>
          <p:cNvSpPr/>
          <p:nvPr/>
        </p:nvSpPr>
        <p:spPr>
          <a:xfrm>
            <a:off x="4160582" y="1807062"/>
            <a:ext cx="4903905"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a:extLst>
              <a:ext uri="{FF2B5EF4-FFF2-40B4-BE49-F238E27FC236}">
                <a16:creationId xmlns:a16="http://schemas.microsoft.com/office/drawing/2014/main" id="{2B5EAD4E-C007-9DE7-A40A-12802D3C9611}"/>
              </a:ext>
            </a:extLst>
          </p:cNvPr>
          <p:cNvSpPr txBox="1"/>
          <p:nvPr/>
        </p:nvSpPr>
        <p:spPr>
          <a:xfrm>
            <a:off x="1828800" y="2330182"/>
            <a:ext cx="8791575" cy="1692771"/>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FontTx/>
              <a:buAutoNum type="arabicPeriod"/>
            </a:pPr>
            <a:r>
              <a:rPr lang="en-US" dirty="0"/>
              <a:t>Develop the ability to characterize data distributions in a concise and meaningful way</a:t>
            </a:r>
            <a:r>
              <a:rPr lang="en-US" sz="1600" b="0" i="0" dirty="0">
                <a:effectLst/>
                <a:latin typeface="Arial" panose="020B0604020202020204" pitchFamily="34" charset="0"/>
              </a:rPr>
              <a:t>.</a:t>
            </a:r>
          </a:p>
          <a:p>
            <a:pPr marL="342900" indent="-342900">
              <a:buAutoNum type="arabicPeriod"/>
            </a:pPr>
            <a:r>
              <a:rPr lang="en-US" dirty="0"/>
              <a:t>Understanding skewness and kurtosis is essential for choosing appropriate statistical techniques and making informed decision about data.</a:t>
            </a:r>
          </a:p>
          <a:p>
            <a:pPr marL="342900" indent="-342900">
              <a:buAutoNum type="arabicPeriod"/>
            </a:pPr>
            <a:r>
              <a:rPr lang="en-US" dirty="0"/>
              <a:t>Empower individuals to make informed decisions based on statistical analyses. </a:t>
            </a:r>
            <a:endParaRPr lang="en-US" sz="1600" dirty="0">
              <a:latin typeface="Arial"/>
              <a:cs typeface="Arial"/>
            </a:endParaRPr>
          </a:p>
        </p:txBody>
      </p:sp>
      <p:pic>
        <p:nvPicPr>
          <p:cNvPr id="11" name="Graphic 10" descr="Bullseye outline">
            <a:extLst>
              <a:ext uri="{FF2B5EF4-FFF2-40B4-BE49-F238E27FC236}">
                <a16:creationId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a:extLst>
              <a:ext uri="{FF2B5EF4-FFF2-40B4-BE49-F238E27FC236}">
                <a16:creationId xmlns:a16="http://schemas.microsoft.com/office/drawing/2014/main" id="{6652A33D-9A9E-3EAC-0CAE-113901ECA179}"/>
              </a:ext>
            </a:extLst>
          </p:cNvPr>
          <p:cNvSpPr/>
          <p:nvPr/>
        </p:nvSpPr>
        <p:spPr>
          <a:xfrm>
            <a:off x="4212971" y="42491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a:extLst>
              <a:ext uri="{FF2B5EF4-FFF2-40B4-BE49-F238E27FC236}">
                <a16:creationId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a:extLst>
              <a:ext uri="{FF2B5EF4-FFF2-40B4-BE49-F238E27FC236}">
                <a16:creationId xmlns:a16="http://schemas.microsoft.com/office/drawing/2014/main" id="{B0BB8E68-8B73-12DE-615E-1091F19A9A9A}"/>
              </a:ext>
            </a:extLst>
          </p:cNvPr>
          <p:cNvSpPr txBox="1"/>
          <p:nvPr/>
        </p:nvSpPr>
        <p:spPr>
          <a:xfrm>
            <a:off x="1752600" y="4772230"/>
            <a:ext cx="8791575" cy="1354217"/>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a:cs typeface="Arial"/>
              </a:rPr>
              <a:t>At the end of this </a:t>
            </a:r>
            <a:r>
              <a:rPr lang="en-US" sz="1600" dirty="0">
                <a:latin typeface="Arial"/>
                <a:cs typeface="Arial"/>
              </a:rPr>
              <a:t>session</a:t>
            </a:r>
            <a:r>
              <a:rPr lang="en-US" sz="1600" b="0" i="0" dirty="0">
                <a:effectLst/>
                <a:latin typeface="Arial"/>
                <a:cs typeface="Arial"/>
              </a:rPr>
              <a:t>, you should be able to:</a:t>
            </a:r>
          </a:p>
          <a:p>
            <a:pPr marL="342900" indent="-342900">
              <a:buAutoNum type="arabicPeriod"/>
            </a:pPr>
            <a:r>
              <a:rPr lang="en-US" sz="1600" b="0" i="0" dirty="0">
                <a:effectLst/>
                <a:latin typeface="Arial" panose="020B0604020202020204" pitchFamily="34" charset="0"/>
              </a:rPr>
              <a:t>Able to understand data distribution</a:t>
            </a:r>
          </a:p>
          <a:p>
            <a:pPr marL="342900" indent="-342900">
              <a:buFontTx/>
              <a:buAutoNum type="arabicPeriod"/>
            </a:pPr>
            <a:r>
              <a:rPr lang="en-US" sz="1600" b="0" i="0" dirty="0">
                <a:effectLst/>
                <a:latin typeface="Arial" panose="020B0604020202020204" pitchFamily="34" charset="0"/>
              </a:rPr>
              <a:t>Able to take informed decisions through data analytics</a:t>
            </a:r>
            <a:endParaRPr lang="en-US" sz="1600" b="0" i="0" dirty="0">
              <a:effectLst/>
              <a:latin typeface="Arial" panose="020B0604020202020204" pitchFamily="34" charset="0"/>
              <a:cs typeface="Arial" panose="020B0604020202020204" pitchFamily="34" charset="0"/>
            </a:endParaRPr>
          </a:p>
          <a:p>
            <a:pPr marL="342900" indent="-342900">
              <a:buAutoNum type="arabicPeriod"/>
            </a:pPr>
            <a:r>
              <a:rPr lang="en-US" sz="1600" dirty="0">
                <a:latin typeface="Arial" panose="020B0604020202020204" pitchFamily="34" charset="0"/>
              </a:rPr>
              <a:t>Summarize importance of </a:t>
            </a:r>
            <a:r>
              <a:rPr lang="en-US" sz="1600" dirty="0"/>
              <a:t>skewness and kurtosis</a:t>
            </a:r>
            <a:r>
              <a:rPr lang="en-US" sz="1600" dirty="0">
                <a:latin typeface="Arial" panose="020B0604020202020204" pitchFamily="34" charset="0"/>
              </a:rPr>
              <a:t>.</a:t>
            </a:r>
            <a:endParaRPr lang="en-US" sz="1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502987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39DC903D-9003-4F3D-87E9-EE7D5BEB5D03}"/>
              </a:ext>
            </a:extLst>
          </p:cNvPr>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INTRODUCTION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26" name="TextBox 25"/>
          <p:cNvSpPr txBox="1"/>
          <p:nvPr/>
        </p:nvSpPr>
        <p:spPr>
          <a:xfrm>
            <a:off x="316244" y="513207"/>
            <a:ext cx="11516139" cy="400110"/>
          </a:xfrm>
          <a:prstGeom prst="rect">
            <a:avLst/>
          </a:prstGeom>
          <a:noFill/>
        </p:spPr>
        <p:txBody>
          <a:bodyPr wrap="square" rtlCol="0">
            <a:spAutoFit/>
          </a:bodyPr>
          <a:lstStyle/>
          <a:p>
            <a:pPr marL="342900" lvl="1" indent="-342900">
              <a:buClr>
                <a:srgbClr val="9B2C1F"/>
              </a:buClr>
              <a:buSzPct val="82500"/>
              <a:buFont typeface="Arial"/>
              <a:buChar char="–"/>
              <a:tabLst>
                <a:tab pos="561340" algn="l"/>
              </a:tabLst>
            </a:pPr>
            <a:r>
              <a:rPr lang="en-US" sz="2000" dirty="0"/>
              <a:t>skewness and kurtosis</a:t>
            </a:r>
            <a:endParaRPr lang="en-US" sz="2000" spc="145"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9C579F22-A54A-67FA-56F4-31F4C0CDFC01}"/>
              </a:ext>
            </a:extLst>
          </p:cNvPr>
          <p:cNvSpPr txBox="1"/>
          <p:nvPr/>
        </p:nvSpPr>
        <p:spPr>
          <a:xfrm>
            <a:off x="316244" y="1310244"/>
            <a:ext cx="11875756" cy="4349909"/>
          </a:xfrm>
          <a:prstGeom prst="rect">
            <a:avLst/>
          </a:prstGeom>
          <a:noFill/>
        </p:spPr>
        <p:txBody>
          <a:bodyPr wrap="square">
            <a:spAutoFit/>
          </a:bodyPr>
          <a:lstStyle/>
          <a:p>
            <a:pPr marL="342900" marR="5080" lvl="1" indent="-342900" algn="just">
              <a:spcBef>
                <a:spcPts val="409"/>
              </a:spcBef>
              <a:buClr>
                <a:srgbClr val="9B2C1F"/>
              </a:buClr>
              <a:buSzPct val="82500"/>
              <a:buFont typeface="Arial"/>
              <a:buChar char="–"/>
              <a:tabLst>
                <a:tab pos="561340" algn="l"/>
              </a:tabLst>
            </a:pPr>
            <a:r>
              <a:rPr lang="en-US" sz="2000" spc="145">
                <a:latin typeface="Tahoma" panose="020B0604030504040204" pitchFamily="34" charset="0"/>
                <a:ea typeface="Tahoma" panose="020B0604030504040204" pitchFamily="34" charset="0"/>
                <a:cs typeface="Tahoma" panose="020B0604030504040204" pitchFamily="34" charset="0"/>
              </a:rPr>
              <a:t>Skewness is the degree of asymmetry or departure from symmetry of a</a:t>
            </a:r>
          </a:p>
          <a:p>
            <a:pPr marL="342900" marR="5080" lvl="1" indent="-342900" algn="just">
              <a:spcBef>
                <a:spcPts val="409"/>
              </a:spcBef>
              <a:buClr>
                <a:srgbClr val="9B2C1F"/>
              </a:buClr>
              <a:buSzPct val="82500"/>
              <a:buFont typeface="Arial"/>
              <a:buChar char="–"/>
              <a:tabLst>
                <a:tab pos="561340" algn="l"/>
              </a:tabLst>
            </a:pPr>
            <a:r>
              <a:rPr lang="en-US" sz="2000" spc="145">
                <a:latin typeface="Tahoma" panose="020B0604030504040204" pitchFamily="34" charset="0"/>
                <a:ea typeface="Tahoma" panose="020B0604030504040204" pitchFamily="34" charset="0"/>
                <a:cs typeface="Tahoma" panose="020B0604030504040204" pitchFamily="34" charset="0"/>
              </a:rPr>
              <a:t>distribution.</a:t>
            </a:r>
          </a:p>
          <a:p>
            <a:pPr marL="342900" marR="5080" lvl="1" indent="-342900" algn="just">
              <a:spcBef>
                <a:spcPts val="409"/>
              </a:spcBef>
              <a:buClr>
                <a:srgbClr val="9B2C1F"/>
              </a:buClr>
              <a:buSzPct val="82500"/>
              <a:buFont typeface="Arial"/>
              <a:buChar char="–"/>
              <a:tabLst>
                <a:tab pos="561340" algn="l"/>
              </a:tabLst>
            </a:pPr>
            <a:r>
              <a:rPr lang="en-US" sz="2000" spc="145">
                <a:latin typeface="Tahoma" panose="020B0604030504040204" pitchFamily="34" charset="0"/>
                <a:ea typeface="Tahoma" panose="020B0604030504040204" pitchFamily="34" charset="0"/>
                <a:cs typeface="Tahoma" panose="020B0604030504040204" pitchFamily="34" charset="0"/>
              </a:rPr>
              <a:t>A skewed frequency distribution is one that is not symmetrical.</a:t>
            </a:r>
          </a:p>
          <a:p>
            <a:pPr marL="342900" marR="5080" lvl="1" indent="-342900" algn="just">
              <a:spcBef>
                <a:spcPts val="409"/>
              </a:spcBef>
              <a:buClr>
                <a:srgbClr val="9B2C1F"/>
              </a:buClr>
              <a:buSzPct val="82500"/>
              <a:buFont typeface="Arial"/>
              <a:buChar char="–"/>
              <a:tabLst>
                <a:tab pos="561340" algn="l"/>
              </a:tabLst>
            </a:pPr>
            <a:r>
              <a:rPr lang="en-US" sz="2000" spc="145">
                <a:latin typeface="Tahoma" panose="020B0604030504040204" pitchFamily="34" charset="0"/>
                <a:ea typeface="Tahoma" panose="020B0604030504040204" pitchFamily="34" charset="0"/>
                <a:cs typeface="Tahoma" panose="020B0604030504040204" pitchFamily="34" charset="0"/>
              </a:rPr>
              <a:t>Skewness is concerned with the shape of the curve not size</a:t>
            </a:r>
          </a:p>
          <a:p>
            <a:pPr marL="342900" marR="5080" lvl="1" indent="-342900" algn="just">
              <a:spcBef>
                <a:spcPts val="409"/>
              </a:spcBef>
              <a:buClr>
                <a:srgbClr val="9B2C1F"/>
              </a:buClr>
              <a:buSzPct val="82500"/>
              <a:buFont typeface="Arial"/>
              <a:buChar char="–"/>
              <a:tabLst>
                <a:tab pos="561340" algn="l"/>
              </a:tabLst>
            </a:pPr>
            <a:r>
              <a:rPr lang="en-US" sz="2000" spc="145">
                <a:latin typeface="Tahoma" panose="020B0604030504040204" pitchFamily="34" charset="0"/>
                <a:ea typeface="Tahoma" panose="020B0604030504040204" pitchFamily="34" charset="0"/>
                <a:cs typeface="Tahoma" panose="020B0604030504040204" pitchFamily="34" charset="0"/>
              </a:rPr>
              <a:t>If the frequency curve (smoothed frequency polygon) of a distribution has a longer</a:t>
            </a:r>
          </a:p>
          <a:p>
            <a:pPr marL="342900" marR="5080" lvl="1" indent="-342900" algn="just">
              <a:spcBef>
                <a:spcPts val="409"/>
              </a:spcBef>
              <a:buClr>
                <a:srgbClr val="9B2C1F"/>
              </a:buClr>
              <a:buSzPct val="82500"/>
              <a:buFont typeface="Arial"/>
              <a:buChar char="–"/>
              <a:tabLst>
                <a:tab pos="561340" algn="l"/>
              </a:tabLst>
            </a:pPr>
            <a:r>
              <a:rPr lang="en-US" sz="2000" spc="145">
                <a:latin typeface="Tahoma" panose="020B0604030504040204" pitchFamily="34" charset="0"/>
                <a:ea typeface="Tahoma" panose="020B0604030504040204" pitchFamily="34" charset="0"/>
                <a:cs typeface="Tahoma" panose="020B0604030504040204" pitchFamily="34" charset="0"/>
              </a:rPr>
              <a:t>tail to the right of the central maximum than to the left, the distribution is said to be</a:t>
            </a:r>
          </a:p>
          <a:p>
            <a:pPr marL="342900" marR="5080" lvl="1" indent="-342900" algn="just">
              <a:spcBef>
                <a:spcPts val="409"/>
              </a:spcBef>
              <a:buClr>
                <a:srgbClr val="9B2C1F"/>
              </a:buClr>
              <a:buSzPct val="82500"/>
              <a:buFont typeface="Arial"/>
              <a:buChar char="–"/>
              <a:tabLst>
                <a:tab pos="561340" algn="l"/>
              </a:tabLst>
            </a:pPr>
            <a:r>
              <a:rPr lang="en-US" sz="2000" spc="145">
                <a:latin typeface="Tahoma" panose="020B0604030504040204" pitchFamily="34" charset="0"/>
                <a:ea typeface="Tahoma" panose="020B0604030504040204" pitchFamily="34" charset="0"/>
                <a:cs typeface="Tahoma" panose="020B0604030504040204" pitchFamily="34" charset="0"/>
              </a:rPr>
              <a:t>skewed to the right or said to have positive skewness. If it has a longer tail to the</a:t>
            </a:r>
          </a:p>
          <a:p>
            <a:pPr marL="342900" marR="5080" lvl="1" indent="-342900" algn="just">
              <a:spcBef>
                <a:spcPts val="409"/>
              </a:spcBef>
              <a:buClr>
                <a:srgbClr val="9B2C1F"/>
              </a:buClr>
              <a:buSzPct val="82500"/>
              <a:buFont typeface="Arial"/>
              <a:buChar char="–"/>
              <a:tabLst>
                <a:tab pos="561340" algn="l"/>
              </a:tabLst>
            </a:pPr>
            <a:r>
              <a:rPr lang="en-US" sz="2000" spc="145">
                <a:latin typeface="Tahoma" panose="020B0604030504040204" pitchFamily="34" charset="0"/>
                <a:ea typeface="Tahoma" panose="020B0604030504040204" pitchFamily="34" charset="0"/>
                <a:cs typeface="Tahoma" panose="020B0604030504040204" pitchFamily="34" charset="0"/>
              </a:rPr>
              <a:t>left of the central maximum than to the right, it is said to be skewed to the left or</a:t>
            </a:r>
          </a:p>
          <a:p>
            <a:pPr marL="342900" marR="5080" lvl="1" indent="-342900" algn="just">
              <a:spcBef>
                <a:spcPts val="409"/>
              </a:spcBef>
              <a:buClr>
                <a:srgbClr val="9B2C1F"/>
              </a:buClr>
              <a:buSzPct val="82500"/>
              <a:buFont typeface="Arial"/>
              <a:buChar char="–"/>
              <a:tabLst>
                <a:tab pos="561340" algn="l"/>
              </a:tabLst>
            </a:pPr>
            <a:r>
              <a:rPr lang="en-US" sz="2000" spc="145">
                <a:latin typeface="Tahoma" panose="020B0604030504040204" pitchFamily="34" charset="0"/>
                <a:ea typeface="Tahoma" panose="020B0604030504040204" pitchFamily="34" charset="0"/>
                <a:cs typeface="Tahoma" panose="020B0604030504040204" pitchFamily="34" charset="0"/>
              </a:rPr>
              <a:t>said to have negative skewness.</a:t>
            </a:r>
          </a:p>
          <a:p>
            <a:pPr marL="342900" marR="5080" lvl="1" indent="-342900" algn="just">
              <a:spcBef>
                <a:spcPts val="409"/>
              </a:spcBef>
              <a:buClr>
                <a:srgbClr val="9B2C1F"/>
              </a:buClr>
              <a:buSzPct val="82500"/>
              <a:buFont typeface="Arial"/>
              <a:buChar char="–"/>
              <a:tabLst>
                <a:tab pos="561340" algn="l"/>
              </a:tabLst>
            </a:pPr>
            <a:r>
              <a:rPr lang="en-US" sz="2000" spc="145">
                <a:latin typeface="Tahoma" panose="020B0604030504040204" pitchFamily="34" charset="0"/>
                <a:ea typeface="Tahoma" panose="020B0604030504040204" pitchFamily="34" charset="0"/>
                <a:cs typeface="Tahoma" panose="020B0604030504040204" pitchFamily="34" charset="0"/>
              </a:rPr>
              <a:t>For moderately skewed distribution, the following relation holds among the three</a:t>
            </a:r>
          </a:p>
          <a:p>
            <a:pPr marL="342900" marR="5080" lvl="1" indent="-342900" algn="just">
              <a:spcBef>
                <a:spcPts val="409"/>
              </a:spcBef>
              <a:buClr>
                <a:srgbClr val="9B2C1F"/>
              </a:buClr>
              <a:buSzPct val="82500"/>
              <a:buFont typeface="Arial"/>
              <a:buChar char="–"/>
              <a:tabLst>
                <a:tab pos="561340" algn="l"/>
              </a:tabLst>
            </a:pPr>
            <a:r>
              <a:rPr lang="en-US" sz="2000" spc="145">
                <a:latin typeface="Tahoma" panose="020B0604030504040204" pitchFamily="34" charset="0"/>
                <a:ea typeface="Tahoma" panose="020B0604030504040204" pitchFamily="34" charset="0"/>
                <a:cs typeface="Tahoma" panose="020B0604030504040204" pitchFamily="34" charset="0"/>
              </a:rPr>
              <a:t>commonly used measures of central tendency.</a:t>
            </a:r>
          </a:p>
          <a:p>
            <a:pPr marL="342900" marR="5080" lvl="1" indent="-342900" algn="just">
              <a:spcBef>
                <a:spcPts val="409"/>
              </a:spcBef>
              <a:buClr>
                <a:srgbClr val="9B2C1F"/>
              </a:buClr>
              <a:buSzPct val="82500"/>
              <a:buFont typeface="Arial"/>
              <a:buChar char="–"/>
              <a:tabLst>
                <a:tab pos="561340" algn="l"/>
              </a:tabLst>
            </a:pPr>
            <a:r>
              <a:rPr lang="en-US" sz="2000" spc="145">
                <a:latin typeface="Tahoma" panose="020B0604030504040204" pitchFamily="34" charset="0"/>
                <a:ea typeface="Tahoma" panose="020B0604030504040204" pitchFamily="34" charset="0"/>
                <a:cs typeface="Tahoma" panose="020B0604030504040204" pitchFamily="34" charset="0"/>
              </a:rPr>
              <a:t>Mean − Mode = 3(Mean − Median)</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264130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D67EA8-7C8C-4240-1BFC-003A0ADE0FCA}"/>
              </a:ext>
            </a:extLst>
          </p:cNvPr>
          <p:cNvSpPr txBox="1"/>
          <p:nvPr/>
        </p:nvSpPr>
        <p:spPr>
          <a:xfrm>
            <a:off x="2763078" y="620722"/>
            <a:ext cx="6665843" cy="400110"/>
          </a:xfrm>
          <a:prstGeom prst="rect">
            <a:avLst/>
          </a:prstGeom>
          <a:noFill/>
        </p:spPr>
        <p:txBody>
          <a:bodyPr wrap="square">
            <a:spAutoFit/>
          </a:bodyPr>
          <a:lstStyle/>
          <a:p>
            <a:pPr algn="ctr"/>
            <a:r>
              <a:rPr lang="en-IN" sz="2000" b="1">
                <a:solidFill>
                  <a:srgbClr val="0070C0"/>
                </a:solidFill>
                <a:latin typeface="Tahoma" panose="020B0604030504040204" pitchFamily="34" charset="0"/>
                <a:ea typeface="Tahoma" panose="020B0604030504040204" pitchFamily="34" charset="0"/>
                <a:cs typeface="Tahoma" panose="020B0604030504040204" pitchFamily="34" charset="0"/>
              </a:rPr>
              <a:t>Skewness and Kurtosis</a:t>
            </a:r>
            <a:endParaRPr lang="en-IN" sz="20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 name="Rounded Rectangle 17">
            <a:extLst>
              <a:ext uri="{FF2B5EF4-FFF2-40B4-BE49-F238E27FC236}">
                <a16:creationId xmlns:a16="http://schemas.microsoft.com/office/drawing/2014/main" id="{E6BD6697-9F78-0200-E847-EB7FEFC61297}"/>
              </a:ext>
            </a:extLst>
          </p:cNvPr>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5" name="Picture 4">
            <a:extLst>
              <a:ext uri="{FF2B5EF4-FFF2-40B4-BE49-F238E27FC236}">
                <a16:creationId xmlns:a16="http://schemas.microsoft.com/office/drawing/2014/main" id="{323AFC67-C412-DB53-90B8-00AEC3674B63}"/>
              </a:ext>
            </a:extLst>
          </p:cNvPr>
          <p:cNvPicPr>
            <a:picLocks noChangeAspect="1"/>
          </p:cNvPicPr>
          <p:nvPr/>
        </p:nvPicPr>
        <p:blipFill>
          <a:blip r:embed="rId2"/>
          <a:stretch>
            <a:fillRect/>
          </a:stretch>
        </p:blipFill>
        <p:spPr>
          <a:xfrm>
            <a:off x="1722922" y="1299411"/>
            <a:ext cx="8595360" cy="4629751"/>
          </a:xfrm>
          <a:prstGeom prst="rect">
            <a:avLst/>
          </a:prstGeom>
        </p:spPr>
      </p:pic>
    </p:spTree>
    <p:extLst>
      <p:ext uri="{BB962C8B-B14F-4D97-AF65-F5344CB8AC3E}">
        <p14:creationId xmlns:p14="http://schemas.microsoft.com/office/powerpoint/2010/main" val="27128066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a:extLst>
              <a:ext uri="{FF2B5EF4-FFF2-40B4-BE49-F238E27FC236}">
                <a16:creationId xmlns:a16="http://schemas.microsoft.com/office/drawing/2014/main"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sp>
        <p:nvSpPr>
          <p:cNvPr id="3" name="TextBox 2">
            <a:extLst>
              <a:ext uri="{FF2B5EF4-FFF2-40B4-BE49-F238E27FC236}">
                <a16:creationId xmlns:a16="http://schemas.microsoft.com/office/drawing/2014/main" id="{865495C4-52BC-1EC4-A3CE-4503132F093A}"/>
              </a:ext>
            </a:extLst>
          </p:cNvPr>
          <p:cNvSpPr txBox="1"/>
          <p:nvPr/>
        </p:nvSpPr>
        <p:spPr>
          <a:xfrm>
            <a:off x="1460852" y="650974"/>
            <a:ext cx="7517080" cy="369332"/>
          </a:xfrm>
          <a:prstGeom prst="rect">
            <a:avLst/>
          </a:prstGeom>
          <a:noFill/>
        </p:spPr>
        <p:txBody>
          <a:bodyPr wrap="square">
            <a:spAutoFit/>
          </a:bodyPr>
          <a:lstStyle/>
          <a:p>
            <a:pPr algn="ctr"/>
            <a:r>
              <a:rPr lang="en-US" b="1" spc="-35" dirty="0">
                <a:latin typeface="Times New Roman" panose="02020603050405020304" pitchFamily="18" charset="0"/>
                <a:cs typeface="Times New Roman" panose="02020603050405020304" pitchFamily="18" charset="0"/>
              </a:rPr>
              <a:t>Skewness</a:t>
            </a:r>
            <a:endParaRPr lang="en-IN" sz="28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31B7F87-E110-AE49-0C0C-7BCABC58C12E}"/>
              </a:ext>
            </a:extLst>
          </p:cNvPr>
          <p:cNvSpPr>
            <a:spLocks noGrp="1"/>
          </p:cNvSpPr>
          <p:nvPr>
            <p:ph idx="1"/>
          </p:nvPr>
        </p:nvSpPr>
        <p:spPr>
          <a:xfrm>
            <a:off x="1537854" y="1103230"/>
            <a:ext cx="9603275" cy="3287027"/>
          </a:xfrm>
        </p:spPr>
        <p:txBody>
          <a:bodyPr/>
          <a:lstStyle/>
          <a:p>
            <a:pPr algn="l"/>
            <a:r>
              <a:rPr lang="en-US" b="1" i="0" dirty="0">
                <a:solidFill>
                  <a:srgbClr val="1B2B68"/>
                </a:solidFill>
                <a:effectLst/>
                <a:latin typeface="Gilmer"/>
              </a:rPr>
              <a:t>Skewness</a:t>
            </a:r>
          </a:p>
          <a:p>
            <a:pPr algn="l"/>
            <a:r>
              <a:rPr lang="en-US" b="0" i="0" dirty="0">
                <a:solidFill>
                  <a:srgbClr val="0D405F"/>
                </a:solidFill>
                <a:effectLst/>
                <a:latin typeface="Inter"/>
              </a:rPr>
              <a:t>The distance between quartiles can give you a hint about whether a distribution is </a:t>
            </a:r>
            <a:r>
              <a:rPr lang="en-US" b="0" i="0" u="none" strike="noStrike" dirty="0">
                <a:solidFill>
                  <a:srgbClr val="1F80E8"/>
                </a:solidFill>
                <a:effectLst/>
                <a:latin typeface="Inter"/>
              </a:rPr>
              <a:t>skewed</a:t>
            </a:r>
            <a:r>
              <a:rPr lang="en-US" b="0" i="0" dirty="0">
                <a:solidFill>
                  <a:srgbClr val="0D405F"/>
                </a:solidFill>
                <a:effectLst/>
                <a:latin typeface="Inter"/>
              </a:rPr>
              <a:t> or symmetrical. It’s easiest to use a boxplot to look at the distances between quartiles:</a:t>
            </a:r>
          </a:p>
          <a:p>
            <a:endParaRPr lang="en-IN" dirty="0"/>
          </a:p>
        </p:txBody>
      </p:sp>
      <p:pic>
        <p:nvPicPr>
          <p:cNvPr id="5" name="Picture 4">
            <a:extLst>
              <a:ext uri="{FF2B5EF4-FFF2-40B4-BE49-F238E27FC236}">
                <a16:creationId xmlns:a16="http://schemas.microsoft.com/office/drawing/2014/main" id="{9BCF9CC3-2737-A9C2-21AF-AF5F32A1121E}"/>
              </a:ext>
            </a:extLst>
          </p:cNvPr>
          <p:cNvPicPr>
            <a:picLocks noChangeAspect="1"/>
          </p:cNvPicPr>
          <p:nvPr/>
        </p:nvPicPr>
        <p:blipFill>
          <a:blip r:embed="rId3"/>
          <a:stretch>
            <a:fillRect/>
          </a:stretch>
        </p:blipFill>
        <p:spPr>
          <a:xfrm>
            <a:off x="1704926" y="2755120"/>
            <a:ext cx="9269129" cy="3287027"/>
          </a:xfrm>
          <a:prstGeom prst="rect">
            <a:avLst/>
          </a:prstGeom>
        </p:spPr>
      </p:pic>
    </p:spTree>
    <p:extLst>
      <p:ext uri="{BB962C8B-B14F-4D97-AF65-F5344CB8AC3E}">
        <p14:creationId xmlns:p14="http://schemas.microsoft.com/office/powerpoint/2010/main" val="20034154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AD032-AB62-D7CC-F596-7DA96D477084}"/>
              </a:ext>
            </a:extLst>
          </p:cNvPr>
          <p:cNvSpPr>
            <a:spLocks noGrp="1"/>
          </p:cNvSpPr>
          <p:nvPr>
            <p:ph type="title"/>
          </p:nvPr>
        </p:nvSpPr>
        <p:spPr>
          <a:xfrm>
            <a:off x="734929" y="591722"/>
            <a:ext cx="9720942" cy="519882"/>
          </a:xfrm>
        </p:spPr>
        <p:txBody>
          <a:bodyPr>
            <a:normAutofit/>
          </a:bodyPr>
          <a:lstStyle/>
          <a:p>
            <a:pPr algn="ctr"/>
            <a:r>
              <a:rPr lang="en-IN" sz="2000" b="1" dirty="0">
                <a:latin typeface="Tahoma" panose="020B0604030504040204" pitchFamily="34" charset="0"/>
                <a:ea typeface="Tahoma" panose="020B0604030504040204" pitchFamily="34" charset="0"/>
                <a:cs typeface="Tahoma" panose="020B0604030504040204" pitchFamily="34" charset="0"/>
              </a:rPr>
              <a:t>                   </a:t>
            </a:r>
            <a:r>
              <a:rPr lang="en-IN" sz="2000" b="1" spc="-10" dirty="0">
                <a:latin typeface="Tahoma" panose="020B0604030504040204" pitchFamily="34" charset="0"/>
                <a:ea typeface="Tahoma" panose="020B0604030504040204" pitchFamily="34" charset="0"/>
                <a:cs typeface="Tahoma" panose="020B0604030504040204" pitchFamily="34" charset="0"/>
              </a:rPr>
              <a:t>skewness</a:t>
            </a:r>
            <a:endParaRPr lang="en-IN" sz="2000" b="1" dirty="0">
              <a:latin typeface="Tahoma" panose="020B0604030504040204" pitchFamily="34" charset="0"/>
              <a:ea typeface="Tahoma" panose="020B0604030504040204" pitchFamily="34" charset="0"/>
              <a:cs typeface="Tahoma" panose="020B0604030504040204" pitchFamily="34" charset="0"/>
            </a:endParaRPr>
          </a:p>
        </p:txBody>
      </p:sp>
      <p:sp>
        <p:nvSpPr>
          <p:cNvPr id="5" name="Rounded Rectangle 17">
            <a:extLst>
              <a:ext uri="{FF2B5EF4-FFF2-40B4-BE49-F238E27FC236}">
                <a16:creationId xmlns:a16="http://schemas.microsoft.com/office/drawing/2014/main" id="{70DE7651-6330-A8AF-9F92-C1513E1029B4}"/>
              </a:ext>
            </a:extLst>
          </p:cNvPr>
          <p:cNvSpPr/>
          <p:nvPr/>
        </p:nvSpPr>
        <p:spPr>
          <a:xfrm>
            <a:off x="3384589" y="0"/>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 (Cont..)</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6" name="Content Placeholder 5">
            <a:extLst>
              <a:ext uri="{FF2B5EF4-FFF2-40B4-BE49-F238E27FC236}">
                <a16:creationId xmlns:a16="http://schemas.microsoft.com/office/drawing/2014/main" id="{CCFA2073-AE58-50D4-ACB9-DFA0D9610EFB}"/>
              </a:ext>
            </a:extLst>
          </p:cNvPr>
          <p:cNvPicPr>
            <a:picLocks noGrp="1" noChangeAspect="1"/>
          </p:cNvPicPr>
          <p:nvPr>
            <p:ph idx="1"/>
          </p:nvPr>
        </p:nvPicPr>
        <p:blipFill>
          <a:blip r:embed="rId2"/>
          <a:stretch>
            <a:fillRect/>
          </a:stretch>
        </p:blipFill>
        <p:spPr>
          <a:xfrm>
            <a:off x="1928261" y="1174054"/>
            <a:ext cx="8335478" cy="4682803"/>
          </a:xfrm>
        </p:spPr>
      </p:pic>
    </p:spTree>
    <p:extLst>
      <p:ext uri="{BB962C8B-B14F-4D97-AF65-F5344CB8AC3E}">
        <p14:creationId xmlns:p14="http://schemas.microsoft.com/office/powerpoint/2010/main" val="368886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17">
            <a:extLst>
              <a:ext uri="{FF2B5EF4-FFF2-40B4-BE49-F238E27FC236}">
                <a16:creationId xmlns:a16="http://schemas.microsoft.com/office/drawing/2014/main" id="{F42AE185-9186-3DC9-1251-0C3760EA231B}"/>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sp>
        <p:nvSpPr>
          <p:cNvPr id="4" name="Content Placeholder 3">
            <a:extLst>
              <a:ext uri="{FF2B5EF4-FFF2-40B4-BE49-F238E27FC236}">
                <a16:creationId xmlns:a16="http://schemas.microsoft.com/office/drawing/2014/main" id="{37DBCA1D-571D-B825-B6C1-90D0A181A73E}"/>
              </a:ext>
            </a:extLst>
          </p:cNvPr>
          <p:cNvSpPr>
            <a:spLocks noGrp="1"/>
          </p:cNvSpPr>
          <p:nvPr>
            <p:ph idx="1"/>
          </p:nvPr>
        </p:nvSpPr>
        <p:spPr/>
        <p:txBody>
          <a:bodyPr/>
          <a:lstStyle/>
          <a:p>
            <a:r>
              <a:rPr lang="en-US" dirty="0"/>
              <a:t>If SK = 0, then the distribution is symmetrical. </a:t>
            </a:r>
          </a:p>
          <a:p>
            <a:r>
              <a:rPr lang="en-US" dirty="0"/>
              <a:t>If SK &gt; 0, then the distribution is positively skewed. </a:t>
            </a:r>
          </a:p>
          <a:p>
            <a:r>
              <a:rPr lang="en-US" dirty="0"/>
              <a:t>If SK &lt; 0, then the distribution is negatively skewed</a:t>
            </a:r>
            <a:endParaRPr lang="en-IN" dirty="0"/>
          </a:p>
        </p:txBody>
      </p:sp>
      <p:sp>
        <p:nvSpPr>
          <p:cNvPr id="7" name="Title 6">
            <a:extLst>
              <a:ext uri="{FF2B5EF4-FFF2-40B4-BE49-F238E27FC236}">
                <a16:creationId xmlns:a16="http://schemas.microsoft.com/office/drawing/2014/main" id="{B840A330-090F-3E7B-FCED-87B0003C3DD5}"/>
              </a:ext>
            </a:extLst>
          </p:cNvPr>
          <p:cNvSpPr>
            <a:spLocks noGrp="1"/>
          </p:cNvSpPr>
          <p:nvPr>
            <p:ph type="title"/>
          </p:nvPr>
        </p:nvSpPr>
        <p:spPr/>
        <p:txBody>
          <a:bodyPr/>
          <a:lstStyle/>
          <a:p>
            <a:r>
              <a:rPr lang="en-IN" dirty="0"/>
              <a:t>skewness</a:t>
            </a:r>
          </a:p>
        </p:txBody>
      </p:sp>
    </p:spTree>
    <p:extLst>
      <p:ext uri="{BB962C8B-B14F-4D97-AF65-F5344CB8AC3E}">
        <p14:creationId xmlns:p14="http://schemas.microsoft.com/office/powerpoint/2010/main" val="198138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15A185-6777-D1BD-88DD-F95A2ED7BA07}"/>
              </a:ext>
            </a:extLst>
          </p:cNvPr>
          <p:cNvSpPr>
            <a:spLocks noGrp="1"/>
          </p:cNvSpPr>
          <p:nvPr>
            <p:ph idx="1"/>
          </p:nvPr>
        </p:nvSpPr>
        <p:spPr>
          <a:xfrm>
            <a:off x="648152" y="1607128"/>
            <a:ext cx="6085157" cy="3338945"/>
          </a:xfrm>
        </p:spPr>
        <p:txBody>
          <a:bodyPr>
            <a:noAutofit/>
          </a:bodyPr>
          <a:lstStyle/>
          <a:p>
            <a:endParaRPr lang="en-US" dirty="0">
              <a:solidFill>
                <a:srgbClr val="374151"/>
              </a:solidFill>
              <a:latin typeface="Söhne"/>
            </a:endParaRPr>
          </a:p>
          <a:p>
            <a:endParaRPr lang="en-IN" sz="2200" dirty="0"/>
          </a:p>
        </p:txBody>
      </p:sp>
      <p:sp>
        <p:nvSpPr>
          <p:cNvPr id="5" name="Rounded Rectangle 17">
            <a:extLst>
              <a:ext uri="{FF2B5EF4-FFF2-40B4-BE49-F238E27FC236}">
                <a16:creationId xmlns:a16="http://schemas.microsoft.com/office/drawing/2014/main" id="{E22492AB-A333-69CA-2E75-41D3AE76D7DA}"/>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sp>
        <p:nvSpPr>
          <p:cNvPr id="7" name="TextBox 6">
            <a:extLst>
              <a:ext uri="{FF2B5EF4-FFF2-40B4-BE49-F238E27FC236}">
                <a16:creationId xmlns:a16="http://schemas.microsoft.com/office/drawing/2014/main" id="{02AC2EDA-8210-5A4A-3B55-CC39CA4BF8F5}"/>
              </a:ext>
            </a:extLst>
          </p:cNvPr>
          <p:cNvSpPr txBox="1"/>
          <p:nvPr/>
        </p:nvSpPr>
        <p:spPr>
          <a:xfrm>
            <a:off x="3984859" y="875899"/>
            <a:ext cx="2748450" cy="380198"/>
          </a:xfrm>
          <a:prstGeom prst="rect">
            <a:avLst/>
          </a:prstGeom>
          <a:noFill/>
        </p:spPr>
        <p:txBody>
          <a:bodyPr wrap="square" rtlCol="0">
            <a:spAutoFit/>
          </a:bodyPr>
          <a:lstStyle/>
          <a:p>
            <a:r>
              <a:rPr lang="en-IN" dirty="0"/>
              <a:t>Kurtosis </a:t>
            </a:r>
          </a:p>
        </p:txBody>
      </p:sp>
      <p:sp>
        <p:nvSpPr>
          <p:cNvPr id="4" name="TextBox 3">
            <a:extLst>
              <a:ext uri="{FF2B5EF4-FFF2-40B4-BE49-F238E27FC236}">
                <a16:creationId xmlns:a16="http://schemas.microsoft.com/office/drawing/2014/main" id="{5C4883E2-C326-AA60-05E9-7AC47A749BD0}"/>
              </a:ext>
            </a:extLst>
          </p:cNvPr>
          <p:cNvSpPr txBox="1"/>
          <p:nvPr/>
        </p:nvSpPr>
        <p:spPr>
          <a:xfrm>
            <a:off x="2107932" y="1990620"/>
            <a:ext cx="8287351" cy="2308324"/>
          </a:xfrm>
          <a:prstGeom prst="rect">
            <a:avLst/>
          </a:prstGeom>
          <a:noFill/>
        </p:spPr>
        <p:txBody>
          <a:bodyPr wrap="square">
            <a:spAutoFit/>
          </a:bodyPr>
          <a:lstStyle/>
          <a:p>
            <a:r>
              <a:rPr lang="en-US" dirty="0"/>
              <a:t>Kurtosis is the degree of </a:t>
            </a:r>
            <a:r>
              <a:rPr lang="en-US" dirty="0" err="1"/>
              <a:t>peakedness</a:t>
            </a:r>
            <a:r>
              <a:rPr lang="en-US" dirty="0"/>
              <a:t> of a distribution, usually taken relative to a</a:t>
            </a:r>
          </a:p>
          <a:p>
            <a:r>
              <a:rPr lang="en-US" dirty="0"/>
              <a:t>normal distribution.</a:t>
            </a:r>
          </a:p>
          <a:p>
            <a:r>
              <a:rPr lang="en-US" dirty="0"/>
              <a:t>When the curve of a distribution is relatively:</a:t>
            </a:r>
          </a:p>
          <a:p>
            <a:r>
              <a:rPr lang="en-US" dirty="0"/>
              <a:t>flatter than normal it is known as platykurtic and</a:t>
            </a:r>
          </a:p>
          <a:p>
            <a:r>
              <a:rPr lang="en-US" dirty="0"/>
              <a:t>the distribution is more peaked than normal, it is called </a:t>
            </a:r>
            <a:r>
              <a:rPr lang="en-US" dirty="0" err="1"/>
              <a:t>leptokuric</a:t>
            </a:r>
            <a:r>
              <a:rPr lang="en-US" dirty="0"/>
              <a:t>.</a:t>
            </a:r>
          </a:p>
          <a:p>
            <a:endParaRPr lang="en-US" dirty="0"/>
          </a:p>
          <a:p>
            <a:r>
              <a:rPr lang="en-US" dirty="0"/>
              <a:t>The normal distribution which is not very high peaked or flat topped is called</a:t>
            </a:r>
          </a:p>
          <a:p>
            <a:r>
              <a:rPr lang="en-US" dirty="0"/>
              <a:t>mesokurtic</a:t>
            </a:r>
            <a:endParaRPr lang="en-IN" dirty="0"/>
          </a:p>
        </p:txBody>
      </p:sp>
    </p:spTree>
    <p:extLst>
      <p:ext uri="{BB962C8B-B14F-4D97-AF65-F5344CB8AC3E}">
        <p14:creationId xmlns:p14="http://schemas.microsoft.com/office/powerpoint/2010/main" val="237948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067D-34CC-0F09-53ED-2E2B17A1E01D}"/>
              </a:ext>
            </a:extLst>
          </p:cNvPr>
          <p:cNvSpPr>
            <a:spLocks noGrp="1"/>
          </p:cNvSpPr>
          <p:nvPr>
            <p:ph type="title"/>
          </p:nvPr>
        </p:nvSpPr>
        <p:spPr>
          <a:xfrm>
            <a:off x="936170" y="1001486"/>
            <a:ext cx="10417630" cy="446312"/>
          </a:xfrm>
        </p:spPr>
        <p:txBody>
          <a:bodyPr>
            <a:normAutofit fontScale="90000"/>
          </a:bodyPr>
          <a:lstStyle/>
          <a:p>
            <a:r>
              <a:rPr lang="en-IN" sz="1400" dirty="0"/>
              <a:t>Kurtosis</a:t>
            </a:r>
            <a:br>
              <a:rPr lang="en-IN" sz="1400" dirty="0"/>
            </a:br>
            <a:endParaRPr lang="en-IN" sz="2400" b="1" dirty="0">
              <a:solidFill>
                <a:srgbClr val="0070C0"/>
              </a:solidFill>
              <a:latin typeface="Times New Roman" panose="02020603050405020304" pitchFamily="18" charset="0"/>
              <a:cs typeface="Times New Roman" panose="02020603050405020304" pitchFamily="18" charset="0"/>
            </a:endParaRPr>
          </a:p>
        </p:txBody>
      </p:sp>
      <p:sp>
        <p:nvSpPr>
          <p:cNvPr id="6" name="Rounded Rectangle 17">
            <a:extLst>
              <a:ext uri="{FF2B5EF4-FFF2-40B4-BE49-F238E27FC236}">
                <a16:creationId xmlns:a16="http://schemas.microsoft.com/office/drawing/2014/main" id="{7906AD5D-DC9A-BBBE-5BBB-24802F5240DD}"/>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sp>
        <p:nvSpPr>
          <p:cNvPr id="16" name="object 5">
            <a:extLst>
              <a:ext uri="{FF2B5EF4-FFF2-40B4-BE49-F238E27FC236}">
                <a16:creationId xmlns:a16="http://schemas.microsoft.com/office/drawing/2014/main" id="{57BCB754-8025-00FF-EB3E-AE8A9880BDE6}"/>
              </a:ext>
            </a:extLst>
          </p:cNvPr>
          <p:cNvSpPr/>
          <p:nvPr/>
        </p:nvSpPr>
        <p:spPr>
          <a:xfrm>
            <a:off x="3471470" y="2646500"/>
            <a:ext cx="53340" cy="53340"/>
          </a:xfrm>
          <a:custGeom>
            <a:avLst/>
            <a:gdLst/>
            <a:ahLst/>
            <a:cxnLst/>
            <a:rect l="l" t="t" r="r" b="b"/>
            <a:pathLst>
              <a:path w="53340" h="53340">
                <a:moveTo>
                  <a:pt x="52933" y="0"/>
                </a:moveTo>
                <a:lnTo>
                  <a:pt x="0" y="0"/>
                </a:lnTo>
                <a:lnTo>
                  <a:pt x="0" y="52933"/>
                </a:lnTo>
                <a:lnTo>
                  <a:pt x="52933" y="52933"/>
                </a:lnTo>
                <a:lnTo>
                  <a:pt x="52933" y="0"/>
                </a:lnTo>
                <a:close/>
              </a:path>
            </a:pathLst>
          </a:custGeom>
          <a:solidFill>
            <a:srgbClr val="4C9777"/>
          </a:solidFill>
        </p:spPr>
        <p:txBody>
          <a:bodyPr wrap="square" lIns="0" tIns="0" rIns="0" bIns="0" rtlCol="0"/>
          <a:lstStyle/>
          <a:p>
            <a:endParaRPr/>
          </a:p>
        </p:txBody>
      </p:sp>
      <p:pic>
        <p:nvPicPr>
          <p:cNvPr id="7" name="Picture 6">
            <a:extLst>
              <a:ext uri="{FF2B5EF4-FFF2-40B4-BE49-F238E27FC236}">
                <a16:creationId xmlns:a16="http://schemas.microsoft.com/office/drawing/2014/main" id="{46862B49-E299-D808-0748-F9C44750FBFF}"/>
              </a:ext>
            </a:extLst>
          </p:cNvPr>
          <p:cNvPicPr>
            <a:picLocks noChangeAspect="1"/>
          </p:cNvPicPr>
          <p:nvPr/>
        </p:nvPicPr>
        <p:blipFill>
          <a:blip r:embed="rId2"/>
          <a:stretch>
            <a:fillRect/>
          </a:stretch>
        </p:blipFill>
        <p:spPr>
          <a:xfrm>
            <a:off x="308010" y="1848021"/>
            <a:ext cx="6648372" cy="3161958"/>
          </a:xfrm>
          <a:prstGeom prst="rect">
            <a:avLst/>
          </a:prstGeom>
        </p:spPr>
      </p:pic>
      <p:sp>
        <p:nvSpPr>
          <p:cNvPr id="9" name="TextBox 8">
            <a:extLst>
              <a:ext uri="{FF2B5EF4-FFF2-40B4-BE49-F238E27FC236}">
                <a16:creationId xmlns:a16="http://schemas.microsoft.com/office/drawing/2014/main" id="{5C89F860-3CDF-B18F-4C5D-8E07AF52A1FF}"/>
              </a:ext>
            </a:extLst>
          </p:cNvPr>
          <p:cNvSpPr txBox="1"/>
          <p:nvPr/>
        </p:nvSpPr>
        <p:spPr>
          <a:xfrm>
            <a:off x="7068634" y="2503983"/>
            <a:ext cx="4285166" cy="2308324"/>
          </a:xfrm>
          <a:prstGeom prst="rect">
            <a:avLst/>
          </a:prstGeom>
          <a:noFill/>
        </p:spPr>
        <p:txBody>
          <a:bodyPr wrap="square">
            <a:spAutoFit/>
          </a:bodyPr>
          <a:lstStyle/>
          <a:p>
            <a:r>
              <a:rPr lang="en-US" dirty="0"/>
              <a:t>Distributions with medium kurtosis (medium tails) are mesokurtic.</a:t>
            </a:r>
          </a:p>
          <a:p>
            <a:endParaRPr lang="en-US" dirty="0"/>
          </a:p>
          <a:p>
            <a:r>
              <a:rPr lang="en-US" dirty="0"/>
              <a:t>Distributions with low kurtosis (thin tails) are platykurtic.</a:t>
            </a:r>
          </a:p>
          <a:p>
            <a:endParaRPr lang="en-US" dirty="0"/>
          </a:p>
          <a:p>
            <a:r>
              <a:rPr lang="en-US" dirty="0"/>
              <a:t>Distributions with high kurtosis (fat tails) are leptokurtic.</a:t>
            </a:r>
          </a:p>
        </p:txBody>
      </p:sp>
    </p:spTree>
    <p:extLst>
      <p:ext uri="{BB962C8B-B14F-4D97-AF65-F5344CB8AC3E}">
        <p14:creationId xmlns:p14="http://schemas.microsoft.com/office/powerpoint/2010/main" val="109168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17">
            <a:extLst>
              <a:ext uri="{FF2B5EF4-FFF2-40B4-BE49-F238E27FC236}">
                <a16:creationId xmlns:a16="http://schemas.microsoft.com/office/drawing/2014/main" id="{70DE7651-6330-A8AF-9F92-C1513E1029B4}"/>
              </a:ext>
            </a:extLst>
          </p:cNvPr>
          <p:cNvSpPr/>
          <p:nvPr/>
        </p:nvSpPr>
        <p:spPr>
          <a:xfrm>
            <a:off x="2962557" y="168810"/>
            <a:ext cx="6201295" cy="1026944"/>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2400" b="1" dirty="0">
                <a:latin typeface="Times New Roman" panose="02020603050405020304" pitchFamily="18" charset="0"/>
                <a:ea typeface="Tahoma" panose="020B0604030504040204" pitchFamily="34" charset="0"/>
                <a:cs typeface="Times New Roman" panose="02020603050405020304" pitchFamily="18" charset="0"/>
              </a:rPr>
              <a:t> 1. ABSOLUTE MEASURE</a:t>
            </a:r>
          </a:p>
          <a:p>
            <a:pPr algn="ctr"/>
            <a:r>
              <a:rPr lang="en-IN" sz="2400" b="1" spc="-10" dirty="0">
                <a:latin typeface="Times New Roman" panose="02020603050405020304" pitchFamily="18" charset="0"/>
                <a:ea typeface="Tahoma" panose="020B0604030504040204" pitchFamily="34" charset="0"/>
                <a:cs typeface="Times New Roman" panose="02020603050405020304" pitchFamily="18" charset="0"/>
              </a:rPr>
              <a:t>A. THE RANGE</a:t>
            </a:r>
            <a:endParaRPr lang="en-US" sz="2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9BDDDCF-43D4-E038-0DD6-9B8FDBFAFFD9}"/>
              </a:ext>
            </a:extLst>
          </p:cNvPr>
          <p:cNvSpPr>
            <a:spLocks noGrp="1"/>
          </p:cNvSpPr>
          <p:nvPr>
            <p:ph idx="1"/>
          </p:nvPr>
        </p:nvSpPr>
        <p:spPr>
          <a:xfrm>
            <a:off x="792547" y="1195754"/>
            <a:ext cx="10606906" cy="4822997"/>
          </a:xfrm>
        </p:spPr>
        <p:txBody>
          <a:bodyPr>
            <a:noAutofit/>
          </a:bodyPr>
          <a:lstStyle/>
          <a:p>
            <a:pPr marL="342900" marR="227330" lvl="0" indent="-342900" algn="just">
              <a:lnSpc>
                <a:spcPct val="148000"/>
              </a:lnSpc>
              <a:spcBef>
                <a:spcPts val="5"/>
              </a:spcBef>
              <a:spcAft>
                <a:spcPts val="0"/>
              </a:spcAft>
              <a:buFont typeface="+mj-lt"/>
              <a:buAutoNum type="arabicPeriod"/>
              <a:tabLst>
                <a:tab pos="978535" algn="l"/>
              </a:tabLst>
            </a:pPr>
            <a:r>
              <a:rPr lang="en-US" b="1" dirty="0">
                <a:effectLst/>
                <a:latin typeface="Times New Roman" panose="02020603050405020304" pitchFamily="18" charset="0"/>
                <a:ea typeface="Times New Roman" panose="02020603050405020304" pitchFamily="18" charset="0"/>
              </a:rPr>
              <a:t>Range:</a:t>
            </a:r>
            <a:endParaRPr lang="en-IN" dirty="0">
              <a:effectLst/>
              <a:latin typeface="Times New Roman" panose="02020603050405020304" pitchFamily="18" charset="0"/>
              <a:ea typeface="Times New Roman" panose="02020603050405020304" pitchFamily="18" charset="0"/>
            </a:endParaRPr>
          </a:p>
          <a:p>
            <a:pPr marL="673100" marR="227330" indent="-153035">
              <a:lnSpc>
                <a:spcPct val="148000"/>
              </a:lnSpc>
              <a:spcBef>
                <a:spcPts val="5"/>
              </a:spcBef>
              <a:spcAft>
                <a:spcPts val="0"/>
              </a:spcAft>
              <a:tabLst>
                <a:tab pos="978535" algn="l"/>
              </a:tabLst>
            </a:pPr>
            <a:r>
              <a:rPr lang="en-US" dirty="0">
                <a:effectLst/>
                <a:latin typeface="Times New Roman" panose="02020603050405020304" pitchFamily="18" charset="0"/>
                <a:ea typeface="Times New Roman" panose="02020603050405020304" pitchFamily="18" charset="0"/>
              </a:rPr>
              <a:t> The range is the simplest measure of variation and is calculated as the difference between the maximum and minimum values in a dataset. It provides a basic understanding of how spread out the data is.</a:t>
            </a:r>
            <a:endParaRPr lang="en-IN" dirty="0">
              <a:effectLst/>
              <a:latin typeface="Times New Roman" panose="02020603050405020304" pitchFamily="18" charset="0"/>
              <a:ea typeface="Times New Roman" panose="02020603050405020304" pitchFamily="18" charset="0"/>
            </a:endParaRPr>
          </a:p>
          <a:p>
            <a:pPr marL="180340" marR="227330" indent="-153035" algn="just">
              <a:lnSpc>
                <a:spcPct val="148000"/>
              </a:lnSpc>
              <a:spcBef>
                <a:spcPts val="5"/>
              </a:spcBef>
              <a:spcAft>
                <a:spcPts val="0"/>
              </a:spcAft>
              <a:tabLst>
                <a:tab pos="978535" algn="l"/>
              </a:tabLst>
            </a:pPr>
            <a:r>
              <a:rPr lang="en-US" b="1" dirty="0">
                <a:effectLst/>
                <a:latin typeface="Times New Roman" panose="02020603050405020304" pitchFamily="18" charset="0"/>
                <a:ea typeface="Times New Roman" panose="02020603050405020304" pitchFamily="18" charset="0"/>
              </a:rPr>
              <a:t>The formula for calculating the range of a dataset is straightforward:</a:t>
            </a:r>
            <a:endParaRPr lang="en-IN" dirty="0">
              <a:effectLst/>
              <a:latin typeface="Times New Roman" panose="02020603050405020304" pitchFamily="18" charset="0"/>
              <a:ea typeface="Times New Roman" panose="02020603050405020304" pitchFamily="18" charset="0"/>
            </a:endParaRPr>
          </a:p>
          <a:p>
            <a:pPr marL="27305" marR="227330" indent="0" algn="just">
              <a:lnSpc>
                <a:spcPct val="148000"/>
              </a:lnSpc>
              <a:spcBef>
                <a:spcPts val="5"/>
              </a:spcBef>
              <a:spcAft>
                <a:spcPts val="0"/>
              </a:spcAft>
              <a:buNone/>
              <a:tabLst>
                <a:tab pos="978535" algn="l"/>
              </a:tabLst>
            </a:pPr>
            <a:r>
              <a:rPr lang="en-US" dirty="0">
                <a:effectLst/>
                <a:latin typeface="Times New Roman" panose="02020603050405020304" pitchFamily="18" charset="0"/>
                <a:ea typeface="Times New Roman" panose="02020603050405020304" pitchFamily="18" charset="0"/>
              </a:rPr>
              <a:t>	</a:t>
            </a:r>
            <a:r>
              <a:rPr lang="en-US" b="1" dirty="0">
                <a:solidFill>
                  <a:srgbClr val="FF0000"/>
                </a:solidFill>
                <a:effectLst/>
                <a:latin typeface="Times New Roman" panose="02020603050405020304" pitchFamily="18" charset="0"/>
                <a:ea typeface="Times New Roman" panose="02020603050405020304" pitchFamily="18" charset="0"/>
              </a:rPr>
              <a:t>Range = Maximum Value - Minimum Value</a:t>
            </a:r>
            <a:endParaRPr lang="en-IN" dirty="0">
              <a:effectLst/>
              <a:latin typeface="Times New Roman" panose="02020603050405020304" pitchFamily="18" charset="0"/>
              <a:ea typeface="Times New Roman" panose="02020603050405020304" pitchFamily="18" charset="0"/>
            </a:endParaRPr>
          </a:p>
          <a:p>
            <a:pPr marL="27305" marR="227330" indent="0" algn="just">
              <a:lnSpc>
                <a:spcPct val="148000"/>
              </a:lnSpc>
              <a:spcBef>
                <a:spcPts val="5"/>
              </a:spcBef>
              <a:spcAft>
                <a:spcPts val="0"/>
              </a:spcAft>
              <a:buNone/>
              <a:tabLst>
                <a:tab pos="978535" algn="l"/>
              </a:tabLst>
            </a:pPr>
            <a:r>
              <a:rPr lang="en-US" b="1" dirty="0">
                <a:effectLst/>
                <a:latin typeface="Times New Roman" panose="02020603050405020304" pitchFamily="18" charset="0"/>
                <a:ea typeface="Times New Roman" panose="02020603050405020304" pitchFamily="18" charset="0"/>
              </a:rPr>
              <a:t>To find the range of a dataset, follow these steps:</a:t>
            </a: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180340" marR="227330" indent="-153035" algn="just">
              <a:lnSpc>
                <a:spcPct val="148000"/>
              </a:lnSpc>
              <a:spcBef>
                <a:spcPts val="5"/>
              </a:spcBef>
              <a:spcAft>
                <a:spcPts val="0"/>
              </a:spcAft>
              <a:tabLst>
                <a:tab pos="978535" algn="l"/>
              </a:tabLst>
            </a:pPr>
            <a:r>
              <a:rPr lang="en-US" dirty="0">
                <a:effectLst/>
                <a:latin typeface="Times New Roman" panose="02020603050405020304" pitchFamily="18" charset="0"/>
                <a:ea typeface="Times New Roman" panose="02020603050405020304" pitchFamily="18" charset="0"/>
              </a:rPr>
              <a:t>Identify the maximum value (the largest value) in the dataset.</a:t>
            </a:r>
            <a:endParaRPr lang="en-IN" dirty="0">
              <a:effectLst/>
              <a:latin typeface="Times New Roman" panose="02020603050405020304" pitchFamily="18" charset="0"/>
              <a:ea typeface="Times New Roman" panose="02020603050405020304" pitchFamily="18" charset="0"/>
            </a:endParaRPr>
          </a:p>
          <a:p>
            <a:pPr marL="180340" marR="227330" indent="-153035" algn="just">
              <a:lnSpc>
                <a:spcPct val="148000"/>
              </a:lnSpc>
              <a:spcBef>
                <a:spcPts val="5"/>
              </a:spcBef>
              <a:spcAft>
                <a:spcPts val="0"/>
              </a:spcAft>
              <a:tabLst>
                <a:tab pos="978535" algn="l"/>
              </a:tabLst>
            </a:pPr>
            <a:r>
              <a:rPr lang="en-US" dirty="0">
                <a:effectLst/>
                <a:latin typeface="Times New Roman" panose="02020603050405020304" pitchFamily="18" charset="0"/>
                <a:ea typeface="Times New Roman" panose="02020603050405020304" pitchFamily="18" charset="0"/>
              </a:rPr>
              <a:t>Identify the minimum value (the smallest value) in the dataset.</a:t>
            </a:r>
            <a:endParaRPr lang="en-IN" dirty="0">
              <a:effectLst/>
              <a:latin typeface="Times New Roman" panose="02020603050405020304" pitchFamily="18" charset="0"/>
              <a:ea typeface="Times New Roman" panose="02020603050405020304" pitchFamily="18" charset="0"/>
            </a:endParaRPr>
          </a:p>
          <a:p>
            <a:pPr marL="180340" marR="227330" indent="-153035" algn="just">
              <a:lnSpc>
                <a:spcPct val="148000"/>
              </a:lnSpc>
              <a:spcBef>
                <a:spcPts val="5"/>
              </a:spcBef>
              <a:spcAft>
                <a:spcPts val="0"/>
              </a:spcAft>
              <a:tabLst>
                <a:tab pos="978535" algn="l"/>
              </a:tabLst>
            </a:pPr>
            <a:r>
              <a:rPr lang="en-US" dirty="0">
                <a:effectLst/>
                <a:latin typeface="Times New Roman" panose="02020603050405020304" pitchFamily="18" charset="0"/>
                <a:ea typeface="Times New Roman" panose="02020603050405020304" pitchFamily="18" charset="0"/>
              </a:rPr>
              <a:t>Subtract the minimum value from the maximum value to find the range.</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1170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17">
            <a:extLst>
              <a:ext uri="{FF2B5EF4-FFF2-40B4-BE49-F238E27FC236}">
                <a16:creationId xmlns:a16="http://schemas.microsoft.com/office/drawing/2014/main" id="{706C3192-9727-4E68-3A16-72E42FE75CB6}"/>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sp>
        <p:nvSpPr>
          <p:cNvPr id="6" name="Content Placeholder 5">
            <a:extLst>
              <a:ext uri="{FF2B5EF4-FFF2-40B4-BE49-F238E27FC236}">
                <a16:creationId xmlns:a16="http://schemas.microsoft.com/office/drawing/2014/main" id="{EE7F3E66-CC08-6094-F1E5-460193E01B1A}"/>
              </a:ext>
            </a:extLst>
          </p:cNvPr>
          <p:cNvSpPr>
            <a:spLocks noGrp="1"/>
          </p:cNvSpPr>
          <p:nvPr>
            <p:ph idx="1"/>
          </p:nvPr>
        </p:nvSpPr>
        <p:spPr>
          <a:xfrm>
            <a:off x="767729" y="1183907"/>
            <a:ext cx="9603275" cy="4764507"/>
          </a:xfrm>
        </p:spPr>
        <p:txBody>
          <a:bodyPr/>
          <a:lstStyle/>
          <a:p>
            <a:pPr algn="l"/>
            <a:r>
              <a:rPr lang="en-US" b="1" i="0" dirty="0">
                <a:solidFill>
                  <a:srgbClr val="1B2B68"/>
                </a:solidFill>
                <a:effectLst/>
                <a:latin typeface="Gilmer"/>
              </a:rPr>
              <a:t>What is a mesokurtic distribution?</a:t>
            </a:r>
          </a:p>
          <a:p>
            <a:pPr algn="l"/>
            <a:r>
              <a:rPr lang="en-US" b="0" i="0" dirty="0">
                <a:solidFill>
                  <a:srgbClr val="0D405F"/>
                </a:solidFill>
                <a:effectLst/>
                <a:latin typeface="Inter"/>
              </a:rPr>
              <a:t>A </a:t>
            </a:r>
            <a:r>
              <a:rPr lang="en-US" b="1" i="0" dirty="0">
                <a:solidFill>
                  <a:srgbClr val="0D405F"/>
                </a:solidFill>
                <a:effectLst/>
                <a:latin typeface="Inter"/>
              </a:rPr>
              <a:t>mesokurtic </a:t>
            </a:r>
            <a:r>
              <a:rPr lang="en-US" b="0" i="0" dirty="0">
                <a:solidFill>
                  <a:srgbClr val="0D405F"/>
                </a:solidFill>
                <a:effectLst/>
                <a:latin typeface="Inter"/>
              </a:rPr>
              <a:t>distribution is medium-tailed, so outliers are neither highly frequent, nor highly infrequent.</a:t>
            </a:r>
          </a:p>
          <a:p>
            <a:pPr algn="l"/>
            <a:r>
              <a:rPr lang="en-US" b="1" i="0" dirty="0">
                <a:solidFill>
                  <a:srgbClr val="1B2B68"/>
                </a:solidFill>
                <a:effectLst/>
                <a:latin typeface="Gilmer"/>
              </a:rPr>
              <a:t>Mesokurtic distribution example</a:t>
            </a:r>
          </a:p>
          <a:p>
            <a:pPr algn="l"/>
            <a:r>
              <a:rPr lang="en-US" b="0" i="0" dirty="0">
                <a:solidFill>
                  <a:srgbClr val="0D405F"/>
                </a:solidFill>
                <a:effectLst/>
                <a:latin typeface="Inter"/>
              </a:rPr>
              <a:t>On  a female baby elephant weighs an impressive 210 </a:t>
            </a:r>
            <a:r>
              <a:rPr lang="en-US" b="0" i="0" dirty="0" err="1">
                <a:solidFill>
                  <a:srgbClr val="0D405F"/>
                </a:solidFill>
                <a:effectLst/>
                <a:latin typeface="Inter"/>
              </a:rPr>
              <a:t>lbs</a:t>
            </a:r>
            <a:r>
              <a:rPr lang="en-US" b="0" i="0" dirty="0">
                <a:solidFill>
                  <a:srgbClr val="0D405F"/>
                </a:solidFill>
                <a:effectLst/>
                <a:latin typeface="Inter"/>
              </a:rPr>
              <a:t> at birth. Suppose that a zoologist is interested in the distribution of elephant birth weights, so she contacts zoos and sanctuaries around the world and asks them to share their data. She collects birth weight data for 400 female baby elephants:</a:t>
            </a:r>
          </a:p>
          <a:p>
            <a:endParaRPr lang="en-IN" dirty="0"/>
          </a:p>
        </p:txBody>
      </p:sp>
    </p:spTree>
    <p:extLst>
      <p:ext uri="{BB962C8B-B14F-4D97-AF65-F5344CB8AC3E}">
        <p14:creationId xmlns:p14="http://schemas.microsoft.com/office/powerpoint/2010/main" val="235477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18B84F3E-0BAB-4FEE-A20F-074E440ADCC6}"/>
              </a:ext>
            </a:extLst>
          </p:cNvPr>
          <p:cNvSpPr/>
          <p:nvPr/>
        </p:nvSpPr>
        <p:spPr>
          <a:xfrm>
            <a:off x="560661" y="725027"/>
            <a:ext cx="5122606" cy="428799"/>
          </a:xfrm>
          <a:prstGeom prst="roundRect">
            <a:avLst/>
          </a:prstGeom>
          <a:solidFill>
            <a:srgbClr val="00B0F0"/>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Kurtosis</a:t>
            </a:r>
            <a:endParaRPr lang="en-US" sz="2400" dirty="0"/>
          </a:p>
        </p:txBody>
      </p:sp>
      <p:sp>
        <p:nvSpPr>
          <p:cNvPr id="2" name="Rounded Rectangle 17">
            <a:extLst>
              <a:ext uri="{FF2B5EF4-FFF2-40B4-BE49-F238E27FC236}">
                <a16:creationId xmlns:a16="http://schemas.microsoft.com/office/drawing/2014/main" id="{D10EA85A-8B86-98F6-D65F-9D732DC0B859}"/>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pic>
        <p:nvPicPr>
          <p:cNvPr id="6" name="Content Placeholder 3">
            <a:extLst>
              <a:ext uri="{FF2B5EF4-FFF2-40B4-BE49-F238E27FC236}">
                <a16:creationId xmlns:a16="http://schemas.microsoft.com/office/drawing/2014/main" id="{DD6DA0C8-DECE-89D2-5275-7C27217E110E}"/>
              </a:ext>
            </a:extLst>
          </p:cNvPr>
          <p:cNvPicPr>
            <a:picLocks noGrp="1" noChangeAspect="1"/>
          </p:cNvPicPr>
          <p:nvPr>
            <p:ph idx="1"/>
          </p:nvPr>
        </p:nvPicPr>
        <p:blipFill>
          <a:blip r:embed="rId2"/>
          <a:stretch>
            <a:fillRect/>
          </a:stretch>
        </p:blipFill>
        <p:spPr>
          <a:xfrm>
            <a:off x="3799633" y="2016125"/>
            <a:ext cx="4907059" cy="3449638"/>
          </a:xfrm>
          <a:prstGeom prst="rect">
            <a:avLst/>
          </a:prstGeom>
        </p:spPr>
      </p:pic>
    </p:spTree>
    <p:extLst>
      <p:ext uri="{BB962C8B-B14F-4D97-AF65-F5344CB8AC3E}">
        <p14:creationId xmlns:p14="http://schemas.microsoft.com/office/powerpoint/2010/main" val="42165904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083212" y="1252025"/>
            <a:ext cx="10086536" cy="1754326"/>
          </a:xfrm>
          <a:prstGeom prst="rect">
            <a:avLst/>
          </a:prstGeom>
          <a:noFill/>
        </p:spPr>
        <p:txBody>
          <a:bodyPr wrap="square" rtlCol="0">
            <a:spAutoFit/>
          </a:bodyPr>
          <a:lstStyle/>
          <a:p>
            <a:r>
              <a:rPr lang="en-US" dirty="0"/>
              <a:t>What is a leptokurtic distribution?</a:t>
            </a:r>
          </a:p>
          <a:p>
            <a:r>
              <a:rPr lang="en-US" dirty="0"/>
              <a:t>A leptokurtic distribution is fat-tailed, meaning that there are a lot of outliers.</a:t>
            </a:r>
          </a:p>
          <a:p>
            <a:r>
              <a:rPr lang="en-US" dirty="0"/>
              <a:t>Leptokurtic distribution example</a:t>
            </a:r>
          </a:p>
          <a:p>
            <a:r>
              <a:rPr lang="en-US" dirty="0"/>
              <a:t>Imagine that four astronomers are all trying to measure the distance between the Earth and Nu2 Draconis A, a blue star that’s part of the Draco constellation. Each of the four astronomers measures the distance 100 times, and they put their data together in the same dataset</a:t>
            </a:r>
          </a:p>
        </p:txBody>
      </p:sp>
      <p:sp>
        <p:nvSpPr>
          <p:cNvPr id="2" name="Rounded Rectangle 17">
            <a:extLst>
              <a:ext uri="{FF2B5EF4-FFF2-40B4-BE49-F238E27FC236}">
                <a16:creationId xmlns:a16="http://schemas.microsoft.com/office/drawing/2014/main" id="{EF9C162E-511E-B0F9-87AE-54EF1119D779}"/>
              </a:ext>
            </a:extLst>
          </p:cNvPr>
          <p:cNvSpPr/>
          <p:nvPr/>
        </p:nvSpPr>
        <p:spPr>
          <a:xfrm>
            <a:off x="3163528" y="0"/>
            <a:ext cx="6201295" cy="466884"/>
          </a:xfrm>
          <a:prstGeom prst="roundRect">
            <a:avLst>
              <a:gd name="adj" fmla="val 0"/>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pic>
        <p:nvPicPr>
          <p:cNvPr id="3" name="Content Placeholder 3">
            <a:extLst>
              <a:ext uri="{FF2B5EF4-FFF2-40B4-BE49-F238E27FC236}">
                <a16:creationId xmlns:a16="http://schemas.microsoft.com/office/drawing/2014/main" id="{8338253A-288F-50CC-327B-18A53636A05A}"/>
              </a:ext>
            </a:extLst>
          </p:cNvPr>
          <p:cNvPicPr>
            <a:picLocks noGrp="1" noChangeAspect="1"/>
          </p:cNvPicPr>
          <p:nvPr>
            <p:ph idx="1"/>
          </p:nvPr>
        </p:nvPicPr>
        <p:blipFill>
          <a:blip r:embed="rId2"/>
          <a:stretch>
            <a:fillRect/>
          </a:stretch>
        </p:blipFill>
        <p:spPr>
          <a:xfrm>
            <a:off x="3001143" y="3128211"/>
            <a:ext cx="5045577" cy="2810576"/>
          </a:xfrm>
          <a:prstGeom prst="rect">
            <a:avLst/>
          </a:prstGeom>
        </p:spPr>
      </p:pic>
    </p:spTree>
    <p:extLst>
      <p:ext uri="{BB962C8B-B14F-4D97-AF65-F5344CB8AC3E}">
        <p14:creationId xmlns:p14="http://schemas.microsoft.com/office/powerpoint/2010/main" val="14137186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7">
            <a:extLst>
              <a:ext uri="{FF2B5EF4-FFF2-40B4-BE49-F238E27FC236}">
                <a16:creationId xmlns:a16="http://schemas.microsoft.com/office/drawing/2014/main" id="{988BA14C-0C24-72F0-E4FE-D8C41B6A79E7}"/>
              </a:ext>
            </a:extLst>
          </p:cNvPr>
          <p:cNvSpPr/>
          <p:nvPr/>
        </p:nvSpPr>
        <p:spPr>
          <a:xfrm>
            <a:off x="3343637" y="0"/>
            <a:ext cx="6201295" cy="466884"/>
          </a:xfrm>
          <a:prstGeom prst="roundRect">
            <a:avLst>
              <a:gd name="adj" fmla="val 0"/>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sp>
        <p:nvSpPr>
          <p:cNvPr id="7" name="TextBox 6">
            <a:extLst>
              <a:ext uri="{FF2B5EF4-FFF2-40B4-BE49-F238E27FC236}">
                <a16:creationId xmlns:a16="http://schemas.microsoft.com/office/drawing/2014/main" id="{CA40DBBD-1007-A5CB-AF17-F2D9BF6768E5}"/>
              </a:ext>
            </a:extLst>
          </p:cNvPr>
          <p:cNvSpPr txBox="1"/>
          <p:nvPr/>
        </p:nvSpPr>
        <p:spPr>
          <a:xfrm>
            <a:off x="1309036" y="962526"/>
            <a:ext cx="3349591" cy="369332"/>
          </a:xfrm>
          <a:prstGeom prst="rect">
            <a:avLst/>
          </a:prstGeom>
          <a:noFill/>
        </p:spPr>
        <p:txBody>
          <a:bodyPr wrap="square" rtlCol="0">
            <a:spAutoFit/>
          </a:bodyPr>
          <a:lstStyle/>
          <a:p>
            <a:r>
              <a:rPr lang="en-IN" spc="-15" dirty="0">
                <a:solidFill>
                  <a:srgbClr val="FF0000"/>
                </a:solidFill>
              </a:rPr>
              <a:t>Platykurtic distribution</a:t>
            </a:r>
            <a:endParaRPr lang="en-IN" dirty="0">
              <a:solidFill>
                <a:srgbClr val="FF0000"/>
              </a:solidFill>
            </a:endParaRPr>
          </a:p>
        </p:txBody>
      </p:sp>
      <p:sp>
        <p:nvSpPr>
          <p:cNvPr id="3" name="TextBox 2">
            <a:extLst>
              <a:ext uri="{FF2B5EF4-FFF2-40B4-BE49-F238E27FC236}">
                <a16:creationId xmlns:a16="http://schemas.microsoft.com/office/drawing/2014/main" id="{25023B60-27EC-7D38-23F4-2522140CB6F8}"/>
              </a:ext>
            </a:extLst>
          </p:cNvPr>
          <p:cNvSpPr txBox="1"/>
          <p:nvPr/>
        </p:nvSpPr>
        <p:spPr>
          <a:xfrm>
            <a:off x="2675824" y="1397675"/>
            <a:ext cx="6102416" cy="2031325"/>
          </a:xfrm>
          <a:prstGeom prst="rect">
            <a:avLst/>
          </a:prstGeom>
          <a:noFill/>
        </p:spPr>
        <p:txBody>
          <a:bodyPr wrap="square">
            <a:spAutoFit/>
          </a:bodyPr>
          <a:lstStyle/>
          <a:p>
            <a:r>
              <a:rPr lang="en-US" dirty="0"/>
              <a:t>What is a platykurtic distribution?</a:t>
            </a:r>
          </a:p>
          <a:p>
            <a:r>
              <a:rPr lang="en-US" dirty="0"/>
              <a:t>A platykurtic distribution is thin-tailed, meaning that outliers are infrequent.</a:t>
            </a:r>
          </a:p>
          <a:p>
            <a:pPr algn="l"/>
            <a:r>
              <a:rPr lang="en-US" b="1" i="0" dirty="0">
                <a:solidFill>
                  <a:srgbClr val="1B2B68"/>
                </a:solidFill>
                <a:effectLst/>
                <a:latin typeface="Gilmer"/>
              </a:rPr>
              <a:t>Platykurtic distribution example</a:t>
            </a:r>
          </a:p>
          <a:p>
            <a:pPr algn="l"/>
            <a:r>
              <a:rPr lang="en-US" b="0" i="0" dirty="0">
                <a:solidFill>
                  <a:srgbClr val="0D405F"/>
                </a:solidFill>
                <a:effectLst/>
                <a:latin typeface="Inter"/>
              </a:rPr>
              <a:t>A sociologist is studying the social media use of students at a small high school. There are 400 students at the school, </a:t>
            </a:r>
            <a:r>
              <a:rPr lang="en-US" b="0" i="0" u="none" strike="noStrike" dirty="0">
                <a:solidFill>
                  <a:srgbClr val="1F80E8"/>
                </a:solidFill>
                <a:effectLst/>
                <a:latin typeface="Inter"/>
              </a:rPr>
              <a:t>ranging</a:t>
            </a:r>
            <a:r>
              <a:rPr lang="en-US" b="0" i="0" dirty="0">
                <a:solidFill>
                  <a:srgbClr val="0D405F"/>
                </a:solidFill>
                <a:effectLst/>
                <a:latin typeface="Inter"/>
              </a:rPr>
              <a:t> in age from 14 to 18 years old:</a:t>
            </a:r>
          </a:p>
        </p:txBody>
      </p:sp>
      <p:pic>
        <p:nvPicPr>
          <p:cNvPr id="4" name="Content Placeholder 3">
            <a:extLst>
              <a:ext uri="{FF2B5EF4-FFF2-40B4-BE49-F238E27FC236}">
                <a16:creationId xmlns:a16="http://schemas.microsoft.com/office/drawing/2014/main" id="{A88B2E42-5DE0-FC73-E8E5-6DE073E04EF6}"/>
              </a:ext>
            </a:extLst>
          </p:cNvPr>
          <p:cNvPicPr>
            <a:picLocks noChangeAspect="1"/>
          </p:cNvPicPr>
          <p:nvPr/>
        </p:nvPicPr>
        <p:blipFill>
          <a:blip r:embed="rId2"/>
          <a:stretch>
            <a:fillRect/>
          </a:stretch>
        </p:blipFill>
        <p:spPr>
          <a:xfrm>
            <a:off x="3106334" y="3494817"/>
            <a:ext cx="6201295" cy="25690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ED7FD29D-BBDE-078E-D487-E57247CDB50D}"/>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7" name="Google Shape;502;p17">
            <a:extLst>
              <a:ext uri="{FF2B5EF4-FFF2-40B4-BE49-F238E27FC236}">
                <a16:creationId xmlns:a16="http://schemas.microsoft.com/office/drawing/2014/main" id="{AE3D0AA7-0A5F-7BD6-7BC7-1D38F326B8B4}"/>
              </a:ext>
            </a:extLst>
          </p:cNvPr>
          <p:cNvSpPr/>
          <p:nvPr/>
        </p:nvSpPr>
        <p:spPr>
          <a:xfrm>
            <a:off x="1009895" y="748599"/>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indent="-342900">
              <a:buFont typeface="+mj-lt"/>
              <a:buAutoNum type="arabicPeriod"/>
            </a:pPr>
            <a:r>
              <a:rPr lang="en-IN" dirty="0"/>
              <a:t>Kurtosis is a measure of:</a:t>
            </a:r>
          </a:p>
          <a:p>
            <a:pPr lvl="0"/>
            <a:r>
              <a:rPr lang="en-IN" sz="2400" b="1" dirty="0">
                <a:solidFill>
                  <a:schemeClr val="bg1"/>
                </a:solidFill>
              </a:rPr>
              <a:t>_________</a:t>
            </a:r>
            <a:endParaRPr sz="1600" b="1" dirty="0">
              <a:solidFill>
                <a:schemeClr val="bg1"/>
              </a:solidFill>
              <a:latin typeface="Poppins" panose="00000500000000000000" pitchFamily="2" charset="0"/>
              <a:ea typeface="Calibri"/>
              <a:cs typeface="Poppins" panose="00000500000000000000" pitchFamily="2" charset="0"/>
              <a:sym typeface="Calibri"/>
            </a:endParaRPr>
          </a:p>
        </p:txBody>
      </p:sp>
      <p:sp>
        <p:nvSpPr>
          <p:cNvPr id="11" name="Rounded Rectangle 17">
            <a:extLst>
              <a:ext uri="{FF2B5EF4-FFF2-40B4-BE49-F238E27FC236}">
                <a16:creationId xmlns:a16="http://schemas.microsoft.com/office/drawing/2014/main" id="{5D8B791C-9B35-CF16-C192-D202E0DB9A60}"/>
              </a:ext>
            </a:extLst>
          </p:cNvPr>
          <p:cNvSpPr/>
          <p:nvPr/>
        </p:nvSpPr>
        <p:spPr>
          <a:xfrm>
            <a:off x="1026828" y="1633348"/>
            <a:ext cx="3545172"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a) Symmetry in a dataset</a:t>
            </a:r>
          </a:p>
          <a:p>
            <a:r>
              <a:rPr lang="en-IN"/>
              <a:t>b) The spread or variability of data</a:t>
            </a:r>
          </a:p>
          <a:p>
            <a:r>
              <a:rPr lang="en-IN"/>
              <a:t>c) The peakedness or flatness of a distribution</a:t>
            </a:r>
          </a:p>
          <a:p>
            <a:r>
              <a:rPr lang="en-IN"/>
              <a:t>d) The central tendency of data</a:t>
            </a:r>
          </a:p>
        </p:txBody>
      </p:sp>
      <p:sp>
        <p:nvSpPr>
          <p:cNvPr id="13" name="Google Shape;502;p17">
            <a:extLst>
              <a:ext uri="{FF2B5EF4-FFF2-40B4-BE49-F238E27FC236}">
                <a16:creationId xmlns:a16="http://schemas.microsoft.com/office/drawing/2014/main" id="{BB41B87C-BE5F-4BF2-531D-57DC21D1A451}"/>
              </a:ext>
            </a:extLst>
          </p:cNvPr>
          <p:cNvSpPr/>
          <p:nvPr/>
        </p:nvSpPr>
        <p:spPr>
          <a:xfrm>
            <a:off x="1009895" y="3475786"/>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indent="-342900">
              <a:buFont typeface="+mj-lt"/>
              <a:buAutoNum type="arabicPeriod" startAt="2"/>
            </a:pPr>
            <a:r>
              <a:rPr lang="en-IN" dirty="0"/>
              <a:t>If a dataset has a skewness value of -0.5, it is:</a:t>
            </a:r>
          </a:p>
          <a:p>
            <a:pPr lvl="0"/>
            <a:r>
              <a:rPr lang="en-US" dirty="0"/>
              <a:t>:</a:t>
            </a:r>
            <a:r>
              <a:rPr lang="en-IN" sz="2000" b="1" dirty="0">
                <a:solidFill>
                  <a:schemeClr val="bg1"/>
                </a:solidFill>
              </a:rPr>
              <a:t>____________</a:t>
            </a:r>
            <a:endParaRPr sz="2000" b="1" dirty="0">
              <a:solidFill>
                <a:schemeClr val="bg1"/>
              </a:solidFill>
              <a:latin typeface="Poppins" panose="00000500000000000000" pitchFamily="2" charset="0"/>
              <a:ea typeface="Calibri"/>
              <a:cs typeface="Poppins" panose="00000500000000000000" pitchFamily="2" charset="0"/>
              <a:sym typeface="Calibri"/>
            </a:endParaRPr>
          </a:p>
        </p:txBody>
      </p:sp>
      <p:sp>
        <p:nvSpPr>
          <p:cNvPr id="14" name="Rounded Rectangle 17">
            <a:extLst>
              <a:ext uri="{FF2B5EF4-FFF2-40B4-BE49-F238E27FC236}">
                <a16:creationId xmlns:a16="http://schemas.microsoft.com/office/drawing/2014/main" id="{7E00138C-2256-5D01-E821-A57ADA3BBCB0}"/>
              </a:ext>
            </a:extLst>
          </p:cNvPr>
          <p:cNvSpPr/>
          <p:nvPr/>
        </p:nvSpPr>
        <p:spPr>
          <a:xfrm>
            <a:off x="1009895" y="4382640"/>
            <a:ext cx="4312876"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a) Negatively skewed</a:t>
            </a:r>
          </a:p>
          <a:p>
            <a:r>
              <a:rPr lang="en-IN" dirty="0"/>
              <a:t>b) Positively skewed</a:t>
            </a:r>
          </a:p>
          <a:p>
            <a:r>
              <a:rPr lang="en-IN" dirty="0"/>
              <a:t>c) Symmetric</a:t>
            </a:r>
          </a:p>
          <a:p>
            <a:r>
              <a:rPr lang="en-IN" dirty="0"/>
              <a:t>d) Normally distributed</a:t>
            </a:r>
          </a:p>
          <a:p>
            <a:pPr marL="342900" indent="-342900">
              <a:lnSpc>
                <a:spcPct val="150000"/>
              </a:lnSpc>
              <a:buAutoNum type="alphaLcParenBoth"/>
            </a:pPr>
            <a:endParaRPr lang="en-US" sz="1600" dirty="0"/>
          </a:p>
        </p:txBody>
      </p:sp>
    </p:spTree>
    <p:extLst>
      <p:ext uri="{BB962C8B-B14F-4D97-AF65-F5344CB8AC3E}">
        <p14:creationId xmlns:p14="http://schemas.microsoft.com/office/powerpoint/2010/main" val="4086552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3" grpId="0" animBg="1"/>
      <p:bldP spid="1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9" name="TextBox 8"/>
          <p:cNvSpPr txBox="1"/>
          <p:nvPr/>
        </p:nvSpPr>
        <p:spPr>
          <a:xfrm>
            <a:off x="900332" y="1167618"/>
            <a:ext cx="9608234" cy="3453189"/>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en-US" b="0" i="0" dirty="0">
                <a:solidFill>
                  <a:srgbClr val="374151"/>
                </a:solidFill>
                <a:effectLst/>
                <a:latin typeface="Söhne"/>
              </a:rPr>
              <a:t>Define skewness and explain how it measures the asymmetry of a dataset. </a:t>
            </a:r>
          </a:p>
          <a:p>
            <a:pPr marL="342900" lvl="0" indent="-342900">
              <a:lnSpc>
                <a:spcPct val="107000"/>
              </a:lnSpc>
              <a:spcAft>
                <a:spcPts val="800"/>
              </a:spcAft>
              <a:buFont typeface="+mj-lt"/>
              <a:buAutoNum type="arabicPeriod"/>
              <a:tabLst>
                <a:tab pos="457200" algn="l"/>
              </a:tabLst>
            </a:pPr>
            <a:r>
              <a:rPr lang="en-US" b="0" i="0" dirty="0">
                <a:solidFill>
                  <a:srgbClr val="374151"/>
                </a:solidFill>
                <a:effectLst/>
                <a:latin typeface="Söhne"/>
              </a:rPr>
              <a:t>Discuss the factors that lead to skewness in data. Provide examples of real-world situations where skewness may naturally occur.</a:t>
            </a:r>
          </a:p>
          <a:p>
            <a:pPr marL="342900" lvl="0" indent="-342900">
              <a:lnSpc>
                <a:spcPct val="107000"/>
              </a:lnSpc>
              <a:spcAft>
                <a:spcPts val="800"/>
              </a:spcAft>
              <a:buFont typeface="+mj-lt"/>
              <a:buAutoNum type="arabicPeriod"/>
              <a:tabLst>
                <a:tab pos="457200" algn="l"/>
              </a:tabLst>
            </a:pPr>
            <a:r>
              <a:rPr lang="en-US" b="0" i="0" dirty="0">
                <a:solidFill>
                  <a:srgbClr val="374151"/>
                </a:solidFill>
                <a:effectLst/>
                <a:latin typeface="Söhne"/>
              </a:rPr>
              <a:t> Elaborate on the three types of skewness: positive skew, negative skew, and zero skew. How does each type affect the shape of a distribution and the relationships between the mean, median, and mode?</a:t>
            </a:r>
          </a:p>
          <a:p>
            <a:pPr marL="342900" lvl="0" indent="-342900">
              <a:lnSpc>
                <a:spcPct val="107000"/>
              </a:lnSpc>
              <a:spcAft>
                <a:spcPts val="800"/>
              </a:spcAft>
              <a:buFont typeface="+mj-lt"/>
              <a:buAutoNum type="arabicPeriod"/>
              <a:tabLst>
                <a:tab pos="457200" algn="l"/>
              </a:tabLst>
            </a:pPr>
            <a:r>
              <a:rPr lang="en-US" b="0" i="0" dirty="0">
                <a:solidFill>
                  <a:srgbClr val="374151"/>
                </a:solidFill>
                <a:effectLst/>
                <a:latin typeface="Söhne"/>
              </a:rPr>
              <a:t>Define kurtosis and its role in characterizing the shape of data distributions. Discuss how kurtosis relates to the distribution's </a:t>
            </a:r>
            <a:r>
              <a:rPr lang="en-US" b="0" i="0" dirty="0" err="1">
                <a:solidFill>
                  <a:srgbClr val="374151"/>
                </a:solidFill>
                <a:effectLst/>
                <a:latin typeface="Söhne"/>
              </a:rPr>
              <a:t>peakedness</a:t>
            </a:r>
            <a:r>
              <a:rPr lang="en-US" b="0" i="0" dirty="0">
                <a:solidFill>
                  <a:srgbClr val="374151"/>
                </a:solidFill>
                <a:effectLst/>
                <a:latin typeface="Söhne"/>
              </a:rPr>
              <a:t> and tail behavior.</a:t>
            </a:r>
          </a:p>
          <a:p>
            <a:pPr marL="342900" lvl="0" indent="-342900">
              <a:lnSpc>
                <a:spcPct val="107000"/>
              </a:lnSpc>
              <a:spcAft>
                <a:spcPts val="800"/>
              </a:spcAft>
              <a:buFont typeface="+mj-lt"/>
              <a:buAutoNum type="arabicPeriod"/>
              <a:tabLst>
                <a:tab pos="457200" algn="l"/>
              </a:tabLst>
            </a:pPr>
            <a:r>
              <a:rPr lang="en-US" b="0" i="0" dirty="0">
                <a:solidFill>
                  <a:srgbClr val="374151"/>
                </a:solidFill>
                <a:effectLst/>
                <a:latin typeface="Söhne"/>
              </a:rPr>
              <a:t> Compare mesokurtic, leptokurtic, and platykurtic distributions. Use numerical examples to illustrate the differences in their kurtosis values and describe their characteristics.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75451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2161308" y="93891"/>
            <a:ext cx="8922327"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900332" y="1167618"/>
            <a:ext cx="9608234" cy="5912516"/>
          </a:xfrm>
          <a:prstGeom prst="rect">
            <a:avLst/>
          </a:prstGeom>
          <a:noFill/>
        </p:spPr>
        <p:txBody>
          <a:bodyPr wrap="square" rtlCol="0">
            <a:spAutoFit/>
          </a:bodyPr>
          <a:lstStyle/>
          <a:p>
            <a:pPr>
              <a:lnSpc>
                <a:spcPct val="150000"/>
              </a:lnSpc>
            </a:pPr>
            <a:r>
              <a:rPr lang="en-US" b="1" dirty="0"/>
              <a:t>Reference Books:</a:t>
            </a:r>
            <a:endParaRPr lang="en-US" dirty="0"/>
          </a:p>
          <a:p>
            <a:pPr>
              <a:lnSpc>
                <a:spcPct val="150000"/>
              </a:lnSpc>
            </a:pPr>
            <a:r>
              <a:rPr lang="en-US" dirty="0"/>
              <a:t>1. </a:t>
            </a:r>
            <a:r>
              <a:rPr lang="en-US" sz="2000" dirty="0">
                <a:latin typeface="Times New Roman" panose="02020603050405020304" pitchFamily="18" charset="0"/>
                <a:cs typeface="Times New Roman" panose="02020603050405020304" pitchFamily="18" charset="0"/>
              </a:rPr>
              <a:t>. Han J &amp; </a:t>
            </a:r>
            <a:r>
              <a:rPr lang="en-US" sz="2000" dirty="0" err="1">
                <a:latin typeface="Times New Roman" panose="02020603050405020304" pitchFamily="18" charset="0"/>
                <a:cs typeface="Times New Roman" panose="02020603050405020304" pitchFamily="18" charset="0"/>
              </a:rPr>
              <a:t>Kamber</a:t>
            </a:r>
            <a:r>
              <a:rPr lang="en-US" sz="2000" dirty="0">
                <a:latin typeface="Times New Roman" panose="02020603050405020304" pitchFamily="18" charset="0"/>
                <a:cs typeface="Times New Roman" panose="02020603050405020304" pitchFamily="18" charset="0"/>
              </a:rPr>
              <a:t> M, “Data Mining: Concepts and Techniques”, Third Edition, Elsevier, 2011. </a:t>
            </a:r>
          </a:p>
          <a:p>
            <a:pPr>
              <a:lnSpc>
                <a:spcPct val="150000"/>
              </a:lnSpc>
            </a:pPr>
            <a:r>
              <a:rPr lang="en-US" sz="2000" dirty="0">
                <a:latin typeface="Times New Roman" panose="02020603050405020304" pitchFamily="18" charset="0"/>
                <a:cs typeface="Times New Roman" panose="02020603050405020304" pitchFamily="18" charset="0"/>
              </a:rPr>
              <a:t>2.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Anahory</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Murray, “Data Warehousing in the Real World”, Pearson Education, 2008. </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3.</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M.Humphires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M.Hawkins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M.Dy,“Data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Warehousing: Architecture and Implementation”, Pearson Education, 2009. </a:t>
            </a: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Sites and Web links:</a:t>
            </a:r>
          </a:p>
          <a:p>
            <a:pPr>
              <a:lnSpc>
                <a:spcPct val="150000"/>
              </a:lnSpc>
            </a:pPr>
            <a:r>
              <a:rPr lang="en-US" sz="2000" dirty="0">
                <a:latin typeface="Times New Roman" panose="02020603050405020304" pitchFamily="18" charset="0"/>
                <a:cs typeface="Times New Roman" panose="02020603050405020304" pitchFamily="18" charset="0"/>
              </a:rPr>
              <a:t>1. https://www.youtube.com/watch?v=G4NYQox4n2g&amp;ab_channel=nptelhrd</a:t>
            </a:r>
          </a:p>
          <a:p>
            <a:pPr>
              <a:lnSpc>
                <a:spcPct val="150000"/>
              </a:lnSpc>
            </a:pPr>
            <a:r>
              <a:rPr lang="en-US" sz="2000" dirty="0">
                <a:latin typeface="Times New Roman" panose="02020603050405020304" pitchFamily="18" charset="0"/>
                <a:cs typeface="Times New Roman" panose="02020603050405020304" pitchFamily="18" charset="0"/>
              </a:rPr>
              <a:t>2.https://www.youtube.com/watch?v=maKj5ovDfg&amp;list=PL97D13C16B8A3C304</a:t>
            </a:r>
          </a:p>
          <a:p>
            <a:pPr>
              <a:lnSpc>
                <a:spcPct val="150000"/>
              </a:lnSpc>
            </a:pPr>
            <a:r>
              <a:rPr lang="en-US" sz="2000" dirty="0">
                <a:latin typeface="Times New Roman" panose="02020603050405020304" pitchFamily="18" charset="0"/>
                <a:cs typeface="Times New Roman" panose="02020603050405020304" pitchFamily="18" charset="0"/>
              </a:rPr>
              <a:t>&amp;</a:t>
            </a:r>
            <a:r>
              <a:rPr lang="en-US" sz="2000" dirty="0" err="1">
                <a:latin typeface="Times New Roman" panose="02020603050405020304" pitchFamily="18" charset="0"/>
                <a:cs typeface="Times New Roman" panose="02020603050405020304" pitchFamily="18" charset="0"/>
              </a:rPr>
              <a:t>ab_channel</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nptelhrd</a:t>
            </a:r>
            <a:endParaRPr lang="en-US" sz="2000" dirty="0">
              <a:latin typeface="Times New Roman" panose="02020603050405020304" pitchFamily="18" charset="0"/>
              <a:cs typeface="Times New Roman" panose="02020603050405020304" pitchFamily="18" charset="0"/>
            </a:endParaRP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565027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792BE84-3448-2348-B352-CD5BC083E5FD}"/>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a:t>
            </a:r>
            <a:r>
              <a:rPr lang="en-US" sz="2400" b="1">
                <a:latin typeface="Poppins" pitchFamily="2" charset="77"/>
                <a:cs typeface="Poppins" pitchFamily="2" charset="77"/>
              </a:rPr>
              <a:t>– DWDM</a:t>
            </a:r>
            <a:endParaRPr lang="en-US" sz="2400" b="1" dirty="0">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F0298-CD9B-8E50-2001-CEB02D6D3862}"/>
              </a:ext>
            </a:extLst>
          </p:cNvPr>
          <p:cNvSpPr>
            <a:spLocks noGrp="1"/>
          </p:cNvSpPr>
          <p:nvPr>
            <p:ph idx="1"/>
          </p:nvPr>
        </p:nvSpPr>
        <p:spPr>
          <a:xfrm>
            <a:off x="1451579" y="1823228"/>
            <a:ext cx="9603275" cy="4125185"/>
          </a:xfrm>
        </p:spPr>
        <p:txBody>
          <a:bodyPr>
            <a:normAutofit/>
          </a:bodyPr>
          <a:lstStyle/>
          <a:p>
            <a:pPr marL="0" marR="227330" indent="0" algn="just">
              <a:lnSpc>
                <a:spcPct val="148000"/>
              </a:lnSpc>
              <a:spcBef>
                <a:spcPts val="5"/>
              </a:spcBef>
              <a:spcAft>
                <a:spcPts val="0"/>
              </a:spcAft>
              <a:buNone/>
              <a:tabLst>
                <a:tab pos="978535" algn="l"/>
              </a:tabLst>
            </a:pPr>
            <a:r>
              <a:rPr lang="en-US" sz="1800" b="1" dirty="0">
                <a:effectLst/>
                <a:latin typeface="Times New Roman" panose="02020603050405020304" pitchFamily="18" charset="0"/>
                <a:ea typeface="Times New Roman" panose="02020603050405020304" pitchFamily="18" charset="0"/>
              </a:rPr>
              <a:t>Example, if you have a dataset of exam scores:</a:t>
            </a:r>
            <a:endParaRPr lang="en-IN" sz="1800" dirty="0">
              <a:effectLst/>
              <a:latin typeface="Times New Roman" panose="02020603050405020304" pitchFamily="18" charset="0"/>
              <a:ea typeface="Times New Roman" panose="02020603050405020304" pitchFamily="18" charset="0"/>
            </a:endParaRPr>
          </a:p>
          <a:p>
            <a:pPr marL="180340" marR="227330" indent="-153035" algn="just">
              <a:lnSpc>
                <a:spcPct val="148000"/>
              </a:lnSpc>
              <a:spcBef>
                <a:spcPts val="5"/>
              </a:spcBef>
              <a:spcAft>
                <a:spcPts val="0"/>
              </a:spcAft>
              <a:tabLst>
                <a:tab pos="978535" algn="l"/>
              </a:tabLst>
            </a:pPr>
            <a:r>
              <a:rPr lang="en-US" sz="1800" dirty="0">
                <a:effectLst/>
                <a:latin typeface="Times New Roman" panose="02020603050405020304" pitchFamily="18" charset="0"/>
                <a:ea typeface="Times New Roman" panose="02020603050405020304" pitchFamily="18" charset="0"/>
              </a:rPr>
              <a:t>Scores: 78, 85, 92, 64, 97</a:t>
            </a:r>
            <a:endParaRPr lang="en-IN" sz="1800" dirty="0">
              <a:effectLst/>
              <a:latin typeface="Times New Roman" panose="02020603050405020304" pitchFamily="18" charset="0"/>
              <a:ea typeface="Times New Roman" panose="02020603050405020304" pitchFamily="18" charset="0"/>
            </a:endParaRPr>
          </a:p>
          <a:p>
            <a:pPr marL="27305" marR="227330" indent="0" algn="just">
              <a:lnSpc>
                <a:spcPct val="148000"/>
              </a:lnSpc>
              <a:spcBef>
                <a:spcPts val="5"/>
              </a:spcBef>
              <a:spcAft>
                <a:spcPts val="0"/>
              </a:spcAft>
              <a:buNone/>
              <a:tabLst>
                <a:tab pos="978535" algn="l"/>
              </a:tabLst>
            </a:pPr>
            <a:endParaRPr lang="en-US" sz="1800" b="1" dirty="0">
              <a:effectLst/>
              <a:latin typeface="Times New Roman" panose="02020603050405020304" pitchFamily="18" charset="0"/>
              <a:ea typeface="Times New Roman" panose="02020603050405020304" pitchFamily="18" charset="0"/>
            </a:endParaRPr>
          </a:p>
          <a:p>
            <a:pPr marL="27305" marR="227330" indent="0" algn="just">
              <a:lnSpc>
                <a:spcPct val="148000"/>
              </a:lnSpc>
              <a:spcBef>
                <a:spcPts val="5"/>
              </a:spcBef>
              <a:spcAft>
                <a:spcPts val="0"/>
              </a:spcAft>
              <a:buNone/>
              <a:tabLst>
                <a:tab pos="978535" algn="l"/>
              </a:tabLst>
            </a:pPr>
            <a:r>
              <a:rPr lang="en-US" sz="1800" b="1" dirty="0">
                <a:effectLst/>
                <a:latin typeface="Times New Roman" panose="02020603050405020304" pitchFamily="18" charset="0"/>
                <a:ea typeface="Times New Roman" panose="02020603050405020304" pitchFamily="18" charset="0"/>
              </a:rPr>
              <a:t>To calculate the range, you would:</a:t>
            </a:r>
            <a:endParaRPr lang="en-IN" sz="1800" dirty="0">
              <a:effectLst/>
              <a:latin typeface="Times New Roman" panose="02020603050405020304" pitchFamily="18" charset="0"/>
              <a:ea typeface="Times New Roman" panose="02020603050405020304" pitchFamily="18" charset="0"/>
            </a:endParaRPr>
          </a:p>
          <a:p>
            <a:pPr marL="180340" marR="227330" indent="-153035" algn="just">
              <a:lnSpc>
                <a:spcPct val="148000"/>
              </a:lnSpc>
              <a:spcBef>
                <a:spcPts val="5"/>
              </a:spcBef>
              <a:spcAft>
                <a:spcPts val="0"/>
              </a:spcAft>
              <a:tabLst>
                <a:tab pos="978535" algn="l"/>
              </a:tabLst>
            </a:pPr>
            <a:r>
              <a:rPr lang="en-US" sz="1800" dirty="0">
                <a:effectLst/>
                <a:latin typeface="Times New Roman" panose="02020603050405020304" pitchFamily="18" charset="0"/>
                <a:ea typeface="Times New Roman" panose="02020603050405020304" pitchFamily="18" charset="0"/>
              </a:rPr>
              <a:t>Identify the maximum value: Max Value = 97</a:t>
            </a:r>
            <a:endParaRPr lang="en-IN" sz="1800" dirty="0">
              <a:effectLst/>
              <a:latin typeface="Times New Roman" panose="02020603050405020304" pitchFamily="18" charset="0"/>
              <a:ea typeface="Times New Roman" panose="02020603050405020304" pitchFamily="18" charset="0"/>
            </a:endParaRPr>
          </a:p>
          <a:p>
            <a:pPr marL="180340" marR="227330" indent="-153035" algn="just">
              <a:lnSpc>
                <a:spcPct val="148000"/>
              </a:lnSpc>
              <a:spcBef>
                <a:spcPts val="5"/>
              </a:spcBef>
              <a:spcAft>
                <a:spcPts val="0"/>
              </a:spcAft>
              <a:tabLst>
                <a:tab pos="978535" algn="l"/>
              </a:tabLst>
            </a:pPr>
            <a:r>
              <a:rPr lang="en-US" sz="1800" dirty="0">
                <a:effectLst/>
                <a:latin typeface="Times New Roman" panose="02020603050405020304" pitchFamily="18" charset="0"/>
                <a:ea typeface="Times New Roman" panose="02020603050405020304" pitchFamily="18" charset="0"/>
              </a:rPr>
              <a:t>Identify the minimum value: Min Value = 64</a:t>
            </a:r>
            <a:endParaRPr lang="en-IN" sz="1800" dirty="0">
              <a:effectLst/>
              <a:latin typeface="Times New Roman" panose="02020603050405020304" pitchFamily="18" charset="0"/>
              <a:ea typeface="Times New Roman" panose="02020603050405020304" pitchFamily="18" charset="0"/>
            </a:endParaRPr>
          </a:p>
          <a:p>
            <a:pPr marL="180340" marR="227330" indent="-153035" algn="just">
              <a:lnSpc>
                <a:spcPct val="148000"/>
              </a:lnSpc>
              <a:spcBef>
                <a:spcPts val="5"/>
              </a:spcBef>
              <a:spcAft>
                <a:spcPts val="0"/>
              </a:spcAft>
              <a:tabLst>
                <a:tab pos="978535" algn="l"/>
              </a:tabLst>
            </a:pPr>
            <a:r>
              <a:rPr lang="en-US" sz="1800" dirty="0">
                <a:effectLst/>
                <a:latin typeface="Times New Roman" panose="02020603050405020304" pitchFamily="18" charset="0"/>
                <a:ea typeface="Times New Roman" panose="02020603050405020304" pitchFamily="18" charset="0"/>
              </a:rPr>
              <a:t>Calculate the range: Range = 97 - 64 = 33</a:t>
            </a:r>
            <a:endParaRPr lang="en-IN" sz="1800" dirty="0">
              <a:effectLst/>
              <a:latin typeface="Times New Roman" panose="02020603050405020304" pitchFamily="18" charset="0"/>
              <a:ea typeface="Times New Roman" panose="02020603050405020304" pitchFamily="18" charset="0"/>
            </a:endParaRPr>
          </a:p>
          <a:p>
            <a:pPr marL="180340" marR="227330" indent="-153035" algn="just">
              <a:lnSpc>
                <a:spcPct val="148000"/>
              </a:lnSpc>
              <a:spcBef>
                <a:spcPts val="5"/>
              </a:spcBef>
              <a:spcAft>
                <a:spcPts val="0"/>
              </a:spcAft>
              <a:tabLst>
                <a:tab pos="978535" algn="l"/>
              </a:tabLst>
            </a:pPr>
            <a:r>
              <a:rPr lang="en-US" sz="1800" dirty="0">
                <a:effectLst/>
                <a:latin typeface="Times New Roman" panose="02020603050405020304" pitchFamily="18" charset="0"/>
                <a:ea typeface="Times New Roman" panose="02020603050405020304" pitchFamily="18" charset="0"/>
              </a:rPr>
              <a:t>So, in this case, the range of the exam scores is 33.</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11A02653-D292-A99D-DBEC-033EA74BAF65}"/>
              </a:ext>
            </a:extLst>
          </p:cNvPr>
          <p:cNvSpPr>
            <a:spLocks noGrp="1"/>
          </p:cNvSpPr>
          <p:nvPr>
            <p:ph type="sldNum" sz="quarter" idx="12"/>
          </p:nvPr>
        </p:nvSpPr>
        <p:spPr/>
        <p:txBody>
          <a:bodyPr/>
          <a:lstStyle/>
          <a:p>
            <a:fld id="{CBABCCC1-BF11-4F37-963E-1BCD5B23FD72}" type="slidenum">
              <a:rPr lang="en-IN" smtClean="0"/>
              <a:pPr/>
              <a:t>7</a:t>
            </a:fld>
            <a:endParaRPr lang="en-IN"/>
          </a:p>
        </p:txBody>
      </p:sp>
      <p:sp>
        <p:nvSpPr>
          <p:cNvPr id="5" name="Rounded Rectangle 17">
            <a:extLst>
              <a:ext uri="{FF2B5EF4-FFF2-40B4-BE49-F238E27FC236}">
                <a16:creationId xmlns:a16="http://schemas.microsoft.com/office/drawing/2014/main" id="{DE578746-34F5-991C-4A54-658D1148F30B}"/>
              </a:ext>
            </a:extLst>
          </p:cNvPr>
          <p:cNvSpPr>
            <a:spLocks noGrp="1"/>
          </p:cNvSpPr>
          <p:nvPr>
            <p:ph type="title"/>
          </p:nvPr>
        </p:nvSpPr>
        <p:spPr>
          <a:xfrm>
            <a:off x="1591652" y="446180"/>
            <a:ext cx="9604375" cy="49454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EXAMPLE</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689A0E9A-B97B-AE01-C7D3-4C61604564BB}"/>
              </a:ext>
            </a:extLst>
          </p:cNvPr>
          <p:cNvSpPr txBox="1"/>
          <p:nvPr/>
        </p:nvSpPr>
        <p:spPr>
          <a:xfrm>
            <a:off x="1450975" y="1453896"/>
            <a:ext cx="1540042" cy="369332"/>
          </a:xfrm>
          <a:prstGeom prst="rect">
            <a:avLst/>
          </a:prstGeom>
          <a:noFill/>
        </p:spPr>
        <p:txBody>
          <a:bodyPr wrap="square" rtlCol="0">
            <a:spAutoFit/>
          </a:bodyPr>
          <a:lstStyle/>
          <a:p>
            <a:r>
              <a:rPr lang="en-IN" dirty="0">
                <a:solidFill>
                  <a:srgbClr val="FF0000"/>
                </a:solidFill>
              </a:rPr>
              <a:t>Example</a:t>
            </a:r>
          </a:p>
        </p:txBody>
      </p:sp>
    </p:spTree>
    <p:extLst>
      <p:ext uri="{BB962C8B-B14F-4D97-AF65-F5344CB8AC3E}">
        <p14:creationId xmlns:p14="http://schemas.microsoft.com/office/powerpoint/2010/main" val="378122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C613F-456B-7483-AE21-CDDF759F95AA}"/>
              </a:ext>
            </a:extLst>
          </p:cNvPr>
          <p:cNvSpPr>
            <a:spLocks noGrp="1"/>
          </p:cNvSpPr>
          <p:nvPr>
            <p:ph idx="1"/>
          </p:nvPr>
        </p:nvSpPr>
        <p:spPr>
          <a:xfrm>
            <a:off x="800816" y="961046"/>
            <a:ext cx="10590366" cy="5017723"/>
          </a:xfrm>
        </p:spPr>
        <p:txBody>
          <a:bodyPr>
            <a:noAutofit/>
          </a:bodyPr>
          <a:lstStyle/>
          <a:p>
            <a:pPr marL="0" indent="0">
              <a:buNone/>
            </a:pPr>
            <a:r>
              <a:rPr lang="en-US" sz="2000" b="1" dirty="0">
                <a:solidFill>
                  <a:srgbClr val="FF0000"/>
                </a:solidFill>
                <a:effectLst/>
                <a:latin typeface="Times New Roman" panose="02020603050405020304" pitchFamily="18" charset="0"/>
                <a:ea typeface="Times New Roman" panose="02020603050405020304" pitchFamily="18" charset="0"/>
              </a:rPr>
              <a:t>Quartile Deviation:</a:t>
            </a:r>
            <a:endParaRPr lang="en-US" dirty="0">
              <a:effectLst/>
              <a:latin typeface="Times New Roman" panose="02020603050405020304" pitchFamily="18" charset="0"/>
              <a:ea typeface="Times New Roman" panose="02020603050405020304" pitchFamily="18" charset="0"/>
            </a:endParaRPr>
          </a:p>
          <a:p>
            <a:pPr marL="27305" marR="227330" indent="0" algn="just">
              <a:lnSpc>
                <a:spcPct val="148000"/>
              </a:lnSpc>
              <a:spcBef>
                <a:spcPts val="5"/>
              </a:spcBef>
              <a:spcAft>
                <a:spcPts val="0"/>
              </a:spcAft>
              <a:buNone/>
              <a:tabLst>
                <a:tab pos="978535" algn="l"/>
              </a:tabLst>
            </a:pPr>
            <a:r>
              <a:rPr lang="en-US" dirty="0">
                <a:effectLst/>
                <a:latin typeface="Times New Roman" panose="02020603050405020304" pitchFamily="18" charset="0"/>
                <a:ea typeface="Times New Roman" panose="02020603050405020304" pitchFamily="18" charset="0"/>
              </a:rPr>
              <a:t>Quartile deviation, also known as the semi-interquartile range, is a measure of statistical dispersion or variability in a dataset. It is closely related to quartiles and the interquartile range (IQR). The quartile deviation quantifies the spread of data points around the median by considering the middle 50% of the data.</a:t>
            </a:r>
            <a:endParaRPr lang="en-IN" dirty="0">
              <a:effectLst/>
              <a:latin typeface="Times New Roman" panose="02020603050405020304" pitchFamily="18" charset="0"/>
              <a:ea typeface="Times New Roman" panose="02020603050405020304" pitchFamily="18" charset="0"/>
            </a:endParaRPr>
          </a:p>
          <a:p>
            <a:pPr marL="27305" marR="227330" indent="0" algn="just">
              <a:lnSpc>
                <a:spcPct val="148000"/>
              </a:lnSpc>
              <a:spcBef>
                <a:spcPts val="5"/>
              </a:spcBef>
              <a:spcAft>
                <a:spcPts val="0"/>
              </a:spcAft>
              <a:buNone/>
              <a:tabLst>
                <a:tab pos="978535" algn="l"/>
              </a:tabLst>
            </a:pPr>
            <a:r>
              <a:rPr lang="en-US" dirty="0">
                <a:effectLst/>
                <a:latin typeface="Times New Roman" panose="02020603050405020304" pitchFamily="18" charset="0"/>
                <a:ea typeface="Times New Roman" panose="02020603050405020304" pitchFamily="18" charset="0"/>
              </a:rPr>
              <a:t>Here's how you can calculate the quartile deviation:</a:t>
            </a:r>
            <a:endParaRPr lang="en-IN" dirty="0">
              <a:effectLst/>
              <a:latin typeface="Times New Roman" panose="02020603050405020304" pitchFamily="18" charset="0"/>
              <a:ea typeface="Times New Roman" panose="02020603050405020304" pitchFamily="18" charset="0"/>
            </a:endParaRPr>
          </a:p>
          <a:p>
            <a:pPr marL="180340" marR="227330" indent="-153035" algn="just">
              <a:lnSpc>
                <a:spcPct val="148000"/>
              </a:lnSpc>
              <a:spcBef>
                <a:spcPts val="5"/>
              </a:spcBef>
              <a:spcAft>
                <a:spcPts val="0"/>
              </a:spcAft>
              <a:tabLst>
                <a:tab pos="978535" algn="l"/>
              </a:tabLst>
            </a:pPr>
            <a:r>
              <a:rPr lang="en-US" dirty="0">
                <a:effectLst/>
                <a:latin typeface="Times New Roman" panose="02020603050405020304" pitchFamily="18" charset="0"/>
                <a:ea typeface="Times New Roman" panose="02020603050405020304" pitchFamily="18" charset="0"/>
              </a:rPr>
              <a:t>Calculate the first quartile (Q1) and the third quartile (Q3) of the dataset. </a:t>
            </a:r>
          </a:p>
          <a:p>
            <a:pPr marL="180340" marR="227330" indent="-153035" algn="just">
              <a:lnSpc>
                <a:spcPct val="148000"/>
              </a:lnSpc>
              <a:spcBef>
                <a:spcPts val="5"/>
              </a:spcBef>
              <a:spcAft>
                <a:spcPts val="0"/>
              </a:spcAft>
              <a:tabLst>
                <a:tab pos="978535" algn="l"/>
              </a:tabLst>
            </a:pPr>
            <a:r>
              <a:rPr lang="en-US" dirty="0">
                <a:effectLst/>
                <a:latin typeface="Times New Roman" panose="02020603050405020304" pitchFamily="18" charset="0"/>
                <a:ea typeface="Times New Roman" panose="02020603050405020304" pitchFamily="18" charset="0"/>
              </a:rPr>
              <a:t>Q1 is the 25th percentile, and Q3 is the 75th percentile.</a:t>
            </a:r>
            <a:endParaRPr lang="en-IN" dirty="0">
              <a:effectLst/>
              <a:latin typeface="Times New Roman" panose="02020603050405020304" pitchFamily="18" charset="0"/>
              <a:ea typeface="Times New Roman" panose="02020603050405020304" pitchFamily="18" charset="0"/>
            </a:endParaRPr>
          </a:p>
          <a:p>
            <a:pPr marL="180340" marR="227330" indent="-153035" algn="just">
              <a:lnSpc>
                <a:spcPct val="148000"/>
              </a:lnSpc>
              <a:spcBef>
                <a:spcPts val="5"/>
              </a:spcBef>
              <a:spcAft>
                <a:spcPts val="0"/>
              </a:spcAft>
              <a:tabLst>
                <a:tab pos="978535" algn="l"/>
              </a:tabLst>
            </a:pPr>
            <a:r>
              <a:rPr lang="en-US" dirty="0">
                <a:effectLst/>
                <a:latin typeface="Times New Roman" panose="02020603050405020304" pitchFamily="18" charset="0"/>
                <a:ea typeface="Times New Roman" panose="02020603050405020304" pitchFamily="18" charset="0"/>
              </a:rPr>
              <a:t>Find the interquartile range (IQR) by subtracting Q1 from Q3: IQR = Q3 - Q1</a:t>
            </a:r>
            <a:endParaRPr lang="en-IN" dirty="0">
              <a:effectLst/>
              <a:latin typeface="Times New Roman" panose="02020603050405020304" pitchFamily="18" charset="0"/>
              <a:ea typeface="Times New Roman" panose="02020603050405020304" pitchFamily="18" charset="0"/>
            </a:endParaRPr>
          </a:p>
          <a:p>
            <a:pPr marL="180340" marR="227330" indent="-153035" algn="just">
              <a:lnSpc>
                <a:spcPct val="148000"/>
              </a:lnSpc>
              <a:spcBef>
                <a:spcPts val="5"/>
              </a:spcBef>
              <a:spcAft>
                <a:spcPts val="0"/>
              </a:spcAft>
              <a:tabLst>
                <a:tab pos="978535" algn="l"/>
              </a:tabLst>
            </a:pPr>
            <a:r>
              <a:rPr lang="en-US" dirty="0">
                <a:effectLst/>
                <a:latin typeface="Times New Roman" panose="02020603050405020304" pitchFamily="18" charset="0"/>
                <a:ea typeface="Times New Roman" panose="02020603050405020304" pitchFamily="18" charset="0"/>
              </a:rPr>
              <a:t>Calculate the quartile deviation by dividing the IQR by 2:</a:t>
            </a:r>
            <a:endParaRPr lang="en-IN" dirty="0">
              <a:effectLst/>
              <a:latin typeface="Times New Roman" panose="02020603050405020304" pitchFamily="18" charset="0"/>
              <a:ea typeface="Times New Roman" panose="02020603050405020304" pitchFamily="18" charset="0"/>
            </a:endParaRPr>
          </a:p>
          <a:p>
            <a:pPr marL="27305" marR="227330" indent="0" algn="just">
              <a:lnSpc>
                <a:spcPct val="148000"/>
              </a:lnSpc>
              <a:spcBef>
                <a:spcPts val="5"/>
              </a:spcBef>
              <a:spcAft>
                <a:spcPts val="0"/>
              </a:spcAft>
              <a:buNone/>
              <a:tabLst>
                <a:tab pos="978535" algn="l"/>
              </a:tabLst>
            </a:pPr>
            <a:r>
              <a:rPr lang="en-US" dirty="0">
                <a:effectLst/>
                <a:latin typeface="Times New Roman" panose="02020603050405020304" pitchFamily="18" charset="0"/>
                <a:ea typeface="Times New Roman" panose="02020603050405020304" pitchFamily="18" charset="0"/>
              </a:rPr>
              <a:t>	</a:t>
            </a:r>
            <a:r>
              <a:rPr lang="en-US" b="1" dirty="0">
                <a:solidFill>
                  <a:srgbClr val="FF0000"/>
                </a:solidFill>
                <a:effectLst/>
                <a:latin typeface="Times New Roman" panose="02020603050405020304" pitchFamily="18" charset="0"/>
                <a:ea typeface="Times New Roman" panose="02020603050405020304" pitchFamily="18" charset="0"/>
              </a:rPr>
              <a:t>Quartile Deviation = (Q3 - Q1) / 2</a:t>
            </a:r>
            <a:endParaRPr lang="en-IN" b="1" dirty="0">
              <a:solidFill>
                <a:srgbClr val="FF0000"/>
              </a:solidFill>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E288EF79-9C98-1D94-B0EC-F49D9C3719C2}"/>
              </a:ext>
            </a:extLst>
          </p:cNvPr>
          <p:cNvSpPr>
            <a:spLocks noGrp="1"/>
          </p:cNvSpPr>
          <p:nvPr>
            <p:ph type="sldNum" sz="quarter" idx="12"/>
          </p:nvPr>
        </p:nvSpPr>
        <p:spPr/>
        <p:txBody>
          <a:bodyPr/>
          <a:lstStyle/>
          <a:p>
            <a:fld id="{CBABCCC1-BF11-4F37-963E-1BCD5B23FD72}" type="slidenum">
              <a:rPr lang="en-IN" smtClean="0"/>
              <a:pPr/>
              <a:t>8</a:t>
            </a:fld>
            <a:endParaRPr lang="en-IN"/>
          </a:p>
        </p:txBody>
      </p:sp>
      <p:sp>
        <p:nvSpPr>
          <p:cNvPr id="5" name="Rounded Rectangle 17">
            <a:extLst>
              <a:ext uri="{FF2B5EF4-FFF2-40B4-BE49-F238E27FC236}">
                <a16:creationId xmlns:a16="http://schemas.microsoft.com/office/drawing/2014/main" id="{EE6791F9-7265-A78B-AB0F-B1850847F85F}"/>
              </a:ext>
            </a:extLst>
          </p:cNvPr>
          <p:cNvSpPr>
            <a:spLocks noGrp="1"/>
          </p:cNvSpPr>
          <p:nvPr>
            <p:ph type="title"/>
          </p:nvPr>
        </p:nvSpPr>
        <p:spPr>
          <a:xfrm>
            <a:off x="1450975" y="334790"/>
            <a:ext cx="9604375" cy="465672"/>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rmAutofit fontScale="90000"/>
          </a:bodyPr>
          <a:lstStyle/>
          <a:p>
            <a:pPr algn="ctr"/>
            <a:r>
              <a:rPr lang="en-US" sz="2400" dirty="0"/>
              <a:t>b. QUARTILE DEVIATION</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30496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C613F-456B-7483-AE21-CDDF759F95AA}"/>
              </a:ext>
            </a:extLst>
          </p:cNvPr>
          <p:cNvSpPr>
            <a:spLocks noGrp="1"/>
          </p:cNvSpPr>
          <p:nvPr>
            <p:ph idx="1"/>
          </p:nvPr>
        </p:nvSpPr>
        <p:spPr>
          <a:xfrm>
            <a:off x="888304" y="765666"/>
            <a:ext cx="10353688" cy="5339712"/>
          </a:xfrm>
        </p:spPr>
        <p:txBody>
          <a:bodyPr>
            <a:noAutofit/>
          </a:bodyPr>
          <a:lstStyle/>
          <a:p>
            <a:pPr marL="27305" marR="227330" indent="0" algn="just">
              <a:lnSpc>
                <a:spcPct val="148000"/>
              </a:lnSpc>
              <a:spcBef>
                <a:spcPts val="5"/>
              </a:spcBef>
              <a:spcAft>
                <a:spcPts val="0"/>
              </a:spcAft>
              <a:buNone/>
              <a:tabLst>
                <a:tab pos="978535" algn="l"/>
              </a:tabLst>
            </a:pPr>
            <a:r>
              <a:rPr lang="en-US" dirty="0">
                <a:effectLst/>
                <a:latin typeface="Times New Roman" panose="02020603050405020304" pitchFamily="18" charset="0"/>
                <a:ea typeface="Times New Roman" panose="02020603050405020304" pitchFamily="18" charset="0"/>
              </a:rPr>
              <a:t>Let's illustrate the calculation of quartile deviation with a simple example. Suppose we have a dataset of exam scores for a group of students:</a:t>
            </a:r>
            <a:endParaRPr lang="en-IN" dirty="0">
              <a:effectLst/>
              <a:latin typeface="Times New Roman" panose="02020603050405020304" pitchFamily="18" charset="0"/>
              <a:ea typeface="Times New Roman" panose="02020603050405020304" pitchFamily="18" charset="0"/>
            </a:endParaRPr>
          </a:p>
          <a:p>
            <a:pPr marL="27305" marR="227330" indent="0" algn="just">
              <a:lnSpc>
                <a:spcPct val="148000"/>
              </a:lnSpc>
              <a:spcBef>
                <a:spcPts val="5"/>
              </a:spcBef>
              <a:spcAft>
                <a:spcPts val="0"/>
              </a:spcAft>
              <a:buNone/>
              <a:tabLst>
                <a:tab pos="978535" algn="l"/>
              </a:tabLst>
            </a:pPr>
            <a:r>
              <a:rPr lang="en-US" dirty="0">
                <a:effectLst/>
                <a:latin typeface="Times New Roman" panose="02020603050405020304" pitchFamily="18" charset="0"/>
                <a:ea typeface="Times New Roman" panose="02020603050405020304" pitchFamily="18" charset="0"/>
              </a:rPr>
              <a:t>Exam Scores: 75, 82, 88, 92, 96, 100, 105, 110</a:t>
            </a:r>
            <a:endParaRPr lang="en-IN" dirty="0">
              <a:effectLst/>
              <a:latin typeface="Times New Roman" panose="02020603050405020304" pitchFamily="18" charset="0"/>
              <a:ea typeface="Times New Roman" panose="02020603050405020304" pitchFamily="18" charset="0"/>
            </a:endParaRPr>
          </a:p>
          <a:p>
            <a:pPr marL="27305" marR="227330" indent="0" algn="just">
              <a:lnSpc>
                <a:spcPct val="100000"/>
              </a:lnSpc>
              <a:spcBef>
                <a:spcPts val="500"/>
              </a:spcBef>
              <a:spcAft>
                <a:spcPts val="500"/>
              </a:spcAft>
              <a:buNone/>
              <a:tabLst>
                <a:tab pos="978535" algn="l"/>
              </a:tabLst>
            </a:pPr>
            <a:r>
              <a:rPr lang="en-US" dirty="0">
                <a:effectLst/>
                <a:latin typeface="Times New Roman" panose="02020603050405020304" pitchFamily="18" charset="0"/>
                <a:ea typeface="Times New Roman" panose="02020603050405020304" pitchFamily="18" charset="0"/>
              </a:rPr>
              <a:t>1. Calculate the first quartile (Q1) and the third quartile (Q3) for the dataset:</a:t>
            </a:r>
            <a:endParaRPr lang="en-IN" dirty="0">
              <a:effectLst/>
              <a:latin typeface="Times New Roman" panose="02020603050405020304" pitchFamily="18" charset="0"/>
              <a:ea typeface="Times New Roman" panose="02020603050405020304" pitchFamily="18" charset="0"/>
            </a:endParaRPr>
          </a:p>
          <a:p>
            <a:pPr marL="637540" marR="227330" lvl="1" indent="-153035" algn="just">
              <a:lnSpc>
                <a:spcPct val="100000"/>
              </a:lnSpc>
              <a:spcBef>
                <a:spcPts val="5"/>
              </a:spcBef>
              <a:tabLst>
                <a:tab pos="978535" algn="l"/>
              </a:tabLst>
            </a:pPr>
            <a:r>
              <a:rPr lang="en-US" dirty="0">
                <a:effectLst/>
                <a:latin typeface="Times New Roman" panose="02020603050405020304" pitchFamily="18" charset="0"/>
                <a:ea typeface="Times New Roman" panose="02020603050405020304" pitchFamily="18" charset="0"/>
              </a:rPr>
              <a:t>Q1 (25th percentile) = 82</a:t>
            </a:r>
            <a:endParaRPr lang="en-IN" dirty="0">
              <a:effectLst/>
              <a:latin typeface="Times New Roman" panose="02020603050405020304" pitchFamily="18" charset="0"/>
              <a:ea typeface="Times New Roman" panose="02020603050405020304" pitchFamily="18" charset="0"/>
            </a:endParaRPr>
          </a:p>
          <a:p>
            <a:pPr marL="637540" marR="227330" lvl="1" indent="-153035" algn="just">
              <a:lnSpc>
                <a:spcPct val="100000"/>
              </a:lnSpc>
              <a:spcBef>
                <a:spcPts val="5"/>
              </a:spcBef>
              <a:tabLst>
                <a:tab pos="978535" algn="l"/>
              </a:tabLst>
            </a:pPr>
            <a:r>
              <a:rPr lang="en-US" dirty="0">
                <a:effectLst/>
                <a:latin typeface="Times New Roman" panose="02020603050405020304" pitchFamily="18" charset="0"/>
                <a:ea typeface="Times New Roman" panose="02020603050405020304" pitchFamily="18" charset="0"/>
              </a:rPr>
              <a:t>Q3 (75th percentile) = 105</a:t>
            </a:r>
            <a:endParaRPr lang="en-IN" dirty="0">
              <a:effectLst/>
              <a:latin typeface="Times New Roman" panose="02020603050405020304" pitchFamily="18" charset="0"/>
              <a:ea typeface="Times New Roman" panose="02020603050405020304" pitchFamily="18" charset="0"/>
            </a:endParaRPr>
          </a:p>
          <a:p>
            <a:pPr marL="27305" marR="227330" indent="0" algn="just">
              <a:lnSpc>
                <a:spcPct val="100000"/>
              </a:lnSpc>
              <a:spcBef>
                <a:spcPts val="500"/>
              </a:spcBef>
              <a:spcAft>
                <a:spcPts val="500"/>
              </a:spcAft>
              <a:buNone/>
              <a:tabLst>
                <a:tab pos="978535" algn="l"/>
              </a:tabLst>
            </a:pPr>
            <a:r>
              <a:rPr lang="en-US" dirty="0">
                <a:effectLst/>
                <a:latin typeface="Times New Roman" panose="02020603050405020304" pitchFamily="18" charset="0"/>
                <a:ea typeface="Times New Roman" panose="02020603050405020304" pitchFamily="18" charset="0"/>
              </a:rPr>
              <a:t>2. Find the </a:t>
            </a:r>
            <a:r>
              <a:rPr lang="en-US" dirty="0">
                <a:latin typeface="Times New Roman" panose="02020603050405020304" pitchFamily="18" charset="0"/>
              </a:rPr>
              <a:t>interquartile</a:t>
            </a:r>
            <a:r>
              <a:rPr lang="en-US" dirty="0">
                <a:effectLst/>
                <a:latin typeface="Times New Roman" panose="02020603050405020304" pitchFamily="18" charset="0"/>
                <a:ea typeface="Times New Roman" panose="02020603050405020304" pitchFamily="18" charset="0"/>
              </a:rPr>
              <a:t> range (IQR) by subtracting Q1 from Q3:</a:t>
            </a:r>
            <a:endParaRPr lang="en-IN" dirty="0">
              <a:effectLst/>
              <a:latin typeface="Times New Roman" panose="02020603050405020304" pitchFamily="18" charset="0"/>
              <a:ea typeface="Times New Roman" panose="02020603050405020304" pitchFamily="18" charset="0"/>
            </a:endParaRPr>
          </a:p>
          <a:p>
            <a:pPr marL="637540" marR="227330" lvl="1" indent="-153035" algn="just">
              <a:lnSpc>
                <a:spcPct val="100000"/>
              </a:lnSpc>
              <a:spcBef>
                <a:spcPts val="5"/>
              </a:spcBef>
              <a:tabLst>
                <a:tab pos="978535" algn="l"/>
              </a:tabLst>
            </a:pPr>
            <a:r>
              <a:rPr lang="en-US" dirty="0">
                <a:effectLst/>
                <a:latin typeface="Times New Roman" panose="02020603050405020304" pitchFamily="18" charset="0"/>
                <a:ea typeface="Times New Roman" panose="02020603050405020304" pitchFamily="18" charset="0"/>
              </a:rPr>
              <a:t>IQR = Q3 - Q1</a:t>
            </a:r>
            <a:endParaRPr lang="en-IN" dirty="0">
              <a:effectLst/>
              <a:latin typeface="Times New Roman" panose="02020603050405020304" pitchFamily="18" charset="0"/>
              <a:ea typeface="Times New Roman" panose="02020603050405020304" pitchFamily="18" charset="0"/>
            </a:endParaRPr>
          </a:p>
          <a:p>
            <a:pPr marL="637540" marR="227330" lvl="1" indent="-153035" algn="just">
              <a:lnSpc>
                <a:spcPct val="100000"/>
              </a:lnSpc>
              <a:spcBef>
                <a:spcPts val="5"/>
              </a:spcBef>
              <a:tabLst>
                <a:tab pos="978535" algn="l"/>
              </a:tabLst>
            </a:pPr>
            <a:r>
              <a:rPr lang="en-US" dirty="0">
                <a:effectLst/>
                <a:latin typeface="Times New Roman" panose="02020603050405020304" pitchFamily="18" charset="0"/>
                <a:ea typeface="Times New Roman" panose="02020603050405020304" pitchFamily="18" charset="0"/>
              </a:rPr>
              <a:t>IQR = 105 - 82</a:t>
            </a:r>
            <a:endParaRPr lang="en-IN" dirty="0">
              <a:effectLst/>
              <a:latin typeface="Times New Roman" panose="02020603050405020304" pitchFamily="18" charset="0"/>
              <a:ea typeface="Times New Roman" panose="02020603050405020304" pitchFamily="18" charset="0"/>
            </a:endParaRPr>
          </a:p>
          <a:p>
            <a:pPr marL="637540" marR="227330" lvl="1" indent="-153035" algn="just">
              <a:lnSpc>
                <a:spcPct val="100000"/>
              </a:lnSpc>
              <a:spcBef>
                <a:spcPts val="5"/>
              </a:spcBef>
              <a:tabLst>
                <a:tab pos="978535" algn="l"/>
              </a:tabLst>
            </a:pPr>
            <a:r>
              <a:rPr lang="en-US" dirty="0">
                <a:effectLst/>
                <a:latin typeface="Times New Roman" panose="02020603050405020304" pitchFamily="18" charset="0"/>
                <a:ea typeface="Times New Roman" panose="02020603050405020304" pitchFamily="18" charset="0"/>
              </a:rPr>
              <a:t>IQR = 23</a:t>
            </a:r>
            <a:endParaRPr lang="en-IN" dirty="0">
              <a:effectLst/>
              <a:latin typeface="Times New Roman" panose="02020603050405020304" pitchFamily="18" charset="0"/>
              <a:ea typeface="Times New Roman" panose="02020603050405020304" pitchFamily="18" charset="0"/>
            </a:endParaRPr>
          </a:p>
          <a:p>
            <a:pPr marL="27305" marR="227330" indent="0" algn="just">
              <a:lnSpc>
                <a:spcPct val="100000"/>
              </a:lnSpc>
              <a:spcBef>
                <a:spcPts val="500"/>
              </a:spcBef>
              <a:spcAft>
                <a:spcPts val="500"/>
              </a:spcAft>
              <a:buNone/>
              <a:tabLst>
                <a:tab pos="978535" algn="l"/>
              </a:tabLst>
            </a:pPr>
            <a:r>
              <a:rPr lang="en-US" dirty="0">
                <a:effectLst/>
                <a:latin typeface="Times New Roman" panose="02020603050405020304" pitchFamily="18" charset="0"/>
                <a:ea typeface="Times New Roman" panose="02020603050405020304" pitchFamily="18" charset="0"/>
              </a:rPr>
              <a:t>3. Calculate the quartile deviation by dividing the IQR by 2:</a:t>
            </a:r>
            <a:endParaRPr lang="en-IN" dirty="0">
              <a:effectLst/>
              <a:latin typeface="Times New Roman" panose="02020603050405020304" pitchFamily="18" charset="0"/>
              <a:ea typeface="Times New Roman" panose="02020603050405020304" pitchFamily="18" charset="0"/>
            </a:endParaRPr>
          </a:p>
          <a:p>
            <a:pPr marL="637540" marR="227330" lvl="1" indent="-153035" algn="just">
              <a:lnSpc>
                <a:spcPct val="100000"/>
              </a:lnSpc>
              <a:spcBef>
                <a:spcPts val="5"/>
              </a:spcBef>
              <a:tabLst>
                <a:tab pos="978535" algn="l"/>
              </a:tabLst>
            </a:pPr>
            <a:r>
              <a:rPr lang="en-US" dirty="0">
                <a:effectLst/>
                <a:latin typeface="Times New Roman" panose="02020603050405020304" pitchFamily="18" charset="0"/>
                <a:ea typeface="Times New Roman" panose="02020603050405020304" pitchFamily="18" charset="0"/>
              </a:rPr>
              <a:t>Quartile Deviation = IQR / 2</a:t>
            </a:r>
            <a:endParaRPr lang="en-IN" dirty="0">
              <a:effectLst/>
              <a:latin typeface="Times New Roman" panose="02020603050405020304" pitchFamily="18" charset="0"/>
              <a:ea typeface="Times New Roman" panose="02020603050405020304" pitchFamily="18" charset="0"/>
            </a:endParaRPr>
          </a:p>
          <a:p>
            <a:pPr marL="637540" marR="227330" lvl="1" indent="-153035" algn="just">
              <a:lnSpc>
                <a:spcPct val="100000"/>
              </a:lnSpc>
              <a:spcBef>
                <a:spcPts val="5"/>
              </a:spcBef>
              <a:tabLst>
                <a:tab pos="978535" algn="l"/>
              </a:tabLst>
            </a:pPr>
            <a:r>
              <a:rPr lang="en-US" dirty="0">
                <a:effectLst/>
                <a:latin typeface="Times New Roman" panose="02020603050405020304" pitchFamily="18" charset="0"/>
                <a:ea typeface="Times New Roman" panose="02020603050405020304" pitchFamily="18" charset="0"/>
              </a:rPr>
              <a:t>Quartile Deviation = 23 / 2</a:t>
            </a:r>
            <a:endParaRPr lang="en-IN" dirty="0">
              <a:effectLst/>
              <a:latin typeface="Times New Roman" panose="02020603050405020304" pitchFamily="18" charset="0"/>
              <a:ea typeface="Times New Roman" panose="02020603050405020304" pitchFamily="18" charset="0"/>
            </a:endParaRPr>
          </a:p>
          <a:p>
            <a:pPr marL="637540" marR="227330" lvl="1" indent="-153035" algn="just">
              <a:lnSpc>
                <a:spcPct val="100000"/>
              </a:lnSpc>
              <a:spcBef>
                <a:spcPts val="5"/>
              </a:spcBef>
              <a:tabLst>
                <a:tab pos="978535" algn="l"/>
              </a:tabLst>
            </a:pPr>
            <a:r>
              <a:rPr lang="en-US" dirty="0">
                <a:effectLst/>
                <a:latin typeface="Times New Roman" panose="02020603050405020304" pitchFamily="18" charset="0"/>
                <a:ea typeface="Times New Roman" panose="02020603050405020304" pitchFamily="18" charset="0"/>
              </a:rPr>
              <a:t>Quartile Deviation = 11.5</a:t>
            </a:r>
            <a:endParaRPr lang="en-IN"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E288EF79-9C98-1D94-B0EC-F49D9C3719C2}"/>
              </a:ext>
            </a:extLst>
          </p:cNvPr>
          <p:cNvSpPr>
            <a:spLocks noGrp="1"/>
          </p:cNvSpPr>
          <p:nvPr>
            <p:ph type="sldNum" sz="quarter" idx="12"/>
          </p:nvPr>
        </p:nvSpPr>
        <p:spPr/>
        <p:txBody>
          <a:bodyPr/>
          <a:lstStyle/>
          <a:p>
            <a:fld id="{CBABCCC1-BF11-4F37-963E-1BCD5B23FD72}" type="slidenum">
              <a:rPr lang="en-IN" smtClean="0"/>
              <a:pPr/>
              <a:t>9</a:t>
            </a:fld>
            <a:endParaRPr lang="en-IN"/>
          </a:p>
        </p:txBody>
      </p:sp>
      <p:sp>
        <p:nvSpPr>
          <p:cNvPr id="2" name="Rounded Rectangle 17">
            <a:extLst>
              <a:ext uri="{FF2B5EF4-FFF2-40B4-BE49-F238E27FC236}">
                <a16:creationId xmlns:a16="http://schemas.microsoft.com/office/drawing/2014/main" id="{BB4C9EC0-CDFE-9C15-A035-800609F8E659}"/>
              </a:ext>
            </a:extLst>
          </p:cNvPr>
          <p:cNvSpPr txBox="1">
            <a:spLocks/>
          </p:cNvSpPr>
          <p:nvPr/>
        </p:nvSpPr>
        <p:spPr>
          <a:xfrm>
            <a:off x="3814482" y="63283"/>
            <a:ext cx="4501332" cy="494548"/>
          </a:xfrm>
          <a:prstGeom prst="roundRect">
            <a:avLst/>
          </a:prstGeom>
          <a:solidFill>
            <a:srgbClr val="BA2532"/>
          </a:solidFill>
          <a:ln w="12700" cap="flat" cmpd="sng" algn="ctr">
            <a:noFill/>
            <a:prstDash val="solid"/>
            <a:miter lim="800000"/>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b="0" i="0" kern="1200" cap="all">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a:t>EXAMPLE</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65064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dwdm" id="{621A0A58-C558-4592-8A5A-A4BD8AFF6A56}" vid="{23CB49E9-CEB1-4499-926C-7E13066DA7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dwdm</Template>
  <TotalTime>2509</TotalTime>
  <Words>4717</Words>
  <Application>Microsoft Office PowerPoint</Application>
  <PresentationFormat>Widescreen</PresentationFormat>
  <Paragraphs>473</Paragraphs>
  <Slides>67</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67</vt:i4>
      </vt:variant>
    </vt:vector>
  </HeadingPairs>
  <TitlesOfParts>
    <vt:vector size="79" baseType="lpstr">
      <vt:lpstr>Arial</vt:lpstr>
      <vt:lpstr>BioRhyme ExtraBold</vt:lpstr>
      <vt:lpstr>Calibri</vt:lpstr>
      <vt:lpstr>Gill Sans MT</vt:lpstr>
      <vt:lpstr>Gilmer</vt:lpstr>
      <vt:lpstr>Inter</vt:lpstr>
      <vt:lpstr>Poppins</vt:lpstr>
      <vt:lpstr>Söhne</vt:lpstr>
      <vt:lpstr>Tahoma</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EXAMPLE</vt:lpstr>
      <vt:lpstr>b. QUARTILE DEVIATION</vt:lpstr>
      <vt:lpstr>PowerPoint Presentation</vt:lpstr>
      <vt:lpstr>c. MEAN DEVIATION</vt:lpstr>
      <vt:lpstr>SESSION DESCRIPTION (Cont..) </vt:lpstr>
      <vt:lpstr>EXAMPLE</vt:lpstr>
      <vt:lpstr>d. VARIANCE</vt:lpstr>
      <vt:lpstr>SESSION DESCRIPTION (Cont..) </vt:lpstr>
      <vt:lpstr>SESSION DESCRIPTION (Cont..) </vt:lpstr>
      <vt:lpstr>e. STANDARD DEVIATION</vt:lpstr>
      <vt:lpstr>TO CALCULATE THE STANDARD DEVIATION</vt:lpstr>
      <vt:lpstr>2. Relative measure a. Relative range</vt:lpstr>
      <vt:lpstr>b. Coefficient of Quartile Deviation  (CQD)</vt:lpstr>
      <vt:lpstr>SESSION DESCRIPTION (Cont..) </vt:lpstr>
      <vt:lpstr>SESSION DESCRIPTION (Cont..) </vt:lpstr>
      <vt:lpstr>c. Coefficient of Mean Deviation(CMD)</vt:lpstr>
      <vt:lpstr>SESSION DESCRIPTION (Cont..) </vt:lpstr>
      <vt:lpstr>d. Coefficient of Variation</vt:lpstr>
      <vt:lpstr>SESSION DESCRIPTION (Cont..) </vt:lpstr>
      <vt:lpstr>SESSION DESCRIPTION (Cont..) </vt:lpstr>
      <vt:lpstr>e. Standard scores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skewness</vt:lpstr>
      <vt:lpstr>skewness</vt:lpstr>
      <vt:lpstr>PowerPoint Presentation</vt:lpstr>
      <vt:lpstr>Kurtosis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 Rajesh Babu</dc:creator>
  <cp:lastModifiedBy>Chandrajit Yadav</cp:lastModifiedBy>
  <cp:revision>48</cp:revision>
  <dcterms:created xsi:type="dcterms:W3CDTF">2023-05-02T08:21:09Z</dcterms:created>
  <dcterms:modified xsi:type="dcterms:W3CDTF">2024-12-07T20:07:47Z</dcterms:modified>
</cp:coreProperties>
</file>