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8jSItQms8t+tVS4oPDro07WGf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49F8510-9714-4659-BF9F-11A9EF4BA880}">
  <a:tblStyle styleId="{D49F8510-9714-4659-BF9F-11A9EF4BA880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9ED"/>
          </a:solidFill>
        </a:fill>
      </a:tcStyle>
    </a:wholeTbl>
    <a:band1H>
      <a:tcTxStyle/>
      <a:tcStyle>
        <a:fill>
          <a:solidFill>
            <a:srgbClr val="CDD0D9"/>
          </a:solidFill>
        </a:fill>
      </a:tcStyle>
    </a:band1H>
    <a:band2H>
      <a:tcTxStyle/>
    </a:band2H>
    <a:band1V>
      <a:tcTxStyle/>
      <a:tcStyle>
        <a:fill>
          <a:solidFill>
            <a:srgbClr val="CDD0D9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5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c3e1c83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8c3e1c83e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Gothic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" type="subTitle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6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1" type="ftr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9924392" y="13493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20" name="Google Shape;20;p16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24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89" name="Google Shape;89;p24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4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24"/>
          <p:cNvSpPr txBox="1"/>
          <p:nvPr>
            <p:ph type="title"/>
          </p:nvPr>
        </p:nvSpPr>
        <p:spPr>
          <a:xfrm>
            <a:off x="1129124" y="1129513"/>
            <a:ext cx="5854872" cy="1924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1128247" y="3053721"/>
            <a:ext cx="5846486" cy="209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4"/>
          <p:cNvSpPr txBox="1"/>
          <p:nvPr>
            <p:ph idx="10" type="dt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1" type="ftr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6176794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97" name="Google Shape;97;p24"/>
          <p:cNvPicPr preferRelativeResize="0"/>
          <p:nvPr/>
        </p:nvPicPr>
        <p:blipFill rotWithShape="1">
          <a:blip r:embed="rId2">
            <a:alphaModFix/>
          </a:blip>
          <a:srcRect b="36564" l="-115" r="48548" t="47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 rot="5400000">
            <a:off x="4284620" y="-982581"/>
            <a:ext cx="3294576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104" name="Google Shape;104;p25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 rot="5400000">
            <a:off x="7602635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 rot="5400000">
            <a:off x="2714740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111" name="Google Shape;111;p26"/>
          <p:cNvPicPr preferRelativeResize="0"/>
          <p:nvPr/>
        </p:nvPicPr>
        <p:blipFill rotWithShape="1">
          <a:blip r:embed="rId2">
            <a:alphaModFix/>
          </a:blip>
          <a:srcRect b="36435" l="-115" r="59214" t="0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36" name="Google Shape;36;p17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subTitle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9924392" y="13493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43" name="Google Shape;43;p15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1129167" y="1756129"/>
            <a:ext cx="8619060" cy="20500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1129166" y="3806195"/>
            <a:ext cx="8619060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50" name="Google Shape;50;p18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1131052" y="958037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1129166" y="2165621"/>
            <a:ext cx="4645152" cy="3293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2" type="body"/>
          </p:nvPr>
        </p:nvSpPr>
        <p:spPr>
          <a:xfrm>
            <a:off x="6095606" y="2171769"/>
            <a:ext cx="4645152" cy="328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58" name="Google Shape;58;p19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1129166" y="953336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" type="body"/>
          </p:nvPr>
        </p:nvSpPr>
        <p:spPr>
          <a:xfrm>
            <a:off x="1129166" y="2169727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0"/>
          <p:cNvSpPr txBox="1"/>
          <p:nvPr>
            <p:ph idx="2" type="body"/>
          </p:nvPr>
        </p:nvSpPr>
        <p:spPr>
          <a:xfrm>
            <a:off x="1129166" y="2974448"/>
            <a:ext cx="4645152" cy="2493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3" type="body"/>
          </p:nvPr>
        </p:nvSpPr>
        <p:spPr>
          <a:xfrm>
            <a:off x="6094337" y="2173181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0"/>
          <p:cNvSpPr txBox="1"/>
          <p:nvPr>
            <p:ph idx="4" type="body"/>
          </p:nvPr>
        </p:nvSpPr>
        <p:spPr>
          <a:xfrm>
            <a:off x="6094337" y="2971669"/>
            <a:ext cx="4645152" cy="2487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68" name="Google Shape;68;p20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74" name="Google Shape;74;p21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>
            <a:off x="1124291" y="952578"/>
            <a:ext cx="3275013" cy="2322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>
            <a:off x="4723334" y="952578"/>
            <a:ext cx="6012470" cy="4505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2" type="body"/>
          </p:nvPr>
        </p:nvSpPr>
        <p:spPr>
          <a:xfrm>
            <a:off x="1124291" y="3274754"/>
            <a:ext cx="3275013" cy="217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86" name="Google Shape;86;p23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4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4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D4D4D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" name="Google Shape;8;p14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4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4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3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3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DDDE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" name="Google Shape;24;p13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3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/>
          <p:nvPr/>
        </p:nvSpPr>
        <p:spPr>
          <a:xfrm>
            <a:off x="2" y="0"/>
            <a:ext cx="12191696" cy="6858000"/>
          </a:xfrm>
          <a:prstGeom prst="rect">
            <a:avLst/>
          </a:prstGeom>
          <a:gradFill>
            <a:gsLst>
              <a:gs pos="0">
                <a:srgbClr val="4B4B4B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chemeClr val="dk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1"/>
          <p:cNvSpPr txBox="1"/>
          <p:nvPr>
            <p:ph type="ctrTitle"/>
          </p:nvPr>
        </p:nvSpPr>
        <p:spPr>
          <a:xfrm>
            <a:off x="960934" y="960241"/>
            <a:ext cx="6698512" cy="4203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Century Gothic"/>
              <a:buNone/>
            </a:pPr>
            <a:r>
              <a:rPr lang="en-US" sz="8800"/>
              <a:t>NAVCON</a:t>
            </a:r>
            <a:endParaRPr sz="8800"/>
          </a:p>
        </p:txBody>
      </p:sp>
      <p:sp>
        <p:nvSpPr>
          <p:cNvPr id="119" name="Google Shape;119;p1"/>
          <p:cNvSpPr txBox="1"/>
          <p:nvPr>
            <p:ph idx="1" type="subTitle"/>
          </p:nvPr>
        </p:nvSpPr>
        <p:spPr>
          <a:xfrm>
            <a:off x="8453071" y="964028"/>
            <a:ext cx="2770873" cy="419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 assistive device to the visually impaired to support with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Navigation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Object recognition</a:t>
            </a:r>
            <a:endParaRPr/>
          </a:p>
        </p:txBody>
      </p:sp>
      <p:pic>
        <p:nvPicPr>
          <p:cNvPr id="120" name="Google Shape;120;p1"/>
          <p:cNvPicPr preferRelativeResize="0"/>
          <p:nvPr/>
        </p:nvPicPr>
        <p:blipFill rotWithShape="1">
          <a:blip r:embed="rId3">
            <a:alphaModFix/>
          </a:blip>
          <a:srcRect b="30829" l="23891" r="38495" t="10889"/>
          <a:stretch/>
        </p:blipFill>
        <p:spPr>
          <a:xfrm rot="5400000">
            <a:off x="5981098" y="3043084"/>
            <a:ext cx="4288809" cy="142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2" name="Google Shape;122;p1"/>
          <p:cNvPicPr preferRelativeResize="0"/>
          <p:nvPr/>
        </p:nvPicPr>
        <p:blipFill rotWithShape="1">
          <a:blip r:embed="rId4">
            <a:alphaModFix/>
          </a:blip>
          <a:srcRect b="-1538" l="0" r="0" t="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/>
          <p:nvPr/>
        </p:nvSpPr>
        <p:spPr>
          <a:xfrm>
            <a:off x="4663440" y="1173480"/>
            <a:ext cx="3246120" cy="79248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2F3E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Recognition system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2697480" y="2270760"/>
            <a:ext cx="3246120" cy="1158240"/>
          </a:xfrm>
          <a:prstGeom prst="rect">
            <a:avLst/>
          </a:prstGeom>
          <a:solidFill>
            <a:srgbClr val="8194C2"/>
          </a:solidFill>
          <a:ln cap="flat" cmpd="sng" w="15875">
            <a:solidFill>
              <a:srgbClr val="2F3E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CNN Based Object Detection – detect the object category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6156960" y="2270760"/>
            <a:ext cx="3246120" cy="1158240"/>
          </a:xfrm>
          <a:prstGeom prst="rect">
            <a:avLst/>
          </a:prstGeom>
          <a:solidFill>
            <a:srgbClr val="8194C2"/>
          </a:solidFill>
          <a:ln cap="flat" cmpd="sng" w="15875">
            <a:solidFill>
              <a:srgbClr val="2F3E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Depth Based Object Detection – detect the object location and orientation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8267700" y="960120"/>
            <a:ext cx="3055620" cy="1158240"/>
          </a:xfrm>
          <a:prstGeom prst="rect">
            <a:avLst/>
          </a:prstGeom>
          <a:solidFill>
            <a:srgbClr val="8194C2"/>
          </a:solidFill>
          <a:ln cap="flat" cmpd="sng" w="15875">
            <a:solidFill>
              <a:srgbClr val="2F3E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Level 1 – Perception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Level 2 – Comprehension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Level 3 – Projection</a:t>
            </a:r>
            <a:endParaRPr/>
          </a:p>
        </p:txBody>
      </p:sp>
      <p:pic>
        <p:nvPicPr>
          <p:cNvPr id="207" name="Google Shape;207;p9"/>
          <p:cNvPicPr preferRelativeResize="0"/>
          <p:nvPr/>
        </p:nvPicPr>
        <p:blipFill rotWithShape="1">
          <a:blip r:embed="rId3">
            <a:alphaModFix/>
          </a:blip>
          <a:srcRect b="46889" l="4578" r="14310" t="28666"/>
          <a:stretch/>
        </p:blipFill>
        <p:spPr>
          <a:xfrm>
            <a:off x="2194560" y="3582213"/>
            <a:ext cx="7894320" cy="2315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/>
          <p:nvPr/>
        </p:nvSpPr>
        <p:spPr>
          <a:xfrm>
            <a:off x="4846320" y="1196340"/>
            <a:ext cx="3246120" cy="79248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2F3E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Human Machine Interaction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1432560" y="2354580"/>
            <a:ext cx="3246120" cy="1158240"/>
          </a:xfrm>
          <a:prstGeom prst="rect">
            <a:avLst/>
          </a:prstGeom>
          <a:solidFill>
            <a:srgbClr val="8194C2"/>
          </a:solidFill>
          <a:ln cap="flat" cmpd="sng" w="15875">
            <a:solidFill>
              <a:srgbClr val="2F3E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Speech and Audio 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 to speech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Speech Recognizer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4" name="Google Shape;214;p10"/>
          <p:cNvPicPr preferRelativeResize="0"/>
          <p:nvPr/>
        </p:nvPicPr>
        <p:blipFill rotWithShape="1">
          <a:blip r:embed="rId3">
            <a:alphaModFix/>
          </a:blip>
          <a:srcRect b="9777" l="14744" r="24261" t="60887"/>
          <a:stretch/>
        </p:blipFill>
        <p:spPr>
          <a:xfrm>
            <a:off x="638693" y="3710940"/>
            <a:ext cx="4558147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0"/>
          <p:cNvPicPr preferRelativeResize="0"/>
          <p:nvPr/>
        </p:nvPicPr>
        <p:blipFill rotWithShape="1">
          <a:blip r:embed="rId4">
            <a:alphaModFix/>
          </a:blip>
          <a:srcRect b="17444" l="3280" r="11932" t="31666"/>
          <a:stretch/>
        </p:blipFill>
        <p:spPr>
          <a:xfrm>
            <a:off x="5852159" y="2354580"/>
            <a:ext cx="5974081" cy="348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Model Evaluation</a:t>
            </a:r>
            <a:endParaRPr/>
          </a:p>
        </p:txBody>
      </p:sp>
      <p:sp>
        <p:nvSpPr>
          <p:cNvPr id="221" name="Google Shape;221;p11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Computational cost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System performance in real world scenario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Coverage of Sem2 Modules</a:t>
            </a:r>
            <a:endParaRPr/>
          </a:p>
        </p:txBody>
      </p:sp>
      <p:sp>
        <p:nvSpPr>
          <p:cNvPr id="227" name="Google Shape;227;p12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>
            <p:ph type="title"/>
          </p:nvPr>
        </p:nvSpPr>
        <p:spPr>
          <a:xfrm>
            <a:off x="1130275" y="953325"/>
            <a:ext cx="96033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Project Proposal		</a:t>
            </a:r>
            <a:endParaRPr/>
          </a:p>
        </p:txBody>
      </p:sp>
      <p:sp>
        <p:nvSpPr>
          <p:cNvPr id="128" name="Google Shape;128;p2"/>
          <p:cNvSpPr txBox="1"/>
          <p:nvPr>
            <p:ph idx="1" type="body"/>
          </p:nvPr>
        </p:nvSpPr>
        <p:spPr>
          <a:xfrm>
            <a:off x="1130283" y="1781694"/>
            <a:ext cx="9603300" cy="3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c3e1c83eb_0_5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Agenda		</a:t>
            </a:r>
            <a:endParaRPr/>
          </a:p>
        </p:txBody>
      </p:sp>
      <p:sp>
        <p:nvSpPr>
          <p:cNvPr id="134" name="Google Shape;134;g8c3e1c83eb_0_5"/>
          <p:cNvSpPr txBox="1"/>
          <p:nvPr>
            <p:ph idx="1" type="body"/>
          </p:nvPr>
        </p:nvSpPr>
        <p:spPr>
          <a:xfrm>
            <a:off x="1130270" y="2171769"/>
            <a:ext cx="9603300" cy="3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Need for this Project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Target achievable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High Level Implementation plan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System Architecture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System IO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Explanation on the subsystems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Need for the Project</a:t>
            </a:r>
            <a:endParaRPr/>
          </a:p>
        </p:txBody>
      </p:sp>
      <p:sp>
        <p:nvSpPr>
          <p:cNvPr id="140" name="Google Shape;140;p3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Its high time, the visually challenged can travel safely and perceive the surroundings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type="title"/>
          </p:nvPr>
        </p:nvSpPr>
        <p:spPr>
          <a:xfrm>
            <a:off x="1193800" y="813435"/>
            <a:ext cx="5897880" cy="606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b="1" lang="en-US"/>
              <a:t>Design Considerations</a:t>
            </a:r>
            <a:endParaRPr b="1"/>
          </a:p>
        </p:txBody>
      </p:sp>
      <p:sp>
        <p:nvSpPr>
          <p:cNvPr id="146" name="Google Shape;146;p4"/>
          <p:cNvSpPr txBox="1"/>
          <p:nvPr>
            <p:ph idx="1" type="body"/>
          </p:nvPr>
        </p:nvSpPr>
        <p:spPr>
          <a:xfrm>
            <a:off x="1193800" y="1420368"/>
            <a:ext cx="4670552" cy="3227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latin typeface="Century Gothic"/>
                <a:ea typeface="Century Gothic"/>
                <a:cs typeface="Century Gothic"/>
                <a:sym typeface="Century Gothic"/>
              </a:rPr>
              <a:t>Key factors considered for the design include: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latin typeface="Century Gothic"/>
                <a:ea typeface="Century Gothic"/>
                <a:cs typeface="Century Gothic"/>
                <a:sym typeface="Century Gothic"/>
              </a:rPr>
              <a:t>Optimal information of the surroundings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latin typeface="Century Gothic"/>
                <a:ea typeface="Century Gothic"/>
                <a:cs typeface="Century Gothic"/>
                <a:sym typeface="Century Gothic"/>
              </a:rPr>
              <a:t>Light weight device and not bulky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latin typeface="Century Gothic"/>
                <a:ea typeface="Century Gothic"/>
                <a:cs typeface="Century Gothic"/>
                <a:sym typeface="Century Gothic"/>
              </a:rPr>
              <a:t>Safety is utmost important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latin typeface="Century Gothic"/>
                <a:ea typeface="Century Gothic"/>
                <a:cs typeface="Century Gothic"/>
                <a:sym typeface="Century Gothic"/>
              </a:rPr>
              <a:t>Simple user interface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latin typeface="Century Gothic"/>
                <a:ea typeface="Century Gothic"/>
                <a:cs typeface="Century Gothic"/>
                <a:sym typeface="Century Gothic"/>
              </a:rPr>
              <a:t>Cost effective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latin typeface="Century Gothic"/>
                <a:ea typeface="Century Gothic"/>
                <a:cs typeface="Century Gothic"/>
                <a:sym typeface="Century Gothic"/>
              </a:rPr>
              <a:t>Should work both Indoor and Outdoor</a:t>
            </a:r>
            <a:endParaRPr sz="1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687058" y="1402461"/>
            <a:ext cx="4670552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66"/>
              </a:buClr>
              <a:buSzPts val="136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Current market devices only support one functionality primarily, either Navigation or Object recognition.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03F66"/>
              </a:buClr>
              <a:buSzPts val="136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important for the blind person to understand the surrounding he is currently situated in.  This would help the individual to make quality judgement.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03F66"/>
              </a:buClr>
              <a:buSzPts val="136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individual looking for a chair, system should be able to identify a chair and cannot be treating it as an obstacle. </a:t>
            </a:r>
            <a:endParaRPr/>
          </a:p>
          <a:p>
            <a:pPr indent="-9651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03F66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651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03F66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651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03F66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6777863" y="813435"/>
            <a:ext cx="589788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Value</a:t>
            </a:r>
            <a:endParaRPr b="1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49" name="Google Shape;149;p4"/>
          <p:cNvGraphicFramePr/>
          <p:nvPr/>
        </p:nvGraphicFramePr>
        <p:xfrm>
          <a:off x="1474311" y="49020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{D49F8510-9714-4659-BF9F-11A9EF4BA880}</a:tableStyleId>
              </a:tblPr>
              <a:tblGrid>
                <a:gridCol w="4801400"/>
                <a:gridCol w="4801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Navigation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Recognition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Realtime guidance on the </a:t>
                      </a:r>
                      <a:r>
                        <a:rPr b="0" i="0" lang="en-US" sz="1400" u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current location to the desired destination in both indoor and outdoor environments, while avoiding obstacles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On Demand basis, when the individual needs assistance on a object finding or understanding the surrounding or figuring out the obstacle.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0" name="Google Shape;150;p4"/>
          <p:cNvSpPr txBox="1"/>
          <p:nvPr/>
        </p:nvSpPr>
        <p:spPr>
          <a:xfrm>
            <a:off x="1131745" y="4295140"/>
            <a:ext cx="5897880" cy="606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 Capabilities</a:t>
            </a:r>
            <a:endParaRPr b="1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High Level implementation Plan</a:t>
            </a:r>
            <a:endParaRPr/>
          </a:p>
        </p:txBody>
      </p:sp>
      <p:sp>
        <p:nvSpPr>
          <p:cNvPr id="156" name="Google Shape;156;p5"/>
          <p:cNvSpPr txBox="1"/>
          <p:nvPr>
            <p:ph idx="1" type="body"/>
          </p:nvPr>
        </p:nvSpPr>
        <p:spPr>
          <a:xfrm>
            <a:off x="1050371" y="1477940"/>
            <a:ext cx="9603275" cy="4648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Hardware Equipment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Device to be carried by the ViP (Visually Impaired Person)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Earphone (to capture commands and provide feedback)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Camera (Red Green Blue and Depth Camera)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Inertial Measurement Unit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The device leverages the ground height continuity among adjacent image frames to</a:t>
            </a:r>
            <a:endParaRPr/>
          </a:p>
          <a:p>
            <a:pPr indent="0" lvl="3" marL="82296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segment the ground accurately and rapidly, and then search the moving direction according to the</a:t>
            </a:r>
            <a:endParaRPr/>
          </a:p>
          <a:p>
            <a:pPr indent="0" lvl="3" marL="82296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ground.</a:t>
            </a:r>
            <a:endParaRPr/>
          </a:p>
          <a:p>
            <a:pPr indent="0" lvl="3" marL="82296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Smartphone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Object recognition system (CNN based system)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To help with perception and navigation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Human -   machine Conversations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Audio Module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Obstacle alert – beeping sound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Speech recognition – to understand user commands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Speech synthesis – expressing semantic information of surroundings</a:t>
            </a:r>
            <a:endParaRPr/>
          </a:p>
          <a:p>
            <a:pPr indent="0" lvl="2" marL="54864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0" lvl="2" marL="54864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 b="-1538" l="0" r="0" t="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DDDE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6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4" name="Google Shape;164;p6"/>
          <p:cNvPicPr preferRelativeResize="0"/>
          <p:nvPr/>
        </p:nvPicPr>
        <p:blipFill rotWithShape="1">
          <a:blip r:embed="rId4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System Architecture</a:t>
            </a:r>
            <a:endParaRPr/>
          </a:p>
        </p:txBody>
      </p:sp>
      <p:pic>
        <p:nvPicPr>
          <p:cNvPr descr="A screenshot of a cell phone&#10;&#10;Description automatically generated" id="166" name="Google Shape;166;p6"/>
          <p:cNvPicPr preferRelativeResize="0"/>
          <p:nvPr/>
        </p:nvPicPr>
        <p:blipFill rotWithShape="1">
          <a:blip r:embed="rId5">
            <a:alphaModFix/>
          </a:blip>
          <a:srcRect b="25970" l="14062" r="11562" t="17961"/>
          <a:stretch/>
        </p:blipFill>
        <p:spPr>
          <a:xfrm>
            <a:off x="565394" y="1477941"/>
            <a:ext cx="11061211" cy="44820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/>
          <p:nvPr/>
        </p:nvSpPr>
        <p:spPr>
          <a:xfrm>
            <a:off x="2491271" y="5519594"/>
            <a:ext cx="2385529" cy="4403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2991576" y="3011731"/>
            <a:ext cx="1384917" cy="45569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6687351" y="3725200"/>
            <a:ext cx="2385529" cy="4403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7315202" y="5520560"/>
            <a:ext cx="2385529" cy="4403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10733545" y="2287287"/>
            <a:ext cx="893060" cy="344470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7315201" y="2002559"/>
            <a:ext cx="2385529" cy="4403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7"/>
          <p:cNvGraphicFramePr/>
          <p:nvPr/>
        </p:nvGraphicFramePr>
        <p:xfrm>
          <a:off x="1130757" y="1729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{D49F8510-9714-4659-BF9F-11A9EF4BA880}</a:tableStyleId>
              </a:tblPr>
              <a:tblGrid>
                <a:gridCol w="4801400"/>
                <a:gridCol w="4801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Inputs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Speech Interface Module - </a:t>
                      </a:r>
                      <a:r>
                        <a:rPr b="0" i="0" lang="en-US" sz="1400" u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acquires and recognizes verbal instructions from the user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Speech Interface Module – </a:t>
                      </a:r>
                      <a:r>
                        <a:rPr b="0" i="0" lang="en-US" sz="1400" u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convert the output of navigation system in to a beeping sound and output of recognition systems in to speech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RGB-D Camera - </a:t>
                      </a:r>
                      <a:r>
                        <a:rPr b="0" i="0" lang="en-US" sz="1400" u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captures the depth and color images in both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indoor and outdoor scenarios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Recognition system – to output the object type, distance and orientation. 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IMU sensor - acquire the precise angle of the camera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Smartphone -  Determine the current position in outdoor environment, perform navigation, object recognition algorithm and play the audio feed back.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Map repository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Dataset of the objects to be used in the recognition system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8" name="Google Shape;178;p7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System Input - Output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/>
          <p:nvPr/>
        </p:nvSpPr>
        <p:spPr>
          <a:xfrm>
            <a:off x="4663440" y="1173480"/>
            <a:ext cx="3246120" cy="79248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2F3E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Navigation system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1158240" y="2270760"/>
            <a:ext cx="3246120" cy="1158240"/>
          </a:xfrm>
          <a:prstGeom prst="rect">
            <a:avLst/>
          </a:prstGeom>
          <a:solidFill>
            <a:srgbClr val="8194C2"/>
          </a:solidFill>
          <a:ln cap="flat" cmpd="sng" w="15875">
            <a:solidFill>
              <a:srgbClr val="2F3E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Localization – estimate the current user location 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4617720" y="2270760"/>
            <a:ext cx="3246120" cy="1158240"/>
          </a:xfrm>
          <a:prstGeom prst="rect">
            <a:avLst/>
          </a:prstGeom>
          <a:solidFill>
            <a:srgbClr val="8194C2"/>
          </a:solidFill>
          <a:ln cap="flat" cmpd="sng" w="15875">
            <a:solidFill>
              <a:srgbClr val="2F3E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Path Planner – estimate the path from current location to destination/ keep going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8077200" y="2270760"/>
            <a:ext cx="3246120" cy="1158240"/>
          </a:xfrm>
          <a:prstGeom prst="rect">
            <a:avLst/>
          </a:prstGeom>
          <a:solidFill>
            <a:srgbClr val="8194C2"/>
          </a:solidFill>
          <a:ln cap="flat" cmpd="sng" w="15875">
            <a:solidFill>
              <a:srgbClr val="2F3E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Obstacle Avoidance – determine the walkable path based on Path planner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731520" y="3901440"/>
            <a:ext cx="3093720" cy="1158240"/>
          </a:xfrm>
          <a:prstGeom prst="rect">
            <a:avLst/>
          </a:prstGeom>
          <a:solidFill>
            <a:srgbClr val="8194C2"/>
          </a:solidFill>
          <a:ln cap="flat" cmpd="sng" w="15875">
            <a:solidFill>
              <a:srgbClr val="2F3E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Indoor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VSLAM (maps)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A* algorithm (Shortest distance)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4145280" y="3901440"/>
            <a:ext cx="2468880" cy="1158240"/>
          </a:xfrm>
          <a:prstGeom prst="rect">
            <a:avLst/>
          </a:prstGeom>
          <a:solidFill>
            <a:srgbClr val="8194C2"/>
          </a:solidFill>
          <a:ln cap="flat" cmpd="sng" w="15875">
            <a:solidFill>
              <a:srgbClr val="2F3E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Outdoor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GPS Module (Google Maps)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9" name="Google Shape;189;p8"/>
          <p:cNvCxnSpPr>
            <a:stCxn id="184" idx="2"/>
            <a:endCxn id="187" idx="0"/>
          </p:cNvCxnSpPr>
          <p:nvPr/>
        </p:nvCxnSpPr>
        <p:spPr>
          <a:xfrm flipH="1">
            <a:off x="2278500" y="3429000"/>
            <a:ext cx="502800" cy="472500"/>
          </a:xfrm>
          <a:prstGeom prst="straightConnector1">
            <a:avLst/>
          </a:prstGeom>
          <a:noFill/>
          <a:ln cap="flat" cmpd="sng" w="2222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8"/>
          <p:cNvCxnSpPr>
            <a:stCxn id="184" idx="2"/>
            <a:endCxn id="188" idx="0"/>
          </p:cNvCxnSpPr>
          <p:nvPr/>
        </p:nvCxnSpPr>
        <p:spPr>
          <a:xfrm>
            <a:off x="2781300" y="3429000"/>
            <a:ext cx="2598300" cy="472500"/>
          </a:xfrm>
          <a:prstGeom prst="straightConnector1">
            <a:avLst/>
          </a:prstGeom>
          <a:noFill/>
          <a:ln cap="flat" cmpd="sng" w="2222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8"/>
          <p:cNvCxnSpPr>
            <a:stCxn id="185" idx="2"/>
            <a:endCxn id="187" idx="0"/>
          </p:cNvCxnSpPr>
          <p:nvPr/>
        </p:nvCxnSpPr>
        <p:spPr>
          <a:xfrm flipH="1">
            <a:off x="2278380" y="3429000"/>
            <a:ext cx="3962400" cy="472500"/>
          </a:xfrm>
          <a:prstGeom prst="straightConnector1">
            <a:avLst/>
          </a:prstGeom>
          <a:noFill/>
          <a:ln cap="flat" cmpd="sng" w="2222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8"/>
          <p:cNvCxnSpPr>
            <a:stCxn id="185" idx="2"/>
            <a:endCxn id="188" idx="0"/>
          </p:cNvCxnSpPr>
          <p:nvPr/>
        </p:nvCxnSpPr>
        <p:spPr>
          <a:xfrm flipH="1">
            <a:off x="5379780" y="3429000"/>
            <a:ext cx="861000" cy="472500"/>
          </a:xfrm>
          <a:prstGeom prst="straightConnector1">
            <a:avLst/>
          </a:prstGeom>
          <a:noFill/>
          <a:ln cap="flat" cmpd="sng" w="2222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3" name="Google Shape;193;p8"/>
          <p:cNvSpPr/>
          <p:nvPr/>
        </p:nvSpPr>
        <p:spPr>
          <a:xfrm>
            <a:off x="6918960" y="3901440"/>
            <a:ext cx="1432560" cy="1158240"/>
          </a:xfrm>
          <a:prstGeom prst="rect">
            <a:avLst/>
          </a:prstGeom>
          <a:solidFill>
            <a:srgbClr val="8194C2"/>
          </a:solidFill>
          <a:ln cap="flat" cmpd="sng" w="15875">
            <a:solidFill>
              <a:srgbClr val="2F3E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Obstacles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Non-static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8496300" y="3901440"/>
            <a:ext cx="1790700" cy="1158240"/>
          </a:xfrm>
          <a:prstGeom prst="rect">
            <a:avLst/>
          </a:prstGeom>
          <a:solidFill>
            <a:srgbClr val="8194C2"/>
          </a:solidFill>
          <a:ln cap="flat" cmpd="sng" w="15875">
            <a:solidFill>
              <a:srgbClr val="2F3E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Adaptive Ground Segmentation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10431780" y="3901440"/>
            <a:ext cx="1432560" cy="1158240"/>
          </a:xfrm>
          <a:prstGeom prst="rect">
            <a:avLst/>
          </a:prstGeom>
          <a:solidFill>
            <a:srgbClr val="8194C2"/>
          </a:solidFill>
          <a:ln cap="flat" cmpd="sng" w="15875">
            <a:solidFill>
              <a:srgbClr val="2F3E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Optimal Walkable Direction Search</a:t>
            </a:r>
            <a:endParaRPr/>
          </a:p>
        </p:txBody>
      </p:sp>
      <p:cxnSp>
        <p:nvCxnSpPr>
          <p:cNvPr id="196" name="Google Shape;196;p8"/>
          <p:cNvCxnSpPr>
            <a:stCxn id="186" idx="2"/>
            <a:endCxn id="193" idx="0"/>
          </p:cNvCxnSpPr>
          <p:nvPr/>
        </p:nvCxnSpPr>
        <p:spPr>
          <a:xfrm flipH="1">
            <a:off x="7635360" y="3429000"/>
            <a:ext cx="2064900" cy="472500"/>
          </a:xfrm>
          <a:prstGeom prst="straightConnector1">
            <a:avLst/>
          </a:prstGeom>
          <a:noFill/>
          <a:ln cap="flat" cmpd="sng" w="2222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p8"/>
          <p:cNvCxnSpPr>
            <a:stCxn id="186" idx="2"/>
            <a:endCxn id="194" idx="0"/>
          </p:cNvCxnSpPr>
          <p:nvPr/>
        </p:nvCxnSpPr>
        <p:spPr>
          <a:xfrm flipH="1">
            <a:off x="9391560" y="3429000"/>
            <a:ext cx="308700" cy="472500"/>
          </a:xfrm>
          <a:prstGeom prst="straightConnector1">
            <a:avLst/>
          </a:prstGeom>
          <a:noFill/>
          <a:ln cap="flat" cmpd="sng" w="2222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8"/>
          <p:cNvCxnSpPr>
            <a:stCxn id="186" idx="2"/>
            <a:endCxn id="195" idx="0"/>
          </p:cNvCxnSpPr>
          <p:nvPr/>
        </p:nvCxnSpPr>
        <p:spPr>
          <a:xfrm>
            <a:off x="9700260" y="3429000"/>
            <a:ext cx="1447800" cy="472500"/>
          </a:xfrm>
          <a:prstGeom prst="straightConnector1">
            <a:avLst/>
          </a:prstGeom>
          <a:noFill/>
          <a:ln cap="flat" cmpd="sng" w="2222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2020-07-09T22:34:36Z</dcterms:created>
  <dc:creator>Viaan Shetty</dc:creator>
</cp:coreProperties>
</file>