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88" r:id="rId2"/>
    <p:sldId id="273" r:id="rId3"/>
    <p:sldId id="292" r:id="rId4"/>
    <p:sldId id="293" r:id="rId5"/>
    <p:sldId id="297" r:id="rId6"/>
    <p:sldId id="294" r:id="rId7"/>
    <p:sldId id="295" r:id="rId8"/>
    <p:sldId id="289" r:id="rId9"/>
    <p:sldId id="299" r:id="rId10"/>
    <p:sldId id="303" r:id="rId11"/>
    <p:sldId id="300" r:id="rId12"/>
    <p:sldId id="302" r:id="rId13"/>
    <p:sldId id="301"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Cleaning and Modelling" id="{C20FD465-C8FE-4642-B48A-5CA59696B683}">
          <p14:sldIdLst>
            <p14:sldId id="288"/>
            <p14:sldId id="273"/>
            <p14:sldId id="292"/>
            <p14:sldId id="293"/>
            <p14:sldId id="297"/>
            <p14:sldId id="294"/>
            <p14:sldId id="295"/>
            <p14:sldId id="289"/>
            <p14:sldId id="299"/>
            <p14:sldId id="303"/>
            <p14:sldId id="300"/>
            <p14:sldId id="302"/>
            <p14:sldId id="301"/>
            <p14:sldId id="304"/>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A2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18855-6130-42B3-9FCE-10EC7E4B13E5}" v="4231" dt="2021-01-22T06:17:00.410"/>
    <p1510:client id="{CE7C09C4-261D-44D6-9DD7-1503076AEB4E}" v="1742" dt="2021-01-20T20:29:24.023"/>
    <p1510:client id="{E4FE5749-6DF2-4066-9664-B90D83FB3125}" v="1977" dt="2021-01-22T07:51:03.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2" d="100"/>
          <a:sy n="92" d="100"/>
        </p:scale>
        <p:origin x="-1068" y="-6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64586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8193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2389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110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993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5351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9952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4152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5379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1604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805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771697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220543-9C0B-4365-BA82-3E62F419704C}"/>
              </a:ext>
            </a:extLst>
          </p:cNvPr>
          <p:cNvSpPr>
            <a:spLocks noGrp="1"/>
          </p:cNvSpPr>
          <p:nvPr>
            <p:ph idx="1"/>
          </p:nvPr>
        </p:nvSpPr>
        <p:spPr/>
        <p:txBody>
          <a:bodyPr>
            <a:normAutofit/>
          </a:bodyPr>
          <a:lstStyle/>
          <a:p>
            <a:pPr marL="0" indent="0">
              <a:buNone/>
            </a:pPr>
            <a:endParaRPr lang="en-US" dirty="0"/>
          </a:p>
          <a:p>
            <a:pPr>
              <a:buFont typeface="Wingdings" pitchFamily="18" charset="2"/>
              <a:buChar char="q"/>
            </a:pPr>
            <a:endParaRPr lang="en-US" dirty="0"/>
          </a:p>
          <a:p>
            <a:pPr>
              <a:buFont typeface="Wingdings" pitchFamily="18" charset="2"/>
              <a:buChar char="q"/>
            </a:pPr>
            <a:endParaRPr lang="en-US" dirty="0"/>
          </a:p>
          <a:p>
            <a:pPr>
              <a:buFont typeface="Wingdings" pitchFamily="18" charset="2"/>
              <a:buChar char="q"/>
            </a:pPr>
            <a:endParaRPr lang="en-US" dirty="0"/>
          </a:p>
        </p:txBody>
      </p:sp>
      <p:sp>
        <p:nvSpPr>
          <p:cNvPr id="4" name="Title 3"/>
          <p:cNvSpPr>
            <a:spLocks noGrp="1"/>
          </p:cNvSpPr>
          <p:nvPr>
            <p:ph type="title"/>
          </p:nvPr>
        </p:nvSpPr>
        <p:spPr/>
        <p:txBody>
          <a:bodyPr/>
          <a:lstStyle/>
          <a:p>
            <a:r>
              <a:rPr lang="en-IN" b="1" dirty="0" smtClean="0">
                <a:solidFill>
                  <a:schemeClr val="tx1"/>
                </a:solidFill>
              </a:rPr>
              <a:t>Process Flow – Data Cleaning and Modelling</a:t>
            </a:r>
            <a:endParaRPr lang="en-IN" b="1" dirty="0">
              <a:solidFill>
                <a:schemeClr val="tx1"/>
              </a:solidFill>
            </a:endParaRPr>
          </a:p>
        </p:txBody>
      </p:sp>
      <p:sp>
        <p:nvSpPr>
          <p:cNvPr id="2" name="TextBox 1"/>
          <p:cNvSpPr txBox="1"/>
          <p:nvPr/>
        </p:nvSpPr>
        <p:spPr>
          <a:xfrm>
            <a:off x="4148051" y="1429789"/>
            <a:ext cx="6916189" cy="923330"/>
          </a:xfrm>
          <a:prstGeom prst="rect">
            <a:avLst/>
          </a:prstGeom>
          <a:noFill/>
        </p:spPr>
        <p:txBody>
          <a:bodyPr wrap="square" rtlCol="0">
            <a:spAutoFit/>
          </a:bodyPr>
          <a:lstStyle/>
          <a:p>
            <a:r>
              <a:rPr lang="en-IN" dirty="0" smtClean="0"/>
              <a:t>Post the implementation of Exploratory Data Analysis (EDA) techniques to gain insights on the data features, the data was prepared for modelling purposes.  </a:t>
            </a:r>
            <a:endParaRPr lang="en-IN" dirty="0"/>
          </a:p>
        </p:txBody>
      </p:sp>
      <p:pic>
        <p:nvPicPr>
          <p:cNvPr id="6" name="Picture 5">
            <a:extLst>
              <a:ext uri="{FF2B5EF4-FFF2-40B4-BE49-F238E27FC236}">
                <a16:creationId xmlns="" xmlns:a16="http://schemas.microsoft.com/office/drawing/2014/main" xmlns:lc="http://schemas.openxmlformats.org/drawingml/2006/lockedCanvas" id="{87452446-B5DF-1C40-A1D4-54ABF2322D95}"/>
              </a:ext>
            </a:extLst>
          </p:cNvPr>
          <p:cNvPicPr>
            <a:picLocks noChangeAspect="1"/>
          </p:cNvPicPr>
          <p:nvPr/>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596428" y="4548832"/>
            <a:ext cx="1467812" cy="1467812"/>
          </a:xfrm>
          <a:prstGeom prst="rect">
            <a:avLst/>
          </a:prstGeom>
        </p:spPr>
      </p:pic>
    </p:spTree>
    <p:extLst>
      <p:ext uri="{BB962C8B-B14F-4D97-AF65-F5344CB8AC3E}">
        <p14:creationId xmlns:p14="http://schemas.microsoft.com/office/powerpoint/2010/main" val="3288879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49500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633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39" y="1716486"/>
            <a:ext cx="3230113" cy="2882898"/>
          </a:xfrm>
        </p:spPr>
        <p:txBody>
          <a:bodyPr>
            <a:normAutofit/>
          </a:bodyPr>
          <a:lstStyle/>
          <a:p>
            <a:pPr algn="ctr"/>
            <a:r>
              <a:rPr lang="en-IN" sz="2800" b="1" dirty="0" smtClean="0">
                <a:solidFill>
                  <a:schemeClr val="tx1"/>
                </a:solidFill>
              </a:rPr>
              <a:t>Modelling: Deep Learning</a:t>
            </a:r>
            <a:endParaRPr lang="en-IN" sz="2800" b="1" dirty="0">
              <a:solidFill>
                <a:schemeClr val="tx1"/>
              </a:solidFill>
            </a:endParaRPr>
          </a:p>
        </p:txBody>
      </p:sp>
      <p:sp>
        <p:nvSpPr>
          <p:cNvPr id="3" name="TextBox 2"/>
          <p:cNvSpPr txBox="1"/>
          <p:nvPr/>
        </p:nvSpPr>
        <p:spPr>
          <a:xfrm>
            <a:off x="3553691" y="540328"/>
            <a:ext cx="4998027" cy="923330"/>
          </a:xfrm>
          <a:prstGeom prst="rect">
            <a:avLst/>
          </a:prstGeom>
          <a:noFill/>
        </p:spPr>
        <p:txBody>
          <a:bodyPr wrap="square" rtlCol="0">
            <a:spAutoFit/>
          </a:bodyPr>
          <a:lstStyle/>
          <a:p>
            <a:r>
              <a:rPr lang="en-IN" dirty="0" smtClean="0"/>
              <a:t>The pre-processed and cleaned training data is then passed on to deep learning model. The architecture of the model is: </a:t>
            </a:r>
            <a:endParaRPr lang="en-IN" dirty="0"/>
          </a:p>
        </p:txBody>
      </p:sp>
      <p:sp>
        <p:nvSpPr>
          <p:cNvPr id="6" name="Rectangle 5"/>
          <p:cNvSpPr/>
          <p:nvPr/>
        </p:nvSpPr>
        <p:spPr>
          <a:xfrm>
            <a:off x="-1" y="6488668"/>
            <a:ext cx="6575367" cy="261610"/>
          </a:xfrm>
          <a:prstGeom prst="rect">
            <a:avLst/>
          </a:prstGeom>
        </p:spPr>
        <p:txBody>
          <a:bodyPr wrap="square">
            <a:spAutoFit/>
          </a:bodyPr>
          <a:lstStyle/>
          <a:p>
            <a:r>
              <a:rPr lang="en-IN" sz="1100" b="1" dirty="0" smtClean="0"/>
              <a:t>Reference:</a:t>
            </a:r>
            <a:r>
              <a:rPr lang="en-IN" sz="1100" b="1" dirty="0" smtClean="0">
                <a:solidFill>
                  <a:srgbClr val="0070C0"/>
                </a:solidFill>
              </a:rPr>
              <a:t> -https</a:t>
            </a:r>
            <a:r>
              <a:rPr lang="en-IN" sz="1100" b="1" dirty="0">
                <a:solidFill>
                  <a:srgbClr val="0070C0"/>
                </a:solidFill>
              </a:rPr>
              <a:t>://machinelearningmastery.com/a-tour-of-machine-learning-algorithms/</a:t>
            </a:r>
          </a:p>
        </p:txBody>
      </p:sp>
      <p:pic>
        <p:nvPicPr>
          <p:cNvPr id="2050" name="Picture 2" descr="C:\Users\vedaa\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631" y="0"/>
            <a:ext cx="294362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53691" y="2234045"/>
            <a:ext cx="4998027" cy="2862322"/>
          </a:xfrm>
          <a:prstGeom prst="rect">
            <a:avLst/>
          </a:prstGeom>
          <a:noFill/>
        </p:spPr>
        <p:txBody>
          <a:bodyPr wrap="square" rtlCol="0">
            <a:spAutoFit/>
          </a:bodyPr>
          <a:lstStyle/>
          <a:p>
            <a:r>
              <a:rPr lang="en-US" dirty="0" smtClean="0"/>
              <a:t>The following are the parameters of the neural network:</a:t>
            </a:r>
          </a:p>
          <a:p>
            <a:pPr marL="342900" indent="-342900">
              <a:buAutoNum type="arabicPeriod"/>
            </a:pPr>
            <a:r>
              <a:rPr lang="en-US" dirty="0" smtClean="0"/>
              <a:t>Loss Function: Sparse_Categorical_Entropy</a:t>
            </a:r>
          </a:p>
          <a:p>
            <a:pPr marL="342900" indent="-342900">
              <a:buAutoNum type="arabicPeriod"/>
            </a:pPr>
            <a:r>
              <a:rPr lang="en-US" dirty="0" smtClean="0"/>
              <a:t>Validation Metric: Accuracy</a:t>
            </a:r>
          </a:p>
          <a:p>
            <a:pPr marL="342900" indent="-342900">
              <a:buAutoNum type="arabicPeriod"/>
            </a:pPr>
            <a:r>
              <a:rPr lang="en-US" dirty="0" smtClean="0"/>
              <a:t>Epochs: 50</a:t>
            </a:r>
          </a:p>
          <a:p>
            <a:pPr marL="342900" indent="-342900">
              <a:buAutoNum type="arabicPeriod"/>
            </a:pPr>
            <a:r>
              <a:rPr lang="en-US" dirty="0" smtClean="0"/>
              <a:t>Batch Size: 32</a:t>
            </a:r>
          </a:p>
          <a:p>
            <a:pPr marL="342900" indent="-342900">
              <a:buAutoNum type="arabicPeriod"/>
            </a:pPr>
            <a:r>
              <a:rPr lang="en-US" dirty="0" smtClean="0"/>
              <a:t>Optimizer: Adam</a:t>
            </a:r>
          </a:p>
          <a:p>
            <a:pPr marL="342900" indent="-342900">
              <a:buAutoNum type="arabicPeriod"/>
            </a:pPr>
            <a:r>
              <a:rPr lang="en-US" dirty="0" smtClean="0"/>
              <a:t>Learning Rate: 0.001</a:t>
            </a:r>
          </a:p>
          <a:p>
            <a:pPr marL="342900" indent="-342900">
              <a:buAutoNum type="arabicPeriod"/>
            </a:pPr>
            <a:r>
              <a:rPr lang="en-US" dirty="0" smtClean="0"/>
              <a:t>Callbacks: ModelCheckpoint, ReduceL RonPlateau</a:t>
            </a:r>
            <a:endParaRPr lang="en-US" dirty="0"/>
          </a:p>
        </p:txBody>
      </p:sp>
    </p:spTree>
    <p:extLst>
      <p:ext uri="{BB962C8B-B14F-4D97-AF65-F5344CB8AC3E}">
        <p14:creationId xmlns:p14="http://schemas.microsoft.com/office/powerpoint/2010/main" val="666123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849" y="83127"/>
            <a:ext cx="9059862"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74127"/>
            <a:ext cx="38671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381" y="4236027"/>
            <a:ext cx="38481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087582"/>
            <a:ext cx="29622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121304" y="3846622"/>
            <a:ext cx="3946216" cy="2980205"/>
          </a:xfrm>
          <a:prstGeom prst="rect">
            <a:avLst/>
          </a:prstGeom>
          <a:solidFill>
            <a:srgbClr val="2CA2BA"/>
          </a:solidFill>
        </p:spPr>
        <p:txBody>
          <a:bodyPr wrap="square" rtlCol="0">
            <a:spAutoFit/>
          </a:bodyPr>
          <a:lstStyle/>
          <a:p>
            <a:endParaRPr lang="en-IN" dirty="0"/>
          </a:p>
        </p:txBody>
      </p:sp>
      <p:sp>
        <p:nvSpPr>
          <p:cNvPr id="9" name="TextBox 8"/>
          <p:cNvSpPr txBox="1"/>
          <p:nvPr/>
        </p:nvSpPr>
        <p:spPr>
          <a:xfrm>
            <a:off x="5132603" y="4727890"/>
            <a:ext cx="2192481" cy="954107"/>
          </a:xfrm>
          <a:prstGeom prst="rect">
            <a:avLst/>
          </a:prstGeom>
          <a:noFill/>
        </p:spPr>
        <p:txBody>
          <a:bodyPr wrap="square" rtlCol="0">
            <a:spAutoFit/>
          </a:bodyPr>
          <a:lstStyle/>
          <a:p>
            <a:r>
              <a:rPr lang="en-US" sz="2800" b="1" dirty="0" smtClean="0">
                <a:latin typeface="+mj-lt"/>
              </a:rPr>
              <a:t>Results and Analysis</a:t>
            </a:r>
            <a:endParaRPr lang="en-US" sz="2800" b="1" dirty="0">
              <a:latin typeface="+mj-lt"/>
            </a:endParaRPr>
          </a:p>
        </p:txBody>
      </p:sp>
    </p:spTree>
    <p:extLst>
      <p:ext uri="{BB962C8B-B14F-4D97-AF65-F5344CB8AC3E}">
        <p14:creationId xmlns:p14="http://schemas.microsoft.com/office/powerpoint/2010/main" val="2920131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8"/>
            <a:ext cx="2947482" cy="1047862"/>
          </a:xfrm>
        </p:spPr>
        <p:txBody>
          <a:bodyPr>
            <a:normAutofit/>
          </a:bodyPr>
          <a:lstStyle/>
          <a:p>
            <a:r>
              <a:rPr lang="en-US" sz="2800" b="1" dirty="0">
                <a:solidFill>
                  <a:schemeClr val="tx1"/>
                </a:solidFill>
              </a:rPr>
              <a:t>Final Deployment</a:t>
            </a:r>
          </a:p>
        </p:txBody>
      </p:sp>
      <p:sp>
        <p:nvSpPr>
          <p:cNvPr id="4" name="TextBox 3"/>
          <p:cNvSpPr txBox="1"/>
          <p:nvPr/>
        </p:nvSpPr>
        <p:spPr>
          <a:xfrm>
            <a:off x="3553691" y="540328"/>
            <a:ext cx="4998027" cy="923330"/>
          </a:xfrm>
          <a:prstGeom prst="rect">
            <a:avLst/>
          </a:prstGeom>
          <a:noFill/>
        </p:spPr>
        <p:txBody>
          <a:bodyPr wrap="square" rtlCol="0">
            <a:spAutoFit/>
          </a:bodyPr>
          <a:lstStyle/>
          <a:p>
            <a:r>
              <a:rPr lang="en-IN" dirty="0" smtClean="0"/>
              <a:t>Finally all the models, encoders and vectorizers  were exported using pickle, and the best model was kept in the backend for deployment.</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691" y="1548240"/>
            <a:ext cx="78120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3691" y="2737131"/>
            <a:ext cx="44005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706090" y="2404353"/>
            <a:ext cx="7547265" cy="261610"/>
          </a:xfrm>
          <a:prstGeom prst="rect">
            <a:avLst/>
          </a:prstGeom>
          <a:noFill/>
        </p:spPr>
        <p:txBody>
          <a:bodyPr wrap="square" rtlCol="0">
            <a:spAutoFit/>
          </a:bodyPr>
          <a:lstStyle/>
          <a:p>
            <a:pPr algn="ctr"/>
            <a:r>
              <a:rPr lang="en-IN" sz="1100" dirty="0" smtClean="0"/>
              <a:t>Fig:- Dumping the Model on the Drive</a:t>
            </a:r>
            <a:endParaRPr lang="en-IN" sz="1100" dirty="0"/>
          </a:p>
        </p:txBody>
      </p:sp>
      <p:sp>
        <p:nvSpPr>
          <p:cNvPr id="8" name="TextBox 7"/>
          <p:cNvSpPr txBox="1"/>
          <p:nvPr/>
        </p:nvSpPr>
        <p:spPr>
          <a:xfrm>
            <a:off x="3553691" y="3174039"/>
            <a:ext cx="7547265" cy="261610"/>
          </a:xfrm>
          <a:prstGeom prst="rect">
            <a:avLst/>
          </a:prstGeom>
          <a:noFill/>
        </p:spPr>
        <p:txBody>
          <a:bodyPr wrap="square" rtlCol="0">
            <a:spAutoFit/>
          </a:bodyPr>
          <a:lstStyle/>
          <a:p>
            <a:pPr algn="ctr"/>
            <a:r>
              <a:rPr lang="en-IN" sz="1100" dirty="0" smtClean="0"/>
              <a:t>Fig: - Loading the Encoder in the Backend</a:t>
            </a:r>
            <a:endParaRPr lang="en-IN" sz="1100" dirty="0"/>
          </a:p>
        </p:txBody>
      </p:sp>
      <p:sp>
        <p:nvSpPr>
          <p:cNvPr id="9" name="Title 3"/>
          <p:cNvSpPr txBox="1">
            <a:spLocks/>
          </p:cNvSpPr>
          <p:nvPr/>
        </p:nvSpPr>
        <p:spPr>
          <a:xfrm>
            <a:off x="252919" y="3148227"/>
            <a:ext cx="2947482" cy="2576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2800" b="1" smtClean="0">
                <a:solidFill>
                  <a:schemeClr val="tx1"/>
                </a:solidFill>
              </a:rPr>
              <a:t>Future Scope for Data Cleaning and Modelling</a:t>
            </a:r>
            <a:endParaRPr lang="en-IN" sz="2800" b="1" dirty="0">
              <a:solidFill>
                <a:schemeClr val="tx1"/>
              </a:solidFill>
            </a:endParaRPr>
          </a:p>
        </p:txBody>
      </p:sp>
      <p:sp>
        <p:nvSpPr>
          <p:cNvPr id="10" name="TextBox 9"/>
          <p:cNvSpPr txBox="1"/>
          <p:nvPr/>
        </p:nvSpPr>
        <p:spPr>
          <a:xfrm>
            <a:off x="3626428" y="3694342"/>
            <a:ext cx="7076209" cy="2862322"/>
          </a:xfrm>
          <a:prstGeom prst="rect">
            <a:avLst/>
          </a:prstGeom>
          <a:noFill/>
        </p:spPr>
        <p:txBody>
          <a:bodyPr wrap="square" rtlCol="0">
            <a:spAutoFit/>
          </a:bodyPr>
          <a:lstStyle/>
          <a:p>
            <a:r>
              <a:rPr lang="en-US" dirty="0" smtClean="0"/>
              <a:t>The following are the future scopes on the modeling process:</a:t>
            </a:r>
          </a:p>
          <a:p>
            <a:pPr marL="342900" indent="-342900">
              <a:buFont typeface="+mj-lt"/>
              <a:buAutoNum type="arabicPeriod"/>
            </a:pPr>
            <a:r>
              <a:rPr lang="en-US" dirty="0" smtClean="0"/>
              <a:t>Using  Attention Models and Transformers</a:t>
            </a:r>
            <a:endParaRPr lang="en-US" dirty="0"/>
          </a:p>
          <a:p>
            <a:pPr marL="342900" indent="-342900">
              <a:buFont typeface="+mj-lt"/>
              <a:buAutoNum type="arabicPeriod"/>
            </a:pPr>
            <a:r>
              <a:rPr lang="en-US" dirty="0" smtClean="0"/>
              <a:t>Using BERT and XLNET</a:t>
            </a:r>
          </a:p>
          <a:p>
            <a:pPr marL="342900" indent="-342900">
              <a:buFont typeface="+mj-lt"/>
              <a:buAutoNum type="arabicPeriod"/>
            </a:pPr>
            <a:r>
              <a:rPr lang="en-US" dirty="0" smtClean="0">
                <a:solidFill>
                  <a:srgbClr val="FF0000"/>
                </a:solidFill>
              </a:rPr>
              <a:t>Bootstrap Aggregation with LSTM</a:t>
            </a:r>
          </a:p>
          <a:p>
            <a:pPr marL="342900" indent="-342900">
              <a:buFont typeface="+mj-lt"/>
              <a:buAutoNum type="arabicPeriod"/>
            </a:pPr>
            <a:r>
              <a:rPr lang="en-US" dirty="0" smtClean="0"/>
              <a:t>Stacking and Voting with LSTM</a:t>
            </a:r>
          </a:p>
          <a:p>
            <a:pPr marL="342900" indent="-342900">
              <a:buFont typeface="+mj-lt"/>
              <a:buAutoNum type="arabicPeriod"/>
            </a:pPr>
            <a:r>
              <a:rPr lang="en-US" dirty="0" smtClean="0"/>
              <a:t>Bayesian Hyper Parameter Optimization</a:t>
            </a:r>
          </a:p>
          <a:p>
            <a:pPr marL="342900" indent="-342900">
              <a:buFont typeface="+mj-lt"/>
              <a:buAutoNum type="arabicPeriod"/>
            </a:pPr>
            <a:r>
              <a:rPr lang="en-US" dirty="0" smtClean="0"/>
              <a:t>Perform advanced Data Cleaning Techniques on Dataset</a:t>
            </a:r>
          </a:p>
          <a:p>
            <a:pPr marL="342900" indent="-342900">
              <a:buFont typeface="+mj-lt"/>
              <a:buAutoNum type="arabicPeriod"/>
            </a:pPr>
            <a:r>
              <a:rPr lang="en-US" dirty="0" smtClean="0"/>
              <a:t>Perform advanced Feature Selection.</a:t>
            </a:r>
          </a:p>
          <a:p>
            <a:pPr marL="342900" indent="-342900">
              <a:buFont typeface="+mj-lt"/>
              <a:buAutoNum type="arabicPeriod"/>
            </a:pPr>
            <a:r>
              <a:rPr lang="en-US" dirty="0" smtClean="0"/>
              <a:t>Perform NLG techniques to increase data.</a:t>
            </a:r>
          </a:p>
          <a:p>
            <a:pPr marL="342900" indent="-342900">
              <a:buFont typeface="+mj-lt"/>
              <a:buAutoNum type="arabicPeriod"/>
            </a:pPr>
            <a:endParaRPr lang="en-US" dirty="0" smtClean="0"/>
          </a:p>
        </p:txBody>
      </p:sp>
    </p:spTree>
    <p:extLst>
      <p:ext uri="{BB962C8B-B14F-4D97-AF65-F5344CB8AC3E}">
        <p14:creationId xmlns:p14="http://schemas.microsoft.com/office/powerpoint/2010/main" val="3883563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ANY</a:t>
            </a:r>
            <a:br>
              <a:rPr lang="en-US" b="1" dirty="0" smtClean="0">
                <a:solidFill>
                  <a:schemeClr val="tx1"/>
                </a:solidFill>
              </a:rPr>
            </a:br>
            <a:r>
              <a:rPr lang="en-US" b="1" dirty="0" smtClean="0">
                <a:solidFill>
                  <a:schemeClr val="tx1"/>
                </a:solidFill>
              </a:rPr>
              <a:t>QUESTIONS ? </a:t>
            </a:r>
            <a:endParaRPr lang="en-US" b="1" dirty="0">
              <a:solidFill>
                <a:schemeClr val="tx1"/>
              </a:solidFill>
            </a:endParaRPr>
          </a:p>
        </p:txBody>
      </p:sp>
      <p:sp>
        <p:nvSpPr>
          <p:cNvPr id="4" name="Title 3"/>
          <p:cNvSpPr txBox="1">
            <a:spLocks/>
          </p:cNvSpPr>
          <p:nvPr/>
        </p:nvSpPr>
        <p:spPr>
          <a:xfrm>
            <a:off x="3626427" y="2048629"/>
            <a:ext cx="7647708" cy="1307636"/>
          </a:xfrm>
          <a:prstGeom prst="rect">
            <a:avLst/>
          </a:prstGeom>
        </p:spPr>
        <p:txBody>
          <a:bodyP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IN" sz="3200" b="1" dirty="0" smtClean="0">
                <a:solidFill>
                  <a:schemeClr val="tx1"/>
                </a:solidFill>
              </a:rPr>
              <a:t>Thank You!</a:t>
            </a:r>
            <a:endParaRPr lang="en-IN" sz="3200" b="1" dirty="0">
              <a:solidFill>
                <a:schemeClr val="tx1"/>
              </a:solidFill>
            </a:endParaRPr>
          </a:p>
        </p:txBody>
      </p:sp>
    </p:spTree>
    <p:extLst>
      <p:ext uri="{BB962C8B-B14F-4D97-AF65-F5344CB8AC3E}">
        <p14:creationId xmlns:p14="http://schemas.microsoft.com/office/powerpoint/2010/main" val="3850078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3120" y="307569"/>
            <a:ext cx="7439891" cy="461665"/>
          </a:xfrm>
          <a:prstGeom prst="rect">
            <a:avLst/>
          </a:prstGeom>
          <a:noFill/>
        </p:spPr>
        <p:txBody>
          <a:bodyPr wrap="square" rtlCol="0">
            <a:spAutoFit/>
          </a:bodyPr>
          <a:lstStyle/>
          <a:p>
            <a:pPr algn="ctr"/>
            <a:r>
              <a:rPr lang="en-IN" sz="2400" b="1" dirty="0" smtClean="0"/>
              <a:t>Steps performed for data preparation and modelling</a:t>
            </a:r>
            <a:endParaRPr lang="en-IN" sz="2400" b="1" dirty="0"/>
          </a:p>
        </p:txBody>
      </p:sp>
      <p:sp>
        <p:nvSpPr>
          <p:cNvPr id="6" name="Rectangle 5"/>
          <p:cNvSpPr/>
          <p:nvPr/>
        </p:nvSpPr>
        <p:spPr>
          <a:xfrm>
            <a:off x="3682538" y="1130532"/>
            <a:ext cx="4580314" cy="32598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4621876" y="1108856"/>
            <a:ext cx="2818016" cy="369332"/>
          </a:xfrm>
          <a:prstGeom prst="rect">
            <a:avLst/>
          </a:prstGeom>
          <a:noFill/>
        </p:spPr>
        <p:txBody>
          <a:bodyPr wrap="square" rtlCol="0">
            <a:spAutoFit/>
          </a:bodyPr>
          <a:lstStyle/>
          <a:p>
            <a:pPr algn="ctr"/>
            <a:r>
              <a:rPr lang="en-IN" b="1" dirty="0" smtClean="0"/>
              <a:t>Data post EDA</a:t>
            </a:r>
            <a:endParaRPr lang="en-IN" b="1" dirty="0"/>
          </a:p>
        </p:txBody>
      </p:sp>
      <p:cxnSp>
        <p:nvCxnSpPr>
          <p:cNvPr id="27" name="Straight Arrow Connector 26"/>
          <p:cNvCxnSpPr/>
          <p:nvPr/>
        </p:nvCxnSpPr>
        <p:spPr>
          <a:xfrm>
            <a:off x="2128057" y="3912399"/>
            <a:ext cx="0" cy="3657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0047315" y="3934939"/>
            <a:ext cx="0" cy="3657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2973" y="4300699"/>
            <a:ext cx="3355571" cy="61514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Implementing machine learning models</a:t>
            </a:r>
            <a:endParaRPr lang="en-IN" b="1" dirty="0">
              <a:solidFill>
                <a:schemeClr val="tx1"/>
              </a:solidFill>
            </a:endParaRPr>
          </a:p>
        </p:txBody>
      </p:sp>
      <p:sp>
        <p:nvSpPr>
          <p:cNvPr id="31" name="Rectangle 30"/>
          <p:cNvSpPr/>
          <p:nvPr/>
        </p:nvSpPr>
        <p:spPr>
          <a:xfrm>
            <a:off x="8262851" y="3297257"/>
            <a:ext cx="3355571" cy="61514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Data Pre-Processing</a:t>
            </a:r>
          </a:p>
          <a:p>
            <a:pPr algn="ctr"/>
            <a:r>
              <a:rPr lang="en-IN" b="1" dirty="0" smtClean="0">
                <a:solidFill>
                  <a:schemeClr val="tx1"/>
                </a:solidFill>
              </a:rPr>
              <a:t>Word </a:t>
            </a:r>
            <a:r>
              <a:rPr lang="en-IN" b="1" dirty="0">
                <a:solidFill>
                  <a:schemeClr val="tx1"/>
                </a:solidFill>
              </a:rPr>
              <a:t>E</a:t>
            </a:r>
            <a:r>
              <a:rPr lang="en-IN" b="1" dirty="0" smtClean="0">
                <a:solidFill>
                  <a:schemeClr val="tx1"/>
                </a:solidFill>
              </a:rPr>
              <a:t>mbeddings</a:t>
            </a:r>
            <a:endParaRPr lang="en-IN" b="1" dirty="0">
              <a:solidFill>
                <a:schemeClr val="tx1"/>
              </a:solidFill>
            </a:endParaRPr>
          </a:p>
        </p:txBody>
      </p:sp>
      <p:cxnSp>
        <p:nvCxnSpPr>
          <p:cNvPr id="2049" name="Straight Arrow Connector 2048"/>
          <p:cNvCxnSpPr/>
          <p:nvPr/>
        </p:nvCxnSpPr>
        <p:spPr>
          <a:xfrm>
            <a:off x="5964382" y="1456513"/>
            <a:ext cx="0" cy="380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294909" y="1880063"/>
            <a:ext cx="3355571" cy="61514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Data Sampling</a:t>
            </a:r>
            <a:endParaRPr lang="en-IN" b="1" dirty="0">
              <a:solidFill>
                <a:schemeClr val="tx1"/>
              </a:solidFill>
            </a:endParaRPr>
          </a:p>
        </p:txBody>
      </p:sp>
      <p:cxnSp>
        <p:nvCxnSpPr>
          <p:cNvPr id="42" name="Straight Arrow Connector 41"/>
          <p:cNvCxnSpPr/>
          <p:nvPr/>
        </p:nvCxnSpPr>
        <p:spPr>
          <a:xfrm>
            <a:off x="5964382" y="2505447"/>
            <a:ext cx="0" cy="4308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99859" y="2531266"/>
            <a:ext cx="3458094" cy="338554"/>
          </a:xfrm>
          <a:prstGeom prst="rect">
            <a:avLst/>
          </a:prstGeom>
          <a:noFill/>
        </p:spPr>
        <p:txBody>
          <a:bodyPr wrap="square" rtlCol="0">
            <a:spAutoFit/>
          </a:bodyPr>
          <a:lstStyle/>
          <a:p>
            <a:pPr algn="ctr"/>
            <a:r>
              <a:rPr lang="en-IN" sz="1600" b="1" dirty="0" smtClean="0"/>
              <a:t>Train-Test split</a:t>
            </a:r>
            <a:endParaRPr lang="en-IN" sz="1600" b="1" dirty="0"/>
          </a:p>
        </p:txBody>
      </p:sp>
      <p:sp>
        <p:nvSpPr>
          <p:cNvPr id="45" name="TextBox 44"/>
          <p:cNvSpPr txBox="1"/>
          <p:nvPr/>
        </p:nvSpPr>
        <p:spPr>
          <a:xfrm>
            <a:off x="1155468" y="3975745"/>
            <a:ext cx="3458094" cy="307777"/>
          </a:xfrm>
          <a:prstGeom prst="rect">
            <a:avLst/>
          </a:prstGeom>
          <a:noFill/>
        </p:spPr>
        <p:txBody>
          <a:bodyPr wrap="square" rtlCol="0">
            <a:spAutoFit/>
          </a:bodyPr>
          <a:lstStyle/>
          <a:p>
            <a:pPr algn="ctr"/>
            <a:r>
              <a:rPr lang="en-IN" sz="1400" b="1" dirty="0" smtClean="0"/>
              <a:t>Modelling</a:t>
            </a:r>
            <a:endParaRPr lang="en-IN" sz="1400" b="1" dirty="0"/>
          </a:p>
        </p:txBody>
      </p:sp>
      <p:cxnSp>
        <p:nvCxnSpPr>
          <p:cNvPr id="46" name="Straight Arrow Connector 45"/>
          <p:cNvCxnSpPr/>
          <p:nvPr/>
        </p:nvCxnSpPr>
        <p:spPr>
          <a:xfrm>
            <a:off x="5989321" y="5337765"/>
            <a:ext cx="1386" cy="3433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8262852" y="4351569"/>
            <a:ext cx="3355571" cy="61514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Implementing </a:t>
            </a:r>
            <a:r>
              <a:rPr lang="en-IN" b="1" dirty="0" smtClean="0">
                <a:solidFill>
                  <a:schemeClr val="tx1"/>
                </a:solidFill>
              </a:rPr>
              <a:t>deep </a:t>
            </a:r>
            <a:r>
              <a:rPr lang="en-IN" b="1" dirty="0">
                <a:solidFill>
                  <a:schemeClr val="tx1"/>
                </a:solidFill>
              </a:rPr>
              <a:t>learning models</a:t>
            </a:r>
          </a:p>
        </p:txBody>
      </p:sp>
      <p:cxnSp>
        <p:nvCxnSpPr>
          <p:cNvPr id="52" name="Straight Connector 51"/>
          <p:cNvCxnSpPr/>
          <p:nvPr/>
        </p:nvCxnSpPr>
        <p:spPr>
          <a:xfrm>
            <a:off x="2107276" y="5329453"/>
            <a:ext cx="7847215" cy="83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447307" y="5681109"/>
            <a:ext cx="3355571" cy="61514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Backend server handling</a:t>
            </a:r>
            <a:endParaRPr lang="en-IN" b="1" dirty="0">
              <a:solidFill>
                <a:schemeClr val="tx1"/>
              </a:solidFill>
            </a:endParaRPr>
          </a:p>
        </p:txBody>
      </p:sp>
      <p:cxnSp>
        <p:nvCxnSpPr>
          <p:cNvPr id="55" name="Straight Arrow Connector 54"/>
          <p:cNvCxnSpPr/>
          <p:nvPr/>
        </p:nvCxnSpPr>
        <p:spPr>
          <a:xfrm>
            <a:off x="2128057" y="4915841"/>
            <a:ext cx="0" cy="4219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940636" y="4976533"/>
            <a:ext cx="0" cy="3657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201486" y="2936322"/>
            <a:ext cx="7847215" cy="83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0047315" y="2953913"/>
            <a:ext cx="1386" cy="3433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201486" y="2936322"/>
            <a:ext cx="1386" cy="3433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25334" y="3279666"/>
            <a:ext cx="3355571" cy="63273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Data Pre-Processing</a:t>
            </a:r>
          </a:p>
          <a:p>
            <a:pPr algn="ctr"/>
            <a:r>
              <a:rPr lang="en-IN" b="1" dirty="0" smtClean="0">
                <a:solidFill>
                  <a:schemeClr val="tx1"/>
                </a:solidFill>
              </a:rPr>
              <a:t>Bag of words</a:t>
            </a:r>
            <a:endParaRPr lang="en-IN" b="1" dirty="0">
              <a:solidFill>
                <a:schemeClr val="tx1"/>
              </a:solidFill>
            </a:endParaRPr>
          </a:p>
        </p:txBody>
      </p:sp>
      <p:sp>
        <p:nvSpPr>
          <p:cNvPr id="63" name="TextBox 62"/>
          <p:cNvSpPr txBox="1"/>
          <p:nvPr/>
        </p:nvSpPr>
        <p:spPr>
          <a:xfrm>
            <a:off x="9418320" y="3934939"/>
            <a:ext cx="2352502" cy="307777"/>
          </a:xfrm>
          <a:prstGeom prst="rect">
            <a:avLst/>
          </a:prstGeom>
          <a:noFill/>
        </p:spPr>
        <p:txBody>
          <a:bodyPr wrap="square" rtlCol="0">
            <a:spAutoFit/>
          </a:bodyPr>
          <a:lstStyle/>
          <a:p>
            <a:pPr algn="ctr"/>
            <a:r>
              <a:rPr lang="en-IN" sz="1400" b="1" dirty="0" smtClean="0"/>
              <a:t>Modelling</a:t>
            </a:r>
            <a:endParaRPr lang="en-IN" sz="1400" b="1" dirty="0"/>
          </a:p>
        </p:txBody>
      </p:sp>
    </p:spTree>
    <p:extLst>
      <p:ext uri="{BB962C8B-B14F-4D97-AF65-F5344CB8AC3E}">
        <p14:creationId xmlns:p14="http://schemas.microsoft.com/office/powerpoint/2010/main" val="841424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220543-9C0B-4365-BA82-3E62F419704C}"/>
              </a:ext>
            </a:extLst>
          </p:cNvPr>
          <p:cNvSpPr>
            <a:spLocks noGrp="1"/>
          </p:cNvSpPr>
          <p:nvPr>
            <p:ph idx="1"/>
          </p:nvPr>
        </p:nvSpPr>
        <p:spPr/>
        <p:txBody>
          <a:bodyPr>
            <a:normAutofit/>
          </a:bodyPr>
          <a:lstStyle/>
          <a:p>
            <a:pPr marL="0" indent="0">
              <a:buNone/>
            </a:pPr>
            <a:endParaRPr lang="en-US" dirty="0"/>
          </a:p>
          <a:p>
            <a:pPr>
              <a:buFont typeface="Wingdings" pitchFamily="18" charset="2"/>
              <a:buChar char="q"/>
            </a:pPr>
            <a:endParaRPr lang="en-US" dirty="0"/>
          </a:p>
          <a:p>
            <a:pPr>
              <a:buFont typeface="Wingdings" pitchFamily="18" charset="2"/>
              <a:buChar char="q"/>
            </a:pPr>
            <a:endParaRPr lang="en-US" dirty="0"/>
          </a:p>
          <a:p>
            <a:pPr>
              <a:buFont typeface="Wingdings" pitchFamily="18" charset="2"/>
              <a:buChar char="q"/>
            </a:pPr>
            <a:endParaRPr lang="en-US" dirty="0"/>
          </a:p>
        </p:txBody>
      </p:sp>
      <p:sp>
        <p:nvSpPr>
          <p:cNvPr id="4" name="Title 3"/>
          <p:cNvSpPr>
            <a:spLocks noGrp="1"/>
          </p:cNvSpPr>
          <p:nvPr>
            <p:ph type="title"/>
          </p:nvPr>
        </p:nvSpPr>
        <p:spPr/>
        <p:txBody>
          <a:bodyPr/>
          <a:lstStyle/>
          <a:p>
            <a:r>
              <a:rPr lang="en-IN" b="1" dirty="0" smtClean="0">
                <a:solidFill>
                  <a:schemeClr val="tx1"/>
                </a:solidFill>
              </a:rPr>
              <a:t>Post EDA Insights - Summary</a:t>
            </a:r>
            <a:endParaRPr lang="en-IN" b="1" dirty="0">
              <a:solidFill>
                <a:schemeClr val="tx1"/>
              </a:solidFill>
            </a:endParaRPr>
          </a:p>
        </p:txBody>
      </p:sp>
      <p:sp>
        <p:nvSpPr>
          <p:cNvPr id="2" name="TextBox 1"/>
          <p:cNvSpPr txBox="1"/>
          <p:nvPr/>
        </p:nvSpPr>
        <p:spPr>
          <a:xfrm>
            <a:off x="3948545" y="406632"/>
            <a:ext cx="6916189" cy="3693319"/>
          </a:xfrm>
          <a:prstGeom prst="rect">
            <a:avLst/>
          </a:prstGeom>
          <a:noFill/>
        </p:spPr>
        <p:txBody>
          <a:bodyPr wrap="square" rtlCol="0">
            <a:spAutoFit/>
          </a:bodyPr>
          <a:lstStyle/>
          <a:p>
            <a:r>
              <a:rPr lang="en-IN" dirty="0" smtClean="0"/>
              <a:t>Post getting the following insights from Exploratory Data Analysis (EDA) certain insights were derived to go about the pre-processing of specific features in the dataset. </a:t>
            </a:r>
          </a:p>
          <a:p>
            <a:endParaRPr lang="en-IN" dirty="0"/>
          </a:p>
          <a:p>
            <a:r>
              <a:rPr lang="en-IN" dirty="0" smtClean="0"/>
              <a:t>1. Data </a:t>
            </a:r>
            <a:r>
              <a:rPr lang="en-IN" dirty="0"/>
              <a:t>was </a:t>
            </a:r>
            <a:r>
              <a:rPr lang="en-IN" dirty="0" smtClean="0"/>
              <a:t>found to be highly imbalanced.</a:t>
            </a:r>
          </a:p>
          <a:p>
            <a:r>
              <a:rPr lang="en-IN" dirty="0" smtClean="0"/>
              <a:t>2. Some training </a:t>
            </a:r>
            <a:r>
              <a:rPr lang="en-IN" dirty="0"/>
              <a:t>features were </a:t>
            </a:r>
            <a:r>
              <a:rPr lang="en-IN" dirty="0" smtClean="0"/>
              <a:t>also found to be </a:t>
            </a:r>
            <a:r>
              <a:rPr lang="en-IN" dirty="0"/>
              <a:t>highly </a:t>
            </a:r>
            <a:r>
              <a:rPr lang="en-IN" dirty="0" smtClean="0"/>
              <a:t>imbalanced. Example: Genre column had a high imbalance with majority of the values as male.</a:t>
            </a:r>
          </a:p>
          <a:p>
            <a:r>
              <a:rPr lang="en-IN" dirty="0" smtClean="0"/>
              <a:t>3. Critical </a:t>
            </a:r>
            <a:r>
              <a:rPr lang="en-IN" dirty="0"/>
              <a:t>risk </a:t>
            </a:r>
            <a:r>
              <a:rPr lang="en-IN" dirty="0" smtClean="0"/>
              <a:t>column acted </a:t>
            </a:r>
            <a:r>
              <a:rPr lang="en-IN" dirty="0"/>
              <a:t>as a </a:t>
            </a:r>
            <a:r>
              <a:rPr lang="en-IN" dirty="0" smtClean="0"/>
              <a:t>column similar in its utility to the description column. The column appeared to be more of a textual rather than a categorical feature.</a:t>
            </a:r>
            <a:endParaRPr lang="en-IN" dirty="0"/>
          </a:p>
          <a:p>
            <a:endParaRPr lang="en-IN" dirty="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351" y="3451559"/>
            <a:ext cx="5479474" cy="324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611985" y="5760720"/>
            <a:ext cx="3059084" cy="276999"/>
          </a:xfrm>
          <a:prstGeom prst="rect">
            <a:avLst/>
          </a:prstGeom>
          <a:noFill/>
        </p:spPr>
        <p:txBody>
          <a:bodyPr wrap="square" rtlCol="0">
            <a:spAutoFit/>
          </a:bodyPr>
          <a:lstStyle/>
          <a:p>
            <a:r>
              <a:rPr lang="en-IN" sz="1200" dirty="0" smtClean="0"/>
              <a:t>Class imbalance of target column</a:t>
            </a:r>
            <a:endParaRPr lang="en-IN" sz="1200" dirty="0"/>
          </a:p>
        </p:txBody>
      </p:sp>
    </p:spTree>
    <p:extLst>
      <p:ext uri="{BB962C8B-B14F-4D97-AF65-F5344CB8AC3E}">
        <p14:creationId xmlns:p14="http://schemas.microsoft.com/office/powerpoint/2010/main" val="3014740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356" y="323620"/>
            <a:ext cx="2947482" cy="2882898"/>
          </a:xfrm>
        </p:spPr>
        <p:txBody>
          <a:bodyPr/>
          <a:lstStyle/>
          <a:p>
            <a:r>
              <a:rPr lang="en-IN" b="1" dirty="0" smtClean="0">
                <a:solidFill>
                  <a:schemeClr val="tx1"/>
                </a:solidFill>
              </a:rPr>
              <a:t>Sampling</a:t>
            </a:r>
            <a:endParaRPr lang="en-IN" b="1" dirty="0">
              <a:solidFill>
                <a:schemeClr val="tx1"/>
              </a:solidFill>
            </a:endParaRPr>
          </a:p>
        </p:txBody>
      </p:sp>
      <p:sp>
        <p:nvSpPr>
          <p:cNvPr id="5" name="TextBox 4"/>
          <p:cNvSpPr txBox="1"/>
          <p:nvPr/>
        </p:nvSpPr>
        <p:spPr>
          <a:xfrm>
            <a:off x="66502" y="2918201"/>
            <a:ext cx="3084022" cy="1477328"/>
          </a:xfrm>
          <a:prstGeom prst="rect">
            <a:avLst/>
          </a:prstGeom>
          <a:noFill/>
        </p:spPr>
        <p:txBody>
          <a:bodyPr wrap="square" rtlCol="0">
            <a:spAutoFit/>
          </a:bodyPr>
          <a:lstStyle/>
          <a:p>
            <a:r>
              <a:rPr lang="en-US" dirty="0" smtClean="0"/>
              <a:t>Resampling </a:t>
            </a:r>
            <a:r>
              <a:rPr lang="en-US" dirty="0"/>
              <a:t>methods are designed to change the composition of a training dataset for an imbalanced classification task.</a:t>
            </a:r>
            <a:endParaRPr lang="en-IN" dirty="0"/>
          </a:p>
        </p:txBody>
      </p:sp>
      <p:sp>
        <p:nvSpPr>
          <p:cNvPr id="11" name="TextBox 10"/>
          <p:cNvSpPr txBox="1"/>
          <p:nvPr/>
        </p:nvSpPr>
        <p:spPr>
          <a:xfrm>
            <a:off x="3707477" y="584662"/>
            <a:ext cx="7431578" cy="1477328"/>
          </a:xfrm>
          <a:prstGeom prst="rect">
            <a:avLst/>
          </a:prstGeom>
          <a:noFill/>
        </p:spPr>
        <p:txBody>
          <a:bodyPr wrap="square" rtlCol="0">
            <a:spAutoFit/>
          </a:bodyPr>
          <a:lstStyle/>
          <a:p>
            <a:pPr marL="285750" indent="-285750">
              <a:buFont typeface="Arial" pitchFamily="34" charset="0"/>
              <a:buChar char="•"/>
            </a:pPr>
            <a:r>
              <a:rPr lang="en-IN" b="1" dirty="0" smtClean="0"/>
              <a:t>Need for resampling in our dataset</a:t>
            </a:r>
          </a:p>
          <a:p>
            <a:r>
              <a:rPr lang="en-IN" dirty="0" smtClean="0"/>
              <a:t>Due to the highly imbalanced classification of target variable with the majority of the values for Accident level feature being for class I, various resampling methods were applied to improve learning rate for minority classes and remove bias</a:t>
            </a:r>
            <a:endParaRPr lang="en-IN" dirty="0"/>
          </a:p>
        </p:txBody>
      </p:sp>
      <p:sp>
        <p:nvSpPr>
          <p:cNvPr id="12" name="TextBox 11"/>
          <p:cNvSpPr txBox="1"/>
          <p:nvPr/>
        </p:nvSpPr>
        <p:spPr>
          <a:xfrm>
            <a:off x="3699164" y="2053584"/>
            <a:ext cx="7431578" cy="1200329"/>
          </a:xfrm>
          <a:prstGeom prst="rect">
            <a:avLst/>
          </a:prstGeom>
          <a:noFill/>
        </p:spPr>
        <p:txBody>
          <a:bodyPr wrap="square" rtlCol="0">
            <a:spAutoFit/>
          </a:bodyPr>
          <a:lstStyle/>
          <a:p>
            <a:pPr marL="285750" indent="-285750">
              <a:buFont typeface="Arial" pitchFamily="34" charset="0"/>
              <a:buChar char="•"/>
            </a:pPr>
            <a:r>
              <a:rPr lang="en-IN" b="1" dirty="0" smtClean="0"/>
              <a:t>Techniques implemented</a:t>
            </a:r>
          </a:p>
          <a:p>
            <a:r>
              <a:rPr lang="en-IN" dirty="0" smtClean="0"/>
              <a:t>Sampling technique used on the dataset is a conjunction of random under-sampling and random oversampling.  Other techniques tested were CNN (Condensed Nearest Neighbours), Tomek Link and SMOTE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335" y="3394797"/>
            <a:ext cx="3888625" cy="3339463"/>
          </a:xfrm>
          <a:prstGeom prst="rect">
            <a:avLst/>
          </a:prstGeom>
        </p:spPr>
      </p:pic>
      <p:sp>
        <p:nvSpPr>
          <p:cNvPr id="9" name="TextBox 8"/>
          <p:cNvSpPr txBox="1"/>
          <p:nvPr/>
        </p:nvSpPr>
        <p:spPr>
          <a:xfrm>
            <a:off x="7930342" y="4395529"/>
            <a:ext cx="2909454" cy="523220"/>
          </a:xfrm>
          <a:prstGeom prst="rect">
            <a:avLst/>
          </a:prstGeom>
          <a:noFill/>
        </p:spPr>
        <p:txBody>
          <a:bodyPr wrap="square" rtlCol="0">
            <a:spAutoFit/>
          </a:bodyPr>
          <a:lstStyle/>
          <a:p>
            <a:r>
              <a:rPr lang="en-IN" sz="1400" dirty="0" smtClean="0"/>
              <a:t>Representation of sampling technique used</a:t>
            </a:r>
            <a:endParaRPr lang="en-IN" sz="1400" dirty="0"/>
          </a:p>
        </p:txBody>
      </p:sp>
    </p:spTree>
    <p:extLst>
      <p:ext uri="{BB962C8B-B14F-4D97-AF65-F5344CB8AC3E}">
        <p14:creationId xmlns:p14="http://schemas.microsoft.com/office/powerpoint/2010/main" val="57684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39" y="1716486"/>
            <a:ext cx="3230113" cy="2882898"/>
          </a:xfrm>
        </p:spPr>
        <p:txBody>
          <a:bodyPr>
            <a:normAutofit/>
          </a:bodyPr>
          <a:lstStyle/>
          <a:p>
            <a:pPr algn="ctr"/>
            <a:r>
              <a:rPr lang="en-IN" sz="2800" b="1" dirty="0" smtClean="0">
                <a:solidFill>
                  <a:schemeClr val="tx1"/>
                </a:solidFill>
              </a:rPr>
              <a:t>Data Pre-processing:</a:t>
            </a:r>
            <a:br>
              <a:rPr lang="en-IN" sz="2800" b="1" dirty="0" smtClean="0">
                <a:solidFill>
                  <a:schemeClr val="tx1"/>
                </a:solidFill>
              </a:rPr>
            </a:br>
            <a:r>
              <a:rPr lang="en-IN" sz="2800" b="1" dirty="0" smtClean="0">
                <a:solidFill>
                  <a:schemeClr val="tx1"/>
                </a:solidFill>
              </a:rPr>
              <a:t>Bag of Words – Machine Learning Model</a:t>
            </a:r>
            <a:endParaRPr lang="en-IN" sz="2800" b="1" dirty="0">
              <a:solidFill>
                <a:schemeClr val="tx1"/>
              </a:solidFill>
            </a:endParaRPr>
          </a:p>
        </p:txBody>
      </p:sp>
      <p:sp>
        <p:nvSpPr>
          <p:cNvPr id="2" name="TextBox 1"/>
          <p:cNvSpPr txBox="1"/>
          <p:nvPr/>
        </p:nvSpPr>
        <p:spPr>
          <a:xfrm>
            <a:off x="3823855" y="581891"/>
            <a:ext cx="6941127" cy="1200329"/>
          </a:xfrm>
          <a:prstGeom prst="rect">
            <a:avLst/>
          </a:prstGeom>
          <a:noFill/>
        </p:spPr>
        <p:txBody>
          <a:bodyPr wrap="square" rtlCol="0">
            <a:spAutoFit/>
          </a:bodyPr>
          <a:lstStyle/>
          <a:p>
            <a:r>
              <a:rPr lang="en-IN" dirty="0" smtClean="0"/>
              <a:t>1. Features such as Countries, Industry Sector were label encoded.</a:t>
            </a:r>
          </a:p>
          <a:p>
            <a:r>
              <a:rPr lang="en-IN" dirty="0" smtClean="0"/>
              <a:t>2. Features such as Potential Accident Level, Date of Incident were ordinal encoded.</a:t>
            </a:r>
          </a:p>
          <a:p>
            <a:r>
              <a:rPr lang="en-IN" dirty="0" smtClean="0"/>
              <a:t>3. Feature Local was binary encoded.</a:t>
            </a:r>
            <a:endParaRPr lang="en-IN" dirty="0"/>
          </a:p>
        </p:txBody>
      </p:sp>
      <p:sp>
        <p:nvSpPr>
          <p:cNvPr id="3" name="TextBox 2"/>
          <p:cNvSpPr txBox="1"/>
          <p:nvPr/>
        </p:nvSpPr>
        <p:spPr>
          <a:xfrm>
            <a:off x="3823855" y="2261062"/>
            <a:ext cx="6841374" cy="3416320"/>
          </a:xfrm>
          <a:prstGeom prst="rect">
            <a:avLst/>
          </a:prstGeom>
          <a:noFill/>
        </p:spPr>
        <p:txBody>
          <a:bodyPr wrap="square" rtlCol="0">
            <a:spAutoFit/>
          </a:bodyPr>
          <a:lstStyle/>
          <a:p>
            <a:r>
              <a:rPr lang="en-IN" b="1" dirty="0" smtClean="0"/>
              <a:t>Handling Textual Data:</a:t>
            </a:r>
          </a:p>
          <a:p>
            <a:pPr marL="342900" indent="-342900">
              <a:buFont typeface="+mj-lt"/>
              <a:buAutoNum type="arabicPeriod"/>
            </a:pPr>
            <a:r>
              <a:rPr lang="en-IN" dirty="0" smtClean="0"/>
              <a:t>Feature critical risk and description were merged to create larger corpus.</a:t>
            </a:r>
          </a:p>
          <a:p>
            <a:pPr marL="342900" indent="-342900">
              <a:buFont typeface="+mj-lt"/>
              <a:buAutoNum type="arabicPeriod"/>
            </a:pPr>
            <a:r>
              <a:rPr lang="en-IN" dirty="0" smtClean="0"/>
              <a:t>Stop words, punctuations, emoticons etc. were removed during initial cleaning.</a:t>
            </a:r>
          </a:p>
          <a:p>
            <a:pPr marL="342900" indent="-342900">
              <a:buFont typeface="+mj-lt"/>
              <a:buAutoNum type="arabicPeriod"/>
            </a:pPr>
            <a:r>
              <a:rPr lang="en-IN" dirty="0" smtClean="0"/>
              <a:t>TF-IDF vectorizer was used to find the top words for the bag of words model. The following parameters were set for the bag of words model:</a:t>
            </a:r>
            <a:endParaRPr lang="en-IN" dirty="0"/>
          </a:p>
          <a:p>
            <a:pPr marL="800100" lvl="1" indent="-342900">
              <a:buFont typeface="+mj-lt"/>
              <a:buAutoNum type="arabicPeriod"/>
            </a:pPr>
            <a:r>
              <a:rPr lang="en-IN" dirty="0" smtClean="0"/>
              <a:t>max_features: - 2000</a:t>
            </a:r>
          </a:p>
          <a:p>
            <a:pPr marL="800100" lvl="1" indent="-342900">
              <a:buFont typeface="+mj-lt"/>
              <a:buAutoNum type="arabicPeriod"/>
            </a:pPr>
            <a:r>
              <a:rPr lang="en-IN" dirty="0"/>
              <a:t>m</a:t>
            </a:r>
            <a:r>
              <a:rPr lang="en-IN" dirty="0" smtClean="0"/>
              <a:t>ax_df: -0.9</a:t>
            </a:r>
          </a:p>
          <a:p>
            <a:pPr marL="800100" lvl="1" indent="-342900">
              <a:buFont typeface="+mj-lt"/>
              <a:buAutoNum type="arabicPeriod"/>
            </a:pPr>
            <a:r>
              <a:rPr lang="en-IN" dirty="0"/>
              <a:t>n</a:t>
            </a:r>
            <a:r>
              <a:rPr lang="en-IN" dirty="0" smtClean="0"/>
              <a:t>gram_range</a:t>
            </a:r>
            <a:r>
              <a:rPr lang="en-IN" dirty="0" smtClean="0">
                <a:sym typeface="Wingdings" pitchFamily="2" charset="2"/>
              </a:rPr>
              <a:t>:- (1,3)</a:t>
            </a:r>
            <a:endParaRPr lang="en-IN" dirty="0"/>
          </a:p>
          <a:p>
            <a:pPr marL="342900" indent="-342900">
              <a:buAutoNum type="arabicPeriod"/>
            </a:pPr>
            <a:endParaRPr lang="en-IN" dirty="0" smtClean="0"/>
          </a:p>
        </p:txBody>
      </p:sp>
    </p:spTree>
    <p:extLst>
      <p:ext uri="{BB962C8B-B14F-4D97-AF65-F5344CB8AC3E}">
        <p14:creationId xmlns:p14="http://schemas.microsoft.com/office/powerpoint/2010/main" val="3516115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39" y="1716486"/>
            <a:ext cx="3230113" cy="2882898"/>
          </a:xfrm>
        </p:spPr>
        <p:txBody>
          <a:bodyPr>
            <a:normAutofit/>
          </a:bodyPr>
          <a:lstStyle/>
          <a:p>
            <a:pPr algn="ctr"/>
            <a:r>
              <a:rPr lang="en-IN" sz="2800" b="1" dirty="0" smtClean="0">
                <a:solidFill>
                  <a:schemeClr val="tx1"/>
                </a:solidFill>
              </a:rPr>
              <a:t>Data Pre-processing:</a:t>
            </a:r>
            <a:br>
              <a:rPr lang="en-IN" sz="2800" b="1" dirty="0" smtClean="0">
                <a:solidFill>
                  <a:schemeClr val="tx1"/>
                </a:solidFill>
              </a:rPr>
            </a:br>
            <a:r>
              <a:rPr lang="en-IN" sz="2800" b="1" dirty="0" smtClean="0">
                <a:solidFill>
                  <a:schemeClr val="tx1"/>
                </a:solidFill>
              </a:rPr>
              <a:t>Word Embeddings – Deep Learning Model</a:t>
            </a:r>
            <a:endParaRPr lang="en-IN" sz="2800" b="1" dirty="0">
              <a:solidFill>
                <a:schemeClr val="tx1"/>
              </a:solidFill>
            </a:endParaRPr>
          </a:p>
        </p:txBody>
      </p:sp>
      <p:sp>
        <p:nvSpPr>
          <p:cNvPr id="2" name="TextBox 1"/>
          <p:cNvSpPr txBox="1"/>
          <p:nvPr/>
        </p:nvSpPr>
        <p:spPr>
          <a:xfrm>
            <a:off x="3823855" y="581891"/>
            <a:ext cx="6941127" cy="1200329"/>
          </a:xfrm>
          <a:prstGeom prst="rect">
            <a:avLst/>
          </a:prstGeom>
          <a:noFill/>
        </p:spPr>
        <p:txBody>
          <a:bodyPr wrap="square" rtlCol="0">
            <a:spAutoFit/>
          </a:bodyPr>
          <a:lstStyle/>
          <a:p>
            <a:r>
              <a:rPr lang="en-IN" dirty="0" smtClean="0"/>
              <a:t>1. Features such as Countries, Industry Sector were label encoded.</a:t>
            </a:r>
          </a:p>
          <a:p>
            <a:r>
              <a:rPr lang="en-IN" dirty="0" smtClean="0"/>
              <a:t>2. Features such as Potential Accident Level, Date of Incident were ordinal encoded.</a:t>
            </a:r>
          </a:p>
          <a:p>
            <a:r>
              <a:rPr lang="en-IN" dirty="0" smtClean="0"/>
              <a:t>3. Feature Local was binary encoded.</a:t>
            </a:r>
            <a:endParaRPr lang="en-IN" dirty="0"/>
          </a:p>
        </p:txBody>
      </p:sp>
      <p:sp>
        <p:nvSpPr>
          <p:cNvPr id="3" name="TextBox 2"/>
          <p:cNvSpPr txBox="1"/>
          <p:nvPr/>
        </p:nvSpPr>
        <p:spPr>
          <a:xfrm>
            <a:off x="3823855" y="2261062"/>
            <a:ext cx="6841374" cy="3693319"/>
          </a:xfrm>
          <a:prstGeom prst="rect">
            <a:avLst/>
          </a:prstGeom>
          <a:noFill/>
        </p:spPr>
        <p:txBody>
          <a:bodyPr wrap="square" rtlCol="0">
            <a:spAutoFit/>
          </a:bodyPr>
          <a:lstStyle/>
          <a:p>
            <a:r>
              <a:rPr lang="en-IN" b="1" dirty="0" smtClean="0"/>
              <a:t>Handling Textual Data:</a:t>
            </a:r>
          </a:p>
          <a:p>
            <a:pPr marL="342900" indent="-342900">
              <a:buFont typeface="+mj-lt"/>
              <a:buAutoNum type="arabicPeriod"/>
            </a:pPr>
            <a:r>
              <a:rPr lang="en-IN" dirty="0" smtClean="0"/>
              <a:t>Feature critical risk and description were merged to create larger corpus.</a:t>
            </a:r>
          </a:p>
          <a:p>
            <a:pPr marL="342900" indent="-342900">
              <a:buFont typeface="+mj-lt"/>
              <a:buAutoNum type="arabicPeriod"/>
            </a:pPr>
            <a:r>
              <a:rPr lang="en-IN" dirty="0" smtClean="0"/>
              <a:t>Stop words, punctuations, emoticons etc. were removed during initial cleaning.</a:t>
            </a:r>
          </a:p>
          <a:p>
            <a:pPr marL="342900" indent="-342900">
              <a:buFont typeface="+mj-lt"/>
              <a:buAutoNum type="arabicPeriod"/>
            </a:pPr>
            <a:r>
              <a:rPr lang="en-IN" dirty="0" smtClean="0"/>
              <a:t>After initial cleaning all words were tokenized and padded.</a:t>
            </a:r>
          </a:p>
          <a:p>
            <a:pPr marL="342900" indent="-342900">
              <a:buFont typeface="+mj-lt"/>
              <a:buAutoNum type="arabicPeriod"/>
            </a:pPr>
            <a:r>
              <a:rPr lang="en-IN" dirty="0" smtClean="0"/>
              <a:t>Glove Embeddings  technique was used to create </a:t>
            </a:r>
            <a:r>
              <a:rPr lang="en-IN" dirty="0"/>
              <a:t>E</a:t>
            </a:r>
            <a:r>
              <a:rPr lang="en-IN" dirty="0" smtClean="0"/>
              <a:t>mbeddings vectors for the textual data. It is done by creating an embedding layer at the start of the neural network architecture. The following parameters were kept during embedding: </a:t>
            </a:r>
            <a:endParaRPr lang="en-IN" dirty="0"/>
          </a:p>
          <a:p>
            <a:pPr marL="800100" lvl="1" indent="-342900">
              <a:buFont typeface="+mj-lt"/>
              <a:buAutoNum type="arabicPeriod"/>
            </a:pPr>
            <a:r>
              <a:rPr lang="en-IN" dirty="0" smtClean="0"/>
              <a:t>Embedding Size: - 200</a:t>
            </a:r>
          </a:p>
          <a:p>
            <a:pPr marL="800100" lvl="1" indent="-342900">
              <a:buFont typeface="+mj-lt"/>
              <a:buAutoNum type="arabicPeriod"/>
            </a:pPr>
            <a:r>
              <a:rPr lang="en-IN" dirty="0" smtClean="0"/>
              <a:t>Max Length: -137</a:t>
            </a:r>
          </a:p>
          <a:p>
            <a:pPr marL="800100" lvl="1" indent="-342900">
              <a:buFont typeface="+mj-lt"/>
              <a:buAutoNum type="arabicPeriod"/>
            </a:pPr>
            <a:r>
              <a:rPr lang="en-IN" dirty="0" smtClean="0">
                <a:sym typeface="Wingdings" pitchFamily="2" charset="2"/>
              </a:rPr>
              <a:t>Max Features :- 30,000(approximately)</a:t>
            </a:r>
            <a:endParaRPr lang="en-IN" dirty="0"/>
          </a:p>
        </p:txBody>
      </p:sp>
    </p:spTree>
    <p:extLst>
      <p:ext uri="{BB962C8B-B14F-4D97-AF65-F5344CB8AC3E}">
        <p14:creationId xmlns:p14="http://schemas.microsoft.com/office/powerpoint/2010/main" val="1702736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39" y="1716486"/>
            <a:ext cx="3230113" cy="2882898"/>
          </a:xfrm>
        </p:spPr>
        <p:txBody>
          <a:bodyPr>
            <a:normAutofit/>
          </a:bodyPr>
          <a:lstStyle/>
          <a:p>
            <a:pPr algn="ctr"/>
            <a:r>
              <a:rPr lang="en-IN" sz="2800" b="1" dirty="0" smtClean="0">
                <a:solidFill>
                  <a:schemeClr val="tx1"/>
                </a:solidFill>
              </a:rPr>
              <a:t>Modelling: Machine Learning</a:t>
            </a:r>
            <a:endParaRPr lang="en-IN" sz="2800" b="1" dirty="0">
              <a:solidFill>
                <a:schemeClr val="tx1"/>
              </a:solidFill>
            </a:endParaRPr>
          </a:p>
        </p:txBody>
      </p:sp>
      <p:sp>
        <p:nvSpPr>
          <p:cNvPr id="3" name="TextBox 2"/>
          <p:cNvSpPr txBox="1"/>
          <p:nvPr/>
        </p:nvSpPr>
        <p:spPr>
          <a:xfrm>
            <a:off x="3940233" y="540328"/>
            <a:ext cx="7414952" cy="646331"/>
          </a:xfrm>
          <a:prstGeom prst="rect">
            <a:avLst/>
          </a:prstGeom>
          <a:noFill/>
        </p:spPr>
        <p:txBody>
          <a:bodyPr wrap="square" rtlCol="0">
            <a:spAutoFit/>
          </a:bodyPr>
          <a:lstStyle/>
          <a:p>
            <a:r>
              <a:rPr lang="en-IN" dirty="0" smtClean="0"/>
              <a:t>The pre-processed and cleaned training data is then passed on to various machines learning models. </a:t>
            </a:r>
            <a:endParaRPr lang="en-IN" dirty="0"/>
          </a:p>
        </p:txBody>
      </p:sp>
      <p:sp>
        <p:nvSpPr>
          <p:cNvPr id="5" name="TextBox 4"/>
          <p:cNvSpPr txBox="1"/>
          <p:nvPr/>
        </p:nvSpPr>
        <p:spPr>
          <a:xfrm>
            <a:off x="3998421" y="1327975"/>
            <a:ext cx="6334299" cy="5078313"/>
          </a:xfrm>
          <a:prstGeom prst="rect">
            <a:avLst/>
          </a:prstGeom>
          <a:noFill/>
        </p:spPr>
        <p:txBody>
          <a:bodyPr wrap="square" rtlCol="0">
            <a:spAutoFit/>
          </a:bodyPr>
          <a:lstStyle/>
          <a:p>
            <a:r>
              <a:rPr lang="en-IN" b="1" dirty="0" smtClean="0"/>
              <a:t>Models trained on dataset:</a:t>
            </a:r>
          </a:p>
          <a:p>
            <a:pPr marL="342900" indent="-342900">
              <a:buAutoNum type="arabicPeriod"/>
            </a:pPr>
            <a:r>
              <a:rPr lang="en-IN" b="1" dirty="0" smtClean="0"/>
              <a:t>Regression Based Algorithms</a:t>
            </a:r>
          </a:p>
          <a:p>
            <a:pPr marL="800100" lvl="1" indent="-342900">
              <a:buAutoNum type="arabicPeriod"/>
            </a:pPr>
            <a:r>
              <a:rPr lang="en-IN" b="1" dirty="0" smtClean="0"/>
              <a:t>Logistic Regression</a:t>
            </a:r>
          </a:p>
          <a:p>
            <a:pPr marL="342900" indent="-342900">
              <a:buAutoNum type="arabicPeriod"/>
            </a:pPr>
            <a:r>
              <a:rPr lang="en-IN" b="1" dirty="0" smtClean="0"/>
              <a:t>Instance Based Algorithm</a:t>
            </a:r>
          </a:p>
          <a:p>
            <a:pPr marL="800100" lvl="1" indent="-342900">
              <a:buAutoNum type="arabicPeriod"/>
            </a:pPr>
            <a:r>
              <a:rPr lang="en-IN" b="1" dirty="0" smtClean="0"/>
              <a:t>K-nearest Neighbour</a:t>
            </a:r>
          </a:p>
          <a:p>
            <a:pPr marL="800100" lvl="1" indent="-342900">
              <a:buAutoNum type="arabicPeriod"/>
            </a:pPr>
            <a:r>
              <a:rPr lang="en-IN" b="1" dirty="0" smtClean="0"/>
              <a:t>Support Vector Machine</a:t>
            </a:r>
          </a:p>
          <a:p>
            <a:pPr marL="342900" indent="-342900">
              <a:buAutoNum type="arabicPeriod"/>
            </a:pPr>
            <a:r>
              <a:rPr lang="en-IN" b="1" dirty="0" smtClean="0"/>
              <a:t>Decision Tree Algorithms</a:t>
            </a:r>
          </a:p>
          <a:p>
            <a:pPr marL="800100" lvl="1" indent="-342900">
              <a:buAutoNum type="arabicPeriod"/>
            </a:pPr>
            <a:r>
              <a:rPr lang="en-IN" b="1" dirty="0" smtClean="0"/>
              <a:t>CART</a:t>
            </a:r>
          </a:p>
          <a:p>
            <a:pPr marL="342900" indent="-342900">
              <a:buAutoNum type="arabicPeriod"/>
            </a:pPr>
            <a:r>
              <a:rPr lang="en-IN" b="1" dirty="0" smtClean="0"/>
              <a:t>Bayesian Algorithms</a:t>
            </a:r>
          </a:p>
          <a:p>
            <a:pPr marL="800100" lvl="1" indent="-342900">
              <a:buFontTx/>
              <a:buAutoNum type="arabicPeriod"/>
            </a:pPr>
            <a:r>
              <a:rPr lang="en-IN" b="1" dirty="0" smtClean="0"/>
              <a:t>Naïve Bayes</a:t>
            </a:r>
          </a:p>
          <a:p>
            <a:pPr marL="342900" indent="-342900">
              <a:buAutoNum type="arabicPeriod"/>
            </a:pPr>
            <a:r>
              <a:rPr lang="en-IN" b="1" dirty="0" smtClean="0"/>
              <a:t>Ensemble Algorithms</a:t>
            </a:r>
          </a:p>
          <a:p>
            <a:pPr marL="800100" lvl="1" indent="-342900">
              <a:buAutoNum type="arabicPeriod"/>
            </a:pPr>
            <a:r>
              <a:rPr lang="en-IN" b="1" dirty="0" smtClean="0"/>
              <a:t>Bagging</a:t>
            </a:r>
          </a:p>
          <a:p>
            <a:pPr marL="800100" lvl="1" indent="-342900">
              <a:buAutoNum type="arabicPeriod"/>
            </a:pPr>
            <a:r>
              <a:rPr lang="en-IN" b="1" dirty="0" smtClean="0"/>
              <a:t>Random Forest</a:t>
            </a:r>
          </a:p>
          <a:p>
            <a:pPr marL="800100" lvl="1" indent="-342900">
              <a:buAutoNum type="arabicPeriod"/>
            </a:pPr>
            <a:r>
              <a:rPr lang="en-IN" b="1" dirty="0" smtClean="0"/>
              <a:t>Stacking and Voting Classifiers</a:t>
            </a:r>
          </a:p>
          <a:p>
            <a:pPr marL="800100" lvl="1" indent="-342900">
              <a:buAutoNum type="arabicPeriod"/>
            </a:pPr>
            <a:r>
              <a:rPr lang="en-IN" b="1" dirty="0" smtClean="0"/>
              <a:t>Boosting</a:t>
            </a:r>
          </a:p>
          <a:p>
            <a:pPr marL="1257300" lvl="2" indent="-342900">
              <a:buAutoNum type="arabicPeriod"/>
            </a:pPr>
            <a:r>
              <a:rPr lang="en-IN" b="1" dirty="0" smtClean="0"/>
              <a:t>Ada Boost</a:t>
            </a:r>
          </a:p>
          <a:p>
            <a:pPr marL="1257300" lvl="2" indent="-342900">
              <a:buAutoNum type="arabicPeriod"/>
            </a:pPr>
            <a:r>
              <a:rPr lang="en-IN" b="1" dirty="0" smtClean="0"/>
              <a:t>Gradient Boost</a:t>
            </a:r>
          </a:p>
          <a:p>
            <a:pPr marL="1257300" lvl="2" indent="-342900">
              <a:buAutoNum type="arabicPeriod"/>
            </a:pPr>
            <a:r>
              <a:rPr lang="en-IN" b="1" dirty="0" smtClean="0"/>
              <a:t>XG- Boost</a:t>
            </a:r>
          </a:p>
        </p:txBody>
      </p:sp>
      <p:sp>
        <p:nvSpPr>
          <p:cNvPr id="6" name="Rectangle 5"/>
          <p:cNvSpPr/>
          <p:nvPr/>
        </p:nvSpPr>
        <p:spPr>
          <a:xfrm>
            <a:off x="-1" y="6488668"/>
            <a:ext cx="6575367" cy="261610"/>
          </a:xfrm>
          <a:prstGeom prst="rect">
            <a:avLst/>
          </a:prstGeom>
        </p:spPr>
        <p:txBody>
          <a:bodyPr wrap="square">
            <a:spAutoFit/>
          </a:bodyPr>
          <a:lstStyle/>
          <a:p>
            <a:r>
              <a:rPr lang="en-IN" sz="1100" b="1" dirty="0" smtClean="0"/>
              <a:t>Reference:</a:t>
            </a:r>
            <a:r>
              <a:rPr lang="en-IN" sz="1100" b="1" dirty="0" smtClean="0">
                <a:solidFill>
                  <a:srgbClr val="0070C0"/>
                </a:solidFill>
              </a:rPr>
              <a:t> -https</a:t>
            </a:r>
            <a:r>
              <a:rPr lang="en-IN" sz="1100" b="1" dirty="0">
                <a:solidFill>
                  <a:srgbClr val="0070C0"/>
                </a:solidFill>
              </a:rPr>
              <a:t>://machinelearningmastery.com/a-tour-of-machine-learning-algorithms/</a:t>
            </a:r>
          </a:p>
        </p:txBody>
      </p:sp>
    </p:spTree>
    <p:extLst>
      <p:ext uri="{BB962C8B-B14F-4D97-AF65-F5344CB8AC3E}">
        <p14:creationId xmlns:p14="http://schemas.microsoft.com/office/powerpoint/2010/main" val="3627809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1387" y="3877794"/>
            <a:ext cx="3946216" cy="2980205"/>
          </a:xfrm>
          <a:prstGeom prst="rect">
            <a:avLst/>
          </a:prstGeom>
          <a:solidFill>
            <a:srgbClr val="2CA2BA"/>
          </a:solidFill>
        </p:spPr>
        <p:txBody>
          <a:bodyPr wrap="square" rtlCol="0">
            <a:spAutoFit/>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86124"/>
            <a:ext cx="4199606"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3286125"/>
            <a:ext cx="3694393"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533" y="0"/>
            <a:ext cx="10364788"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4353870" y="3794667"/>
            <a:ext cx="3230113" cy="2882898"/>
          </a:xfrm>
          <a:prstGeom prst="rect">
            <a:avLst/>
          </a:prstGeom>
        </p:spPr>
        <p:txBody>
          <a:bodyP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endParaRPr lang="en-IN" sz="2800" b="1" dirty="0">
              <a:solidFill>
                <a:schemeClr val="tx1"/>
              </a:solidFill>
            </a:endParaRPr>
          </a:p>
        </p:txBody>
      </p:sp>
      <p:sp>
        <p:nvSpPr>
          <p:cNvPr id="2" name="TextBox 1"/>
          <p:cNvSpPr txBox="1"/>
          <p:nvPr/>
        </p:nvSpPr>
        <p:spPr>
          <a:xfrm>
            <a:off x="4872686" y="4759062"/>
            <a:ext cx="2192481" cy="1815882"/>
          </a:xfrm>
          <a:prstGeom prst="rect">
            <a:avLst/>
          </a:prstGeom>
          <a:noFill/>
        </p:spPr>
        <p:txBody>
          <a:bodyPr wrap="square" rtlCol="0">
            <a:spAutoFit/>
          </a:bodyPr>
          <a:lstStyle/>
          <a:p>
            <a:r>
              <a:rPr lang="en-US" sz="2800" b="1" dirty="0" smtClean="0">
                <a:latin typeface="+mj-lt"/>
              </a:rPr>
              <a:t>Results and Analysis: Default Classifiers</a:t>
            </a:r>
            <a:endParaRPr lang="en-US" sz="2800" b="1" dirty="0">
              <a:latin typeface="+mj-lt"/>
            </a:endParaRPr>
          </a:p>
        </p:txBody>
      </p:sp>
    </p:spTree>
    <p:extLst>
      <p:ext uri="{BB962C8B-B14F-4D97-AF65-F5344CB8AC3E}">
        <p14:creationId xmlns:p14="http://schemas.microsoft.com/office/powerpoint/2010/main" val="857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414164" cy="678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767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1976</TotalTime>
  <Words>782</Words>
  <Application>Microsoft Office PowerPoint</Application>
  <PresentationFormat>Custom</PresentationFormat>
  <Paragraphs>106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Frame</vt:lpstr>
      <vt:lpstr>Process Flow – Data Cleaning and Modelling</vt:lpstr>
      <vt:lpstr>PowerPoint Presentation</vt:lpstr>
      <vt:lpstr>Post EDA Insights - Summary</vt:lpstr>
      <vt:lpstr>Sampling</vt:lpstr>
      <vt:lpstr>Data Pre-processing: Bag of Words – Machine Learning Model</vt:lpstr>
      <vt:lpstr>Data Pre-processing: Word Embeddings – Deep Learning Model</vt:lpstr>
      <vt:lpstr>Modelling: Machine Learning</vt:lpstr>
      <vt:lpstr>PowerPoint Presentation</vt:lpstr>
      <vt:lpstr>PowerPoint Presentation</vt:lpstr>
      <vt:lpstr>PowerPoint Presentation</vt:lpstr>
      <vt:lpstr>Modelling: Deep Learning</vt:lpstr>
      <vt:lpstr>PowerPoint Presentation</vt:lpstr>
      <vt:lpstr>Final Deployment</vt:lpstr>
      <vt:lpstr>ANY QUESTIONS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c:title>
  <dc:creator>vedaang chopra</dc:creator>
  <cp:lastModifiedBy>vedaang chopra</cp:lastModifiedBy>
  <cp:revision>1054</cp:revision>
  <dcterms:created xsi:type="dcterms:W3CDTF">2021-01-18T22:39:01Z</dcterms:created>
  <dcterms:modified xsi:type="dcterms:W3CDTF">2021-01-29T18:49:26Z</dcterms:modified>
</cp:coreProperties>
</file>