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3CC9D69-D099-4F59-B6E0-278FF64E34CF}" type="datetimeFigureOut">
              <a:rPr lang="bs-Latn-BA" smtClean="0"/>
              <a:t>26. 6. 2025.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FE5-C813-4CD7-8E9B-F4423DA93B21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86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9D69-D099-4F59-B6E0-278FF64E34CF}" type="datetimeFigureOut">
              <a:rPr lang="bs-Latn-BA" smtClean="0"/>
              <a:t>26. 6. 2025.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FE5-C813-4CD7-8E9B-F4423DA93B2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813325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9D69-D099-4F59-B6E0-278FF64E34CF}" type="datetimeFigureOut">
              <a:rPr lang="bs-Latn-BA" smtClean="0"/>
              <a:t>26. 6. 2025.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FE5-C813-4CD7-8E9B-F4423DA93B21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035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9D69-D099-4F59-B6E0-278FF64E34CF}" type="datetimeFigureOut">
              <a:rPr lang="bs-Latn-BA" smtClean="0"/>
              <a:t>26. 6. 2025.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FE5-C813-4CD7-8E9B-F4423DA93B2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25587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9D69-D099-4F59-B6E0-278FF64E34CF}" type="datetimeFigureOut">
              <a:rPr lang="bs-Latn-BA" smtClean="0"/>
              <a:t>26. 6. 2025.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FE5-C813-4CD7-8E9B-F4423DA93B21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20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9D69-D099-4F59-B6E0-278FF64E34CF}" type="datetimeFigureOut">
              <a:rPr lang="bs-Latn-BA" smtClean="0"/>
              <a:t>26. 6. 2025.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FE5-C813-4CD7-8E9B-F4423DA93B2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192354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9D69-D099-4F59-B6E0-278FF64E34CF}" type="datetimeFigureOut">
              <a:rPr lang="bs-Latn-BA" smtClean="0"/>
              <a:t>26. 6. 2025.</a:t>
            </a:fld>
            <a:endParaRPr lang="bs-Latn-B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FE5-C813-4CD7-8E9B-F4423DA93B2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44134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9D69-D099-4F59-B6E0-278FF64E34CF}" type="datetimeFigureOut">
              <a:rPr lang="bs-Latn-BA" smtClean="0"/>
              <a:t>26. 6. 2025.</a:t>
            </a:fld>
            <a:endParaRPr lang="bs-Latn-B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FE5-C813-4CD7-8E9B-F4423DA93B2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1649108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9D69-D099-4F59-B6E0-278FF64E34CF}" type="datetimeFigureOut">
              <a:rPr lang="bs-Latn-BA" smtClean="0"/>
              <a:t>26. 6. 2025.</a:t>
            </a:fld>
            <a:endParaRPr lang="bs-Latn-B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FE5-C813-4CD7-8E9B-F4423DA93B2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208724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9D69-D099-4F59-B6E0-278FF64E34CF}" type="datetimeFigureOut">
              <a:rPr lang="bs-Latn-BA" smtClean="0"/>
              <a:t>26. 6. 2025.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FE5-C813-4CD7-8E9B-F4423DA93B21}" type="slidenum">
              <a:rPr lang="bs-Latn-BA" smtClean="0"/>
              <a:t>‹#›</a:t>
            </a:fld>
            <a:endParaRPr lang="bs-Latn-BA"/>
          </a:p>
        </p:txBody>
      </p:sp>
    </p:spTree>
    <p:extLst>
      <p:ext uri="{BB962C8B-B14F-4D97-AF65-F5344CB8AC3E}">
        <p14:creationId xmlns:p14="http://schemas.microsoft.com/office/powerpoint/2010/main" val="34377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C9D69-D099-4F59-B6E0-278FF64E34CF}" type="datetimeFigureOut">
              <a:rPr lang="bs-Latn-BA" smtClean="0"/>
              <a:t>26. 6. 2025.</a:t>
            </a:fld>
            <a:endParaRPr lang="bs-Latn-B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s-Latn-B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FE5-C813-4CD7-8E9B-F4423DA93B21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39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3CC9D69-D099-4F59-B6E0-278FF64E34CF}" type="datetimeFigureOut">
              <a:rPr lang="bs-Latn-BA" smtClean="0"/>
              <a:t>26. 6. 2025.</a:t>
            </a:fld>
            <a:endParaRPr lang="bs-Latn-B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bs-Latn-B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624FE5-C813-4CD7-8E9B-F4423DA93B21}" type="slidenum">
              <a:rPr lang="bs-Latn-BA" smtClean="0"/>
              <a:t>‹#›</a:t>
            </a:fld>
            <a:endParaRPr lang="bs-Latn-B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23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s-Latn-BA" b="1" dirty="0" smtClean="0"/>
              <a:t>Deblurring medicinskih slika</a:t>
            </a:r>
            <a:endParaRPr lang="bs-Latn-BA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s-Latn-BA" dirty="0" smtClean="0"/>
              <a:t>Asmir Prašović,</a:t>
            </a:r>
            <a:br>
              <a:rPr lang="bs-Latn-BA" dirty="0" smtClean="0"/>
            </a:br>
            <a:r>
              <a:rPr lang="bs-Latn-BA" dirty="0"/>
              <a:t>Yahia Aissa </a:t>
            </a:r>
            <a:r>
              <a:rPr lang="bs-Latn-BA" dirty="0" smtClean="0"/>
              <a:t>ElHattab,</a:t>
            </a:r>
            <a:br>
              <a:rPr lang="bs-Latn-BA" dirty="0" smtClean="0"/>
            </a:br>
            <a:r>
              <a:rPr lang="bs-Latn-BA" dirty="0" smtClean="0"/>
              <a:t>Vedad Hajrić</a:t>
            </a:r>
          </a:p>
          <a:p>
            <a:endParaRPr lang="bs-Latn-BA" dirty="0"/>
          </a:p>
          <a:p>
            <a:r>
              <a:rPr lang="bs-Latn-BA" dirty="0" smtClean="0"/>
              <a:t>Mentor: Medina Kapo</a:t>
            </a:r>
          </a:p>
        </p:txBody>
      </p:sp>
    </p:spTree>
    <p:extLst>
      <p:ext uri="{BB962C8B-B14F-4D97-AF65-F5344CB8AC3E}">
        <p14:creationId xmlns:p14="http://schemas.microsoft.com/office/powerpoint/2010/main" val="348433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/>
              <a:t>Funkcija gubitka i Optimizator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9" y="2532185"/>
            <a:ext cx="11535507" cy="4018084"/>
          </a:xfrm>
        </p:spPr>
        <p:txBody>
          <a:bodyPr>
            <a:normAutofit/>
          </a:bodyPr>
          <a:lstStyle/>
          <a:p>
            <a:r>
              <a:rPr lang="bs-Latn-BA" b="1" dirty="0"/>
              <a:t>Funkcija gubitka:</a:t>
            </a:r>
            <a:r>
              <a:rPr lang="bs-Latn-BA" dirty="0"/>
              <a:t> Kombinovana l1_ssim_perceptual_loss za sveobuhvatnu optimizaciju kvaliteta slike.</a:t>
            </a:r>
          </a:p>
          <a:p>
            <a:r>
              <a:rPr lang="bs-Latn-BA" b="1" dirty="0"/>
              <a:t>Komponente gubitka:</a:t>
            </a:r>
            <a:r>
              <a:rPr lang="bs-Latn-BA" dirty="0"/>
              <a:t> L1 (MAE - za tačnost piksela), SSIM (za strukturnu sličnost), Perceptualni (VGG19 - za vizuelne detalje).</a:t>
            </a:r>
          </a:p>
          <a:p>
            <a:r>
              <a:rPr lang="bs-Latn-BA" b="1" dirty="0"/>
              <a:t>Formula:</a:t>
            </a:r>
            <a:r>
              <a:rPr lang="bs-Latn-BA" dirty="0"/>
              <a:t> Ponderisana suma: 0.85 * SSIM_loss + 0.15 * L1_loss + 1e-6 * Perceptual_loss.</a:t>
            </a:r>
          </a:p>
          <a:p>
            <a:r>
              <a:rPr lang="bs-Latn-BA" b="1" dirty="0"/>
              <a:t>Optimizator:</a:t>
            </a:r>
            <a:r>
              <a:rPr lang="bs-Latn-BA" dirty="0"/>
              <a:t> Adam algoritam sa stopom učenja (learning rate) od 1e-4 za efikasnu konvergenciju.</a:t>
            </a:r>
          </a:p>
          <a:p>
            <a:r>
              <a:rPr lang="bs-Latn-BA" b="1" dirty="0"/>
              <a:t>Metrike praćenja:</a:t>
            </a:r>
            <a:r>
              <a:rPr lang="bs-Latn-BA" dirty="0"/>
              <a:t> PSNR (Peak Signal-to-Noise Ratio) i SSIM (Structural Similarity Index Measure).</a:t>
            </a:r>
          </a:p>
          <a:p>
            <a:r>
              <a:rPr lang="bs-Latn-BA" b="1" dirty="0"/>
              <a:t>Cilj funkcije gubitka:</a:t>
            </a:r>
            <a:r>
              <a:rPr lang="bs-Latn-BA" dirty="0"/>
              <a:t> Usmjeriti model da generiše slike koje su pixel-wise tačne, strukturno slične i vizuelno prijatne</a:t>
            </a:r>
            <a:r>
              <a:rPr lang="bs-Latn-BA" dirty="0" smtClean="0"/>
              <a:t>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831268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/>
              <a:t>Proces treniranja modela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93" y="2461846"/>
            <a:ext cx="11799276" cy="4176346"/>
          </a:xfrm>
        </p:spPr>
        <p:txBody>
          <a:bodyPr>
            <a:normAutofit lnSpcReduction="10000"/>
          </a:bodyPr>
          <a:lstStyle/>
          <a:p>
            <a:r>
              <a:rPr lang="bs-Latn-BA" b="1" dirty="0"/>
              <a:t>Podaci za treniranje:</a:t>
            </a:r>
            <a:r>
              <a:rPr lang="bs-Latn-BA" dirty="0"/>
              <a:t> Trening skup (sa primijenjenom augmentacijom) i validacioni skup za praćenje generalizacije.</a:t>
            </a:r>
          </a:p>
          <a:p>
            <a:r>
              <a:rPr lang="bs-Latn-BA" b="1" dirty="0"/>
              <a:t>Ključni hiperparametri:</a:t>
            </a:r>
            <a:r>
              <a:rPr lang="bs-Latn-BA" dirty="0"/>
              <a:t> Maksimalno 100 epoha, veličina batch-a (grupe podataka) postavljena na 8.</a:t>
            </a:r>
          </a:p>
          <a:p>
            <a:r>
              <a:rPr lang="bs-Latn-BA" b="1" dirty="0"/>
              <a:t>Keras Callbacks za optimizaciju treniranja:</a:t>
            </a:r>
            <a:endParaRPr lang="bs-Latn-BA" dirty="0"/>
          </a:p>
          <a:p>
            <a:pPr lvl="1"/>
            <a:r>
              <a:rPr lang="bs-Latn-BA" dirty="0"/>
              <a:t>EarlyStopping: Sprječava overfitting (prati val_loss, strpljenje=10).</a:t>
            </a:r>
          </a:p>
          <a:p>
            <a:pPr lvl="1"/>
            <a:r>
              <a:rPr lang="bs-Latn-BA" dirty="0"/>
              <a:t>ReduceLROnPlateau: Dinamički prilagođava stopu učenja (prati val_loss, strpljenje=5).</a:t>
            </a:r>
          </a:p>
          <a:p>
            <a:pPr lvl="1"/>
            <a:r>
              <a:rPr lang="bs-Latn-BA" dirty="0"/>
              <a:t>ModelCheckpoint: Automatski čuva najbolju verziju modela (na osnovu val_loss).</a:t>
            </a:r>
          </a:p>
          <a:p>
            <a:r>
              <a:rPr lang="bs-Latn-BA" b="1" dirty="0"/>
              <a:t>Okruženje za treniranje:</a:t>
            </a:r>
            <a:r>
              <a:rPr lang="bs-Latn-BA" dirty="0"/>
              <a:t> Google Colaboratory sa GPU ubrzanjem za brže iteracije i eksperimentisanje.</a:t>
            </a:r>
          </a:p>
          <a:p>
            <a:r>
              <a:rPr lang="bs-Latn-BA" b="1" dirty="0"/>
              <a:t>Cilj procesa:</a:t>
            </a:r>
            <a:r>
              <a:rPr lang="bs-Latn-BA" dirty="0"/>
              <a:t> Istrenirati model do njegovih optimalnih performansi uz efikasno korištenje resursa i izbjegavanje overfittinga</a:t>
            </a:r>
            <a:r>
              <a:rPr lang="bs-Latn-BA" dirty="0" smtClean="0"/>
              <a:t>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819453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/>
              <a:t>Evaluacija na testnom skupu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46" y="2356337"/>
            <a:ext cx="11781692" cy="4308231"/>
          </a:xfrm>
        </p:spPr>
        <p:txBody>
          <a:bodyPr>
            <a:normAutofit/>
          </a:bodyPr>
          <a:lstStyle/>
          <a:p>
            <a:r>
              <a:rPr lang="bs-Latn-BA" b="1" dirty="0"/>
              <a:t>Početno stanje (Baseline - Zamućena vs. Oštra slika):</a:t>
            </a:r>
            <a:r>
              <a:rPr lang="bs-Latn-BA" dirty="0"/>
              <a:t> Prosječan PSNR ~34.36 dB, Prosječan SSIM ~0.956.</a:t>
            </a:r>
          </a:p>
          <a:p>
            <a:r>
              <a:rPr lang="bs-Latn-BA" b="1" dirty="0"/>
              <a:t>Performanse modela (UNET V5 - Deblurirana vs. Oštra slika):</a:t>
            </a:r>
            <a:endParaRPr lang="bs-Latn-BA" dirty="0"/>
          </a:p>
          <a:p>
            <a:pPr lvl="1"/>
            <a:r>
              <a:rPr lang="bs-Latn-BA" dirty="0"/>
              <a:t>Vrijednost funkcije gubitka (Loss): 0.0366 (specifična za kombinovanu funkciju).</a:t>
            </a:r>
          </a:p>
          <a:p>
            <a:pPr lvl="1"/>
            <a:r>
              <a:rPr lang="bs-Latn-BA" b="1" dirty="0"/>
              <a:t>Prosječan PSNR: 38.69 dB</a:t>
            </a:r>
            <a:r>
              <a:rPr lang="bs-Latn-BA" dirty="0"/>
              <a:t> (poboljšanje od približno 4.33 dB).</a:t>
            </a:r>
          </a:p>
          <a:p>
            <a:pPr lvl="1"/>
            <a:r>
              <a:rPr lang="bs-Latn-BA" b="1" dirty="0"/>
              <a:t>Prosječan SSIM: 0.9685</a:t>
            </a:r>
            <a:r>
              <a:rPr lang="bs-Latn-BA" dirty="0"/>
              <a:t> (poboljšanje od približno 0.0123).</a:t>
            </a:r>
          </a:p>
          <a:p>
            <a:r>
              <a:rPr lang="bs-Latn-BA" b="1" dirty="0"/>
              <a:t>Zaključak evaluacije:</a:t>
            </a:r>
            <a:r>
              <a:rPr lang="bs-Latn-BA" dirty="0"/>
              <a:t> Kvantitativne metrike jasno potvrđuju značajno poboljšanje kvaliteta slike od strane modela.</a:t>
            </a:r>
          </a:p>
          <a:p>
            <a:r>
              <a:rPr lang="bs-Latn-BA" dirty="0"/>
              <a:t>Model je uspješno naučio da restaurira informacije koje su bile izgubljene usljed procesa zamućenja</a:t>
            </a:r>
            <a:r>
              <a:rPr lang="bs-Latn-BA" dirty="0" smtClean="0"/>
              <a:t>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494828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Diskusija rezultata i osvrt na rizike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431" y="2418940"/>
            <a:ext cx="11878408" cy="4184083"/>
          </a:xfrm>
        </p:spPr>
        <p:txBody>
          <a:bodyPr>
            <a:normAutofit fontScale="92500"/>
          </a:bodyPr>
          <a:lstStyle/>
          <a:p>
            <a:r>
              <a:rPr lang="bs-Latn-BA" b="1" dirty="0"/>
              <a:t>Ključna postignuća:</a:t>
            </a:r>
            <a:r>
              <a:rPr lang="bs-Latn-BA" dirty="0"/>
              <a:t> Razvijen je Attention U-Net model koji uspješno deblurira slike, značajno poboljšavajući PSNR i SSIM.</a:t>
            </a:r>
          </a:p>
          <a:p>
            <a:r>
              <a:rPr lang="bs-Latn-BA" b="1" dirty="0"/>
              <a:t>Usklađenost sa praksom:</a:t>
            </a:r>
            <a:r>
              <a:rPr lang="bs-Latn-BA" dirty="0"/>
              <a:t> Korištene tehnike (Attention U-Net, kombinovana funkcija gubitka) su u skladu sa savremenim pristupima.</a:t>
            </a:r>
          </a:p>
          <a:p>
            <a:r>
              <a:rPr lang="bs-Latn-BA" b="1" dirty="0"/>
              <a:t>Rizik (mali dataset):</a:t>
            </a:r>
            <a:r>
              <a:rPr lang="bs-Latn-BA" dirty="0"/>
              <a:t> Ublažen je augmentacijom; veći i raznovrsniji dataset bi vjerovatno donio dodatna poboljšanja.</a:t>
            </a:r>
          </a:p>
          <a:p>
            <a:r>
              <a:rPr lang="bs-Latn-BA" b="1" dirty="0"/>
              <a:t>Rizik (realističnost blura):</a:t>
            </a:r>
            <a:r>
              <a:rPr lang="bs-Latn-BA" dirty="0"/>
              <a:t> Performanse modela na stvarnim kliničkim slikama sa drugačijim tipovima zamućenja mogu varirati.</a:t>
            </a:r>
          </a:p>
          <a:p>
            <a:r>
              <a:rPr lang="bs-Latn-BA" b="1" dirty="0"/>
              <a:t>Rizik (specifičnost dataseta):</a:t>
            </a:r>
            <a:r>
              <a:rPr lang="bs-Latn-BA" dirty="0"/>
              <a:t> Model je specijalizovan za dermoskopske slike; generalizacija na druge medicinske modalitete je upitna.</a:t>
            </a:r>
          </a:p>
          <a:p>
            <a:r>
              <a:rPr lang="bs-Latn-BA" b="1" dirty="0"/>
              <a:t>Opšti zaključak:</a:t>
            </a:r>
            <a:r>
              <a:rPr lang="bs-Latn-BA" dirty="0"/>
              <a:t> Postignuti su obećavajući rezultati, ali postoji jasan prostor i smjer za dalja unapređenja</a:t>
            </a:r>
            <a:r>
              <a:rPr lang="bs-Latn-BA" dirty="0" smtClean="0"/>
              <a:t>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516847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/>
              <a:t>Prijedlozi za budući rad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938" y="2558562"/>
            <a:ext cx="11825654" cy="4132384"/>
          </a:xfrm>
        </p:spPr>
        <p:txBody>
          <a:bodyPr>
            <a:normAutofit/>
          </a:bodyPr>
          <a:lstStyle/>
          <a:p>
            <a:r>
              <a:rPr lang="bs-Latn-BA" b="1" dirty="0"/>
              <a:t>Dataset:</a:t>
            </a:r>
            <a:r>
              <a:rPr lang="bs-Latn-BA" dirty="0"/>
              <a:t> Proširiti obim i raznolikost (više slika, različiti uređaji, realističniji tipovi zamućenja).</a:t>
            </a:r>
          </a:p>
          <a:p>
            <a:r>
              <a:rPr lang="bs-Latn-BA" b="1" dirty="0"/>
              <a:t>Arhitektura modela:</a:t>
            </a:r>
            <a:r>
              <a:rPr lang="bs-Latn-BA" dirty="0"/>
              <a:t> Istražiti novije i potencijalno moćnije arhitekture (npr. Transformeri, napredne GAN varijante).</a:t>
            </a:r>
          </a:p>
          <a:p>
            <a:r>
              <a:rPr lang="bs-Latn-BA" b="1" dirty="0"/>
              <a:t>Funkcija gubitka:</a:t>
            </a:r>
            <a:r>
              <a:rPr lang="bs-Latn-BA" dirty="0"/>
              <a:t> Fino podešavanje težinskih koeficijenata, eksperimentisanje sa adversarial komponentom (GANs).</a:t>
            </a:r>
          </a:p>
          <a:p>
            <a:r>
              <a:rPr lang="bs-Latn-BA" b="1" dirty="0"/>
              <a:t>Klinička evaluacija:</a:t>
            </a:r>
            <a:r>
              <a:rPr lang="bs-Latn-BA" dirty="0"/>
              <a:t> Neophodno je uključiti medicinske stručnjake (dermatologe) za procjenu dijagnostičke vrijednosti debluriranih slika.</a:t>
            </a:r>
          </a:p>
          <a:p>
            <a:r>
              <a:rPr lang="bs-Latn-BA" b="1" dirty="0"/>
              <a:t>Dodatne funkcionalnosti:</a:t>
            </a:r>
            <a:r>
              <a:rPr lang="bs-Latn-BA" dirty="0"/>
              <a:t> Razmotriti simultano uklanjanje šuma (denoising) uz deblurring.</a:t>
            </a:r>
          </a:p>
          <a:p>
            <a:r>
              <a:rPr lang="bs-Latn-BA" b="1" dirty="0"/>
              <a:t>Praktična primjena:</a:t>
            </a:r>
            <a:r>
              <a:rPr lang="bs-Latn-BA" dirty="0"/>
              <a:t> Razvoj jednostavnog korisničkog interfejsa za lakšu upotrebu od strane ljekara</a:t>
            </a:r>
            <a:r>
              <a:rPr lang="bs-Latn-BA" dirty="0" smtClean="0"/>
              <a:t>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14002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/>
              <a:t>Zaključak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563" y="2329962"/>
            <a:ext cx="11632222" cy="4202723"/>
          </a:xfrm>
        </p:spPr>
        <p:txBody>
          <a:bodyPr/>
          <a:lstStyle/>
          <a:p>
            <a:r>
              <a:rPr lang="bs-Latn-BA" b="1" dirty="0"/>
              <a:t>Glavni rezime projekta:</a:t>
            </a:r>
            <a:r>
              <a:rPr lang="bs-Latn-BA" dirty="0"/>
              <a:t> Uspješno je projektovan, implementiran i testiran AI sistem (Attention U-Net) za deblurring medicinskih slika.</a:t>
            </a:r>
          </a:p>
          <a:p>
            <a:r>
              <a:rPr lang="bs-Latn-BA" b="1" dirty="0"/>
              <a:t>Ključni doprinos:</a:t>
            </a:r>
            <a:r>
              <a:rPr lang="bs-Latn-BA" dirty="0"/>
              <a:t> Razvijeni model pokazuje značajne i mjerljive rezultate u poboljšanju kvaliteta zamućenih dermoskopskih slika.</a:t>
            </a:r>
          </a:p>
          <a:p>
            <a:r>
              <a:rPr lang="bs-Latn-BA" b="1" dirty="0"/>
              <a:t>Potencijal za primjenu:</a:t>
            </a:r>
            <a:r>
              <a:rPr lang="bs-Latn-BA" dirty="0"/>
              <a:t> Postignuti rezultati ukazuju na obećavajući potencijal za buduću kliničku primjenu, uz neophodna dalja unapređenja.</a:t>
            </a:r>
          </a:p>
          <a:p>
            <a:r>
              <a:rPr lang="bs-Latn-BA" b="1" dirty="0"/>
              <a:t>Pravci za budućnost:</a:t>
            </a:r>
            <a:r>
              <a:rPr lang="bs-Latn-BA" dirty="0"/>
              <a:t> Identifikovani su jasni pravci za dalji razvoj, optimizaciju i validaciju sistema</a:t>
            </a:r>
            <a:r>
              <a:rPr lang="bs-Latn-BA" dirty="0" smtClean="0"/>
              <a:t>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673594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 smtClean="0"/>
              <a:t>Uvod i motivacija</a:t>
            </a:r>
            <a:endParaRPr lang="bs-Latn-B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s-Latn-BA" dirty="0"/>
              <a:t>Zamućenje u medicinskim slikama (npr. dermoskopskim) ugrožava tačnost </a:t>
            </a:r>
            <a:r>
              <a:rPr lang="bs-Latn-BA" dirty="0" smtClean="0"/>
              <a:t>dijagnoze</a:t>
            </a:r>
          </a:p>
          <a:p>
            <a:r>
              <a:rPr lang="bs-Latn-BA" dirty="0"/>
              <a:t>Gubitak finih detalja ključnih za rano otkrivanje bolesti </a:t>
            </a:r>
            <a:endParaRPr lang="bs-Latn-BA" dirty="0" smtClean="0"/>
          </a:p>
          <a:p>
            <a:r>
              <a:rPr lang="bs-Latn-BA" dirty="0"/>
              <a:t>Razviti AI sistem (duboko učenje) za restauraciju oštrine zamućenih </a:t>
            </a:r>
            <a:r>
              <a:rPr lang="bs-Latn-BA" dirty="0" smtClean="0"/>
              <a:t>slika</a:t>
            </a:r>
            <a:endParaRPr lang="bs-Latn-BA" dirty="0"/>
          </a:p>
          <a:p>
            <a:r>
              <a:rPr lang="bs-Latn-BA" dirty="0"/>
              <a:t>Poboljšan vizuelni kvalitet i povećana dijagnostička vrijednost </a:t>
            </a:r>
            <a:r>
              <a:rPr lang="bs-Latn-BA" dirty="0" smtClean="0"/>
              <a:t>slika</a:t>
            </a:r>
          </a:p>
          <a:p>
            <a:r>
              <a:rPr lang="sv-SE" dirty="0"/>
              <a:t>Doprinos kvalitetnijoj i pouzdanijoj medicinskoj </a:t>
            </a:r>
            <a:r>
              <a:rPr lang="sv-SE" dirty="0" smtClean="0"/>
              <a:t>dijagnostici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02930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 smtClean="0"/>
              <a:t>Pregled literature</a:t>
            </a:r>
            <a:endParaRPr lang="bs-Latn-BA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78" y="2505808"/>
            <a:ext cx="11280530" cy="4286085"/>
          </a:xfrm>
        </p:spPr>
        <p:txBody>
          <a:bodyPr>
            <a:normAutofit/>
          </a:bodyPr>
          <a:lstStyle/>
          <a:p>
            <a:r>
              <a:rPr lang="bs-Latn-BA" b="1" dirty="0"/>
              <a:t>Klasične metode</a:t>
            </a:r>
            <a:r>
              <a:rPr lang="bs-Latn-BA" dirty="0"/>
              <a:t> (npr. Wiener, Lucy-Richardson): Ograničena efikasnost kod kompleksnih i neuniformnih zamućenja.</a:t>
            </a:r>
          </a:p>
          <a:p>
            <a:r>
              <a:rPr lang="bs-Latn-BA" b="1" dirty="0"/>
              <a:t>Duboko učenje (AI):</a:t>
            </a:r>
            <a:r>
              <a:rPr lang="bs-Latn-BA" dirty="0"/>
              <a:t> CNN, U-Net, GANs nude superiorne, adaptivne rezultate za deblurring.</a:t>
            </a:r>
          </a:p>
          <a:p>
            <a:r>
              <a:rPr lang="bs-Latn-BA" b="1" dirty="0"/>
              <a:t>U-Net arhitektura:</a:t>
            </a:r>
            <a:r>
              <a:rPr lang="bs-Latn-BA" dirty="0"/>
              <a:t> Idealna za image-to-image zadatke zbog enkodersko-dekoderske strukture.</a:t>
            </a:r>
          </a:p>
          <a:p>
            <a:r>
              <a:rPr lang="bs-Latn-BA" b="1" dirty="0"/>
              <a:t>Preskočne veze (Skip Connections):</a:t>
            </a:r>
            <a:r>
              <a:rPr lang="bs-Latn-BA" dirty="0"/>
              <a:t> Ključne u U-Netu za očuvanje finih detalja i konteksta.</a:t>
            </a:r>
          </a:p>
          <a:p>
            <a:r>
              <a:rPr lang="bs-Latn-BA" b="1" dirty="0"/>
              <a:t>Attention U-Net:</a:t>
            </a:r>
            <a:r>
              <a:rPr lang="bs-Latn-BA" dirty="0"/>
              <a:t> Unapređenje koje omogućava modelu da se fokusira na relevantne regione slike</a:t>
            </a:r>
            <a:r>
              <a:rPr lang="bs-Latn-BA" dirty="0" smtClean="0"/>
              <a:t>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03738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/>
              <a:t>Analiza problema i definisanje zahtjeva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9" y="2426677"/>
            <a:ext cx="11166231" cy="4009292"/>
          </a:xfrm>
        </p:spPr>
        <p:txBody>
          <a:bodyPr>
            <a:normAutofit/>
          </a:bodyPr>
          <a:lstStyle/>
          <a:p>
            <a:r>
              <a:rPr lang="bs-Latn-BA" b="1" dirty="0"/>
              <a:t>Problem:</a:t>
            </a:r>
            <a:r>
              <a:rPr lang="bs-Latn-BA" dirty="0"/>
              <a:t> Zamućenje u dermoskopskim slikama značajno smanjuje dijagnostičku preciznost.</a:t>
            </a:r>
          </a:p>
          <a:p>
            <a:r>
              <a:rPr lang="bs-Latn-BA" b="1" dirty="0"/>
              <a:t>Zahtjevi sistema:</a:t>
            </a:r>
            <a:r>
              <a:rPr lang="bs-Latn-BA" dirty="0"/>
              <a:t> Obrada dermoskopskih slika, vidljivo poboljšanje oštrine i detalja.</a:t>
            </a:r>
          </a:p>
          <a:p>
            <a:r>
              <a:rPr lang="bs-Latn-BA" b="1" dirty="0"/>
              <a:t>Evaluacija uspjeha:</a:t>
            </a:r>
            <a:r>
              <a:rPr lang="bs-Latn-BA" dirty="0"/>
              <a:t> Korištenje kvantitativnih metrika PSNR i SSIM za mjerenje poboljšanja.</a:t>
            </a:r>
          </a:p>
          <a:p>
            <a:r>
              <a:rPr lang="bs-Latn-BA" b="1" dirty="0"/>
              <a:t>Resursi:</a:t>
            </a:r>
            <a:r>
              <a:rPr lang="bs-Latn-BA" dirty="0"/>
              <a:t> Fokus na razvoju modela koji se može trenirati na dostupnom, manjem datasetu.</a:t>
            </a:r>
          </a:p>
          <a:p>
            <a:r>
              <a:rPr lang="bs-Latn-BA" b="1" dirty="0"/>
              <a:t>Metodologija projekta:</a:t>
            </a:r>
            <a:r>
              <a:rPr lang="bs-Latn-BA" dirty="0"/>
              <a:t> Iterativni pristup kroz faze: dataset, model, treniranje, testiranje.</a:t>
            </a:r>
          </a:p>
          <a:p>
            <a:r>
              <a:rPr lang="bs-Latn-BA" b="1" dirty="0"/>
              <a:t>Glavni cilj:</a:t>
            </a:r>
            <a:r>
              <a:rPr lang="bs-Latn-BA" dirty="0"/>
              <a:t> Funkcionalan AI model za deblurring sa jasno mjerljivim i vidljivim rezultatima</a:t>
            </a:r>
            <a:r>
              <a:rPr lang="bs-Latn-BA" dirty="0" smtClean="0"/>
              <a:t>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33528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/>
              <a:t>Dataset – Opis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7" y="2373922"/>
            <a:ext cx="11113477" cy="4097215"/>
          </a:xfrm>
        </p:spPr>
        <p:txBody>
          <a:bodyPr>
            <a:normAutofit/>
          </a:bodyPr>
          <a:lstStyle/>
          <a:p>
            <a:r>
              <a:rPr lang="bs-Latn-BA" b="1" dirty="0"/>
              <a:t>Dataset:</a:t>
            </a:r>
            <a:r>
              <a:rPr lang="bs-Latn-BA" dirty="0"/>
              <a:t> Prilagođeni skup podataka sa parovima zamućenih i odgovarajućih oštrih dermoskopskih slika.</a:t>
            </a:r>
          </a:p>
          <a:p>
            <a:r>
              <a:rPr lang="bs-Latn-BA" b="1" dirty="0" smtClean="0"/>
              <a:t>Veličina </a:t>
            </a:r>
            <a:r>
              <a:rPr lang="bs-Latn-BA" b="1" dirty="0"/>
              <a:t>i fokus:</a:t>
            </a:r>
            <a:r>
              <a:rPr lang="bs-Latn-BA" dirty="0"/>
              <a:t> Oko 200 originalnih parova slika; naglasak na efikasnom korištenju podataka.</a:t>
            </a:r>
          </a:p>
          <a:p>
            <a:r>
              <a:rPr lang="bs-Latn-BA" b="1" dirty="0"/>
              <a:t>Format i standardizacija:</a:t>
            </a:r>
            <a:r>
              <a:rPr lang="bs-Latn-BA" dirty="0"/>
              <a:t> RGB slike (PNG/JPG), sve reskalirane na 256x256 piksela.</a:t>
            </a:r>
          </a:p>
          <a:p>
            <a:r>
              <a:rPr lang="bs-Latn-BA" b="1" dirty="0"/>
              <a:t>Podjela podataka:</a:t>
            </a:r>
            <a:r>
              <a:rPr lang="bs-Latn-BA" dirty="0"/>
              <a:t> 70% za trening, 20% za validaciju, 10% za finalno testiranje modela</a:t>
            </a:r>
            <a:r>
              <a:rPr lang="bs-Latn-BA" dirty="0" smtClean="0"/>
              <a:t>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367340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940" y="1836568"/>
            <a:ext cx="3374143" cy="3374143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316" y="1836567"/>
            <a:ext cx="3374143" cy="3374143"/>
          </a:xfrm>
        </p:spPr>
      </p:pic>
      <p:sp>
        <p:nvSpPr>
          <p:cNvPr id="8" name="TextBox 7"/>
          <p:cNvSpPr txBox="1"/>
          <p:nvPr/>
        </p:nvSpPr>
        <p:spPr>
          <a:xfrm>
            <a:off x="2620108" y="5210710"/>
            <a:ext cx="3050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Zamućena slika</a:t>
            </a:r>
            <a:endParaRPr lang="bs-Latn-BA" dirty="0"/>
          </a:p>
        </p:txBody>
      </p:sp>
      <p:sp>
        <p:nvSpPr>
          <p:cNvPr id="9" name="TextBox 8"/>
          <p:cNvSpPr txBox="1"/>
          <p:nvPr/>
        </p:nvSpPr>
        <p:spPr>
          <a:xfrm>
            <a:off x="7913077" y="5210710"/>
            <a:ext cx="25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dirty="0" smtClean="0"/>
              <a:t>Oštra slika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487593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/>
              <a:t>Pretprocesiranje podataka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77" y="2593731"/>
            <a:ext cx="11368453" cy="4053254"/>
          </a:xfrm>
        </p:spPr>
        <p:txBody>
          <a:bodyPr>
            <a:normAutofit/>
          </a:bodyPr>
          <a:lstStyle/>
          <a:p>
            <a:r>
              <a:rPr lang="bs-Latn-BA" b="1" dirty="0"/>
              <a:t>Važnost:</a:t>
            </a:r>
            <a:r>
              <a:rPr lang="bs-Latn-BA" dirty="0"/>
              <a:t> Standardizacija ulaznih podataka, poboljšanje efikasnosti i stabilnosti procesa treniranja.</a:t>
            </a:r>
          </a:p>
          <a:p>
            <a:r>
              <a:rPr lang="bs-Latn-BA" b="1" dirty="0"/>
              <a:t>Osnovni koraci:</a:t>
            </a:r>
            <a:r>
              <a:rPr lang="bs-Latn-BA" dirty="0"/>
              <a:t> Učitavanje slika, konverzija boja (BGR u RGB), reskaliranje (256x256), normalizacija (0-1).</a:t>
            </a:r>
          </a:p>
          <a:p>
            <a:r>
              <a:rPr lang="bs-Latn-BA" b="1" dirty="0"/>
              <a:t>Augmentacija podataka (samo trening skup):</a:t>
            </a:r>
            <a:r>
              <a:rPr lang="bs-Latn-BA" dirty="0"/>
              <a:t> Horizontalno/vertikalno okretanje, rotacije (90°/180°/270°).</a:t>
            </a:r>
          </a:p>
          <a:p>
            <a:r>
              <a:rPr lang="bs-Latn-BA" b="1" dirty="0"/>
              <a:t>Uloga augmentacije:</a:t>
            </a:r>
            <a:r>
              <a:rPr lang="bs-Latn-BA" dirty="0"/>
              <a:t> Ključna tehnika za borbu protiv overfittinga, posebno kod manjih setova podataka.</a:t>
            </a:r>
          </a:p>
          <a:p>
            <a:r>
              <a:rPr lang="bs-Latn-BA" b="1" dirty="0"/>
              <a:t>Efikasno učitavanje:</a:t>
            </a:r>
            <a:r>
              <a:rPr lang="bs-Latn-BA" dirty="0"/>
              <a:t> Korištenje tf.data.Dataset API-ja za optimizovan unos podataka u model.</a:t>
            </a:r>
          </a:p>
          <a:p>
            <a:r>
              <a:rPr lang="bs-Latn-BA" b="1" dirty="0"/>
              <a:t>Cilj:</a:t>
            </a:r>
            <a:r>
              <a:rPr lang="bs-Latn-BA" dirty="0"/>
              <a:t> Pripremiti podatke u formatu optimalnom za unos i obradu u neuronskoj mreži</a:t>
            </a:r>
            <a:r>
              <a:rPr lang="bs-Latn-BA" dirty="0" smtClean="0"/>
              <a:t>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1731749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/>
              <a:t>Rizici vezani za dataset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9092"/>
            <a:ext cx="10896600" cy="3815861"/>
          </a:xfrm>
        </p:spPr>
        <p:txBody>
          <a:bodyPr>
            <a:normAutofit/>
          </a:bodyPr>
          <a:lstStyle/>
          <a:p>
            <a:r>
              <a:rPr lang="bs-Latn-BA" b="1" dirty="0"/>
              <a:t>Mala veličina dataseta (~200 slika):</a:t>
            </a:r>
            <a:r>
              <a:rPr lang="bs-Latn-BA" dirty="0"/>
              <a:t> Povećan rizik od prekomjernog prilagođavanja (overfitting) modela.</a:t>
            </a:r>
          </a:p>
          <a:p>
            <a:r>
              <a:rPr lang="bs-Latn-BA" b="1" dirty="0"/>
              <a:t>Realističnost sintetičkog zamućenja:</a:t>
            </a:r>
            <a:r>
              <a:rPr lang="bs-Latn-BA" dirty="0"/>
              <a:t> Generisani blur možda ne pokriva sve tipove zamućenja iz stvarnih uslova.</a:t>
            </a:r>
          </a:p>
          <a:p>
            <a:r>
              <a:rPr lang="bs-Latn-BA" b="1" dirty="0"/>
              <a:t>Ograničena generalizacija:</a:t>
            </a:r>
            <a:r>
              <a:rPr lang="bs-Latn-BA" dirty="0"/>
              <a:t> Model može biti previše specijalizovan za korišteni tip dermoskopskih slika.</a:t>
            </a:r>
          </a:p>
          <a:p>
            <a:r>
              <a:rPr lang="bs-Latn-BA" b="1" dirty="0" smtClean="0"/>
              <a:t>Balans </a:t>
            </a:r>
            <a:r>
              <a:rPr lang="bs-Latn-BA" b="1" dirty="0"/>
              <a:t>podataka:</a:t>
            </a:r>
            <a:r>
              <a:rPr lang="bs-Latn-BA" dirty="0"/>
              <a:t> Ako postoje različiti tipovi/nivoi zamućenja, da li su adekvatno zastupljeni?</a:t>
            </a:r>
          </a:p>
          <a:p>
            <a:r>
              <a:rPr lang="bs-Latn-BA" b="1" dirty="0"/>
              <a:t>Svijest o rizicima:</a:t>
            </a:r>
            <a:r>
              <a:rPr lang="bs-Latn-BA" dirty="0"/>
              <a:t> Ovi rizici su uzeti u obzir pri dizajnu modela, augmentaciji i interpretaciji rezultata</a:t>
            </a:r>
            <a:r>
              <a:rPr lang="bs-Latn-BA" dirty="0" smtClean="0"/>
              <a:t>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65189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b="1" dirty="0"/>
              <a:t>Odabir modela i tehnologija</a:t>
            </a:r>
            <a:endParaRPr lang="bs-Latn-B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615" y="2540976"/>
            <a:ext cx="11465169" cy="4132385"/>
          </a:xfrm>
        </p:spPr>
        <p:txBody>
          <a:bodyPr>
            <a:normAutofit/>
          </a:bodyPr>
          <a:lstStyle/>
          <a:p>
            <a:r>
              <a:rPr lang="bs-Latn-BA" b="1" dirty="0"/>
              <a:t>Odabrana metoda:</a:t>
            </a:r>
            <a:r>
              <a:rPr lang="bs-Latn-BA" dirty="0"/>
              <a:t> Duboke konvolucione neuronske mreže (DCNNs) za image-to-image transformaciju.</a:t>
            </a:r>
          </a:p>
          <a:p>
            <a:r>
              <a:rPr lang="bs-Latn-BA" b="1" dirty="0"/>
              <a:t>Arhitektura modela:</a:t>
            </a:r>
            <a:r>
              <a:rPr lang="bs-Latn-BA" dirty="0"/>
              <a:t> </a:t>
            </a:r>
            <a:r>
              <a:rPr lang="bs-Latn-BA" b="1" dirty="0"/>
              <a:t>Attention U-Net</a:t>
            </a:r>
            <a:r>
              <a:rPr lang="bs-Latn-BA" dirty="0"/>
              <a:t> (build_attention_unet_v2) za poboljšanu, fokusiranu rekonstrukciju slike.</a:t>
            </a:r>
          </a:p>
          <a:p>
            <a:r>
              <a:rPr lang="bs-Latn-BA" b="1" dirty="0"/>
              <a:t>Prednosti Attention U-Net:</a:t>
            </a:r>
            <a:r>
              <a:rPr lang="bs-Latn-BA" dirty="0"/>
              <a:t> Enkodersko-dekoderska struktura sa skip vezama i integrisanim mehanizmima pažnje.</a:t>
            </a:r>
          </a:p>
          <a:p>
            <a:r>
              <a:rPr lang="bs-Latn-BA" b="1" dirty="0"/>
              <a:t>Ključna poboljšanja arhitekture:</a:t>
            </a:r>
            <a:r>
              <a:rPr lang="bs-Latn-BA" dirty="0"/>
              <a:t> Batch Normalization, UpSampling2D + Conv2D, HeNormal inicijalizator težina.</a:t>
            </a:r>
          </a:p>
          <a:p>
            <a:r>
              <a:rPr lang="bs-Latn-BA" b="1" dirty="0"/>
              <a:t>Korištene tehnologije:</a:t>
            </a:r>
            <a:r>
              <a:rPr lang="bs-Latn-BA" dirty="0"/>
              <a:t> Python, TensorFlow/Keras za razvoj modela, OpenCV za obradu slika.</a:t>
            </a:r>
          </a:p>
          <a:p>
            <a:r>
              <a:rPr lang="bs-Latn-BA" b="1" dirty="0"/>
              <a:t>Razvojno okruženje:</a:t>
            </a:r>
            <a:r>
              <a:rPr lang="bs-Latn-BA" dirty="0"/>
              <a:t> Google Colaboratory za efikasno treniranje uz dostupnost GPU resursa</a:t>
            </a:r>
            <a:r>
              <a:rPr lang="bs-Latn-BA" dirty="0" smtClean="0"/>
              <a:t>.</a:t>
            </a:r>
            <a:endParaRPr lang="bs-Latn-BA" dirty="0"/>
          </a:p>
        </p:txBody>
      </p:sp>
    </p:spTree>
    <p:extLst>
      <p:ext uri="{BB962C8B-B14F-4D97-AF65-F5344CB8AC3E}">
        <p14:creationId xmlns:p14="http://schemas.microsoft.com/office/powerpoint/2010/main" val="2918215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44</TotalTime>
  <Words>120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Tw Cen MT</vt:lpstr>
      <vt:lpstr>Tw Cen MT Condensed</vt:lpstr>
      <vt:lpstr>Wingdings 3</vt:lpstr>
      <vt:lpstr>Integral</vt:lpstr>
      <vt:lpstr>Deblurring medicinskih slika</vt:lpstr>
      <vt:lpstr>Uvod i motivacija</vt:lpstr>
      <vt:lpstr>Pregled literature</vt:lpstr>
      <vt:lpstr>Analiza problema i definisanje zahtjeva</vt:lpstr>
      <vt:lpstr>Dataset – Opis</vt:lpstr>
      <vt:lpstr>PowerPoint Presentation</vt:lpstr>
      <vt:lpstr>Pretprocesiranje podataka</vt:lpstr>
      <vt:lpstr>Rizici vezani za dataset</vt:lpstr>
      <vt:lpstr>Odabir modela i tehnologija</vt:lpstr>
      <vt:lpstr>Funkcija gubitka i Optimizator</vt:lpstr>
      <vt:lpstr>Proces treniranja modela</vt:lpstr>
      <vt:lpstr>Evaluacija na testnom skupu</vt:lpstr>
      <vt:lpstr>Diskusija rezultata i osvrt na rizike</vt:lpstr>
      <vt:lpstr>Prijedlozi za budući rad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Deblurring medicinskih slika</dc:title>
  <dc:creator>User</dc:creator>
  <cp:lastModifiedBy>User</cp:lastModifiedBy>
  <cp:revision>26</cp:revision>
  <dcterms:created xsi:type="dcterms:W3CDTF">2025-06-26T15:37:30Z</dcterms:created>
  <dcterms:modified xsi:type="dcterms:W3CDTF">2025-06-26T16:21:51Z</dcterms:modified>
</cp:coreProperties>
</file>