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3">
  <p:sldMasterIdLst>
    <p:sldMasterId id="2147483648" r:id="rId1"/>
  </p:sldMasterIdLst>
  <p:notesMasterIdLst>
    <p:notesMasterId r:id="rId14"/>
  </p:notes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0152269-1FBC-40EA-A3BF-9542401BFB1F}">
          <p14:sldIdLst>
            <p14:sldId id="256"/>
            <p14:sldId id="267"/>
            <p14:sldId id="257"/>
            <p14:sldId id="258"/>
            <p14:sldId id="259"/>
            <p14:sldId id="260"/>
            <p14:sldId id="261"/>
          </p14:sldIdLst>
        </p14:section>
        <p14:section name="Untitled Section" id="{84B03BA7-CF78-4095-8F37-4FA8F61C1EAA}">
          <p14:sldIdLst>
            <p14:sldId id="262"/>
            <p14:sldId id="263"/>
            <p14:sldId id="264"/>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6FE7A8-8F15-4F08-B0A2-96BCB7F97DFF}" type="datetimeFigureOut">
              <a:rPr lang="en-US" smtClean="0"/>
              <a:t>25-Oct-23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4922A-7623-4829-BB7E-E0E9D8AE0665}" type="slidenum">
              <a:rPr lang="en-US" smtClean="0"/>
              <a:t>‹#›</a:t>
            </a:fld>
            <a:endParaRPr lang="en-US"/>
          </a:p>
        </p:txBody>
      </p:sp>
    </p:spTree>
    <p:extLst>
      <p:ext uri="{BB962C8B-B14F-4D97-AF65-F5344CB8AC3E}">
        <p14:creationId xmlns:p14="http://schemas.microsoft.com/office/powerpoint/2010/main" val="3567539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25-Oct-23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25-Oct-23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25-Oct-23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25-Oct-23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25-Oct-23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25-Oct-23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25-Oct-23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25-Oct-23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25-Oct-23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25-Oct-23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25-Oct-23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25-Oct-23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25-Oct-23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25-Oct-23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25-Oct-23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25-Oct-23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25-Oct-23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25-Oct-23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mailto:vedagirisankar2004@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c/ashrae-energy-prediction"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B88A6-B0B7-4D6D-B961-E23BCB9A9BF0}"/>
              </a:ext>
            </a:extLst>
          </p:cNvPr>
          <p:cNvSpPr>
            <a:spLocks noGrp="1"/>
          </p:cNvSpPr>
          <p:nvPr>
            <p:ph type="ctrTitle"/>
          </p:nvPr>
        </p:nvSpPr>
        <p:spPr>
          <a:xfrm>
            <a:off x="1876424" y="499512"/>
            <a:ext cx="8791575" cy="825705"/>
          </a:xfrm>
        </p:spPr>
        <p:txBody>
          <a:bodyPr>
            <a:normAutofit fontScale="90000"/>
          </a:bodyPr>
          <a:lstStyle/>
          <a:p>
            <a:r>
              <a:rPr lang="en-US" b="1" dirty="0">
                <a:solidFill>
                  <a:schemeClr val="bg1"/>
                </a:solidFill>
              </a:rPr>
              <a:t>Measure energy consumption</a:t>
            </a:r>
          </a:p>
        </p:txBody>
      </p:sp>
      <p:pic>
        <p:nvPicPr>
          <p:cNvPr id="5" name="Picture 4">
            <a:extLst>
              <a:ext uri="{FF2B5EF4-FFF2-40B4-BE49-F238E27FC236}">
                <a16:creationId xmlns:a16="http://schemas.microsoft.com/office/drawing/2014/main" id="{CAF55306-F8FB-4269-8FA8-A3A5C3955460}"/>
              </a:ext>
            </a:extLst>
          </p:cNvPr>
          <p:cNvPicPr>
            <a:picLocks noChangeAspect="1"/>
          </p:cNvPicPr>
          <p:nvPr/>
        </p:nvPicPr>
        <p:blipFill>
          <a:blip r:embed="rId2"/>
          <a:stretch>
            <a:fillRect/>
          </a:stretch>
        </p:blipFill>
        <p:spPr>
          <a:xfrm>
            <a:off x="1876424" y="1403985"/>
            <a:ext cx="8672306" cy="5454015"/>
          </a:xfrm>
          <a:prstGeom prst="rect">
            <a:avLst/>
          </a:prstGeom>
        </p:spPr>
      </p:pic>
    </p:spTree>
    <p:extLst>
      <p:ext uri="{BB962C8B-B14F-4D97-AF65-F5344CB8AC3E}">
        <p14:creationId xmlns:p14="http://schemas.microsoft.com/office/powerpoint/2010/main" val="21540788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987692D-E7B2-4C20-AEA3-C97BDB9CE8B1}"/>
              </a:ext>
            </a:extLst>
          </p:cNvPr>
          <p:cNvSpPr>
            <a:spLocks noGrp="1"/>
          </p:cNvSpPr>
          <p:nvPr>
            <p:ph type="subTitle" idx="1"/>
          </p:nvPr>
        </p:nvSpPr>
        <p:spPr>
          <a:xfrm>
            <a:off x="2012902" y="408462"/>
            <a:ext cx="8791575" cy="5806808"/>
          </a:xfrm>
        </p:spPr>
        <p:txBody>
          <a:bodyPr>
            <a:normAutofit/>
          </a:bodyPr>
          <a:lstStyle/>
          <a:p>
            <a:r>
              <a:rPr lang="en-US" dirty="0">
                <a:solidFill>
                  <a:schemeClr val="bg1"/>
                </a:solidFill>
              </a:rPr>
              <a:t>trainingdata.info()</a:t>
            </a:r>
          </a:p>
          <a:p>
            <a:r>
              <a:rPr lang="en-US" dirty="0">
                <a:solidFill>
                  <a:schemeClr val="bg1"/>
                </a:solidFill>
              </a:rPr>
              <a:t>&lt;class '</a:t>
            </a:r>
            <a:r>
              <a:rPr lang="en-US" dirty="0" err="1">
                <a:solidFill>
                  <a:schemeClr val="bg1"/>
                </a:solidFill>
              </a:rPr>
              <a:t>pandas.core.frame.DataFrame</a:t>
            </a:r>
            <a:r>
              <a:rPr lang="en-US" dirty="0">
                <a:solidFill>
                  <a:schemeClr val="bg1"/>
                </a:solidFill>
              </a:rPr>
              <a:t>'&gt;</a:t>
            </a:r>
          </a:p>
          <a:p>
            <a:r>
              <a:rPr lang="en-US" dirty="0" err="1">
                <a:solidFill>
                  <a:schemeClr val="bg1"/>
                </a:solidFill>
              </a:rPr>
              <a:t>DatetimeIndex</a:t>
            </a:r>
            <a:r>
              <a:rPr lang="en-US" dirty="0">
                <a:solidFill>
                  <a:schemeClr val="bg1"/>
                </a:solidFill>
              </a:rPr>
              <a:t>: 2184 entries, 2017-04-01 00:00:00 to 2017-06-30 23:00:00</a:t>
            </a:r>
          </a:p>
          <a:p>
            <a:r>
              <a:rPr lang="en-US" dirty="0">
                <a:solidFill>
                  <a:schemeClr val="bg1"/>
                </a:solidFill>
              </a:rPr>
              <a:t>Data columns (total 1 columns):</a:t>
            </a:r>
          </a:p>
          <a:p>
            <a:r>
              <a:rPr lang="en-US" dirty="0">
                <a:solidFill>
                  <a:schemeClr val="bg1"/>
                </a:solidFill>
              </a:rPr>
              <a:t> #   Column                 Non-Null Count  </a:t>
            </a:r>
            <a:r>
              <a:rPr lang="en-US" dirty="0" err="1">
                <a:solidFill>
                  <a:schemeClr val="bg1"/>
                </a:solidFill>
              </a:rPr>
              <a:t>Dtype</a:t>
            </a:r>
            <a:r>
              <a:rPr lang="en-US" dirty="0">
                <a:solidFill>
                  <a:schemeClr val="bg1"/>
                </a:solidFill>
              </a:rPr>
              <a:t>  </a:t>
            </a:r>
          </a:p>
          <a:p>
            <a:r>
              <a:rPr lang="en-US" dirty="0">
                <a:solidFill>
                  <a:schemeClr val="bg1"/>
                </a:solidFill>
              </a:rPr>
              <a:t>---   ------------                 -----------------------  -------- </a:t>
            </a:r>
          </a:p>
          <a:p>
            <a:r>
              <a:rPr lang="en-US" dirty="0">
                <a:solidFill>
                  <a:schemeClr val="bg1"/>
                </a:solidFill>
              </a:rPr>
              <a:t> 0   </a:t>
            </a:r>
            <a:r>
              <a:rPr lang="en-US" dirty="0" err="1">
                <a:solidFill>
                  <a:schemeClr val="bg1"/>
                </a:solidFill>
              </a:rPr>
              <a:t>Panther_office_Hannah</a:t>
            </a:r>
            <a:r>
              <a:rPr lang="en-US" dirty="0">
                <a:solidFill>
                  <a:schemeClr val="bg1"/>
                </a:solidFill>
              </a:rPr>
              <a:t>  2184 non-null   float64</a:t>
            </a:r>
          </a:p>
          <a:p>
            <a:r>
              <a:rPr lang="en-US" dirty="0" err="1">
                <a:solidFill>
                  <a:schemeClr val="bg1"/>
                </a:solidFill>
              </a:rPr>
              <a:t>dtypes</a:t>
            </a:r>
            <a:r>
              <a:rPr lang="en-US" dirty="0">
                <a:solidFill>
                  <a:schemeClr val="bg1"/>
                </a:solidFill>
              </a:rPr>
              <a:t>: float64(1)</a:t>
            </a:r>
          </a:p>
          <a:p>
            <a:r>
              <a:rPr lang="en-US" dirty="0">
                <a:solidFill>
                  <a:schemeClr val="bg1"/>
                </a:solidFill>
              </a:rPr>
              <a:t>memory usage: 34.1 KB</a:t>
            </a:r>
          </a:p>
        </p:txBody>
      </p:sp>
    </p:spTree>
    <p:extLst>
      <p:ext uri="{BB962C8B-B14F-4D97-AF65-F5344CB8AC3E}">
        <p14:creationId xmlns:p14="http://schemas.microsoft.com/office/powerpoint/2010/main" val="37953597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4D8410E-A819-40BA-810D-D87F03145404}"/>
              </a:ext>
            </a:extLst>
          </p:cNvPr>
          <p:cNvSpPr>
            <a:spLocks noGrp="1"/>
          </p:cNvSpPr>
          <p:nvPr>
            <p:ph type="subTitle" idx="1"/>
          </p:nvPr>
        </p:nvSpPr>
        <p:spPr>
          <a:xfrm>
            <a:off x="1995694" y="540787"/>
            <a:ext cx="8791575" cy="5952778"/>
          </a:xfrm>
        </p:spPr>
        <p:txBody>
          <a:bodyPr>
            <a:normAutofit/>
          </a:bodyPr>
          <a:lstStyle/>
          <a:p>
            <a:r>
              <a:rPr lang="en-US" dirty="0">
                <a:solidFill>
                  <a:schemeClr val="bg1"/>
                </a:solidFill>
              </a:rPr>
              <a:t>testdata.info()</a:t>
            </a:r>
          </a:p>
          <a:p>
            <a:r>
              <a:rPr lang="en-US" dirty="0">
                <a:solidFill>
                  <a:schemeClr val="bg1"/>
                </a:solidFill>
              </a:rPr>
              <a:t>&lt;class '</a:t>
            </a:r>
            <a:r>
              <a:rPr lang="en-US" dirty="0" err="1">
                <a:solidFill>
                  <a:schemeClr val="bg1"/>
                </a:solidFill>
              </a:rPr>
              <a:t>pandas.core.frame.DataFrame</a:t>
            </a:r>
            <a:r>
              <a:rPr lang="en-US" dirty="0">
                <a:solidFill>
                  <a:schemeClr val="bg1"/>
                </a:solidFill>
              </a:rPr>
              <a:t>'&gt;</a:t>
            </a:r>
          </a:p>
          <a:p>
            <a:r>
              <a:rPr lang="en-US" dirty="0" err="1">
                <a:solidFill>
                  <a:schemeClr val="bg1"/>
                </a:solidFill>
              </a:rPr>
              <a:t>DatetimeIndex</a:t>
            </a:r>
            <a:r>
              <a:rPr lang="en-US" dirty="0">
                <a:solidFill>
                  <a:schemeClr val="bg1"/>
                </a:solidFill>
              </a:rPr>
              <a:t>: 744 entries, 2017-07-01 00:00:00 to 2017-07-31 23:00:00</a:t>
            </a:r>
          </a:p>
          <a:p>
            <a:r>
              <a:rPr lang="en-US" dirty="0">
                <a:solidFill>
                  <a:schemeClr val="bg1"/>
                </a:solidFill>
              </a:rPr>
              <a:t>Data columns (total 1 columns):</a:t>
            </a:r>
          </a:p>
          <a:p>
            <a:r>
              <a:rPr lang="en-US" dirty="0">
                <a:solidFill>
                  <a:schemeClr val="bg1"/>
                </a:solidFill>
              </a:rPr>
              <a:t> #   Column                 Non-Null Count  </a:t>
            </a:r>
            <a:r>
              <a:rPr lang="en-US" dirty="0" err="1">
                <a:solidFill>
                  <a:schemeClr val="bg1"/>
                </a:solidFill>
              </a:rPr>
              <a:t>Dtype</a:t>
            </a:r>
            <a:r>
              <a:rPr lang="en-US" dirty="0">
                <a:solidFill>
                  <a:schemeClr val="bg1"/>
                </a:solidFill>
              </a:rPr>
              <a:t>  </a:t>
            </a:r>
          </a:p>
          <a:p>
            <a:r>
              <a:rPr lang="en-US" dirty="0">
                <a:solidFill>
                  <a:schemeClr val="bg1"/>
                </a:solidFill>
              </a:rPr>
              <a:t>---  ------------                 ------------------------  -------</a:t>
            </a:r>
          </a:p>
          <a:p>
            <a:r>
              <a:rPr lang="en-US" dirty="0">
                <a:solidFill>
                  <a:schemeClr val="bg1"/>
                </a:solidFill>
              </a:rPr>
              <a:t> 0   </a:t>
            </a:r>
            <a:r>
              <a:rPr lang="en-US" dirty="0" err="1">
                <a:solidFill>
                  <a:schemeClr val="bg1"/>
                </a:solidFill>
              </a:rPr>
              <a:t>Panther_office_Hannah</a:t>
            </a:r>
            <a:r>
              <a:rPr lang="en-US" dirty="0">
                <a:solidFill>
                  <a:schemeClr val="bg1"/>
                </a:solidFill>
              </a:rPr>
              <a:t>  744 non-null    float64</a:t>
            </a:r>
          </a:p>
          <a:p>
            <a:r>
              <a:rPr lang="en-US" dirty="0" err="1">
                <a:solidFill>
                  <a:schemeClr val="bg1"/>
                </a:solidFill>
              </a:rPr>
              <a:t>dtypes</a:t>
            </a:r>
            <a:r>
              <a:rPr lang="en-US" dirty="0">
                <a:solidFill>
                  <a:schemeClr val="bg1"/>
                </a:solidFill>
              </a:rPr>
              <a:t>: float64(1)</a:t>
            </a:r>
          </a:p>
          <a:p>
            <a:r>
              <a:rPr lang="en-US" dirty="0">
                <a:solidFill>
                  <a:schemeClr val="bg1"/>
                </a:solidFill>
              </a:rPr>
              <a:t>memory usage: 11.6 KB</a:t>
            </a:r>
          </a:p>
        </p:txBody>
      </p:sp>
    </p:spTree>
    <p:extLst>
      <p:ext uri="{BB962C8B-B14F-4D97-AF65-F5344CB8AC3E}">
        <p14:creationId xmlns:p14="http://schemas.microsoft.com/office/powerpoint/2010/main" val="34430175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E46EC-6151-415B-AC82-7F141E6F2467}"/>
              </a:ext>
            </a:extLst>
          </p:cNvPr>
          <p:cNvSpPr>
            <a:spLocks noGrp="1"/>
          </p:cNvSpPr>
          <p:nvPr>
            <p:ph type="ctrTitle"/>
          </p:nvPr>
        </p:nvSpPr>
        <p:spPr>
          <a:xfrm>
            <a:off x="1876424" y="0"/>
            <a:ext cx="8791575" cy="825707"/>
          </a:xfrm>
        </p:spPr>
        <p:txBody>
          <a:bodyPr/>
          <a:lstStyle/>
          <a:p>
            <a:r>
              <a:rPr lang="en-US" dirty="0">
                <a:solidFill>
                  <a:schemeClr val="bg1"/>
                </a:solidFill>
              </a:rPr>
              <a:t>conclusion</a:t>
            </a:r>
          </a:p>
        </p:txBody>
      </p:sp>
      <p:sp>
        <p:nvSpPr>
          <p:cNvPr id="4" name="TextBox 3">
            <a:extLst>
              <a:ext uri="{FF2B5EF4-FFF2-40B4-BE49-F238E27FC236}">
                <a16:creationId xmlns:a16="http://schemas.microsoft.com/office/drawing/2014/main" id="{B40BCB1E-540D-45B4-8BE7-269E81652742}"/>
              </a:ext>
            </a:extLst>
          </p:cNvPr>
          <p:cNvSpPr txBox="1"/>
          <p:nvPr/>
        </p:nvSpPr>
        <p:spPr>
          <a:xfrm>
            <a:off x="1683026" y="825707"/>
            <a:ext cx="10508974" cy="563231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Data-Driven Insights: Machine learning algorithms effectively analyzed vast datasets, providing nuanced insights into energy consumption patterns. This data-driven approach has the potential to uncover hidden inefficiencies and anomalies that were previously challenging to detect.</a:t>
            </a:r>
          </a:p>
          <a:p>
            <a:pPr marL="285750" indent="-285750">
              <a:buFont typeface="Arial" panose="020B0604020202020204" pitchFamily="34" charset="0"/>
              <a:buChar char="•"/>
            </a:pPr>
            <a:r>
              <a:rPr lang="en-US" dirty="0">
                <a:solidFill>
                  <a:schemeClr val="bg1"/>
                </a:solidFill>
              </a:rPr>
              <a:t>Predictive Capabilities: The predictive models developed in this project enable real-time forecasting of energy consumption, allowing organizations to make informed decisions and adjustments proactively.</a:t>
            </a:r>
          </a:p>
          <a:p>
            <a:pPr marL="285750" indent="-285750">
              <a:buFont typeface="Arial" panose="020B0604020202020204" pitchFamily="34" charset="0"/>
              <a:buChar char="•"/>
            </a:pPr>
            <a:r>
              <a:rPr lang="en-US" dirty="0">
                <a:solidFill>
                  <a:schemeClr val="bg1"/>
                </a:solidFill>
              </a:rPr>
              <a:t>Cost Savings: By identifying energy-saving opportunities and enabling dynamic load management, machine learning can lead to substantial cost savings, making it a valuable investment for businesses and homeowners alike.</a:t>
            </a:r>
          </a:p>
          <a:p>
            <a:pPr marL="285750" indent="-285750">
              <a:buFont typeface="Arial" panose="020B0604020202020204" pitchFamily="34" charset="0"/>
              <a:buChar char="•"/>
            </a:pPr>
            <a:r>
              <a:rPr lang="en-US" dirty="0">
                <a:solidFill>
                  <a:schemeClr val="bg1"/>
                </a:solidFill>
              </a:rPr>
              <a:t>Environmental Impact: Reducing energy consumption not only cuts costs but also contributes to a greener, more sustainable future by lowering carbon emissions and environmental impact.</a:t>
            </a:r>
          </a:p>
          <a:p>
            <a:pPr marL="285750" indent="-285750">
              <a:buFont typeface="Arial" panose="020B0604020202020204" pitchFamily="34" charset="0"/>
              <a:buChar char="•"/>
            </a:pPr>
            <a:r>
              <a:rPr lang="en-US" dirty="0">
                <a:solidFill>
                  <a:schemeClr val="bg1"/>
                </a:solidFill>
              </a:rPr>
              <a:t>Scalability: Machine learning models can be scaled to accommodate various industries, from smart homes to large industrial complexes, making the approach versatile and adaptable to different contexts.</a:t>
            </a:r>
          </a:p>
          <a:p>
            <a:pPr marL="285750" indent="-285750">
              <a:buFont typeface="Arial" panose="020B0604020202020204" pitchFamily="34" charset="0"/>
              <a:buChar char="•"/>
            </a:pPr>
            <a:r>
              <a:rPr lang="en-US" dirty="0">
                <a:solidFill>
                  <a:schemeClr val="bg1"/>
                </a:solidFill>
              </a:rPr>
              <a:t>Recommendations: As a result of this project, we recommend the integration of machine learning-based energy management systems in both residential and commercial settings, along with continuous model refinement and data collection.</a:t>
            </a:r>
          </a:p>
          <a:p>
            <a:endParaRPr lang="en-US" dirty="0">
              <a:solidFill>
                <a:schemeClr val="bg1"/>
              </a:solidFill>
            </a:endParaRPr>
          </a:p>
          <a:p>
            <a:r>
              <a:rPr lang="en-US" dirty="0">
                <a:solidFill>
                  <a:schemeClr val="bg1"/>
                </a:solidFill>
              </a:rPr>
              <a:t>in essence, this project has showcased the potential of machine learning in transforming the way we understand and manage energy consumption. The application of machine learning in this domain offers not only cost-effective solutions but also a means to support environmental sustainability goals. Its scalability and adaptability make it a powerful tool for organizations and individuals seeking to optimize energy usage.</a:t>
            </a:r>
          </a:p>
        </p:txBody>
      </p:sp>
    </p:spTree>
    <p:extLst>
      <p:ext uri="{BB962C8B-B14F-4D97-AF65-F5344CB8AC3E}">
        <p14:creationId xmlns:p14="http://schemas.microsoft.com/office/powerpoint/2010/main" val="31027420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8FABF7-B0FF-43FA-BABF-19772999BEB3}"/>
              </a:ext>
            </a:extLst>
          </p:cNvPr>
          <p:cNvSpPr txBox="1"/>
          <p:nvPr/>
        </p:nvSpPr>
        <p:spPr>
          <a:xfrm>
            <a:off x="2345635" y="1931505"/>
            <a:ext cx="7845288" cy="2246769"/>
          </a:xfrm>
          <a:prstGeom prst="rect">
            <a:avLst/>
          </a:prstGeom>
          <a:noFill/>
        </p:spPr>
        <p:txBody>
          <a:bodyPr wrap="square" rtlCol="0">
            <a:spAutoFit/>
          </a:bodyPr>
          <a:lstStyle/>
          <a:p>
            <a:r>
              <a:rPr lang="en-US" sz="2800" dirty="0"/>
              <a:t>Name: vedagiri S</a:t>
            </a:r>
          </a:p>
          <a:p>
            <a:r>
              <a:rPr lang="en-US" sz="2800" dirty="0"/>
              <a:t>Naan </a:t>
            </a:r>
            <a:r>
              <a:rPr lang="en-US" sz="2800" dirty="0" err="1"/>
              <a:t>Mudhalvan</a:t>
            </a:r>
            <a:r>
              <a:rPr lang="en-US" sz="2800" dirty="0"/>
              <a:t> ID: au513521104054</a:t>
            </a:r>
          </a:p>
          <a:p>
            <a:r>
              <a:rPr lang="en-US" sz="2800" dirty="0"/>
              <a:t>Email Id: </a:t>
            </a:r>
            <a:r>
              <a:rPr lang="en-US" sz="2800" dirty="0">
                <a:hlinkClick r:id="rId2"/>
              </a:rPr>
              <a:t>vedagirisankar2004@gmail.com</a:t>
            </a:r>
            <a:endParaRPr lang="en-US" sz="2800" dirty="0"/>
          </a:p>
          <a:p>
            <a:r>
              <a:rPr lang="en-US" sz="2800" dirty="0"/>
              <a:t>College: ANNAI MIRA COLLEGE OF ENGINEERING AND TECHNOLOGY</a:t>
            </a:r>
          </a:p>
        </p:txBody>
      </p:sp>
    </p:spTree>
    <p:extLst>
      <p:ext uri="{BB962C8B-B14F-4D97-AF65-F5344CB8AC3E}">
        <p14:creationId xmlns:p14="http://schemas.microsoft.com/office/powerpoint/2010/main" val="39467062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B4CA1-4A12-4A4C-ADC3-7FC32238ECFD}"/>
              </a:ext>
            </a:extLst>
          </p:cNvPr>
          <p:cNvSpPr>
            <a:spLocks noGrp="1"/>
          </p:cNvSpPr>
          <p:nvPr>
            <p:ph type="ctrTitle"/>
          </p:nvPr>
        </p:nvSpPr>
        <p:spPr>
          <a:xfrm>
            <a:off x="1876424" y="0"/>
            <a:ext cx="8791575" cy="821635"/>
          </a:xfrm>
        </p:spPr>
        <p:txBody>
          <a:bodyPr/>
          <a:lstStyle/>
          <a:p>
            <a:pPr algn="ctr"/>
            <a:r>
              <a:rPr lang="en-US" dirty="0">
                <a:solidFill>
                  <a:schemeClr val="bg1"/>
                </a:solidFill>
              </a:rPr>
              <a:t>introduction</a:t>
            </a:r>
          </a:p>
        </p:txBody>
      </p:sp>
      <p:sp>
        <p:nvSpPr>
          <p:cNvPr id="4" name="TextBox 3">
            <a:extLst>
              <a:ext uri="{FF2B5EF4-FFF2-40B4-BE49-F238E27FC236}">
                <a16:creationId xmlns:a16="http://schemas.microsoft.com/office/drawing/2014/main" id="{255D73FA-0C4F-4D81-BB09-39CDFE98BC64}"/>
              </a:ext>
            </a:extLst>
          </p:cNvPr>
          <p:cNvSpPr txBox="1"/>
          <p:nvPr/>
        </p:nvSpPr>
        <p:spPr>
          <a:xfrm>
            <a:off x="1876423" y="954156"/>
            <a:ext cx="8791575" cy="5539978"/>
          </a:xfrm>
          <a:prstGeom prst="rect">
            <a:avLst/>
          </a:prstGeom>
          <a:noFill/>
        </p:spPr>
        <p:txBody>
          <a:bodyPr wrap="square" rtlCol="0">
            <a:spAutoFit/>
          </a:bodyPr>
          <a:lstStyle/>
          <a:p>
            <a:r>
              <a:rPr lang="en-US" sz="2400" dirty="0">
                <a:solidFill>
                  <a:schemeClr val="bg1"/>
                </a:solidFill>
              </a:rPr>
              <a:t>The concept of energy consumption is directly related to energy efficiency since higher consumption results in lower energy efficiency.</a:t>
            </a:r>
          </a:p>
          <a:p>
            <a:r>
              <a:rPr lang="en-US" sz="2400" dirty="0">
                <a:solidFill>
                  <a:schemeClr val="bg1"/>
                </a:solidFill>
              </a:rPr>
              <a:t>It's estimated that during an hour about 1,000 watts are consumed, so this measure is used to calculate the consumption of homes, businesses, or any other type of building in order to issue the corresponding bills.</a:t>
            </a:r>
          </a:p>
          <a:p>
            <a:r>
              <a:rPr lang="en-US" sz="2400" dirty="0">
                <a:solidFill>
                  <a:schemeClr val="bg1"/>
                </a:solidFill>
              </a:rPr>
              <a:t>There are various factors that directly influence energy consumption such as:</a:t>
            </a:r>
          </a:p>
          <a:p>
            <a:pPr marL="342900" indent="-342900">
              <a:buFont typeface="Arial" panose="020B0604020202020204" pitchFamily="34" charset="0"/>
              <a:buChar char="•"/>
            </a:pPr>
            <a:r>
              <a:rPr lang="en-US" sz="2400" dirty="0"/>
              <a:t>The activity that takes place in the home or business.</a:t>
            </a:r>
          </a:p>
          <a:p>
            <a:pPr marL="342900" indent="-342900">
              <a:buFont typeface="Arial" panose="020B0604020202020204" pitchFamily="34" charset="0"/>
              <a:buChar char="•"/>
            </a:pPr>
            <a:r>
              <a:rPr lang="en-US" sz="2400" dirty="0"/>
              <a:t>The number of people in a household or workers.</a:t>
            </a:r>
          </a:p>
          <a:p>
            <a:pPr marL="342900" indent="-342900">
              <a:buFont typeface="Arial" panose="020B0604020202020204" pitchFamily="34" charset="0"/>
              <a:buChar char="•"/>
            </a:pPr>
            <a:r>
              <a:rPr lang="en-US" sz="2400" dirty="0"/>
              <a:t>The consumption habits of each person.</a:t>
            </a:r>
          </a:p>
          <a:p>
            <a:pPr marL="342900" indent="-342900">
              <a:buFont typeface="Arial" panose="020B0604020202020204" pitchFamily="34" charset="0"/>
              <a:buChar char="•"/>
            </a:pPr>
            <a:r>
              <a:rPr lang="en-US" sz="2400" dirty="0"/>
              <a:t>The energy performance of household appliances.</a:t>
            </a:r>
          </a:p>
          <a:p>
            <a:r>
              <a:rPr lang="en-US" sz="2400" dirty="0">
                <a:solidFill>
                  <a:schemeClr val="bg1"/>
                </a:solidFill>
              </a:rPr>
              <a:t>With the right information and technology, it's possible to use energy more responsibly and efficiently. This results in a reduction in energy consumption and, therefore, in significant savings on utility bills.</a:t>
            </a:r>
          </a:p>
          <a:p>
            <a:endParaRPr lang="en-US" dirty="0"/>
          </a:p>
        </p:txBody>
      </p:sp>
    </p:spTree>
    <p:extLst>
      <p:ext uri="{BB962C8B-B14F-4D97-AF65-F5344CB8AC3E}">
        <p14:creationId xmlns:p14="http://schemas.microsoft.com/office/powerpoint/2010/main" val="32107114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16C935-1A7D-4097-9182-702292008E11}"/>
              </a:ext>
            </a:extLst>
          </p:cNvPr>
          <p:cNvSpPr txBox="1"/>
          <p:nvPr/>
        </p:nvSpPr>
        <p:spPr>
          <a:xfrm>
            <a:off x="1504121" y="1219200"/>
            <a:ext cx="9183757" cy="3600986"/>
          </a:xfrm>
          <a:prstGeom prst="rect">
            <a:avLst/>
          </a:prstGeom>
          <a:noFill/>
        </p:spPr>
        <p:txBody>
          <a:bodyPr wrap="square" rtlCol="0">
            <a:spAutoFit/>
          </a:bodyPr>
          <a:lstStyle/>
          <a:p>
            <a:pPr algn="ctr"/>
            <a:r>
              <a:rPr lang="en-US" sz="3600" dirty="0">
                <a:solidFill>
                  <a:schemeClr val="bg1"/>
                </a:solidFill>
              </a:rPr>
              <a:t>DATASET</a:t>
            </a:r>
          </a:p>
          <a:p>
            <a:endParaRPr lang="en-US" sz="2400" dirty="0">
              <a:solidFill>
                <a:schemeClr val="bg1"/>
              </a:solidFill>
            </a:endParaRPr>
          </a:p>
          <a:p>
            <a:pPr marL="342900" indent="-342900">
              <a:buFont typeface="Arial" panose="020B0604020202020204" pitchFamily="34" charset="0"/>
              <a:buChar char="•"/>
            </a:pPr>
            <a:r>
              <a:rPr lang="en-US" sz="2400" dirty="0">
                <a:solidFill>
                  <a:schemeClr val="bg1"/>
                </a:solidFill>
              </a:rPr>
              <a:t>we using dataset for the Energy Consumption analysis models the data set get from the Kaggle.</a:t>
            </a:r>
          </a:p>
          <a:p>
            <a:pPr marL="342900" indent="-342900">
              <a:buFont typeface="Arial" panose="020B0604020202020204" pitchFamily="34" charset="0"/>
              <a:buChar char="•"/>
            </a:pPr>
            <a:r>
              <a:rPr lang="en-US" sz="2400" dirty="0">
                <a:solidFill>
                  <a:schemeClr val="bg1"/>
                </a:solidFill>
              </a:rPr>
              <a:t>To perform loading and preprocessing dataset get from the below link.</a:t>
            </a:r>
          </a:p>
          <a:p>
            <a:pPr marL="342900" indent="-342900">
              <a:buFont typeface="Arial" panose="020B0604020202020204" pitchFamily="34" charset="0"/>
              <a:buChar char="•"/>
            </a:pPr>
            <a:r>
              <a:rPr lang="en-US" sz="2400" dirty="0">
                <a:solidFill>
                  <a:schemeClr val="bg1"/>
                </a:solidFill>
              </a:rPr>
              <a:t>Dataset: </a:t>
            </a:r>
            <a:r>
              <a:rPr lang="en-US" sz="2400" dirty="0">
                <a:solidFill>
                  <a:schemeClr val="bg1"/>
                </a:solidFill>
                <a:hlinkClick r:id="rId2"/>
              </a:rPr>
              <a:t>https://www.kaggle.com/c/ashrae-energy-prediction</a:t>
            </a:r>
            <a:endParaRPr lang="en-US" sz="2400" dirty="0">
              <a:solidFill>
                <a:schemeClr val="bg1"/>
              </a:solidFill>
            </a:endParaRPr>
          </a:p>
          <a:p>
            <a:pPr marL="342900" indent="-342900">
              <a:buFont typeface="Arial" panose="020B0604020202020204" pitchFamily="34" charset="0"/>
              <a:buChar char="•"/>
            </a:pPr>
            <a:r>
              <a:rPr lang="en-US" sz="2400" dirty="0">
                <a:solidFill>
                  <a:schemeClr val="bg1"/>
                </a:solidFill>
              </a:rPr>
              <a:t>The data set could be in various formats. We take the dataset in csv file format.</a:t>
            </a:r>
          </a:p>
          <a:p>
            <a:pPr marL="342900" indent="-342900">
              <a:buFont typeface="Arial" panose="020B0604020202020204" pitchFamily="34" charset="0"/>
              <a:buChar char="•"/>
            </a:pPr>
            <a:endParaRPr lang="en-US" sz="2400" dirty="0">
              <a:solidFill>
                <a:schemeClr val="bg1"/>
              </a:solidFill>
            </a:endParaRPr>
          </a:p>
        </p:txBody>
      </p:sp>
    </p:spTree>
    <p:extLst>
      <p:ext uri="{BB962C8B-B14F-4D97-AF65-F5344CB8AC3E}">
        <p14:creationId xmlns:p14="http://schemas.microsoft.com/office/powerpoint/2010/main" val="5842234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27D74-4465-4816-BAB1-BF530B938A48}"/>
              </a:ext>
            </a:extLst>
          </p:cNvPr>
          <p:cNvSpPr>
            <a:spLocks noGrp="1"/>
          </p:cNvSpPr>
          <p:nvPr>
            <p:ph type="ctrTitle"/>
          </p:nvPr>
        </p:nvSpPr>
        <p:spPr>
          <a:xfrm>
            <a:off x="1700212" y="0"/>
            <a:ext cx="8265423" cy="861391"/>
          </a:xfrm>
        </p:spPr>
        <p:txBody>
          <a:bodyPr/>
          <a:lstStyle/>
          <a:p>
            <a:pPr algn="ctr"/>
            <a:r>
              <a:rPr lang="en-US" dirty="0">
                <a:solidFill>
                  <a:schemeClr val="bg1"/>
                </a:solidFill>
              </a:rPr>
              <a:t>LOADING DATASET</a:t>
            </a:r>
          </a:p>
        </p:txBody>
      </p:sp>
      <p:sp>
        <p:nvSpPr>
          <p:cNvPr id="4" name="TextBox 3">
            <a:extLst>
              <a:ext uri="{FF2B5EF4-FFF2-40B4-BE49-F238E27FC236}">
                <a16:creationId xmlns:a16="http://schemas.microsoft.com/office/drawing/2014/main" id="{FC245A63-2CB5-482C-A6DC-6E001E59CA27}"/>
              </a:ext>
            </a:extLst>
          </p:cNvPr>
          <p:cNvSpPr txBox="1"/>
          <p:nvPr/>
        </p:nvSpPr>
        <p:spPr>
          <a:xfrm>
            <a:off x="1700212" y="1139688"/>
            <a:ext cx="8265423" cy="5570756"/>
          </a:xfrm>
          <a:prstGeom prst="rect">
            <a:avLst/>
          </a:prstGeom>
          <a:noFill/>
        </p:spPr>
        <p:txBody>
          <a:bodyPr wrap="square" rtlCol="0">
            <a:spAutoFit/>
          </a:bodyPr>
          <a:lstStyle/>
          <a:p>
            <a:r>
              <a:rPr lang="en-US" sz="2400" dirty="0">
                <a:solidFill>
                  <a:schemeClr val="bg1"/>
                </a:solidFill>
              </a:rPr>
              <a:t>Let's use the electrical meter data to create clusters of typical load profiles for analysis. First we can load our conventional packages.</a:t>
            </a:r>
          </a:p>
          <a:p>
            <a:endParaRPr lang="en-US" sz="2400" u="sng" dirty="0">
              <a:solidFill>
                <a:schemeClr val="bg1"/>
              </a:solidFill>
            </a:endParaRPr>
          </a:p>
          <a:p>
            <a:r>
              <a:rPr lang="en-US" sz="2400" u="sng" dirty="0">
                <a:solidFill>
                  <a:schemeClr val="bg1"/>
                </a:solidFill>
              </a:rPr>
              <a:t>Import relevant python packages:</a:t>
            </a:r>
          </a:p>
          <a:p>
            <a:r>
              <a:rPr lang="en-US" sz="2400" dirty="0">
                <a:solidFill>
                  <a:schemeClr val="tx2"/>
                </a:solidFill>
              </a:rPr>
              <a:t>import pandas as pd</a:t>
            </a:r>
          </a:p>
          <a:p>
            <a:r>
              <a:rPr lang="en-US" sz="2400" dirty="0">
                <a:solidFill>
                  <a:schemeClr val="tx2"/>
                </a:solidFill>
              </a:rPr>
              <a:t>import </a:t>
            </a:r>
            <a:r>
              <a:rPr lang="en-US" sz="2400" dirty="0" err="1">
                <a:solidFill>
                  <a:schemeClr val="tx2"/>
                </a:solidFill>
              </a:rPr>
              <a:t>matplotlib.pyplot</a:t>
            </a:r>
            <a:r>
              <a:rPr lang="en-US" sz="2400" dirty="0">
                <a:solidFill>
                  <a:schemeClr val="tx2"/>
                </a:solidFill>
              </a:rPr>
              <a:t> as </a:t>
            </a:r>
            <a:r>
              <a:rPr lang="en-US" sz="2400" dirty="0" err="1">
                <a:solidFill>
                  <a:schemeClr val="tx2"/>
                </a:solidFill>
              </a:rPr>
              <a:t>plt</a:t>
            </a:r>
            <a:endParaRPr lang="en-US" sz="2400" dirty="0">
              <a:solidFill>
                <a:schemeClr val="tx2"/>
              </a:solidFill>
            </a:endParaRPr>
          </a:p>
          <a:p>
            <a:r>
              <a:rPr lang="en-US" sz="2400" dirty="0">
                <a:solidFill>
                  <a:schemeClr val="tx2"/>
                </a:solidFill>
              </a:rPr>
              <a:t>import matplotlib</a:t>
            </a:r>
          </a:p>
          <a:p>
            <a:r>
              <a:rPr lang="en-US" sz="2400" dirty="0">
                <a:solidFill>
                  <a:schemeClr val="bg1"/>
                </a:solidFill>
              </a:rPr>
              <a:t>Next let's load all the packages we will need for analysis</a:t>
            </a:r>
          </a:p>
          <a:p>
            <a:r>
              <a:rPr lang="en-US" sz="2000" dirty="0">
                <a:solidFill>
                  <a:schemeClr val="tx2"/>
                </a:solidFill>
              </a:rPr>
              <a:t>import </a:t>
            </a:r>
            <a:r>
              <a:rPr lang="en-US" sz="2000" dirty="0" err="1">
                <a:solidFill>
                  <a:schemeClr val="tx2"/>
                </a:solidFill>
              </a:rPr>
              <a:t>sklearn</a:t>
            </a:r>
            <a:endParaRPr lang="en-US" sz="2000" dirty="0">
              <a:solidFill>
                <a:schemeClr val="tx2"/>
              </a:solidFill>
            </a:endParaRPr>
          </a:p>
          <a:p>
            <a:r>
              <a:rPr lang="en-US" sz="2000" dirty="0">
                <a:solidFill>
                  <a:schemeClr val="tx2"/>
                </a:solidFill>
              </a:rPr>
              <a:t>from </a:t>
            </a:r>
            <a:r>
              <a:rPr lang="en-US" sz="2000" dirty="0" err="1">
                <a:solidFill>
                  <a:schemeClr val="tx2"/>
                </a:solidFill>
              </a:rPr>
              <a:t>sklearn</a:t>
            </a:r>
            <a:r>
              <a:rPr lang="en-US" sz="2000" dirty="0">
                <a:solidFill>
                  <a:schemeClr val="tx2"/>
                </a:solidFill>
              </a:rPr>
              <a:t> import metrics</a:t>
            </a:r>
          </a:p>
          <a:p>
            <a:r>
              <a:rPr lang="en-US" sz="2000" dirty="0">
                <a:solidFill>
                  <a:schemeClr val="tx2"/>
                </a:solidFill>
              </a:rPr>
              <a:t>from </a:t>
            </a:r>
            <a:r>
              <a:rPr lang="en-US" sz="2000" dirty="0" err="1">
                <a:solidFill>
                  <a:schemeClr val="tx2"/>
                </a:solidFill>
              </a:rPr>
              <a:t>sklearn.neighbors</a:t>
            </a:r>
            <a:r>
              <a:rPr lang="en-US" sz="2000" dirty="0">
                <a:solidFill>
                  <a:schemeClr val="tx2"/>
                </a:solidFill>
              </a:rPr>
              <a:t> import </a:t>
            </a:r>
            <a:r>
              <a:rPr lang="en-US" sz="2000" dirty="0" err="1">
                <a:solidFill>
                  <a:schemeClr val="tx2"/>
                </a:solidFill>
              </a:rPr>
              <a:t>KNeighborsRegressor</a:t>
            </a:r>
            <a:endParaRPr lang="en-US" sz="2000" dirty="0">
              <a:solidFill>
                <a:schemeClr val="tx2"/>
              </a:solidFill>
            </a:endParaRPr>
          </a:p>
          <a:p>
            <a:r>
              <a:rPr lang="en-US" sz="2000" dirty="0">
                <a:solidFill>
                  <a:schemeClr val="tx2"/>
                </a:solidFill>
              </a:rPr>
              <a:t>from </a:t>
            </a:r>
            <a:r>
              <a:rPr lang="en-US" sz="2000" dirty="0" err="1">
                <a:solidFill>
                  <a:schemeClr val="tx2"/>
                </a:solidFill>
              </a:rPr>
              <a:t>scipy.cluster.vq</a:t>
            </a:r>
            <a:r>
              <a:rPr lang="en-US" sz="2000" dirty="0">
                <a:solidFill>
                  <a:schemeClr val="tx2"/>
                </a:solidFill>
              </a:rPr>
              <a:t> import </a:t>
            </a:r>
            <a:r>
              <a:rPr lang="en-US" sz="2000" dirty="0" err="1">
                <a:solidFill>
                  <a:schemeClr val="tx2"/>
                </a:solidFill>
              </a:rPr>
              <a:t>kmeans</a:t>
            </a:r>
            <a:r>
              <a:rPr lang="en-US" sz="2000" dirty="0">
                <a:solidFill>
                  <a:schemeClr val="tx2"/>
                </a:solidFill>
              </a:rPr>
              <a:t>, </a:t>
            </a:r>
            <a:r>
              <a:rPr lang="en-US" sz="2000" dirty="0" err="1">
                <a:solidFill>
                  <a:schemeClr val="tx2"/>
                </a:solidFill>
              </a:rPr>
              <a:t>vq</a:t>
            </a:r>
            <a:r>
              <a:rPr lang="en-US" sz="2000" dirty="0">
                <a:solidFill>
                  <a:schemeClr val="tx2"/>
                </a:solidFill>
              </a:rPr>
              <a:t>, whiten</a:t>
            </a:r>
          </a:p>
          <a:p>
            <a:r>
              <a:rPr lang="en-US" sz="2000" dirty="0">
                <a:solidFill>
                  <a:schemeClr val="tx2"/>
                </a:solidFill>
              </a:rPr>
              <a:t>from </a:t>
            </a:r>
            <a:r>
              <a:rPr lang="en-US" sz="2000" dirty="0" err="1">
                <a:solidFill>
                  <a:schemeClr val="tx2"/>
                </a:solidFill>
              </a:rPr>
              <a:t>scipy.spatial.distance</a:t>
            </a:r>
            <a:r>
              <a:rPr lang="en-US" sz="2000" dirty="0">
                <a:solidFill>
                  <a:schemeClr val="tx2"/>
                </a:solidFill>
              </a:rPr>
              <a:t> import </a:t>
            </a:r>
            <a:r>
              <a:rPr lang="en-US" sz="2000" dirty="0" err="1">
                <a:solidFill>
                  <a:schemeClr val="tx2"/>
                </a:solidFill>
              </a:rPr>
              <a:t>cdist</a:t>
            </a:r>
            <a:endParaRPr lang="en-US" sz="2000" dirty="0">
              <a:solidFill>
                <a:schemeClr val="tx2"/>
              </a:solidFill>
            </a:endParaRPr>
          </a:p>
          <a:p>
            <a:r>
              <a:rPr lang="en-US" sz="2000" dirty="0">
                <a:solidFill>
                  <a:schemeClr val="tx2"/>
                </a:solidFill>
              </a:rPr>
              <a:t>import </a:t>
            </a:r>
            <a:r>
              <a:rPr lang="en-US" sz="2000" dirty="0" err="1">
                <a:solidFill>
                  <a:schemeClr val="tx2"/>
                </a:solidFill>
              </a:rPr>
              <a:t>numpy</a:t>
            </a:r>
            <a:r>
              <a:rPr lang="en-US" sz="2000" dirty="0">
                <a:solidFill>
                  <a:schemeClr val="tx2"/>
                </a:solidFill>
              </a:rPr>
              <a:t> as np</a:t>
            </a:r>
          </a:p>
          <a:p>
            <a:r>
              <a:rPr lang="en-US" sz="2000" dirty="0">
                <a:solidFill>
                  <a:schemeClr val="tx2"/>
                </a:solidFill>
              </a:rPr>
              <a:t>from datetime import datetime</a:t>
            </a:r>
          </a:p>
          <a:p>
            <a:endParaRPr lang="en-US" sz="2400" dirty="0">
              <a:solidFill>
                <a:schemeClr val="bg1"/>
              </a:solidFill>
            </a:endParaRPr>
          </a:p>
        </p:txBody>
      </p:sp>
    </p:spTree>
    <p:extLst>
      <p:ext uri="{BB962C8B-B14F-4D97-AF65-F5344CB8AC3E}">
        <p14:creationId xmlns:p14="http://schemas.microsoft.com/office/powerpoint/2010/main" val="34907119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3C45A-4F73-40E7-A89B-C1C91FA5B496}"/>
              </a:ext>
            </a:extLst>
          </p:cNvPr>
          <p:cNvSpPr>
            <a:spLocks noGrp="1"/>
          </p:cNvSpPr>
          <p:nvPr>
            <p:ph type="ctrTitle"/>
          </p:nvPr>
        </p:nvSpPr>
        <p:spPr>
          <a:xfrm>
            <a:off x="1876422" y="0"/>
            <a:ext cx="8791575" cy="944976"/>
          </a:xfrm>
        </p:spPr>
        <p:txBody>
          <a:bodyPr/>
          <a:lstStyle/>
          <a:p>
            <a:pPr algn="ctr"/>
            <a:r>
              <a:rPr lang="en-US" dirty="0">
                <a:solidFill>
                  <a:schemeClr val="bg1"/>
                </a:solidFill>
              </a:rPr>
              <a:t>Duplicate values</a:t>
            </a:r>
          </a:p>
        </p:txBody>
      </p:sp>
      <p:sp>
        <p:nvSpPr>
          <p:cNvPr id="5" name="TextBox 4">
            <a:extLst>
              <a:ext uri="{FF2B5EF4-FFF2-40B4-BE49-F238E27FC236}">
                <a16:creationId xmlns:a16="http://schemas.microsoft.com/office/drawing/2014/main" id="{6AE9DCB6-ADB8-4732-B0E6-1D3554EE3BB0}"/>
              </a:ext>
            </a:extLst>
          </p:cNvPr>
          <p:cNvSpPr txBox="1"/>
          <p:nvPr/>
        </p:nvSpPr>
        <p:spPr>
          <a:xfrm>
            <a:off x="1736036" y="901148"/>
            <a:ext cx="8579542" cy="5510065"/>
          </a:xfrm>
          <a:prstGeom prst="rect">
            <a:avLst/>
          </a:prstGeom>
          <a:noFill/>
        </p:spPr>
        <p:txBody>
          <a:bodyPr wrap="square" rtlCol="0">
            <a:spAutoFit/>
          </a:bodyPr>
          <a:lstStyle/>
          <a:p>
            <a:pPr lvl="0" defTabSz="914400" eaLnBrk="0" fontAlgn="base" hangingPunct="0">
              <a:spcBef>
                <a:spcPct val="0"/>
              </a:spcBef>
              <a:spcAft>
                <a:spcPct val="0"/>
              </a:spcAft>
            </a:pPr>
            <a:r>
              <a:rPr lang="en-US" altLang="en-US" b="1" u="sng" dirty="0">
                <a:solidFill>
                  <a:srgbClr val="242424"/>
                </a:solidFill>
                <a:latin typeface="sohne"/>
              </a:rPr>
              <a:t>Duplicate Values</a:t>
            </a:r>
          </a:p>
          <a:p>
            <a:pPr lvl="0" defTabSz="914400" eaLnBrk="0" fontAlgn="base" hangingPunct="0">
              <a:spcBef>
                <a:spcPct val="0"/>
              </a:spcBef>
              <a:spcAft>
                <a:spcPct val="0"/>
              </a:spcAft>
            </a:pPr>
            <a:r>
              <a:rPr lang="en-US" altLang="en-US" dirty="0">
                <a:solidFill>
                  <a:srgbClr val="242424"/>
                </a:solidFill>
                <a:latin typeface="source-serif-pro"/>
              </a:rPr>
              <a:t>Some datasets may include duplicate readings that share a common timestamp. The reason for this duplication should be investigated for each unique dataset, as reasons for data duplication can vary widely depending on the data collection methodology.</a:t>
            </a:r>
            <a:endParaRPr lang="en-US" altLang="en-US" sz="1200" dirty="0"/>
          </a:p>
          <a:p>
            <a:pPr lvl="0" defTabSz="914400" eaLnBrk="0" fontAlgn="base" hangingPunct="0">
              <a:spcBef>
                <a:spcPct val="0"/>
              </a:spcBef>
              <a:spcAft>
                <a:spcPct val="0"/>
              </a:spcAft>
            </a:pPr>
            <a:r>
              <a:rPr lang="en-US" altLang="en-US" dirty="0">
                <a:solidFill>
                  <a:srgbClr val="242424"/>
                </a:solidFill>
                <a:latin typeface="source-serif-pro"/>
              </a:rPr>
              <a:t>There are several approaches towards the handling of duplicate values. We have the option of discarding both or one of the duplicate values, or imputing the timestamp value using each of the available measurements. For our example, we will compute the mean energy consumption for each of our duplicate value pairs and use that value moving forward.</a:t>
            </a:r>
            <a:endParaRPr lang="en-US" altLang="en-US" sz="1200" dirty="0"/>
          </a:p>
          <a:p>
            <a:pPr lvl="0" defTabSz="914400" eaLnBrk="0" fontAlgn="base" hangingPunct="0">
              <a:spcBef>
                <a:spcPct val="0"/>
              </a:spcBef>
              <a:spcAft>
                <a:spcPct val="0"/>
              </a:spcAft>
            </a:pPr>
            <a:r>
              <a:rPr lang="en-US" altLang="en-US" dirty="0">
                <a:solidFill>
                  <a:srgbClr val="242424"/>
                </a:solidFill>
                <a:latin typeface="source-serif-pro"/>
              </a:rPr>
              <a:t>Once we have removed duplicate values, we manually set the frequency of the </a:t>
            </a:r>
            <a:r>
              <a:rPr lang="en-US" altLang="en-US" dirty="0" err="1">
                <a:solidFill>
                  <a:srgbClr val="242424"/>
                </a:solidFill>
                <a:latin typeface="source-serif-pro"/>
              </a:rPr>
              <a:t>DatetimeIndex</a:t>
            </a:r>
            <a:r>
              <a:rPr lang="en-US" altLang="en-US" dirty="0">
                <a:solidFill>
                  <a:srgbClr val="242424"/>
                </a:solidFill>
                <a:latin typeface="source-serif-pro"/>
              </a:rPr>
              <a:t> to hourly (‘H’). Normally, the date parser would be able to determine the frequency of the </a:t>
            </a:r>
            <a:r>
              <a:rPr lang="en-US" altLang="en-US" dirty="0" err="1">
                <a:solidFill>
                  <a:srgbClr val="242424"/>
                </a:solidFill>
                <a:latin typeface="source-serif-pro"/>
              </a:rPr>
              <a:t>DatetimeIndex</a:t>
            </a:r>
            <a:r>
              <a:rPr lang="en-US" altLang="en-US" dirty="0">
                <a:solidFill>
                  <a:srgbClr val="242424"/>
                </a:solidFill>
                <a:latin typeface="source-serif-pro"/>
              </a:rPr>
              <a:t> automatically. The presence of duplicate </a:t>
            </a:r>
            <a:r>
              <a:rPr lang="en-US" altLang="en-US" dirty="0" err="1">
                <a:solidFill>
                  <a:srgbClr val="242424"/>
                </a:solidFill>
                <a:latin typeface="source-serif-pro"/>
              </a:rPr>
              <a:t>DatetimeIndex</a:t>
            </a:r>
            <a:r>
              <a:rPr lang="en-US" altLang="en-US" dirty="0">
                <a:solidFill>
                  <a:srgbClr val="242424"/>
                </a:solidFill>
                <a:latin typeface="source-serif-pro"/>
              </a:rPr>
              <a:t> values prevents this from happening though, so the frequency must be set manually following removal of duplicate values. Setting the frequency now will help us avoid problems with plotting and calculations down the line.</a:t>
            </a:r>
            <a:endParaRPr lang="en-US" altLang="en-US" sz="1400" dirty="0">
              <a:solidFill>
                <a:srgbClr val="242424"/>
              </a:solidFill>
              <a:latin typeface="source-code-pro"/>
            </a:endParaRPr>
          </a:p>
          <a:p>
            <a:pPr lvl="0" defTabSz="914400" eaLnBrk="0" fontAlgn="base" hangingPunct="0">
              <a:spcBef>
                <a:spcPct val="0"/>
              </a:spcBef>
              <a:spcAft>
                <a:spcPct val="0"/>
              </a:spcAft>
            </a:pPr>
            <a:r>
              <a:rPr lang="en-US" altLang="en-US" sz="1400" dirty="0">
                <a:solidFill>
                  <a:schemeClr val="tx2"/>
                </a:solidFill>
                <a:latin typeface="source-code-pro"/>
              </a:rPr>
              <a:t># Identify Duplicate Indices</a:t>
            </a:r>
            <a:br>
              <a:rPr lang="en-US" altLang="en-US" sz="1400" dirty="0">
                <a:solidFill>
                  <a:schemeClr val="tx2"/>
                </a:solidFill>
                <a:latin typeface="source-code-pro"/>
              </a:rPr>
            </a:br>
            <a:r>
              <a:rPr lang="en-US" altLang="en-US" sz="1400" dirty="0" err="1">
                <a:solidFill>
                  <a:schemeClr val="tx2"/>
                </a:solidFill>
                <a:latin typeface="source-code-pro"/>
              </a:rPr>
              <a:t>duplicate_index</a:t>
            </a:r>
            <a:r>
              <a:rPr lang="en-US" altLang="en-US" sz="1400" dirty="0">
                <a:solidFill>
                  <a:schemeClr val="tx2"/>
                </a:solidFill>
                <a:latin typeface="source-code-pro"/>
              </a:rPr>
              <a:t> = </a:t>
            </a:r>
            <a:r>
              <a:rPr lang="en-US" altLang="en-US" sz="1400" dirty="0" err="1">
                <a:solidFill>
                  <a:schemeClr val="tx2"/>
                </a:solidFill>
                <a:latin typeface="source-code-pro"/>
              </a:rPr>
              <a:t>duq_df</a:t>
            </a:r>
            <a:r>
              <a:rPr lang="en-US" altLang="en-US" sz="1400" dirty="0">
                <a:solidFill>
                  <a:schemeClr val="tx2"/>
                </a:solidFill>
                <a:latin typeface="source-code-pro"/>
              </a:rPr>
              <a:t>[</a:t>
            </a:r>
            <a:r>
              <a:rPr lang="en-US" altLang="en-US" sz="1400" dirty="0" err="1">
                <a:solidFill>
                  <a:schemeClr val="tx2"/>
                </a:solidFill>
                <a:latin typeface="source-code-pro"/>
              </a:rPr>
              <a:t>duq_df.index.duplicated</a:t>
            </a:r>
            <a:r>
              <a:rPr lang="en-US" altLang="en-US" sz="1400" dirty="0">
                <a:solidFill>
                  <a:schemeClr val="tx2"/>
                </a:solidFill>
                <a:latin typeface="source-code-pro"/>
              </a:rPr>
              <a:t>()]</a:t>
            </a:r>
            <a:br>
              <a:rPr lang="en-US" altLang="en-US" sz="1400" dirty="0">
                <a:solidFill>
                  <a:schemeClr val="tx2"/>
                </a:solidFill>
                <a:latin typeface="source-code-pro"/>
              </a:rPr>
            </a:br>
            <a:r>
              <a:rPr lang="en-US" altLang="en-US" sz="1400" dirty="0">
                <a:solidFill>
                  <a:schemeClr val="tx2"/>
                </a:solidFill>
                <a:latin typeface="source-code-pro"/>
              </a:rPr>
              <a:t>print(</a:t>
            </a:r>
            <a:r>
              <a:rPr lang="en-US" altLang="en-US" sz="1400" dirty="0" err="1">
                <a:solidFill>
                  <a:schemeClr val="tx2"/>
                </a:solidFill>
                <a:latin typeface="source-code-pro"/>
              </a:rPr>
              <a:t>duq_df.loc</a:t>
            </a:r>
            <a:r>
              <a:rPr lang="en-US" altLang="en-US" sz="1400" dirty="0">
                <a:solidFill>
                  <a:schemeClr val="tx2"/>
                </a:solidFill>
                <a:latin typeface="source-code-pro"/>
              </a:rPr>
              <a:t>[</a:t>
            </a:r>
            <a:r>
              <a:rPr lang="en-US" altLang="en-US" sz="1400" dirty="0" err="1">
                <a:solidFill>
                  <a:schemeClr val="tx2"/>
                </a:solidFill>
                <a:latin typeface="source-code-pro"/>
              </a:rPr>
              <a:t>duplicate_index.index.values</a:t>
            </a:r>
            <a:r>
              <a:rPr lang="en-US" altLang="en-US" sz="1400" dirty="0">
                <a:solidFill>
                  <a:schemeClr val="tx2"/>
                </a:solidFill>
                <a:latin typeface="source-code-pro"/>
              </a:rPr>
              <a:t>, :])# Replace Duplicates with Mean Value</a:t>
            </a:r>
            <a:br>
              <a:rPr lang="en-US" altLang="en-US" sz="1400" dirty="0">
                <a:solidFill>
                  <a:schemeClr val="tx2"/>
                </a:solidFill>
                <a:latin typeface="source-code-pro"/>
              </a:rPr>
            </a:br>
            <a:r>
              <a:rPr lang="en-US" altLang="en-US" sz="1400" dirty="0" err="1">
                <a:solidFill>
                  <a:schemeClr val="tx2"/>
                </a:solidFill>
                <a:latin typeface="source-code-pro"/>
              </a:rPr>
              <a:t>duq_df</a:t>
            </a:r>
            <a:r>
              <a:rPr lang="en-US" altLang="en-US" sz="1400" dirty="0">
                <a:solidFill>
                  <a:schemeClr val="tx2"/>
                </a:solidFill>
                <a:latin typeface="source-code-pro"/>
              </a:rPr>
              <a:t> = </a:t>
            </a:r>
            <a:r>
              <a:rPr lang="en-US" altLang="en-US" sz="1400" dirty="0" err="1">
                <a:solidFill>
                  <a:schemeClr val="tx2"/>
                </a:solidFill>
                <a:latin typeface="source-code-pro"/>
              </a:rPr>
              <a:t>duq_df.groupby</a:t>
            </a:r>
            <a:r>
              <a:rPr lang="en-US" altLang="en-US" sz="1400" dirty="0">
                <a:solidFill>
                  <a:schemeClr val="tx2"/>
                </a:solidFill>
                <a:latin typeface="source-code-pro"/>
              </a:rPr>
              <a:t>('Datetime').</a:t>
            </a:r>
            <a:r>
              <a:rPr lang="en-US" altLang="en-US" sz="1400" dirty="0" err="1">
                <a:solidFill>
                  <a:schemeClr val="tx2"/>
                </a:solidFill>
                <a:latin typeface="source-code-pro"/>
              </a:rPr>
              <a:t>agg</a:t>
            </a:r>
            <a:r>
              <a:rPr lang="en-US" altLang="en-US" sz="1400" dirty="0">
                <a:solidFill>
                  <a:schemeClr val="tx2"/>
                </a:solidFill>
                <a:latin typeface="source-code-pro"/>
              </a:rPr>
              <a:t>(</a:t>
            </a:r>
            <a:r>
              <a:rPr lang="en-US" altLang="en-US" sz="1400" dirty="0" err="1">
                <a:solidFill>
                  <a:schemeClr val="tx2"/>
                </a:solidFill>
                <a:latin typeface="source-code-pro"/>
              </a:rPr>
              <a:t>np.mean</a:t>
            </a:r>
            <a:r>
              <a:rPr lang="en-US" altLang="en-US" sz="1400" dirty="0">
                <a:solidFill>
                  <a:schemeClr val="tx2"/>
                </a:solidFill>
                <a:latin typeface="source-code-pro"/>
              </a:rPr>
              <a:t>)# Set </a:t>
            </a:r>
            <a:r>
              <a:rPr lang="en-US" altLang="en-US" sz="1400" dirty="0" err="1">
                <a:solidFill>
                  <a:schemeClr val="tx2"/>
                </a:solidFill>
                <a:latin typeface="source-code-pro"/>
              </a:rPr>
              <a:t>DatetimeIndex</a:t>
            </a:r>
            <a:r>
              <a:rPr lang="en-US" altLang="en-US" sz="1400" dirty="0">
                <a:solidFill>
                  <a:schemeClr val="tx2"/>
                </a:solidFill>
                <a:latin typeface="source-code-pro"/>
              </a:rPr>
              <a:t> Frequency</a:t>
            </a:r>
            <a:br>
              <a:rPr lang="en-US" altLang="en-US" sz="1400" dirty="0">
                <a:solidFill>
                  <a:schemeClr val="tx2"/>
                </a:solidFill>
                <a:latin typeface="source-code-pro"/>
              </a:rPr>
            </a:br>
            <a:r>
              <a:rPr lang="en-US" altLang="en-US" sz="1400" dirty="0" err="1">
                <a:solidFill>
                  <a:schemeClr val="tx2"/>
                </a:solidFill>
                <a:latin typeface="source-code-pro"/>
              </a:rPr>
              <a:t>duq_df</a:t>
            </a:r>
            <a:r>
              <a:rPr lang="en-US" altLang="en-US" sz="1400" dirty="0">
                <a:solidFill>
                  <a:schemeClr val="tx2"/>
                </a:solidFill>
                <a:latin typeface="source-code-pro"/>
              </a:rPr>
              <a:t> = </a:t>
            </a:r>
            <a:r>
              <a:rPr lang="en-US" altLang="en-US" sz="1400" dirty="0" err="1">
                <a:solidFill>
                  <a:schemeClr val="tx2"/>
                </a:solidFill>
                <a:latin typeface="source-code-pro"/>
              </a:rPr>
              <a:t>duq_df.asfreq</a:t>
            </a:r>
            <a:r>
              <a:rPr lang="en-US" altLang="en-US" sz="1400" dirty="0">
                <a:solidFill>
                  <a:schemeClr val="tx2"/>
                </a:solidFill>
                <a:latin typeface="source-code-pro"/>
              </a:rPr>
              <a:t>('H')</a:t>
            </a:r>
            <a:r>
              <a:rPr lang="en-US" altLang="en-US" sz="1200" dirty="0">
                <a:solidFill>
                  <a:schemeClr val="tx2"/>
                </a:solidFill>
              </a:rPr>
              <a:t> </a:t>
            </a:r>
            <a:endParaRPr lang="en-US" altLang="en-US" sz="2000" dirty="0">
              <a:solidFill>
                <a:schemeClr val="tx2"/>
              </a:solidFill>
              <a:latin typeface="Arial" panose="020B0604020202020204" pitchFamily="34" charset="0"/>
            </a:endParaRPr>
          </a:p>
        </p:txBody>
      </p:sp>
    </p:spTree>
    <p:extLst>
      <p:ext uri="{BB962C8B-B14F-4D97-AF65-F5344CB8AC3E}">
        <p14:creationId xmlns:p14="http://schemas.microsoft.com/office/powerpoint/2010/main" val="32495200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44919-A2A5-473B-944D-41C67616086D}"/>
              </a:ext>
            </a:extLst>
          </p:cNvPr>
          <p:cNvSpPr>
            <a:spLocks noGrp="1"/>
          </p:cNvSpPr>
          <p:nvPr>
            <p:ph type="ctrTitle"/>
          </p:nvPr>
        </p:nvSpPr>
        <p:spPr>
          <a:xfrm>
            <a:off x="1876423" y="9179"/>
            <a:ext cx="8963855" cy="971481"/>
          </a:xfrm>
        </p:spPr>
        <p:txBody>
          <a:bodyPr>
            <a:normAutofit/>
          </a:bodyPr>
          <a:lstStyle/>
          <a:p>
            <a:pPr algn="ctr"/>
            <a:r>
              <a:rPr lang="en-US" dirty="0">
                <a:solidFill>
                  <a:schemeClr val="bg1"/>
                </a:solidFill>
              </a:rPr>
              <a:t>Missing values</a:t>
            </a:r>
          </a:p>
        </p:txBody>
      </p:sp>
      <p:sp>
        <p:nvSpPr>
          <p:cNvPr id="11" name="TextBox 10">
            <a:extLst>
              <a:ext uri="{FF2B5EF4-FFF2-40B4-BE49-F238E27FC236}">
                <a16:creationId xmlns:a16="http://schemas.microsoft.com/office/drawing/2014/main" id="{F19D4057-CFF2-423D-BAA6-776048DA5092}"/>
              </a:ext>
            </a:extLst>
          </p:cNvPr>
          <p:cNvSpPr txBox="1"/>
          <p:nvPr/>
        </p:nvSpPr>
        <p:spPr>
          <a:xfrm>
            <a:off x="2080591" y="980660"/>
            <a:ext cx="8388626" cy="3856384"/>
          </a:xfrm>
          <a:prstGeom prst="rect">
            <a:avLst/>
          </a:prstGeom>
          <a:noFill/>
        </p:spPr>
        <p:txBody>
          <a:bodyPr wrap="square" rtlCol="0">
            <a:spAutoFit/>
          </a:bodyPr>
          <a:lstStyle/>
          <a:p>
            <a:endParaRPr lang="en-US" dirty="0"/>
          </a:p>
        </p:txBody>
      </p:sp>
      <p:sp>
        <p:nvSpPr>
          <p:cNvPr id="13" name="TextBox 12">
            <a:extLst>
              <a:ext uri="{FF2B5EF4-FFF2-40B4-BE49-F238E27FC236}">
                <a16:creationId xmlns:a16="http://schemas.microsoft.com/office/drawing/2014/main" id="{21CA269D-84A1-43BE-8FCE-5AC96E5CBAEE}"/>
              </a:ext>
            </a:extLst>
          </p:cNvPr>
          <p:cNvSpPr txBox="1"/>
          <p:nvPr/>
        </p:nvSpPr>
        <p:spPr>
          <a:xfrm>
            <a:off x="2232991" y="1133060"/>
            <a:ext cx="8388626" cy="4154984"/>
          </a:xfrm>
          <a:prstGeom prst="rect">
            <a:avLst/>
          </a:prstGeom>
          <a:noFill/>
        </p:spPr>
        <p:txBody>
          <a:bodyPr wrap="square" rtlCol="0">
            <a:spAutoFit/>
          </a:bodyPr>
          <a:lstStyle/>
          <a:p>
            <a:r>
              <a:rPr lang="en-US" sz="2400" dirty="0">
                <a:solidFill>
                  <a:schemeClr val="bg1"/>
                </a:solidFill>
              </a:rPr>
              <a:t>A quick search through the dataset indicates that there are 24 missing values across our date range. We will use mean interpolation to impute these missing values. We can do this using the interpolate() method on our </a:t>
            </a:r>
            <a:r>
              <a:rPr lang="en-US" sz="2400" dirty="0" err="1">
                <a:solidFill>
                  <a:schemeClr val="bg1"/>
                </a:solidFill>
              </a:rPr>
              <a:t>dataframe</a:t>
            </a:r>
            <a:r>
              <a:rPr lang="en-US" sz="2400" dirty="0">
                <a:solidFill>
                  <a:schemeClr val="bg1"/>
                </a:solidFill>
              </a:rPr>
              <a:t> object:</a:t>
            </a:r>
          </a:p>
          <a:p>
            <a:endParaRPr lang="en-US" sz="2400" dirty="0">
              <a:solidFill>
                <a:schemeClr val="bg1"/>
              </a:solidFill>
            </a:endParaRPr>
          </a:p>
          <a:p>
            <a:r>
              <a:rPr lang="en-US" sz="2400" dirty="0">
                <a:solidFill>
                  <a:schemeClr val="tx2"/>
                </a:solidFill>
              </a:rPr>
              <a:t># Determine # of Missing Values</a:t>
            </a:r>
          </a:p>
          <a:p>
            <a:r>
              <a:rPr lang="en-US" sz="2400" dirty="0">
                <a:solidFill>
                  <a:schemeClr val="tx2"/>
                </a:solidFill>
              </a:rPr>
              <a:t>print('# of Missing DUQ_MW Values: {}'.format(</a:t>
            </a:r>
            <a:r>
              <a:rPr lang="en-US" sz="2400" dirty="0" err="1">
                <a:solidFill>
                  <a:schemeClr val="tx2"/>
                </a:solidFill>
              </a:rPr>
              <a:t>len</a:t>
            </a:r>
            <a:r>
              <a:rPr lang="en-US" sz="2400" dirty="0">
                <a:solidFill>
                  <a:schemeClr val="tx2"/>
                </a:solidFill>
              </a:rPr>
              <a:t>(</a:t>
            </a:r>
            <a:r>
              <a:rPr lang="en-US" sz="2400" dirty="0" err="1">
                <a:solidFill>
                  <a:schemeClr val="tx2"/>
                </a:solidFill>
              </a:rPr>
              <a:t>duq_df</a:t>
            </a:r>
            <a:r>
              <a:rPr lang="en-US" sz="2400" dirty="0">
                <a:solidFill>
                  <a:schemeClr val="tx2"/>
                </a:solidFill>
              </a:rPr>
              <a:t>[</a:t>
            </a:r>
            <a:r>
              <a:rPr lang="en-US" sz="2400" dirty="0" err="1">
                <a:solidFill>
                  <a:schemeClr val="tx2"/>
                </a:solidFill>
              </a:rPr>
              <a:t>duq_df</a:t>
            </a:r>
            <a:r>
              <a:rPr lang="en-US" sz="2400" dirty="0">
                <a:solidFill>
                  <a:schemeClr val="tx2"/>
                </a:solidFill>
              </a:rPr>
              <a:t>['DUQ_MW'].</a:t>
            </a:r>
            <a:r>
              <a:rPr lang="en-US" sz="2400" dirty="0" err="1">
                <a:solidFill>
                  <a:schemeClr val="tx2"/>
                </a:solidFill>
              </a:rPr>
              <a:t>isna</a:t>
            </a:r>
            <a:r>
              <a:rPr lang="en-US" sz="2400" dirty="0">
                <a:solidFill>
                  <a:schemeClr val="tx2"/>
                </a:solidFill>
              </a:rPr>
              <a:t>()])))</a:t>
            </a:r>
          </a:p>
          <a:p>
            <a:r>
              <a:rPr lang="en-US" sz="2400" dirty="0">
                <a:solidFill>
                  <a:schemeClr val="tx2"/>
                </a:solidFill>
              </a:rPr>
              <a:t># Impute Missing Values</a:t>
            </a:r>
          </a:p>
          <a:p>
            <a:r>
              <a:rPr lang="en-US" sz="2400" dirty="0" err="1">
                <a:solidFill>
                  <a:schemeClr val="tx2"/>
                </a:solidFill>
              </a:rPr>
              <a:t>duq_df</a:t>
            </a:r>
            <a:r>
              <a:rPr lang="en-US" sz="2400" dirty="0">
                <a:solidFill>
                  <a:schemeClr val="tx2"/>
                </a:solidFill>
              </a:rPr>
              <a:t>['DUQ_MW'] = </a:t>
            </a:r>
            <a:r>
              <a:rPr lang="en-US" sz="2400" dirty="0" err="1">
                <a:solidFill>
                  <a:schemeClr val="tx2"/>
                </a:solidFill>
              </a:rPr>
              <a:t>duq_df</a:t>
            </a:r>
            <a:r>
              <a:rPr lang="en-US" sz="2400" dirty="0">
                <a:solidFill>
                  <a:schemeClr val="tx2"/>
                </a:solidFill>
              </a:rPr>
              <a:t>['DUQ_MW'].interpolate(</a:t>
            </a:r>
            <a:r>
              <a:rPr lang="en-US" sz="2400" dirty="0" err="1">
                <a:solidFill>
                  <a:schemeClr val="tx2"/>
                </a:solidFill>
              </a:rPr>
              <a:t>limit_area</a:t>
            </a:r>
            <a:r>
              <a:rPr lang="en-US" sz="2400" dirty="0">
                <a:solidFill>
                  <a:schemeClr val="tx2"/>
                </a:solidFill>
              </a:rPr>
              <a:t>='inside', limit=None)</a:t>
            </a:r>
          </a:p>
        </p:txBody>
      </p:sp>
    </p:spTree>
    <p:extLst>
      <p:ext uri="{BB962C8B-B14F-4D97-AF65-F5344CB8AC3E}">
        <p14:creationId xmlns:p14="http://schemas.microsoft.com/office/powerpoint/2010/main" val="2044348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F8F70-E13D-4027-9A2C-4F02EC653A67}"/>
              </a:ext>
            </a:extLst>
          </p:cNvPr>
          <p:cNvSpPr>
            <a:spLocks noGrp="1"/>
          </p:cNvSpPr>
          <p:nvPr>
            <p:ph type="ctrTitle"/>
          </p:nvPr>
        </p:nvSpPr>
        <p:spPr>
          <a:xfrm>
            <a:off x="1876424" y="106017"/>
            <a:ext cx="10315576" cy="1298713"/>
          </a:xfrm>
        </p:spPr>
        <p:txBody>
          <a:bodyPr>
            <a:normAutofit/>
          </a:bodyPr>
          <a:lstStyle/>
          <a:p>
            <a:r>
              <a:rPr lang="en-US" sz="4000" b="1" dirty="0">
                <a:solidFill>
                  <a:schemeClr val="bg1"/>
                </a:solidFill>
              </a:rPr>
              <a:t>Visualizing Energy Consumption Data</a:t>
            </a:r>
            <a:br>
              <a:rPr lang="en-US" sz="4000" b="1" dirty="0">
                <a:solidFill>
                  <a:schemeClr val="bg1"/>
                </a:solidFill>
              </a:rPr>
            </a:br>
            <a:endParaRPr lang="en-US" sz="4000" dirty="0">
              <a:solidFill>
                <a:schemeClr val="bg1"/>
              </a:solidFill>
            </a:endParaRPr>
          </a:p>
        </p:txBody>
      </p:sp>
      <p:sp>
        <p:nvSpPr>
          <p:cNvPr id="3" name="Subtitle 2">
            <a:extLst>
              <a:ext uri="{FF2B5EF4-FFF2-40B4-BE49-F238E27FC236}">
                <a16:creationId xmlns:a16="http://schemas.microsoft.com/office/drawing/2014/main" id="{7BF3EEEB-AAF8-4EBE-B105-19091803B9FC}"/>
              </a:ext>
            </a:extLst>
          </p:cNvPr>
          <p:cNvSpPr>
            <a:spLocks noGrp="1"/>
          </p:cNvSpPr>
          <p:nvPr>
            <p:ph type="subTitle" idx="1"/>
          </p:nvPr>
        </p:nvSpPr>
        <p:spPr>
          <a:xfrm>
            <a:off x="1876424" y="1282908"/>
            <a:ext cx="10050533" cy="3540883"/>
          </a:xfrm>
        </p:spPr>
        <p:txBody>
          <a:bodyPr>
            <a:normAutofit/>
          </a:bodyPr>
          <a:lstStyle/>
          <a:p>
            <a:r>
              <a:rPr lang="en-US" sz="1600" dirty="0">
                <a:solidFill>
                  <a:schemeClr val="bg1"/>
                </a:solidFill>
              </a:rPr>
              <a:t>First, let’s look at a simple time series plot of our data:</a:t>
            </a:r>
          </a:p>
          <a:p>
            <a:r>
              <a:rPr lang="en-US" sz="1600" dirty="0" err="1"/>
              <a:t>plt.plot</a:t>
            </a:r>
            <a:r>
              <a:rPr lang="en-US" sz="1600" dirty="0"/>
              <a:t>(</a:t>
            </a:r>
            <a:r>
              <a:rPr lang="en-US" sz="1600" dirty="0" err="1"/>
              <a:t>duq_df.index</a:t>
            </a:r>
            <a:r>
              <a:rPr lang="en-US" sz="1600" dirty="0"/>
              <a:t>, </a:t>
            </a:r>
            <a:r>
              <a:rPr lang="en-US" sz="1600" dirty="0" err="1"/>
              <a:t>duq_df</a:t>
            </a:r>
            <a:r>
              <a:rPr lang="en-US" sz="1600" dirty="0"/>
              <a:t>['DUQ_MW'])</a:t>
            </a:r>
          </a:p>
          <a:p>
            <a:r>
              <a:rPr lang="en-US" sz="1600" dirty="0" err="1"/>
              <a:t>plt.title</a:t>
            </a:r>
            <a:r>
              <a:rPr lang="en-US" sz="1600" dirty="0"/>
              <a:t>('Duquesne Light Energy Consumption')</a:t>
            </a:r>
          </a:p>
          <a:p>
            <a:r>
              <a:rPr lang="en-US" sz="1600" dirty="0" err="1"/>
              <a:t>plt.ylabel</a:t>
            </a:r>
            <a:r>
              <a:rPr lang="en-US" sz="1600" dirty="0"/>
              <a:t>('Energy Consumption (MW)')</a:t>
            </a:r>
          </a:p>
          <a:p>
            <a:r>
              <a:rPr lang="en-US" sz="1600" dirty="0" err="1"/>
              <a:t>plt.show</a:t>
            </a:r>
            <a:r>
              <a:rPr lang="en-US" sz="1600" dirty="0"/>
              <a:t>()</a:t>
            </a:r>
          </a:p>
          <a:p>
            <a:endParaRPr lang="en-US" sz="1600" dirty="0">
              <a:solidFill>
                <a:schemeClr val="bg1"/>
              </a:solidFill>
            </a:endParaRPr>
          </a:p>
        </p:txBody>
      </p:sp>
      <p:pic>
        <p:nvPicPr>
          <p:cNvPr id="4099" name="Picture 3" descr="https://miro.medium.com/v2/resize:fit:1000/1*dN4FnDt2Kuy9JTKrboBcKQ.png">
            <a:extLst>
              <a:ext uri="{FF2B5EF4-FFF2-40B4-BE49-F238E27FC236}">
                <a16:creationId xmlns:a16="http://schemas.microsoft.com/office/drawing/2014/main" id="{AD09316F-7425-4572-A966-484472145F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6629" y="3429001"/>
            <a:ext cx="9798741"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6442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92E9B-C575-44A5-AB84-9F6848ECEBFF}"/>
              </a:ext>
            </a:extLst>
          </p:cNvPr>
          <p:cNvSpPr>
            <a:spLocks noGrp="1"/>
          </p:cNvSpPr>
          <p:nvPr>
            <p:ph type="ctrTitle"/>
          </p:nvPr>
        </p:nvSpPr>
        <p:spPr>
          <a:xfrm>
            <a:off x="1876424" y="287476"/>
            <a:ext cx="8791575" cy="1196767"/>
          </a:xfrm>
        </p:spPr>
        <p:txBody>
          <a:bodyPr>
            <a:normAutofit fontScale="90000"/>
          </a:bodyPr>
          <a:lstStyle/>
          <a:p>
            <a:pPr algn="ctr"/>
            <a:r>
              <a:rPr lang="en-US" dirty="0">
                <a:solidFill>
                  <a:schemeClr val="bg1"/>
                </a:solidFill>
              </a:rPr>
              <a:t>Create Train and Test Datasets</a:t>
            </a:r>
            <a:br>
              <a:rPr lang="en-US" dirty="0">
                <a:solidFill>
                  <a:schemeClr val="bg1"/>
                </a:solidFill>
              </a:rPr>
            </a:br>
            <a:endParaRPr lang="en-US" dirty="0">
              <a:solidFill>
                <a:schemeClr val="bg1"/>
              </a:solidFill>
            </a:endParaRPr>
          </a:p>
        </p:txBody>
      </p:sp>
      <p:sp>
        <p:nvSpPr>
          <p:cNvPr id="3" name="Subtitle 2">
            <a:extLst>
              <a:ext uri="{FF2B5EF4-FFF2-40B4-BE49-F238E27FC236}">
                <a16:creationId xmlns:a16="http://schemas.microsoft.com/office/drawing/2014/main" id="{C4E743F8-4956-4F5F-9EF1-C34C79AD0B30}"/>
              </a:ext>
            </a:extLst>
          </p:cNvPr>
          <p:cNvSpPr>
            <a:spLocks noGrp="1"/>
          </p:cNvSpPr>
          <p:nvPr>
            <p:ph type="subTitle" idx="1"/>
          </p:nvPr>
        </p:nvSpPr>
        <p:spPr>
          <a:xfrm>
            <a:off x="1876423" y="1086678"/>
            <a:ext cx="8791575" cy="5327374"/>
          </a:xfrm>
        </p:spPr>
        <p:txBody>
          <a:bodyPr/>
          <a:lstStyle/>
          <a:p>
            <a:r>
              <a:rPr lang="en-US" dirty="0">
                <a:solidFill>
                  <a:schemeClr val="bg1"/>
                </a:solidFill>
              </a:rPr>
              <a:t>The model is given a set of data that will be used to </a:t>
            </a:r>
            <a:r>
              <a:rPr lang="en-US" b="1" dirty="0">
                <a:solidFill>
                  <a:schemeClr val="bg1"/>
                </a:solidFill>
              </a:rPr>
              <a:t>train</a:t>
            </a:r>
            <a:r>
              <a:rPr lang="en-US" dirty="0">
                <a:solidFill>
                  <a:schemeClr val="bg1"/>
                </a:solidFill>
              </a:rPr>
              <a:t> the model to predict a specific </a:t>
            </a:r>
            <a:r>
              <a:rPr lang="en-US" dirty="0" err="1">
                <a:solidFill>
                  <a:schemeClr val="bg1"/>
                </a:solidFill>
              </a:rPr>
              <a:t>objectice</a:t>
            </a:r>
            <a:r>
              <a:rPr lang="en-US" dirty="0">
                <a:solidFill>
                  <a:schemeClr val="bg1"/>
                </a:solidFill>
              </a:rPr>
              <a:t>. In this case, we will use a few simple time series features as well as outdoor air temperature to predict how much energy a building uses.</a:t>
            </a:r>
          </a:p>
          <a:p>
            <a:pPr>
              <a:lnSpc>
                <a:spcPct val="100000"/>
              </a:lnSpc>
            </a:pPr>
            <a:r>
              <a:rPr lang="en-US" dirty="0"/>
              <a:t>1.training_months = [4,5,6]</a:t>
            </a:r>
          </a:p>
          <a:p>
            <a:pPr>
              <a:lnSpc>
                <a:spcPct val="100000"/>
              </a:lnSpc>
            </a:pPr>
            <a:r>
              <a:rPr lang="en-US" dirty="0" err="1"/>
              <a:t>test_months</a:t>
            </a:r>
            <a:r>
              <a:rPr lang="en-US" dirty="0"/>
              <a:t> = [7]</a:t>
            </a:r>
          </a:p>
          <a:p>
            <a:pPr>
              <a:lnSpc>
                <a:spcPct val="100000"/>
              </a:lnSpc>
            </a:pPr>
            <a:endParaRPr lang="en-US" dirty="0"/>
          </a:p>
          <a:p>
            <a:pPr>
              <a:lnSpc>
                <a:spcPct val="100000"/>
              </a:lnSpc>
            </a:pPr>
            <a:r>
              <a:rPr lang="en-US" dirty="0"/>
              <a:t>2.trainingdata = </a:t>
            </a:r>
            <a:r>
              <a:rPr lang="en-US" dirty="0" err="1"/>
              <a:t>office_example_prediction_data</a:t>
            </a:r>
            <a:r>
              <a:rPr lang="en-US" dirty="0"/>
              <a:t>[</a:t>
            </a:r>
            <a:r>
              <a:rPr lang="en-US" dirty="0" err="1"/>
              <a:t>office_example_prediction_data.index.month.isin</a:t>
            </a:r>
            <a:r>
              <a:rPr lang="en-US" dirty="0"/>
              <a:t>(</a:t>
            </a:r>
            <a:r>
              <a:rPr lang="en-US" dirty="0" err="1"/>
              <a:t>training_months</a:t>
            </a:r>
            <a:r>
              <a:rPr lang="en-US" dirty="0"/>
              <a:t>)]</a:t>
            </a:r>
          </a:p>
          <a:p>
            <a:pPr>
              <a:lnSpc>
                <a:spcPct val="100000"/>
              </a:lnSpc>
            </a:pPr>
            <a:r>
              <a:rPr lang="en-US" dirty="0" err="1"/>
              <a:t>testdata</a:t>
            </a:r>
            <a:r>
              <a:rPr lang="en-US" dirty="0"/>
              <a:t> = </a:t>
            </a:r>
            <a:r>
              <a:rPr lang="en-US" dirty="0" err="1"/>
              <a:t>office_example_prediction_data</a:t>
            </a:r>
            <a:r>
              <a:rPr lang="en-US" dirty="0"/>
              <a:t>[</a:t>
            </a:r>
            <a:r>
              <a:rPr lang="en-US" dirty="0" err="1"/>
              <a:t>office_example_prediction_data.index.month.isin</a:t>
            </a:r>
            <a:r>
              <a:rPr lang="en-US" dirty="0"/>
              <a:t>(</a:t>
            </a:r>
            <a:r>
              <a:rPr lang="en-US" dirty="0" err="1"/>
              <a:t>test_months</a:t>
            </a:r>
            <a:r>
              <a:rPr lang="en-US" dirty="0"/>
              <a:t>)]</a:t>
            </a:r>
          </a:p>
          <a:p>
            <a:pPr>
              <a:lnSpc>
                <a:spcPct val="100000"/>
              </a:lnSpc>
            </a:pPr>
            <a:endParaRPr lang="en-US" dirty="0"/>
          </a:p>
        </p:txBody>
      </p:sp>
    </p:spTree>
    <p:extLst>
      <p:ext uri="{BB962C8B-B14F-4D97-AF65-F5344CB8AC3E}">
        <p14:creationId xmlns:p14="http://schemas.microsoft.com/office/powerpoint/2010/main" val="34282273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82</TotalTime>
  <Words>1273</Words>
  <Application>Microsoft Office PowerPoint</Application>
  <PresentationFormat>Widescreen</PresentationFormat>
  <Paragraphs>88</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sohne</vt:lpstr>
      <vt:lpstr>source-code-pro</vt:lpstr>
      <vt:lpstr>source-serif-pro</vt:lpstr>
      <vt:lpstr>Trebuchet MS</vt:lpstr>
      <vt:lpstr>Tw Cen MT</vt:lpstr>
      <vt:lpstr>Circuit</vt:lpstr>
      <vt:lpstr>Measure energy consumption</vt:lpstr>
      <vt:lpstr>PowerPoint Presentation</vt:lpstr>
      <vt:lpstr>introduction</vt:lpstr>
      <vt:lpstr>PowerPoint Presentation</vt:lpstr>
      <vt:lpstr>LOADING DATASET</vt:lpstr>
      <vt:lpstr>Duplicate values</vt:lpstr>
      <vt:lpstr>Missing values</vt:lpstr>
      <vt:lpstr>Visualizing Energy Consumption Data </vt:lpstr>
      <vt:lpstr>Create Train and Test Datasets </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Measure energy consumption</dc:title>
  <dc:creator>vedagiri</dc:creator>
  <cp:lastModifiedBy>vedagiri</cp:lastModifiedBy>
  <cp:revision>10</cp:revision>
  <dcterms:created xsi:type="dcterms:W3CDTF">2023-10-25T15:07:26Z</dcterms:created>
  <dcterms:modified xsi:type="dcterms:W3CDTF">2023-10-25T16:48:46Z</dcterms:modified>
</cp:coreProperties>
</file>