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286" r:id="rId12"/>
    <p:sldId id="1287" r:id="rId13"/>
    <p:sldId id="1304" r:id="rId14"/>
    <p:sldId id="1292" r:id="rId15"/>
    <p:sldId id="1306" r:id="rId16"/>
    <p:sldId id="1307" r:id="rId17"/>
    <p:sldId id="1308" r:id="rId18"/>
    <p:sldId id="1293" r:id="rId19"/>
    <p:sldId id="1297" r:id="rId20"/>
    <p:sldId id="1288" r:id="rId21"/>
    <p:sldId id="1249" r:id="rId22"/>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96" d="100"/>
          <a:sy n="96" d="100"/>
        </p:scale>
        <p:origin x="864" y="9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4/5/2024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a:t>
            </a:r>
            <a:r>
              <a:rPr lang="en-US" sz="2000" dirty="0" err="1">
                <a:solidFill>
                  <a:srgbClr val="161D23"/>
                </a:solidFill>
              </a:rPr>
              <a:t>futureready</a:t>
            </a:r>
            <a:r>
              <a:rPr lang="en-US" sz="2000" dirty="0">
                <a:solidFill>
                  <a:srgbClr val="161D23"/>
                </a:solidFill>
              </a:rPr>
              <a:t>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3"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S. Vedagiri</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:au513521104054</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065" y="3956068"/>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ANNAI MIRA COLLEGE OF ENGINEERING AND TECHNOLOGY</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590">
        <p159:morph option="byObject"/>
      </p:transition>
    </mc:Choice>
    <mc:Fallback>
      <p:transition spd="slow" advTm="359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28713" y="592792"/>
            <a:ext cx="8017933" cy="4577985"/>
          </a:xfrm>
          <a:prstGeom prst="rect">
            <a:avLst/>
          </a:prstGeom>
          <a:noFill/>
        </p:spPr>
        <p:txBody>
          <a:bodyPr wrap="square">
            <a:spAutoFit/>
          </a:bodyPr>
          <a:lstStyle/>
          <a:p>
            <a:pPr marL="742950" lvl="1" indent="-285750" algn="l">
              <a:lnSpc>
                <a:spcPct val="150000"/>
              </a:lnSpc>
              <a:buFont typeface="Wingdings" panose="05000000000000000000" pitchFamily="2" charset="2"/>
              <a:buChar char="Ø"/>
            </a:pPr>
            <a:r>
              <a:rPr lang="en-US" b="1" i="0" u="sng" dirty="0">
                <a:solidFill>
                  <a:schemeClr val="tx1"/>
                </a:solidFill>
                <a:effectLst/>
                <a:latin typeface="Times New Roman" panose="02020603050405020304" pitchFamily="18" charset="0"/>
                <a:cs typeface="Times New Roman" panose="02020603050405020304" pitchFamily="18" charset="0"/>
              </a:rPr>
              <a:t>Results:</a:t>
            </a:r>
          </a:p>
          <a:p>
            <a:pPr marL="742950" lvl="1" indent="-285750" algn="l">
              <a:lnSpc>
                <a:spcPct val="150000"/>
              </a:lnSpc>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 User Interface: </a:t>
            </a:r>
            <a:r>
              <a:rPr lang="en-US" b="0" i="0" dirty="0" err="1">
                <a:solidFill>
                  <a:schemeClr val="tx1"/>
                </a:solidFill>
                <a:effectLst/>
                <a:latin typeface="Times New Roman" panose="02020603050405020304" pitchFamily="18" charset="0"/>
                <a:cs typeface="Times New Roman" panose="02020603050405020304" pitchFamily="18" charset="0"/>
              </a:rPr>
              <a:t>Userfriendly</a:t>
            </a:r>
            <a:r>
              <a:rPr lang="en-US" b="0" i="0" dirty="0">
                <a:solidFill>
                  <a:schemeClr val="tx1"/>
                </a:solidFill>
                <a:effectLst/>
                <a:latin typeface="Times New Roman" panose="02020603050405020304" pitchFamily="18" charset="0"/>
                <a:cs typeface="Times New Roman" panose="02020603050405020304" pitchFamily="18" charset="0"/>
              </a:rPr>
              <a:t> interface for route search, schedule viewing, seat selection, and bookings.</a:t>
            </a:r>
          </a:p>
          <a:p>
            <a:pPr marL="742950" lvl="1" indent="-285750" algn="l">
              <a:lnSpc>
                <a:spcPct val="150000"/>
              </a:lnSpc>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 Authentication: Secure user registration, login, and account management.</a:t>
            </a:r>
          </a:p>
          <a:p>
            <a:pPr marL="742950" lvl="1" indent="-285750" algn="l">
              <a:lnSpc>
                <a:spcPct val="150000"/>
              </a:lnSpc>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 Route Management: Admin tools for adding, editing, and deleting routes with schedules and fares.</a:t>
            </a:r>
          </a:p>
          <a:p>
            <a:pPr marL="742950" lvl="1" indent="-285750" algn="l">
              <a:lnSpc>
                <a:spcPct val="150000"/>
              </a:lnSpc>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 Seat Selection: Realtime seat selection based on availability.</a:t>
            </a:r>
          </a:p>
          <a:p>
            <a:pPr marL="742950" lvl="1" indent="-285750" algn="l">
              <a:lnSpc>
                <a:spcPct val="150000"/>
              </a:lnSpc>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 Booking Process: Seamless process for route selection, seat choice, passenger details entry, and secure payments.</a:t>
            </a:r>
          </a:p>
          <a:p>
            <a:pPr marL="742950" lvl="1" indent="-285750" algn="l">
              <a:lnSpc>
                <a:spcPct val="150000"/>
              </a:lnSpc>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 Payment Integration: Integration with payment gateways for secure transactions.</a:t>
            </a:r>
          </a:p>
          <a:p>
            <a:pPr marL="742950" lvl="1" indent="-285750" algn="l">
              <a:lnSpc>
                <a:spcPct val="150000"/>
              </a:lnSpc>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 Reservation Management: Admin tools for managing reservations, including seat assignments, cancellations, and </a:t>
            </a:r>
            <a:r>
              <a:rPr lang="en-US" b="0" i="0" dirty="0" err="1">
                <a:solidFill>
                  <a:schemeClr val="tx1"/>
                </a:solidFill>
                <a:effectLst/>
                <a:latin typeface="Times New Roman" panose="02020603050405020304" pitchFamily="18" charset="0"/>
                <a:cs typeface="Times New Roman" panose="02020603050405020304" pitchFamily="18" charset="0"/>
              </a:rPr>
              <a:t>realtime</a:t>
            </a:r>
            <a:r>
              <a:rPr lang="en-US" b="0" i="0" dirty="0">
                <a:solidFill>
                  <a:schemeClr val="tx1"/>
                </a:solidFill>
                <a:effectLst/>
                <a:latin typeface="Times New Roman" panose="02020603050405020304" pitchFamily="18" charset="0"/>
                <a:cs typeface="Times New Roman" panose="02020603050405020304" pitchFamily="18" charset="0"/>
              </a:rPr>
              <a:t> updates.</a:t>
            </a:r>
          </a:p>
          <a:p>
            <a:pPr marL="742950" lvl="1" indent="-285750" algn="l">
              <a:lnSpc>
                <a:spcPct val="150000"/>
              </a:lnSpc>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 Reporting &amp; Analytics: Reporting features for booking trends, revenue, and demographics.</a:t>
            </a:r>
          </a:p>
          <a:p>
            <a:pPr marL="742950" lvl="1" indent="-285750" algn="l">
              <a:lnSpc>
                <a:spcPct val="150000"/>
              </a:lnSpc>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 Security Measures: Encryption, input validation, and access controls for data protection.</a:t>
            </a:r>
          </a:p>
          <a:p>
            <a:pPr marL="742950" lvl="1" indent="-285750" algn="l">
              <a:lnSpc>
                <a:spcPct val="150000"/>
              </a:lnSpc>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 Scalability: Designed for handling increased traffic and transactions efficiently.</a:t>
            </a: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645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7" name="Picture 6">
            <a:extLst>
              <a:ext uri="{FF2B5EF4-FFF2-40B4-BE49-F238E27FC236}">
                <a16:creationId xmlns:a16="http://schemas.microsoft.com/office/drawing/2014/main" id="{194036B9-8041-3722-84DB-9442DF0D9776}"/>
              </a:ext>
            </a:extLst>
          </p:cNvPr>
          <p:cNvPicPr>
            <a:picLocks noChangeAspect="1"/>
          </p:cNvPicPr>
          <p:nvPr/>
        </p:nvPicPr>
        <p:blipFill>
          <a:blip r:embed="rId2"/>
          <a:stretch>
            <a:fillRect/>
          </a:stretch>
        </p:blipFill>
        <p:spPr>
          <a:xfrm>
            <a:off x="311700" y="1065075"/>
            <a:ext cx="8424796" cy="3854795"/>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1A770-FA28-9BF9-ECFF-F8CD9E4191C5}"/>
              </a:ext>
            </a:extLst>
          </p:cNvPr>
          <p:cNvSpPr>
            <a:spLocks noGrp="1"/>
          </p:cNvSpPr>
          <p:nvPr>
            <p:ph type="title"/>
          </p:nvPr>
        </p:nvSpPr>
        <p:spPr>
          <a:xfrm>
            <a:off x="2528126" y="664931"/>
            <a:ext cx="2808000" cy="338922"/>
          </a:xfrm>
        </p:spPr>
        <p:txBody>
          <a:bodyPr/>
          <a:lstStyle/>
          <a:p>
            <a:pPr algn="ctr"/>
            <a:r>
              <a:rPr lang="en-US" dirty="0">
                <a:solidFill>
                  <a:srgbClr val="213264"/>
                </a:solidFill>
              </a:rPr>
              <a:t>List of Bookings</a:t>
            </a:r>
            <a:endParaRPr lang="en-IN" dirty="0">
              <a:solidFill>
                <a:srgbClr val="213264"/>
              </a:solidFill>
            </a:endParaRPr>
          </a:p>
        </p:txBody>
      </p:sp>
      <p:pic>
        <p:nvPicPr>
          <p:cNvPr id="9" name="Picture 8">
            <a:extLst>
              <a:ext uri="{FF2B5EF4-FFF2-40B4-BE49-F238E27FC236}">
                <a16:creationId xmlns:a16="http://schemas.microsoft.com/office/drawing/2014/main" id="{EFE5960D-D36D-DE25-A401-9BA99742D247}"/>
              </a:ext>
            </a:extLst>
          </p:cNvPr>
          <p:cNvPicPr>
            <a:picLocks noChangeAspect="1"/>
          </p:cNvPicPr>
          <p:nvPr/>
        </p:nvPicPr>
        <p:blipFill>
          <a:blip r:embed="rId2"/>
          <a:stretch>
            <a:fillRect/>
          </a:stretch>
        </p:blipFill>
        <p:spPr>
          <a:xfrm>
            <a:off x="0" y="1003853"/>
            <a:ext cx="9144000" cy="4138392"/>
          </a:xfrm>
          <a:prstGeom prst="rect">
            <a:avLst/>
          </a:prstGeom>
        </p:spPr>
      </p:pic>
    </p:spTree>
    <p:extLst>
      <p:ext uri="{BB962C8B-B14F-4D97-AF65-F5344CB8AC3E}">
        <p14:creationId xmlns:p14="http://schemas.microsoft.com/office/powerpoint/2010/main" val="4165504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FF42-7145-AA38-5743-93B0A67CC1B8}"/>
              </a:ext>
            </a:extLst>
          </p:cNvPr>
          <p:cNvSpPr>
            <a:spLocks noGrp="1"/>
          </p:cNvSpPr>
          <p:nvPr>
            <p:ph type="title"/>
          </p:nvPr>
        </p:nvSpPr>
        <p:spPr>
          <a:xfrm>
            <a:off x="162613" y="714625"/>
            <a:ext cx="2808000" cy="309105"/>
          </a:xfrm>
        </p:spPr>
        <p:txBody>
          <a:bodyPr/>
          <a:lstStyle/>
          <a:p>
            <a:r>
              <a:rPr lang="en-US" dirty="0">
                <a:solidFill>
                  <a:srgbClr val="213264"/>
                </a:solidFill>
              </a:rPr>
              <a:t>Find Bus</a:t>
            </a:r>
            <a:endParaRPr lang="en-IN" dirty="0">
              <a:solidFill>
                <a:srgbClr val="213264"/>
              </a:solidFill>
            </a:endParaRPr>
          </a:p>
        </p:txBody>
      </p:sp>
      <p:pic>
        <p:nvPicPr>
          <p:cNvPr id="7" name="Picture 6">
            <a:extLst>
              <a:ext uri="{FF2B5EF4-FFF2-40B4-BE49-F238E27FC236}">
                <a16:creationId xmlns:a16="http://schemas.microsoft.com/office/drawing/2014/main" id="{22CA7164-A1E1-DDE6-98C7-CE5F0E4D8C6B}"/>
              </a:ext>
            </a:extLst>
          </p:cNvPr>
          <p:cNvPicPr>
            <a:picLocks noChangeAspect="1"/>
          </p:cNvPicPr>
          <p:nvPr/>
        </p:nvPicPr>
        <p:blipFill>
          <a:blip r:embed="rId2"/>
          <a:stretch>
            <a:fillRect/>
          </a:stretch>
        </p:blipFill>
        <p:spPr>
          <a:xfrm>
            <a:off x="-1" y="1023729"/>
            <a:ext cx="8981387" cy="4118515"/>
          </a:xfrm>
          <a:prstGeom prst="rect">
            <a:avLst/>
          </a:prstGeom>
        </p:spPr>
      </p:pic>
    </p:spTree>
    <p:extLst>
      <p:ext uri="{BB962C8B-B14F-4D97-AF65-F5344CB8AC3E}">
        <p14:creationId xmlns:p14="http://schemas.microsoft.com/office/powerpoint/2010/main" val="2151815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2B215A-C0BA-5E0C-0DD0-AF6528219897}"/>
              </a:ext>
            </a:extLst>
          </p:cNvPr>
          <p:cNvPicPr>
            <a:picLocks noChangeAspect="1"/>
          </p:cNvPicPr>
          <p:nvPr/>
        </p:nvPicPr>
        <p:blipFill>
          <a:blip r:embed="rId2"/>
          <a:stretch>
            <a:fillRect/>
          </a:stretch>
        </p:blipFill>
        <p:spPr>
          <a:xfrm>
            <a:off x="0" y="785191"/>
            <a:ext cx="9144000" cy="4357053"/>
          </a:xfrm>
          <a:prstGeom prst="rect">
            <a:avLst/>
          </a:prstGeom>
        </p:spPr>
      </p:pic>
    </p:spTree>
    <p:extLst>
      <p:ext uri="{BB962C8B-B14F-4D97-AF65-F5344CB8AC3E}">
        <p14:creationId xmlns:p14="http://schemas.microsoft.com/office/powerpoint/2010/main" val="2581039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509211"/>
          </a:xfrm>
        </p:spPr>
        <p:txBody>
          <a:bodyPr/>
          <a:lstStyle/>
          <a:p>
            <a:pPr algn="ctr"/>
            <a:r>
              <a:rPr lang="en-US" b="1" dirty="0" err="1"/>
              <a:t>AboutUsPage</a:t>
            </a:r>
            <a:br>
              <a:rPr lang="en-US" b="1" dirty="0"/>
            </a:br>
            <a:endParaRPr lang="en-US" b="1" dirty="0"/>
          </a:p>
        </p:txBody>
      </p:sp>
      <p:sp>
        <p:nvSpPr>
          <p:cNvPr id="3" name="TextBox 2">
            <a:extLst>
              <a:ext uri="{FF2B5EF4-FFF2-40B4-BE49-F238E27FC236}">
                <a16:creationId xmlns:a16="http://schemas.microsoft.com/office/drawing/2014/main" id="{070BB5D1-81FB-0765-FD93-D9C5410EFB62}"/>
              </a:ext>
            </a:extLst>
          </p:cNvPr>
          <p:cNvSpPr txBox="1"/>
          <p:nvPr/>
        </p:nvSpPr>
        <p:spPr>
          <a:xfrm>
            <a:off x="628560" y="1110343"/>
            <a:ext cx="7454083" cy="3754874"/>
          </a:xfrm>
          <a:prstGeom prst="rect">
            <a:avLst/>
          </a:prstGeom>
          <a:noFill/>
        </p:spPr>
        <p:txBody>
          <a:bodyPr wrap="square" rtlCol="0">
            <a:spAutoFit/>
          </a:bodyPr>
          <a:lstStyle/>
          <a:p>
            <a:r>
              <a:rPr lang="en-US" dirty="0"/>
              <a:t>Welcome to our Bus Reservation System! We are dedicated to providing you with a convenient and hassle-free platform for booking your bus tickets. Our system is designed with the latest technology to ensure a seamless experience from start to finish.</a:t>
            </a:r>
          </a:p>
          <a:p>
            <a:endParaRPr lang="en-US" dirty="0"/>
          </a:p>
          <a:p>
            <a:r>
              <a:rPr lang="en-US" b="1" dirty="0"/>
              <a:t>Login Page:</a:t>
            </a:r>
          </a:p>
          <a:p>
            <a:endParaRPr lang="en-US" dirty="0"/>
          </a:p>
          <a:p>
            <a:r>
              <a:rPr lang="en-US" dirty="0"/>
              <a:t>Welcome back! Please log in to access your account and manage your bookings. If you don't have an account yet, you can easily create one by clicking on the "Sign Up" link below. </a:t>
            </a:r>
          </a:p>
          <a:p>
            <a:endParaRPr lang="en-US" dirty="0"/>
          </a:p>
          <a:p>
            <a:r>
              <a:rPr lang="en-US" dirty="0"/>
              <a:t>[Username/Email] [Password] [Login Button]</a:t>
            </a:r>
          </a:p>
          <a:p>
            <a:endParaRPr lang="en-US" dirty="0"/>
          </a:p>
          <a:p>
            <a:r>
              <a:rPr lang="en-US" dirty="0"/>
              <a:t>Forgot your password? Click here.</a:t>
            </a:r>
          </a:p>
          <a:p>
            <a:endParaRPr lang="en-US" dirty="0"/>
          </a:p>
          <a:p>
            <a:r>
              <a:rPr lang="en-US" dirty="0"/>
              <a:t>Don't have an account? Sign up here.</a:t>
            </a:r>
          </a:p>
          <a:p>
            <a:endParaRPr lang="en-US" dirty="0"/>
          </a:p>
          <a:p>
            <a:r>
              <a:rPr lang="en-US" dirty="0"/>
              <a:t>Our login page is secure, ensuring your personal information remains protected at all times. Thank you for choosing our Bus Reservation System. We look forward to serving you!</a:t>
            </a:r>
            <a:endParaRPr lang="en-IN" dirty="0"/>
          </a:p>
        </p:txBody>
      </p:sp>
    </p:spTree>
    <p:extLst>
      <p:ext uri="{BB962C8B-B14F-4D97-AF65-F5344CB8AC3E}">
        <p14:creationId xmlns:p14="http://schemas.microsoft.com/office/powerpoint/2010/main" val="212079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3" name="TextBox 2">
            <a:extLst>
              <a:ext uri="{FF2B5EF4-FFF2-40B4-BE49-F238E27FC236}">
                <a16:creationId xmlns:a16="http://schemas.microsoft.com/office/drawing/2014/main" id="{A13AE659-7250-E1AA-4858-03D60E24DDF7}"/>
              </a:ext>
            </a:extLst>
          </p:cNvPr>
          <p:cNvSpPr txBox="1"/>
          <p:nvPr/>
        </p:nvSpPr>
        <p:spPr>
          <a:xfrm>
            <a:off x="665921" y="1267649"/>
            <a:ext cx="6877879" cy="2677656"/>
          </a:xfrm>
          <a:prstGeom prst="rect">
            <a:avLst/>
          </a:prstGeom>
          <a:noFill/>
        </p:spPr>
        <p:txBody>
          <a:bodyPr wrap="square" rtlCol="0">
            <a:spAutoFit/>
          </a:bodyPr>
          <a:lstStyle/>
          <a:p>
            <a:r>
              <a:rPr lang="en-IN" dirty="0"/>
              <a:t>Future Enhancements for Bus Reservation System:</a:t>
            </a:r>
          </a:p>
          <a:p>
            <a:endParaRPr lang="en-IN" dirty="0"/>
          </a:p>
          <a:p>
            <a:pPr marL="285750" indent="-285750">
              <a:buFont typeface="Wingdings" panose="05000000000000000000" pitchFamily="2" charset="2"/>
              <a:buChar char="Ø"/>
            </a:pPr>
            <a:r>
              <a:rPr lang="en-IN" dirty="0"/>
              <a:t>Seat Preferences</a:t>
            </a:r>
          </a:p>
          <a:p>
            <a:pPr marL="285750" indent="-285750">
              <a:buFont typeface="Wingdings" panose="05000000000000000000" pitchFamily="2" charset="2"/>
              <a:buChar char="Ø"/>
            </a:pPr>
            <a:r>
              <a:rPr lang="en-IN" dirty="0"/>
              <a:t>Route Optimization</a:t>
            </a:r>
          </a:p>
          <a:p>
            <a:pPr marL="285750" indent="-285750">
              <a:buFont typeface="Wingdings" panose="05000000000000000000" pitchFamily="2" charset="2"/>
              <a:buChar char="Ø"/>
            </a:pPr>
            <a:r>
              <a:rPr lang="en-IN" dirty="0"/>
              <a:t>Advanced Reporting</a:t>
            </a:r>
          </a:p>
          <a:p>
            <a:pPr marL="285750" indent="-285750">
              <a:buFont typeface="Wingdings" panose="05000000000000000000" pitchFamily="2" charset="2"/>
              <a:buChar char="Ø"/>
            </a:pPr>
            <a:r>
              <a:rPr lang="en-IN" dirty="0"/>
              <a:t>Customer Feedback System</a:t>
            </a:r>
          </a:p>
          <a:p>
            <a:pPr marL="285750" indent="-285750">
              <a:buFont typeface="Wingdings" panose="05000000000000000000" pitchFamily="2" charset="2"/>
              <a:buChar char="Ø"/>
            </a:pPr>
            <a:r>
              <a:rPr lang="en-IN" dirty="0"/>
              <a:t>Social Media Integration</a:t>
            </a:r>
          </a:p>
          <a:p>
            <a:pPr marL="285750" indent="-285750">
              <a:buFont typeface="Wingdings" panose="05000000000000000000" pitchFamily="2" charset="2"/>
              <a:buChar char="Ø"/>
            </a:pPr>
            <a:r>
              <a:rPr lang="en-IN" dirty="0"/>
              <a:t>Accessibility Features</a:t>
            </a:r>
          </a:p>
          <a:p>
            <a:pPr marL="285750" indent="-285750">
              <a:buFont typeface="Wingdings" panose="05000000000000000000" pitchFamily="2" charset="2"/>
              <a:buChar char="Ø"/>
            </a:pPr>
            <a:r>
              <a:rPr lang="en-IN" dirty="0"/>
              <a:t>API Integration</a:t>
            </a:r>
          </a:p>
          <a:p>
            <a:pPr marL="285750" indent="-285750">
              <a:buFont typeface="Wingdings" panose="05000000000000000000" pitchFamily="2" charset="2"/>
              <a:buChar char="Ø"/>
            </a:pPr>
            <a:r>
              <a:rPr lang="en-IN" dirty="0"/>
              <a:t>Predictive Analytics</a:t>
            </a:r>
          </a:p>
          <a:p>
            <a:pPr marL="285750" indent="-285750">
              <a:buFont typeface="Wingdings" panose="05000000000000000000" pitchFamily="2" charset="2"/>
              <a:buChar char="Ø"/>
            </a:pPr>
            <a:r>
              <a:rPr lang="en-IN" dirty="0"/>
              <a:t>Multi-Currency Support</a:t>
            </a:r>
          </a:p>
          <a:p>
            <a:pPr marL="285750" indent="-285750">
              <a:buFont typeface="Wingdings" panose="05000000000000000000" pitchFamily="2" charset="2"/>
              <a:buChar char="Ø"/>
            </a:pPr>
            <a:r>
              <a:rPr lang="en-IN" dirty="0"/>
              <a:t>Offline Booking Support</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1" y="4713110"/>
            <a:ext cx="149045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Internet</a:t>
            </a:r>
          </a:p>
        </p:txBody>
      </p:sp>
      <p:sp>
        <p:nvSpPr>
          <p:cNvPr id="3" name="TextBox 2">
            <a:extLst>
              <a:ext uri="{FF2B5EF4-FFF2-40B4-BE49-F238E27FC236}">
                <a16:creationId xmlns:a16="http://schemas.microsoft.com/office/drawing/2014/main" id="{E6AA4FD8-304B-8B73-62F4-F16C0E1E09AE}"/>
              </a:ext>
            </a:extLst>
          </p:cNvPr>
          <p:cNvSpPr txBox="1"/>
          <p:nvPr/>
        </p:nvSpPr>
        <p:spPr>
          <a:xfrm>
            <a:off x="616226" y="1187894"/>
            <a:ext cx="6853775" cy="2677656"/>
          </a:xfrm>
          <a:prstGeom prst="rect">
            <a:avLst/>
          </a:prstGeom>
          <a:noFill/>
        </p:spPr>
        <p:txBody>
          <a:bodyPr wrap="square" rtlCol="0">
            <a:spAutoFit/>
          </a:bodyPr>
          <a:lstStyle/>
          <a:p>
            <a:pPr marL="285750" indent="-285750">
              <a:buFont typeface="Wingdings" panose="05000000000000000000" pitchFamily="2" charset="2"/>
              <a:buChar char="Ø"/>
            </a:pPr>
            <a:r>
              <a:rPr lang="en-US" dirty="0"/>
              <a:t>The Bus Reservation System developed with Python and Django provides a seamless booking experience for users while offering efficient management tools for administrators. With features like secure authentication, real-time seat selection, and payment integration, the system enhances convenience and ensures data security.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Future enhancements can include route optimization, predictive analytics, and multi-currency support, ensuring continuous improvement to meet evolving needs.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Overall, the system is a valuable asset for both customers and bus operators, offering convenience, efficiency, and reliability in the booking process.</a:t>
            </a:r>
            <a:endParaRPr lang="en-IN"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117514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Intrnet</a:t>
            </a:r>
            <a:endParaRPr lang="en-IN" sz="1000" dirty="0">
              <a:solidFill>
                <a:schemeClr val="tx1"/>
              </a:solidFill>
            </a:endParaRPr>
          </a:p>
        </p:txBody>
      </p:sp>
      <p:sp>
        <p:nvSpPr>
          <p:cNvPr id="2" name="TextBox 1">
            <a:extLst>
              <a:ext uri="{FF2B5EF4-FFF2-40B4-BE49-F238E27FC236}">
                <a16:creationId xmlns:a16="http://schemas.microsoft.com/office/drawing/2014/main" id="{00023C52-314A-C58C-F8D5-5808A21C4999}"/>
              </a:ext>
            </a:extLst>
          </p:cNvPr>
          <p:cNvSpPr txBox="1"/>
          <p:nvPr/>
        </p:nvSpPr>
        <p:spPr>
          <a:xfrm>
            <a:off x="248478" y="1402199"/>
            <a:ext cx="8368748" cy="2677656"/>
          </a:xfrm>
          <a:prstGeom prst="rect">
            <a:avLst/>
          </a:prstGeom>
          <a:noFill/>
        </p:spPr>
        <p:txBody>
          <a:bodyPr wrap="square" rtlCol="0">
            <a:spAutoFit/>
          </a:bodyPr>
          <a:lstStyle/>
          <a:p>
            <a:pPr marL="285750" indent="-285750">
              <a:buFont typeface="Wingdings" panose="05000000000000000000" pitchFamily="2" charset="2"/>
              <a:buChar char="Ø"/>
            </a:pPr>
            <a:r>
              <a:rPr lang="en-US" dirty="0"/>
              <a:t>This project aims to design and develop a Bus Reservation System using the Python programming language and the Django web framework.</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system provides a convenient and efficient platform for users to book bus tickets online, manage reservations, and access relevant travel information.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key features include user authentication, bus route management, seat selection, booking confirmation, payment processing integration, and administrative functionalities.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Administrators have access to a dashboard where they can manage bus routes, schedules, seat availability, and user reservations. They can also generate reports, monitor transactions, and perform necessary maintenance tasks efficiently.</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597255"/>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675910"/>
            <a:ext cx="1154120"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:Internet</a:t>
            </a:r>
          </a:p>
        </p:txBody>
      </p:sp>
      <p:sp>
        <p:nvSpPr>
          <p:cNvPr id="4" name="TextBox 3">
            <a:extLst>
              <a:ext uri="{FF2B5EF4-FFF2-40B4-BE49-F238E27FC236}">
                <a16:creationId xmlns:a16="http://schemas.microsoft.com/office/drawing/2014/main" id="{E10BD0F2-F2C9-A870-319F-5B709664125A}"/>
              </a:ext>
            </a:extLst>
          </p:cNvPr>
          <p:cNvSpPr txBox="1"/>
          <p:nvPr/>
        </p:nvSpPr>
        <p:spPr>
          <a:xfrm>
            <a:off x="278296" y="1017478"/>
            <a:ext cx="7921487" cy="3323987"/>
          </a:xfrm>
          <a:prstGeom prst="rect">
            <a:avLst/>
          </a:prstGeom>
          <a:noFill/>
        </p:spPr>
        <p:txBody>
          <a:bodyPr wrap="square" rtlCol="0">
            <a:spAutoFit/>
          </a:bodyPr>
          <a:lstStyle/>
          <a:p>
            <a:pPr marL="285750" indent="-285750">
              <a:buFont typeface="Wingdings" panose="05000000000000000000" pitchFamily="2" charset="2"/>
              <a:buChar char="Ø"/>
            </a:pPr>
            <a:r>
              <a:rPr lang="en-US" dirty="0"/>
              <a:t>Lack of Convenience: Traditional booking methods require customers to visit ticket counters or make phone calls, resulting in inconvenience and time wastage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Limited Access to Information: Customers often lack </a:t>
            </a:r>
            <a:r>
              <a:rPr lang="en-US" dirty="0" err="1"/>
              <a:t>realtime</a:t>
            </a:r>
            <a:r>
              <a:rPr lang="en-US" dirty="0"/>
              <a:t> access to bus schedules, seat availability, and fare details, leading to uncertainty and inconvenience.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Inefficient Reservation Management: Manual reservation systems are prone to errors, leading to overbooking, missed reservations, and administrative challenges for bus operators.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Security Concerns: Existing systems may lack adequate security measures, exposing user data and payment information to potential risks.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Scalability Issues: With the growing demand for online booking services, traditional systems may struggle to accommodate increasing user traffic and transaction volumes.</a:t>
            </a:r>
          </a:p>
          <a:p>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1032" y="4713111"/>
            <a:ext cx="1266844"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Internet</a:t>
            </a:r>
          </a:p>
        </p:txBody>
      </p:sp>
      <p:sp>
        <p:nvSpPr>
          <p:cNvPr id="4" name="TextBox 3">
            <a:extLst>
              <a:ext uri="{FF2B5EF4-FFF2-40B4-BE49-F238E27FC236}">
                <a16:creationId xmlns:a16="http://schemas.microsoft.com/office/drawing/2014/main" id="{43857E78-0F04-993C-448B-632B7B2D3EB1}"/>
              </a:ext>
            </a:extLst>
          </p:cNvPr>
          <p:cNvSpPr txBox="1"/>
          <p:nvPr/>
        </p:nvSpPr>
        <p:spPr>
          <a:xfrm>
            <a:off x="700709" y="1371602"/>
            <a:ext cx="7742582" cy="1815882"/>
          </a:xfrm>
          <a:prstGeom prst="rect">
            <a:avLst/>
          </a:prstGeom>
          <a:noFill/>
        </p:spPr>
        <p:txBody>
          <a:bodyPr wrap="square" rtlCol="0">
            <a:spAutoFit/>
          </a:bodyPr>
          <a:lstStyle/>
          <a:p>
            <a:pPr marL="285750" indent="-285750">
              <a:buFont typeface="Wingdings" panose="05000000000000000000" pitchFamily="2" charset="2"/>
              <a:buChar char="Ø"/>
            </a:pPr>
            <a:r>
              <a:rPr lang="en-US" dirty="0"/>
              <a:t>The Bus Reservation System project aims to develop a comprehensive </a:t>
            </a:r>
            <a:r>
              <a:rPr lang="en-US" dirty="0" err="1"/>
              <a:t>webbased</a:t>
            </a:r>
            <a:r>
              <a:rPr lang="en-US" dirty="0"/>
              <a:t> platform using Python and Django to facilitate seamless bus ticket booking for users while providing efficient reservation management tools for administrators.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system will offer a </a:t>
            </a:r>
            <a:r>
              <a:rPr lang="en-US" dirty="0" err="1"/>
              <a:t>userfriendly</a:t>
            </a:r>
            <a:r>
              <a:rPr lang="en-US" dirty="0"/>
              <a:t> interface for customers to browse available routes, select seats, make payments, and receive booking confirmations. Additionally, administrators will have access to a dashboard to manage bus routes, schedules, seat availability, and user reservations.</a:t>
            </a:r>
            <a:endParaRPr lang="en-IN"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041592"/>
            <a:ext cx="8866934" cy="3285323"/>
          </a:xfrm>
          <a:prstGeom prst="rect">
            <a:avLst/>
          </a:prstGeom>
          <a:noFill/>
        </p:spPr>
        <p:txBody>
          <a:bodyPr wrap="square">
            <a:spAutoFit/>
          </a:bodyPr>
          <a:lstStyle/>
          <a:p>
            <a:pPr marL="285750" indent="-285750" algn="l">
              <a:lnSpc>
                <a:spcPct val="15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User Authentication: Secure registration and login.</a:t>
            </a:r>
          </a:p>
          <a:p>
            <a:pPr marL="285750" indent="-285750" algn="l">
              <a:lnSpc>
                <a:spcPct val="150000"/>
              </a:lnSpc>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 Route Management: Admin tools to add, edit, and delete routes.</a:t>
            </a:r>
          </a:p>
          <a:p>
            <a:pPr marL="285750" indent="-285750" algn="l">
              <a:lnSpc>
                <a:spcPct val="150000"/>
              </a:lnSpc>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 Seat Selection: Realtime seat selection interface.</a:t>
            </a:r>
          </a:p>
          <a:p>
            <a:pPr marL="285750" indent="-285750" algn="l">
              <a:lnSpc>
                <a:spcPct val="150000"/>
              </a:lnSpc>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 Booking Process: Seamless process for selecting routes, seats, and making payments.</a:t>
            </a:r>
          </a:p>
          <a:p>
            <a:pPr marL="285750" indent="-285750" algn="l">
              <a:lnSpc>
                <a:spcPct val="150000"/>
              </a:lnSpc>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 Payment Integration: Integration with secure payment gateways.</a:t>
            </a:r>
          </a:p>
          <a:p>
            <a:pPr marL="285750" indent="-285750" algn="l">
              <a:lnSpc>
                <a:spcPct val="150000"/>
              </a:lnSpc>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 Reservation Management: Tools for admins to manage reservations.</a:t>
            </a:r>
          </a:p>
          <a:p>
            <a:pPr marL="285750" indent="-285750" algn="l">
              <a:lnSpc>
                <a:spcPct val="150000"/>
              </a:lnSpc>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 Reporting &amp; Analytics: Generate insights on booking trends.</a:t>
            </a:r>
          </a:p>
          <a:p>
            <a:pPr marL="285750" indent="-285750" algn="l">
              <a:lnSpc>
                <a:spcPct val="150000"/>
              </a:lnSpc>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 User Notifications: Automated email/SMS notifications.</a:t>
            </a:r>
          </a:p>
          <a:p>
            <a:pPr marL="285750" indent="-285750" algn="l">
              <a:lnSpc>
                <a:spcPct val="150000"/>
              </a:lnSpc>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 Security Measures: Encryption, input validation, access controls.</a:t>
            </a:r>
          </a:p>
          <a:p>
            <a:pPr marL="285750" indent="-285750" algn="l">
              <a:lnSpc>
                <a:spcPct val="150000"/>
              </a:lnSpc>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 Scalability: Design for handling increasing traffic and transactions.</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532" y="4675910"/>
            <a:ext cx="133291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Internet</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8652" y="757766"/>
            <a:ext cx="8017933" cy="4254819"/>
          </a:xfrm>
          <a:prstGeom prst="rect">
            <a:avLst/>
          </a:prstGeom>
          <a:noFill/>
        </p:spPr>
        <p:txBody>
          <a:bodyPr wrap="square">
            <a:spAutoFit/>
          </a:bodyPr>
          <a:lstStyle/>
          <a:p>
            <a:pPr marL="742950" lvl="1" indent="-285750" algn="l">
              <a:lnSpc>
                <a:spcPct val="150000"/>
              </a:lnSpc>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Requirements Analysis: </a:t>
            </a:r>
            <a:r>
              <a:rPr lang="en-US" b="0" i="0" dirty="0">
                <a:solidFill>
                  <a:schemeClr val="tx1"/>
                </a:solidFill>
                <a:effectLst/>
                <a:latin typeface="Times New Roman" panose="02020603050405020304" pitchFamily="18" charset="0"/>
                <a:cs typeface="Times New Roman" panose="02020603050405020304" pitchFamily="18" charset="0"/>
              </a:rPr>
              <a:t>Identify and document the functional and nonfunctional requirements of the Bus Reservation System through stakeholder consultations and analysis of existing </a:t>
            </a:r>
            <a:r>
              <a:rPr lang="en-US" b="0" i="0" dirty="0" err="1">
                <a:solidFill>
                  <a:schemeClr val="tx1"/>
                </a:solidFill>
                <a:effectLst/>
                <a:latin typeface="Times New Roman" panose="02020603050405020304" pitchFamily="18" charset="0"/>
                <a:cs typeface="Times New Roman" panose="02020603050405020304" pitchFamily="18" charset="0"/>
              </a:rPr>
              <a:t>systems.</a:t>
            </a:r>
            <a:r>
              <a:rPr lang="en-US" b="1" i="0" dirty="0" err="1">
                <a:solidFill>
                  <a:schemeClr val="tx1"/>
                </a:solidFill>
                <a:effectLst/>
                <a:latin typeface="Times New Roman" panose="02020603050405020304" pitchFamily="18" charset="0"/>
                <a:cs typeface="Times New Roman" panose="02020603050405020304" pitchFamily="18" charset="0"/>
              </a:rPr>
              <a:t>Design</a:t>
            </a:r>
            <a:r>
              <a:rPr lang="en-US" b="1" i="0" dirty="0">
                <a:solidFill>
                  <a:schemeClr val="tx1"/>
                </a:solidFill>
                <a:effectLst/>
                <a:latin typeface="Times New Roman" panose="02020603050405020304" pitchFamily="18" charset="0"/>
                <a:cs typeface="Times New Roman" panose="02020603050405020304" pitchFamily="18" charset="0"/>
              </a:rPr>
              <a:t> Phase: </a:t>
            </a:r>
            <a:r>
              <a:rPr lang="en-US" b="0" i="0" dirty="0">
                <a:solidFill>
                  <a:schemeClr val="tx1"/>
                </a:solidFill>
                <a:effectLst/>
                <a:latin typeface="Times New Roman" panose="02020603050405020304" pitchFamily="18" charset="0"/>
                <a:cs typeface="Times New Roman" panose="02020603050405020304" pitchFamily="18" charset="0"/>
              </a:rPr>
              <a:t>Design the system architecture, database schema, user interface, and system components using Django's MVC architecture.</a:t>
            </a:r>
          </a:p>
          <a:p>
            <a:pPr marL="742950" lvl="1" indent="-285750" algn="l">
              <a:lnSpc>
                <a:spcPct val="150000"/>
              </a:lnSpc>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Implementation:</a:t>
            </a:r>
            <a:r>
              <a:rPr lang="en-US" b="0" i="0" dirty="0">
                <a:solidFill>
                  <a:schemeClr val="tx1"/>
                </a:solidFill>
                <a:effectLst/>
                <a:latin typeface="Times New Roman" panose="02020603050405020304" pitchFamily="18" charset="0"/>
                <a:cs typeface="Times New Roman" panose="02020603050405020304" pitchFamily="18" charset="0"/>
              </a:rPr>
              <a:t> Develop the system functionalities using Python and Django, including user authentication, route management, seat selection, booking process, payment integration, and administrative tools.</a:t>
            </a:r>
          </a:p>
          <a:p>
            <a:pPr marL="742950" lvl="1" indent="-285750" algn="l">
              <a:lnSpc>
                <a:spcPct val="150000"/>
              </a:lnSpc>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Testing</a:t>
            </a:r>
            <a:r>
              <a:rPr lang="en-US" b="0" i="0" dirty="0">
                <a:solidFill>
                  <a:schemeClr val="tx1"/>
                </a:solidFill>
                <a:effectLst/>
                <a:latin typeface="Times New Roman" panose="02020603050405020304" pitchFamily="18" charset="0"/>
                <a:cs typeface="Times New Roman" panose="02020603050405020304" pitchFamily="18" charset="0"/>
              </a:rPr>
              <a:t>: Conduct thorough testing of the system to ensure functionality, usability, performance, and security, including unit testing, integration testing, and user acceptance testing.</a:t>
            </a:r>
          </a:p>
          <a:p>
            <a:pPr marL="742950" lvl="1" indent="-285750" algn="l">
              <a:lnSpc>
                <a:spcPct val="150000"/>
              </a:lnSpc>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Deployment:</a:t>
            </a:r>
            <a:r>
              <a:rPr lang="en-US" b="0" i="0" dirty="0">
                <a:solidFill>
                  <a:schemeClr val="tx1"/>
                </a:solidFill>
                <a:effectLst/>
                <a:latin typeface="Times New Roman" panose="02020603050405020304" pitchFamily="18" charset="0"/>
                <a:cs typeface="Times New Roman" panose="02020603050405020304" pitchFamily="18" charset="0"/>
              </a:rPr>
              <a:t> Deploy the Bus Reservation System on a web server, ensuring scalability, reliability, and security.</a:t>
            </a:r>
          </a:p>
          <a:p>
            <a:pPr marL="742950" lvl="1" indent="-285750" algn="l">
              <a:lnSpc>
                <a:spcPct val="150000"/>
              </a:lnSpc>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Maintenance and Support:</a:t>
            </a:r>
            <a:r>
              <a:rPr lang="en-US" b="0" i="0" dirty="0">
                <a:solidFill>
                  <a:schemeClr val="tx1"/>
                </a:solidFill>
                <a:effectLst/>
                <a:latin typeface="Times New Roman" panose="02020603050405020304" pitchFamily="18" charset="0"/>
                <a:cs typeface="Times New Roman" panose="02020603050405020304" pitchFamily="18" charset="0"/>
              </a:rPr>
              <a:t> Provide ongoing maintenance and support to address any issues, implement updates, and incorporate user feedback for continuous improvement.</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5011392"/>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7577247-AFD6-777D-44F6-090ADD193ED1}"/>
              </a:ext>
            </a:extLst>
          </p:cNvPr>
          <p:cNvSpPr txBox="1"/>
          <p:nvPr/>
        </p:nvSpPr>
        <p:spPr>
          <a:xfrm>
            <a:off x="0" y="571221"/>
            <a:ext cx="1968444" cy="523220"/>
          </a:xfrm>
          <a:prstGeom prst="rect">
            <a:avLst/>
          </a:prstGeom>
          <a:noFill/>
        </p:spPr>
        <p:txBody>
          <a:bodyPr wrap="square" rtlCol="0">
            <a:spAutoFit/>
          </a:bodyPr>
          <a:lstStyle/>
          <a:p>
            <a:r>
              <a:rPr lang="en-US" b="1" i="0" dirty="0">
                <a:solidFill>
                  <a:srgbClr val="213264"/>
                </a:solidFill>
                <a:effectLst/>
                <a:latin typeface="Times New Roman" panose="02020603050405020304" pitchFamily="18" charset="0"/>
                <a:cs typeface="Times New Roman" panose="02020603050405020304" pitchFamily="18" charset="0"/>
              </a:rPr>
              <a:t>Project Methodology:</a:t>
            </a:r>
          </a:p>
          <a:p>
            <a:endParaRPr lang="en-IN"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dirty="0"/>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dirty="0"/>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1259224"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Internet</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1" y="4713110"/>
            <a:ext cx="142738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Internet</a:t>
            </a:r>
          </a:p>
        </p:txBody>
      </p:sp>
      <p:sp>
        <p:nvSpPr>
          <p:cNvPr id="3" name="TextBox 2">
            <a:extLst>
              <a:ext uri="{FF2B5EF4-FFF2-40B4-BE49-F238E27FC236}">
                <a16:creationId xmlns:a16="http://schemas.microsoft.com/office/drawing/2014/main" id="{69FE3081-5565-8168-C7EF-D855BDFDF2D1}"/>
              </a:ext>
            </a:extLst>
          </p:cNvPr>
          <p:cNvSpPr txBox="1"/>
          <p:nvPr/>
        </p:nvSpPr>
        <p:spPr>
          <a:xfrm>
            <a:off x="492236" y="1192696"/>
            <a:ext cx="7553740" cy="2893100"/>
          </a:xfrm>
          <a:prstGeom prst="rect">
            <a:avLst/>
          </a:prstGeom>
          <a:noFill/>
        </p:spPr>
        <p:txBody>
          <a:bodyPr wrap="square" rtlCol="0">
            <a:spAutoFit/>
          </a:bodyPr>
          <a:lstStyle/>
          <a:p>
            <a:r>
              <a:rPr lang="en-US" b="1" u="sng" dirty="0"/>
              <a:t>1.Modeling:</a:t>
            </a:r>
          </a:p>
          <a:p>
            <a:endParaRPr lang="en-US" dirty="0"/>
          </a:p>
          <a:p>
            <a:pPr marL="285750" indent="-285750">
              <a:buFont typeface="Wingdings" panose="05000000000000000000" pitchFamily="2" charset="2"/>
              <a:buChar char="Ø"/>
            </a:pPr>
            <a:r>
              <a:rPr lang="en-US" dirty="0"/>
              <a:t>Database Schema: Designed database tables to store information such as users, routes, buses, seats, reservations, and transactions.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Django Models: Implemented Django models to represent database tables and define relationships between them.</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Views and Forms: Developed views and forms to handle user interactions, such as searching for routes, selecting seats, and making bookings.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Business Logic: Implemented business logic to manage seat availability, handle booking requests, and process payments securely.</a:t>
            </a:r>
            <a:endParaRPr lang="en-IN"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96</TotalTime>
  <Words>1224</Words>
  <Application>Microsoft Office PowerPoint</Application>
  <PresentationFormat>On-screen Show (16:9)</PresentationFormat>
  <Paragraphs>121</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Söhne</vt:lpstr>
      <vt:lpstr>Times New Roman</vt:lpstr>
      <vt:lpstr>Wingdings</vt:lpstr>
      <vt:lpstr>Simple Light</vt:lpstr>
      <vt:lpstr>PowerPoint Presentation</vt:lpstr>
      <vt:lpstr>PowerPoint Presentation</vt:lpstr>
      <vt:lpstr>Abstract </vt:lpstr>
      <vt:lpstr>Problem Statement</vt:lpstr>
      <vt:lpstr>Project Overview</vt:lpstr>
      <vt:lpstr>Proposed Solution</vt:lpstr>
      <vt:lpstr>PowerPoint Presentation</vt:lpstr>
      <vt:lpstr>Technology Used</vt:lpstr>
      <vt:lpstr>Modelling &amp; Results</vt:lpstr>
      <vt:lpstr>PowerPoint Presentation</vt:lpstr>
      <vt:lpstr>Homepage</vt:lpstr>
      <vt:lpstr>List of Bookings</vt:lpstr>
      <vt:lpstr>Find Bus</vt:lpstr>
      <vt:lpstr>PowerPoint Presentation</vt:lpstr>
      <vt:lpstr>AboutUsPage </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vedagiri S</cp:lastModifiedBy>
  <cp:revision>11</cp:revision>
  <dcterms:modified xsi:type="dcterms:W3CDTF">2024-04-05T14:23:03Z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