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  <p:sldMasterId id="2147483672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8" r:id="rId4"/>
    <p:sldId id="286" r:id="rId5"/>
    <p:sldId id="285" r:id="rId6"/>
    <p:sldId id="284" r:id="rId7"/>
    <p:sldId id="283" r:id="rId8"/>
    <p:sldId id="266" r:id="rId9"/>
    <p:sldId id="281" r:id="rId10"/>
    <p:sldId id="280" r:id="rId11"/>
    <p:sldId id="279" r:id="rId12"/>
    <p:sldId id="267" r:id="rId13"/>
    <p:sldId id="278" r:id="rId14"/>
    <p:sldId id="277" r:id="rId15"/>
    <p:sldId id="268" r:id="rId16"/>
    <p:sldId id="276" r:id="rId17"/>
    <p:sldId id="275" r:id="rId18"/>
    <p:sldId id="269" r:id="rId19"/>
    <p:sldId id="274" r:id="rId20"/>
    <p:sldId id="273" r:id="rId21"/>
    <p:sldId id="287" r:id="rId22"/>
    <p:sldId id="270" r:id="rId23"/>
    <p:sldId id="272" r:id="rId24"/>
    <p:sldId id="257" r:id="rId25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BCEB4"/>
    <a:srgbClr val="C1B49D"/>
    <a:srgbClr val="27608C"/>
    <a:srgbClr val="AD8053"/>
    <a:srgbClr val="B18559"/>
    <a:srgbClr val="996633"/>
    <a:srgbClr val="FF00FF"/>
    <a:srgbClr val="00FFFF"/>
    <a:srgbClr val="C08C59"/>
    <a:srgbClr val="AF7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20971" autoAdjust="0"/>
    <p:restoredTop sz="98471" autoAdjust="0"/>
  </p:normalViewPr>
  <p:slideViewPr>
    <p:cSldViewPr>
      <p:cViewPr>
        <p:scale>
          <a:sx n="112" d="100"/>
          <a:sy n="112" d="100"/>
        </p:scale>
        <p:origin x="-80" y="-80"/>
      </p:cViewPr>
      <p:guideLst>
        <p:guide orient="horz"/>
        <p:guide pos="5639"/>
        <p:guide pos="2881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6"/>
    </p:cViewPr>
  </p:sorterViewPr>
  <p:notesViewPr>
    <p:cSldViewPr>
      <p:cViewPr varScale="1">
        <p:scale>
          <a:sx n="60" d="100"/>
          <a:sy n="60" d="100"/>
        </p:scale>
        <p:origin x="-171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06044D4F-BA32-4F5B-8FC7-6C618C830B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144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40555A08-E602-462A-98A2-6739851D65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95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17650" y="790575"/>
            <a:ext cx="6972300" cy="110013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994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9550" y="1992313"/>
            <a:ext cx="6953250" cy="914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9588" y="1162050"/>
            <a:ext cx="8177212" cy="447675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9588" y="1162050"/>
            <a:ext cx="4011612" cy="4476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162050"/>
            <a:ext cx="4013200" cy="4476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990600"/>
            <a:ext cx="817721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9489" tIns="69745" rIns="139489" bIns="69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D08F727-9A43-BA43-9CA7-22850713AE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-112" charset="0"/>
          <a:ea typeface="MS PGothic" pitchFamily="34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-112" charset="0"/>
          <a:ea typeface="MS PGothic" pitchFamily="34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-112" charset="0"/>
          <a:ea typeface="MS PGothic" pitchFamily="34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-112" charset="0"/>
          <a:ea typeface="MS PGothic" pitchFamily="34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-112" charset="0"/>
          <a:ea typeface="MS PGothic" pitchFamily="34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9pPr>
    </p:titleStyle>
    <p:bodyStyle>
      <a:lvl1pPr marL="223838" indent="-22383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§"/>
        <a:defRPr sz="1800" b="1">
          <a:solidFill>
            <a:schemeClr val="tx1"/>
          </a:solidFill>
          <a:latin typeface="Myriad Pro" pitchFamily="-112" charset="0"/>
          <a:ea typeface="MS PGothic" pitchFamily="34" charset="-128"/>
          <a:cs typeface="ＭＳ Ｐゴシック" pitchFamily="-65" charset="-128"/>
        </a:defRPr>
      </a:lvl1pPr>
      <a:lvl2pPr marL="463550" indent="-2349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Tx/>
        <a:buFont typeface="Wingdings" charset="2"/>
        <a:buChar char="²"/>
        <a:defRPr sz="1600">
          <a:solidFill>
            <a:srgbClr val="3580B8"/>
          </a:solidFill>
          <a:latin typeface="Myriad Pro" pitchFamily="-112" charset="0"/>
          <a:ea typeface="MS PGothic" pitchFamily="34" charset="-128"/>
          <a:cs typeface="ＭＳ Ｐゴシック"/>
        </a:defRPr>
      </a:lvl2pPr>
      <a:lvl3pPr marL="687388" indent="-1793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Tx/>
        <a:buFont typeface="Courier New"/>
        <a:buChar char="o"/>
        <a:defRPr sz="1600">
          <a:solidFill>
            <a:srgbClr val="3580B8"/>
          </a:solidFill>
          <a:latin typeface="Myriad Pro" pitchFamily="-112" charset="0"/>
          <a:ea typeface="MS PGothic" pitchFamily="34" charset="-128"/>
          <a:cs typeface="ＭＳ Ｐゴシック"/>
        </a:defRPr>
      </a:lvl3pPr>
      <a:lvl4pPr marL="858838" indent="-1762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Tx/>
        <a:buChar char="–"/>
        <a:defRPr sz="1600">
          <a:solidFill>
            <a:srgbClr val="3580B8"/>
          </a:solidFill>
          <a:latin typeface="Myriad Pro" pitchFamily="-112" charset="0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400">
          <a:solidFill>
            <a:srgbClr val="3580B8"/>
          </a:solidFill>
          <a:latin typeface="Myriad Pro" pitchFamily="-112" charset="0"/>
          <a:ea typeface="MS PGothic" pitchFamily="34" charset="-128"/>
          <a:cs typeface="ＭＳ Ｐゴシック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 cstate="print"/>
          <a:srcRect b="10802"/>
          <a:stretch>
            <a:fillRect/>
          </a:stretch>
        </p:blipFill>
        <p:spPr bwMode="auto">
          <a:xfrm>
            <a:off x="8382000" y="6384925"/>
            <a:ext cx="7112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1162050"/>
            <a:ext cx="8177212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9489" tIns="69745" rIns="139489" bIns="69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3" name="Picture 7" descr="bug_red_rgb_small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9163" y="6478588"/>
            <a:ext cx="322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ransition xmlns:p14="http://schemas.microsoft.com/office/powerpoint/2010/main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MS PGothic" pitchFamily="34" charset="-128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  <a:ea typeface="MS PGothic" pitchFamily="34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  <a:ea typeface="MS PGothic" pitchFamily="34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  <a:ea typeface="MS PGothic" pitchFamily="34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  <a:ea typeface="MS PGothic" pitchFamily="34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ＭＳ Ｐゴシック" pitchFamily="-112" charset="-128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333333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bg2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bg2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6972300" cy="110013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Engagements: Building Eventually </a:t>
            </a:r>
            <a:r>
              <a:rPr lang="en-US" dirty="0" err="1" smtClean="0">
                <a:solidFill>
                  <a:schemeClr val="tx1"/>
                </a:solidFill>
              </a:rPr>
              <a:t>ACiD</a:t>
            </a:r>
            <a:r>
              <a:rPr lang="en-US" dirty="0" smtClean="0">
                <a:solidFill>
                  <a:schemeClr val="tx1"/>
                </a:solidFill>
              </a:rPr>
              <a:t> Business Transactions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286000"/>
            <a:ext cx="3473450" cy="914400"/>
          </a:xfrm>
        </p:spPr>
        <p:txBody>
          <a:bodyPr/>
          <a:lstStyle/>
          <a:p>
            <a:r>
              <a:rPr lang="en-US" sz="2000" dirty="0" smtClean="0">
                <a:solidFill>
                  <a:srgbClr val="000000"/>
                </a:solidFill>
              </a:rPr>
              <a:t>Pat Helland</a:t>
            </a:r>
          </a:p>
          <a:p>
            <a:endParaRPr lang="en-US" sz="1100" dirty="0" smtClean="0">
              <a:solidFill>
                <a:srgbClr val="595959"/>
              </a:solidFill>
            </a:endParaRPr>
          </a:p>
          <a:p>
            <a:r>
              <a:rPr lang="en-US" dirty="0" err="1" smtClean="0">
                <a:solidFill>
                  <a:srgbClr val="595959"/>
                </a:solidFill>
              </a:rPr>
              <a:t>Salesforce.com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3733800" y="2286000"/>
            <a:ext cx="34734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9489" tIns="69745" rIns="139489" bIns="69745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None/>
              <a:defRPr sz="1800" b="1" i="1">
                <a:solidFill>
                  <a:schemeClr val="bg1"/>
                </a:solidFill>
                <a:latin typeface="Myriad Pro" pitchFamily="-112" charset="0"/>
                <a:ea typeface="MS PGothic" pitchFamily="34" charset="-128"/>
                <a:cs typeface="ＭＳ Ｐゴシック" pitchFamily="-65" charset="-128"/>
              </a:defRPr>
            </a:lvl1pPr>
            <a:lvl2pPr marL="463550" indent="-2349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charset="2"/>
              <a:buChar char="²"/>
              <a:defRPr sz="1600">
                <a:solidFill>
                  <a:srgbClr val="3580B8"/>
                </a:solidFill>
                <a:latin typeface="Myriad Pro" pitchFamily="-112" charset="0"/>
                <a:ea typeface="MS PGothic" pitchFamily="34" charset="-128"/>
                <a:cs typeface="ＭＳ Ｐゴシック"/>
              </a:defRPr>
            </a:lvl2pPr>
            <a:lvl3pPr marL="687388" indent="-179388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Courier New"/>
              <a:buChar char="o"/>
              <a:defRPr sz="1600">
                <a:solidFill>
                  <a:srgbClr val="3580B8"/>
                </a:solidFill>
                <a:latin typeface="Myriad Pro" pitchFamily="-112" charset="0"/>
                <a:ea typeface="MS PGothic" pitchFamily="34" charset="-128"/>
                <a:cs typeface="ＭＳ Ｐゴシック"/>
              </a:defRPr>
            </a:lvl3pPr>
            <a:lvl4pPr marL="10287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400">
                <a:solidFill>
                  <a:srgbClr val="3580B8"/>
                </a:solidFill>
                <a:latin typeface="Myriad Pro" pitchFamily="-112" charset="0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1400">
                <a:solidFill>
                  <a:srgbClr val="3580B8"/>
                </a:solidFill>
                <a:latin typeface="Myriad Pro" pitchFamily="-112" charset="0"/>
                <a:ea typeface="MS PGothic" pitchFamily="34" charset="-128"/>
                <a:cs typeface="ＭＳ Ｐゴシック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</a:rPr>
              <a:t>Don </a:t>
            </a:r>
            <a:r>
              <a:rPr lang="en-US" sz="2000" dirty="0" err="1" smtClean="0">
                <a:solidFill>
                  <a:srgbClr val="000000"/>
                </a:solidFill>
              </a:rPr>
              <a:t>Haderle</a:t>
            </a:r>
            <a:endParaRPr lang="en-US" sz="2000" dirty="0" smtClean="0">
              <a:solidFill>
                <a:srgbClr val="000000"/>
              </a:solidFill>
            </a:endParaRPr>
          </a:p>
          <a:p>
            <a:endParaRPr lang="en-US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Polka Dancer 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Extraordinaire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676400"/>
            <a:ext cx="2590801" cy="49024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3733800"/>
            <a:ext cx="4800600" cy="914400"/>
          </a:xfrm>
          <a:prstGeom prst="rect">
            <a:avLst/>
          </a:prstGeom>
          <a:solidFill>
            <a:srgbClr val="ECA7A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</a:rPr>
              <a:t>How can we build reliable business transactions across flakey computers?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4724400"/>
            <a:ext cx="4800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u="sng" dirty="0" smtClean="0">
                <a:solidFill>
                  <a:srgbClr val="800000"/>
                </a:solidFill>
              </a:rPr>
              <a:t>Schismatic replicas</a:t>
            </a:r>
            <a:r>
              <a:rPr lang="en-US" sz="2000" i="1" dirty="0" smtClean="0">
                <a:solidFill>
                  <a:srgbClr val="800000"/>
                </a:solidFill>
              </a:rPr>
              <a:t> make different decisions while disconnected</a:t>
            </a:r>
            <a:endParaRPr lang="en-US" sz="2000" i="1" dirty="0">
              <a:solidFill>
                <a:srgbClr val="8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5715000"/>
            <a:ext cx="4800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u="sng" dirty="0" smtClean="0">
                <a:solidFill>
                  <a:srgbClr val="800000"/>
                </a:solidFill>
              </a:rPr>
              <a:t>Autonomous participants</a:t>
            </a:r>
            <a:r>
              <a:rPr lang="en-US" sz="2000" i="1" dirty="0" smtClean="0">
                <a:solidFill>
                  <a:srgbClr val="800000"/>
                </a:solidFill>
              </a:rPr>
              <a:t>  flake out whenever they feel like it</a:t>
            </a:r>
            <a:endParaRPr lang="en-US" sz="2000" i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046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000" dirty="0" smtClean="0"/>
              <a:t>Isolation and Concurrency via Promises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05812" cy="56388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promise</a:t>
            </a:r>
            <a:r>
              <a:rPr lang="en-US" dirty="0" smtClean="0"/>
              <a:t> is an agreement between a client application and a service</a:t>
            </a:r>
          </a:p>
          <a:p>
            <a:pPr lvl="1"/>
            <a:r>
              <a:rPr lang="en-US" dirty="0" smtClean="0"/>
              <a:t>The </a:t>
            </a:r>
            <a:r>
              <a:rPr lang="en-US" i="1" u="sng" dirty="0" smtClean="0"/>
              <a:t>promise-client</a:t>
            </a:r>
            <a:r>
              <a:rPr lang="en-US" dirty="0" smtClean="0"/>
              <a:t> makes a request of a </a:t>
            </a:r>
            <a:r>
              <a:rPr lang="en-US" i="1" u="sng" dirty="0" smtClean="0"/>
              <a:t>promise-maker</a:t>
            </a:r>
            <a:r>
              <a:rPr lang="en-US" dirty="0" smtClean="0"/>
              <a:t> who makes the agreement</a:t>
            </a:r>
          </a:p>
          <a:p>
            <a:pPr lvl="1"/>
            <a:r>
              <a:rPr lang="en-US" dirty="0" smtClean="0"/>
              <a:t>The agreement is known as a </a:t>
            </a:r>
            <a:r>
              <a:rPr lang="en-US" i="1" u="sng" dirty="0" smtClean="0"/>
              <a:t>promise-protocol</a:t>
            </a:r>
          </a:p>
          <a:p>
            <a:r>
              <a:rPr lang="en-US" dirty="0" smtClean="0"/>
              <a:t>Promises are a generalization of a Two-Phase-Commit</a:t>
            </a:r>
          </a:p>
          <a:p>
            <a:pPr lvl="1"/>
            <a:r>
              <a:rPr lang="en-US" dirty="0" smtClean="0"/>
              <a:t>The agreement may include encumbrances in both directions:</a:t>
            </a:r>
          </a:p>
          <a:p>
            <a:pPr lvl="2"/>
            <a:r>
              <a:rPr lang="en-US" dirty="0" smtClean="0"/>
              <a:t>Reserving a hotel room may require a credit card and a 72-hour cancellation policy</a:t>
            </a:r>
          </a:p>
          <a:p>
            <a:pPr lvl="1"/>
            <a:r>
              <a:rPr lang="en-US" dirty="0" smtClean="0"/>
              <a:t>Promises are domain-specific with different businesses defining their own protocol</a:t>
            </a:r>
          </a:p>
          <a:p>
            <a:r>
              <a:rPr lang="en-US" dirty="0" smtClean="0"/>
              <a:t>Promises: Isolation via Predicate</a:t>
            </a:r>
          </a:p>
          <a:p>
            <a:pPr lvl="1"/>
            <a:r>
              <a:rPr lang="en-US" dirty="0" smtClean="0"/>
              <a:t>In general, the promise-client issues a predicate that defines the isolation</a:t>
            </a:r>
          </a:p>
          <a:p>
            <a:pPr lvl="1"/>
            <a:r>
              <a:rPr lang="en-US" dirty="0" smtClean="0"/>
              <a:t>The promise-maker ensures that the promises can be concurrently supported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57200" y="4572000"/>
            <a:ext cx="3505200" cy="2057400"/>
            <a:chOff x="457200" y="4572000"/>
            <a:chExt cx="3657600" cy="2057400"/>
          </a:xfrm>
        </p:grpSpPr>
        <p:sp>
          <p:nvSpPr>
            <p:cNvPr id="6" name="Rectangle 5"/>
            <p:cNvSpPr/>
            <p:nvPr/>
          </p:nvSpPr>
          <p:spPr>
            <a:xfrm>
              <a:off x="457200" y="4572000"/>
              <a:ext cx="3657600" cy="20574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i="1" dirty="0" smtClean="0">
                  <a:solidFill>
                    <a:schemeClr val="tx1"/>
                  </a:solidFill>
                </a:rPr>
                <a:t>Managing Long-Running Business Promises Is Hard</a:t>
              </a:r>
              <a:endParaRPr lang="en-US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" y="5334000"/>
              <a:ext cx="3505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Airlines Overbook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3400" y="5791200"/>
              <a:ext cx="35052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Hotels Create Fungible Categories</a:t>
              </a:r>
            </a:p>
            <a:p>
              <a:pPr algn="ctr">
                <a:lnSpc>
                  <a:spcPct val="11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“King-Sized Non-Smoking Room”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38600" y="4572000"/>
            <a:ext cx="4724400" cy="2057400"/>
            <a:chOff x="4038600" y="4572000"/>
            <a:chExt cx="4724400" cy="2057400"/>
          </a:xfrm>
        </p:grpSpPr>
        <p:sp>
          <p:nvSpPr>
            <p:cNvPr id="10" name="Rectangle 9"/>
            <p:cNvSpPr/>
            <p:nvPr/>
          </p:nvSpPr>
          <p:spPr>
            <a:xfrm>
              <a:off x="4038600" y="4572000"/>
              <a:ext cx="4724400" cy="2057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i="1" dirty="0" smtClean="0">
                  <a:solidFill>
                    <a:schemeClr val="tx1"/>
                  </a:solidFill>
                </a:rPr>
                <a:t>Managing Long-Running Business Promises Is </a:t>
              </a:r>
              <a:r>
                <a:rPr lang="en-US" sz="2000" b="1" i="1" u="sng" dirty="0" smtClean="0">
                  <a:solidFill>
                    <a:schemeClr val="tx1"/>
                  </a:solidFill>
                </a:rPr>
                <a:t>Much Harder</a:t>
              </a:r>
              <a:r>
                <a:rPr lang="en-US" sz="2000" b="1" i="1" dirty="0" smtClean="0">
                  <a:solidFill>
                    <a:schemeClr val="tx1"/>
                  </a:solidFill>
                </a:rPr>
                <a:t> When the Resource Manager Is Replicated</a:t>
              </a:r>
              <a:endParaRPr lang="en-US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4800" y="5586116"/>
              <a:ext cx="45720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How Much Capacity Can Each Replica Allocate?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4800" y="6096000"/>
              <a:ext cx="45720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How Do the Replicas Coordinate Allocations?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5153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2690516"/>
            <a:ext cx="7391400" cy="685800"/>
          </a:xfrm>
          <a:prstGeom prst="roundRect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219200"/>
            <a:ext cx="8177212" cy="4495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800" dirty="0" smtClean="0"/>
              <a:t>Introduction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The Business Transaction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Engagements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Speculative Execution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Programming Business Transactions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521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8458200" cy="685800"/>
          </a:xfrm>
        </p:spPr>
        <p:txBody>
          <a:bodyPr/>
          <a:lstStyle/>
          <a:p>
            <a:pPr lvl="0"/>
            <a:r>
              <a:rPr lang="en-US" sz="3000" dirty="0" smtClean="0"/>
              <a:t>Engagements: Tree, Participants, &amp; Replicas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875"/>
            <a:ext cx="533400" cy="365125"/>
          </a:xfrm>
        </p:spPr>
        <p:txBody>
          <a:bodyPr/>
          <a:lstStyle/>
          <a:p>
            <a:fld id="{0D08F727-9A43-BA43-9CA7-22850713AEE6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389" name="Group 388"/>
          <p:cNvGrpSpPr/>
          <p:nvPr/>
        </p:nvGrpSpPr>
        <p:grpSpPr>
          <a:xfrm>
            <a:off x="457199" y="838200"/>
            <a:ext cx="4191001" cy="2971800"/>
            <a:chOff x="457199" y="838200"/>
            <a:chExt cx="4191001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217722" y="1320264"/>
              <a:ext cx="773043" cy="736168"/>
              <a:chOff x="5070968" y="4018705"/>
              <a:chExt cx="590753" cy="589036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5070968" y="4018705"/>
                <a:ext cx="590753" cy="547700"/>
              </a:xfrm>
              <a:prstGeom prst="rect">
                <a:avLst/>
              </a:prstGeom>
              <a:solidFill>
                <a:srgbClr val="D4BB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5147168" y="4044451"/>
                <a:ext cx="454821" cy="398154"/>
                <a:chOff x="6656282" y="410497"/>
                <a:chExt cx="906401" cy="1287693"/>
              </a:xfrm>
            </p:grpSpPr>
            <p:grpSp>
              <p:nvGrpSpPr>
                <p:cNvPr id="113" name="Group 22"/>
                <p:cNvGrpSpPr/>
                <p:nvPr/>
              </p:nvGrpSpPr>
              <p:grpSpPr>
                <a:xfrm>
                  <a:off x="6816235" y="410497"/>
                  <a:ext cx="746448" cy="1099250"/>
                  <a:chOff x="2786050" y="3071810"/>
                  <a:chExt cx="2000264" cy="2500330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31" name="Folded Corner 130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5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3</a:t>
                    </a:r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grpSp>
              <p:nvGrpSpPr>
                <p:cNvPr id="114" name="Group 16"/>
                <p:cNvGrpSpPr/>
                <p:nvPr/>
              </p:nvGrpSpPr>
              <p:grpSpPr>
                <a:xfrm>
                  <a:off x="6762917" y="473311"/>
                  <a:ext cx="746448" cy="1099250"/>
                  <a:chOff x="2786050" y="3071810"/>
                  <a:chExt cx="2000264" cy="2500330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126" name="Folded Corner 125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rgbClr val="FFC04F"/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5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3</a:t>
                    </a:r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grpSp>
              <p:nvGrpSpPr>
                <p:cNvPr id="115" name="Group 10"/>
                <p:cNvGrpSpPr/>
                <p:nvPr/>
              </p:nvGrpSpPr>
              <p:grpSpPr>
                <a:xfrm>
                  <a:off x="6709600" y="536126"/>
                  <a:ext cx="746448" cy="1099250"/>
                  <a:chOff x="2786050" y="3071810"/>
                  <a:chExt cx="2000264" cy="2500330"/>
                </a:xfrm>
                <a:solidFill>
                  <a:schemeClr val="accent5">
                    <a:lumMod val="40000"/>
                    <a:lumOff val="60000"/>
                  </a:schemeClr>
                </a:solidFill>
              </p:grpSpPr>
              <p:sp>
                <p:nvSpPr>
                  <p:cNvPr id="121" name="Folded Corner 120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5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</a:t>
                    </a: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sp>
              <p:nvSpPr>
                <p:cNvPr id="116" name="Folded Corner 115"/>
                <p:cNvSpPr/>
                <p:nvPr/>
              </p:nvSpPr>
              <p:spPr>
                <a:xfrm>
                  <a:off x="6656282" y="598940"/>
                  <a:ext cx="746448" cy="1099250"/>
                </a:xfrm>
                <a:prstGeom prst="foldedCorner">
                  <a:avLst/>
                </a:prstGeom>
                <a:solidFill>
                  <a:schemeClr val="bg1">
                    <a:lumMod val="95000"/>
                  </a:schemeClr>
                </a:solidFill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500" kern="1200">
                    <a:solidFill>
                      <a:srgbClr val="FFFFFF"/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6709600" y="693161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5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6709600" y="975826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5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6709600" y="1258490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5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6709599" y="1366297"/>
                  <a:ext cx="639813" cy="157036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dirty="0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latin typeface="Segoe"/>
                      <a:ea typeface="+mn-ea"/>
                      <a:cs typeface="+mn-cs"/>
                    </a:rPr>
                    <a:t>…</a:t>
                  </a:r>
                </a:p>
              </p:txBody>
            </p:sp>
          </p:grpSp>
          <p:sp>
            <p:nvSpPr>
              <p:cNvPr id="112" name="Rectangle 111"/>
              <p:cNvSpPr/>
              <p:nvPr/>
            </p:nvSpPr>
            <p:spPr>
              <a:xfrm>
                <a:off x="5070968" y="4379141"/>
                <a:ext cx="590753" cy="228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Activity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57199" y="3048000"/>
              <a:ext cx="4191001" cy="50754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rgbClr val="800000"/>
                  </a:solidFill>
                </a:rPr>
                <a:t>Engagements </a:t>
              </a:r>
              <a:r>
                <a:rPr lang="en-US" sz="1600" dirty="0">
                  <a:solidFill>
                    <a:srgbClr val="800000"/>
                  </a:solidFill>
                </a:rPr>
                <a:t>connect </a:t>
              </a:r>
              <a:r>
                <a:rPr lang="en-US" sz="1600" dirty="0" smtClean="0">
                  <a:solidFill>
                    <a:srgbClr val="800000"/>
                  </a:solidFill>
                </a:rPr>
                <a:t>participants by sending messages.</a:t>
              </a:r>
              <a:endParaRPr lang="en-US" sz="1600" dirty="0">
                <a:solidFill>
                  <a:srgbClr val="8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075650" y="1458036"/>
              <a:ext cx="780514" cy="728697"/>
              <a:chOff x="5065259" y="4018705"/>
              <a:chExt cx="596462" cy="583058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5070968" y="4018705"/>
                <a:ext cx="590753" cy="547700"/>
              </a:xfrm>
              <a:prstGeom prst="rect">
                <a:avLst/>
              </a:prstGeom>
              <a:solidFill>
                <a:srgbClr val="D4BB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5147168" y="4044451"/>
                <a:ext cx="454821" cy="398154"/>
                <a:chOff x="6656282" y="410497"/>
                <a:chExt cx="906401" cy="1287693"/>
              </a:xfrm>
            </p:grpSpPr>
            <p:grpSp>
              <p:nvGrpSpPr>
                <p:cNvPr id="87" name="Group 22"/>
                <p:cNvGrpSpPr/>
                <p:nvPr/>
              </p:nvGrpSpPr>
              <p:grpSpPr>
                <a:xfrm>
                  <a:off x="6816235" y="410497"/>
                  <a:ext cx="746448" cy="1099250"/>
                  <a:chOff x="2786050" y="3071810"/>
                  <a:chExt cx="2000264" cy="2500330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05" name="Folded Corner 104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5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3</a:t>
                    </a: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grpSp>
              <p:nvGrpSpPr>
                <p:cNvPr id="88" name="Group 16"/>
                <p:cNvGrpSpPr/>
                <p:nvPr/>
              </p:nvGrpSpPr>
              <p:grpSpPr>
                <a:xfrm>
                  <a:off x="6762917" y="473311"/>
                  <a:ext cx="746448" cy="1099250"/>
                  <a:chOff x="2786050" y="3071810"/>
                  <a:chExt cx="2000264" cy="2500330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100" name="Folded Corner 99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rgbClr val="FFC04F"/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5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3</a:t>
                    </a: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grpSp>
              <p:nvGrpSpPr>
                <p:cNvPr id="89" name="Group 10"/>
                <p:cNvGrpSpPr/>
                <p:nvPr/>
              </p:nvGrpSpPr>
              <p:grpSpPr>
                <a:xfrm>
                  <a:off x="6709600" y="536126"/>
                  <a:ext cx="746448" cy="1099250"/>
                  <a:chOff x="2786050" y="3071810"/>
                  <a:chExt cx="2000264" cy="2500330"/>
                </a:xfrm>
                <a:solidFill>
                  <a:schemeClr val="accent5">
                    <a:lumMod val="40000"/>
                    <a:lumOff val="60000"/>
                  </a:schemeClr>
                </a:solidFill>
              </p:grpSpPr>
              <p:sp>
                <p:nvSpPr>
                  <p:cNvPr id="95" name="Folded Corner 94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5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</a:t>
                    </a:r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sp>
              <p:nvSpPr>
                <p:cNvPr id="90" name="Folded Corner 89"/>
                <p:cNvSpPr/>
                <p:nvPr/>
              </p:nvSpPr>
              <p:spPr>
                <a:xfrm>
                  <a:off x="6656282" y="598940"/>
                  <a:ext cx="746448" cy="1099250"/>
                </a:xfrm>
                <a:prstGeom prst="foldedCorner">
                  <a:avLst/>
                </a:prstGeom>
                <a:solidFill>
                  <a:schemeClr val="bg1">
                    <a:lumMod val="95000"/>
                  </a:schemeClr>
                </a:solidFill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500" kern="1200">
                    <a:solidFill>
                      <a:srgbClr val="FFFFFF"/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6709600" y="693161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5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6709600" y="975826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5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6709600" y="1258490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5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6709599" y="1366297"/>
                  <a:ext cx="639813" cy="157036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dirty="0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latin typeface="Segoe"/>
                      <a:ea typeface="+mn-ea"/>
                      <a:cs typeface="+mn-cs"/>
                    </a:rPr>
                    <a:t>…</a:t>
                  </a:r>
                </a:p>
              </p:txBody>
            </p:sp>
          </p:grpSp>
          <p:sp>
            <p:nvSpPr>
              <p:cNvPr id="86" name="Rectangle 85"/>
              <p:cNvSpPr/>
              <p:nvPr/>
            </p:nvSpPr>
            <p:spPr>
              <a:xfrm>
                <a:off x="5065259" y="4373163"/>
                <a:ext cx="590753" cy="228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Activity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23361" y="2465817"/>
              <a:ext cx="3420352" cy="360522"/>
              <a:chOff x="3634594" y="3124200"/>
              <a:chExt cx="2613806" cy="31267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5786864" y="3124200"/>
                <a:ext cx="461536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701394" y="3126513"/>
                <a:ext cx="461536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634594" y="3132072"/>
                <a:ext cx="461536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67727" y="2333005"/>
              <a:ext cx="813956" cy="620125"/>
              <a:chOff x="6025807" y="4069280"/>
              <a:chExt cx="622019" cy="537819"/>
            </a:xfrm>
            <a:solidFill>
              <a:srgbClr val="F4D09B"/>
            </a:solidFill>
          </p:grpSpPr>
          <p:grpSp>
            <p:nvGrpSpPr>
              <p:cNvPr id="75" name="Group 74"/>
              <p:cNvGrpSpPr/>
              <p:nvPr/>
            </p:nvGrpSpPr>
            <p:grpSpPr>
              <a:xfrm>
                <a:off x="6025807" y="4069280"/>
                <a:ext cx="622019" cy="537819"/>
                <a:chOff x="6025807" y="4069280"/>
                <a:chExt cx="622019" cy="537819"/>
              </a:xfrm>
              <a:grpFill/>
            </p:grpSpPr>
            <p:sp>
              <p:nvSpPr>
                <p:cNvPr id="79" name="Frame 78"/>
                <p:cNvSpPr/>
                <p:nvPr/>
              </p:nvSpPr>
              <p:spPr>
                <a:xfrm>
                  <a:off x="6025807" y="4095199"/>
                  <a:ext cx="622019" cy="511900"/>
                </a:xfrm>
                <a:prstGeom prst="frame">
                  <a:avLst>
                    <a:gd name="adj1" fmla="val 27126"/>
                  </a:avLst>
                </a:prstGeom>
                <a:grpFill/>
                <a:ln>
                  <a:solidFill>
                    <a:srgbClr val="000000"/>
                  </a:solidFill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>
                    <a:ln w="3175" cmpd="sng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6025807" y="4069280"/>
                  <a:ext cx="622019" cy="1490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</a:rPr>
                    <a:t>Resources</a:t>
                  </a:r>
                  <a:endParaRPr lang="en-US" sz="12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6" name="Oval 75"/>
              <p:cNvSpPr/>
              <p:nvPr/>
            </p:nvSpPr>
            <p:spPr>
              <a:xfrm>
                <a:off x="6264755" y="4248555"/>
                <a:ext cx="98376" cy="75754"/>
              </a:xfrm>
              <a:prstGeom prst="ellipse">
                <a:avLst/>
              </a:prstGeom>
              <a:grpFill/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77" name="Diamond 76"/>
              <p:cNvSpPr/>
              <p:nvPr/>
            </p:nvSpPr>
            <p:spPr>
              <a:xfrm>
                <a:off x="6402384" y="4297572"/>
                <a:ext cx="88979" cy="94330"/>
              </a:xfrm>
              <a:prstGeom prst="diamond">
                <a:avLst/>
              </a:prstGeom>
              <a:grpFill/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78" name="Left-Right Arrow 77"/>
              <p:cNvSpPr/>
              <p:nvPr/>
            </p:nvSpPr>
            <p:spPr>
              <a:xfrm>
                <a:off x="6198491" y="4344737"/>
                <a:ext cx="137562" cy="89402"/>
              </a:xfrm>
              <a:prstGeom prst="leftRightArrow">
                <a:avLst/>
              </a:prstGeom>
              <a:grpFill/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025593" y="2333005"/>
              <a:ext cx="813956" cy="620125"/>
              <a:chOff x="6932917" y="3759753"/>
              <a:chExt cx="622019" cy="537819"/>
            </a:xfrm>
            <a:solidFill>
              <a:srgbClr val="F4D09B"/>
            </a:solidFill>
          </p:grpSpPr>
          <p:grpSp>
            <p:nvGrpSpPr>
              <p:cNvPr id="69" name="Group 68"/>
              <p:cNvGrpSpPr/>
              <p:nvPr/>
            </p:nvGrpSpPr>
            <p:grpSpPr>
              <a:xfrm>
                <a:off x="6932917" y="3759753"/>
                <a:ext cx="622019" cy="537819"/>
                <a:chOff x="6025807" y="4069280"/>
                <a:chExt cx="622019" cy="537819"/>
              </a:xfrm>
              <a:grpFill/>
            </p:grpSpPr>
            <p:sp>
              <p:nvSpPr>
                <p:cNvPr id="73" name="Frame 72"/>
                <p:cNvSpPr/>
                <p:nvPr/>
              </p:nvSpPr>
              <p:spPr>
                <a:xfrm>
                  <a:off x="6025807" y="4095199"/>
                  <a:ext cx="622019" cy="511900"/>
                </a:xfrm>
                <a:prstGeom prst="frame">
                  <a:avLst>
                    <a:gd name="adj1" fmla="val 27126"/>
                  </a:avLst>
                </a:prstGeom>
                <a:grpFill/>
                <a:ln w="3175" cmpd="sng">
                  <a:solidFill>
                    <a:srgbClr val="000000"/>
                  </a:solidFill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6025807" y="4069280"/>
                  <a:ext cx="622019" cy="1490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</a:rPr>
                    <a:t>Resources</a:t>
                  </a:r>
                  <a:endParaRPr lang="en-US" sz="12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0" name="L-Shape 69"/>
              <p:cNvSpPr/>
              <p:nvPr/>
            </p:nvSpPr>
            <p:spPr>
              <a:xfrm>
                <a:off x="7216720" y="4021189"/>
                <a:ext cx="53473" cy="96182"/>
              </a:xfrm>
              <a:prstGeom prst="corner">
                <a:avLst/>
              </a:prstGeom>
              <a:grpFill/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71" name="Moon 70"/>
              <p:cNvSpPr/>
              <p:nvPr/>
            </p:nvSpPr>
            <p:spPr>
              <a:xfrm>
                <a:off x="7109493" y="4029651"/>
                <a:ext cx="57930" cy="79258"/>
              </a:xfrm>
              <a:prstGeom prst="moon">
                <a:avLst/>
              </a:prstGeom>
              <a:grpFill/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72" name="Donut 71"/>
              <p:cNvSpPr/>
              <p:nvPr/>
            </p:nvSpPr>
            <p:spPr>
              <a:xfrm>
                <a:off x="7270193" y="3957572"/>
                <a:ext cx="98035" cy="90352"/>
              </a:xfrm>
              <a:prstGeom prst="donut">
                <a:avLst/>
              </a:prstGeom>
              <a:grpFill/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69683" y="2347947"/>
              <a:ext cx="813956" cy="620125"/>
              <a:chOff x="5937025" y="3787204"/>
              <a:chExt cx="622019" cy="537819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63" name="Cross 62"/>
              <p:cNvSpPr/>
              <p:nvPr/>
            </p:nvSpPr>
            <p:spPr>
              <a:xfrm>
                <a:off x="6187152" y="4057102"/>
                <a:ext cx="98056" cy="79258"/>
              </a:xfrm>
              <a:prstGeom prst="plus">
                <a:avLst>
                  <a:gd name="adj" fmla="val 41375"/>
                </a:avLst>
              </a:prstGeom>
              <a:grpFill/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4" name="Diamond 63"/>
              <p:cNvSpPr/>
              <p:nvPr/>
            </p:nvSpPr>
            <p:spPr>
              <a:xfrm>
                <a:off x="6295792" y="3983940"/>
                <a:ext cx="88979" cy="94330"/>
              </a:xfrm>
              <a:prstGeom prst="diamond">
                <a:avLst/>
              </a:prstGeom>
              <a:grpFill/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5937025" y="3787204"/>
                <a:ext cx="622019" cy="537819"/>
                <a:chOff x="6025807" y="4069280"/>
                <a:chExt cx="622019" cy="537819"/>
              </a:xfrm>
              <a:grpFill/>
            </p:grpSpPr>
            <p:sp>
              <p:nvSpPr>
                <p:cNvPr id="67" name="Frame 66"/>
                <p:cNvSpPr/>
                <p:nvPr/>
              </p:nvSpPr>
              <p:spPr>
                <a:xfrm>
                  <a:off x="6025807" y="4095199"/>
                  <a:ext cx="622019" cy="511900"/>
                </a:xfrm>
                <a:prstGeom prst="frame">
                  <a:avLst>
                    <a:gd name="adj1" fmla="val 27126"/>
                  </a:avLst>
                </a:prstGeom>
                <a:grpFill/>
                <a:ln w="3175" cmpd="sng">
                  <a:solidFill>
                    <a:srgbClr val="000000"/>
                  </a:solidFill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025807" y="4069280"/>
                  <a:ext cx="622019" cy="1490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</a:rPr>
                    <a:t>Resources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6" name="Moon 65"/>
              <p:cNvSpPr/>
              <p:nvPr/>
            </p:nvSpPr>
            <p:spPr>
              <a:xfrm>
                <a:off x="6113601" y="4057102"/>
                <a:ext cx="57930" cy="79258"/>
              </a:xfrm>
              <a:prstGeom prst="moon">
                <a:avLst/>
              </a:prstGeom>
              <a:grpFill/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817019" y="2536291"/>
              <a:ext cx="858640" cy="2135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000000"/>
                  </a:solidFill>
                </a:rPr>
                <a:t>…</a:t>
              </a:r>
              <a:endParaRPr 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24445" y="1905255"/>
              <a:ext cx="858640" cy="23147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000000"/>
                  </a:solidFill>
                </a:rPr>
                <a:t>…</a:t>
              </a:r>
              <a:endParaRPr 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Left-Right Arrow 14"/>
            <p:cNvSpPr/>
            <p:nvPr/>
          </p:nvSpPr>
          <p:spPr>
            <a:xfrm rot="2486197">
              <a:off x="1665211" y="2086958"/>
              <a:ext cx="483505" cy="285701"/>
            </a:xfrm>
            <a:prstGeom prst="leftRightArrow">
              <a:avLst/>
            </a:prstGeom>
            <a:solidFill>
              <a:srgbClr val="ECA7AA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Left-Right Arrow 15"/>
            <p:cNvSpPr/>
            <p:nvPr/>
          </p:nvSpPr>
          <p:spPr>
            <a:xfrm rot="18712487" flipH="1">
              <a:off x="747375" y="2071571"/>
              <a:ext cx="493942" cy="299139"/>
            </a:xfrm>
            <a:prstGeom prst="leftRightArrow">
              <a:avLst/>
            </a:prstGeom>
            <a:solidFill>
              <a:srgbClr val="ECA7AA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-Right Arrow 16"/>
            <p:cNvSpPr/>
            <p:nvPr/>
          </p:nvSpPr>
          <p:spPr>
            <a:xfrm rot="19607700" flipH="1">
              <a:off x="1774895" y="1563463"/>
              <a:ext cx="460461" cy="285701"/>
            </a:xfrm>
            <a:prstGeom prst="leftRightArrow">
              <a:avLst/>
            </a:prstGeom>
            <a:solidFill>
              <a:srgbClr val="ECA7AA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>
              <a:off x="533400" y="898688"/>
              <a:ext cx="1524000" cy="476168"/>
            </a:xfrm>
            <a:prstGeom prst="hexagon">
              <a:avLst>
                <a:gd name="adj" fmla="val 15421"/>
                <a:gd name="vf" fmla="val 11547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Transaction’s Root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22437" y="1512626"/>
              <a:ext cx="773043" cy="736168"/>
              <a:chOff x="5070968" y="4018705"/>
              <a:chExt cx="590753" cy="58903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5070968" y="4018705"/>
                <a:ext cx="590753" cy="54770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147168" y="4044451"/>
                <a:ext cx="454821" cy="398154"/>
                <a:chOff x="6656282" y="410497"/>
                <a:chExt cx="906401" cy="1287693"/>
              </a:xfrm>
            </p:grpSpPr>
            <p:grpSp>
              <p:nvGrpSpPr>
                <p:cNvPr id="40" name="Group 22"/>
                <p:cNvGrpSpPr/>
                <p:nvPr/>
              </p:nvGrpSpPr>
              <p:grpSpPr>
                <a:xfrm>
                  <a:off x="6816235" y="410497"/>
                  <a:ext cx="746448" cy="1099250"/>
                  <a:chOff x="2786050" y="3071810"/>
                  <a:chExt cx="2000264" cy="2500330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58" name="Folded Corner 57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5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3</a:t>
                    </a:r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grpSp>
              <p:nvGrpSpPr>
                <p:cNvPr id="41" name="Group 16"/>
                <p:cNvGrpSpPr/>
                <p:nvPr/>
              </p:nvGrpSpPr>
              <p:grpSpPr>
                <a:xfrm>
                  <a:off x="6762917" y="473311"/>
                  <a:ext cx="746448" cy="1099250"/>
                  <a:chOff x="2786050" y="3071810"/>
                  <a:chExt cx="2000264" cy="2500330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53" name="Folded Corner 52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rgbClr val="FFC04F"/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5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3</a:t>
                    </a: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grpSp>
              <p:nvGrpSpPr>
                <p:cNvPr id="42" name="Group 10"/>
                <p:cNvGrpSpPr/>
                <p:nvPr/>
              </p:nvGrpSpPr>
              <p:grpSpPr>
                <a:xfrm>
                  <a:off x="6709600" y="536126"/>
                  <a:ext cx="746448" cy="1099250"/>
                  <a:chOff x="2786050" y="3071810"/>
                  <a:chExt cx="2000264" cy="2500330"/>
                </a:xfrm>
                <a:solidFill>
                  <a:schemeClr val="accent5">
                    <a:lumMod val="40000"/>
                    <a:lumOff val="60000"/>
                  </a:schemeClr>
                </a:solidFill>
              </p:grpSpPr>
              <p:sp>
                <p:nvSpPr>
                  <p:cNvPr id="48" name="Folded Corner 47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5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</a:t>
                    </a: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5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sp>
              <p:nvSpPr>
                <p:cNvPr id="43" name="Folded Corner 42"/>
                <p:cNvSpPr/>
                <p:nvPr/>
              </p:nvSpPr>
              <p:spPr>
                <a:xfrm>
                  <a:off x="6656282" y="598940"/>
                  <a:ext cx="746448" cy="1099250"/>
                </a:xfrm>
                <a:prstGeom prst="foldedCorner">
                  <a:avLst/>
                </a:prstGeom>
                <a:solidFill>
                  <a:schemeClr val="bg1">
                    <a:lumMod val="95000"/>
                  </a:schemeClr>
                </a:solidFill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500" kern="1200">
                    <a:solidFill>
                      <a:srgbClr val="FFFFFF"/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6709600" y="693161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5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709600" y="975826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5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709600" y="1258490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5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6709599" y="1366297"/>
                  <a:ext cx="639813" cy="157036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dirty="0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latin typeface="Segoe"/>
                      <a:ea typeface="+mn-ea"/>
                      <a:cs typeface="+mn-cs"/>
                    </a:rPr>
                    <a:t>…</a:t>
                  </a:r>
                </a:p>
              </p:txBody>
            </p:sp>
          </p:grpSp>
          <p:sp>
            <p:nvSpPr>
              <p:cNvPr id="39" name="Rectangle 38"/>
              <p:cNvSpPr/>
              <p:nvPr/>
            </p:nvSpPr>
            <p:spPr>
              <a:xfrm>
                <a:off x="5070968" y="4379141"/>
                <a:ext cx="590753" cy="228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Activity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Left-Right Arrow 19"/>
            <p:cNvSpPr/>
            <p:nvPr/>
          </p:nvSpPr>
          <p:spPr>
            <a:xfrm rot="2486197">
              <a:off x="3778107" y="2084246"/>
              <a:ext cx="483505" cy="285701"/>
            </a:xfrm>
            <a:prstGeom prst="leftRightArrow">
              <a:avLst/>
            </a:prstGeom>
            <a:solidFill>
              <a:srgbClr val="ECA7AA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Left-Right Arrow 20"/>
            <p:cNvSpPr/>
            <p:nvPr/>
          </p:nvSpPr>
          <p:spPr>
            <a:xfrm rot="2714385">
              <a:off x="2806098" y="1485542"/>
              <a:ext cx="449730" cy="299139"/>
            </a:xfrm>
            <a:prstGeom prst="leftRightArrow">
              <a:avLst/>
            </a:prstGeom>
            <a:solidFill>
              <a:srgbClr val="ECA7AA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2095088" y="939944"/>
              <a:ext cx="1197081" cy="603456"/>
            </a:xfrm>
            <a:prstGeom prst="straightConnector1">
              <a:avLst/>
            </a:prstGeom>
            <a:ln w="76200" cmpd="sng">
              <a:solidFill>
                <a:schemeClr val="bg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095371" y="952344"/>
              <a:ext cx="394808" cy="621675"/>
            </a:xfrm>
            <a:prstGeom prst="straightConnector1">
              <a:avLst/>
            </a:prstGeom>
            <a:ln w="76200" cmpd="sng">
              <a:solidFill>
                <a:schemeClr val="bg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087317" y="939944"/>
              <a:ext cx="68273" cy="1218378"/>
            </a:xfrm>
            <a:prstGeom prst="straightConnector1">
              <a:avLst/>
            </a:prstGeom>
            <a:ln w="76200" cmpd="sng">
              <a:solidFill>
                <a:schemeClr val="bg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1048777" y="993922"/>
              <a:ext cx="2733529" cy="1756048"/>
            </a:xfrm>
            <a:custGeom>
              <a:avLst/>
              <a:gdLst>
                <a:gd name="connsiteX0" fmla="*/ 2038960 w 2038960"/>
                <a:gd name="connsiteY0" fmla="*/ 0 h 1416960"/>
                <a:gd name="connsiteX1" fmla="*/ 1460102 w 2038960"/>
                <a:gd name="connsiteY1" fmla="*/ 1313280 h 1416960"/>
                <a:gd name="connsiteX2" fmla="*/ 527019 w 2038960"/>
                <a:gd name="connsiteY2" fmla="*/ 1416960 h 1416960"/>
                <a:gd name="connsiteX3" fmla="*/ 0 w 2038960"/>
                <a:gd name="connsiteY3" fmla="*/ 1054080 h 1416960"/>
                <a:gd name="connsiteX0" fmla="*/ 2038960 w 2038960"/>
                <a:gd name="connsiteY0" fmla="*/ 0 h 1416960"/>
                <a:gd name="connsiteX1" fmla="*/ 1704658 w 2038960"/>
                <a:gd name="connsiteY1" fmla="*/ 1339419 h 1416960"/>
                <a:gd name="connsiteX2" fmla="*/ 527019 w 2038960"/>
                <a:gd name="connsiteY2" fmla="*/ 1416960 h 1416960"/>
                <a:gd name="connsiteX3" fmla="*/ 0 w 2038960"/>
                <a:gd name="connsiteY3" fmla="*/ 1054080 h 1416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8960" h="1416960">
                  <a:moveTo>
                    <a:pt x="2038960" y="0"/>
                  </a:moveTo>
                  <a:lnTo>
                    <a:pt x="1704658" y="1339419"/>
                  </a:lnTo>
                  <a:lnTo>
                    <a:pt x="527019" y="1416960"/>
                  </a:lnTo>
                  <a:lnTo>
                    <a:pt x="0" y="1054080"/>
                  </a:lnTo>
                </a:path>
              </a:pathLst>
            </a:custGeom>
            <a:ln w="76200" cmpd="sng">
              <a:solidFill>
                <a:schemeClr val="bg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964532" y="979075"/>
              <a:ext cx="1661925" cy="1414557"/>
            </a:xfrm>
            <a:custGeom>
              <a:avLst/>
              <a:gdLst>
                <a:gd name="connsiteX0" fmla="*/ 1270030 w 1270030"/>
                <a:gd name="connsiteY0" fmla="*/ 0 h 1131840"/>
                <a:gd name="connsiteX1" fmla="*/ 838047 w 1270030"/>
                <a:gd name="connsiteY1" fmla="*/ 1131840 h 1131840"/>
                <a:gd name="connsiteX2" fmla="*/ 233271 w 1270030"/>
                <a:gd name="connsiteY2" fmla="*/ 898560 h 1131840"/>
                <a:gd name="connsiteX3" fmla="*/ 0 w 1270030"/>
                <a:gd name="connsiteY3" fmla="*/ 933120 h 113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30" h="1131840">
                  <a:moveTo>
                    <a:pt x="1270030" y="0"/>
                  </a:moveTo>
                  <a:lnTo>
                    <a:pt x="838047" y="1131840"/>
                  </a:lnTo>
                  <a:lnTo>
                    <a:pt x="233271" y="898560"/>
                  </a:lnTo>
                  <a:lnTo>
                    <a:pt x="0" y="933120"/>
                  </a:lnTo>
                </a:path>
              </a:pathLst>
            </a:custGeom>
            <a:ln w="76200" cmpd="sng">
              <a:solidFill>
                <a:schemeClr val="bg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2113526" y="898688"/>
              <a:ext cx="1033148" cy="247234"/>
            </a:xfrm>
            <a:prstGeom prst="straightConnector1">
              <a:avLst/>
            </a:prstGeom>
            <a:ln>
              <a:solidFill>
                <a:srgbClr val="891D2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2101085" y="941293"/>
              <a:ext cx="1197081" cy="603456"/>
            </a:xfrm>
            <a:prstGeom prst="straightConnector1">
              <a:avLst/>
            </a:prstGeom>
            <a:ln>
              <a:solidFill>
                <a:srgbClr val="891D2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3101368" y="953694"/>
              <a:ext cx="394808" cy="621675"/>
            </a:xfrm>
            <a:prstGeom prst="straightConnector1">
              <a:avLst/>
            </a:prstGeom>
            <a:ln>
              <a:solidFill>
                <a:srgbClr val="891D2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93315" y="941293"/>
              <a:ext cx="68273" cy="1218378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>
              <a:off x="1054774" y="995271"/>
              <a:ext cx="2733528" cy="1756048"/>
            </a:xfrm>
            <a:custGeom>
              <a:avLst/>
              <a:gdLst>
                <a:gd name="connsiteX0" fmla="*/ 2038960 w 2038960"/>
                <a:gd name="connsiteY0" fmla="*/ 0 h 1416960"/>
                <a:gd name="connsiteX1" fmla="*/ 1460102 w 2038960"/>
                <a:gd name="connsiteY1" fmla="*/ 1313280 h 1416960"/>
                <a:gd name="connsiteX2" fmla="*/ 527019 w 2038960"/>
                <a:gd name="connsiteY2" fmla="*/ 1416960 h 1416960"/>
                <a:gd name="connsiteX3" fmla="*/ 0 w 2038960"/>
                <a:gd name="connsiteY3" fmla="*/ 1054080 h 1416960"/>
                <a:gd name="connsiteX0" fmla="*/ 2038960 w 2038960"/>
                <a:gd name="connsiteY0" fmla="*/ 0 h 1416960"/>
                <a:gd name="connsiteX1" fmla="*/ 1704658 w 2038960"/>
                <a:gd name="connsiteY1" fmla="*/ 1339419 h 1416960"/>
                <a:gd name="connsiteX2" fmla="*/ 527019 w 2038960"/>
                <a:gd name="connsiteY2" fmla="*/ 1416960 h 1416960"/>
                <a:gd name="connsiteX3" fmla="*/ 0 w 2038960"/>
                <a:gd name="connsiteY3" fmla="*/ 1054080 h 1416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8960" h="1416960">
                  <a:moveTo>
                    <a:pt x="2038960" y="0"/>
                  </a:moveTo>
                  <a:lnTo>
                    <a:pt x="1704658" y="1339419"/>
                  </a:lnTo>
                  <a:lnTo>
                    <a:pt x="527019" y="1416960"/>
                  </a:lnTo>
                  <a:lnTo>
                    <a:pt x="0" y="1054080"/>
                  </a:lnTo>
                </a:path>
              </a:pathLst>
            </a:custGeom>
            <a:ln>
              <a:solidFill>
                <a:srgbClr val="891D2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970529" y="980424"/>
              <a:ext cx="1661925" cy="1414556"/>
            </a:xfrm>
            <a:custGeom>
              <a:avLst/>
              <a:gdLst>
                <a:gd name="connsiteX0" fmla="*/ 1270030 w 1270030"/>
                <a:gd name="connsiteY0" fmla="*/ 0 h 1131840"/>
                <a:gd name="connsiteX1" fmla="*/ 838047 w 1270030"/>
                <a:gd name="connsiteY1" fmla="*/ 1131840 h 1131840"/>
                <a:gd name="connsiteX2" fmla="*/ 233271 w 1270030"/>
                <a:gd name="connsiteY2" fmla="*/ 898560 h 1131840"/>
                <a:gd name="connsiteX3" fmla="*/ 0 w 1270030"/>
                <a:gd name="connsiteY3" fmla="*/ 933120 h 113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30" h="1131840">
                  <a:moveTo>
                    <a:pt x="1270030" y="0"/>
                  </a:moveTo>
                  <a:lnTo>
                    <a:pt x="838047" y="1131840"/>
                  </a:lnTo>
                  <a:lnTo>
                    <a:pt x="233271" y="898560"/>
                  </a:lnTo>
                  <a:lnTo>
                    <a:pt x="0" y="933120"/>
                  </a:lnTo>
                </a:path>
              </a:pathLst>
            </a:custGeom>
            <a:ln>
              <a:solidFill>
                <a:srgbClr val="891D2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-Right Arrow 27"/>
            <p:cNvSpPr/>
            <p:nvPr/>
          </p:nvSpPr>
          <p:spPr>
            <a:xfrm rot="2442350">
              <a:off x="1850918" y="1068367"/>
              <a:ext cx="483505" cy="285701"/>
            </a:xfrm>
            <a:prstGeom prst="leftRightArrow">
              <a:avLst/>
            </a:prstGeom>
            <a:solidFill>
              <a:srgbClr val="ECA7AA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01848" y="838200"/>
              <a:ext cx="153008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t">
              <a:spAutoFit/>
            </a:bodyPr>
            <a:lstStyle/>
            <a:p>
              <a:r>
                <a:rPr lang="en-US" sz="1600" b="1" dirty="0" smtClean="0"/>
                <a:t>Engagements</a:t>
              </a:r>
              <a:endParaRPr lang="en-US" sz="12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7199" y="842456"/>
              <a:ext cx="4191001" cy="273894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</p:grpSp>
      <p:grpSp>
        <p:nvGrpSpPr>
          <p:cNvPr id="452" name="Group 451"/>
          <p:cNvGrpSpPr/>
          <p:nvPr/>
        </p:nvGrpSpPr>
        <p:grpSpPr>
          <a:xfrm>
            <a:off x="4953000" y="838200"/>
            <a:ext cx="3657600" cy="2971800"/>
            <a:chOff x="4953000" y="838200"/>
            <a:chExt cx="3657600" cy="2971800"/>
          </a:xfrm>
        </p:grpSpPr>
        <p:sp>
          <p:nvSpPr>
            <p:cNvPr id="137" name="Rectangle 136"/>
            <p:cNvSpPr/>
            <p:nvPr/>
          </p:nvSpPr>
          <p:spPr>
            <a:xfrm>
              <a:off x="4953000" y="2982296"/>
              <a:ext cx="3657600" cy="81124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t"/>
            <a:lstStyle/>
            <a:p>
              <a:r>
                <a:rPr lang="en-US" sz="1600" dirty="0" smtClean="0">
                  <a:solidFill>
                    <a:srgbClr val="800000"/>
                  </a:solidFill>
                </a:rPr>
                <a:t>Engagements connect </a:t>
              </a:r>
            </a:p>
            <a:p>
              <a:r>
                <a:rPr lang="en-US" sz="1600" dirty="0" smtClean="0">
                  <a:solidFill>
                    <a:srgbClr val="800000"/>
                  </a:solidFill>
                </a:rPr>
                <a:t>participants.  They also connect the replicas of those participants</a:t>
              </a:r>
              <a:endParaRPr lang="en-US" sz="1600" dirty="0">
                <a:solidFill>
                  <a:srgbClr val="800000"/>
                </a:solidFill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994518" y="2383020"/>
              <a:ext cx="1311282" cy="886780"/>
            </a:xfrm>
            <a:custGeom>
              <a:avLst/>
              <a:gdLst>
                <a:gd name="connsiteX0" fmla="*/ 973198 w 1203795"/>
                <a:gd name="connsiteY0" fmla="*/ 77817 h 1031495"/>
                <a:gd name="connsiteX1" fmla="*/ 558124 w 1203795"/>
                <a:gd name="connsiteY1" fmla="*/ 3476 h 1031495"/>
                <a:gd name="connsiteX2" fmla="*/ 254563 w 1203795"/>
                <a:gd name="connsiteY2" fmla="*/ 183134 h 1031495"/>
                <a:gd name="connsiteX3" fmla="*/ 563 w 1203795"/>
                <a:gd name="connsiteY3" fmla="*/ 548647 h 1031495"/>
                <a:gd name="connsiteX4" fmla="*/ 192612 w 1203795"/>
                <a:gd name="connsiteY4" fmla="*/ 864598 h 1031495"/>
                <a:gd name="connsiteX5" fmla="*/ 409441 w 1203795"/>
                <a:gd name="connsiteY5" fmla="*/ 1013281 h 1031495"/>
                <a:gd name="connsiteX6" fmla="*/ 694417 w 1203795"/>
                <a:gd name="connsiteY6" fmla="*/ 1007086 h 1031495"/>
                <a:gd name="connsiteX7" fmla="*/ 1041344 w 1203795"/>
                <a:gd name="connsiteY7" fmla="*/ 815037 h 1031495"/>
                <a:gd name="connsiteX8" fmla="*/ 1196222 w 1203795"/>
                <a:gd name="connsiteY8" fmla="*/ 505281 h 1031495"/>
                <a:gd name="connsiteX9" fmla="*/ 1159051 w 1203795"/>
                <a:gd name="connsiteY9" fmla="*/ 238890 h 1031495"/>
                <a:gd name="connsiteX10" fmla="*/ 973198 w 1203795"/>
                <a:gd name="connsiteY10" fmla="*/ 77817 h 1031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3795" h="1031495">
                  <a:moveTo>
                    <a:pt x="973198" y="77817"/>
                  </a:moveTo>
                  <a:cubicBezTo>
                    <a:pt x="873044" y="38581"/>
                    <a:pt x="677896" y="-14077"/>
                    <a:pt x="558124" y="3476"/>
                  </a:cubicBezTo>
                  <a:cubicBezTo>
                    <a:pt x="438352" y="21029"/>
                    <a:pt x="347490" y="92272"/>
                    <a:pt x="254563" y="183134"/>
                  </a:cubicBezTo>
                  <a:cubicBezTo>
                    <a:pt x="161636" y="273996"/>
                    <a:pt x="10888" y="435070"/>
                    <a:pt x="563" y="548647"/>
                  </a:cubicBezTo>
                  <a:cubicBezTo>
                    <a:pt x="-9762" y="662224"/>
                    <a:pt x="124466" y="787159"/>
                    <a:pt x="192612" y="864598"/>
                  </a:cubicBezTo>
                  <a:cubicBezTo>
                    <a:pt x="260758" y="942037"/>
                    <a:pt x="325807" y="989533"/>
                    <a:pt x="409441" y="1013281"/>
                  </a:cubicBezTo>
                  <a:cubicBezTo>
                    <a:pt x="493075" y="1037029"/>
                    <a:pt x="589100" y="1040127"/>
                    <a:pt x="694417" y="1007086"/>
                  </a:cubicBezTo>
                  <a:cubicBezTo>
                    <a:pt x="799734" y="974045"/>
                    <a:pt x="957710" y="898671"/>
                    <a:pt x="1041344" y="815037"/>
                  </a:cubicBezTo>
                  <a:cubicBezTo>
                    <a:pt x="1124978" y="731403"/>
                    <a:pt x="1176604" y="601306"/>
                    <a:pt x="1196222" y="505281"/>
                  </a:cubicBezTo>
                  <a:cubicBezTo>
                    <a:pt x="1215840" y="409256"/>
                    <a:pt x="1195189" y="312199"/>
                    <a:pt x="1159051" y="238890"/>
                  </a:cubicBezTo>
                  <a:cubicBezTo>
                    <a:pt x="1122913" y="165581"/>
                    <a:pt x="1073352" y="117053"/>
                    <a:pt x="973198" y="7781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4969785" y="1775556"/>
              <a:ext cx="1507215" cy="855316"/>
            </a:xfrm>
            <a:custGeom>
              <a:avLst/>
              <a:gdLst>
                <a:gd name="connsiteX0" fmla="*/ 973198 w 1203795"/>
                <a:gd name="connsiteY0" fmla="*/ 77817 h 1031495"/>
                <a:gd name="connsiteX1" fmla="*/ 558124 w 1203795"/>
                <a:gd name="connsiteY1" fmla="*/ 3476 h 1031495"/>
                <a:gd name="connsiteX2" fmla="*/ 254563 w 1203795"/>
                <a:gd name="connsiteY2" fmla="*/ 183134 h 1031495"/>
                <a:gd name="connsiteX3" fmla="*/ 563 w 1203795"/>
                <a:gd name="connsiteY3" fmla="*/ 548647 h 1031495"/>
                <a:gd name="connsiteX4" fmla="*/ 192612 w 1203795"/>
                <a:gd name="connsiteY4" fmla="*/ 864598 h 1031495"/>
                <a:gd name="connsiteX5" fmla="*/ 409441 w 1203795"/>
                <a:gd name="connsiteY5" fmla="*/ 1013281 h 1031495"/>
                <a:gd name="connsiteX6" fmla="*/ 694417 w 1203795"/>
                <a:gd name="connsiteY6" fmla="*/ 1007086 h 1031495"/>
                <a:gd name="connsiteX7" fmla="*/ 1041344 w 1203795"/>
                <a:gd name="connsiteY7" fmla="*/ 815037 h 1031495"/>
                <a:gd name="connsiteX8" fmla="*/ 1196222 w 1203795"/>
                <a:gd name="connsiteY8" fmla="*/ 505281 h 1031495"/>
                <a:gd name="connsiteX9" fmla="*/ 1159051 w 1203795"/>
                <a:gd name="connsiteY9" fmla="*/ 238890 h 1031495"/>
                <a:gd name="connsiteX10" fmla="*/ 973198 w 1203795"/>
                <a:gd name="connsiteY10" fmla="*/ 77817 h 1031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3795" h="1031495">
                  <a:moveTo>
                    <a:pt x="973198" y="77817"/>
                  </a:moveTo>
                  <a:cubicBezTo>
                    <a:pt x="873044" y="38581"/>
                    <a:pt x="677896" y="-14077"/>
                    <a:pt x="558124" y="3476"/>
                  </a:cubicBezTo>
                  <a:cubicBezTo>
                    <a:pt x="438352" y="21029"/>
                    <a:pt x="347490" y="92272"/>
                    <a:pt x="254563" y="183134"/>
                  </a:cubicBezTo>
                  <a:cubicBezTo>
                    <a:pt x="161636" y="273996"/>
                    <a:pt x="10888" y="435070"/>
                    <a:pt x="563" y="548647"/>
                  </a:cubicBezTo>
                  <a:cubicBezTo>
                    <a:pt x="-9762" y="662224"/>
                    <a:pt x="124466" y="787159"/>
                    <a:pt x="192612" y="864598"/>
                  </a:cubicBezTo>
                  <a:cubicBezTo>
                    <a:pt x="260758" y="942037"/>
                    <a:pt x="325807" y="989533"/>
                    <a:pt x="409441" y="1013281"/>
                  </a:cubicBezTo>
                  <a:cubicBezTo>
                    <a:pt x="493075" y="1037029"/>
                    <a:pt x="589100" y="1040127"/>
                    <a:pt x="694417" y="1007086"/>
                  </a:cubicBezTo>
                  <a:cubicBezTo>
                    <a:pt x="799734" y="974045"/>
                    <a:pt x="957710" y="898671"/>
                    <a:pt x="1041344" y="815037"/>
                  </a:cubicBezTo>
                  <a:cubicBezTo>
                    <a:pt x="1124978" y="731403"/>
                    <a:pt x="1176604" y="601306"/>
                    <a:pt x="1196222" y="505281"/>
                  </a:cubicBezTo>
                  <a:cubicBezTo>
                    <a:pt x="1215840" y="409256"/>
                    <a:pt x="1195189" y="312199"/>
                    <a:pt x="1159051" y="238890"/>
                  </a:cubicBezTo>
                  <a:cubicBezTo>
                    <a:pt x="1122913" y="165581"/>
                    <a:pt x="1073352" y="117053"/>
                    <a:pt x="973198" y="7781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2A8AF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953000" y="838200"/>
              <a:ext cx="3657600" cy="29718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5146318" y="1766069"/>
              <a:ext cx="330985" cy="348899"/>
              <a:chOff x="1945918" y="3925306"/>
              <a:chExt cx="330985" cy="368287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945918" y="3925306"/>
                <a:ext cx="330985" cy="368287"/>
              </a:xfrm>
              <a:prstGeom prst="rect">
                <a:avLst/>
              </a:prstGeom>
              <a:solidFill>
                <a:srgbClr val="D4BBFF"/>
              </a:solidFill>
              <a:ln w="127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>
                <a:off x="1972963" y="3960045"/>
                <a:ext cx="276883" cy="288624"/>
                <a:chOff x="7178129" y="817259"/>
                <a:chExt cx="374559" cy="404937"/>
              </a:xfrm>
            </p:grpSpPr>
            <p:sp>
              <p:nvSpPr>
                <p:cNvPr id="198" name="Folded Corner 197"/>
                <p:cNvSpPr/>
                <p:nvPr/>
              </p:nvSpPr>
              <p:spPr>
                <a:xfrm>
                  <a:off x="7178129" y="817259"/>
                  <a:ext cx="374559" cy="404937"/>
                </a:xfrm>
                <a:prstGeom prst="foldedCorner">
                  <a:avLst/>
                </a:prstGeom>
                <a:solidFill>
                  <a:schemeClr val="bg1">
                    <a:lumMod val="95000"/>
                  </a:schemeClr>
                </a:solidFill>
                <a:ln w="1270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500" kern="1200">
                    <a:solidFill>
                      <a:srgbClr val="FFFFFF"/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7204883" y="851968"/>
                  <a:ext cx="321050" cy="92557"/>
                </a:xfrm>
                <a:prstGeom prst="rect">
                  <a:avLst/>
                </a:prstGeom>
                <a:noFill/>
                <a:ln w="1270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5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7204883" y="956095"/>
                  <a:ext cx="321050" cy="92557"/>
                </a:xfrm>
                <a:prstGeom prst="rect">
                  <a:avLst/>
                </a:prstGeom>
                <a:noFill/>
                <a:ln w="1270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5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7204883" y="1060221"/>
                  <a:ext cx="321050" cy="92557"/>
                </a:xfrm>
                <a:prstGeom prst="rect">
                  <a:avLst/>
                </a:prstGeom>
                <a:noFill/>
                <a:ln w="1270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5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47" name="Straight Connector 146"/>
            <p:cNvCxnSpPr/>
            <p:nvPr/>
          </p:nvCxnSpPr>
          <p:spPr>
            <a:xfrm>
              <a:off x="4953000" y="1731780"/>
              <a:ext cx="36576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7986148" y="2997064"/>
              <a:ext cx="281303" cy="1708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ame 148"/>
            <p:cNvSpPr/>
            <p:nvPr/>
          </p:nvSpPr>
          <p:spPr>
            <a:xfrm>
              <a:off x="7953313" y="2958497"/>
              <a:ext cx="338607" cy="263992"/>
            </a:xfrm>
            <a:prstGeom prst="frame">
              <a:avLst>
                <a:gd name="adj1" fmla="val 27126"/>
              </a:avLst>
            </a:prstGeom>
            <a:solidFill>
              <a:srgbClr val="F4D09B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226906" y="2463880"/>
              <a:ext cx="1030313" cy="2983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Participant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(Resource)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411310" y="1818494"/>
              <a:ext cx="927169" cy="2983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Participant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(Activity)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Rounded Rectangle 151"/>
            <p:cNvSpPr>
              <a:spLocks noChangeAspect="1"/>
            </p:cNvSpPr>
            <p:nvPr/>
          </p:nvSpPr>
          <p:spPr>
            <a:xfrm>
              <a:off x="5543464" y="2155980"/>
              <a:ext cx="222962" cy="17469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/>
            <p:cNvSpPr>
              <a:spLocks noChangeAspect="1"/>
            </p:cNvSpPr>
            <p:nvPr/>
          </p:nvSpPr>
          <p:spPr>
            <a:xfrm>
              <a:off x="5943600" y="2144879"/>
              <a:ext cx="222962" cy="17469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ounded Rectangle 153"/>
            <p:cNvSpPr>
              <a:spLocks noChangeAspect="1"/>
            </p:cNvSpPr>
            <p:nvPr/>
          </p:nvSpPr>
          <p:spPr>
            <a:xfrm>
              <a:off x="5804520" y="2343578"/>
              <a:ext cx="222962" cy="17469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ounded Rectangle 154"/>
            <p:cNvSpPr>
              <a:spLocks noChangeAspect="1"/>
            </p:cNvSpPr>
            <p:nvPr/>
          </p:nvSpPr>
          <p:spPr>
            <a:xfrm>
              <a:off x="5399756" y="2382539"/>
              <a:ext cx="222962" cy="17469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/>
            <p:cNvSpPr>
              <a:spLocks noChangeAspect="1"/>
            </p:cNvSpPr>
            <p:nvPr/>
          </p:nvSpPr>
          <p:spPr>
            <a:xfrm>
              <a:off x="7553177" y="2794188"/>
              <a:ext cx="222962" cy="174691"/>
            </a:xfrm>
            <a:prstGeom prst="roundRect">
              <a:avLst/>
            </a:prstGeom>
            <a:solidFill>
              <a:srgbClr val="F4D09B"/>
            </a:solidFill>
            <a:ln w="6350" cmpd="sng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>
              <a:spLocks noChangeAspect="1"/>
            </p:cNvSpPr>
            <p:nvPr/>
          </p:nvSpPr>
          <p:spPr>
            <a:xfrm>
              <a:off x="7496113" y="3017735"/>
              <a:ext cx="222962" cy="174691"/>
            </a:xfrm>
            <a:prstGeom prst="roundRect">
              <a:avLst/>
            </a:prstGeom>
            <a:solidFill>
              <a:srgbClr val="F4D09B"/>
            </a:solidFill>
            <a:ln w="6350" cmpd="sng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ounded Rectangle 157"/>
            <p:cNvSpPr>
              <a:spLocks noChangeAspect="1"/>
            </p:cNvSpPr>
            <p:nvPr/>
          </p:nvSpPr>
          <p:spPr>
            <a:xfrm>
              <a:off x="7172177" y="2896691"/>
              <a:ext cx="222962" cy="174691"/>
            </a:xfrm>
            <a:prstGeom prst="roundRect">
              <a:avLst/>
            </a:prstGeom>
            <a:solidFill>
              <a:srgbClr val="F4D09B"/>
            </a:solidFill>
            <a:ln w="6350" cmpd="sng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6262375" y="1338756"/>
              <a:ext cx="784059" cy="1342819"/>
            </a:xfrm>
            <a:custGeom>
              <a:avLst/>
              <a:gdLst>
                <a:gd name="connsiteX0" fmla="*/ 0 w 1232829"/>
                <a:gd name="connsiteY0" fmla="*/ 1462049 h 1846147"/>
                <a:gd name="connsiteX1" fmla="*/ 551366 w 1232829"/>
                <a:gd name="connsiteY1" fmla="*/ 0 h 1846147"/>
                <a:gd name="connsiteX2" fmla="*/ 1232829 w 1232829"/>
                <a:gd name="connsiteY2" fmla="*/ 384098 h 1846147"/>
                <a:gd name="connsiteX3" fmla="*/ 687658 w 1232829"/>
                <a:gd name="connsiteY3" fmla="*/ 1846147 h 1846147"/>
                <a:gd name="connsiteX4" fmla="*/ 0 w 1232829"/>
                <a:gd name="connsiteY4" fmla="*/ 1462049 h 1846147"/>
                <a:gd name="connsiteX0" fmla="*/ 0 w 1232829"/>
                <a:gd name="connsiteY0" fmla="*/ 1077951 h 1462049"/>
                <a:gd name="connsiteX1" fmla="*/ 349661 w 1232829"/>
                <a:gd name="connsiteY1" fmla="*/ 49196 h 1462049"/>
                <a:gd name="connsiteX2" fmla="*/ 1232829 w 1232829"/>
                <a:gd name="connsiteY2" fmla="*/ 0 h 1462049"/>
                <a:gd name="connsiteX3" fmla="*/ 687658 w 1232829"/>
                <a:gd name="connsiteY3" fmla="*/ 1462049 h 1462049"/>
                <a:gd name="connsiteX4" fmla="*/ 0 w 1232829"/>
                <a:gd name="connsiteY4" fmla="*/ 1077951 h 1462049"/>
                <a:gd name="connsiteX0" fmla="*/ 0 w 754712"/>
                <a:gd name="connsiteY0" fmla="*/ 1028755 h 1412853"/>
                <a:gd name="connsiteX1" fmla="*/ 349661 w 754712"/>
                <a:gd name="connsiteY1" fmla="*/ 0 h 1412853"/>
                <a:gd name="connsiteX2" fmla="*/ 754712 w 754712"/>
                <a:gd name="connsiteY2" fmla="*/ 212275 h 1412853"/>
                <a:gd name="connsiteX3" fmla="*/ 687658 w 754712"/>
                <a:gd name="connsiteY3" fmla="*/ 1412853 h 1412853"/>
                <a:gd name="connsiteX4" fmla="*/ 0 w 754712"/>
                <a:gd name="connsiteY4" fmla="*/ 1028755 h 1412853"/>
                <a:gd name="connsiteX0" fmla="*/ 186969 w 941681"/>
                <a:gd name="connsiteY0" fmla="*/ 1028755 h 1412853"/>
                <a:gd name="connsiteX1" fmla="*/ 536630 w 941681"/>
                <a:gd name="connsiteY1" fmla="*/ 0 h 1412853"/>
                <a:gd name="connsiteX2" fmla="*/ 0 w 941681"/>
                <a:gd name="connsiteY2" fmla="*/ 143844 h 1412853"/>
                <a:gd name="connsiteX3" fmla="*/ 941681 w 941681"/>
                <a:gd name="connsiteY3" fmla="*/ 212275 h 1412853"/>
                <a:gd name="connsiteX4" fmla="*/ 874627 w 941681"/>
                <a:gd name="connsiteY4" fmla="*/ 1412853 h 1412853"/>
                <a:gd name="connsiteX5" fmla="*/ 186969 w 941681"/>
                <a:gd name="connsiteY5" fmla="*/ 1028755 h 1412853"/>
                <a:gd name="connsiteX0" fmla="*/ 186969 w 941681"/>
                <a:gd name="connsiteY0" fmla="*/ 884911 h 1269009"/>
                <a:gd name="connsiteX1" fmla="*/ 0 w 941681"/>
                <a:gd name="connsiteY1" fmla="*/ 0 h 1269009"/>
                <a:gd name="connsiteX2" fmla="*/ 941681 w 941681"/>
                <a:gd name="connsiteY2" fmla="*/ 68431 h 1269009"/>
                <a:gd name="connsiteX3" fmla="*/ 874627 w 941681"/>
                <a:gd name="connsiteY3" fmla="*/ 1269009 h 1269009"/>
                <a:gd name="connsiteX4" fmla="*/ 186969 w 941681"/>
                <a:gd name="connsiteY4" fmla="*/ 884911 h 1269009"/>
                <a:gd name="connsiteX0" fmla="*/ 186969 w 941681"/>
                <a:gd name="connsiteY0" fmla="*/ 956031 h 1340129"/>
                <a:gd name="connsiteX1" fmla="*/ 0 w 941681"/>
                <a:gd name="connsiteY1" fmla="*/ 71120 h 1340129"/>
                <a:gd name="connsiteX2" fmla="*/ 941681 w 941681"/>
                <a:gd name="connsiteY2" fmla="*/ 139551 h 1340129"/>
                <a:gd name="connsiteX3" fmla="*/ 177801 w 941681"/>
                <a:gd name="connsiteY3" fmla="*/ 0 h 1340129"/>
                <a:gd name="connsiteX4" fmla="*/ 874627 w 941681"/>
                <a:gd name="connsiteY4" fmla="*/ 1340129 h 1340129"/>
                <a:gd name="connsiteX5" fmla="*/ 186969 w 941681"/>
                <a:gd name="connsiteY5" fmla="*/ 956031 h 1340129"/>
                <a:gd name="connsiteX0" fmla="*/ 186969 w 874627"/>
                <a:gd name="connsiteY0" fmla="*/ 956031 h 1340129"/>
                <a:gd name="connsiteX1" fmla="*/ 0 w 874627"/>
                <a:gd name="connsiteY1" fmla="*/ 71120 h 1340129"/>
                <a:gd name="connsiteX2" fmla="*/ 177801 w 874627"/>
                <a:gd name="connsiteY2" fmla="*/ 0 h 1340129"/>
                <a:gd name="connsiteX3" fmla="*/ 874627 w 874627"/>
                <a:gd name="connsiteY3" fmla="*/ 1340129 h 1340129"/>
                <a:gd name="connsiteX4" fmla="*/ 186969 w 874627"/>
                <a:gd name="connsiteY4" fmla="*/ 956031 h 1340129"/>
                <a:gd name="connsiteX0" fmla="*/ 186969 w 874627"/>
                <a:gd name="connsiteY0" fmla="*/ 956031 h 1340129"/>
                <a:gd name="connsiteX1" fmla="*/ 0 w 874627"/>
                <a:gd name="connsiteY1" fmla="*/ 71120 h 1340129"/>
                <a:gd name="connsiteX2" fmla="*/ 177801 w 874627"/>
                <a:gd name="connsiteY2" fmla="*/ 0 h 1340129"/>
                <a:gd name="connsiteX3" fmla="*/ 874627 w 874627"/>
                <a:gd name="connsiteY3" fmla="*/ 1340129 h 1340129"/>
                <a:gd name="connsiteX4" fmla="*/ 186969 w 874627"/>
                <a:gd name="connsiteY4" fmla="*/ 956031 h 1340129"/>
                <a:gd name="connsiteX0" fmla="*/ 192048 w 879706"/>
                <a:gd name="connsiteY0" fmla="*/ 956031 h 1340129"/>
                <a:gd name="connsiteX1" fmla="*/ 5079 w 879706"/>
                <a:gd name="connsiteY1" fmla="*/ 71120 h 1340129"/>
                <a:gd name="connsiteX2" fmla="*/ 0 w 879706"/>
                <a:gd name="connsiteY2" fmla="*/ 60960 h 1340129"/>
                <a:gd name="connsiteX3" fmla="*/ 182880 w 879706"/>
                <a:gd name="connsiteY3" fmla="*/ 0 h 1340129"/>
                <a:gd name="connsiteX4" fmla="*/ 879706 w 879706"/>
                <a:gd name="connsiteY4" fmla="*/ 1340129 h 1340129"/>
                <a:gd name="connsiteX5" fmla="*/ 192048 w 879706"/>
                <a:gd name="connsiteY5" fmla="*/ 956031 h 1340129"/>
                <a:gd name="connsiteX0" fmla="*/ 192048 w 879706"/>
                <a:gd name="connsiteY0" fmla="*/ 956031 h 1340129"/>
                <a:gd name="connsiteX1" fmla="*/ 5079 w 879706"/>
                <a:gd name="connsiteY1" fmla="*/ 71120 h 1340129"/>
                <a:gd name="connsiteX2" fmla="*/ 0 w 879706"/>
                <a:gd name="connsiteY2" fmla="*/ 60960 h 1340129"/>
                <a:gd name="connsiteX3" fmla="*/ 182880 w 879706"/>
                <a:gd name="connsiteY3" fmla="*/ 0 h 1340129"/>
                <a:gd name="connsiteX4" fmla="*/ 574408 w 879706"/>
                <a:gd name="connsiteY4" fmla="*/ 124460 h 1340129"/>
                <a:gd name="connsiteX5" fmla="*/ 879706 w 879706"/>
                <a:gd name="connsiteY5" fmla="*/ 1340129 h 1340129"/>
                <a:gd name="connsiteX6" fmla="*/ 192048 w 879706"/>
                <a:gd name="connsiteY6" fmla="*/ 956031 h 1340129"/>
                <a:gd name="connsiteX0" fmla="*/ 192048 w 879706"/>
                <a:gd name="connsiteY0" fmla="*/ 1028205 h 1412303"/>
                <a:gd name="connsiteX1" fmla="*/ 5079 w 879706"/>
                <a:gd name="connsiteY1" fmla="*/ 143294 h 1412303"/>
                <a:gd name="connsiteX2" fmla="*/ 0 w 879706"/>
                <a:gd name="connsiteY2" fmla="*/ 133134 h 1412303"/>
                <a:gd name="connsiteX3" fmla="*/ 206963 w 879706"/>
                <a:gd name="connsiteY3" fmla="*/ 0 h 1412303"/>
                <a:gd name="connsiteX4" fmla="*/ 182880 w 879706"/>
                <a:gd name="connsiteY4" fmla="*/ 72174 h 1412303"/>
                <a:gd name="connsiteX5" fmla="*/ 574408 w 879706"/>
                <a:gd name="connsiteY5" fmla="*/ 196634 h 1412303"/>
                <a:gd name="connsiteX6" fmla="*/ 879706 w 879706"/>
                <a:gd name="connsiteY6" fmla="*/ 1412303 h 1412303"/>
                <a:gd name="connsiteX7" fmla="*/ 192048 w 879706"/>
                <a:gd name="connsiteY7" fmla="*/ 1028205 h 1412303"/>
                <a:gd name="connsiteX0" fmla="*/ 192048 w 879706"/>
                <a:gd name="connsiteY0" fmla="*/ 1028205 h 1412303"/>
                <a:gd name="connsiteX1" fmla="*/ 5079 w 879706"/>
                <a:gd name="connsiteY1" fmla="*/ 143294 h 1412303"/>
                <a:gd name="connsiteX2" fmla="*/ 0 w 879706"/>
                <a:gd name="connsiteY2" fmla="*/ 133134 h 1412303"/>
                <a:gd name="connsiteX3" fmla="*/ 206963 w 879706"/>
                <a:gd name="connsiteY3" fmla="*/ 0 h 1412303"/>
                <a:gd name="connsiteX4" fmla="*/ 574408 w 879706"/>
                <a:gd name="connsiteY4" fmla="*/ 196634 h 1412303"/>
                <a:gd name="connsiteX5" fmla="*/ 879706 w 879706"/>
                <a:gd name="connsiteY5" fmla="*/ 1412303 h 1412303"/>
                <a:gd name="connsiteX6" fmla="*/ 192048 w 879706"/>
                <a:gd name="connsiteY6" fmla="*/ 1028205 h 1412303"/>
                <a:gd name="connsiteX0" fmla="*/ 203577 w 876320"/>
                <a:gd name="connsiteY0" fmla="*/ 0 h 1412303"/>
                <a:gd name="connsiteX1" fmla="*/ 571022 w 876320"/>
                <a:gd name="connsiteY1" fmla="*/ 196634 h 1412303"/>
                <a:gd name="connsiteX2" fmla="*/ 876320 w 876320"/>
                <a:gd name="connsiteY2" fmla="*/ 1412303 h 1412303"/>
                <a:gd name="connsiteX3" fmla="*/ 188662 w 876320"/>
                <a:gd name="connsiteY3" fmla="*/ 1028205 h 1412303"/>
                <a:gd name="connsiteX4" fmla="*/ 1693 w 876320"/>
                <a:gd name="connsiteY4" fmla="*/ 143294 h 1412303"/>
                <a:gd name="connsiteX5" fmla="*/ 88054 w 876320"/>
                <a:gd name="connsiteY5" fmla="*/ 224574 h 1412303"/>
                <a:gd name="connsiteX0" fmla="*/ 203577 w 876320"/>
                <a:gd name="connsiteY0" fmla="*/ 3196 h 1415499"/>
                <a:gd name="connsiteX1" fmla="*/ 571022 w 876320"/>
                <a:gd name="connsiteY1" fmla="*/ 199830 h 1415499"/>
                <a:gd name="connsiteX2" fmla="*/ 876320 w 876320"/>
                <a:gd name="connsiteY2" fmla="*/ 1415499 h 1415499"/>
                <a:gd name="connsiteX3" fmla="*/ 188662 w 876320"/>
                <a:gd name="connsiteY3" fmla="*/ 1031401 h 1415499"/>
                <a:gd name="connsiteX4" fmla="*/ 1693 w 876320"/>
                <a:gd name="connsiteY4" fmla="*/ 146490 h 1415499"/>
                <a:gd name="connsiteX5" fmla="*/ 202899 w 876320"/>
                <a:gd name="connsiteY5" fmla="*/ 0 h 1415499"/>
                <a:gd name="connsiteX0" fmla="*/ 233363 w 906106"/>
                <a:gd name="connsiteY0" fmla="*/ 14890 h 1427193"/>
                <a:gd name="connsiteX1" fmla="*/ 600808 w 906106"/>
                <a:gd name="connsiteY1" fmla="*/ 211524 h 1427193"/>
                <a:gd name="connsiteX2" fmla="*/ 906106 w 906106"/>
                <a:gd name="connsiteY2" fmla="*/ 1427193 h 1427193"/>
                <a:gd name="connsiteX3" fmla="*/ 218448 w 906106"/>
                <a:gd name="connsiteY3" fmla="*/ 1043095 h 1427193"/>
                <a:gd name="connsiteX4" fmla="*/ 31479 w 906106"/>
                <a:gd name="connsiteY4" fmla="*/ 158184 h 1427193"/>
                <a:gd name="connsiteX5" fmla="*/ 232564 w 906106"/>
                <a:gd name="connsiteY5" fmla="*/ 24415 h 1427193"/>
                <a:gd name="connsiteX6" fmla="*/ 232685 w 906106"/>
                <a:gd name="connsiteY6" fmla="*/ 11694 h 1427193"/>
                <a:gd name="connsiteX0" fmla="*/ 34530 w 707273"/>
                <a:gd name="connsiteY0" fmla="*/ 14890 h 1427193"/>
                <a:gd name="connsiteX1" fmla="*/ 401975 w 707273"/>
                <a:gd name="connsiteY1" fmla="*/ 211524 h 1427193"/>
                <a:gd name="connsiteX2" fmla="*/ 707273 w 707273"/>
                <a:gd name="connsiteY2" fmla="*/ 1427193 h 1427193"/>
                <a:gd name="connsiteX3" fmla="*/ 19615 w 707273"/>
                <a:gd name="connsiteY3" fmla="*/ 1043095 h 1427193"/>
                <a:gd name="connsiteX4" fmla="*/ 33731 w 707273"/>
                <a:gd name="connsiteY4" fmla="*/ 24415 h 1427193"/>
                <a:gd name="connsiteX5" fmla="*/ 33852 w 707273"/>
                <a:gd name="connsiteY5" fmla="*/ 11694 h 1427193"/>
                <a:gd name="connsiteX0" fmla="*/ 34530 w 707273"/>
                <a:gd name="connsiteY0" fmla="*/ 14890 h 1427193"/>
                <a:gd name="connsiteX1" fmla="*/ 401975 w 707273"/>
                <a:gd name="connsiteY1" fmla="*/ 211524 h 1427193"/>
                <a:gd name="connsiteX2" fmla="*/ 707273 w 707273"/>
                <a:gd name="connsiteY2" fmla="*/ 1427193 h 1427193"/>
                <a:gd name="connsiteX3" fmla="*/ 70148 w 707273"/>
                <a:gd name="connsiteY3" fmla="*/ 1087545 h 1427193"/>
                <a:gd name="connsiteX4" fmla="*/ 33731 w 707273"/>
                <a:gd name="connsiteY4" fmla="*/ 24415 h 1427193"/>
                <a:gd name="connsiteX5" fmla="*/ 33852 w 707273"/>
                <a:gd name="connsiteY5" fmla="*/ 11694 h 1427193"/>
                <a:gd name="connsiteX0" fmla="*/ 200756 w 873499"/>
                <a:gd name="connsiteY0" fmla="*/ 0 h 1412303"/>
                <a:gd name="connsiteX1" fmla="*/ 568201 w 873499"/>
                <a:gd name="connsiteY1" fmla="*/ 196634 h 1412303"/>
                <a:gd name="connsiteX2" fmla="*/ 873499 w 873499"/>
                <a:gd name="connsiteY2" fmla="*/ 1412303 h 1412303"/>
                <a:gd name="connsiteX3" fmla="*/ 236374 w 873499"/>
                <a:gd name="connsiteY3" fmla="*/ 1072655 h 1412303"/>
                <a:gd name="connsiteX4" fmla="*/ 199957 w 873499"/>
                <a:gd name="connsiteY4" fmla="*/ 9525 h 1412303"/>
                <a:gd name="connsiteX5" fmla="*/ 3001 w 873499"/>
                <a:gd name="connsiteY5" fmla="*/ 18700 h 1412303"/>
                <a:gd name="connsiteX0" fmla="*/ 206136 w 878879"/>
                <a:gd name="connsiteY0" fmla="*/ 0 h 1412303"/>
                <a:gd name="connsiteX1" fmla="*/ 573581 w 878879"/>
                <a:gd name="connsiteY1" fmla="*/ 196634 h 1412303"/>
                <a:gd name="connsiteX2" fmla="*/ 878879 w 878879"/>
                <a:gd name="connsiteY2" fmla="*/ 1412303 h 1412303"/>
                <a:gd name="connsiteX3" fmla="*/ 241754 w 878879"/>
                <a:gd name="connsiteY3" fmla="*/ 1072655 h 1412303"/>
                <a:gd name="connsiteX4" fmla="*/ 22858 w 878879"/>
                <a:gd name="connsiteY4" fmla="*/ 9525 h 1412303"/>
                <a:gd name="connsiteX5" fmla="*/ 8381 w 878879"/>
                <a:gd name="connsiteY5" fmla="*/ 18700 h 1412303"/>
                <a:gd name="connsiteX0" fmla="*/ 16358 w 878879"/>
                <a:gd name="connsiteY0" fmla="*/ 25839 h 1408947"/>
                <a:gd name="connsiteX1" fmla="*/ 573581 w 878879"/>
                <a:gd name="connsiteY1" fmla="*/ 193278 h 1408947"/>
                <a:gd name="connsiteX2" fmla="*/ 878879 w 878879"/>
                <a:gd name="connsiteY2" fmla="*/ 1408947 h 1408947"/>
                <a:gd name="connsiteX3" fmla="*/ 241754 w 878879"/>
                <a:gd name="connsiteY3" fmla="*/ 1069299 h 1408947"/>
                <a:gd name="connsiteX4" fmla="*/ 22858 w 878879"/>
                <a:gd name="connsiteY4" fmla="*/ 6169 h 1408947"/>
                <a:gd name="connsiteX5" fmla="*/ 8381 w 878879"/>
                <a:gd name="connsiteY5" fmla="*/ 15344 h 1408947"/>
                <a:gd name="connsiteX0" fmla="*/ 16358 w 878879"/>
                <a:gd name="connsiteY0" fmla="*/ 25839 h 1408947"/>
                <a:gd name="connsiteX1" fmla="*/ 383803 w 878879"/>
                <a:gd name="connsiteY1" fmla="*/ 185979 h 1408947"/>
                <a:gd name="connsiteX2" fmla="*/ 878879 w 878879"/>
                <a:gd name="connsiteY2" fmla="*/ 1408947 h 1408947"/>
                <a:gd name="connsiteX3" fmla="*/ 241754 w 878879"/>
                <a:gd name="connsiteY3" fmla="*/ 1069299 h 1408947"/>
                <a:gd name="connsiteX4" fmla="*/ 22858 w 878879"/>
                <a:gd name="connsiteY4" fmla="*/ 6169 h 1408947"/>
                <a:gd name="connsiteX5" fmla="*/ 8381 w 878879"/>
                <a:gd name="connsiteY5" fmla="*/ 15344 h 1408947"/>
                <a:gd name="connsiteX0" fmla="*/ 16358 w 878879"/>
                <a:gd name="connsiteY0" fmla="*/ 46988 h 1430096"/>
                <a:gd name="connsiteX1" fmla="*/ 383803 w 878879"/>
                <a:gd name="connsiteY1" fmla="*/ 207128 h 1430096"/>
                <a:gd name="connsiteX2" fmla="*/ 878879 w 878879"/>
                <a:gd name="connsiteY2" fmla="*/ 1430096 h 1430096"/>
                <a:gd name="connsiteX3" fmla="*/ 241754 w 878879"/>
                <a:gd name="connsiteY3" fmla="*/ 1090448 h 1430096"/>
                <a:gd name="connsiteX4" fmla="*/ 22858 w 878879"/>
                <a:gd name="connsiteY4" fmla="*/ 27318 h 1430096"/>
                <a:gd name="connsiteX5" fmla="*/ 8381 w 878879"/>
                <a:gd name="connsiteY5" fmla="*/ 0 h 1430096"/>
                <a:gd name="connsiteX0" fmla="*/ 7977 w 870498"/>
                <a:gd name="connsiteY0" fmla="*/ 46988 h 1430096"/>
                <a:gd name="connsiteX1" fmla="*/ 375422 w 870498"/>
                <a:gd name="connsiteY1" fmla="*/ 207128 h 1430096"/>
                <a:gd name="connsiteX2" fmla="*/ 870498 w 870498"/>
                <a:gd name="connsiteY2" fmla="*/ 1430096 h 1430096"/>
                <a:gd name="connsiteX3" fmla="*/ 233373 w 870498"/>
                <a:gd name="connsiteY3" fmla="*/ 1090448 h 1430096"/>
                <a:gd name="connsiteX4" fmla="*/ 0 w 870498"/>
                <a:gd name="connsiteY4" fmla="*/ 0 h 1430096"/>
                <a:gd name="connsiteX0" fmla="*/ 2685 w 870498"/>
                <a:gd name="connsiteY0" fmla="*/ 9946 h 1430096"/>
                <a:gd name="connsiteX1" fmla="*/ 375422 w 870498"/>
                <a:gd name="connsiteY1" fmla="*/ 207128 h 1430096"/>
                <a:gd name="connsiteX2" fmla="*/ 870498 w 870498"/>
                <a:gd name="connsiteY2" fmla="*/ 1430096 h 1430096"/>
                <a:gd name="connsiteX3" fmla="*/ 233373 w 870498"/>
                <a:gd name="connsiteY3" fmla="*/ 1090448 h 1430096"/>
                <a:gd name="connsiteX4" fmla="*/ 0 w 870498"/>
                <a:gd name="connsiteY4" fmla="*/ 0 h 1430096"/>
                <a:gd name="connsiteX0" fmla="*/ 2685 w 870498"/>
                <a:gd name="connsiteY0" fmla="*/ 9946 h 1430096"/>
                <a:gd name="connsiteX1" fmla="*/ 743230 w 870498"/>
                <a:gd name="connsiteY1" fmla="*/ 297342 h 1430096"/>
                <a:gd name="connsiteX2" fmla="*/ 870498 w 870498"/>
                <a:gd name="connsiteY2" fmla="*/ 1430096 h 1430096"/>
                <a:gd name="connsiteX3" fmla="*/ 233373 w 870498"/>
                <a:gd name="connsiteY3" fmla="*/ 1090448 h 1430096"/>
                <a:gd name="connsiteX4" fmla="*/ 0 w 870498"/>
                <a:gd name="connsiteY4" fmla="*/ 0 h 1430096"/>
                <a:gd name="connsiteX0" fmla="*/ 0 w 867813"/>
                <a:gd name="connsiteY0" fmla="*/ 0 h 1420150"/>
                <a:gd name="connsiteX1" fmla="*/ 740545 w 867813"/>
                <a:gd name="connsiteY1" fmla="*/ 287396 h 1420150"/>
                <a:gd name="connsiteX2" fmla="*/ 867813 w 867813"/>
                <a:gd name="connsiteY2" fmla="*/ 1420150 h 1420150"/>
                <a:gd name="connsiteX3" fmla="*/ 230688 w 867813"/>
                <a:gd name="connsiteY3" fmla="*/ 1080502 h 1420150"/>
                <a:gd name="connsiteX4" fmla="*/ 365123 w 867813"/>
                <a:gd name="connsiteY4" fmla="*/ 80268 h 1420150"/>
                <a:gd name="connsiteX0" fmla="*/ 137120 w 637125"/>
                <a:gd name="connsiteY0" fmla="*/ 3006 h 1339882"/>
                <a:gd name="connsiteX1" fmla="*/ 509857 w 637125"/>
                <a:gd name="connsiteY1" fmla="*/ 207128 h 1339882"/>
                <a:gd name="connsiteX2" fmla="*/ 637125 w 637125"/>
                <a:gd name="connsiteY2" fmla="*/ 1339882 h 1339882"/>
                <a:gd name="connsiteX3" fmla="*/ 0 w 637125"/>
                <a:gd name="connsiteY3" fmla="*/ 1000234 h 1339882"/>
                <a:gd name="connsiteX4" fmla="*/ 134435 w 637125"/>
                <a:gd name="connsiteY4" fmla="*/ 0 h 1339882"/>
                <a:gd name="connsiteX0" fmla="*/ 137120 w 784059"/>
                <a:gd name="connsiteY0" fmla="*/ 3006 h 1417439"/>
                <a:gd name="connsiteX1" fmla="*/ 509857 w 784059"/>
                <a:gd name="connsiteY1" fmla="*/ 207128 h 1417439"/>
                <a:gd name="connsiteX2" fmla="*/ 784059 w 784059"/>
                <a:gd name="connsiteY2" fmla="*/ 1417439 h 1417439"/>
                <a:gd name="connsiteX3" fmla="*/ 0 w 784059"/>
                <a:gd name="connsiteY3" fmla="*/ 1000234 h 1417439"/>
                <a:gd name="connsiteX4" fmla="*/ 134435 w 784059"/>
                <a:gd name="connsiteY4" fmla="*/ 0 h 141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059" h="1417439">
                  <a:moveTo>
                    <a:pt x="137120" y="3006"/>
                  </a:moveTo>
                  <a:lnTo>
                    <a:pt x="509857" y="207128"/>
                  </a:lnTo>
                  <a:lnTo>
                    <a:pt x="784059" y="1417439"/>
                  </a:lnTo>
                  <a:lnTo>
                    <a:pt x="0" y="1000234"/>
                  </a:lnTo>
                  <a:lnTo>
                    <a:pt x="134435" y="0"/>
                  </a:lnTo>
                </a:path>
              </a:pathLst>
            </a:custGeom>
            <a:solidFill>
              <a:srgbClr val="D9D9D9">
                <a:alpha val="50000"/>
              </a:srgbClr>
            </a:solidFill>
            <a:ln w="6350" cmpd="sng"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5063900" y="914400"/>
              <a:ext cx="1983923" cy="775154"/>
              <a:chOff x="1863500" y="2892123"/>
              <a:chExt cx="1983923" cy="906181"/>
            </a:xfrm>
          </p:grpSpPr>
          <p:sp>
            <p:nvSpPr>
              <p:cNvPr id="165" name="Frame 164"/>
              <p:cNvSpPr/>
              <p:nvPr/>
            </p:nvSpPr>
            <p:spPr>
              <a:xfrm>
                <a:off x="3505200" y="3558809"/>
                <a:ext cx="342223" cy="197856"/>
              </a:xfrm>
              <a:prstGeom prst="frame">
                <a:avLst>
                  <a:gd name="adj1" fmla="val 27126"/>
                </a:avLst>
              </a:prstGeom>
              <a:solidFill>
                <a:srgbClr val="FAC090"/>
              </a:solidFill>
              <a:ln w="31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644294" y="3151667"/>
                <a:ext cx="246341" cy="274104"/>
                <a:chOff x="7162801" y="721781"/>
                <a:chExt cx="447746" cy="498207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7162801" y="721781"/>
                  <a:ext cx="447746" cy="498207"/>
                </a:xfrm>
                <a:prstGeom prst="rect">
                  <a:avLst/>
                </a:prstGeom>
                <a:solidFill>
                  <a:srgbClr val="D4BBFF"/>
                </a:solidFill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175" cmpd="sng">
                      <a:solidFill>
                        <a:schemeClr val="tx1"/>
                      </a:solidFill>
                    </a:ln>
                  </a:endParaRPr>
                </a:p>
              </p:txBody>
            </p:sp>
            <p:grpSp>
              <p:nvGrpSpPr>
                <p:cNvPr id="191" name="Group 190"/>
                <p:cNvGrpSpPr/>
                <p:nvPr/>
              </p:nvGrpSpPr>
              <p:grpSpPr>
                <a:xfrm>
                  <a:off x="7199395" y="768773"/>
                  <a:ext cx="374559" cy="404937"/>
                  <a:chOff x="7178129" y="817259"/>
                  <a:chExt cx="374559" cy="404937"/>
                </a:xfrm>
              </p:grpSpPr>
              <p:sp>
                <p:nvSpPr>
                  <p:cNvPr id="192" name="Folded Corner 191"/>
                  <p:cNvSpPr/>
                  <p:nvPr/>
                </p:nvSpPr>
                <p:spPr>
                  <a:xfrm>
                    <a:off x="7178129" y="817259"/>
                    <a:ext cx="374559" cy="404937"/>
                  </a:xfrm>
                  <a:prstGeom prst="foldedCorne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 cap="flat" cmpd="sng" algn="ctr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5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3" name="Rectangle 192"/>
                  <p:cNvSpPr/>
                  <p:nvPr/>
                </p:nvSpPr>
                <p:spPr>
                  <a:xfrm>
                    <a:off x="7204883" y="851968"/>
                    <a:ext cx="321050" cy="92557"/>
                  </a:xfrm>
                  <a:prstGeom prst="rect">
                    <a:avLst/>
                  </a:prstGeom>
                  <a:noFill/>
                  <a:ln w="3175" cap="flat" cmpd="sng" algn="ctr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500" kern="1200" dirty="0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7204883" y="956095"/>
                    <a:ext cx="321050" cy="92557"/>
                  </a:xfrm>
                  <a:prstGeom prst="rect">
                    <a:avLst/>
                  </a:prstGeom>
                  <a:noFill/>
                  <a:ln w="3175" cap="flat" cmpd="sng" algn="ctr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500" kern="1200" dirty="0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>
                  <a:xfrm>
                    <a:off x="7204883" y="1060221"/>
                    <a:ext cx="321050" cy="92557"/>
                  </a:xfrm>
                  <a:prstGeom prst="rect">
                    <a:avLst/>
                  </a:prstGeom>
                  <a:noFill/>
                  <a:ln w="3175" cap="flat" cmpd="sng" algn="ctr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500" kern="1200" dirty="0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67" name="Group 166"/>
              <p:cNvGrpSpPr/>
              <p:nvPr/>
            </p:nvGrpSpPr>
            <p:grpSpPr>
              <a:xfrm>
                <a:off x="2954059" y="3295600"/>
                <a:ext cx="246341" cy="274104"/>
                <a:chOff x="7162801" y="721781"/>
                <a:chExt cx="447746" cy="498207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7162801" y="721781"/>
                  <a:ext cx="447746" cy="498207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175" cmpd="sng">
                      <a:solidFill>
                        <a:schemeClr val="tx1"/>
                      </a:solidFill>
                    </a:ln>
                  </a:endParaRPr>
                </a:p>
              </p:txBody>
            </p:sp>
            <p:grpSp>
              <p:nvGrpSpPr>
                <p:cNvPr id="185" name="Group 184"/>
                <p:cNvGrpSpPr/>
                <p:nvPr/>
              </p:nvGrpSpPr>
              <p:grpSpPr>
                <a:xfrm>
                  <a:off x="7199395" y="768773"/>
                  <a:ext cx="374559" cy="404937"/>
                  <a:chOff x="7178129" y="817259"/>
                  <a:chExt cx="374559" cy="404937"/>
                </a:xfrm>
              </p:grpSpPr>
              <p:sp>
                <p:nvSpPr>
                  <p:cNvPr id="186" name="Folded Corner 185"/>
                  <p:cNvSpPr/>
                  <p:nvPr/>
                </p:nvSpPr>
                <p:spPr>
                  <a:xfrm>
                    <a:off x="7178129" y="817259"/>
                    <a:ext cx="374559" cy="404937"/>
                  </a:xfrm>
                  <a:prstGeom prst="foldedCorne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 cap="flat" cmpd="sng" algn="ctr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5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7" name="Rectangle 186"/>
                  <p:cNvSpPr/>
                  <p:nvPr/>
                </p:nvSpPr>
                <p:spPr>
                  <a:xfrm>
                    <a:off x="7204883" y="851968"/>
                    <a:ext cx="321050" cy="92557"/>
                  </a:xfrm>
                  <a:prstGeom prst="rect">
                    <a:avLst/>
                  </a:prstGeom>
                  <a:noFill/>
                  <a:ln w="3175" cap="flat" cmpd="sng" algn="ctr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500" kern="1200" dirty="0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8" name="Rectangle 187"/>
                  <p:cNvSpPr/>
                  <p:nvPr/>
                </p:nvSpPr>
                <p:spPr>
                  <a:xfrm>
                    <a:off x="7204883" y="956095"/>
                    <a:ext cx="321050" cy="92557"/>
                  </a:xfrm>
                  <a:prstGeom prst="rect">
                    <a:avLst/>
                  </a:prstGeom>
                  <a:noFill/>
                  <a:ln w="3175" cap="flat" cmpd="sng" algn="ctr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500" kern="1200" dirty="0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9" name="Rectangle 188"/>
                  <p:cNvSpPr/>
                  <p:nvPr/>
                </p:nvSpPr>
                <p:spPr>
                  <a:xfrm>
                    <a:off x="7204883" y="1060221"/>
                    <a:ext cx="321050" cy="92557"/>
                  </a:xfrm>
                  <a:prstGeom prst="rect">
                    <a:avLst/>
                  </a:prstGeom>
                  <a:noFill/>
                  <a:ln w="3175" cap="flat" cmpd="sng" algn="ctr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500" kern="1200" dirty="0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68" name="Group 167"/>
              <p:cNvGrpSpPr/>
              <p:nvPr/>
            </p:nvGrpSpPr>
            <p:grpSpPr>
              <a:xfrm>
                <a:off x="2344459" y="3227867"/>
                <a:ext cx="246341" cy="274104"/>
                <a:chOff x="7162801" y="721781"/>
                <a:chExt cx="447746" cy="498207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7162801" y="721781"/>
                  <a:ext cx="447746" cy="498207"/>
                </a:xfrm>
                <a:prstGeom prst="rect">
                  <a:avLst/>
                </a:prstGeom>
                <a:solidFill>
                  <a:srgbClr val="D4BBFF"/>
                </a:solidFill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175" cmpd="sng">
                      <a:solidFill>
                        <a:schemeClr val="tx1"/>
                      </a:solidFill>
                    </a:ln>
                  </a:endParaRPr>
                </a:p>
              </p:txBody>
            </p:sp>
            <p:grpSp>
              <p:nvGrpSpPr>
                <p:cNvPr id="179" name="Group 178"/>
                <p:cNvGrpSpPr/>
                <p:nvPr/>
              </p:nvGrpSpPr>
              <p:grpSpPr>
                <a:xfrm>
                  <a:off x="7199395" y="768773"/>
                  <a:ext cx="374559" cy="404937"/>
                  <a:chOff x="7178129" y="817259"/>
                  <a:chExt cx="374559" cy="404937"/>
                </a:xfrm>
              </p:grpSpPr>
              <p:sp>
                <p:nvSpPr>
                  <p:cNvPr id="180" name="Folded Corner 179"/>
                  <p:cNvSpPr/>
                  <p:nvPr/>
                </p:nvSpPr>
                <p:spPr>
                  <a:xfrm>
                    <a:off x="7178129" y="817259"/>
                    <a:ext cx="374559" cy="404937"/>
                  </a:xfrm>
                  <a:prstGeom prst="foldedCorne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 cap="flat" cmpd="sng" algn="ctr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5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7204883" y="851968"/>
                    <a:ext cx="321050" cy="92557"/>
                  </a:xfrm>
                  <a:prstGeom prst="rect">
                    <a:avLst/>
                  </a:prstGeom>
                  <a:noFill/>
                  <a:ln w="3175" cap="flat" cmpd="sng" algn="ctr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500" kern="1200" dirty="0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7204883" y="956095"/>
                    <a:ext cx="321050" cy="92557"/>
                  </a:xfrm>
                  <a:prstGeom prst="rect">
                    <a:avLst/>
                  </a:prstGeom>
                  <a:noFill/>
                  <a:ln w="3175" cap="flat" cmpd="sng" algn="ctr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500" kern="1200" dirty="0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>
                  <a:xfrm>
                    <a:off x="7204883" y="1060221"/>
                    <a:ext cx="321050" cy="92557"/>
                  </a:xfrm>
                  <a:prstGeom prst="rect">
                    <a:avLst/>
                  </a:prstGeom>
                  <a:noFill/>
                  <a:ln w="3175" cap="flat" cmpd="sng" algn="ctr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500" kern="1200" dirty="0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69" name="Left-Right Arrow 168"/>
              <p:cNvSpPr/>
              <p:nvPr/>
            </p:nvSpPr>
            <p:spPr>
              <a:xfrm rot="19607700" flipH="1">
                <a:off x="2499401" y="3247845"/>
                <a:ext cx="227972" cy="125771"/>
              </a:xfrm>
              <a:prstGeom prst="leftRightArrow">
                <a:avLst/>
              </a:prstGeom>
              <a:solidFill>
                <a:srgbClr val="ECA7AA"/>
              </a:solidFill>
              <a:ln w="31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ame 169"/>
              <p:cNvSpPr/>
              <p:nvPr/>
            </p:nvSpPr>
            <p:spPr>
              <a:xfrm>
                <a:off x="2269580" y="3600449"/>
                <a:ext cx="342223" cy="197855"/>
              </a:xfrm>
              <a:prstGeom prst="frame">
                <a:avLst>
                  <a:gd name="adj1" fmla="val 27126"/>
                </a:avLst>
              </a:prstGeom>
              <a:solidFill>
                <a:srgbClr val="FAC090"/>
              </a:solidFill>
              <a:ln w="31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Frame 170"/>
              <p:cNvSpPr/>
              <p:nvPr/>
            </p:nvSpPr>
            <p:spPr>
              <a:xfrm>
                <a:off x="2646894" y="3600449"/>
                <a:ext cx="342223" cy="197855"/>
              </a:xfrm>
              <a:prstGeom prst="frame">
                <a:avLst>
                  <a:gd name="adj1" fmla="val 2712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31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Left-Right Arrow 171"/>
              <p:cNvSpPr/>
              <p:nvPr/>
            </p:nvSpPr>
            <p:spPr>
              <a:xfrm rot="1992300">
                <a:off x="2830416" y="3247845"/>
                <a:ext cx="227972" cy="125771"/>
              </a:xfrm>
              <a:prstGeom prst="leftRightArrow">
                <a:avLst/>
              </a:prstGeom>
              <a:solidFill>
                <a:srgbClr val="ECA7AA"/>
              </a:solidFill>
              <a:ln w="31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Left-Right Arrow 172"/>
              <p:cNvSpPr/>
              <p:nvPr/>
            </p:nvSpPr>
            <p:spPr>
              <a:xfrm rot="3208167">
                <a:off x="2492333" y="3458856"/>
                <a:ext cx="301908" cy="144666"/>
              </a:xfrm>
              <a:prstGeom prst="leftRightArrow">
                <a:avLst/>
              </a:prstGeom>
              <a:solidFill>
                <a:srgbClr val="ECA7AA"/>
              </a:solidFill>
              <a:ln w="31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Left-Right Arrow 173"/>
              <p:cNvSpPr/>
              <p:nvPr/>
            </p:nvSpPr>
            <p:spPr>
              <a:xfrm rot="17886476" flipH="1">
                <a:off x="2284745" y="3504302"/>
                <a:ext cx="210850" cy="125771"/>
              </a:xfrm>
              <a:prstGeom prst="leftRightArrow">
                <a:avLst/>
              </a:prstGeom>
              <a:solidFill>
                <a:srgbClr val="ECA7AA"/>
              </a:solidFill>
              <a:ln w="31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Hexagon 174"/>
              <p:cNvSpPr/>
              <p:nvPr/>
            </p:nvSpPr>
            <p:spPr>
              <a:xfrm>
                <a:off x="1863500" y="2892123"/>
                <a:ext cx="651100" cy="267241"/>
              </a:xfrm>
              <a:prstGeom prst="hexagon">
                <a:avLst>
                  <a:gd name="adj" fmla="val 15421"/>
                  <a:gd name="vf" fmla="val 1154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Root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Left-Right Arrow 175"/>
              <p:cNvSpPr/>
              <p:nvPr/>
            </p:nvSpPr>
            <p:spPr>
              <a:xfrm rot="1128335">
                <a:off x="2441962" y="3073157"/>
                <a:ext cx="227972" cy="125771"/>
              </a:xfrm>
              <a:prstGeom prst="leftRightArrow">
                <a:avLst/>
              </a:prstGeom>
              <a:solidFill>
                <a:srgbClr val="ECA7AA"/>
              </a:solidFill>
              <a:ln w="31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Left-Right Arrow 176"/>
              <p:cNvSpPr/>
              <p:nvPr/>
            </p:nvSpPr>
            <p:spPr>
              <a:xfrm rot="1719350">
                <a:off x="3180391" y="3462579"/>
                <a:ext cx="432274" cy="125771"/>
              </a:xfrm>
              <a:prstGeom prst="leftRightArrow">
                <a:avLst/>
              </a:prstGeom>
              <a:solidFill>
                <a:srgbClr val="ECA7AA"/>
              </a:solidFill>
              <a:ln w="31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1" name="Left-Right Arrow 160"/>
            <p:cNvSpPr/>
            <p:nvPr/>
          </p:nvSpPr>
          <p:spPr>
            <a:xfrm rot="1719350">
              <a:off x="6153025" y="2369118"/>
              <a:ext cx="1028949" cy="182839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1" name="Group 450"/>
          <p:cNvGrpSpPr/>
          <p:nvPr/>
        </p:nvGrpSpPr>
        <p:grpSpPr>
          <a:xfrm>
            <a:off x="457200" y="3886200"/>
            <a:ext cx="8305800" cy="2743200"/>
            <a:chOff x="457200" y="3886200"/>
            <a:chExt cx="8305800" cy="2743200"/>
          </a:xfrm>
        </p:grpSpPr>
        <p:sp>
          <p:nvSpPr>
            <p:cNvPr id="445" name="Freeform 444"/>
            <p:cNvSpPr/>
            <p:nvPr/>
          </p:nvSpPr>
          <p:spPr>
            <a:xfrm>
              <a:off x="762000" y="3962400"/>
              <a:ext cx="3810000" cy="872525"/>
            </a:xfrm>
            <a:custGeom>
              <a:avLst/>
              <a:gdLst>
                <a:gd name="connsiteX0" fmla="*/ 973198 w 1203795"/>
                <a:gd name="connsiteY0" fmla="*/ 77817 h 1031495"/>
                <a:gd name="connsiteX1" fmla="*/ 558124 w 1203795"/>
                <a:gd name="connsiteY1" fmla="*/ 3476 h 1031495"/>
                <a:gd name="connsiteX2" fmla="*/ 254563 w 1203795"/>
                <a:gd name="connsiteY2" fmla="*/ 183134 h 1031495"/>
                <a:gd name="connsiteX3" fmla="*/ 563 w 1203795"/>
                <a:gd name="connsiteY3" fmla="*/ 548647 h 1031495"/>
                <a:gd name="connsiteX4" fmla="*/ 192612 w 1203795"/>
                <a:gd name="connsiteY4" fmla="*/ 864598 h 1031495"/>
                <a:gd name="connsiteX5" fmla="*/ 409441 w 1203795"/>
                <a:gd name="connsiteY5" fmla="*/ 1013281 h 1031495"/>
                <a:gd name="connsiteX6" fmla="*/ 694417 w 1203795"/>
                <a:gd name="connsiteY6" fmla="*/ 1007086 h 1031495"/>
                <a:gd name="connsiteX7" fmla="*/ 1041344 w 1203795"/>
                <a:gd name="connsiteY7" fmla="*/ 815037 h 1031495"/>
                <a:gd name="connsiteX8" fmla="*/ 1196222 w 1203795"/>
                <a:gd name="connsiteY8" fmla="*/ 505281 h 1031495"/>
                <a:gd name="connsiteX9" fmla="*/ 1159051 w 1203795"/>
                <a:gd name="connsiteY9" fmla="*/ 238890 h 1031495"/>
                <a:gd name="connsiteX10" fmla="*/ 973198 w 1203795"/>
                <a:gd name="connsiteY10" fmla="*/ 77817 h 1031495"/>
                <a:gd name="connsiteX0" fmla="*/ 972636 w 1203233"/>
                <a:gd name="connsiteY0" fmla="*/ 76467 h 1030145"/>
                <a:gd name="connsiteX1" fmla="*/ 557562 w 1203233"/>
                <a:gd name="connsiteY1" fmla="*/ 2126 h 1030145"/>
                <a:gd name="connsiteX2" fmla="*/ 191357 w 1203233"/>
                <a:gd name="connsiteY2" fmla="*/ 153517 h 1030145"/>
                <a:gd name="connsiteX3" fmla="*/ 1 w 1203233"/>
                <a:gd name="connsiteY3" fmla="*/ 547297 h 1030145"/>
                <a:gd name="connsiteX4" fmla="*/ 192050 w 1203233"/>
                <a:gd name="connsiteY4" fmla="*/ 863248 h 1030145"/>
                <a:gd name="connsiteX5" fmla="*/ 408879 w 1203233"/>
                <a:gd name="connsiteY5" fmla="*/ 1011931 h 1030145"/>
                <a:gd name="connsiteX6" fmla="*/ 693855 w 1203233"/>
                <a:gd name="connsiteY6" fmla="*/ 1005736 h 1030145"/>
                <a:gd name="connsiteX7" fmla="*/ 1040782 w 1203233"/>
                <a:gd name="connsiteY7" fmla="*/ 813687 h 1030145"/>
                <a:gd name="connsiteX8" fmla="*/ 1195660 w 1203233"/>
                <a:gd name="connsiteY8" fmla="*/ 503931 h 1030145"/>
                <a:gd name="connsiteX9" fmla="*/ 1158489 w 1203233"/>
                <a:gd name="connsiteY9" fmla="*/ 237540 h 1030145"/>
                <a:gd name="connsiteX10" fmla="*/ 972636 w 1203233"/>
                <a:gd name="connsiteY10" fmla="*/ 76467 h 1030145"/>
                <a:gd name="connsiteX0" fmla="*/ 1025642 w 1202153"/>
                <a:gd name="connsiteY0" fmla="*/ 70031 h 1030775"/>
                <a:gd name="connsiteX1" fmla="*/ 557562 w 1202153"/>
                <a:gd name="connsiteY1" fmla="*/ 2756 h 1030775"/>
                <a:gd name="connsiteX2" fmla="*/ 191357 w 1202153"/>
                <a:gd name="connsiteY2" fmla="*/ 154147 h 1030775"/>
                <a:gd name="connsiteX3" fmla="*/ 1 w 1202153"/>
                <a:gd name="connsiteY3" fmla="*/ 547927 h 1030775"/>
                <a:gd name="connsiteX4" fmla="*/ 192050 w 1202153"/>
                <a:gd name="connsiteY4" fmla="*/ 863878 h 1030775"/>
                <a:gd name="connsiteX5" fmla="*/ 408879 w 1202153"/>
                <a:gd name="connsiteY5" fmla="*/ 1012561 h 1030775"/>
                <a:gd name="connsiteX6" fmla="*/ 693855 w 1202153"/>
                <a:gd name="connsiteY6" fmla="*/ 1006366 h 1030775"/>
                <a:gd name="connsiteX7" fmla="*/ 1040782 w 1202153"/>
                <a:gd name="connsiteY7" fmla="*/ 814317 h 1030775"/>
                <a:gd name="connsiteX8" fmla="*/ 1195660 w 1202153"/>
                <a:gd name="connsiteY8" fmla="*/ 504561 h 1030775"/>
                <a:gd name="connsiteX9" fmla="*/ 1158489 w 1202153"/>
                <a:gd name="connsiteY9" fmla="*/ 238170 h 1030775"/>
                <a:gd name="connsiteX10" fmla="*/ 1025642 w 1202153"/>
                <a:gd name="connsiteY10" fmla="*/ 70031 h 103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2153" h="1030775">
                  <a:moveTo>
                    <a:pt x="1025642" y="70031"/>
                  </a:moveTo>
                  <a:cubicBezTo>
                    <a:pt x="925488" y="30795"/>
                    <a:pt x="696609" y="-11263"/>
                    <a:pt x="557562" y="2756"/>
                  </a:cubicBezTo>
                  <a:cubicBezTo>
                    <a:pt x="418515" y="16775"/>
                    <a:pt x="284284" y="63285"/>
                    <a:pt x="191357" y="154147"/>
                  </a:cubicBezTo>
                  <a:cubicBezTo>
                    <a:pt x="98430" y="245009"/>
                    <a:pt x="-114" y="429639"/>
                    <a:pt x="1" y="547927"/>
                  </a:cubicBezTo>
                  <a:cubicBezTo>
                    <a:pt x="116" y="666215"/>
                    <a:pt x="123904" y="786439"/>
                    <a:pt x="192050" y="863878"/>
                  </a:cubicBezTo>
                  <a:cubicBezTo>
                    <a:pt x="260196" y="941317"/>
                    <a:pt x="325245" y="988813"/>
                    <a:pt x="408879" y="1012561"/>
                  </a:cubicBezTo>
                  <a:cubicBezTo>
                    <a:pt x="492513" y="1036309"/>
                    <a:pt x="588538" y="1039407"/>
                    <a:pt x="693855" y="1006366"/>
                  </a:cubicBezTo>
                  <a:cubicBezTo>
                    <a:pt x="799172" y="973325"/>
                    <a:pt x="957148" y="897951"/>
                    <a:pt x="1040782" y="814317"/>
                  </a:cubicBezTo>
                  <a:cubicBezTo>
                    <a:pt x="1124416" y="730683"/>
                    <a:pt x="1176042" y="600586"/>
                    <a:pt x="1195660" y="504561"/>
                  </a:cubicBezTo>
                  <a:cubicBezTo>
                    <a:pt x="1215278" y="408536"/>
                    <a:pt x="1186825" y="310592"/>
                    <a:pt x="1158489" y="238170"/>
                  </a:cubicBezTo>
                  <a:cubicBezTo>
                    <a:pt x="1130153" y="165748"/>
                    <a:pt x="1125796" y="109267"/>
                    <a:pt x="1025642" y="700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2A8AF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57200" y="3886200"/>
              <a:ext cx="8153400" cy="27432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80482" y="6041067"/>
              <a:ext cx="8282518" cy="512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t"/>
            <a:lstStyle/>
            <a:p>
              <a:r>
                <a:rPr lang="en-US" sz="1600" dirty="0" smtClean="0">
                  <a:solidFill>
                    <a:srgbClr val="800000"/>
                  </a:solidFill>
                </a:rPr>
                <a:t>Replicas talk to their local engagement manager.  Messages flow over engagements between participants.  This means they flow between the replicas of the participants.</a:t>
              </a:r>
              <a:endParaRPr lang="en-US" sz="1600" dirty="0">
                <a:solidFill>
                  <a:srgbClr val="800000"/>
                </a:solidFill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 flipV="1">
              <a:off x="487266" y="4876800"/>
              <a:ext cx="8047134" cy="10751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Freeform 213"/>
            <p:cNvSpPr/>
            <p:nvPr/>
          </p:nvSpPr>
          <p:spPr>
            <a:xfrm>
              <a:off x="4724400" y="3962400"/>
              <a:ext cx="3352800" cy="872525"/>
            </a:xfrm>
            <a:custGeom>
              <a:avLst/>
              <a:gdLst>
                <a:gd name="connsiteX0" fmla="*/ 973198 w 1203795"/>
                <a:gd name="connsiteY0" fmla="*/ 77817 h 1031495"/>
                <a:gd name="connsiteX1" fmla="*/ 558124 w 1203795"/>
                <a:gd name="connsiteY1" fmla="*/ 3476 h 1031495"/>
                <a:gd name="connsiteX2" fmla="*/ 254563 w 1203795"/>
                <a:gd name="connsiteY2" fmla="*/ 183134 h 1031495"/>
                <a:gd name="connsiteX3" fmla="*/ 563 w 1203795"/>
                <a:gd name="connsiteY3" fmla="*/ 548647 h 1031495"/>
                <a:gd name="connsiteX4" fmla="*/ 192612 w 1203795"/>
                <a:gd name="connsiteY4" fmla="*/ 864598 h 1031495"/>
                <a:gd name="connsiteX5" fmla="*/ 409441 w 1203795"/>
                <a:gd name="connsiteY5" fmla="*/ 1013281 h 1031495"/>
                <a:gd name="connsiteX6" fmla="*/ 694417 w 1203795"/>
                <a:gd name="connsiteY6" fmla="*/ 1007086 h 1031495"/>
                <a:gd name="connsiteX7" fmla="*/ 1041344 w 1203795"/>
                <a:gd name="connsiteY7" fmla="*/ 815037 h 1031495"/>
                <a:gd name="connsiteX8" fmla="*/ 1196222 w 1203795"/>
                <a:gd name="connsiteY8" fmla="*/ 505281 h 1031495"/>
                <a:gd name="connsiteX9" fmla="*/ 1159051 w 1203795"/>
                <a:gd name="connsiteY9" fmla="*/ 238890 h 1031495"/>
                <a:gd name="connsiteX10" fmla="*/ 973198 w 1203795"/>
                <a:gd name="connsiteY10" fmla="*/ 77817 h 1031495"/>
                <a:gd name="connsiteX0" fmla="*/ 972636 w 1203233"/>
                <a:gd name="connsiteY0" fmla="*/ 76467 h 1030145"/>
                <a:gd name="connsiteX1" fmla="*/ 557562 w 1203233"/>
                <a:gd name="connsiteY1" fmla="*/ 2126 h 1030145"/>
                <a:gd name="connsiteX2" fmla="*/ 191357 w 1203233"/>
                <a:gd name="connsiteY2" fmla="*/ 153517 h 1030145"/>
                <a:gd name="connsiteX3" fmla="*/ 1 w 1203233"/>
                <a:gd name="connsiteY3" fmla="*/ 547297 h 1030145"/>
                <a:gd name="connsiteX4" fmla="*/ 192050 w 1203233"/>
                <a:gd name="connsiteY4" fmla="*/ 863248 h 1030145"/>
                <a:gd name="connsiteX5" fmla="*/ 408879 w 1203233"/>
                <a:gd name="connsiteY5" fmla="*/ 1011931 h 1030145"/>
                <a:gd name="connsiteX6" fmla="*/ 693855 w 1203233"/>
                <a:gd name="connsiteY6" fmla="*/ 1005736 h 1030145"/>
                <a:gd name="connsiteX7" fmla="*/ 1040782 w 1203233"/>
                <a:gd name="connsiteY7" fmla="*/ 813687 h 1030145"/>
                <a:gd name="connsiteX8" fmla="*/ 1195660 w 1203233"/>
                <a:gd name="connsiteY8" fmla="*/ 503931 h 1030145"/>
                <a:gd name="connsiteX9" fmla="*/ 1158489 w 1203233"/>
                <a:gd name="connsiteY9" fmla="*/ 237540 h 1030145"/>
                <a:gd name="connsiteX10" fmla="*/ 972636 w 1203233"/>
                <a:gd name="connsiteY10" fmla="*/ 76467 h 1030145"/>
                <a:gd name="connsiteX0" fmla="*/ 1025642 w 1202153"/>
                <a:gd name="connsiteY0" fmla="*/ 70031 h 1030775"/>
                <a:gd name="connsiteX1" fmla="*/ 557562 w 1202153"/>
                <a:gd name="connsiteY1" fmla="*/ 2756 h 1030775"/>
                <a:gd name="connsiteX2" fmla="*/ 191357 w 1202153"/>
                <a:gd name="connsiteY2" fmla="*/ 154147 h 1030775"/>
                <a:gd name="connsiteX3" fmla="*/ 1 w 1202153"/>
                <a:gd name="connsiteY3" fmla="*/ 547927 h 1030775"/>
                <a:gd name="connsiteX4" fmla="*/ 192050 w 1202153"/>
                <a:gd name="connsiteY4" fmla="*/ 863878 h 1030775"/>
                <a:gd name="connsiteX5" fmla="*/ 408879 w 1202153"/>
                <a:gd name="connsiteY5" fmla="*/ 1012561 h 1030775"/>
                <a:gd name="connsiteX6" fmla="*/ 693855 w 1202153"/>
                <a:gd name="connsiteY6" fmla="*/ 1006366 h 1030775"/>
                <a:gd name="connsiteX7" fmla="*/ 1040782 w 1202153"/>
                <a:gd name="connsiteY7" fmla="*/ 814317 h 1030775"/>
                <a:gd name="connsiteX8" fmla="*/ 1195660 w 1202153"/>
                <a:gd name="connsiteY8" fmla="*/ 504561 h 1030775"/>
                <a:gd name="connsiteX9" fmla="*/ 1158489 w 1202153"/>
                <a:gd name="connsiteY9" fmla="*/ 238170 h 1030775"/>
                <a:gd name="connsiteX10" fmla="*/ 1025642 w 1202153"/>
                <a:gd name="connsiteY10" fmla="*/ 70031 h 103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2153" h="1030775">
                  <a:moveTo>
                    <a:pt x="1025642" y="70031"/>
                  </a:moveTo>
                  <a:cubicBezTo>
                    <a:pt x="925488" y="30795"/>
                    <a:pt x="696609" y="-11263"/>
                    <a:pt x="557562" y="2756"/>
                  </a:cubicBezTo>
                  <a:cubicBezTo>
                    <a:pt x="418515" y="16775"/>
                    <a:pt x="284284" y="63285"/>
                    <a:pt x="191357" y="154147"/>
                  </a:cubicBezTo>
                  <a:cubicBezTo>
                    <a:pt x="98430" y="245009"/>
                    <a:pt x="-114" y="429639"/>
                    <a:pt x="1" y="547927"/>
                  </a:cubicBezTo>
                  <a:cubicBezTo>
                    <a:pt x="116" y="666215"/>
                    <a:pt x="123904" y="786439"/>
                    <a:pt x="192050" y="863878"/>
                  </a:cubicBezTo>
                  <a:cubicBezTo>
                    <a:pt x="260196" y="941317"/>
                    <a:pt x="325245" y="988813"/>
                    <a:pt x="408879" y="1012561"/>
                  </a:cubicBezTo>
                  <a:cubicBezTo>
                    <a:pt x="492513" y="1036309"/>
                    <a:pt x="588538" y="1039407"/>
                    <a:pt x="693855" y="1006366"/>
                  </a:cubicBezTo>
                  <a:cubicBezTo>
                    <a:pt x="799172" y="973325"/>
                    <a:pt x="957148" y="897951"/>
                    <a:pt x="1040782" y="814317"/>
                  </a:cubicBezTo>
                  <a:cubicBezTo>
                    <a:pt x="1124416" y="730683"/>
                    <a:pt x="1176042" y="600586"/>
                    <a:pt x="1195660" y="504561"/>
                  </a:cubicBezTo>
                  <a:cubicBezTo>
                    <a:pt x="1215278" y="408536"/>
                    <a:pt x="1186825" y="310592"/>
                    <a:pt x="1158489" y="238170"/>
                  </a:cubicBezTo>
                  <a:cubicBezTo>
                    <a:pt x="1130153" y="165748"/>
                    <a:pt x="1125796" y="109267"/>
                    <a:pt x="1025642" y="700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2A8AF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769141" y="3934739"/>
              <a:ext cx="433117" cy="455029"/>
              <a:chOff x="2282488" y="2286000"/>
              <a:chExt cx="330985" cy="347730"/>
            </a:xfrm>
          </p:grpSpPr>
          <p:sp>
            <p:nvSpPr>
              <p:cNvPr id="262" name="Rectangle 261"/>
              <p:cNvSpPr/>
              <p:nvPr/>
            </p:nvSpPr>
            <p:spPr>
              <a:xfrm>
                <a:off x="2282488" y="2286000"/>
                <a:ext cx="330985" cy="34773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27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263" name="Group 262"/>
              <p:cNvGrpSpPr/>
              <p:nvPr/>
            </p:nvGrpSpPr>
            <p:grpSpPr>
              <a:xfrm>
                <a:off x="2309539" y="2326996"/>
                <a:ext cx="276883" cy="282631"/>
                <a:chOff x="7178129" y="817259"/>
                <a:chExt cx="374559" cy="404937"/>
              </a:xfrm>
            </p:grpSpPr>
            <p:sp>
              <p:nvSpPr>
                <p:cNvPr id="264" name="Folded Corner 263"/>
                <p:cNvSpPr/>
                <p:nvPr/>
              </p:nvSpPr>
              <p:spPr>
                <a:xfrm>
                  <a:off x="7178129" y="817259"/>
                  <a:ext cx="374559" cy="404937"/>
                </a:xfrm>
                <a:prstGeom prst="foldedCorner">
                  <a:avLst/>
                </a:prstGeom>
                <a:solidFill>
                  <a:schemeClr val="bg1">
                    <a:lumMod val="95000"/>
                  </a:schemeClr>
                </a:solidFill>
                <a:ln w="1270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500" kern="1200">
                    <a:solidFill>
                      <a:srgbClr val="FFFFFF"/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7204883" y="851968"/>
                  <a:ext cx="321050" cy="92557"/>
                </a:xfrm>
                <a:prstGeom prst="rect">
                  <a:avLst/>
                </a:prstGeom>
                <a:noFill/>
                <a:ln w="1270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5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7204883" y="956095"/>
                  <a:ext cx="321050" cy="92557"/>
                </a:xfrm>
                <a:prstGeom prst="rect">
                  <a:avLst/>
                </a:prstGeom>
                <a:noFill/>
                <a:ln w="1270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5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7204883" y="1060221"/>
                  <a:ext cx="321050" cy="92557"/>
                </a:xfrm>
                <a:prstGeom prst="rect">
                  <a:avLst/>
                </a:prstGeom>
                <a:noFill/>
                <a:ln w="1270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5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16" name="Rectangle 215"/>
            <p:cNvSpPr/>
            <p:nvPr/>
          </p:nvSpPr>
          <p:spPr>
            <a:xfrm>
              <a:off x="5029200" y="3983392"/>
              <a:ext cx="2895600" cy="3890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Participant (Resource - R)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8" name="Left-Right Arrow 217"/>
            <p:cNvSpPr/>
            <p:nvPr/>
          </p:nvSpPr>
          <p:spPr>
            <a:xfrm rot="205949">
              <a:off x="4349627" y="4208733"/>
              <a:ext cx="599136" cy="225954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7722726" y="4343400"/>
              <a:ext cx="354474" cy="275437"/>
              <a:chOff x="6652897" y="3635475"/>
              <a:chExt cx="338607" cy="27866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260" name="Rectangle 259"/>
              <p:cNvSpPr/>
              <p:nvPr/>
            </p:nvSpPr>
            <p:spPr>
              <a:xfrm>
                <a:off x="6685732" y="3676185"/>
                <a:ext cx="281303" cy="1803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61" name="Frame 260"/>
              <p:cNvSpPr/>
              <p:nvPr/>
            </p:nvSpPr>
            <p:spPr>
              <a:xfrm>
                <a:off x="6652897" y="3635475"/>
                <a:ext cx="338607" cy="278662"/>
              </a:xfrm>
              <a:prstGeom prst="frame">
                <a:avLst>
                  <a:gd name="adj1" fmla="val 2712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4" name="Rounded Rectangle 223"/>
            <p:cNvSpPr/>
            <p:nvPr/>
          </p:nvSpPr>
          <p:spPr>
            <a:xfrm>
              <a:off x="6061685" y="4433764"/>
              <a:ext cx="415315" cy="290636"/>
            </a:xfrm>
            <a:prstGeom prst="roundRect">
              <a:avLst/>
            </a:prstGeom>
            <a:solidFill>
              <a:srgbClr val="F4D09B"/>
            </a:solidFill>
            <a:ln w="6350" cmpd="sng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R2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334001" y="4343400"/>
              <a:ext cx="381916" cy="289331"/>
            </a:xfrm>
            <a:prstGeom prst="roundRect">
              <a:avLst/>
            </a:prstGeom>
            <a:solidFill>
              <a:srgbClr val="F4D09B"/>
            </a:solidFill>
            <a:ln w="6350" cmpd="sng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R1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6781800" y="4419600"/>
              <a:ext cx="415315" cy="278717"/>
            </a:xfrm>
            <a:prstGeom prst="roundRect">
              <a:avLst/>
            </a:prstGeom>
            <a:solidFill>
              <a:srgbClr val="F4D09B"/>
            </a:solidFill>
            <a:ln w="6350" cmpd="sng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R3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413" name="Group 412"/>
            <p:cNvGrpSpPr/>
            <p:nvPr/>
          </p:nvGrpSpPr>
          <p:grpSpPr>
            <a:xfrm>
              <a:off x="7696201" y="4951892"/>
              <a:ext cx="609600" cy="926296"/>
              <a:chOff x="4114800" y="4951892"/>
              <a:chExt cx="471551" cy="926296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325119" y="5408276"/>
                <a:ext cx="0" cy="469912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3" name="Group 232"/>
              <p:cNvGrpSpPr/>
              <p:nvPr/>
            </p:nvGrpSpPr>
            <p:grpSpPr>
              <a:xfrm>
                <a:off x="4114800" y="4951892"/>
                <a:ext cx="471551" cy="839311"/>
                <a:chOff x="3524335" y="3619710"/>
                <a:chExt cx="457200" cy="786235"/>
              </a:xfrm>
            </p:grpSpPr>
            <p:sp>
              <p:nvSpPr>
                <p:cNvPr id="246" name="Bevel 245"/>
                <p:cNvSpPr/>
                <p:nvPr/>
              </p:nvSpPr>
              <p:spPr>
                <a:xfrm>
                  <a:off x="3524335" y="3804187"/>
                  <a:ext cx="457200" cy="601758"/>
                </a:xfrm>
                <a:prstGeom prst="bevel">
                  <a:avLst>
                    <a:gd name="adj" fmla="val 12399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EM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(R3)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7" name="Rounded Rectangle 246"/>
                <p:cNvSpPr/>
                <p:nvPr/>
              </p:nvSpPr>
              <p:spPr>
                <a:xfrm>
                  <a:off x="3590968" y="3619710"/>
                  <a:ext cx="323936" cy="204888"/>
                </a:xfrm>
                <a:prstGeom prst="roundRect">
                  <a:avLst/>
                </a:prstGeom>
                <a:solidFill>
                  <a:srgbClr val="FAC090"/>
                </a:solidFill>
                <a:ln w="6350" cmpd="sng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R3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397" name="Group 396"/>
            <p:cNvGrpSpPr/>
            <p:nvPr/>
          </p:nvGrpSpPr>
          <p:grpSpPr>
            <a:xfrm>
              <a:off x="599384" y="5867400"/>
              <a:ext cx="4048816" cy="228600"/>
              <a:chOff x="599384" y="5629862"/>
              <a:chExt cx="3961511" cy="332508"/>
            </a:xfrm>
          </p:grpSpPr>
          <p:grpSp>
            <p:nvGrpSpPr>
              <p:cNvPr id="234" name="Group 233"/>
              <p:cNvGrpSpPr/>
              <p:nvPr/>
            </p:nvGrpSpPr>
            <p:grpSpPr>
              <a:xfrm>
                <a:off x="599384" y="5629862"/>
                <a:ext cx="3961511" cy="332508"/>
                <a:chOff x="3349745" y="4191000"/>
                <a:chExt cx="3203455" cy="304800"/>
              </a:xfrm>
            </p:grpSpPr>
            <p:sp>
              <p:nvSpPr>
                <p:cNvPr id="240" name="Cloud 239"/>
                <p:cNvSpPr/>
                <p:nvPr/>
              </p:nvSpPr>
              <p:spPr>
                <a:xfrm>
                  <a:off x="3349745" y="4191000"/>
                  <a:ext cx="647879" cy="304800"/>
                </a:xfrm>
                <a:prstGeom prst="cloud">
                  <a:avLst/>
                </a:prstGeom>
                <a:solidFill>
                  <a:schemeClr val="bg1"/>
                </a:solidFill>
                <a:ln w="317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Cloud 240"/>
                <p:cNvSpPr/>
                <p:nvPr/>
              </p:nvSpPr>
              <p:spPr>
                <a:xfrm flipH="1">
                  <a:off x="3847921" y="4191000"/>
                  <a:ext cx="647879" cy="304800"/>
                </a:xfrm>
                <a:prstGeom prst="cloud">
                  <a:avLst/>
                </a:prstGeom>
                <a:solidFill>
                  <a:schemeClr val="bg1"/>
                </a:solidFill>
                <a:ln w="317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Cloud 241"/>
                <p:cNvSpPr/>
                <p:nvPr/>
              </p:nvSpPr>
              <p:spPr>
                <a:xfrm>
                  <a:off x="4381321" y="4191000"/>
                  <a:ext cx="647879" cy="304800"/>
                </a:xfrm>
                <a:prstGeom prst="cloud">
                  <a:avLst/>
                </a:prstGeom>
                <a:solidFill>
                  <a:schemeClr val="bg1"/>
                </a:solidFill>
                <a:ln w="317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Cloud 242"/>
                <p:cNvSpPr/>
                <p:nvPr/>
              </p:nvSpPr>
              <p:spPr>
                <a:xfrm>
                  <a:off x="4914721" y="4191000"/>
                  <a:ext cx="647879" cy="304800"/>
                </a:xfrm>
                <a:prstGeom prst="cloud">
                  <a:avLst/>
                </a:prstGeom>
                <a:solidFill>
                  <a:schemeClr val="bg1"/>
                </a:solidFill>
                <a:ln w="317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Cloud 243"/>
                <p:cNvSpPr/>
                <p:nvPr/>
              </p:nvSpPr>
              <p:spPr>
                <a:xfrm flipH="1">
                  <a:off x="5377951" y="4191000"/>
                  <a:ext cx="647879" cy="304800"/>
                </a:xfrm>
                <a:prstGeom prst="cloud">
                  <a:avLst/>
                </a:prstGeom>
                <a:solidFill>
                  <a:schemeClr val="bg1"/>
                </a:solidFill>
                <a:ln w="317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Cloud 244"/>
                <p:cNvSpPr/>
                <p:nvPr/>
              </p:nvSpPr>
              <p:spPr>
                <a:xfrm flipH="1">
                  <a:off x="5905321" y="4191000"/>
                  <a:ext cx="647879" cy="304800"/>
                </a:xfrm>
                <a:prstGeom prst="cloud">
                  <a:avLst/>
                </a:prstGeom>
                <a:solidFill>
                  <a:schemeClr val="bg1"/>
                </a:solidFill>
                <a:ln w="317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5" name="Oval 234"/>
              <p:cNvSpPr/>
              <p:nvPr/>
            </p:nvSpPr>
            <p:spPr>
              <a:xfrm>
                <a:off x="3640634" y="5696418"/>
                <a:ext cx="498566" cy="1901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2992499" y="5662502"/>
                <a:ext cx="498566" cy="1901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2394220" y="5703570"/>
                <a:ext cx="498566" cy="1901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1696228" y="5709181"/>
                <a:ext cx="498566" cy="1901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1097950" y="5650213"/>
                <a:ext cx="498566" cy="1901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8" name="Group 397"/>
            <p:cNvGrpSpPr/>
            <p:nvPr/>
          </p:nvGrpSpPr>
          <p:grpSpPr>
            <a:xfrm>
              <a:off x="4343400" y="5867400"/>
              <a:ext cx="3961511" cy="228600"/>
              <a:chOff x="599384" y="5629862"/>
              <a:chExt cx="3961511" cy="332508"/>
            </a:xfrm>
          </p:grpSpPr>
          <p:grpSp>
            <p:nvGrpSpPr>
              <p:cNvPr id="399" name="Group 398"/>
              <p:cNvGrpSpPr/>
              <p:nvPr/>
            </p:nvGrpSpPr>
            <p:grpSpPr>
              <a:xfrm>
                <a:off x="599384" y="5629862"/>
                <a:ext cx="3961511" cy="332508"/>
                <a:chOff x="3349745" y="4191000"/>
                <a:chExt cx="3203455" cy="304800"/>
              </a:xfrm>
            </p:grpSpPr>
            <p:sp>
              <p:nvSpPr>
                <p:cNvPr id="405" name="Cloud 404"/>
                <p:cNvSpPr/>
                <p:nvPr/>
              </p:nvSpPr>
              <p:spPr>
                <a:xfrm>
                  <a:off x="3349745" y="4191000"/>
                  <a:ext cx="647879" cy="304800"/>
                </a:xfrm>
                <a:prstGeom prst="cloud">
                  <a:avLst/>
                </a:prstGeom>
                <a:solidFill>
                  <a:schemeClr val="bg1"/>
                </a:solidFill>
                <a:ln w="317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loud 405"/>
                <p:cNvSpPr/>
                <p:nvPr/>
              </p:nvSpPr>
              <p:spPr>
                <a:xfrm flipH="1">
                  <a:off x="3847921" y="4191000"/>
                  <a:ext cx="647879" cy="304800"/>
                </a:xfrm>
                <a:prstGeom prst="cloud">
                  <a:avLst/>
                </a:prstGeom>
                <a:solidFill>
                  <a:schemeClr val="bg1"/>
                </a:solidFill>
                <a:ln w="317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loud 406"/>
                <p:cNvSpPr/>
                <p:nvPr/>
              </p:nvSpPr>
              <p:spPr>
                <a:xfrm>
                  <a:off x="4381321" y="4191000"/>
                  <a:ext cx="647879" cy="304800"/>
                </a:xfrm>
                <a:prstGeom prst="cloud">
                  <a:avLst/>
                </a:prstGeom>
                <a:solidFill>
                  <a:schemeClr val="bg1"/>
                </a:solidFill>
                <a:ln w="317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loud 407"/>
                <p:cNvSpPr/>
                <p:nvPr/>
              </p:nvSpPr>
              <p:spPr>
                <a:xfrm>
                  <a:off x="4914721" y="4191000"/>
                  <a:ext cx="647879" cy="304800"/>
                </a:xfrm>
                <a:prstGeom prst="cloud">
                  <a:avLst/>
                </a:prstGeom>
                <a:solidFill>
                  <a:schemeClr val="bg1"/>
                </a:solidFill>
                <a:ln w="317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loud 408"/>
                <p:cNvSpPr/>
                <p:nvPr/>
              </p:nvSpPr>
              <p:spPr>
                <a:xfrm flipH="1">
                  <a:off x="5377951" y="4191000"/>
                  <a:ext cx="647879" cy="304800"/>
                </a:xfrm>
                <a:prstGeom prst="cloud">
                  <a:avLst/>
                </a:prstGeom>
                <a:solidFill>
                  <a:schemeClr val="bg1"/>
                </a:solidFill>
                <a:ln w="317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loud 409"/>
                <p:cNvSpPr/>
                <p:nvPr/>
              </p:nvSpPr>
              <p:spPr>
                <a:xfrm flipH="1">
                  <a:off x="5905321" y="4191000"/>
                  <a:ext cx="647879" cy="304800"/>
                </a:xfrm>
                <a:prstGeom prst="cloud">
                  <a:avLst/>
                </a:prstGeom>
                <a:solidFill>
                  <a:schemeClr val="bg1"/>
                </a:solidFill>
                <a:ln w="317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0" name="Oval 399"/>
              <p:cNvSpPr/>
              <p:nvPr/>
            </p:nvSpPr>
            <p:spPr>
              <a:xfrm>
                <a:off x="3640634" y="5696418"/>
                <a:ext cx="498566" cy="1901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2992499" y="5662502"/>
                <a:ext cx="498566" cy="1901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2394220" y="5703570"/>
                <a:ext cx="498566" cy="1901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1696228" y="5709181"/>
                <a:ext cx="498566" cy="1901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/>
              <p:cNvSpPr/>
              <p:nvPr/>
            </p:nvSpPr>
            <p:spPr>
              <a:xfrm>
                <a:off x="1097950" y="5650213"/>
                <a:ext cx="498566" cy="1901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2" name="Oval 411"/>
            <p:cNvSpPr/>
            <p:nvPr/>
          </p:nvSpPr>
          <p:spPr>
            <a:xfrm>
              <a:off x="4146899" y="5943600"/>
              <a:ext cx="498566" cy="824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4" name="Group 413"/>
            <p:cNvGrpSpPr/>
            <p:nvPr/>
          </p:nvGrpSpPr>
          <p:grpSpPr>
            <a:xfrm>
              <a:off x="6540500" y="4953000"/>
              <a:ext cx="609600" cy="926296"/>
              <a:chOff x="4114800" y="4951892"/>
              <a:chExt cx="471551" cy="926296"/>
            </a:xfrm>
          </p:grpSpPr>
          <p:cxnSp>
            <p:nvCxnSpPr>
              <p:cNvPr id="415" name="Straight Connector 414"/>
              <p:cNvCxnSpPr/>
              <p:nvPr/>
            </p:nvCxnSpPr>
            <p:spPr>
              <a:xfrm>
                <a:off x="4325119" y="5408276"/>
                <a:ext cx="0" cy="469912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6" name="Group 415"/>
              <p:cNvGrpSpPr/>
              <p:nvPr/>
            </p:nvGrpSpPr>
            <p:grpSpPr>
              <a:xfrm>
                <a:off x="4114800" y="4951892"/>
                <a:ext cx="471551" cy="839311"/>
                <a:chOff x="3524335" y="3619710"/>
                <a:chExt cx="457200" cy="786235"/>
              </a:xfrm>
            </p:grpSpPr>
            <p:sp>
              <p:nvSpPr>
                <p:cNvPr id="417" name="Bevel 416"/>
                <p:cNvSpPr/>
                <p:nvPr/>
              </p:nvSpPr>
              <p:spPr>
                <a:xfrm>
                  <a:off x="3524335" y="3804187"/>
                  <a:ext cx="457200" cy="601758"/>
                </a:xfrm>
                <a:prstGeom prst="bevel">
                  <a:avLst>
                    <a:gd name="adj" fmla="val 12399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EM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(R2)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8" name="Rounded Rectangle 417"/>
                <p:cNvSpPr/>
                <p:nvPr/>
              </p:nvSpPr>
              <p:spPr>
                <a:xfrm>
                  <a:off x="3590968" y="3619710"/>
                  <a:ext cx="323936" cy="204888"/>
                </a:xfrm>
                <a:prstGeom prst="roundRect">
                  <a:avLst/>
                </a:prstGeom>
                <a:solidFill>
                  <a:srgbClr val="FAC090"/>
                </a:solidFill>
                <a:ln w="6350" cmpd="sng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R2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419" name="Group 418"/>
            <p:cNvGrpSpPr/>
            <p:nvPr/>
          </p:nvGrpSpPr>
          <p:grpSpPr>
            <a:xfrm>
              <a:off x="5384800" y="4953000"/>
              <a:ext cx="609600" cy="926296"/>
              <a:chOff x="4114800" y="4951892"/>
              <a:chExt cx="471551" cy="926296"/>
            </a:xfrm>
          </p:grpSpPr>
          <p:cxnSp>
            <p:nvCxnSpPr>
              <p:cNvPr id="420" name="Straight Connector 419"/>
              <p:cNvCxnSpPr/>
              <p:nvPr/>
            </p:nvCxnSpPr>
            <p:spPr>
              <a:xfrm>
                <a:off x="4325119" y="5408276"/>
                <a:ext cx="0" cy="469912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1" name="Group 420"/>
              <p:cNvGrpSpPr/>
              <p:nvPr/>
            </p:nvGrpSpPr>
            <p:grpSpPr>
              <a:xfrm>
                <a:off x="4114800" y="4951892"/>
                <a:ext cx="471551" cy="839311"/>
                <a:chOff x="3524335" y="3619710"/>
                <a:chExt cx="457200" cy="786235"/>
              </a:xfrm>
            </p:grpSpPr>
            <p:sp>
              <p:nvSpPr>
                <p:cNvPr id="422" name="Bevel 421"/>
                <p:cNvSpPr/>
                <p:nvPr/>
              </p:nvSpPr>
              <p:spPr>
                <a:xfrm>
                  <a:off x="3524335" y="3804187"/>
                  <a:ext cx="457200" cy="601758"/>
                </a:xfrm>
                <a:prstGeom prst="bevel">
                  <a:avLst>
                    <a:gd name="adj" fmla="val 12399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EM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(R1)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3" name="Rounded Rectangle 422"/>
                <p:cNvSpPr/>
                <p:nvPr/>
              </p:nvSpPr>
              <p:spPr>
                <a:xfrm>
                  <a:off x="3590968" y="3619710"/>
                  <a:ext cx="323936" cy="204888"/>
                </a:xfrm>
                <a:prstGeom prst="roundRect">
                  <a:avLst/>
                </a:prstGeom>
                <a:solidFill>
                  <a:srgbClr val="FAC090"/>
                </a:solidFill>
                <a:ln w="6350" cmpd="sng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R1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424" name="Group 423"/>
            <p:cNvGrpSpPr/>
            <p:nvPr/>
          </p:nvGrpSpPr>
          <p:grpSpPr>
            <a:xfrm>
              <a:off x="4229100" y="4953000"/>
              <a:ext cx="609600" cy="926296"/>
              <a:chOff x="4114800" y="4951892"/>
              <a:chExt cx="471551" cy="926296"/>
            </a:xfrm>
          </p:grpSpPr>
          <p:cxnSp>
            <p:nvCxnSpPr>
              <p:cNvPr id="425" name="Straight Connector 424"/>
              <p:cNvCxnSpPr/>
              <p:nvPr/>
            </p:nvCxnSpPr>
            <p:spPr>
              <a:xfrm>
                <a:off x="4325119" y="5408276"/>
                <a:ext cx="0" cy="469912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6" name="Group 425"/>
              <p:cNvGrpSpPr/>
              <p:nvPr/>
            </p:nvGrpSpPr>
            <p:grpSpPr>
              <a:xfrm>
                <a:off x="4114800" y="4951892"/>
                <a:ext cx="471551" cy="839311"/>
                <a:chOff x="3524335" y="3619710"/>
                <a:chExt cx="457200" cy="786235"/>
              </a:xfrm>
            </p:grpSpPr>
            <p:sp>
              <p:nvSpPr>
                <p:cNvPr id="427" name="Bevel 426"/>
                <p:cNvSpPr/>
                <p:nvPr/>
              </p:nvSpPr>
              <p:spPr>
                <a:xfrm>
                  <a:off x="3524335" y="3804187"/>
                  <a:ext cx="457200" cy="601758"/>
                </a:xfrm>
                <a:prstGeom prst="bevel">
                  <a:avLst>
                    <a:gd name="adj" fmla="val 12399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EM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(A</a:t>
                  </a:r>
                  <a:r>
                    <a:rPr lang="en-US" sz="1400" dirty="0">
                      <a:solidFill>
                        <a:srgbClr val="000000"/>
                      </a:solidFill>
                    </a:rPr>
                    <a:t>4</a:t>
                  </a:r>
                  <a:r>
                    <a:rPr lang="en-US" sz="1400" dirty="0" smtClean="0">
                      <a:solidFill>
                        <a:srgbClr val="000000"/>
                      </a:solidFill>
                    </a:rPr>
                    <a:t>)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8" name="Rounded Rectangle 427"/>
                <p:cNvSpPr/>
                <p:nvPr/>
              </p:nvSpPr>
              <p:spPr>
                <a:xfrm>
                  <a:off x="3590968" y="3619710"/>
                  <a:ext cx="323936" cy="204888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6350" cmpd="sng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A4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429" name="Group 428"/>
            <p:cNvGrpSpPr/>
            <p:nvPr/>
          </p:nvGrpSpPr>
          <p:grpSpPr>
            <a:xfrm>
              <a:off x="3073400" y="4953000"/>
              <a:ext cx="609600" cy="926296"/>
              <a:chOff x="4114800" y="4951892"/>
              <a:chExt cx="471551" cy="926296"/>
            </a:xfrm>
          </p:grpSpPr>
          <p:cxnSp>
            <p:nvCxnSpPr>
              <p:cNvPr id="430" name="Straight Connector 429"/>
              <p:cNvCxnSpPr/>
              <p:nvPr/>
            </p:nvCxnSpPr>
            <p:spPr>
              <a:xfrm>
                <a:off x="4325119" y="5408276"/>
                <a:ext cx="0" cy="469912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1" name="Group 430"/>
              <p:cNvGrpSpPr/>
              <p:nvPr/>
            </p:nvGrpSpPr>
            <p:grpSpPr>
              <a:xfrm>
                <a:off x="4114800" y="4951892"/>
                <a:ext cx="471551" cy="839311"/>
                <a:chOff x="3524335" y="3619710"/>
                <a:chExt cx="457200" cy="786235"/>
              </a:xfrm>
            </p:grpSpPr>
            <p:sp>
              <p:nvSpPr>
                <p:cNvPr id="432" name="Bevel 431"/>
                <p:cNvSpPr/>
                <p:nvPr/>
              </p:nvSpPr>
              <p:spPr>
                <a:xfrm>
                  <a:off x="3524335" y="3804187"/>
                  <a:ext cx="457200" cy="601758"/>
                </a:xfrm>
                <a:prstGeom prst="bevel">
                  <a:avLst>
                    <a:gd name="adj" fmla="val 12399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EM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(A3)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3" name="Rounded Rectangle 432"/>
                <p:cNvSpPr/>
                <p:nvPr/>
              </p:nvSpPr>
              <p:spPr>
                <a:xfrm>
                  <a:off x="3590968" y="3619710"/>
                  <a:ext cx="323936" cy="204888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6350" cmpd="sng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A3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434" name="Group 433"/>
            <p:cNvGrpSpPr/>
            <p:nvPr/>
          </p:nvGrpSpPr>
          <p:grpSpPr>
            <a:xfrm>
              <a:off x="1917700" y="4953000"/>
              <a:ext cx="609600" cy="926296"/>
              <a:chOff x="4114800" y="4951892"/>
              <a:chExt cx="471551" cy="926296"/>
            </a:xfrm>
          </p:grpSpPr>
          <p:cxnSp>
            <p:nvCxnSpPr>
              <p:cNvPr id="435" name="Straight Connector 434"/>
              <p:cNvCxnSpPr/>
              <p:nvPr/>
            </p:nvCxnSpPr>
            <p:spPr>
              <a:xfrm>
                <a:off x="4325119" y="5408276"/>
                <a:ext cx="0" cy="469912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6" name="Group 435"/>
              <p:cNvGrpSpPr/>
              <p:nvPr/>
            </p:nvGrpSpPr>
            <p:grpSpPr>
              <a:xfrm>
                <a:off x="4114800" y="4951892"/>
                <a:ext cx="471551" cy="839311"/>
                <a:chOff x="3524335" y="3619710"/>
                <a:chExt cx="457200" cy="786235"/>
              </a:xfrm>
            </p:grpSpPr>
            <p:sp>
              <p:nvSpPr>
                <p:cNvPr id="437" name="Bevel 436"/>
                <p:cNvSpPr/>
                <p:nvPr/>
              </p:nvSpPr>
              <p:spPr>
                <a:xfrm>
                  <a:off x="3524335" y="3804187"/>
                  <a:ext cx="457200" cy="601758"/>
                </a:xfrm>
                <a:prstGeom prst="bevel">
                  <a:avLst>
                    <a:gd name="adj" fmla="val 12399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EM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(A2)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8" name="Rounded Rectangle 437"/>
                <p:cNvSpPr/>
                <p:nvPr/>
              </p:nvSpPr>
              <p:spPr>
                <a:xfrm>
                  <a:off x="3590968" y="3619710"/>
                  <a:ext cx="323936" cy="204888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6350" cmpd="sng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A2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439" name="Group 438"/>
            <p:cNvGrpSpPr/>
            <p:nvPr/>
          </p:nvGrpSpPr>
          <p:grpSpPr>
            <a:xfrm>
              <a:off x="762000" y="4953000"/>
              <a:ext cx="609600" cy="926296"/>
              <a:chOff x="4114800" y="4951892"/>
              <a:chExt cx="471551" cy="926296"/>
            </a:xfrm>
          </p:grpSpPr>
          <p:cxnSp>
            <p:nvCxnSpPr>
              <p:cNvPr id="440" name="Straight Connector 439"/>
              <p:cNvCxnSpPr/>
              <p:nvPr/>
            </p:nvCxnSpPr>
            <p:spPr>
              <a:xfrm>
                <a:off x="4325119" y="5408276"/>
                <a:ext cx="0" cy="469912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1" name="Group 440"/>
              <p:cNvGrpSpPr/>
              <p:nvPr/>
            </p:nvGrpSpPr>
            <p:grpSpPr>
              <a:xfrm>
                <a:off x="4114800" y="4951892"/>
                <a:ext cx="471551" cy="839311"/>
                <a:chOff x="3524335" y="3619710"/>
                <a:chExt cx="457200" cy="786235"/>
              </a:xfrm>
            </p:grpSpPr>
            <p:sp>
              <p:nvSpPr>
                <p:cNvPr id="442" name="Bevel 441"/>
                <p:cNvSpPr/>
                <p:nvPr/>
              </p:nvSpPr>
              <p:spPr>
                <a:xfrm>
                  <a:off x="3524335" y="3804187"/>
                  <a:ext cx="457200" cy="601758"/>
                </a:xfrm>
                <a:prstGeom prst="bevel">
                  <a:avLst>
                    <a:gd name="adj" fmla="val 12399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EM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(A1)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3" name="Rounded Rectangle 442"/>
                <p:cNvSpPr/>
                <p:nvPr/>
              </p:nvSpPr>
              <p:spPr>
                <a:xfrm>
                  <a:off x="3590968" y="3619710"/>
                  <a:ext cx="323936" cy="204888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6350" cmpd="sng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A1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446" name="Rectangle 445"/>
            <p:cNvSpPr/>
            <p:nvPr/>
          </p:nvSpPr>
          <p:spPr>
            <a:xfrm>
              <a:off x="1524000" y="3962400"/>
              <a:ext cx="2895600" cy="3890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Participant (Activity - A)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7" name="Rounded Rectangle 446"/>
            <p:cNvSpPr/>
            <p:nvPr/>
          </p:nvSpPr>
          <p:spPr>
            <a:xfrm>
              <a:off x="1295400" y="4343400"/>
              <a:ext cx="381916" cy="289331"/>
            </a:xfrm>
            <a:prstGeom prst="roundRect">
              <a:avLst/>
            </a:prstGeom>
            <a:solidFill>
              <a:srgbClr val="D4BBFF"/>
            </a:solidFill>
            <a:ln w="6350" cmpd="sng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A</a:t>
              </a:r>
              <a:r>
                <a:rPr lang="en-US" sz="1400" dirty="0" smtClean="0">
                  <a:solidFill>
                    <a:srgbClr val="000000"/>
                  </a:solidFill>
                </a:rPr>
                <a:t>1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48" name="Rounded Rectangle 447"/>
            <p:cNvSpPr/>
            <p:nvPr/>
          </p:nvSpPr>
          <p:spPr>
            <a:xfrm>
              <a:off x="1904084" y="4435069"/>
              <a:ext cx="381916" cy="289331"/>
            </a:xfrm>
            <a:prstGeom prst="roundRect">
              <a:avLst/>
            </a:prstGeom>
            <a:solidFill>
              <a:srgbClr val="D4BBFF"/>
            </a:solidFill>
            <a:ln w="6350" cmpd="sng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A</a:t>
              </a:r>
              <a:r>
                <a:rPr lang="en-US" sz="1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49" name="Rounded Rectangle 448"/>
            <p:cNvSpPr/>
            <p:nvPr/>
          </p:nvSpPr>
          <p:spPr>
            <a:xfrm>
              <a:off x="2513684" y="4343400"/>
              <a:ext cx="381916" cy="289331"/>
            </a:xfrm>
            <a:prstGeom prst="roundRect">
              <a:avLst/>
            </a:prstGeom>
            <a:solidFill>
              <a:srgbClr val="D4BBFF"/>
            </a:solidFill>
            <a:ln w="6350" cmpd="sng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A3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50" name="Rounded Rectangle 449"/>
            <p:cNvSpPr/>
            <p:nvPr/>
          </p:nvSpPr>
          <p:spPr>
            <a:xfrm>
              <a:off x="3351884" y="4343400"/>
              <a:ext cx="381916" cy="289331"/>
            </a:xfrm>
            <a:prstGeom prst="roundRect">
              <a:avLst/>
            </a:prstGeom>
            <a:solidFill>
              <a:srgbClr val="D4BBFF"/>
            </a:solidFill>
            <a:ln w="6350" cmpd="sng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A4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4594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295400"/>
            <a:ext cx="7696200" cy="609600"/>
          </a:xfrm>
          <a:prstGeom prst="rect">
            <a:avLst/>
          </a:prstGeom>
          <a:solidFill>
            <a:srgbClr val="F9E2E3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000" dirty="0" smtClean="0"/>
              <a:t>Causal Consistency and Schisms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5257800"/>
          </a:xfrm>
        </p:spPr>
        <p:txBody>
          <a:bodyPr/>
          <a:lstStyle/>
          <a:p>
            <a:r>
              <a:rPr lang="en-US" dirty="0" smtClean="0"/>
              <a:t>Engagements offer a special form of causal consistency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If you can see a message at a replica, you can see all messages the sender </a:t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saw on that engagement </a:t>
            </a:r>
            <a:r>
              <a:rPr lang="en-US" i="1" u="sng" dirty="0" smtClean="0">
                <a:solidFill>
                  <a:srgbClr val="800000"/>
                </a:solidFill>
              </a:rPr>
              <a:t>as of the time he sent the message</a:t>
            </a:r>
          </a:p>
          <a:p>
            <a:r>
              <a:rPr lang="en-US" dirty="0" smtClean="0"/>
              <a:t>All replicas sharing an engagement can see all messages </a:t>
            </a:r>
            <a:br>
              <a:rPr lang="en-US" dirty="0" smtClean="0"/>
            </a:br>
            <a:r>
              <a:rPr lang="en-US" dirty="0" smtClean="0"/>
              <a:t>on the shared engagement</a:t>
            </a:r>
          </a:p>
          <a:p>
            <a:pPr lvl="1"/>
            <a:r>
              <a:rPr lang="en-US" dirty="0" smtClean="0"/>
              <a:t>This is true for messages sent by my replica</a:t>
            </a:r>
          </a:p>
          <a:p>
            <a:pPr lvl="1"/>
            <a:r>
              <a:rPr lang="en-US" dirty="0" smtClean="0"/>
              <a:t>This is true for messages sent by replicas of my partner</a:t>
            </a:r>
          </a:p>
          <a:p>
            <a:r>
              <a:rPr lang="en-US" dirty="0" smtClean="0"/>
              <a:t>Engagement managers coordinate the version history of the replicas</a:t>
            </a:r>
          </a:p>
          <a:p>
            <a:pPr lvl="1"/>
            <a:r>
              <a:rPr lang="en-US" dirty="0" smtClean="0"/>
              <a:t>When replicas send identical messages, redundant stuttering can be eliminated</a:t>
            </a:r>
          </a:p>
          <a:p>
            <a:r>
              <a:rPr lang="en-US" dirty="0" smtClean="0"/>
              <a:t>Casual consistency: both trivial and complex</a:t>
            </a:r>
          </a:p>
          <a:p>
            <a:pPr lvl="1"/>
            <a:r>
              <a:rPr lang="en-US" b="1" u="sng" dirty="0" smtClean="0">
                <a:solidFill>
                  <a:srgbClr val="800000"/>
                </a:solidFill>
              </a:rPr>
              <a:t>Trivial causal consistency</a:t>
            </a:r>
          </a:p>
          <a:p>
            <a:pPr lvl="2"/>
            <a:r>
              <a:rPr lang="en-US" dirty="0" smtClean="0"/>
              <a:t>Non-schismatic messaging (all replicas the same) shows simple ordering</a:t>
            </a:r>
          </a:p>
          <a:p>
            <a:pPr lvl="1"/>
            <a:r>
              <a:rPr lang="en-US" b="1" u="sng" dirty="0" smtClean="0">
                <a:solidFill>
                  <a:srgbClr val="800000"/>
                </a:solidFill>
              </a:rPr>
              <a:t>Complex directed acyclic graph of causal consistency</a:t>
            </a:r>
          </a:p>
          <a:p>
            <a:pPr lvl="2"/>
            <a:r>
              <a:rPr lang="en-US" dirty="0" smtClean="0"/>
              <a:t>Each engagement manager sees all the possible messaging orders for all histories</a:t>
            </a:r>
          </a:p>
          <a:p>
            <a:pPr lvl="2"/>
            <a:r>
              <a:rPr lang="en-US" dirty="0" smtClean="0"/>
              <a:t>Each speculative replica of a participant’s application sees a view of a trivial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542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3376316"/>
            <a:ext cx="7391400" cy="685800"/>
          </a:xfrm>
          <a:prstGeom prst="roundRect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219200"/>
            <a:ext cx="8177212" cy="4495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800" dirty="0" smtClean="0"/>
              <a:t>Introduction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The Business Transaction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Engagements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Speculative Execution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Programming Business Transactions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521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000" dirty="0" smtClean="0"/>
              <a:t>Schism and Coalescence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Firing up more than one replica</a:t>
            </a:r>
          </a:p>
          <a:p>
            <a:pPr lvl="1"/>
            <a:r>
              <a:rPr lang="en-US" dirty="0" smtClean="0"/>
              <a:t>As messages are propagated across an engagement, they are sent to all replicas</a:t>
            </a:r>
          </a:p>
          <a:p>
            <a:pPr lvl="1"/>
            <a:r>
              <a:rPr lang="en-US" dirty="0" smtClean="0"/>
              <a:t>Sometimes, some replicas a passive and wait for a sibling to fire</a:t>
            </a:r>
          </a:p>
          <a:p>
            <a:pPr lvl="1"/>
            <a:r>
              <a:rPr lang="en-US" dirty="0" smtClean="0"/>
              <a:t>Sometimes, more than one replica picks processes the message</a:t>
            </a:r>
          </a:p>
          <a:p>
            <a:r>
              <a:rPr lang="en-US" dirty="0" smtClean="0"/>
              <a:t>Identical work is coalesced by the engagement managers</a:t>
            </a:r>
          </a:p>
          <a:p>
            <a:pPr lvl="1"/>
            <a:r>
              <a:rPr lang="en-US" dirty="0" smtClean="0"/>
              <a:t>The same messages in the same order are collapsed</a:t>
            </a:r>
          </a:p>
          <a:p>
            <a:pPr lvl="1"/>
            <a:r>
              <a:rPr lang="en-US" dirty="0" smtClean="0"/>
              <a:t>Special tricks are done to recognize new engagements redundantly started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3886200"/>
            <a:ext cx="7467600" cy="1447800"/>
          </a:xfrm>
          <a:prstGeom prst="rect">
            <a:avLst/>
          </a:prstGeom>
          <a:solidFill>
            <a:schemeClr val="tx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</a:rPr>
              <a:t>Identical Messages That Have Been Coalesced Will Only Be Delivered Once to the Rest of the Engagement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2260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000" dirty="0" smtClean="0"/>
              <a:t>Precedence, Reordering, and Coalescence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4953000"/>
          </a:xfrm>
        </p:spPr>
        <p:txBody>
          <a:bodyPr/>
          <a:lstStyle/>
          <a:p>
            <a:r>
              <a:rPr lang="en-US" dirty="0" smtClean="0"/>
              <a:t>To coalesce (non-identical) schismatic work, we need a </a:t>
            </a:r>
            <a:r>
              <a:rPr lang="en-US" i="1" u="sng" dirty="0" smtClean="0"/>
              <a:t>precedence</a:t>
            </a:r>
          </a:p>
          <a:p>
            <a:pPr lvl="1"/>
            <a:r>
              <a:rPr lang="en-US" dirty="0" smtClean="0"/>
              <a:t>Precedence defines a set of rules by which exactly one winner is chosen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hese rules must give the same result wherever they are applied</a:t>
            </a:r>
            <a:endParaRPr lang="en-US" dirty="0"/>
          </a:p>
          <a:p>
            <a:r>
              <a:rPr lang="en-US" dirty="0" smtClean="0"/>
              <a:t>Precedence of answers to calls to resource managers</a:t>
            </a:r>
          </a:p>
          <a:p>
            <a:pPr lvl="1"/>
            <a:r>
              <a:rPr lang="en-US" dirty="0" smtClean="0"/>
              <a:t>Different replicas of a resource manager may give different answers</a:t>
            </a:r>
          </a:p>
          <a:p>
            <a:pPr lvl="1"/>
            <a:r>
              <a:rPr lang="en-US" dirty="0" smtClean="0"/>
              <a:t>Typical precedence rules include: </a:t>
            </a:r>
            <a:br>
              <a:rPr lang="en-US" dirty="0" smtClean="0"/>
            </a:br>
            <a:r>
              <a:rPr lang="en-US" dirty="0" smtClean="0"/>
              <a:t>1. Pick successful answer, 2. User preference, 3. Arbitrary aspect like lowest </a:t>
            </a:r>
            <a:r>
              <a:rPr lang="en-US" dirty="0" err="1" smtClean="0"/>
              <a:t>seq</a:t>
            </a:r>
            <a:r>
              <a:rPr lang="en-US" dirty="0" smtClean="0"/>
              <a:t> #</a:t>
            </a:r>
          </a:p>
          <a:p>
            <a:r>
              <a:rPr lang="en-US" dirty="0" smtClean="0"/>
              <a:t>Precedence of speculation across activities</a:t>
            </a:r>
          </a:p>
          <a:p>
            <a:pPr lvl="1"/>
            <a:r>
              <a:rPr lang="en-US" dirty="0" smtClean="0"/>
              <a:t>Activity divergence occurs when messages are </a:t>
            </a:r>
            <a:r>
              <a:rPr lang="en-US" i="1" u="sng" dirty="0" smtClean="0"/>
              <a:t>received from outgoing engagements</a:t>
            </a:r>
            <a:r>
              <a:rPr lang="en-US" dirty="0" smtClean="0"/>
              <a:t> in different orders</a:t>
            </a:r>
          </a:p>
          <a:p>
            <a:pPr lvl="1"/>
            <a:r>
              <a:rPr lang="en-US" dirty="0" smtClean="0"/>
              <a:t>Precedence over speculative histories defined by ordering the outgoing engagements</a:t>
            </a:r>
          </a:p>
          <a:p>
            <a:r>
              <a:rPr lang="en-US" dirty="0" smtClean="0"/>
              <a:t>Essential to always pick a predictable winner</a:t>
            </a:r>
          </a:p>
          <a:p>
            <a:pPr lvl="1"/>
            <a:r>
              <a:rPr lang="en-US" dirty="0" smtClean="0"/>
              <a:t>Given the same set of speculations, pick the same winner</a:t>
            </a:r>
          </a:p>
          <a:p>
            <a:pPr lvl="1"/>
            <a:r>
              <a:rPr lang="en-US" dirty="0" smtClean="0"/>
              <a:t>This must be dependent only on the set of speculations, not who is picking the winner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174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4038600"/>
            <a:ext cx="7391400" cy="685800"/>
          </a:xfrm>
          <a:prstGeom prst="roundRect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219200"/>
            <a:ext cx="8177212" cy="4495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800" dirty="0" smtClean="0"/>
              <a:t>Introduction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The Business Transaction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Engagements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Speculative Execution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Programming Business Transactions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521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000" dirty="0" smtClean="0"/>
              <a:t>Programming Activities and Resources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Activities</a:t>
            </a:r>
          </a:p>
          <a:p>
            <a:pPr lvl="1"/>
            <a:r>
              <a:rPr lang="en-US" dirty="0" smtClean="0"/>
              <a:t>Activities must only pay attention to the messages received on engagements</a:t>
            </a:r>
          </a:p>
          <a:p>
            <a:pPr lvl="1"/>
            <a:r>
              <a:rPr lang="en-US" dirty="0" smtClean="0"/>
              <a:t>Speculative execution is masked from the programmer of an activity</a:t>
            </a:r>
          </a:p>
          <a:p>
            <a:pPr lvl="2"/>
            <a:r>
              <a:rPr lang="en-US" dirty="0" smtClean="0"/>
              <a:t>Separate speculation is maintained by the engagement manager</a:t>
            </a:r>
          </a:p>
          <a:p>
            <a:r>
              <a:rPr lang="en-US" dirty="0" smtClean="0"/>
              <a:t>Programming Resources</a:t>
            </a:r>
            <a:endParaRPr lang="en-US" dirty="0"/>
          </a:p>
          <a:p>
            <a:pPr lvl="1"/>
            <a:r>
              <a:rPr lang="en-US" dirty="0"/>
              <a:t>Have challenges because they interact with the shared stuff</a:t>
            </a:r>
          </a:p>
          <a:p>
            <a:pPr lvl="1"/>
            <a:r>
              <a:rPr lang="en-US" dirty="0"/>
              <a:t>Have special challenges when replicated and interact with shared </a:t>
            </a:r>
            <a:r>
              <a:rPr lang="en-US" dirty="0" smtClean="0"/>
              <a:t>stuff</a:t>
            </a:r>
          </a:p>
          <a:p>
            <a:r>
              <a:rPr lang="en-US" dirty="0" smtClean="0"/>
              <a:t>Managing shared resources with speculation is hard</a:t>
            </a:r>
          </a:p>
          <a:p>
            <a:pPr lvl="1"/>
            <a:r>
              <a:rPr lang="en-US" dirty="0" smtClean="0"/>
              <a:t>Schismatic activities may cause redundant engagements into a resource</a:t>
            </a:r>
          </a:p>
          <a:p>
            <a:pPr lvl="1"/>
            <a:r>
              <a:rPr lang="en-US" dirty="0" smtClean="0"/>
              <a:t>It’s easy for too much stuff to get reserved!</a:t>
            </a:r>
          </a:p>
          <a:p>
            <a:r>
              <a:rPr lang="en-US" dirty="0" smtClean="0"/>
              <a:t>Managing shared resources with schismatic replication is really hard</a:t>
            </a:r>
          </a:p>
          <a:p>
            <a:pPr lvl="1"/>
            <a:r>
              <a:rPr lang="en-US" dirty="0" smtClean="0"/>
              <a:t>Which replicas have what stuff to allocate?</a:t>
            </a:r>
          </a:p>
          <a:p>
            <a:pPr lvl="1"/>
            <a:r>
              <a:rPr lang="en-US" dirty="0" smtClean="0"/>
              <a:t>What happens when you do redundant allocations?</a:t>
            </a:r>
          </a:p>
          <a:p>
            <a:pPr lvl="1"/>
            <a:r>
              <a:rPr lang="en-US" dirty="0" smtClean="0"/>
              <a:t>What happens when one replica says yes and one says no?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579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000" dirty="0" smtClean="0"/>
              <a:t>Managing Concurrency with Business Rules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875"/>
            <a:ext cx="533400" cy="365125"/>
          </a:xfrm>
        </p:spPr>
        <p:txBody>
          <a:bodyPr/>
          <a:lstStyle/>
          <a:p>
            <a:fld id="{0D08F727-9A43-BA43-9CA7-22850713AEE6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81000" y="990600"/>
            <a:ext cx="8305800" cy="2514600"/>
            <a:chOff x="381000" y="990600"/>
            <a:chExt cx="8305800" cy="2514600"/>
          </a:xfrm>
        </p:grpSpPr>
        <p:sp>
          <p:nvSpPr>
            <p:cNvPr id="6" name="Rectangle 5"/>
            <p:cNvSpPr/>
            <p:nvPr/>
          </p:nvSpPr>
          <p:spPr>
            <a:xfrm>
              <a:off x="381000" y="990600"/>
              <a:ext cx="8305800" cy="2514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i="1" dirty="0" smtClean="0">
                  <a:solidFill>
                    <a:schemeClr val="tx1"/>
                  </a:solidFill>
                </a:rPr>
                <a:t>Overbooking versus Overprovisioning</a:t>
              </a:r>
              <a:endParaRPr lang="en-US" sz="2000" b="1" i="1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57200" y="1447800"/>
              <a:ext cx="4038600" cy="1981200"/>
              <a:chOff x="457200" y="1600200"/>
              <a:chExt cx="4038600" cy="1981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57200" y="1600200"/>
                <a:ext cx="4038600" cy="19812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Overbooking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33400" y="1981200"/>
                <a:ext cx="3886200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rgbClr val="000000"/>
                    </a:solidFill>
                  </a:rPr>
                  <a:t>The business stuff is promised without complete certainty it’s available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33400" y="2667000"/>
                <a:ext cx="3886200" cy="381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rgbClr val="000000"/>
                    </a:solidFill>
                  </a:rPr>
                  <a:t>Increases ability to make “commitments”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33400" y="3124200"/>
                <a:ext cx="3886200" cy="381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i="1" dirty="0" smtClean="0">
                    <a:solidFill>
                      <a:srgbClr val="000000"/>
                    </a:solidFill>
                  </a:rPr>
                  <a:t>Sometimes results in a failure to fulfill !</a:t>
                </a:r>
                <a:endParaRPr lang="en-US" sz="1600" i="1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4572000" y="1447800"/>
            <a:ext cx="4038600" cy="1981200"/>
            <a:chOff x="4572000" y="1600200"/>
            <a:chExt cx="4038600" cy="1981200"/>
          </a:xfrm>
        </p:grpSpPr>
        <p:sp>
          <p:nvSpPr>
            <p:cNvPr id="12" name="Rectangle 11"/>
            <p:cNvSpPr/>
            <p:nvPr/>
          </p:nvSpPr>
          <p:spPr>
            <a:xfrm>
              <a:off x="4572000" y="1600200"/>
              <a:ext cx="4038600" cy="1981200"/>
            </a:xfrm>
            <a:prstGeom prst="rect">
              <a:avLst/>
            </a:prstGeom>
            <a:solidFill>
              <a:srgbClr val="EDEAA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Overprovisioning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1981200"/>
              <a:ext cx="3886200" cy="60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rgbClr val="000000"/>
                  </a:solidFill>
                </a:rPr>
                <a:t>Never promise some stuff without setting it aside to ensure it is deliverable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8200" y="2667000"/>
              <a:ext cx="3886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rgbClr val="000000"/>
                  </a:solidFill>
                </a:rPr>
                <a:t>Can’t completely utilize all your stuff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8200" y="3124200"/>
              <a:ext cx="38862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i="1" dirty="0" smtClean="0">
                  <a:solidFill>
                    <a:srgbClr val="000000"/>
                  </a:solidFill>
                </a:rPr>
                <a:t>Allocate stuff to each resource replica !</a:t>
              </a:r>
              <a:endParaRPr lang="en-US" sz="1600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1000" y="3733800"/>
            <a:ext cx="8305800" cy="2667000"/>
            <a:chOff x="381000" y="3733800"/>
            <a:chExt cx="8305800" cy="2667000"/>
          </a:xfrm>
        </p:grpSpPr>
        <p:sp>
          <p:nvSpPr>
            <p:cNvPr id="18" name="Rectangle 17"/>
            <p:cNvSpPr/>
            <p:nvPr/>
          </p:nvSpPr>
          <p:spPr>
            <a:xfrm>
              <a:off x="381000" y="3733800"/>
              <a:ext cx="8305800" cy="2667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i="1" dirty="0" smtClean="0">
                  <a:solidFill>
                    <a:schemeClr val="tx1"/>
                  </a:solidFill>
                </a:rPr>
                <a:t>Selective Consistency… What’s the Cost?</a:t>
              </a:r>
              <a:endParaRPr lang="en-US" sz="2000" b="1" i="1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57200" y="4191000"/>
              <a:ext cx="8153400" cy="838200"/>
              <a:chOff x="457200" y="4191000"/>
              <a:chExt cx="8153400" cy="838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57200" y="4191000"/>
                <a:ext cx="8153400" cy="8382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Deposit a Check for $100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33400" y="4572000"/>
                <a:ext cx="8001000" cy="381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rgbClr val="000000"/>
                    </a:solidFill>
                  </a:rPr>
                  <a:t>No hold is place on that small check…  Funds are available immediately!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381000" y="5988312"/>
            <a:ext cx="8305800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rgbClr val="800000"/>
                </a:solidFill>
              </a:rPr>
              <a:t>Strong-Consistency vs. Eventual-Consistency May Differ Based on the Cost of Error</a:t>
            </a:r>
            <a:endParaRPr lang="en-US" sz="1600" b="1" i="1" dirty="0">
              <a:solidFill>
                <a:srgbClr val="80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57200" y="5105400"/>
            <a:ext cx="8153400" cy="838200"/>
            <a:chOff x="457200" y="5105400"/>
            <a:chExt cx="8153400" cy="838200"/>
          </a:xfrm>
        </p:grpSpPr>
        <p:sp>
          <p:nvSpPr>
            <p:cNvPr id="24" name="Rectangle 23"/>
            <p:cNvSpPr/>
            <p:nvPr/>
          </p:nvSpPr>
          <p:spPr>
            <a:xfrm>
              <a:off x="457200" y="5105400"/>
              <a:ext cx="8153400" cy="838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Deposit a Check for $50,000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3400" y="5486400"/>
              <a:ext cx="80010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rgbClr val="000000"/>
                  </a:solidFill>
                </a:rPr>
                <a:t>Let’s call the home branch and verify funds are available to cover the check…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0542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1318916"/>
            <a:ext cx="7391400" cy="685800"/>
          </a:xfrm>
          <a:prstGeom prst="roundRect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219200"/>
            <a:ext cx="8177212" cy="4495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800" dirty="0" smtClean="0"/>
              <a:t>Introduction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The Business Transaction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Engagements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Speculative Execution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Programming Business Transactions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822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4267200"/>
            <a:ext cx="8077200" cy="1447800"/>
          </a:xfrm>
          <a:prstGeom prst="rect">
            <a:avLst/>
          </a:prstGeom>
          <a:solidFill>
            <a:srgbClr val="F9E2E3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Business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messages are sent to the root, speculation is collapsed</a:t>
            </a:r>
          </a:p>
          <a:p>
            <a:pPr lvl="1"/>
            <a:r>
              <a:rPr lang="en-US" dirty="0" smtClean="0"/>
              <a:t>The root of the transaction is assumed to be strongly consistent</a:t>
            </a:r>
          </a:p>
          <a:p>
            <a:pPr lvl="1"/>
            <a:r>
              <a:rPr lang="en-US" dirty="0" smtClean="0"/>
              <a:t>It only sees work that has won the competition across speculative execution</a:t>
            </a:r>
          </a:p>
          <a:p>
            <a:r>
              <a:rPr lang="en-US" dirty="0" smtClean="0"/>
              <a:t>The root sees a summary of the work (as a Phase-1) and approves it</a:t>
            </a:r>
          </a:p>
          <a:p>
            <a:pPr lvl="1"/>
            <a:r>
              <a:rPr lang="en-US" dirty="0" smtClean="0"/>
              <a:t>The engagement manager on the root can adjudicate the winning messages</a:t>
            </a:r>
          </a:p>
          <a:p>
            <a:pPr lvl="1"/>
            <a:r>
              <a:rPr lang="en-US" dirty="0" smtClean="0"/>
              <a:t>The precedence rules mean a consistent winner is picked from a fixed set</a:t>
            </a:r>
          </a:p>
          <a:p>
            <a:pPr lvl="1"/>
            <a:r>
              <a:rPr lang="en-US" dirty="0" smtClean="0"/>
              <a:t>The strongly consistent root sees a fixed set of possibilities and picks a winner</a:t>
            </a:r>
          </a:p>
          <a:p>
            <a:r>
              <a:rPr lang="en-US" dirty="0" smtClean="0"/>
              <a:t>The root of the business transaction must be strongly consistent</a:t>
            </a:r>
          </a:p>
          <a:p>
            <a:pPr lvl="1"/>
            <a:r>
              <a:rPr lang="en-US" dirty="0" smtClean="0"/>
              <a:t>This can be by using a single machine or by some variant of </a:t>
            </a:r>
            <a:r>
              <a:rPr lang="en-US" dirty="0" err="1" smtClean="0"/>
              <a:t>Paxos</a:t>
            </a:r>
            <a:endParaRPr lang="en-US" dirty="0" smtClean="0"/>
          </a:p>
          <a:p>
            <a:r>
              <a:rPr lang="en-US" dirty="0" smtClean="0"/>
              <a:t>The activities and resources in the business transaction can be flakey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They can be replicated, schismatic, autonomous, and complete sacks-of-poop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See the paper for the discussion of autonomous participants and non-repudiation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The cost and overall effectiveness of most of the systems can be much better!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070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4765326"/>
            <a:ext cx="7391400" cy="685800"/>
          </a:xfrm>
          <a:prstGeom prst="roundRect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219200"/>
            <a:ext cx="8177212" cy="4495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800" dirty="0" smtClean="0"/>
              <a:t>Introduction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The Business Transaction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Engagements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Speculative Execution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Programming Business Transactions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521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4800" y="3429000"/>
            <a:ext cx="8458200" cy="3048000"/>
            <a:chOff x="304800" y="3429000"/>
            <a:chExt cx="8458200" cy="3048000"/>
          </a:xfrm>
        </p:grpSpPr>
        <p:sp>
          <p:nvSpPr>
            <p:cNvPr id="15" name="Rectangle 14"/>
            <p:cNvSpPr/>
            <p:nvPr/>
          </p:nvSpPr>
          <p:spPr>
            <a:xfrm>
              <a:off x="304800" y="3429000"/>
              <a:ext cx="8458200" cy="30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i="1" dirty="0" smtClean="0">
                  <a:solidFill>
                    <a:schemeClr val="tx1"/>
                  </a:solidFill>
                </a:rPr>
                <a:t>Engagements Implement Business Transactions with:</a:t>
              </a:r>
              <a:endParaRPr lang="en-US" sz="24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00" y="3962400"/>
              <a:ext cx="2438400" cy="5334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Eventual Atomicity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95600" y="3962400"/>
              <a:ext cx="57912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</a:rPr>
                <a:t>Missing autonomous parts</a:t>
              </a:r>
              <a:r>
                <a:rPr lang="en-US" sz="1600" dirty="0">
                  <a:solidFill>
                    <a:srgbClr val="000000"/>
                  </a:solidFill>
                </a:rPr>
                <a:t> </a:t>
              </a:r>
              <a:r>
                <a:rPr lang="en-US" sz="1600" dirty="0" smtClean="0">
                  <a:solidFill>
                    <a:srgbClr val="000000"/>
                  </a:solidFill>
                </a:rPr>
                <a:t>&amp; extra schismatic work</a:t>
              </a:r>
            </a:p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</a:rPr>
                <a:t>Engagements redo missing pieces &amp; clean up redundancy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4800" y="838200"/>
            <a:ext cx="8458200" cy="2514600"/>
            <a:chOff x="304800" y="838200"/>
            <a:chExt cx="8458200" cy="2514600"/>
          </a:xfrm>
        </p:grpSpPr>
        <p:sp>
          <p:nvSpPr>
            <p:cNvPr id="5" name="Rectangle 4"/>
            <p:cNvSpPr/>
            <p:nvPr/>
          </p:nvSpPr>
          <p:spPr>
            <a:xfrm>
              <a:off x="304800" y="838200"/>
              <a:ext cx="8458200" cy="2514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i="1" dirty="0" smtClean="0">
                  <a:solidFill>
                    <a:schemeClr val="tx1"/>
                  </a:solidFill>
                </a:rPr>
                <a:t>Things Have Changed!</a:t>
              </a:r>
              <a:endParaRPr lang="en-US" sz="2400" b="1" i="1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81000" y="1295400"/>
              <a:ext cx="8305800" cy="609600"/>
              <a:chOff x="381000" y="1295400"/>
              <a:chExt cx="8305800" cy="6096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81000" y="1295400"/>
                <a:ext cx="2971800" cy="609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Business Transactions </a:t>
                </a:r>
                <a:br>
                  <a:rPr lang="en-US" dirty="0" smtClean="0">
                    <a:solidFill>
                      <a:srgbClr val="000000"/>
                    </a:solidFill>
                  </a:rPr>
                </a:br>
                <a:r>
                  <a:rPr lang="en-US" dirty="0" smtClean="0">
                    <a:solidFill>
                      <a:srgbClr val="000000"/>
                    </a:solidFill>
                  </a:rPr>
                  <a:t>Are Getting More Complex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429000" y="1295400"/>
                <a:ext cx="5257800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6213" indent="-176213">
                  <a:buFont typeface="Arial"/>
                  <a:buChar char="•"/>
                </a:pPr>
                <a:r>
                  <a:rPr lang="en-US" sz="1600" dirty="0" smtClean="0">
                    <a:solidFill>
                      <a:srgbClr val="000000"/>
                    </a:solidFill>
                  </a:rPr>
                  <a:t>More disparate and autonomous machines</a:t>
                </a:r>
              </a:p>
              <a:p>
                <a:pPr marL="176213" indent="-176213">
                  <a:buFont typeface="Arial"/>
                  <a:buChar char="•"/>
                </a:pPr>
                <a:r>
                  <a:rPr lang="en-US" sz="1600" dirty="0" smtClean="0">
                    <a:solidFill>
                      <a:srgbClr val="000000"/>
                    </a:solidFill>
                  </a:rPr>
                  <a:t>Long-running work used to involve human-to-machine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792163"/>
          </a:xfrm>
        </p:spPr>
        <p:txBody>
          <a:bodyPr/>
          <a:lstStyle/>
          <a:p>
            <a:pPr lvl="0"/>
            <a:r>
              <a:rPr lang="en-US" sz="3000" dirty="0" smtClean="0"/>
              <a:t>A Changing World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875"/>
            <a:ext cx="533400" cy="365125"/>
          </a:xfrm>
        </p:spPr>
        <p:txBody>
          <a:bodyPr/>
          <a:lstStyle/>
          <a:p>
            <a:fld id="{0D08F727-9A43-BA43-9CA7-22850713AEE6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81000" y="1981200"/>
            <a:ext cx="8305800" cy="609600"/>
            <a:chOff x="381000" y="1981200"/>
            <a:chExt cx="8305800" cy="609600"/>
          </a:xfrm>
        </p:grpSpPr>
        <p:sp>
          <p:nvSpPr>
            <p:cNvPr id="9" name="Rectangle 8"/>
            <p:cNvSpPr/>
            <p:nvPr/>
          </p:nvSpPr>
          <p:spPr>
            <a:xfrm>
              <a:off x="381000" y="1981200"/>
              <a:ext cx="2971800" cy="609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Autonomous Systems </a:t>
              </a:r>
              <a:br>
                <a:rPr lang="en-US" dirty="0" smtClean="0">
                  <a:solidFill>
                    <a:srgbClr val="000000"/>
                  </a:solidFill>
                </a:rPr>
              </a:br>
              <a:r>
                <a:rPr lang="en-US" dirty="0" smtClean="0">
                  <a:solidFill>
                    <a:srgbClr val="000000"/>
                  </a:solidFill>
                </a:rPr>
                <a:t>Are Normal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29000" y="1981200"/>
              <a:ext cx="5257800" cy="60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</a:rPr>
                <a:t>Nobody trusts anyone else’s computers…</a:t>
              </a:r>
            </a:p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</a:rPr>
                <a:t>Don’t hold locks… Maybe hold business reservations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1000" y="2667000"/>
            <a:ext cx="8305800" cy="609600"/>
            <a:chOff x="381000" y="2667000"/>
            <a:chExt cx="8305800" cy="609600"/>
          </a:xfrm>
        </p:grpSpPr>
        <p:sp>
          <p:nvSpPr>
            <p:cNvPr id="10" name="Rectangle 9"/>
            <p:cNvSpPr/>
            <p:nvPr/>
          </p:nvSpPr>
          <p:spPr>
            <a:xfrm>
              <a:off x="381000" y="2667000"/>
              <a:ext cx="2971800" cy="609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Schismatic Replication </a:t>
              </a:r>
              <a:br>
                <a:rPr lang="en-US" dirty="0" smtClean="0">
                  <a:solidFill>
                    <a:srgbClr val="000000"/>
                  </a:solidFill>
                </a:rPr>
              </a:br>
              <a:r>
                <a:rPr lang="en-US" dirty="0" smtClean="0">
                  <a:solidFill>
                    <a:srgbClr val="000000"/>
                  </a:solidFill>
                </a:rPr>
                <a:t>Is a Fact of Life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29000" y="2667000"/>
              <a:ext cx="5257800" cy="60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</a:rPr>
                <a:t>Multiple devices, multiple team members, replication</a:t>
              </a:r>
            </a:p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</a:rPr>
                <a:t>Availability over consistency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1000" y="4572000"/>
            <a:ext cx="8305800" cy="533400"/>
            <a:chOff x="381000" y="4572000"/>
            <a:chExt cx="8305800" cy="533400"/>
          </a:xfrm>
        </p:grpSpPr>
        <p:sp>
          <p:nvSpPr>
            <p:cNvPr id="17" name="Rectangle 16"/>
            <p:cNvSpPr/>
            <p:nvPr/>
          </p:nvSpPr>
          <p:spPr>
            <a:xfrm>
              <a:off x="381000" y="4572000"/>
              <a:ext cx="2438400" cy="5334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Eventual Consistency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95600" y="4572000"/>
              <a:ext cx="57912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</a:rPr>
                <a:t>Business consistency met when the work is cleaned up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1000" y="5181600"/>
            <a:ext cx="8305800" cy="533400"/>
            <a:chOff x="381000" y="5181600"/>
            <a:chExt cx="8305800" cy="533400"/>
          </a:xfrm>
        </p:grpSpPr>
        <p:sp>
          <p:nvSpPr>
            <p:cNvPr id="18" name="Rectangle 17"/>
            <p:cNvSpPr/>
            <p:nvPr/>
          </p:nvSpPr>
          <p:spPr>
            <a:xfrm>
              <a:off x="381000" y="5181600"/>
              <a:ext cx="2438400" cy="533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Probabilistic Isolation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95600" y="5181600"/>
              <a:ext cx="57912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</a:rPr>
                <a:t>Open nesting and promises reduce the chance of conflict</a:t>
              </a:r>
            </a:p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</a:rPr>
                <a:t>Still possible to see partial work (or extra work)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1000" y="5791200"/>
            <a:ext cx="8305800" cy="533400"/>
            <a:chOff x="381000" y="5791200"/>
            <a:chExt cx="8305800" cy="533400"/>
          </a:xfrm>
        </p:grpSpPr>
        <p:sp>
          <p:nvSpPr>
            <p:cNvPr id="19" name="Rectangle 18"/>
            <p:cNvSpPr/>
            <p:nvPr/>
          </p:nvSpPr>
          <p:spPr>
            <a:xfrm>
              <a:off x="381000" y="5791200"/>
              <a:ext cx="2438400" cy="5334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Eventual Durability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95600" y="5791200"/>
              <a:ext cx="57912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</a:rPr>
                <a:t>Autonomous participants may be jerks…</a:t>
              </a:r>
            </a:p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</a:rPr>
                <a:t>Non-repudiation data can repair or escalate the problem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7726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792163"/>
          </a:xfrm>
        </p:spPr>
        <p:txBody>
          <a:bodyPr/>
          <a:lstStyle/>
          <a:p>
            <a:r>
              <a:rPr lang="en-US" sz="3000" dirty="0" smtClean="0"/>
              <a:t>Takeaways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762000"/>
            <a:ext cx="8253412" cy="4953000"/>
          </a:xfrm>
        </p:spPr>
        <p:txBody>
          <a:bodyPr/>
          <a:lstStyle/>
          <a:p>
            <a:r>
              <a:rPr lang="en-US" i="1" u="sng" dirty="0" smtClean="0"/>
              <a:t>Business Transactions</a:t>
            </a:r>
            <a:r>
              <a:rPr lang="en-US" dirty="0" smtClean="0"/>
              <a:t> are long-running operations spanning systems</a:t>
            </a:r>
          </a:p>
          <a:p>
            <a:pPr lvl="1"/>
            <a:r>
              <a:rPr lang="en-US" dirty="0" smtClean="0"/>
              <a:t>Work may span days or weeks</a:t>
            </a:r>
          </a:p>
          <a:p>
            <a:pPr lvl="1"/>
            <a:r>
              <a:rPr lang="en-US" i="1" u="sng" dirty="0" smtClean="0"/>
              <a:t>Autonomous participants</a:t>
            </a:r>
            <a:r>
              <a:rPr lang="en-US" dirty="0" smtClean="0"/>
              <a:t> may renege on promises or develop amnesia</a:t>
            </a:r>
          </a:p>
          <a:p>
            <a:pPr lvl="1"/>
            <a:r>
              <a:rPr lang="en-US" i="1" u="sng" dirty="0" smtClean="0"/>
              <a:t>Schismatic participants</a:t>
            </a:r>
            <a:r>
              <a:rPr lang="en-US" dirty="0" smtClean="0"/>
              <a:t> are independent replicas that may perform divergent work</a:t>
            </a:r>
          </a:p>
          <a:p>
            <a:r>
              <a:rPr lang="en-US" dirty="0" smtClean="0"/>
              <a:t>Business Transactions are a tree of work; shared resources are leaves</a:t>
            </a:r>
          </a:p>
          <a:p>
            <a:pPr lvl="1"/>
            <a:r>
              <a:rPr lang="en-US" dirty="0" smtClean="0"/>
              <a:t>Open nested transactions mask side-effects as lower layers of abstraction</a:t>
            </a:r>
          </a:p>
          <a:p>
            <a:pPr lvl="1"/>
            <a:r>
              <a:rPr lang="en-US" dirty="0" smtClean="0"/>
              <a:t>Isolation via promises allows for greater </a:t>
            </a:r>
            <a:r>
              <a:rPr lang="en-US" dirty="0" err="1" smtClean="0"/>
              <a:t>commutativity</a:t>
            </a:r>
            <a:endParaRPr lang="en-US" dirty="0"/>
          </a:p>
          <a:p>
            <a:pPr lvl="1"/>
            <a:r>
              <a:rPr lang="en-US" dirty="0" smtClean="0"/>
              <a:t>Schismatic work can be viewed as speculative execution resolved at Phase-1 time</a:t>
            </a:r>
          </a:p>
          <a:p>
            <a:r>
              <a:rPr lang="en-US" dirty="0" smtClean="0"/>
              <a:t>Engagements are a new communication and storage mechanism</a:t>
            </a:r>
          </a:p>
          <a:p>
            <a:pPr lvl="1"/>
            <a:r>
              <a:rPr lang="en-US" dirty="0" smtClean="0"/>
              <a:t>Engagements connect the participants in the business transaction tree</a:t>
            </a:r>
          </a:p>
          <a:p>
            <a:pPr lvl="1"/>
            <a:r>
              <a:rPr lang="en-US" dirty="0" smtClean="0"/>
              <a:t>Each participant may itself be replicated and the engagement connects the replicas</a:t>
            </a:r>
          </a:p>
          <a:p>
            <a:pPr lvl="1"/>
            <a:r>
              <a:rPr lang="en-US" dirty="0" smtClean="0"/>
              <a:t>Engagements manage schismatic replicas by selecting a winning view of history</a:t>
            </a:r>
          </a:p>
          <a:p>
            <a:pPr lvl="1"/>
            <a:r>
              <a:rPr lang="en-US" dirty="0" smtClean="0"/>
              <a:t>Engagements capture non-repudiation data to support repair of transaction damage</a:t>
            </a:r>
          </a:p>
          <a:p>
            <a:r>
              <a:rPr lang="en-US" dirty="0" smtClean="0"/>
              <a:t>With engagements, business transactions can be eventually </a:t>
            </a:r>
            <a:r>
              <a:rPr lang="en-US" dirty="0" err="1" smtClean="0"/>
              <a:t>ACiD</a:t>
            </a:r>
            <a:endParaRPr lang="en-US" dirty="0" smtClean="0"/>
          </a:p>
          <a:p>
            <a:pPr lvl="1"/>
            <a:r>
              <a:rPr lang="en-US" dirty="0" smtClean="0"/>
              <a:t>Eventually, the work will be Atomic, Consistent, and Durable</a:t>
            </a:r>
          </a:p>
          <a:p>
            <a:pPr lvl="1"/>
            <a:r>
              <a:rPr lang="en-US" dirty="0" smtClean="0"/>
              <a:t>Isolation is dramatically relaxed with open nested transactions and promises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94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92163"/>
          </a:xfrm>
        </p:spPr>
        <p:txBody>
          <a:bodyPr/>
          <a:lstStyle/>
          <a:p>
            <a:pPr lvl="0"/>
            <a:r>
              <a:rPr lang="en-US" sz="3000" dirty="0" smtClean="0"/>
              <a:t>Business Transactions and Their Participants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990600"/>
            <a:ext cx="8253412" cy="2286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Business Transaction</a:t>
            </a:r>
            <a:r>
              <a:rPr lang="en-US" dirty="0" smtClean="0"/>
              <a:t> forms a tree of participants</a:t>
            </a:r>
          </a:p>
          <a:p>
            <a:pPr lvl="1"/>
            <a:r>
              <a:rPr lang="en-US" dirty="0" smtClean="0"/>
              <a:t>Each participant is a (possibly replicated) long running process</a:t>
            </a:r>
          </a:p>
          <a:p>
            <a:r>
              <a:rPr lang="en-US" dirty="0" smtClean="0"/>
              <a:t>Root participants</a:t>
            </a:r>
          </a:p>
          <a:p>
            <a:pPr lvl="1"/>
            <a:r>
              <a:rPr lang="en-US" dirty="0" smtClean="0"/>
              <a:t>Initiate the user’s work and coordinate the completion of the transaction when done</a:t>
            </a:r>
          </a:p>
          <a:p>
            <a:r>
              <a:rPr lang="en-US" dirty="0" smtClean="0"/>
              <a:t>Resource participants</a:t>
            </a:r>
          </a:p>
          <a:p>
            <a:pPr lvl="1"/>
            <a:r>
              <a:rPr lang="en-US" dirty="0" smtClean="0"/>
              <a:t>Surround business resources that may be shared across business transaction</a:t>
            </a:r>
          </a:p>
          <a:p>
            <a:pPr lvl="1"/>
            <a:r>
              <a:rPr lang="en-US" dirty="0" smtClean="0"/>
              <a:t>Provide a view on the business resource of the work needed for this transaction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.g., the reservation for a hotel room for a trip</a:t>
            </a:r>
          </a:p>
          <a:p>
            <a:r>
              <a:rPr lang="en-US" dirty="0" smtClean="0"/>
              <a:t>Activity participants</a:t>
            </a:r>
          </a:p>
          <a:p>
            <a:pPr lvl="1"/>
            <a:r>
              <a:rPr lang="en-US" dirty="0" smtClean="0"/>
              <a:t>Live exclusively within a single business transaction</a:t>
            </a:r>
          </a:p>
          <a:p>
            <a:pPr lvl="1"/>
            <a:r>
              <a:rPr lang="en-US" dirty="0" smtClean="0"/>
              <a:t>Coordinates across other participants</a:t>
            </a:r>
          </a:p>
          <a:p>
            <a:pPr lvl="1"/>
            <a:r>
              <a:rPr lang="en-US" dirty="0" smtClean="0"/>
              <a:t>Uses messages to communicate</a:t>
            </a:r>
            <a:br>
              <a:rPr lang="en-US" dirty="0" smtClean="0"/>
            </a:br>
            <a:r>
              <a:rPr lang="en-US" dirty="0" smtClean="0"/>
              <a:t>across </a:t>
            </a:r>
            <a:r>
              <a:rPr lang="en-US" i="1" u="sng" dirty="0" smtClean="0"/>
              <a:t>engagements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89" name="Group 188"/>
          <p:cNvGrpSpPr/>
          <p:nvPr/>
        </p:nvGrpSpPr>
        <p:grpSpPr>
          <a:xfrm>
            <a:off x="4284534" y="3962392"/>
            <a:ext cx="4630866" cy="2667008"/>
            <a:chOff x="3612728" y="3124200"/>
            <a:chExt cx="4630866" cy="2667008"/>
          </a:xfrm>
        </p:grpSpPr>
        <p:grpSp>
          <p:nvGrpSpPr>
            <p:cNvPr id="159" name="Group 158"/>
            <p:cNvGrpSpPr/>
            <p:nvPr/>
          </p:nvGrpSpPr>
          <p:grpSpPr>
            <a:xfrm>
              <a:off x="6858000" y="3886200"/>
              <a:ext cx="1061745" cy="1025874"/>
              <a:chOff x="3996235" y="3886200"/>
              <a:chExt cx="1061745" cy="1025874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4031512" y="3886200"/>
                <a:ext cx="1026468" cy="99060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4163914" y="3921475"/>
                <a:ext cx="790278" cy="714784"/>
                <a:chOff x="6656282" y="410497"/>
                <a:chExt cx="906401" cy="1287693"/>
              </a:xfrm>
            </p:grpSpPr>
            <p:grpSp>
              <p:nvGrpSpPr>
                <p:cNvPr id="163" name="Group 22"/>
                <p:cNvGrpSpPr/>
                <p:nvPr/>
              </p:nvGrpSpPr>
              <p:grpSpPr>
                <a:xfrm>
                  <a:off x="6816235" y="410497"/>
                  <a:ext cx="746448" cy="1099250"/>
                  <a:chOff x="2786050" y="3071810"/>
                  <a:chExt cx="2000264" cy="2500330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81" name="Folded Corner 180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3</a:t>
                    </a:r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grpSp>
              <p:nvGrpSpPr>
                <p:cNvPr id="164" name="Group 16"/>
                <p:cNvGrpSpPr/>
                <p:nvPr/>
              </p:nvGrpSpPr>
              <p:grpSpPr>
                <a:xfrm>
                  <a:off x="6762917" y="473311"/>
                  <a:ext cx="746448" cy="1099250"/>
                  <a:chOff x="2786050" y="3071810"/>
                  <a:chExt cx="2000264" cy="2500330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176" name="Folded Corner 175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rgbClr val="FFC04F"/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3</a:t>
                    </a:r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grpSp>
              <p:nvGrpSpPr>
                <p:cNvPr id="165" name="Group 10"/>
                <p:cNvGrpSpPr/>
                <p:nvPr/>
              </p:nvGrpSpPr>
              <p:grpSpPr>
                <a:xfrm>
                  <a:off x="6709600" y="536126"/>
                  <a:ext cx="746448" cy="1099250"/>
                  <a:chOff x="2786050" y="3071810"/>
                  <a:chExt cx="2000264" cy="2500330"/>
                </a:xfrm>
                <a:solidFill>
                  <a:schemeClr val="accent5">
                    <a:lumMod val="40000"/>
                    <a:lumOff val="60000"/>
                  </a:schemeClr>
                </a:solidFill>
              </p:grpSpPr>
              <p:sp>
                <p:nvSpPr>
                  <p:cNvPr id="171" name="Folded Corner 170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</a:t>
                    </a:r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sp>
              <p:nvSpPr>
                <p:cNvPr id="166" name="Folded Corner 165"/>
                <p:cNvSpPr/>
                <p:nvPr/>
              </p:nvSpPr>
              <p:spPr>
                <a:xfrm>
                  <a:off x="6656282" y="598940"/>
                  <a:ext cx="746448" cy="1099250"/>
                </a:xfrm>
                <a:prstGeom prst="foldedCorner">
                  <a:avLst/>
                </a:prstGeom>
                <a:solidFill>
                  <a:schemeClr val="bg1">
                    <a:lumMod val="95000"/>
                  </a:schemeClr>
                </a:solidFill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>
                    <a:solidFill>
                      <a:srgbClr val="FFFFFF"/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6709600" y="693161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6709600" y="975826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6709600" y="1258490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6709599" y="1323933"/>
                  <a:ext cx="639813" cy="157036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b="1" kern="1200" dirty="0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latin typeface="Segoe"/>
                      <a:ea typeface="+mn-ea"/>
                      <a:cs typeface="+mn-cs"/>
                    </a:rPr>
                    <a:t>…</a:t>
                  </a:r>
                </a:p>
              </p:txBody>
            </p:sp>
          </p:grpSp>
          <p:sp>
            <p:nvSpPr>
              <p:cNvPr id="162" name="Rectangle 161"/>
              <p:cNvSpPr/>
              <p:nvPr/>
            </p:nvSpPr>
            <p:spPr>
              <a:xfrm>
                <a:off x="3996235" y="4563818"/>
                <a:ext cx="1026468" cy="3482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Activity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415255" y="3733800"/>
              <a:ext cx="1061745" cy="1025874"/>
              <a:chOff x="3996235" y="3886200"/>
              <a:chExt cx="1061745" cy="1025874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4031512" y="3886200"/>
                <a:ext cx="1026468" cy="99060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4163914" y="3921475"/>
                <a:ext cx="790278" cy="714784"/>
                <a:chOff x="6656282" y="410497"/>
                <a:chExt cx="906401" cy="1287693"/>
              </a:xfrm>
            </p:grpSpPr>
            <p:grpSp>
              <p:nvGrpSpPr>
                <p:cNvPr id="135" name="Group 22"/>
                <p:cNvGrpSpPr/>
                <p:nvPr/>
              </p:nvGrpSpPr>
              <p:grpSpPr>
                <a:xfrm>
                  <a:off x="6816235" y="410497"/>
                  <a:ext cx="746448" cy="1099250"/>
                  <a:chOff x="2786050" y="3071810"/>
                  <a:chExt cx="2000264" cy="2500330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53" name="Folded Corner 152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3</a:t>
                    </a:r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grpSp>
              <p:nvGrpSpPr>
                <p:cNvPr id="136" name="Group 16"/>
                <p:cNvGrpSpPr/>
                <p:nvPr/>
              </p:nvGrpSpPr>
              <p:grpSpPr>
                <a:xfrm>
                  <a:off x="6762917" y="473311"/>
                  <a:ext cx="746448" cy="1099250"/>
                  <a:chOff x="2786050" y="3071810"/>
                  <a:chExt cx="2000264" cy="2500330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148" name="Folded Corner 147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rgbClr val="FFC04F"/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3</a:t>
                    </a: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grpSp>
              <p:nvGrpSpPr>
                <p:cNvPr id="137" name="Group 10"/>
                <p:cNvGrpSpPr/>
                <p:nvPr/>
              </p:nvGrpSpPr>
              <p:grpSpPr>
                <a:xfrm>
                  <a:off x="6709600" y="536126"/>
                  <a:ext cx="746448" cy="1099250"/>
                  <a:chOff x="2786050" y="3071810"/>
                  <a:chExt cx="2000264" cy="2500330"/>
                </a:xfrm>
                <a:solidFill>
                  <a:schemeClr val="accent5">
                    <a:lumMod val="40000"/>
                    <a:lumOff val="60000"/>
                  </a:schemeClr>
                </a:solidFill>
              </p:grpSpPr>
              <p:sp>
                <p:nvSpPr>
                  <p:cNvPr id="143" name="Folded Corner 142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</a:t>
                    </a:r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sp>
              <p:nvSpPr>
                <p:cNvPr id="138" name="Folded Corner 137"/>
                <p:cNvSpPr/>
                <p:nvPr/>
              </p:nvSpPr>
              <p:spPr>
                <a:xfrm>
                  <a:off x="6656282" y="598940"/>
                  <a:ext cx="746448" cy="1099250"/>
                </a:xfrm>
                <a:prstGeom prst="foldedCorner">
                  <a:avLst/>
                </a:prstGeom>
                <a:solidFill>
                  <a:schemeClr val="bg1">
                    <a:lumMod val="95000"/>
                  </a:schemeClr>
                </a:solidFill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>
                    <a:solidFill>
                      <a:srgbClr val="FFFFFF"/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6709600" y="693161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6709600" y="975826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6709600" y="1258490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6709599" y="1323933"/>
                  <a:ext cx="639813" cy="157036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b="1" kern="1200" dirty="0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latin typeface="Segoe"/>
                      <a:ea typeface="+mn-ea"/>
                      <a:cs typeface="+mn-cs"/>
                    </a:rPr>
                    <a:t>…</a:t>
                  </a:r>
                </a:p>
              </p:txBody>
            </p:sp>
          </p:grpSp>
          <p:sp>
            <p:nvSpPr>
              <p:cNvPr id="134" name="Rectangle 133"/>
              <p:cNvSpPr/>
              <p:nvPr/>
            </p:nvSpPr>
            <p:spPr>
              <a:xfrm>
                <a:off x="3996235" y="4563818"/>
                <a:ext cx="1026468" cy="3482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Activity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5065454" y="5158084"/>
              <a:ext cx="801946" cy="4283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8" name="L-Shape 57"/>
            <p:cNvSpPr/>
            <p:nvPr/>
          </p:nvSpPr>
          <p:spPr>
            <a:xfrm>
              <a:off x="5301308" y="5360388"/>
              <a:ext cx="92912" cy="135183"/>
            </a:xfrm>
            <a:prstGeom prst="corner">
              <a:avLst/>
            </a:prstGeom>
            <a:solidFill>
              <a:srgbClr val="BFBFBF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9" name="Moon 58"/>
            <p:cNvSpPr/>
            <p:nvPr/>
          </p:nvSpPr>
          <p:spPr>
            <a:xfrm>
              <a:off x="5114995" y="5372281"/>
              <a:ext cx="100657" cy="111397"/>
            </a:xfrm>
            <a:prstGeom prst="moon">
              <a:avLst/>
            </a:prstGeom>
            <a:solidFill>
              <a:srgbClr val="BFBFBF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0" name="Donut 59"/>
            <p:cNvSpPr/>
            <p:nvPr/>
          </p:nvSpPr>
          <p:spPr>
            <a:xfrm>
              <a:off x="5394221" y="5270975"/>
              <a:ext cx="170341" cy="126989"/>
            </a:xfrm>
            <a:prstGeom prst="donut">
              <a:avLst/>
            </a:prstGeom>
            <a:solidFill>
              <a:srgbClr val="BFBFBF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4786606" y="4900316"/>
              <a:ext cx="1080794" cy="890884"/>
              <a:chOff x="6025807" y="4070745"/>
              <a:chExt cx="622019" cy="633857"/>
            </a:xfrm>
          </p:grpSpPr>
          <p:sp>
            <p:nvSpPr>
              <p:cNvPr id="125" name="Frame 124"/>
              <p:cNvSpPr/>
              <p:nvPr/>
            </p:nvSpPr>
            <p:spPr>
              <a:xfrm>
                <a:off x="6025807" y="4095199"/>
                <a:ext cx="622019" cy="609403"/>
              </a:xfrm>
              <a:prstGeom prst="frame">
                <a:avLst>
                  <a:gd name="adj1" fmla="val 31245"/>
                </a:avLst>
              </a:prstGeom>
              <a:solidFill>
                <a:srgbClr val="FAC090"/>
              </a:solidFill>
              <a:ln>
                <a:solidFill>
                  <a:srgbClr val="000000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n w="3175" cmpd="sng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025807" y="4070745"/>
                <a:ext cx="622019" cy="2168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Resources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3996235" y="3886200"/>
              <a:ext cx="1061745" cy="1025874"/>
              <a:chOff x="3996235" y="3886200"/>
              <a:chExt cx="1061745" cy="102587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4031512" y="3886200"/>
                <a:ext cx="1026468" cy="99060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4163914" y="3921475"/>
                <a:ext cx="790278" cy="714784"/>
                <a:chOff x="6656282" y="410497"/>
                <a:chExt cx="906401" cy="1287693"/>
              </a:xfrm>
            </p:grpSpPr>
            <p:grpSp>
              <p:nvGrpSpPr>
                <p:cNvPr id="75" name="Group 22"/>
                <p:cNvGrpSpPr/>
                <p:nvPr/>
              </p:nvGrpSpPr>
              <p:grpSpPr>
                <a:xfrm>
                  <a:off x="6816235" y="410497"/>
                  <a:ext cx="746448" cy="1099250"/>
                  <a:chOff x="2786050" y="3071810"/>
                  <a:chExt cx="2000264" cy="2500330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93" name="Folded Corner 92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3</a:t>
                    </a:r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grpSp>
              <p:nvGrpSpPr>
                <p:cNvPr id="76" name="Group 16"/>
                <p:cNvGrpSpPr/>
                <p:nvPr/>
              </p:nvGrpSpPr>
              <p:grpSpPr>
                <a:xfrm>
                  <a:off x="6762917" y="473311"/>
                  <a:ext cx="746448" cy="1099250"/>
                  <a:chOff x="2786050" y="3071810"/>
                  <a:chExt cx="2000264" cy="2500330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88" name="Folded Corner 87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rgbClr val="FFC04F"/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3</a:t>
                    </a:r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grpSp>
              <p:nvGrpSpPr>
                <p:cNvPr id="77" name="Group 10"/>
                <p:cNvGrpSpPr/>
                <p:nvPr/>
              </p:nvGrpSpPr>
              <p:grpSpPr>
                <a:xfrm>
                  <a:off x="6709600" y="536126"/>
                  <a:ext cx="746448" cy="1099250"/>
                  <a:chOff x="2786050" y="3071810"/>
                  <a:chExt cx="2000264" cy="2500330"/>
                </a:xfrm>
                <a:solidFill>
                  <a:schemeClr val="accent5">
                    <a:lumMod val="40000"/>
                    <a:lumOff val="60000"/>
                  </a:schemeClr>
                </a:solidFill>
              </p:grpSpPr>
              <p:sp>
                <p:nvSpPr>
                  <p:cNvPr id="83" name="Folded Corner 82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</a:t>
                    </a: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sp>
              <p:nvSpPr>
                <p:cNvPr id="78" name="Folded Corner 77"/>
                <p:cNvSpPr/>
                <p:nvPr/>
              </p:nvSpPr>
              <p:spPr>
                <a:xfrm>
                  <a:off x="6656282" y="598940"/>
                  <a:ext cx="746448" cy="1099250"/>
                </a:xfrm>
                <a:prstGeom prst="foldedCorner">
                  <a:avLst/>
                </a:prstGeom>
                <a:solidFill>
                  <a:schemeClr val="bg1">
                    <a:lumMod val="95000"/>
                  </a:schemeClr>
                </a:solidFill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>
                    <a:solidFill>
                      <a:srgbClr val="FFFFFF"/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6709600" y="693161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6709600" y="975826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6709600" y="1258490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6709599" y="1323933"/>
                  <a:ext cx="639813" cy="157036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b="1" kern="1200" dirty="0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latin typeface="Segoe"/>
                      <a:ea typeface="+mn-ea"/>
                      <a:cs typeface="+mn-cs"/>
                    </a:rPr>
                    <a:t>…</a:t>
                  </a:r>
                </a:p>
              </p:txBody>
            </p:sp>
          </p:grpSp>
          <p:sp>
            <p:nvSpPr>
              <p:cNvPr id="74" name="Rectangle 73"/>
              <p:cNvSpPr/>
              <p:nvPr/>
            </p:nvSpPr>
            <p:spPr>
              <a:xfrm>
                <a:off x="3996235" y="4563818"/>
                <a:ext cx="1026468" cy="3482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Activity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3686600" y="5134205"/>
              <a:ext cx="801946" cy="4283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612728" y="4900324"/>
              <a:ext cx="1080794" cy="890884"/>
              <a:chOff x="6025807" y="4070745"/>
              <a:chExt cx="622019" cy="633857"/>
            </a:xfrm>
          </p:grpSpPr>
          <p:sp>
            <p:nvSpPr>
              <p:cNvPr id="67" name="Frame 66"/>
              <p:cNvSpPr/>
              <p:nvPr/>
            </p:nvSpPr>
            <p:spPr>
              <a:xfrm>
                <a:off x="6025807" y="4095199"/>
                <a:ext cx="622019" cy="609403"/>
              </a:xfrm>
              <a:prstGeom prst="frame">
                <a:avLst>
                  <a:gd name="adj1" fmla="val 31245"/>
                </a:avLst>
              </a:prstGeom>
              <a:solidFill>
                <a:srgbClr val="FAC090"/>
              </a:solidFill>
              <a:ln>
                <a:solidFill>
                  <a:srgbClr val="000000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n w="3175" cmpd="sng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025807" y="4070745"/>
                <a:ext cx="622019" cy="2168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Resources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4" name="Oval 63"/>
            <p:cNvSpPr/>
            <p:nvPr/>
          </p:nvSpPr>
          <p:spPr>
            <a:xfrm>
              <a:off x="4027914" y="5224977"/>
              <a:ext cx="170934" cy="10647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5" name="Diamond 64"/>
            <p:cNvSpPr/>
            <p:nvPr/>
          </p:nvSpPr>
          <p:spPr>
            <a:xfrm>
              <a:off x="4267052" y="5282112"/>
              <a:ext cx="154606" cy="13258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6" name="Left-Right Arrow 65"/>
            <p:cNvSpPr/>
            <p:nvPr/>
          </p:nvSpPr>
          <p:spPr>
            <a:xfrm>
              <a:off x="3912776" y="5360160"/>
              <a:ext cx="239022" cy="125654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6473" y="5029200"/>
              <a:ext cx="1140127" cy="26031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00"/>
                  </a:solidFill>
                </a:rPr>
                <a:t>…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Left-Right Arrow 15"/>
            <p:cNvSpPr/>
            <p:nvPr/>
          </p:nvSpPr>
          <p:spPr>
            <a:xfrm rot="19607700" flipH="1">
              <a:off x="4950074" y="4076308"/>
              <a:ext cx="611414" cy="348256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7" name="Hexagon 16"/>
            <p:cNvSpPr/>
            <p:nvPr/>
          </p:nvSpPr>
          <p:spPr>
            <a:xfrm>
              <a:off x="6095999" y="3124200"/>
              <a:ext cx="1752601" cy="580336"/>
            </a:xfrm>
            <a:prstGeom prst="hexagon">
              <a:avLst>
                <a:gd name="adj" fmla="val 15421"/>
                <a:gd name="vf" fmla="val 11547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Transaction’s Root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Left-Right Arrow 17"/>
            <p:cNvSpPr/>
            <p:nvPr/>
          </p:nvSpPr>
          <p:spPr>
            <a:xfrm rot="19754804" flipH="1">
              <a:off x="5714889" y="3416258"/>
              <a:ext cx="642012" cy="348256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Left-Right Arrow 21"/>
            <p:cNvSpPr/>
            <p:nvPr/>
          </p:nvSpPr>
          <p:spPr>
            <a:xfrm rot="2486197">
              <a:off x="4804432" y="4685662"/>
              <a:ext cx="642012" cy="259534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3" name="Left-Right Arrow 22"/>
            <p:cNvSpPr/>
            <p:nvPr/>
          </p:nvSpPr>
          <p:spPr>
            <a:xfrm rot="18712487" flipH="1">
              <a:off x="3734764" y="4623085"/>
              <a:ext cx="448703" cy="329114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" name="Left-Right Arrow 20"/>
            <p:cNvSpPr/>
            <p:nvPr/>
          </p:nvSpPr>
          <p:spPr>
            <a:xfrm rot="2074123">
              <a:off x="6386674" y="4051550"/>
              <a:ext cx="625253" cy="348256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7162800" y="4900316"/>
              <a:ext cx="1080794" cy="890884"/>
              <a:chOff x="6400800" y="4900316"/>
              <a:chExt cx="1080794" cy="890884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494405" y="5134205"/>
                <a:ext cx="801946" cy="428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1" name="Cross 50"/>
              <p:cNvSpPr/>
              <p:nvPr/>
            </p:nvSpPr>
            <p:spPr>
              <a:xfrm>
                <a:off x="6835966" y="5351653"/>
                <a:ext cx="170378" cy="111397"/>
              </a:xfrm>
              <a:prstGeom prst="plus">
                <a:avLst>
                  <a:gd name="adj" fmla="val 41375"/>
                </a:avLst>
              </a:prstGeom>
              <a:solidFill>
                <a:schemeClr val="bg1">
                  <a:lumMod val="75000"/>
                </a:schemeClr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2" name="Diamond 51"/>
              <p:cNvSpPr/>
              <p:nvPr/>
            </p:nvSpPr>
            <p:spPr>
              <a:xfrm>
                <a:off x="7024734" y="5248824"/>
                <a:ext cx="154606" cy="132580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4" name="Moon 53"/>
              <p:cNvSpPr/>
              <p:nvPr/>
            </p:nvSpPr>
            <p:spPr>
              <a:xfrm>
                <a:off x="6708167" y="5351653"/>
                <a:ext cx="100657" cy="111397"/>
              </a:xfrm>
              <a:prstGeom prst="moon">
                <a:avLst/>
              </a:prstGeom>
              <a:solidFill>
                <a:srgbClr val="BFBFBF"/>
              </a:solidFill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6400800" y="4900316"/>
                <a:ext cx="1080794" cy="890884"/>
                <a:chOff x="6025807" y="4070745"/>
                <a:chExt cx="622019" cy="633857"/>
              </a:xfrm>
            </p:grpSpPr>
            <p:sp>
              <p:nvSpPr>
                <p:cNvPr id="128" name="Frame 127"/>
                <p:cNvSpPr/>
                <p:nvPr/>
              </p:nvSpPr>
              <p:spPr>
                <a:xfrm>
                  <a:off x="6025807" y="4095199"/>
                  <a:ext cx="622019" cy="609403"/>
                </a:xfrm>
                <a:prstGeom prst="frame">
                  <a:avLst>
                    <a:gd name="adj1" fmla="val 31245"/>
                  </a:avLst>
                </a:prstGeom>
                <a:solidFill>
                  <a:srgbClr val="FAC090"/>
                </a:solidFill>
                <a:ln>
                  <a:solidFill>
                    <a:srgbClr val="000000"/>
                  </a:solidFill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n w="3175" cmpd="sng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6025807" y="4070745"/>
                  <a:ext cx="622019" cy="2168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Resources</a:t>
                  </a:r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58" name="Rectangle 157"/>
            <p:cNvSpPr/>
            <p:nvPr/>
          </p:nvSpPr>
          <p:spPr>
            <a:xfrm>
              <a:off x="6139796" y="4419600"/>
              <a:ext cx="1140127" cy="26031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00"/>
                  </a:solidFill>
                </a:rPr>
                <a:t>…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188" name="Left-Right Arrow 187"/>
            <p:cNvSpPr/>
            <p:nvPr/>
          </p:nvSpPr>
          <p:spPr>
            <a:xfrm rot="3449770">
              <a:off x="7657129" y="4599557"/>
              <a:ext cx="642012" cy="259534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1219200" y="5571024"/>
            <a:ext cx="3237416" cy="905976"/>
            <a:chOff x="1219200" y="5571024"/>
            <a:chExt cx="3237416" cy="905976"/>
          </a:xfrm>
        </p:grpSpPr>
        <p:sp>
          <p:nvSpPr>
            <p:cNvPr id="191" name="Freeform 190"/>
            <p:cNvSpPr/>
            <p:nvPr/>
          </p:nvSpPr>
          <p:spPr>
            <a:xfrm>
              <a:off x="2939720" y="5571024"/>
              <a:ext cx="1516896" cy="660849"/>
            </a:xfrm>
            <a:custGeom>
              <a:avLst/>
              <a:gdLst>
                <a:gd name="connsiteX0" fmla="*/ 0 w 1516896"/>
                <a:gd name="connsiteY0" fmla="*/ 660849 h 660849"/>
                <a:gd name="connsiteX1" fmla="*/ 540909 w 1516896"/>
                <a:gd name="connsiteY1" fmla="*/ 49420 h 660849"/>
                <a:gd name="connsiteX2" fmla="*/ 1516896 w 1516896"/>
                <a:gd name="connsiteY2" fmla="*/ 37662 h 66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6896" h="660849">
                  <a:moveTo>
                    <a:pt x="0" y="660849"/>
                  </a:moveTo>
                  <a:cubicBezTo>
                    <a:pt x="144046" y="407067"/>
                    <a:pt x="288093" y="153285"/>
                    <a:pt x="540909" y="49420"/>
                  </a:cubicBezTo>
                  <a:cubicBezTo>
                    <a:pt x="793725" y="-54445"/>
                    <a:pt x="1516896" y="37662"/>
                    <a:pt x="1516896" y="37662"/>
                  </a:cubicBezTo>
                </a:path>
              </a:pathLst>
            </a:custGeom>
            <a:ln>
              <a:solidFill>
                <a:srgbClr val="800000"/>
              </a:solidFill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219200" y="6096000"/>
              <a:ext cx="19050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rgbClr val="000000"/>
                  </a:solidFill>
                </a:rPr>
                <a:t>An Engagement</a:t>
              </a:r>
              <a:endParaRPr lang="en-US" i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082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000" dirty="0" smtClean="0"/>
              <a:t>Key Insights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875"/>
            <a:ext cx="533400" cy="365125"/>
          </a:xfrm>
        </p:spPr>
        <p:txBody>
          <a:bodyPr/>
          <a:lstStyle/>
          <a:p>
            <a:fld id="{0D08F727-9A43-BA43-9CA7-22850713AEE6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04800" y="2400300"/>
            <a:ext cx="8382000" cy="1257300"/>
            <a:chOff x="304800" y="2400300"/>
            <a:chExt cx="8382000" cy="1257300"/>
          </a:xfrm>
        </p:grpSpPr>
        <p:sp>
          <p:nvSpPr>
            <p:cNvPr id="6" name="Rectangle 5"/>
            <p:cNvSpPr/>
            <p:nvPr/>
          </p:nvSpPr>
          <p:spPr>
            <a:xfrm>
              <a:off x="304800" y="2400300"/>
              <a:ext cx="2286000" cy="1257300"/>
            </a:xfrm>
            <a:prstGeom prst="rect">
              <a:avLst/>
            </a:prstGeom>
            <a:solidFill>
              <a:srgbClr val="86D3D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Business Resources Are Leaves of the Business </a:t>
              </a:r>
              <a:r>
                <a:rPr lang="en-US" dirty="0" err="1" smtClean="0">
                  <a:solidFill>
                    <a:schemeClr val="tx1"/>
                  </a:solidFill>
                </a:rPr>
                <a:t>Tx</a:t>
              </a:r>
              <a:r>
                <a:rPr lang="en-US" dirty="0" smtClean="0">
                  <a:solidFill>
                    <a:schemeClr val="tx1"/>
                  </a:solidFill>
                </a:rPr>
                <a:t> Tree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67000" y="2400300"/>
              <a:ext cx="6019800" cy="1257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When dealing with stuff across transactions, only access them in the leaves of the transaction tree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4800" y="3771900"/>
            <a:ext cx="8382000" cy="1257300"/>
            <a:chOff x="304800" y="3771900"/>
            <a:chExt cx="8382000" cy="1257300"/>
          </a:xfrm>
        </p:grpSpPr>
        <p:sp>
          <p:nvSpPr>
            <p:cNvPr id="7" name="Rectangle 6"/>
            <p:cNvSpPr/>
            <p:nvPr/>
          </p:nvSpPr>
          <p:spPr>
            <a:xfrm>
              <a:off x="304800" y="3771900"/>
              <a:ext cx="2286000" cy="1257300"/>
            </a:xfrm>
            <a:prstGeom prst="rect">
              <a:avLst/>
            </a:prstGeom>
            <a:solidFill>
              <a:srgbClr val="86D3D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“Schismatic Versions” Is Not 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the Same as Different Replicas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67000" y="3771900"/>
              <a:ext cx="6019800" cy="1257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Versions are state captured as data</a:t>
              </a:r>
            </a:p>
            <a:p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Replicas are different computers (along with state)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4800" y="5143500"/>
            <a:ext cx="8382000" cy="1257300"/>
            <a:chOff x="304800" y="5143500"/>
            <a:chExt cx="8382000" cy="1257300"/>
          </a:xfrm>
        </p:grpSpPr>
        <p:sp>
          <p:nvSpPr>
            <p:cNvPr id="8" name="Rectangle 7"/>
            <p:cNvSpPr/>
            <p:nvPr/>
          </p:nvSpPr>
          <p:spPr>
            <a:xfrm>
              <a:off x="304800" y="5143500"/>
              <a:ext cx="2286000" cy="1257300"/>
            </a:xfrm>
            <a:prstGeom prst="rect">
              <a:avLst/>
            </a:prstGeom>
            <a:solidFill>
              <a:srgbClr val="86D3D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“Schismatic Versions” Are OK 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as Long as 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No One Notices!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67000" y="5143500"/>
              <a:ext cx="6019800" cy="1257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It’s OK to think all sorts of stupid stuff if no one knows my internal confusion!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4800" y="1028700"/>
            <a:ext cx="8382000" cy="1257300"/>
            <a:chOff x="304800" y="1028700"/>
            <a:chExt cx="8382000" cy="1257300"/>
          </a:xfrm>
        </p:grpSpPr>
        <p:sp>
          <p:nvSpPr>
            <p:cNvPr id="5" name="Rectangle 4"/>
            <p:cNvSpPr/>
            <p:nvPr/>
          </p:nvSpPr>
          <p:spPr>
            <a:xfrm>
              <a:off x="304800" y="1028700"/>
              <a:ext cx="2286000" cy="12573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Business Resources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Appear to Be 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Side-Effect-</a:t>
              </a:r>
              <a:r>
                <a:rPr lang="en-US" dirty="0">
                  <a:solidFill>
                    <a:schemeClr val="tx1"/>
                  </a:solidFill>
                </a:rPr>
                <a:t>F</a:t>
              </a:r>
              <a:r>
                <a:rPr lang="en-US" dirty="0" smtClean="0">
                  <a:solidFill>
                    <a:schemeClr val="tx1"/>
                  </a:solidFill>
                </a:rPr>
                <a:t>ree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7000" y="1028700"/>
              <a:ext cx="6019800" cy="1257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Open-nesting of business abstractions hides side effects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8418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6061988"/>
            <a:ext cx="8001000" cy="304800"/>
          </a:xfrm>
          <a:prstGeom prst="rect">
            <a:avLst/>
          </a:prstGeom>
          <a:solidFill>
            <a:srgbClr val="F9E2E3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263746"/>
            <a:ext cx="8077200" cy="1330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792163"/>
          </a:xfrm>
        </p:spPr>
        <p:txBody>
          <a:bodyPr/>
          <a:lstStyle/>
          <a:p>
            <a:pPr lvl="0"/>
            <a:r>
              <a:rPr lang="en-US" sz="3000" dirty="0" smtClean="0"/>
              <a:t>Engagements and Speculative Execution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534400" cy="5334000"/>
          </a:xfrm>
        </p:spPr>
        <p:txBody>
          <a:bodyPr/>
          <a:lstStyle/>
          <a:p>
            <a:r>
              <a:rPr lang="en-US" dirty="0" smtClean="0"/>
              <a:t>Engagements: Tracking Messages and State</a:t>
            </a:r>
          </a:p>
          <a:p>
            <a:pPr lvl="1"/>
            <a:r>
              <a:rPr lang="en-US" i="1" u="sng" dirty="0" smtClean="0"/>
              <a:t>Engagement Manager</a:t>
            </a:r>
            <a:r>
              <a:rPr lang="en-US" dirty="0" smtClean="0"/>
              <a:t> is a new piece of (hypothetical) plumbing on each machine</a:t>
            </a:r>
          </a:p>
          <a:p>
            <a:pPr lvl="1"/>
            <a:r>
              <a:rPr lang="en-US" dirty="0" smtClean="0"/>
              <a:t>The engagement manager implements engagements</a:t>
            </a:r>
          </a:p>
          <a:p>
            <a:pPr lvl="1"/>
            <a:r>
              <a:rPr lang="en-US" dirty="0" smtClean="0"/>
              <a:t>Each engagement connects two possibly replicated participants in a biz transaction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Engagements provide messaging:</a:t>
            </a:r>
          </a:p>
          <a:p>
            <a:pPr lvl="2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Each replica processes each incoming message in a classic database transaction:</a:t>
            </a:r>
          </a:p>
          <a:p>
            <a:pPr lvl="3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An incoming message modifies internal state and optionally sends out messages</a:t>
            </a:r>
          </a:p>
          <a:p>
            <a:pPr lvl="3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This happens separately for each transaction</a:t>
            </a:r>
          </a:p>
          <a:p>
            <a:r>
              <a:rPr lang="en-US" dirty="0" smtClean="0"/>
              <a:t>Speculative Execution</a:t>
            </a:r>
          </a:p>
          <a:p>
            <a:pPr lvl="1"/>
            <a:r>
              <a:rPr lang="en-US" dirty="0" smtClean="0"/>
              <a:t>Sometimes, replicas wait passively for their sibling to take the lead and do the work</a:t>
            </a:r>
          </a:p>
          <a:p>
            <a:pPr lvl="1"/>
            <a:r>
              <a:rPr lang="en-US" dirty="0" smtClean="0"/>
              <a:t>Sometimes, sibling replicas execute the same message in parallel</a:t>
            </a:r>
          </a:p>
          <a:p>
            <a:pPr lvl="2"/>
            <a:r>
              <a:rPr lang="en-US" dirty="0" smtClean="0"/>
              <a:t>Usually, this gives identical results which may easily be collapsed as idempotent</a:t>
            </a:r>
          </a:p>
          <a:p>
            <a:pPr lvl="2"/>
            <a:r>
              <a:rPr lang="en-US" dirty="0" smtClean="0"/>
              <a:t>Sometimes, the siblings do different things with their messages:</a:t>
            </a:r>
          </a:p>
          <a:p>
            <a:pPr lvl="3"/>
            <a:r>
              <a:rPr lang="en-US" dirty="0" smtClean="0"/>
              <a:t>Messages from different engagements may be processed in different orders</a:t>
            </a:r>
          </a:p>
          <a:p>
            <a:pPr lvl="3"/>
            <a:r>
              <a:rPr lang="en-US" dirty="0" smtClean="0"/>
              <a:t>Replicas of a resource participant may find different results</a:t>
            </a:r>
          </a:p>
          <a:p>
            <a:pPr lvl="1"/>
            <a:r>
              <a:rPr lang="en-US" dirty="0" smtClean="0">
                <a:solidFill>
                  <a:srgbClr val="891D21"/>
                </a:solidFill>
              </a:rPr>
              <a:t>Engagements ensure we collapse redundant execution into a single winner!</a:t>
            </a:r>
            <a:endParaRPr lang="en-US" dirty="0">
              <a:solidFill>
                <a:srgbClr val="891D21"/>
              </a:solidFill>
            </a:endParaRPr>
          </a:p>
          <a:p>
            <a:pPr lvl="3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994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10600" cy="792163"/>
          </a:xfrm>
        </p:spPr>
        <p:txBody>
          <a:bodyPr/>
          <a:lstStyle/>
          <a:p>
            <a:pPr lvl="0"/>
            <a:r>
              <a:rPr lang="en-US" sz="3000" dirty="0" smtClean="0"/>
              <a:t>Programming an Eventually </a:t>
            </a:r>
            <a:r>
              <a:rPr lang="en-US" sz="3000" dirty="0" err="1" smtClean="0"/>
              <a:t>ACiD</a:t>
            </a:r>
            <a:r>
              <a:rPr lang="en-US" sz="3000" dirty="0" smtClean="0"/>
              <a:t> Transaction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875"/>
            <a:ext cx="533400" cy="365125"/>
          </a:xfrm>
        </p:spPr>
        <p:txBody>
          <a:bodyPr/>
          <a:lstStyle/>
          <a:p>
            <a:fld id="{0D08F727-9A43-BA43-9CA7-22850713AEE6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04800" y="838200"/>
            <a:ext cx="8458200" cy="5715000"/>
            <a:chOff x="304800" y="838200"/>
            <a:chExt cx="8458200" cy="5715000"/>
          </a:xfrm>
        </p:grpSpPr>
        <p:sp>
          <p:nvSpPr>
            <p:cNvPr id="6" name="Rectangle 5"/>
            <p:cNvSpPr/>
            <p:nvPr/>
          </p:nvSpPr>
          <p:spPr>
            <a:xfrm>
              <a:off x="304800" y="838200"/>
              <a:ext cx="8458200" cy="5715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200" b="1" i="1" dirty="0" smtClean="0">
                  <a:solidFill>
                    <a:srgbClr val="800000"/>
                  </a:solidFill>
                </a:rPr>
                <a:t>It’s Not Too Hard to Program a Participant</a:t>
              </a:r>
              <a:endParaRPr lang="en-US" sz="3200" b="1" i="1" dirty="0">
                <a:solidFill>
                  <a:srgbClr val="800000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57200" y="1600200"/>
              <a:ext cx="8153400" cy="2971800"/>
              <a:chOff x="457200" y="1600200"/>
              <a:chExt cx="8153400" cy="2971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7200" y="1600200"/>
                <a:ext cx="8153400" cy="29718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b="1" dirty="0" smtClean="0">
                    <a:solidFill>
                      <a:srgbClr val="000000"/>
                    </a:solidFill>
                  </a:rPr>
                  <a:t>Programming a Resource Participant</a:t>
                </a:r>
                <a:endParaRPr lang="en-US" sz="2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33400" y="2133600"/>
                <a:ext cx="2971800" cy="38100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Shared Business Stuff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267200" y="2133600"/>
                <a:ext cx="4267200" cy="38100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Managing Shared Stuff Is a Pain-in-the-Butt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33400" y="2667000"/>
                <a:ext cx="8001000" cy="1828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b="1" dirty="0" smtClean="0">
                    <a:solidFill>
                      <a:srgbClr val="000000"/>
                    </a:solidFill>
                  </a:rPr>
                  <a:t>Resource Managers May Be:</a:t>
                </a:r>
                <a:endParaRPr 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9600" y="3048000"/>
                <a:ext cx="7848600" cy="4572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 smtClean="0">
                    <a:solidFill>
                      <a:srgbClr val="000000"/>
                    </a:solidFill>
                  </a:rPr>
                  <a:t>Strongly Consistent		   </a:t>
                </a:r>
                <a:r>
                  <a:rPr lang="en-US" sz="1600" i="1" dirty="0" smtClean="0">
                    <a:solidFill>
                      <a:srgbClr val="000000"/>
                    </a:solidFill>
                  </a:rPr>
                  <a:t>- Normal ole’ problems with shared stuff</a:t>
                </a:r>
                <a:endParaRPr lang="en-US" sz="16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09600" y="3581400"/>
                <a:ext cx="7848600" cy="4572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 smtClean="0">
                    <a:solidFill>
                      <a:srgbClr val="000000"/>
                    </a:solidFill>
                  </a:rPr>
                  <a:t>Replicated and Potentially Schismatic   </a:t>
                </a:r>
                <a:r>
                  <a:rPr lang="en-US" sz="1600" i="1" dirty="0" smtClean="0">
                    <a:solidFill>
                      <a:srgbClr val="000000"/>
                    </a:solidFill>
                  </a:rPr>
                  <a:t>- Even harder when you’re confused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33400" y="4080584"/>
                <a:ext cx="8001000" cy="381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i="1" dirty="0" smtClean="0">
                    <a:solidFill>
                      <a:srgbClr val="000000"/>
                    </a:solidFill>
                  </a:rPr>
                  <a:t>Special Care Must Be Given to Non-Reversible Work</a:t>
                </a:r>
                <a:endParaRPr lang="en-US" sz="1600" i="1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57200" y="4876800"/>
            <a:ext cx="8153400" cy="1600200"/>
            <a:chOff x="457200" y="4876800"/>
            <a:chExt cx="8153400" cy="1600200"/>
          </a:xfrm>
        </p:grpSpPr>
        <p:sp>
          <p:nvSpPr>
            <p:cNvPr id="15" name="Rectangle 14"/>
            <p:cNvSpPr/>
            <p:nvPr/>
          </p:nvSpPr>
          <p:spPr>
            <a:xfrm>
              <a:off x="457200" y="4876800"/>
              <a:ext cx="8153400" cy="160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 smtClean="0">
                  <a:solidFill>
                    <a:srgbClr val="000000"/>
                  </a:solidFill>
                </a:rPr>
                <a:t>Programming an Activity Participant</a:t>
              </a:r>
              <a:endParaRPr 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00" y="5486400"/>
              <a:ext cx="4419600" cy="381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Activities Live inside a Business Transaction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29200" y="5486400"/>
              <a:ext cx="3505200" cy="381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Only Messages Over Engagements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3400" y="5943600"/>
              <a:ext cx="2743200" cy="381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Activities Start with No State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52800" y="5943600"/>
              <a:ext cx="51816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rgbClr val="800000"/>
                  </a:solidFill>
                </a:rPr>
                <a:t>Functionally Dependent Only on the Messages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7172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1992958"/>
            <a:ext cx="7391400" cy="685800"/>
          </a:xfrm>
          <a:prstGeom prst="roundRect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219200"/>
            <a:ext cx="8177212" cy="4495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800" dirty="0" smtClean="0"/>
              <a:t>Introduction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The Business Transaction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Engagements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Speculative Execution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Programming Business Transactions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521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000" dirty="0" smtClean="0"/>
              <a:t>Open Nested Transactions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914400"/>
            <a:ext cx="8177212" cy="2133600"/>
          </a:xfrm>
        </p:spPr>
        <p:txBody>
          <a:bodyPr/>
          <a:lstStyle/>
          <a:p>
            <a:r>
              <a:rPr lang="en-US" dirty="0" smtClean="0"/>
              <a:t>Open nested transactions describe the interaction of different layers of abstraction as work is performed</a:t>
            </a:r>
          </a:p>
          <a:p>
            <a:pPr lvl="1"/>
            <a:r>
              <a:rPr lang="en-US" dirty="0" smtClean="0"/>
              <a:t>Lower layers commit state changes as a part of the ongoing higher transaction</a:t>
            </a:r>
          </a:p>
          <a:p>
            <a:pPr lvl="1"/>
            <a:r>
              <a:rPr lang="en-US" dirty="0" smtClean="0"/>
              <a:t>Failure and undo of the higher layers </a:t>
            </a:r>
            <a:r>
              <a:rPr lang="en-US" i="1" u="sng" dirty="0" smtClean="0"/>
              <a:t>does not automatically undo</a:t>
            </a:r>
            <a:r>
              <a:rPr lang="en-US" dirty="0" smtClean="0"/>
              <a:t> the lower layers</a:t>
            </a:r>
          </a:p>
          <a:p>
            <a:pPr lvl="1"/>
            <a:r>
              <a:rPr lang="en-US" dirty="0" smtClean="0"/>
              <a:t>Lower layers do a different lower layer transaction to return the higher layer to its desired state that logically undoes the higher layer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7200" y="3124200"/>
            <a:ext cx="4038600" cy="3276600"/>
            <a:chOff x="457200" y="3124200"/>
            <a:chExt cx="4038600" cy="3276600"/>
          </a:xfrm>
        </p:grpSpPr>
        <p:sp>
          <p:nvSpPr>
            <p:cNvPr id="5" name="Rectangle 4"/>
            <p:cNvSpPr/>
            <p:nvPr/>
          </p:nvSpPr>
          <p:spPr>
            <a:xfrm>
              <a:off x="457200" y="3124200"/>
              <a:ext cx="4038600" cy="3276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u="sng" dirty="0" smtClean="0">
                  <a:solidFill>
                    <a:schemeClr val="tx1"/>
                  </a:solidFill>
                </a:rPr>
                <a:t>DB Transactions &amp; </a:t>
              </a:r>
              <a:r>
                <a:rPr lang="en-US" sz="1600" b="1" u="sng" dirty="0" err="1" smtClean="0">
                  <a:solidFill>
                    <a:schemeClr val="tx1"/>
                  </a:solidFill>
                </a:rPr>
                <a:t>BTree</a:t>
              </a:r>
              <a:r>
                <a:rPr lang="en-US" sz="1600" b="1" u="sng" dirty="0" smtClean="0">
                  <a:solidFill>
                    <a:schemeClr val="tx1"/>
                  </a:solidFill>
                </a:rPr>
                <a:t> Block Splits</a:t>
              </a:r>
            </a:p>
            <a:p>
              <a:pPr algn="ctr"/>
              <a:endParaRPr lang="en-US" sz="400" dirty="0" smtClean="0">
                <a:solidFill>
                  <a:schemeClr val="tx1"/>
                </a:solidFill>
              </a:endParaRPr>
            </a:p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</a:rPr>
                <a:t>Transaction-T1 inserts Record-X</a:t>
              </a:r>
            </a:p>
            <a:p>
              <a:endParaRPr lang="en-US" sz="200" dirty="0" smtClean="0">
                <a:solidFill>
                  <a:schemeClr val="tx1"/>
                </a:solidFill>
              </a:endParaRPr>
            </a:p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</a:rPr>
                <a:t>Record-X is inserted in the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BTree</a:t>
              </a:r>
              <a:r>
                <a:rPr lang="en-US" sz="1600" dirty="0" smtClean="0">
                  <a:solidFill>
                    <a:schemeClr val="tx1"/>
                  </a:solidFill>
                </a:rPr>
                <a:t> and causes a block-split</a:t>
              </a:r>
            </a:p>
            <a:p>
              <a:pPr marL="176213" indent="-176213">
                <a:buFont typeface="Arial"/>
                <a:buChar char="•"/>
              </a:pPr>
              <a:endParaRPr lang="en-US" sz="200" dirty="0">
                <a:solidFill>
                  <a:schemeClr val="tx1"/>
                </a:solidFill>
              </a:endParaRPr>
            </a:p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</a:rPr>
                <a:t>Transaction-T1 is aborted</a:t>
              </a:r>
            </a:p>
            <a:p>
              <a:pPr marL="176213" indent="-176213">
                <a:buFont typeface="Arial"/>
                <a:buChar char="•"/>
              </a:pPr>
              <a:endParaRPr lang="en-US" sz="200" dirty="0">
                <a:solidFill>
                  <a:schemeClr val="tx1"/>
                </a:solidFill>
              </a:endParaRPr>
            </a:p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</a:rPr>
                <a:t>The DB performs an undo of the insert of Record-X into the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BTree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marL="176213" indent="-176213">
                <a:buFont typeface="Arial"/>
                <a:buChar char="•"/>
              </a:pPr>
              <a:endParaRPr lang="en-US" sz="200" dirty="0">
                <a:solidFill>
                  <a:schemeClr val="tx1"/>
                </a:solidFill>
              </a:endParaRPr>
            </a:p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</a:rPr>
                <a:t>Record-X is removed from the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BTree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marL="176213" indent="-176213">
                <a:buFont typeface="Arial"/>
                <a:buChar char="•"/>
              </a:pPr>
              <a:endParaRPr lang="en-US" sz="200" dirty="0">
                <a:solidFill>
                  <a:schemeClr val="tx1"/>
                </a:solidFill>
              </a:endParaRPr>
            </a:p>
            <a:p>
              <a:pPr marL="176213" indent="-176213">
                <a:buFont typeface="Arial"/>
                <a:buChar char="•"/>
              </a:pPr>
              <a:r>
                <a:rPr lang="en-US" sz="1600" b="1" dirty="0" smtClean="0">
                  <a:solidFill>
                    <a:srgbClr val="800000"/>
                  </a:solidFill>
                </a:rPr>
                <a:t>The block-split is left in the </a:t>
              </a:r>
              <a:r>
                <a:rPr lang="en-US" sz="1600" b="1" dirty="0" err="1" smtClean="0">
                  <a:solidFill>
                    <a:srgbClr val="800000"/>
                  </a:solidFill>
                </a:rPr>
                <a:t>BTree</a:t>
              </a:r>
              <a:endParaRPr lang="en-US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3400" y="5638800"/>
              <a:ext cx="38862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rgbClr val="000000"/>
                  </a:solidFill>
                </a:rPr>
                <a:t>Higher Level: DB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Tx</a:t>
              </a:r>
              <a:r>
                <a:rPr lang="en-US" sz="1600" dirty="0" smtClean="0">
                  <a:solidFill>
                    <a:srgbClr val="000000"/>
                  </a:solidFill>
                </a:rPr>
                <a:t> and Its Records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" y="6019800"/>
              <a:ext cx="38862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rgbClr val="000000"/>
                  </a:solidFill>
                </a:rPr>
                <a:t>Lower Level: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BTree</a:t>
              </a:r>
              <a:r>
                <a:rPr lang="en-US" sz="1600" dirty="0" smtClean="0">
                  <a:solidFill>
                    <a:srgbClr val="000000"/>
                  </a:solidFill>
                </a:rPr>
                <a:t>, Blocks, &amp; Records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48200" y="3124200"/>
            <a:ext cx="4191000" cy="3276600"/>
            <a:chOff x="457200" y="3124200"/>
            <a:chExt cx="4038600" cy="3276600"/>
          </a:xfrm>
        </p:grpSpPr>
        <p:sp>
          <p:nvSpPr>
            <p:cNvPr id="10" name="Rectangle 9"/>
            <p:cNvSpPr/>
            <p:nvPr/>
          </p:nvSpPr>
          <p:spPr>
            <a:xfrm>
              <a:off x="457200" y="3124200"/>
              <a:ext cx="4038600" cy="3276600"/>
            </a:xfrm>
            <a:prstGeom prst="rect">
              <a:avLst/>
            </a:prstGeom>
            <a:solidFill>
              <a:srgbClr val="ADD5A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u="sng" dirty="0" smtClean="0">
                  <a:solidFill>
                    <a:schemeClr val="tx1"/>
                  </a:solidFill>
                </a:rPr>
                <a:t>Trip to Paris</a:t>
              </a:r>
            </a:p>
            <a:p>
              <a:endParaRPr lang="en-US" sz="400" dirty="0" smtClean="0">
                <a:solidFill>
                  <a:schemeClr val="tx1"/>
                </a:solidFill>
              </a:endParaRPr>
            </a:p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</a:rPr>
                <a:t>I reserve a hotel room in Paris</a:t>
              </a:r>
            </a:p>
            <a:p>
              <a:endParaRPr lang="en-US" sz="200" dirty="0" smtClean="0">
                <a:solidFill>
                  <a:schemeClr val="tx1"/>
                </a:solidFill>
              </a:endParaRPr>
            </a:p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</a:rPr>
                <a:t>Hotel occupancy passes threshold and they order more food for the restaurant</a:t>
              </a:r>
            </a:p>
            <a:p>
              <a:pPr marL="176213" indent="-176213">
                <a:buFont typeface="Arial"/>
                <a:buChar char="•"/>
              </a:pPr>
              <a:endParaRPr lang="en-US" sz="200" dirty="0">
                <a:solidFill>
                  <a:schemeClr val="tx1"/>
                </a:solidFill>
              </a:endParaRPr>
            </a:p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</a:rPr>
                <a:t>Grocery order placed</a:t>
              </a:r>
            </a:p>
            <a:p>
              <a:pPr marL="176213" indent="-176213">
                <a:buFont typeface="Arial"/>
                <a:buChar char="•"/>
              </a:pPr>
              <a:endParaRPr lang="en-US" sz="200" dirty="0">
                <a:solidFill>
                  <a:schemeClr val="tx1"/>
                </a:solidFill>
              </a:endParaRPr>
            </a:p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</a:rPr>
                <a:t>Grocer schedules a delivery shipment </a:t>
              </a:r>
            </a:p>
            <a:p>
              <a:pPr marL="176213" indent="-176213">
                <a:buFont typeface="Arial"/>
                <a:buChar char="•"/>
              </a:pPr>
              <a:endParaRPr lang="en-US" sz="200" dirty="0">
                <a:solidFill>
                  <a:schemeClr val="tx1"/>
                </a:solidFill>
              </a:endParaRPr>
            </a:p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</a:rPr>
                <a:t>Shipper passes threshold: order fuel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marL="176213" indent="-176213">
                <a:buFont typeface="Arial"/>
                <a:buChar char="•"/>
              </a:pPr>
              <a:endParaRPr lang="en-US" sz="200" dirty="0">
                <a:solidFill>
                  <a:schemeClr val="tx1"/>
                </a:solidFill>
              </a:endParaRPr>
            </a:p>
            <a:p>
              <a:pPr marL="176213" indent="-176213">
                <a:buFont typeface="Arial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</a:rPr>
                <a:t>I cancel my trip to Paris…</a:t>
              </a:r>
            </a:p>
            <a:p>
              <a:pPr marL="176213" indent="-176213">
                <a:buFont typeface="Arial"/>
                <a:buChar char="•"/>
              </a:pPr>
              <a:r>
                <a:rPr lang="en-US" sz="1600" b="1" dirty="0" smtClean="0">
                  <a:solidFill>
                    <a:srgbClr val="800000"/>
                  </a:solidFill>
                </a:rPr>
                <a:t>The order for fuel is NOT canceled…</a:t>
              </a:r>
              <a:endParaRPr lang="en-US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" y="5638800"/>
              <a:ext cx="38862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rgbClr val="000000"/>
                  </a:solidFill>
                </a:rPr>
                <a:t>Higher Level: Travel, Airlines, and Hotels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400" y="6019800"/>
              <a:ext cx="38862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rgbClr val="000000"/>
                  </a:solidFill>
                </a:rPr>
                <a:t>Lower Level: Hotel</a:t>
              </a:r>
              <a:r>
                <a:rPr lang="en-US" sz="1600" dirty="0">
                  <a:solidFill>
                    <a:srgbClr val="000000"/>
                  </a:solidFill>
                </a:rPr>
                <a:t> </a:t>
              </a:r>
              <a:r>
                <a:rPr lang="en-US" sz="1600" dirty="0" smtClean="0">
                  <a:solidFill>
                    <a:srgbClr val="000000"/>
                  </a:solidFill>
                </a:rPr>
                <a:t>&amp; Supplier </a:t>
              </a:r>
              <a:r>
                <a:rPr lang="en-US" sz="1600" dirty="0">
                  <a:solidFill>
                    <a:srgbClr val="000000"/>
                  </a:solidFill>
                </a:rPr>
                <a:t>O</a:t>
              </a:r>
              <a:r>
                <a:rPr lang="en-US" sz="1600" dirty="0" smtClean="0">
                  <a:solidFill>
                    <a:srgbClr val="000000"/>
                  </a:solidFill>
                </a:rPr>
                <a:t>perations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2828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92163"/>
          </a:xfrm>
        </p:spPr>
        <p:txBody>
          <a:bodyPr/>
          <a:lstStyle/>
          <a:p>
            <a:pPr lvl="0"/>
            <a:r>
              <a:rPr lang="en-US" sz="3000" dirty="0" smtClean="0"/>
              <a:t>The Leaves of the Business Transaction Tree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914400"/>
            <a:ext cx="8177212" cy="4953000"/>
          </a:xfrm>
        </p:spPr>
        <p:txBody>
          <a:bodyPr/>
          <a:lstStyle/>
          <a:p>
            <a:r>
              <a:rPr lang="en-US" dirty="0"/>
              <a:t>Resource participants</a:t>
            </a:r>
          </a:p>
          <a:p>
            <a:pPr lvl="1"/>
            <a:r>
              <a:rPr lang="en-US" dirty="0"/>
              <a:t>Surround business resources that may be shared across business transaction</a:t>
            </a:r>
          </a:p>
          <a:p>
            <a:pPr lvl="1"/>
            <a:r>
              <a:rPr lang="en-US" dirty="0"/>
              <a:t>Provide a view on the business resource of the work needed for this transaction</a:t>
            </a:r>
          </a:p>
          <a:p>
            <a:pPr lvl="2"/>
            <a:r>
              <a:rPr lang="en-US" dirty="0"/>
              <a:t>E.g. the reservation for a hotel room for a </a:t>
            </a:r>
            <a:r>
              <a:rPr lang="en-US" dirty="0" smtClean="0"/>
              <a:t>trip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2514600"/>
            <a:ext cx="4630866" cy="2667008"/>
            <a:chOff x="3612728" y="3124200"/>
            <a:chExt cx="4630866" cy="2667008"/>
          </a:xfrm>
        </p:grpSpPr>
        <p:grpSp>
          <p:nvGrpSpPr>
            <p:cNvPr id="6" name="Group 5"/>
            <p:cNvGrpSpPr/>
            <p:nvPr/>
          </p:nvGrpSpPr>
          <p:grpSpPr>
            <a:xfrm>
              <a:off x="6858000" y="3886200"/>
              <a:ext cx="1061745" cy="1025874"/>
              <a:chOff x="3996235" y="3886200"/>
              <a:chExt cx="1061745" cy="1025874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4031512" y="3886200"/>
                <a:ext cx="1026468" cy="99060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4163914" y="3921475"/>
                <a:ext cx="790278" cy="714784"/>
                <a:chOff x="6656282" y="410497"/>
                <a:chExt cx="906401" cy="1287693"/>
              </a:xfrm>
            </p:grpSpPr>
            <p:grpSp>
              <p:nvGrpSpPr>
                <p:cNvPr id="95" name="Group 22"/>
                <p:cNvGrpSpPr/>
                <p:nvPr/>
              </p:nvGrpSpPr>
              <p:grpSpPr>
                <a:xfrm>
                  <a:off x="6816235" y="410497"/>
                  <a:ext cx="746448" cy="1099250"/>
                  <a:chOff x="2786050" y="3071810"/>
                  <a:chExt cx="2000264" cy="2500330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13" name="Folded Corner 112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3</a:t>
                    </a:r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grpSp>
              <p:nvGrpSpPr>
                <p:cNvPr id="96" name="Group 16"/>
                <p:cNvGrpSpPr/>
                <p:nvPr/>
              </p:nvGrpSpPr>
              <p:grpSpPr>
                <a:xfrm>
                  <a:off x="6762917" y="473311"/>
                  <a:ext cx="746448" cy="1099250"/>
                  <a:chOff x="2786050" y="3071810"/>
                  <a:chExt cx="2000264" cy="2500330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108" name="Folded Corner 107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rgbClr val="FFC04F"/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3</a:t>
                    </a:r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grpSp>
              <p:nvGrpSpPr>
                <p:cNvPr id="97" name="Group 10"/>
                <p:cNvGrpSpPr/>
                <p:nvPr/>
              </p:nvGrpSpPr>
              <p:grpSpPr>
                <a:xfrm>
                  <a:off x="6709600" y="536126"/>
                  <a:ext cx="746448" cy="1099250"/>
                  <a:chOff x="2786050" y="3071810"/>
                  <a:chExt cx="2000264" cy="2500330"/>
                </a:xfrm>
                <a:solidFill>
                  <a:schemeClr val="accent5">
                    <a:lumMod val="40000"/>
                    <a:lumOff val="60000"/>
                  </a:schemeClr>
                </a:solidFill>
              </p:grpSpPr>
              <p:sp>
                <p:nvSpPr>
                  <p:cNvPr id="103" name="Folded Corner 102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</a:t>
                    </a:r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sp>
              <p:nvSpPr>
                <p:cNvPr id="98" name="Folded Corner 97"/>
                <p:cNvSpPr/>
                <p:nvPr/>
              </p:nvSpPr>
              <p:spPr>
                <a:xfrm>
                  <a:off x="6656282" y="598940"/>
                  <a:ext cx="746448" cy="1099250"/>
                </a:xfrm>
                <a:prstGeom prst="foldedCorner">
                  <a:avLst/>
                </a:prstGeom>
                <a:solidFill>
                  <a:schemeClr val="bg1">
                    <a:lumMod val="95000"/>
                  </a:schemeClr>
                </a:solidFill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>
                    <a:solidFill>
                      <a:srgbClr val="FFFFFF"/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6709600" y="693161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09600" y="975826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6709600" y="1258490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09599" y="1323933"/>
                  <a:ext cx="639813" cy="157036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b="1" kern="1200" dirty="0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latin typeface="Segoe"/>
                      <a:ea typeface="+mn-ea"/>
                      <a:cs typeface="+mn-cs"/>
                    </a:rPr>
                    <a:t>…</a:t>
                  </a:r>
                </a:p>
              </p:txBody>
            </p:sp>
          </p:grpSp>
          <p:sp>
            <p:nvSpPr>
              <p:cNvPr id="94" name="Rectangle 93"/>
              <p:cNvSpPr/>
              <p:nvPr/>
            </p:nvSpPr>
            <p:spPr>
              <a:xfrm>
                <a:off x="3996235" y="4563818"/>
                <a:ext cx="1026468" cy="3482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Activity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415255" y="3733800"/>
              <a:ext cx="1061745" cy="1025874"/>
              <a:chOff x="3996235" y="3886200"/>
              <a:chExt cx="1061745" cy="102587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031512" y="3886200"/>
                <a:ext cx="1026468" cy="99060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4163914" y="3921475"/>
                <a:ext cx="790278" cy="714784"/>
                <a:chOff x="6656282" y="410497"/>
                <a:chExt cx="906401" cy="1287693"/>
              </a:xfrm>
            </p:grpSpPr>
            <p:grpSp>
              <p:nvGrpSpPr>
                <p:cNvPr id="69" name="Group 22"/>
                <p:cNvGrpSpPr/>
                <p:nvPr/>
              </p:nvGrpSpPr>
              <p:grpSpPr>
                <a:xfrm>
                  <a:off x="6816235" y="410497"/>
                  <a:ext cx="746448" cy="1099250"/>
                  <a:chOff x="2786050" y="3071810"/>
                  <a:chExt cx="2000264" cy="2500330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87" name="Folded Corner 86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3</a:t>
                    </a:r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grpSp>
              <p:nvGrpSpPr>
                <p:cNvPr id="70" name="Group 16"/>
                <p:cNvGrpSpPr/>
                <p:nvPr/>
              </p:nvGrpSpPr>
              <p:grpSpPr>
                <a:xfrm>
                  <a:off x="6762917" y="473311"/>
                  <a:ext cx="746448" cy="1099250"/>
                  <a:chOff x="2786050" y="3071810"/>
                  <a:chExt cx="2000264" cy="2500330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82" name="Folded Corner 81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rgbClr val="FFC04F"/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3</a:t>
                    </a:r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grpSp>
              <p:nvGrpSpPr>
                <p:cNvPr id="71" name="Group 10"/>
                <p:cNvGrpSpPr/>
                <p:nvPr/>
              </p:nvGrpSpPr>
              <p:grpSpPr>
                <a:xfrm>
                  <a:off x="6709600" y="536126"/>
                  <a:ext cx="746448" cy="1099250"/>
                  <a:chOff x="2786050" y="3071810"/>
                  <a:chExt cx="2000264" cy="2500330"/>
                </a:xfrm>
                <a:solidFill>
                  <a:schemeClr val="accent5">
                    <a:lumMod val="40000"/>
                    <a:lumOff val="60000"/>
                  </a:schemeClr>
                </a:solidFill>
              </p:grpSpPr>
              <p:sp>
                <p:nvSpPr>
                  <p:cNvPr id="77" name="Folded Corner 76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</a:t>
                    </a:r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sp>
              <p:nvSpPr>
                <p:cNvPr id="72" name="Folded Corner 71"/>
                <p:cNvSpPr/>
                <p:nvPr/>
              </p:nvSpPr>
              <p:spPr>
                <a:xfrm>
                  <a:off x="6656282" y="598940"/>
                  <a:ext cx="746448" cy="1099250"/>
                </a:xfrm>
                <a:prstGeom prst="foldedCorner">
                  <a:avLst/>
                </a:prstGeom>
                <a:solidFill>
                  <a:schemeClr val="bg1">
                    <a:lumMod val="95000"/>
                  </a:schemeClr>
                </a:solidFill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>
                    <a:solidFill>
                      <a:srgbClr val="FFFFFF"/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6709600" y="693161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6709600" y="975826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6709600" y="1258490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709599" y="1323933"/>
                  <a:ext cx="639813" cy="157036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b="1" kern="1200" dirty="0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latin typeface="Segoe"/>
                      <a:ea typeface="+mn-ea"/>
                      <a:cs typeface="+mn-cs"/>
                    </a:rPr>
                    <a:t>…</a:t>
                  </a:r>
                </a:p>
              </p:txBody>
            </p:sp>
          </p:grpSp>
          <p:sp>
            <p:nvSpPr>
              <p:cNvPr id="68" name="Rectangle 67"/>
              <p:cNvSpPr/>
              <p:nvPr/>
            </p:nvSpPr>
            <p:spPr>
              <a:xfrm>
                <a:off x="3996235" y="4563818"/>
                <a:ext cx="1026468" cy="3482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Activity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5065454" y="5158084"/>
              <a:ext cx="801946" cy="4283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L-Shape 8"/>
            <p:cNvSpPr/>
            <p:nvPr/>
          </p:nvSpPr>
          <p:spPr>
            <a:xfrm>
              <a:off x="5301308" y="5360388"/>
              <a:ext cx="92912" cy="135183"/>
            </a:xfrm>
            <a:prstGeom prst="corner">
              <a:avLst/>
            </a:prstGeom>
            <a:solidFill>
              <a:srgbClr val="BFBFBF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Moon 9"/>
            <p:cNvSpPr/>
            <p:nvPr/>
          </p:nvSpPr>
          <p:spPr>
            <a:xfrm>
              <a:off x="5114995" y="5372281"/>
              <a:ext cx="100657" cy="111397"/>
            </a:xfrm>
            <a:prstGeom prst="moon">
              <a:avLst/>
            </a:prstGeom>
            <a:solidFill>
              <a:srgbClr val="BFBFBF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Donut 10"/>
            <p:cNvSpPr/>
            <p:nvPr/>
          </p:nvSpPr>
          <p:spPr>
            <a:xfrm>
              <a:off x="5394221" y="5270975"/>
              <a:ext cx="170341" cy="126989"/>
            </a:xfrm>
            <a:prstGeom prst="donut">
              <a:avLst/>
            </a:prstGeom>
            <a:solidFill>
              <a:srgbClr val="BFBFBF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786606" y="4900316"/>
              <a:ext cx="1080794" cy="890884"/>
              <a:chOff x="6025807" y="4070745"/>
              <a:chExt cx="622019" cy="633857"/>
            </a:xfrm>
          </p:grpSpPr>
          <p:sp>
            <p:nvSpPr>
              <p:cNvPr id="64" name="Frame 63"/>
              <p:cNvSpPr/>
              <p:nvPr/>
            </p:nvSpPr>
            <p:spPr>
              <a:xfrm>
                <a:off x="6025807" y="4095199"/>
                <a:ext cx="622019" cy="609403"/>
              </a:xfrm>
              <a:prstGeom prst="frame">
                <a:avLst>
                  <a:gd name="adj1" fmla="val 31245"/>
                </a:avLst>
              </a:prstGeom>
              <a:solidFill>
                <a:srgbClr val="FAC090"/>
              </a:solidFill>
              <a:ln>
                <a:solidFill>
                  <a:srgbClr val="000000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n w="3175" cmpd="sng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025807" y="4070745"/>
                <a:ext cx="622019" cy="2168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Resources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996235" y="3886200"/>
              <a:ext cx="1061745" cy="1025874"/>
              <a:chOff x="3996235" y="3886200"/>
              <a:chExt cx="1061745" cy="102587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031512" y="3886200"/>
                <a:ext cx="1026468" cy="99060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163914" y="3921475"/>
                <a:ext cx="790278" cy="714784"/>
                <a:chOff x="6656282" y="410497"/>
                <a:chExt cx="906401" cy="1287693"/>
              </a:xfrm>
            </p:grpSpPr>
            <p:grpSp>
              <p:nvGrpSpPr>
                <p:cNvPr id="41" name="Group 22"/>
                <p:cNvGrpSpPr/>
                <p:nvPr/>
              </p:nvGrpSpPr>
              <p:grpSpPr>
                <a:xfrm>
                  <a:off x="6816235" y="410497"/>
                  <a:ext cx="746448" cy="1099250"/>
                  <a:chOff x="2786050" y="3071810"/>
                  <a:chExt cx="2000264" cy="2500330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59" name="Folded Corner 58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3</a:t>
                    </a: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grpSp>
              <p:nvGrpSpPr>
                <p:cNvPr id="42" name="Group 16"/>
                <p:cNvGrpSpPr/>
                <p:nvPr/>
              </p:nvGrpSpPr>
              <p:grpSpPr>
                <a:xfrm>
                  <a:off x="6762917" y="473311"/>
                  <a:ext cx="746448" cy="1099250"/>
                  <a:chOff x="2786050" y="3071810"/>
                  <a:chExt cx="2000264" cy="2500330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54" name="Folded Corner 53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rgbClr val="FFC04F"/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3</a:t>
                    </a:r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grpSp>
              <p:nvGrpSpPr>
                <p:cNvPr id="43" name="Group 10"/>
                <p:cNvGrpSpPr/>
                <p:nvPr/>
              </p:nvGrpSpPr>
              <p:grpSpPr>
                <a:xfrm>
                  <a:off x="6709600" y="536126"/>
                  <a:ext cx="746448" cy="1099250"/>
                  <a:chOff x="2786050" y="3071810"/>
                  <a:chExt cx="2000264" cy="2500330"/>
                </a:xfrm>
                <a:solidFill>
                  <a:schemeClr val="accent5">
                    <a:lumMod val="40000"/>
                    <a:lumOff val="60000"/>
                  </a:schemeClr>
                </a:solidFill>
              </p:grpSpPr>
              <p:sp>
                <p:nvSpPr>
                  <p:cNvPr id="49" name="Folded Corner 48"/>
                  <p:cNvSpPr/>
                  <p:nvPr/>
                </p:nvSpPr>
                <p:spPr>
                  <a:xfrm>
                    <a:off x="2786050" y="3071810"/>
                    <a:ext cx="2000264" cy="2500330"/>
                  </a:xfrm>
                  <a:prstGeom prst="foldedCorner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kern="1200">
                      <a:solidFill>
                        <a:srgbClr val="FFFFFF"/>
                      </a:solidFill>
                      <a:latin typeface="Segoe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2928926" y="3286124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1</a:t>
                    </a: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2928926" y="3929066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2</a:t>
                    </a: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2928926" y="4572008"/>
                    <a:ext cx="1714512" cy="571504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Part </a:t>
                    </a: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2928926" y="5027400"/>
                    <a:ext cx="1714512" cy="357190"/>
                  </a:xfrm>
                  <a:prstGeom prst="rect">
                    <a:avLst/>
                  </a:prstGeom>
                  <a:grpFill/>
                  <a:ln w="317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00" b="1" kern="1200" dirty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Segoe"/>
                        <a:ea typeface="+mn-ea"/>
                        <a:cs typeface="+mn-cs"/>
                      </a:rPr>
                      <a:t>…</a:t>
                    </a:r>
                  </a:p>
                </p:txBody>
              </p:sp>
            </p:grpSp>
            <p:sp>
              <p:nvSpPr>
                <p:cNvPr id="44" name="Folded Corner 43"/>
                <p:cNvSpPr/>
                <p:nvPr/>
              </p:nvSpPr>
              <p:spPr>
                <a:xfrm>
                  <a:off x="6656282" y="598940"/>
                  <a:ext cx="746448" cy="1099250"/>
                </a:xfrm>
                <a:prstGeom prst="foldedCorner">
                  <a:avLst/>
                </a:prstGeom>
                <a:solidFill>
                  <a:schemeClr val="bg1">
                    <a:lumMod val="95000"/>
                  </a:schemeClr>
                </a:solidFill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>
                    <a:solidFill>
                      <a:srgbClr val="FFFFFF"/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709600" y="693161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709600" y="975826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6709600" y="1258490"/>
                  <a:ext cx="639813" cy="251257"/>
                </a:xfrm>
                <a:prstGeom prst="rect">
                  <a:avLst/>
                </a:prstGeom>
                <a:noFill/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kern="12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Segoe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709599" y="1323933"/>
                  <a:ext cx="639813" cy="157036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b="1" kern="1200" dirty="0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latin typeface="Segoe"/>
                      <a:ea typeface="+mn-ea"/>
                      <a:cs typeface="+mn-cs"/>
                    </a:rPr>
                    <a:t>…</a:t>
                  </a: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3996235" y="4563818"/>
                <a:ext cx="1026468" cy="3482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Activity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686600" y="5134205"/>
              <a:ext cx="801946" cy="4283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612728" y="4900324"/>
              <a:ext cx="1080794" cy="890884"/>
              <a:chOff x="6025807" y="4070745"/>
              <a:chExt cx="622019" cy="633857"/>
            </a:xfrm>
          </p:grpSpPr>
          <p:sp>
            <p:nvSpPr>
              <p:cNvPr id="36" name="Frame 35"/>
              <p:cNvSpPr/>
              <p:nvPr/>
            </p:nvSpPr>
            <p:spPr>
              <a:xfrm>
                <a:off x="6025807" y="4095199"/>
                <a:ext cx="622019" cy="609403"/>
              </a:xfrm>
              <a:prstGeom prst="frame">
                <a:avLst>
                  <a:gd name="adj1" fmla="val 31245"/>
                </a:avLst>
              </a:prstGeom>
              <a:solidFill>
                <a:srgbClr val="FAC090"/>
              </a:solidFill>
              <a:ln>
                <a:solidFill>
                  <a:srgbClr val="000000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n w="3175" cmpd="sng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25807" y="4070745"/>
                <a:ext cx="622019" cy="2168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Resources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4027914" y="5224977"/>
              <a:ext cx="170934" cy="10647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4267052" y="5282112"/>
              <a:ext cx="154606" cy="13258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Left-Right Arrow 17"/>
            <p:cNvSpPr/>
            <p:nvPr/>
          </p:nvSpPr>
          <p:spPr>
            <a:xfrm>
              <a:off x="3912776" y="5360160"/>
              <a:ext cx="239022" cy="125654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6473" y="5029200"/>
              <a:ext cx="1140127" cy="26031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00"/>
                  </a:solidFill>
                </a:rPr>
                <a:t>…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Left-Right Arrow 19"/>
            <p:cNvSpPr/>
            <p:nvPr/>
          </p:nvSpPr>
          <p:spPr>
            <a:xfrm rot="19607700" flipH="1">
              <a:off x="4950074" y="4076308"/>
              <a:ext cx="611414" cy="348256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" name="Hexagon 20"/>
            <p:cNvSpPr/>
            <p:nvPr/>
          </p:nvSpPr>
          <p:spPr>
            <a:xfrm>
              <a:off x="6095999" y="3124200"/>
              <a:ext cx="1752601" cy="580336"/>
            </a:xfrm>
            <a:prstGeom prst="hexagon">
              <a:avLst>
                <a:gd name="adj" fmla="val 15421"/>
                <a:gd name="vf" fmla="val 11547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Transaction’s Root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Left-Right Arrow 21"/>
            <p:cNvSpPr/>
            <p:nvPr/>
          </p:nvSpPr>
          <p:spPr>
            <a:xfrm rot="19754804" flipH="1">
              <a:off x="5714889" y="3416258"/>
              <a:ext cx="642012" cy="348256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3" name="Left-Right Arrow 22"/>
            <p:cNvSpPr/>
            <p:nvPr/>
          </p:nvSpPr>
          <p:spPr>
            <a:xfrm rot="2486197">
              <a:off x="4804432" y="4685662"/>
              <a:ext cx="642012" cy="259534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4" name="Left-Right Arrow 23"/>
            <p:cNvSpPr/>
            <p:nvPr/>
          </p:nvSpPr>
          <p:spPr>
            <a:xfrm rot="18712487" flipH="1">
              <a:off x="3734764" y="4623085"/>
              <a:ext cx="448703" cy="329114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5" name="Left-Right Arrow 24"/>
            <p:cNvSpPr/>
            <p:nvPr/>
          </p:nvSpPr>
          <p:spPr>
            <a:xfrm rot="2074123">
              <a:off x="6386674" y="4051550"/>
              <a:ext cx="625253" cy="348256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162800" y="4900316"/>
              <a:ext cx="1080794" cy="890884"/>
              <a:chOff x="6400800" y="4900316"/>
              <a:chExt cx="1080794" cy="89088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494405" y="5134205"/>
                <a:ext cx="801946" cy="428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0" name="Cross 29"/>
              <p:cNvSpPr/>
              <p:nvPr/>
            </p:nvSpPr>
            <p:spPr>
              <a:xfrm>
                <a:off x="6835966" y="5351653"/>
                <a:ext cx="170378" cy="111397"/>
              </a:xfrm>
              <a:prstGeom prst="plus">
                <a:avLst>
                  <a:gd name="adj" fmla="val 41375"/>
                </a:avLst>
              </a:prstGeom>
              <a:solidFill>
                <a:schemeClr val="bg1">
                  <a:lumMod val="75000"/>
                </a:schemeClr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1" name="Diamond 30"/>
              <p:cNvSpPr/>
              <p:nvPr/>
            </p:nvSpPr>
            <p:spPr>
              <a:xfrm>
                <a:off x="7024734" y="5248824"/>
                <a:ext cx="154606" cy="132580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2" name="Moon 31"/>
              <p:cNvSpPr/>
              <p:nvPr/>
            </p:nvSpPr>
            <p:spPr>
              <a:xfrm>
                <a:off x="6708167" y="5351653"/>
                <a:ext cx="100657" cy="111397"/>
              </a:xfrm>
              <a:prstGeom prst="moon">
                <a:avLst/>
              </a:prstGeom>
              <a:solidFill>
                <a:srgbClr val="BFBFBF"/>
              </a:solidFill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400800" y="4900316"/>
                <a:ext cx="1080794" cy="890884"/>
                <a:chOff x="6025807" y="4070745"/>
                <a:chExt cx="622019" cy="633857"/>
              </a:xfrm>
            </p:grpSpPr>
            <p:sp>
              <p:nvSpPr>
                <p:cNvPr id="34" name="Frame 33"/>
                <p:cNvSpPr/>
                <p:nvPr/>
              </p:nvSpPr>
              <p:spPr>
                <a:xfrm>
                  <a:off x="6025807" y="4095199"/>
                  <a:ext cx="622019" cy="609403"/>
                </a:xfrm>
                <a:prstGeom prst="frame">
                  <a:avLst>
                    <a:gd name="adj1" fmla="val 31245"/>
                  </a:avLst>
                </a:prstGeom>
                <a:solidFill>
                  <a:srgbClr val="FAC090"/>
                </a:solidFill>
                <a:ln>
                  <a:solidFill>
                    <a:srgbClr val="000000"/>
                  </a:solidFill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n w="3175" cmpd="sng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025807" y="4070745"/>
                  <a:ext cx="622019" cy="2168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Resources</a:t>
                  </a:r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27" name="Rectangle 26"/>
            <p:cNvSpPr/>
            <p:nvPr/>
          </p:nvSpPr>
          <p:spPr>
            <a:xfrm>
              <a:off x="6139796" y="4419600"/>
              <a:ext cx="1140127" cy="26031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00"/>
                  </a:solidFill>
                </a:rPr>
                <a:t>…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Left-Right Arrow 27"/>
            <p:cNvSpPr/>
            <p:nvPr/>
          </p:nvSpPr>
          <p:spPr>
            <a:xfrm rot="3449770">
              <a:off x="7657129" y="4599557"/>
              <a:ext cx="642012" cy="259534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029200" y="4953000"/>
            <a:ext cx="3962400" cy="1219200"/>
            <a:chOff x="5029200" y="4953000"/>
            <a:chExt cx="3962400" cy="1219200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6858000" y="4953000"/>
              <a:ext cx="0" cy="99060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5029200" y="4953000"/>
              <a:ext cx="1828800" cy="685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across Shared Business Resources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858000" y="4953000"/>
              <a:ext cx="2133600" cy="12192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solidFill>
                    <a:srgbClr val="800000"/>
                  </a:solidFill>
                </a:rPr>
                <a:t>Hotel Occupancy</a:t>
              </a:r>
            </a:p>
            <a:p>
              <a:pPr algn="ctr"/>
              <a:r>
                <a:rPr lang="en-US" sz="800" i="1" dirty="0" smtClean="0">
                  <a:solidFill>
                    <a:srgbClr val="800000"/>
                  </a:solidFill>
                </a:rPr>
                <a:t>----</a:t>
              </a:r>
            </a:p>
            <a:p>
              <a:pPr algn="ctr"/>
              <a:r>
                <a:rPr lang="en-US" sz="1600" i="1" dirty="0" smtClean="0">
                  <a:solidFill>
                    <a:srgbClr val="800000"/>
                  </a:solidFill>
                </a:rPr>
                <a:t>Staffing</a:t>
              </a:r>
            </a:p>
            <a:p>
              <a:pPr algn="ctr"/>
              <a:r>
                <a:rPr lang="en-US" sz="800" i="1" dirty="0">
                  <a:solidFill>
                    <a:srgbClr val="800000"/>
                  </a:solidFill>
                </a:rPr>
                <a:t>---</a:t>
              </a:r>
              <a:r>
                <a:rPr lang="en-US" sz="800" i="1" dirty="0" smtClean="0">
                  <a:solidFill>
                    <a:srgbClr val="800000"/>
                  </a:solidFill>
                </a:rPr>
                <a:t>-</a:t>
              </a:r>
            </a:p>
            <a:p>
              <a:pPr algn="ctr"/>
              <a:r>
                <a:rPr lang="en-US" sz="1600" i="1" dirty="0" smtClean="0">
                  <a:solidFill>
                    <a:srgbClr val="800000"/>
                  </a:solidFill>
                </a:rPr>
                <a:t>Food for Restaurant</a:t>
              </a:r>
            </a:p>
            <a:p>
              <a:pPr algn="ctr"/>
              <a:endParaRPr lang="en-US" sz="1600" i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029200" y="3657600"/>
            <a:ext cx="3962400" cy="1219200"/>
            <a:chOff x="5029200" y="3657600"/>
            <a:chExt cx="3962400" cy="1219200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5029200" y="4876800"/>
              <a:ext cx="3886200" cy="0"/>
            </a:xfrm>
            <a:prstGeom prst="line">
              <a:avLst/>
            </a:prstGeom>
            <a:ln w="762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5029200" y="4343400"/>
              <a:ext cx="1828800" cy="4572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Per-Business-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Transaction View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V="1">
              <a:off x="6858000" y="3657600"/>
              <a:ext cx="0" cy="114300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6858000" y="3810000"/>
              <a:ext cx="2133600" cy="1066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solidFill>
                    <a:srgbClr val="800000"/>
                  </a:solidFill>
                </a:rPr>
                <a:t>Airline Reservations</a:t>
              </a:r>
            </a:p>
            <a:p>
              <a:pPr algn="ctr"/>
              <a:r>
                <a:rPr lang="en-US" sz="800" i="1" dirty="0" smtClean="0">
                  <a:solidFill>
                    <a:srgbClr val="800000"/>
                  </a:solidFill>
                </a:rPr>
                <a:t>----</a:t>
              </a:r>
            </a:p>
            <a:p>
              <a:pPr algn="ctr"/>
              <a:r>
                <a:rPr lang="en-US" sz="1600" i="1" dirty="0" smtClean="0">
                  <a:solidFill>
                    <a:srgbClr val="800000"/>
                  </a:solidFill>
                </a:rPr>
                <a:t>Rental Cars</a:t>
              </a:r>
            </a:p>
            <a:p>
              <a:pPr algn="ctr"/>
              <a:r>
                <a:rPr lang="en-US" sz="800" i="1" dirty="0">
                  <a:solidFill>
                    <a:srgbClr val="800000"/>
                  </a:solidFill>
                </a:rPr>
                <a:t>---</a:t>
              </a:r>
              <a:r>
                <a:rPr lang="en-US" sz="800" i="1" dirty="0" smtClean="0">
                  <a:solidFill>
                    <a:srgbClr val="800000"/>
                  </a:solidFill>
                </a:rPr>
                <a:t>-</a:t>
              </a:r>
            </a:p>
            <a:p>
              <a:pPr algn="ctr"/>
              <a:r>
                <a:rPr lang="en-US" sz="1600" i="1" dirty="0" smtClean="0">
                  <a:solidFill>
                    <a:srgbClr val="800000"/>
                  </a:solidFill>
                </a:rPr>
                <a:t>Hotel Reservations</a:t>
              </a:r>
            </a:p>
            <a:p>
              <a:pPr algn="ctr"/>
              <a:endParaRPr lang="en-US" sz="1600" i="1" dirty="0">
                <a:solidFill>
                  <a:srgbClr val="800000"/>
                </a:solidFill>
              </a:endParaRPr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4953000" y="6019800"/>
            <a:ext cx="38862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</a:rPr>
              <a:t>The Collection of Business Operations Impact the Shared Business Resources</a:t>
            </a:r>
            <a:endParaRPr lang="en-US" sz="1600" i="1" dirty="0">
              <a:solidFill>
                <a:srgbClr val="000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953000" y="2438400"/>
            <a:ext cx="3886200" cy="1143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</a:rPr>
              <a:t>A Business Transaction Comprises </a:t>
            </a:r>
            <a:br>
              <a:rPr lang="en-US" sz="1600" i="1" dirty="0" smtClean="0">
                <a:solidFill>
                  <a:srgbClr val="000000"/>
                </a:solidFill>
              </a:rPr>
            </a:br>
            <a:r>
              <a:rPr lang="en-US" sz="1600" i="1" dirty="0" smtClean="0">
                <a:solidFill>
                  <a:srgbClr val="000000"/>
                </a:solidFill>
              </a:rPr>
              <a:t>a Set of Business Operations </a:t>
            </a:r>
          </a:p>
          <a:p>
            <a:pPr algn="ctr"/>
            <a:r>
              <a:rPr lang="en-US" sz="800" i="1" dirty="0" smtClean="0">
                <a:solidFill>
                  <a:srgbClr val="000000"/>
                </a:solidFill>
              </a:rPr>
              <a:t>-------------</a:t>
            </a:r>
          </a:p>
          <a:p>
            <a:pPr algn="ctr"/>
            <a:r>
              <a:rPr lang="en-US" sz="1600" i="1" dirty="0" smtClean="0">
                <a:solidFill>
                  <a:srgbClr val="000000"/>
                </a:solidFill>
              </a:rPr>
              <a:t>Each Business Operation Uses </a:t>
            </a:r>
            <a:br>
              <a:rPr lang="en-US" sz="1600" i="1" dirty="0" smtClean="0">
                <a:solidFill>
                  <a:srgbClr val="000000"/>
                </a:solidFill>
              </a:rPr>
            </a:br>
            <a:r>
              <a:rPr lang="en-US" sz="1600" i="1" dirty="0" smtClean="0">
                <a:solidFill>
                  <a:srgbClr val="000000"/>
                </a:solidFill>
              </a:rPr>
              <a:t>a Resource Participant to Do Its Work</a:t>
            </a:r>
            <a:endParaRPr lang="en-US" sz="1600" i="1" dirty="0">
              <a:solidFill>
                <a:srgbClr val="000000"/>
              </a:solidFill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304800" y="5334000"/>
            <a:ext cx="4495800" cy="1295400"/>
            <a:chOff x="304800" y="5334000"/>
            <a:chExt cx="4495800" cy="1295400"/>
          </a:xfrm>
        </p:grpSpPr>
        <p:sp>
          <p:nvSpPr>
            <p:cNvPr id="142" name="Rectangle 141"/>
            <p:cNvSpPr/>
            <p:nvPr/>
          </p:nvSpPr>
          <p:spPr>
            <a:xfrm>
              <a:off x="304800" y="5334000"/>
              <a:ext cx="4495800" cy="1295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rgbClr val="000000"/>
                  </a:solidFill>
                </a:rPr>
                <a:t>Open Nested Transactions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81000" y="5715000"/>
              <a:ext cx="4343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Side-effects Are Lower Layers of Abstraction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81000" y="6172200"/>
              <a:ext cx="4343400" cy="381000"/>
            </a:xfrm>
            <a:prstGeom prst="rect">
              <a:avLst/>
            </a:prstGeom>
            <a:solidFill>
              <a:srgbClr val="ECA7AA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solidFill>
                    <a:srgbClr val="000000"/>
                  </a:solidFill>
                </a:rPr>
                <a:t>Only Leaves of the </a:t>
              </a:r>
              <a:r>
                <a:rPr lang="en-US" sz="1600" i="1" dirty="0" err="1" smtClean="0">
                  <a:solidFill>
                    <a:srgbClr val="000000"/>
                  </a:solidFill>
                </a:rPr>
                <a:t>Tx</a:t>
              </a:r>
              <a:r>
                <a:rPr lang="en-US" sz="1600" i="1" dirty="0" smtClean="0">
                  <a:solidFill>
                    <a:srgbClr val="000000"/>
                  </a:solidFill>
                </a:rPr>
                <a:t>-Tree Interact Outside</a:t>
              </a:r>
              <a:endParaRPr lang="en-US" sz="1600" i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8749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20024&quot;&gt;&lt;/object&gt;&lt;object type=&quot;2&quot; unique_id=&quot;20025&quot;&gt;&lt;object type=&quot;3&quot; unique_id=&quot;20027&quot;&gt;&lt;property id=&quot;20148&quot; value=&quot;5&quot;/&gt;&lt;property id=&quot;20300&quot; value=&quot;Slide 2 - &amp;quot;Safe Harbor Statement&amp;quot;&quot;/&gt;&lt;property id=&quot;20307&quot; value=&quot;562&quot;/&gt;&lt;/object&gt;&lt;object type=&quot;3&quot; unique_id=&quot;20028&quot;&gt;&lt;property id=&quot;20148&quot; value=&quot;5&quot;/&gt;&lt;property id=&quot;20300&quot; value=&quot;Slide 3 - &amp;quot;Company Update&amp;quot;&quot;/&gt;&lt;property id=&quot;20307&quot; value=&quot;563&quot;/&gt;&lt;/object&gt;&lt;object type=&quot;3&quot; unique_id=&quot;20029&quot;&gt;&lt;property id=&quot;20148&quot; value=&quot;5&quot;/&gt;&lt;property id=&quot;20300&quot; value=&quot;Slide 4 - &amp;quot;Record Fourth Quarter Revenue&amp;quot;&quot;/&gt;&lt;property id=&quot;20307&quot; value=&quot;564&quot;/&gt;&lt;/object&gt;&lt;object type=&quot;3&quot; unique_id=&quot;20030&quot;&gt;&lt;property id=&quot;20148&quot; value=&quot;5&quot;/&gt;&lt;property id=&quot;20300&quot; value=&quot;Slide 5 - &amp;quot;Rapid Growth in Customers&amp;#x0D;&amp;#x0A;Success in Selling to Companies of All Sizes&amp;quot;&quot;/&gt;&lt;property id=&quot;20307&quot; value=&quot;565&quot;/&gt;&lt;/object&gt;&lt;object type=&quot;3&quot; unique_id=&quot;20031&quot;&gt;&lt;property id=&quot;20148&quot; value=&quot;5&quot;/&gt;&lt;property id=&quot;20300&quot; value=&quot;Slide 6 - &amp;quot;Record-Setting Increase in Subscribers &amp;#x0D;&amp;#x0A;90,000 Net New Subscribers in Q4 FY07&amp;quot;&quot;/&gt;&lt;property id=&quot;20307&quot; value=&quot;566&quot;/&gt;&lt;/object&gt;&lt;object type=&quot;3&quot; unique_id=&quot;20032&quot;&gt;&lt;property id=&quot;20148&quot; value=&quot;5&quot;/&gt;&lt;property id=&quot;20300&quot; value=&quot;Slide 7 - &amp;quot;Proven Scalability and Performance&amp;#x0D;&amp;#x0A;Delivering Over 70 Million Transactions Daily&amp;quot;&quot;/&gt;&lt;property id=&quot;20307&quot; value=&quot;567&quot;/&gt;&lt;/object&gt;&lt;object type=&quot;3&quot; unique_id=&quot;20033&quot;&gt;&lt;property id=&quot;20148&quot; value=&quot;5&quot;/&gt;&lt;property id=&quot;20300&quot; value=&quot;Slide 8 - &amp;quot;Our Biggest Release Ever&amp;#x0D;&amp;#x0A;21st Generation Winter ’07 Release&amp;quot;&quot;/&gt;&lt;property id=&quot;20307&quot; value=&quot;568&quot;/&gt;&lt;/object&gt;&lt;object type=&quot;3&quot; unique_id=&quot;20034&quot;&gt;&lt;property id=&quot;20148&quot; value=&quot;5&quot;/&gt;&lt;property id=&quot;20300&quot; value=&quot;Slide 9 - &amp;quot;Momentum In New Products&amp;#x0D;&amp;#x0A;New Customers in Q4&amp;quot;&quot;/&gt;&lt;property id=&quot;20307&quot; value=&quot;569&quot;/&gt;&lt;/object&gt;&lt;object type=&quot;3&quot; unique_id=&quot;20035&quot;&gt;&lt;property id=&quot;20148&quot; value=&quot;5&quot;/&gt;&lt;property id=&quot;20300&quot; value=&quot;Slide 10 - &amp;quot;The On-Demand Standard for the Enterprise&amp;quot;&quot;/&gt;&lt;property id=&quot;20307&quot; value=&quot;570&quot;/&gt;&lt;/object&gt;&lt;object type=&quot;3&quot; unique_id=&quot;20036&quot;&gt;&lt;property id=&quot;20148&quot; value=&quot;5&quot;/&gt;&lt;property id=&quot;20300&quot; value=&quot;Slide 12 - &amp;quot;Strong Momentum for On-Demand&amp;quot;&quot;/&gt;&lt;property id=&quot;20307&quot; value=&quot;571&quot;/&gt;&lt;/object&gt;&lt;object type=&quot;3&quot; unique_id=&quot;20037&quot;&gt;&lt;property id=&quot;20148&quot; value=&quot;5&quot;/&gt;&lt;property id=&quot;20300&quot; value=&quot;Slide 13 - &amp;quot;Why Has the Game Changed?&amp;quot;&quot;/&gt;&lt;property id=&quot;20307&quot; value=&quot;572&quot;/&gt;&lt;/object&gt;&lt;object type=&quot;3&quot; unique_id=&quot;20038&quot;&gt;&lt;property id=&quot;20148&quot; value=&quot;5&quot;/&gt;&lt;property id=&quot;20300&quot; value=&quot;Slide 14 - &amp;quot;&amp;amp;#x09;&amp;amp;#x09;&amp;amp;#x09; The New Circle of Success&amp;quot;&quot;/&gt;&lt;property id=&quot;20307&quot; value=&quot;573&quot;/&gt;&lt;/object&gt;&lt;object type=&quot;3&quot; unique_id=&quot;20039&quot;&gt;&lt;property id=&quot;20148&quot; value=&quot;5&quot;/&gt;&lt;property id=&quot;20300&quot; value=&quot;Slide 15 - &amp;quot;1. Delivering the Killer Apps: CRM&amp;quot;&quot;/&gt;&lt;property id=&quot;20307&quot; value=&quot;574&quot;/&gt;&lt;/object&gt;&lt;object type=&quot;3&quot; unique_id=&quot;20040&quot;&gt;&lt;property id=&quot;20148&quot; value=&quot;5&quot;/&gt;&lt;property id=&quot;20300&quot; value=&quot;Slide 16 - &amp;quot;2. IdeaExchange: Community Empowerment&amp;quot;&quot;/&gt;&lt;property id=&quot;20307&quot; value=&quot;575&quot;/&gt;&lt;/object&gt;&lt;object type=&quot;3&quot; unique_id=&quot;20041&quot;&gt;&lt;property id=&quot;20148&quot; value=&quot;5&quot;/&gt;&lt;property id=&quot;20300&quot; value=&quot;Slide 17&quot;/&gt;&lt;property id=&quot;20307&quot; value=&quot;576&quot;/&gt;&lt;/object&gt;&lt;object type=&quot;3&quot; unique_id=&quot;20042&quot;&gt;&lt;property id=&quot;20148&quot; value=&quot;5&quot;/&gt;&lt;property id=&quot;20300&quot; value=&quot;Slide 18 - &amp;quot;3. Developer Network: Developer Empowerment&amp;quot;&quot;/&gt;&lt;property id=&quot;20307&quot; value=&quot;577&quot;/&gt;&lt;/object&gt;&lt;object type=&quot;3&quot; unique_id=&quot;20043&quot;&gt;&lt;property id=&quot;20148&quot; value=&quot;5&quot;/&gt;&lt;property id=&quot;20300&quot; value=&quot;Slide 19 - &amp;quot;Empowering Partners to be “The Next Salesforce.com”&amp;quot;&quot;/&gt;&lt;property id=&quot;20307&quot; value=&quot;578&quot;/&gt;&lt;/object&gt;&lt;object type=&quot;3&quot; unique_id=&quot;20044&quot;&gt;&lt;property id=&quot;20148&quot; value=&quot;5&quot;/&gt;&lt;property id=&quot;20300&quot; value=&quot;Slide 20 - &amp;quot;4. The On-Demand Operating System&amp;quot;&quot;/&gt;&lt;property id=&quot;20307&quot; value=&quot;579&quot;/&gt;&lt;/object&gt;&lt;object type=&quot;3&quot; unique_id=&quot;20045&quot;&gt;&lt;property id=&quot;20148&quot; value=&quot;5&quot;/&gt;&lt;property id=&quot;20300&quot; value=&quot;Slide 21&quot;/&gt;&lt;property id=&quot;20307&quot; value=&quot;580&quot;/&gt;&lt;/object&gt;&lt;object type=&quot;3&quot; unique_id=&quot;20046&quot;&gt;&lt;property id=&quot;20148&quot; value=&quot;5&quot;/&gt;&lt;property id=&quot;20300&quot; value=&quot;Slide 22&quot;/&gt;&lt;property id=&quot;20307&quot; value=&quot;581&quot;/&gt;&lt;/object&gt;&lt;object type=&quot;3&quot; unique_id=&quot;20047&quot;&gt;&lt;property id=&quot;20148&quot; value=&quot;5&quot;/&gt;&lt;property id=&quot;20300&quot; value=&quot;Slide 23&quot;/&gt;&lt;property id=&quot;20307&quot; value=&quot;582&quot;/&gt;&lt;/object&gt;&lt;object type=&quot;3&quot; unique_id=&quot;20048&quot;&gt;&lt;property id=&quot;20148&quot; value=&quot;5&quot;/&gt;&lt;property id=&quot;20300&quot; value=&quot;Slide 24 - &amp;quot;5. AppExchange: Sharing &amp;amp; Distribution&amp;quot;&quot;/&gt;&lt;property id=&quot;20307&quot; value=&quot;583&quot;/&gt;&lt;/object&gt;&lt;object type=&quot;3&quot; unique_id=&quot;20049&quot;&gt;&lt;property id=&quot;20148&quot; value=&quot;5&quot;/&gt;&lt;property id=&quot;20300&quot; value=&quot;Slide 25 - &amp;quot;The New Model Delivers Choice to Customers&amp;quot;&quot;/&gt;&lt;property id=&quot;20307&quot; value=&quot;584&quot;/&gt;&lt;/object&gt;&lt;object type=&quot;3&quot; unique_id=&quot;20050&quot;&gt;&lt;property id=&quot;20148&quot; value=&quot;5&quot;/&gt;&lt;property id=&quot;20300&quot; value=&quot;Slide 26 - &amp;quot;6. AppStore: Engine Fuels Marketplace &amp;quot;&quot;/&gt;&lt;property id=&quot;20307&quot; value=&quot;585&quot;/&gt;&lt;/object&gt;&lt;object type=&quot;3&quot; unique_id=&quot;20051&quot;&gt;&lt;property id=&quot;20148&quot; value=&quot;5&quot;/&gt;&lt;property id=&quot;20300&quot; value=&quot;Slide 28 - &amp;quot;Developers Bet on On-Demand &amp;amp; Win &amp;quot;&quot;/&gt;&lt;property id=&quot;20307&quot; value=&quot;613&quot;/&gt;&lt;/object&gt;&lt;object type=&quot;3&quot; unique_id=&quot;20053&quot;&gt;&lt;property id=&quot;20148&quot; value=&quot;5&quot;/&gt;&lt;property id=&quot;20300&quot; value=&quot;Slide 30 - &amp;quot;The Circle of Success in Financial Services&amp;quot;&quot;/&gt;&lt;property id=&quot;20307&quot; value=&quot;588&quot;/&gt;&lt;/object&gt;&lt;object type=&quot;3&quot; unique_id=&quot;20054&quot;&gt;&lt;property id=&quot;20148&quot; value=&quot;5&quot;/&gt;&lt;property id=&quot;20300&quot; value=&quot;Slide 31 - &amp;quot;Success - The New Leader in Financial Services&amp;quot;&quot;/&gt;&lt;property id=&quot;20307&quot; value=&quot;614&quot;/&gt;&lt;/object&gt;&lt;object type=&quot;3&quot; unique_id=&quot;20055&quot;&gt;&lt;property id=&quot;20148&quot; value=&quot;5&quot;/&gt;&lt;property id=&quot;20300&quot; value=&quot;Slide 32 - &amp;quot;Our New Largest Customer&amp;quot;&quot;/&gt;&lt;property id=&quot;20307&quot; value=&quot;590&quot;/&gt;&lt;/object&gt;&lt;object type=&quot;3&quot; unique_id=&quot;20057&quot;&gt;&lt;property id=&quot;20148&quot; value=&quot;5&quot;/&gt;&lt;property id=&quot;20300&quot; value=&quot;Slide 33&quot;/&gt;&lt;property id=&quot;20307&quot; value=&quot;612&quot;/&gt;&lt;/object&gt;&lt;object type=&quot;3&quot; unique_id=&quot;20058&quot;&gt;&lt;property id=&quot;20148&quot; value=&quot;5&quot;/&gt;&lt;property id=&quot;20300&quot; value=&quot;Slide 34 - &amp;quot;Proprietary Systems Like Bloomberg Have Failed Financial Services&amp;quot;&quot;/&gt;&lt;property id=&quot;20307&quot; value=&quot;593&quot;/&gt;&lt;/object&gt;&lt;object type=&quot;3&quot; unique_id=&quot;20059&quot;&gt;&lt;property id=&quot;20148&quot; value=&quot;5&quot;/&gt;&lt;property id=&quot;20300&quot; value=&quot;Slide 35 - &amp;quot;Massive Opportunity in Wealth Management&amp;quot;&quot;/&gt;&lt;property id=&quot;20307&quot; value=&quot;594&quot;/&gt;&lt;/object&gt;&lt;object type=&quot;3&quot; unique_id=&quot;20060&quot;&gt;&lt;property id=&quot;20148&quot; value=&quot;5&quot;/&gt;&lt;property id=&quot;20300&quot; value=&quot;Slide 36 - &amp;quot;Introducing the Next Generation Desktop&amp;quot;&quot;/&gt;&lt;property id=&quot;20307&quot; value=&quot;615&quot;/&gt;&lt;/object&gt;&lt;object type=&quot;3&quot; unique_id=&quot;20061&quot;&gt;&lt;property id=&quot;20148&quot; value=&quot;5&quot;/&gt;&lt;property id=&quot;20300&quot; value=&quot;Slide 37 - &amp;quot;Created by a Coalition of Industry Leaders&amp;#x0D;&amp;#x0A;Common vision and strategy lead the financial industry&amp;quot;&quot;/&gt;&lt;property id=&quot;20307&quot; value=&quot;596&quot;/&gt;&lt;/object&gt;&lt;object type=&quot;3&quot; unique_id=&quot;20062&quot;&gt;&lt;property id=&quot;20148&quot; value=&quot;5&quot;/&gt;&lt;property id=&quot;20300&quot; value=&quot;Slide 38 - &amp;quot;Rich, New Wealth-Management Capabilities&amp;quot;&quot;/&gt;&lt;property id=&quot;20307&quot; value=&quot;616&quot;/&gt;&lt;/object&gt;&lt;object type=&quot;3&quot; unique_id=&quot;20063&quot;&gt;&lt;property id=&quot;20148&quot; value=&quot;5&quot;/&gt;&lt;property id=&quot;20300&quot; value=&quot;Slide 39 - &amp;quot;Innovation from Customer Ideas&amp;quot;&quot;/&gt;&lt;property id=&quot;20307&quot; value=&quot;617&quot;/&gt;&lt;/object&gt;&lt;object type=&quot;3&quot; unique_id=&quot;20064&quot;&gt;&lt;property id=&quot;20148&quot; value=&quot;5&quot;/&gt;&lt;property id=&quot;20300&quot; value=&quot;Slide 40 - &amp;quot;Ideas Inspire The Next Salesforce.com&amp;quot;&quot;/&gt;&lt;property id=&quot;20307&quot; value=&quot;599&quot;/&gt;&lt;/object&gt;&lt;object type=&quot;3&quot; unique_id=&quot;20065&quot;&gt;&lt;property id=&quot;20148&quot; value=&quot;5&quot;/&gt;&lt;property id=&quot;20300&quot; value=&quot;Slide 41 - &amp;quot;Innovative Platform for Wealth Management&amp;quot;&quot;/&gt;&lt;property id=&quot;20307&quot; value=&quot;618&quot;/&gt;&lt;/object&gt;&lt;object type=&quot;3&quot; unique_id=&quot;20066&quot;&gt;&lt;property id=&quot;20148&quot; value=&quot;5&quot;/&gt;&lt;property id=&quot;20300&quot; value=&quot;Slide 42 - &amp;quot;The Marketplace for Wealth Management Apps&amp;quot;&quot;/&gt;&lt;property id=&quot;20307&quot; value=&quot;601&quot;/&gt;&lt;/object&gt;&lt;object type=&quot;3&quot; unique_id=&quot;20067&quot;&gt;&lt;property id=&quot;20148&quot; value=&quot;5&quot;/&gt;&lt;property id=&quot;20300&quot; value=&quot;Slide 43 - &amp;quot;An Ecosystem of System Integrators&amp;quot;&quot;/&gt;&lt;property id=&quot;20307&quot; value=&quot;602&quot;/&gt;&lt;/object&gt;&lt;object type=&quot;3&quot; unique_id=&quot;20068&quot;&gt;&lt;property id=&quot;20148&quot; value=&quot;5&quot;/&gt;&lt;property id=&quot;20300&quot; value=&quot;Slide 45 - &amp;quot;Wealth Management Edition Currently Scheduled for Q3 2007&amp;quot;&quot;/&gt;&lt;property id=&quot;20307&quot; value=&quot;603&quot;/&gt;&lt;/object&gt;&lt;object type=&quot;3&quot; unique_id=&quot;20069&quot;&gt;&lt;property id=&quot;20148&quot; value=&quot;5&quot;/&gt;&lt;property id=&quot;20300&quot; value=&quot;Slide 46 - &amp;quot;The First of More Financial Editions Currently Planned…&amp;quot;&quot;/&gt;&lt;property id=&quot;20307&quot; value=&quot;604&quot;/&gt;&lt;/object&gt;&lt;object type=&quot;3&quot; unique_id=&quot;20070&quot;&gt;&lt;property id=&quot;20148&quot; value=&quot;5&quot;/&gt;&lt;property id=&quot;20300&quot; value=&quot;Slide 47&quot;/&gt;&lt;property id=&quot;20307&quot; value=&quot;605&quot;/&gt;&lt;/object&gt;&lt;object type=&quot;3&quot; unique_id=&quot;20071&quot;&gt;&lt;property id=&quot;20148&quot; value=&quot;5&quot;/&gt;&lt;property id=&quot;20300&quot; value=&quot;Slide 48&quot;/&gt;&lt;property id=&quot;20307&quot; value=&quot;606&quot;/&gt;&lt;/object&gt;&lt;object type=&quot;3&quot; unique_id=&quot;20072&quot;&gt;&lt;property id=&quot;20148&quot; value=&quot;5&quot;/&gt;&lt;property id=&quot;20300&quot; value=&quot;Slide 49&quot;/&gt;&lt;property id=&quot;20307&quot; value=&quot;607&quot;/&gt;&lt;/object&gt;&lt;object type=&quot;3&quot; unique_id=&quot;20073&quot;&gt;&lt;property id=&quot;20148&quot; value=&quot;5&quot;/&gt;&lt;property id=&quot;20300&quot; value=&quot;Slide 50&quot;/&gt;&lt;property id=&quot;20307&quot; value=&quot;608&quot;/&gt;&lt;/object&gt;&lt;object type=&quot;3&quot; unique_id=&quot;20074&quot;&gt;&lt;property id=&quot;20148&quot; value=&quot;5&quot;/&gt;&lt;property id=&quot;20300&quot; value=&quot;Slide 51 - &amp;quot;The New Circle of Success&amp;quot;&quot;/&gt;&lt;property id=&quot;20307&quot; value=&quot;609&quot;/&gt;&lt;/object&gt;&lt;object type=&quot;3&quot; unique_id=&quot;20076&quot;&gt;&lt;property id=&quot;20148&quot; value=&quot;5&quot;/&gt;&lt;property id=&quot;20300&quot; value=&quot;Slide 52 - &amp;quot;Thank you.&amp;#x0D;&amp;#x0A;ceo@salesforce.com&amp;quot;&quot;/&gt;&lt;property id=&quot;20307&quot; value=&quot;611&quot;/&gt;&lt;/object&gt;&lt;object type=&quot;3&quot; unique_id=&quot;20576&quot;&gt;&lt;property id=&quot;20148&quot; value=&quot;5&quot;/&gt;&lt;property id=&quot;20300&quot; value=&quot;Slide 27&quot;/&gt;&lt;property id=&quot;20307&quot; value=&quot;620&quot;/&gt;&lt;/object&gt;&lt;object type=&quot;3&quot; unique_id=&quot;20631&quot;&gt;&lt;property id=&quot;20148&quot; value=&quot;5&quot;/&gt;&lt;property id=&quot;20300&quot; value=&quot;Slide 44 - &amp;quot;One Stop Shopping at the AppStore&amp;quot;&quot;/&gt;&lt;property id=&quot;20307&quot; value=&quot;621&quot;/&gt;&lt;/object&gt;&lt;object type=&quot;3&quot; unique_id=&quot;21301&quot;&gt;&lt;property id=&quot;20148&quot; value=&quot;5&quot;/&gt;&lt;property id=&quot;20300&quot; value=&quot;Slide 29 - &amp;quot;Demonstration&amp;quot;&quot;/&gt;&lt;property id=&quot;20307&quot; value=&quot;622&quot;/&gt;&lt;/object&gt;&lt;object type=&quot;3&quot; unique_id=&quot;22279&quot;&gt;&lt;property id=&quot;20148&quot; value=&quot;5&quot;/&gt;&lt;property id=&quot;20300&quot; value=&quot;Slide 1 - &amp;quot;Welcome to&amp;quot;&quot;/&gt;&lt;property id=&quot;20307&quot; value=&quot;623&quot;/&gt;&lt;/object&gt;&lt;object type=&quot;3&quot; unique_id=&quot;22534&quot;&gt;&lt;property id=&quot;20148&quot; value=&quot;5&quot;/&gt;&lt;property id=&quot;20300&quot; value=&quot;Slide 11 - &amp;quot;Welcoming Our Newest Enterprise Customer&amp;quot;&quot;/&gt;&lt;property id=&quot;20307&quot; value=&quot;624&quot;/&gt;&lt;/object&gt;&lt;/object&gt;&lt;/object&gt;&lt;/database&gt;"/>
</p:tagLst>
</file>

<file path=ppt/theme/theme1.xml><?xml version="1.0" encoding="utf-8"?>
<a:theme xmlns:a="http://schemas.openxmlformats.org/drawingml/2006/main" name="1_Blank Presentation">
  <a:themeElements>
    <a:clrScheme name="Custom 19">
      <a:dk1>
        <a:srgbClr val="000000"/>
      </a:dk1>
      <a:lt1>
        <a:srgbClr val="FFFFFF"/>
      </a:lt1>
      <a:dk2>
        <a:srgbClr val="86D3D5"/>
      </a:dk2>
      <a:lt2>
        <a:srgbClr val="B88EFF"/>
      </a:lt2>
      <a:accent1>
        <a:srgbClr val="83BBF7"/>
      </a:accent1>
      <a:accent2>
        <a:srgbClr val="76B963"/>
      </a:accent2>
      <a:accent3>
        <a:srgbClr val="E06D71"/>
      </a:accent3>
      <a:accent4>
        <a:srgbClr val="E1DC65"/>
      </a:accent4>
      <a:accent5>
        <a:srgbClr val="EDB058"/>
      </a:accent5>
      <a:accent6>
        <a:srgbClr val="B8926A"/>
      </a:accent6>
      <a:hlink>
        <a:srgbClr val="000000"/>
      </a:hlink>
      <a:folHlink>
        <a:srgbClr val="0000FF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FF6600"/>
        </a:solidFill>
      </a:spPr>
      <a:bodyPr wrap="square" rtlCol="0">
        <a:spAutoFit/>
      </a:bodyPr>
      <a:lstStyle>
        <a:defPPr>
          <a:defRPr b="1" dirty="0" smtClean="0"/>
        </a:defPPr>
      </a:lstStyle>
    </a:tx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6B6B6B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0E92D3"/>
            </a:gs>
            <a:gs pos="100000">
              <a:srgbClr val="C8E1F7"/>
            </a:gs>
          </a:gsLst>
          <a:lin ang="5040000" scaled="0"/>
        </a:gradFill>
      </a:spPr>
      <a:bodyPr rtlCol="0" anchor="ctr"/>
      <a:lstStyle>
        <a:defPPr algn="ctr">
          <a:defRPr sz="14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109267</TotalTime>
  <Words>2295</Words>
  <Application>Microsoft Macintosh PowerPoint</Application>
  <PresentationFormat>On-screen Show (4:3)</PresentationFormat>
  <Paragraphs>517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1_Blank Presentation</vt:lpstr>
      <vt:lpstr>2_Blank Presentation</vt:lpstr>
      <vt:lpstr>Engagements: Building Eventually ACiD Business Transactions</vt:lpstr>
      <vt:lpstr>Outline</vt:lpstr>
      <vt:lpstr>Business Transactions and Their Participants</vt:lpstr>
      <vt:lpstr>Key Insights</vt:lpstr>
      <vt:lpstr>Engagements and Speculative Execution</vt:lpstr>
      <vt:lpstr>Programming an Eventually ACiD Transaction</vt:lpstr>
      <vt:lpstr>Outline</vt:lpstr>
      <vt:lpstr>Open Nested Transactions</vt:lpstr>
      <vt:lpstr>The Leaves of the Business Transaction Tree</vt:lpstr>
      <vt:lpstr>Isolation and Concurrency via Promises</vt:lpstr>
      <vt:lpstr>Outline</vt:lpstr>
      <vt:lpstr>Engagements: Tree, Participants, &amp; Replicas</vt:lpstr>
      <vt:lpstr>Causal Consistency and Schisms</vt:lpstr>
      <vt:lpstr>Outline</vt:lpstr>
      <vt:lpstr>Schism and Coalescence</vt:lpstr>
      <vt:lpstr>Precedence, Reordering, and Coalescence</vt:lpstr>
      <vt:lpstr>Outline</vt:lpstr>
      <vt:lpstr>Programming Activities and Resources</vt:lpstr>
      <vt:lpstr>Managing Concurrency with Business Rules</vt:lpstr>
      <vt:lpstr>Committing Business Transactions</vt:lpstr>
      <vt:lpstr>Outline</vt:lpstr>
      <vt:lpstr>A Changing World</vt:lpstr>
      <vt:lpstr>Takeaways</vt:lpstr>
    </vt:vector>
  </TitlesOfParts>
  <Company>BODIE | group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BODIE | group inc</dc:creator>
  <cp:lastModifiedBy>Pat Helland</cp:lastModifiedBy>
  <cp:revision>1298</cp:revision>
  <cp:lastPrinted>2012-07-11T23:01:51Z</cp:lastPrinted>
  <dcterms:created xsi:type="dcterms:W3CDTF">2012-07-09T17:39:38Z</dcterms:created>
  <dcterms:modified xsi:type="dcterms:W3CDTF">2013-01-10T15:02:33Z</dcterms:modified>
</cp:coreProperties>
</file>