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709" r:id="rId3"/>
    <p:sldId id="1186" r:id="rId4"/>
    <p:sldId id="1177" r:id="rId5"/>
    <p:sldId id="1178" r:id="rId6"/>
    <p:sldId id="1187" r:id="rId7"/>
    <p:sldId id="1179" r:id="rId8"/>
    <p:sldId id="1180" r:id="rId9"/>
    <p:sldId id="1181" r:id="rId10"/>
    <p:sldId id="1182" r:id="rId11"/>
    <p:sldId id="1188" r:id="rId12"/>
    <p:sldId id="1214" r:id="rId13"/>
    <p:sldId id="1215" r:id="rId14"/>
    <p:sldId id="1216" r:id="rId15"/>
    <p:sldId id="1213" r:id="rId16"/>
    <p:sldId id="1183" r:id="rId17"/>
    <p:sldId id="1184" r:id="rId18"/>
    <p:sldId id="1185" r:id="rId19"/>
    <p:sldId id="1118" r:id="rId20"/>
    <p:sldId id="1217" r:id="rId21"/>
    <p:sldId id="1189" r:id="rId22"/>
    <p:sldId id="1173" r:id="rId23"/>
    <p:sldId id="1172" r:id="rId24"/>
    <p:sldId id="1170" r:id="rId25"/>
    <p:sldId id="1190" r:id="rId26"/>
    <p:sldId id="1211" r:id="rId27"/>
    <p:sldId id="1203" r:id="rId28"/>
    <p:sldId id="1204" r:id="rId29"/>
    <p:sldId id="1205" r:id="rId30"/>
    <p:sldId id="1201" r:id="rId31"/>
    <p:sldId id="1207" r:id="rId32"/>
    <p:sldId id="1208" r:id="rId33"/>
    <p:sldId id="1212" r:id="rId34"/>
    <p:sldId id="1210" r:id="rId35"/>
    <p:sldId id="1191" r:id="rId36"/>
    <p:sldId id="1193" r:id="rId37"/>
    <p:sldId id="1197" r:id="rId38"/>
    <p:sldId id="1198" r:id="rId39"/>
    <p:sldId id="1199" r:id="rId40"/>
    <p:sldId id="1192" r:id="rId41"/>
    <p:sldId id="1088" r:id="rId42"/>
    <p:sldId id="1200" r:id="rId43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0BC6B"/>
    <a:srgbClr val="008000"/>
    <a:srgbClr val="EFAF70"/>
    <a:srgbClr val="E8E5D6"/>
    <a:srgbClr val="E5A0E6"/>
    <a:srgbClr val="FF0080"/>
    <a:srgbClr val="D2CBB3"/>
    <a:srgbClr val="EEE9B3"/>
    <a:srgbClr val="C29CFF"/>
    <a:srgbClr val="3CD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horzBarState="maximized">
    <p:restoredLeft sz="28025" autoAdjust="0"/>
    <p:restoredTop sz="97971" autoAdjust="0"/>
  </p:normalViewPr>
  <p:slideViewPr>
    <p:cSldViewPr>
      <p:cViewPr>
        <p:scale>
          <a:sx n="112" d="100"/>
          <a:sy n="112" d="100"/>
        </p:scale>
        <p:origin x="-504" y="-160"/>
      </p:cViewPr>
      <p:guideLst>
        <p:guide orient="horz"/>
        <p:guide pos="5639"/>
        <p:guide pos="2881"/>
      </p:guideLst>
    </p:cSldViewPr>
  </p:slideViewPr>
  <p:outlineViewPr>
    <p:cViewPr>
      <p:scale>
        <a:sx n="35" d="100"/>
        <a:sy n="35" d="100"/>
      </p:scale>
      <p:origin x="0" y="5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6044D4F-BA32-4F5B-8FC7-6C618C830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4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40555A08-E602-462A-98A2-6739851D65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95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CD1AF117-542D-45D7-8E4E-A5375E3FA473}" type="slidenum">
              <a:rPr lang="en-US" sz="1200">
                <a:solidFill>
                  <a:srgbClr val="000000"/>
                </a:solidFill>
                <a:latin typeface="Arial" pitchFamily="34" charset="0"/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>
              <a:spcBef>
                <a:spcPts val="425"/>
              </a:spcBef>
            </a:pPr>
            <a:endParaRPr lang="en-US" smtClean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C90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Myriad Pro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9" name="Picture 30" descr="Cloud2_rgb"/>
          <p:cNvPicPr>
            <a:picLocks noChangeAspect="1" noChangeArrowheads="1"/>
          </p:cNvPicPr>
          <p:nvPr userDrawn="1"/>
        </p:nvPicPr>
        <p:blipFill>
          <a:blip r:embed="rId2" cstate="print"/>
          <a:srcRect l="5109" b="5653"/>
          <a:stretch>
            <a:fillRect/>
          </a:stretch>
        </p:blipFill>
        <p:spPr bwMode="auto">
          <a:xfrm>
            <a:off x="0" y="3043238"/>
            <a:ext cx="5484813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2" descr="bug2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763" y="3730625"/>
            <a:ext cx="249078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sfdc_corp_sns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56260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9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17650" y="790575"/>
            <a:ext cx="6972300" cy="110013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9550" y="1992313"/>
            <a:ext cx="695325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9588" y="1162050"/>
            <a:ext cx="8177212" cy="447675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990600"/>
            <a:ext cx="817721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010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08F727-9A43-BA43-9CA7-22850713AE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223838" indent="-223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marL="463550" indent="-2349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charset="2"/>
        <a:buChar char="²"/>
        <a:defRPr sz="16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2pPr>
      <a:lvl3pPr marL="687388" indent="-1793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Courier New"/>
        <a:buChar char="o"/>
        <a:defRPr sz="16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3pPr>
      <a:lvl4pPr marL="10287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4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rgbClr val="3580B8"/>
          </a:solidFill>
          <a:latin typeface="Myriad Pro" pitchFamily="-112" charset="0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 cstate="print"/>
          <a:srcRect b="10802"/>
          <a:stretch>
            <a:fillRect/>
          </a:stretch>
        </p:blipFill>
        <p:spPr bwMode="auto">
          <a:xfrm>
            <a:off x="8382000" y="6384925"/>
            <a:ext cx="711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7" descr="bug_red_rgb_small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9163" y="647858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/>
          <p:cNvSpPr>
            <a:spLocks noGrp="1"/>
          </p:cNvSpPr>
          <p:nvPr>
            <p:ph type="ctrTitle"/>
          </p:nvPr>
        </p:nvSpPr>
        <p:spPr>
          <a:xfrm>
            <a:off x="457200" y="1414462"/>
            <a:ext cx="8305800" cy="1100138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  <a:latin typeface="Myriad Pro"/>
              </a:rPr>
              <a:t>Immutability Changes Everything!</a:t>
            </a:r>
            <a:endParaRPr lang="en-US" sz="2800" b="0" i="1" dirty="0" smtClean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123" name="Subtitle 11"/>
          <p:cNvSpPr>
            <a:spLocks noGrp="1"/>
          </p:cNvSpPr>
          <p:nvPr>
            <p:ph type="subTitle" idx="1"/>
          </p:nvPr>
        </p:nvSpPr>
        <p:spPr>
          <a:xfrm>
            <a:off x="5486400" y="2590800"/>
            <a:ext cx="3276600" cy="2667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smtClean="0">
                <a:solidFill>
                  <a:srgbClr val="000000"/>
                </a:solidFill>
                <a:latin typeface="Myriad Pro"/>
                <a:cs typeface="Arial" pitchFamily="34" charset="0"/>
              </a:rPr>
              <a:t>March 1</a:t>
            </a:r>
            <a:r>
              <a:rPr lang="en-US" sz="2400" b="1" baseline="30000" smtClean="0">
                <a:solidFill>
                  <a:srgbClr val="000000"/>
                </a:solidFill>
                <a:latin typeface="Myriad Pro"/>
                <a:cs typeface="Arial" pitchFamily="34" charset="0"/>
              </a:rPr>
              <a:t>st</a:t>
            </a:r>
            <a:r>
              <a:rPr lang="en-US" sz="2400" b="1" smtClean="0">
                <a:solidFill>
                  <a:srgbClr val="000000"/>
                </a:solidFill>
                <a:latin typeface="Myriad Pro"/>
                <a:cs typeface="Arial" pitchFamily="34" charset="0"/>
              </a:rPr>
              <a:t>, 2013</a:t>
            </a:r>
            <a:endParaRPr lang="en-US" sz="2400" b="1" dirty="0" smtClean="0">
              <a:solidFill>
                <a:srgbClr val="000000"/>
              </a:solidFill>
              <a:latin typeface="Myriad Pro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Myriad Pro"/>
                <a:cs typeface="Arial" pitchFamily="34" charset="0"/>
              </a:rPr>
              <a:t>Pat Helland</a:t>
            </a:r>
          </a:p>
          <a:p>
            <a:pPr>
              <a:spcBef>
                <a:spcPts val="600"/>
              </a:spcBef>
            </a:pPr>
            <a:r>
              <a:rPr lang="en-US" sz="2400" dirty="0" err="1" smtClean="0">
                <a:solidFill>
                  <a:srgbClr val="000000"/>
                </a:solidFill>
                <a:latin typeface="Myriad Pro"/>
                <a:cs typeface="Arial" pitchFamily="34" charset="0"/>
              </a:rPr>
              <a:t>Salesforce.com</a:t>
            </a:r>
            <a:endParaRPr lang="en-US" sz="2400" b="1" dirty="0" smtClean="0">
              <a:solidFill>
                <a:srgbClr val="000000"/>
              </a:solidFill>
              <a:latin typeface="Myriad Pro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480733"/>
            <a:ext cx="8458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4058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</a:t>
            </a:r>
            <a:r>
              <a:rPr lang="en-US" sz="2800" dirty="0" smtClean="0"/>
              <a:t>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 the 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Data on the Inside</a:t>
            </a:r>
            <a:r>
              <a:rPr lang="en-US" dirty="0" smtClean="0"/>
              <a:t> refers to stuff kept and managed by a classic relational database and the surrounding code</a:t>
            </a:r>
          </a:p>
          <a:p>
            <a:pPr lvl="1"/>
            <a:r>
              <a:rPr lang="en-US" dirty="0" smtClean="0"/>
              <a:t>You can refer to this as a service</a:t>
            </a:r>
          </a:p>
          <a:p>
            <a:r>
              <a:rPr lang="en-US" i="1" u="sng" dirty="0" smtClean="0"/>
              <a:t>Data on the Inside</a:t>
            </a:r>
            <a:r>
              <a:rPr lang="en-US" dirty="0" smtClean="0"/>
              <a:t> lives in a transactional world with changes applied in a </a:t>
            </a:r>
            <a:r>
              <a:rPr lang="en-US" dirty="0" err="1" smtClean="0"/>
              <a:t>serializable</a:t>
            </a:r>
            <a:r>
              <a:rPr lang="en-US" dirty="0" smtClean="0"/>
              <a:t>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581400" y="3124199"/>
            <a:ext cx="5016501" cy="3352801"/>
            <a:chOff x="3676323" y="3276600"/>
            <a:chExt cx="5016501" cy="335280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3676323" y="3276600"/>
              <a:ext cx="5016501" cy="3352801"/>
            </a:xfrm>
            <a:prstGeom prst="cube">
              <a:avLst>
                <a:gd name="adj" fmla="val 11555"/>
              </a:avLst>
            </a:prstGeom>
            <a:solidFill>
              <a:schemeClr val="accent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30627" y="3810001"/>
              <a:ext cx="4560888" cy="2743201"/>
            </a:xfrm>
            <a:custGeom>
              <a:avLst/>
              <a:gdLst>
                <a:gd name="T0" fmla="*/ 688 w 3609"/>
                <a:gd name="T1" fmla="*/ 1621 h 1728"/>
                <a:gd name="T2" fmla="*/ 224 w 3609"/>
                <a:gd name="T3" fmla="*/ 1662 h 1728"/>
                <a:gd name="T4" fmla="*/ 110 w 3609"/>
                <a:gd name="T5" fmla="*/ 1415 h 1728"/>
                <a:gd name="T6" fmla="*/ 0 w 3609"/>
                <a:gd name="T7" fmla="*/ 1157 h 1728"/>
                <a:gd name="T8" fmla="*/ 47 w 3609"/>
                <a:gd name="T9" fmla="*/ 896 h 1728"/>
                <a:gd name="T10" fmla="*/ 166 w 3609"/>
                <a:gd name="T11" fmla="*/ 703 h 1728"/>
                <a:gd name="T12" fmla="*/ 125 w 3609"/>
                <a:gd name="T13" fmla="*/ 644 h 1728"/>
                <a:gd name="T14" fmla="*/ 99 w 3609"/>
                <a:gd name="T15" fmla="*/ 328 h 1728"/>
                <a:gd name="T16" fmla="*/ 285 w 3609"/>
                <a:gd name="T17" fmla="*/ 190 h 1728"/>
                <a:gd name="T18" fmla="*/ 332 w 3609"/>
                <a:gd name="T19" fmla="*/ 121 h 1728"/>
                <a:gd name="T20" fmla="*/ 997 w 3609"/>
                <a:gd name="T21" fmla="*/ 45 h 1728"/>
                <a:gd name="T22" fmla="*/ 1470 w 3609"/>
                <a:gd name="T23" fmla="*/ 92 h 1728"/>
                <a:gd name="T24" fmla="*/ 1969 w 3609"/>
                <a:gd name="T25" fmla="*/ 25 h 1728"/>
                <a:gd name="T26" fmla="*/ 2491 w 3609"/>
                <a:gd name="T27" fmla="*/ 63 h 1728"/>
                <a:gd name="T28" fmla="*/ 3125 w 3609"/>
                <a:gd name="T29" fmla="*/ 22 h 1728"/>
                <a:gd name="T30" fmla="*/ 3341 w 3609"/>
                <a:gd name="T31" fmla="*/ 12 h 1728"/>
                <a:gd name="T32" fmla="*/ 3464 w 3609"/>
                <a:gd name="T33" fmla="*/ 92 h 1728"/>
                <a:gd name="T34" fmla="*/ 3392 w 3609"/>
                <a:gd name="T35" fmla="*/ 238 h 1728"/>
                <a:gd name="T36" fmla="*/ 3442 w 3609"/>
                <a:gd name="T37" fmla="*/ 437 h 1728"/>
                <a:gd name="T38" fmla="*/ 3440 w 3609"/>
                <a:gd name="T39" fmla="*/ 586 h 1728"/>
                <a:gd name="T40" fmla="*/ 3464 w 3609"/>
                <a:gd name="T41" fmla="*/ 615 h 1728"/>
                <a:gd name="T42" fmla="*/ 3479 w 3609"/>
                <a:gd name="T43" fmla="*/ 793 h 1728"/>
                <a:gd name="T44" fmla="*/ 3525 w 3609"/>
                <a:gd name="T45" fmla="*/ 903 h 1728"/>
                <a:gd name="T46" fmla="*/ 3440 w 3609"/>
                <a:gd name="T47" fmla="*/ 954 h 1728"/>
                <a:gd name="T48" fmla="*/ 3515 w 3609"/>
                <a:gd name="T49" fmla="*/ 1104 h 1728"/>
                <a:gd name="T50" fmla="*/ 3525 w 3609"/>
                <a:gd name="T51" fmla="*/ 1323 h 1728"/>
                <a:gd name="T52" fmla="*/ 3451 w 3609"/>
                <a:gd name="T53" fmla="*/ 1579 h 1728"/>
                <a:gd name="T54" fmla="*/ 3214 w 3609"/>
                <a:gd name="T55" fmla="*/ 1643 h 1728"/>
                <a:gd name="T56" fmla="*/ 2943 w 3609"/>
                <a:gd name="T57" fmla="*/ 1641 h 1728"/>
                <a:gd name="T58" fmla="*/ 2539 w 3609"/>
                <a:gd name="T59" fmla="*/ 1728 h 1728"/>
                <a:gd name="T60" fmla="*/ 2041 w 3609"/>
                <a:gd name="T61" fmla="*/ 1699 h 1728"/>
                <a:gd name="T62" fmla="*/ 1660 w 3609"/>
                <a:gd name="T63" fmla="*/ 1670 h 1728"/>
                <a:gd name="T64" fmla="*/ 1021 w 3609"/>
                <a:gd name="T65" fmla="*/ 1661 h 1728"/>
                <a:gd name="T66" fmla="*/ 688 w 3609"/>
                <a:gd name="T67" fmla="*/ 162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9" h="1728">
                  <a:moveTo>
                    <a:pt x="688" y="1621"/>
                  </a:moveTo>
                  <a:cubicBezTo>
                    <a:pt x="507" y="1615"/>
                    <a:pt x="384" y="1678"/>
                    <a:pt x="224" y="1662"/>
                  </a:cubicBezTo>
                  <a:cubicBezTo>
                    <a:pt x="62" y="1619"/>
                    <a:pt x="18" y="1470"/>
                    <a:pt x="110" y="1415"/>
                  </a:cubicBezTo>
                  <a:cubicBezTo>
                    <a:pt x="71" y="1317"/>
                    <a:pt x="77" y="1253"/>
                    <a:pt x="0" y="1157"/>
                  </a:cubicBezTo>
                  <a:cubicBezTo>
                    <a:pt x="9" y="1098"/>
                    <a:pt x="18" y="969"/>
                    <a:pt x="47" y="896"/>
                  </a:cubicBezTo>
                  <a:cubicBezTo>
                    <a:pt x="74" y="832"/>
                    <a:pt x="143" y="767"/>
                    <a:pt x="166" y="703"/>
                  </a:cubicBezTo>
                  <a:cubicBezTo>
                    <a:pt x="195" y="620"/>
                    <a:pt x="55" y="703"/>
                    <a:pt x="125" y="644"/>
                  </a:cubicBezTo>
                  <a:cubicBezTo>
                    <a:pt x="91" y="587"/>
                    <a:pt x="122" y="384"/>
                    <a:pt x="99" y="328"/>
                  </a:cubicBezTo>
                  <a:cubicBezTo>
                    <a:pt x="122" y="225"/>
                    <a:pt x="225" y="286"/>
                    <a:pt x="285" y="190"/>
                  </a:cubicBezTo>
                  <a:cubicBezTo>
                    <a:pt x="299" y="166"/>
                    <a:pt x="287" y="137"/>
                    <a:pt x="332" y="121"/>
                  </a:cubicBezTo>
                  <a:cubicBezTo>
                    <a:pt x="525" y="51"/>
                    <a:pt x="753" y="53"/>
                    <a:pt x="997" y="45"/>
                  </a:cubicBezTo>
                  <a:cubicBezTo>
                    <a:pt x="1174" y="54"/>
                    <a:pt x="1302" y="75"/>
                    <a:pt x="1470" y="92"/>
                  </a:cubicBezTo>
                  <a:cubicBezTo>
                    <a:pt x="1637" y="70"/>
                    <a:pt x="1803" y="47"/>
                    <a:pt x="1969" y="25"/>
                  </a:cubicBezTo>
                  <a:cubicBezTo>
                    <a:pt x="2157" y="32"/>
                    <a:pt x="2313" y="45"/>
                    <a:pt x="2491" y="63"/>
                  </a:cubicBezTo>
                  <a:cubicBezTo>
                    <a:pt x="2762" y="53"/>
                    <a:pt x="2855" y="36"/>
                    <a:pt x="3125" y="22"/>
                  </a:cubicBezTo>
                  <a:cubicBezTo>
                    <a:pt x="3164" y="26"/>
                    <a:pt x="3312" y="0"/>
                    <a:pt x="3341" y="12"/>
                  </a:cubicBezTo>
                  <a:cubicBezTo>
                    <a:pt x="3377" y="26"/>
                    <a:pt x="3464" y="92"/>
                    <a:pt x="3464" y="92"/>
                  </a:cubicBezTo>
                  <a:cubicBezTo>
                    <a:pt x="3443" y="142"/>
                    <a:pt x="3414" y="188"/>
                    <a:pt x="3392" y="238"/>
                  </a:cubicBezTo>
                  <a:cubicBezTo>
                    <a:pt x="3416" y="325"/>
                    <a:pt x="3483" y="351"/>
                    <a:pt x="3442" y="437"/>
                  </a:cubicBezTo>
                  <a:cubicBezTo>
                    <a:pt x="3478" y="494"/>
                    <a:pt x="3384" y="516"/>
                    <a:pt x="3440" y="586"/>
                  </a:cubicBezTo>
                  <a:cubicBezTo>
                    <a:pt x="3449" y="596"/>
                    <a:pt x="3464" y="615"/>
                    <a:pt x="3464" y="615"/>
                  </a:cubicBezTo>
                  <a:cubicBezTo>
                    <a:pt x="3414" y="675"/>
                    <a:pt x="3547" y="736"/>
                    <a:pt x="3479" y="793"/>
                  </a:cubicBezTo>
                  <a:cubicBezTo>
                    <a:pt x="3503" y="831"/>
                    <a:pt x="3496" y="864"/>
                    <a:pt x="3525" y="903"/>
                  </a:cubicBezTo>
                  <a:cubicBezTo>
                    <a:pt x="3540" y="922"/>
                    <a:pt x="3440" y="954"/>
                    <a:pt x="3440" y="954"/>
                  </a:cubicBezTo>
                  <a:cubicBezTo>
                    <a:pt x="3360" y="1052"/>
                    <a:pt x="3605" y="983"/>
                    <a:pt x="3515" y="1104"/>
                  </a:cubicBezTo>
                  <a:cubicBezTo>
                    <a:pt x="3515" y="1144"/>
                    <a:pt x="3525" y="1242"/>
                    <a:pt x="3525" y="1323"/>
                  </a:cubicBezTo>
                  <a:cubicBezTo>
                    <a:pt x="3567" y="1409"/>
                    <a:pt x="3609" y="1516"/>
                    <a:pt x="3451" y="1579"/>
                  </a:cubicBezTo>
                  <a:cubicBezTo>
                    <a:pt x="3407" y="1634"/>
                    <a:pt x="3363" y="1623"/>
                    <a:pt x="3214" y="1643"/>
                  </a:cubicBezTo>
                  <a:cubicBezTo>
                    <a:pt x="3155" y="1681"/>
                    <a:pt x="3022" y="1614"/>
                    <a:pt x="2943" y="1641"/>
                  </a:cubicBezTo>
                  <a:cubicBezTo>
                    <a:pt x="2735" y="1711"/>
                    <a:pt x="2764" y="1698"/>
                    <a:pt x="2539" y="1728"/>
                  </a:cubicBezTo>
                  <a:cubicBezTo>
                    <a:pt x="2370" y="1719"/>
                    <a:pt x="2213" y="1706"/>
                    <a:pt x="2041" y="1699"/>
                  </a:cubicBezTo>
                  <a:cubicBezTo>
                    <a:pt x="1916" y="1686"/>
                    <a:pt x="1789" y="1681"/>
                    <a:pt x="1660" y="1670"/>
                  </a:cubicBezTo>
                  <a:cubicBezTo>
                    <a:pt x="1433" y="1679"/>
                    <a:pt x="1246" y="1671"/>
                    <a:pt x="1021" y="1661"/>
                  </a:cubicBezTo>
                  <a:cubicBezTo>
                    <a:pt x="911" y="1645"/>
                    <a:pt x="798" y="1635"/>
                    <a:pt x="688" y="1621"/>
                  </a:cubicBezTo>
                  <a:close/>
                </a:path>
              </a:pathLst>
            </a:custGeom>
            <a:solidFill>
              <a:srgbClr val="DDDDDD">
                <a:alpha val="39999"/>
              </a:srgbClr>
            </a:solidFill>
            <a:ln w="1270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4873627" y="4724400"/>
              <a:ext cx="1143000" cy="990600"/>
              <a:chOff x="3648" y="2784"/>
              <a:chExt cx="720" cy="624"/>
            </a:xfrm>
          </p:grpSpPr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624" cy="96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 flipV="1">
                <a:off x="3696" y="3312"/>
                <a:ext cx="624" cy="96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624" cy="0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4873627" y="4724400"/>
              <a:ext cx="1143000" cy="990600"/>
              <a:chOff x="3648" y="2784"/>
              <a:chExt cx="720" cy="624"/>
            </a:xfrm>
          </p:grpSpPr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624" cy="96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V="1">
                <a:off x="3696" y="3312"/>
                <a:ext cx="624" cy="96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624" cy="0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4327527" y="4451351"/>
              <a:ext cx="1295400" cy="1524000"/>
              <a:chOff x="3216" y="2736"/>
              <a:chExt cx="816" cy="960"/>
            </a:xfrm>
          </p:grpSpPr>
          <p:grpSp>
            <p:nvGrpSpPr>
              <p:cNvPr id="23" name="Group 34"/>
              <p:cNvGrpSpPr>
                <a:grpSpLocks/>
              </p:cNvGrpSpPr>
              <p:nvPr/>
            </p:nvGrpSpPr>
            <p:grpSpPr bwMode="auto">
              <a:xfrm>
                <a:off x="3456" y="3072"/>
                <a:ext cx="576" cy="288"/>
                <a:chOff x="1248" y="3840"/>
                <a:chExt cx="576" cy="288"/>
              </a:xfrm>
            </p:grpSpPr>
            <p:sp>
              <p:nvSpPr>
                <p:cNvPr id="32" name="Line 35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3" name="AutoShape 36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37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/>
              <p:cNvGrpSpPr>
                <a:grpSpLocks/>
              </p:cNvGrpSpPr>
              <p:nvPr/>
            </p:nvGrpSpPr>
            <p:grpSpPr bwMode="auto">
              <a:xfrm>
                <a:off x="3216" y="3408"/>
                <a:ext cx="576" cy="288"/>
                <a:chOff x="1248" y="3840"/>
                <a:chExt cx="576" cy="288"/>
              </a:xfrm>
            </p:grpSpPr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0" name="AutoShape 40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42"/>
              <p:cNvGrpSpPr>
                <a:grpSpLocks/>
              </p:cNvGrpSpPr>
              <p:nvPr/>
            </p:nvGrpSpPr>
            <p:grpSpPr bwMode="auto">
              <a:xfrm>
                <a:off x="3216" y="2736"/>
                <a:ext cx="576" cy="288"/>
                <a:chOff x="1248" y="3840"/>
                <a:chExt cx="576" cy="288"/>
              </a:xfrm>
            </p:grpSpPr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27" name="AutoShape 44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" name="AutoShape 46"/>
            <p:cNvSpPr>
              <a:spLocks noChangeArrowheads="1"/>
            </p:cNvSpPr>
            <p:nvPr/>
          </p:nvSpPr>
          <p:spPr bwMode="gray">
            <a:xfrm>
              <a:off x="5788027" y="4038601"/>
              <a:ext cx="2047875" cy="2286001"/>
            </a:xfrm>
            <a:prstGeom prst="can">
              <a:avLst>
                <a:gd name="adj" fmla="val 19618"/>
              </a:avLst>
            </a:prstGeom>
            <a:gradFill rotWithShape="1">
              <a:gsLst>
                <a:gs pos="0">
                  <a:srgbClr val="C84126">
                    <a:gamma/>
                    <a:shade val="76078"/>
                    <a:invGamma/>
                  </a:srgbClr>
                </a:gs>
                <a:gs pos="50000">
                  <a:srgbClr val="C84126"/>
                </a:gs>
                <a:gs pos="100000">
                  <a:srgbClr val="C84126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6324600" y="4784726"/>
              <a:ext cx="1005091" cy="105727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56078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762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ctr" eaLnBrk="0" hangingPunct="0">
                <a:lnSpc>
                  <a:spcPct val="90000"/>
                </a:lnSpc>
              </a:pPr>
              <a:endParaRPr lang="en-US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AutoShape 49"/>
            <p:cNvSpPr>
              <a:spLocks noChangeArrowheads="1"/>
            </p:cNvSpPr>
            <p:nvPr/>
          </p:nvSpPr>
          <p:spPr bwMode="gray">
            <a:xfrm>
              <a:off x="6324600" y="4784726"/>
              <a:ext cx="1005091" cy="1073150"/>
            </a:xfrm>
            <a:prstGeom prst="foldedCorner">
              <a:avLst>
                <a:gd name="adj" fmla="val 12500"/>
              </a:avLst>
            </a:prstGeom>
            <a:solidFill>
              <a:srgbClr val="70BC6B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Private</a:t>
              </a:r>
              <a:br>
                <a:rPr lang="en-US" sz="2000" dirty="0"/>
              </a:br>
              <a:r>
                <a:rPr lang="en-US" sz="2000" dirty="0"/>
                <a:t>Internal</a:t>
              </a:r>
              <a:br>
                <a:rPr lang="en-US" sz="2000" dirty="0"/>
              </a:br>
              <a:r>
                <a:rPr lang="en-US" sz="2000" dirty="0"/>
                <a:t>Data</a:t>
              </a:r>
            </a:p>
          </p:txBody>
        </p:sp>
        <p:sp>
          <p:nvSpPr>
            <p:cNvPr id="18" name="Rectangle 55"/>
            <p:cNvSpPr>
              <a:spLocks noChangeArrowheads="1"/>
            </p:cNvSpPr>
            <p:nvPr/>
          </p:nvSpPr>
          <p:spPr bwMode="gray">
            <a:xfrm>
              <a:off x="6321427" y="4114801"/>
              <a:ext cx="9810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tint val="48627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48627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Data</a:t>
              </a:r>
            </a:p>
          </p:txBody>
        </p:sp>
        <p:sp>
          <p:nvSpPr>
            <p:cNvPr id="57" name="Rectangle 82"/>
            <p:cNvSpPr>
              <a:spLocks noChangeArrowheads="1"/>
            </p:cNvSpPr>
            <p:nvPr/>
          </p:nvSpPr>
          <p:spPr bwMode="auto">
            <a:xfrm>
              <a:off x="5111750" y="3278187"/>
              <a:ext cx="1822450" cy="303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 smtClean="0"/>
                <a:t>Service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741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92163"/>
          </a:xfrm>
        </p:spPr>
        <p:txBody>
          <a:bodyPr/>
          <a:lstStyle/>
          <a:p>
            <a:r>
              <a:rPr lang="en-US" dirty="0" smtClean="0"/>
              <a:t>Data on the Outside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838200"/>
            <a:ext cx="8177212" cy="5486400"/>
          </a:xfrm>
        </p:spPr>
        <p:txBody>
          <a:bodyPr/>
          <a:lstStyle/>
          <a:p>
            <a:r>
              <a:rPr lang="en-US" dirty="0" smtClean="0"/>
              <a:t>Data on the Outside is prepared as messages, files, and documents</a:t>
            </a:r>
          </a:p>
          <a:p>
            <a:pPr lvl="1"/>
            <a:r>
              <a:rPr lang="en-US" dirty="0" smtClean="0"/>
              <a:t>They are sent out from a service into the rest of the world</a:t>
            </a:r>
          </a:p>
          <a:p>
            <a:pPr lvl="1"/>
            <a:r>
              <a:rPr lang="en-US" dirty="0" smtClean="0"/>
              <a:t>They may have been created independent of services and databases</a:t>
            </a:r>
            <a:endParaRPr lang="en-US" dirty="0"/>
          </a:p>
          <a:p>
            <a:r>
              <a:rPr lang="en-US" dirty="0" smtClean="0"/>
              <a:t>Data on the Outside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400" y="4114800"/>
            <a:ext cx="6711624" cy="2424005"/>
            <a:chOff x="306389" y="3276600"/>
            <a:chExt cx="8386435" cy="335280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3676323" y="3276600"/>
              <a:ext cx="5016501" cy="3352801"/>
            </a:xfrm>
            <a:prstGeom prst="cube">
              <a:avLst>
                <a:gd name="adj" fmla="val 11555"/>
              </a:avLst>
            </a:prstGeom>
            <a:solidFill>
              <a:schemeClr val="accent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30627" y="3810001"/>
              <a:ext cx="4560888" cy="2743201"/>
            </a:xfrm>
            <a:custGeom>
              <a:avLst/>
              <a:gdLst>
                <a:gd name="T0" fmla="*/ 688 w 3609"/>
                <a:gd name="T1" fmla="*/ 1621 h 1728"/>
                <a:gd name="T2" fmla="*/ 224 w 3609"/>
                <a:gd name="T3" fmla="*/ 1662 h 1728"/>
                <a:gd name="T4" fmla="*/ 110 w 3609"/>
                <a:gd name="T5" fmla="*/ 1415 h 1728"/>
                <a:gd name="T6" fmla="*/ 0 w 3609"/>
                <a:gd name="T7" fmla="*/ 1157 h 1728"/>
                <a:gd name="T8" fmla="*/ 47 w 3609"/>
                <a:gd name="T9" fmla="*/ 896 h 1728"/>
                <a:gd name="T10" fmla="*/ 166 w 3609"/>
                <a:gd name="T11" fmla="*/ 703 h 1728"/>
                <a:gd name="T12" fmla="*/ 125 w 3609"/>
                <a:gd name="T13" fmla="*/ 644 h 1728"/>
                <a:gd name="T14" fmla="*/ 99 w 3609"/>
                <a:gd name="T15" fmla="*/ 328 h 1728"/>
                <a:gd name="T16" fmla="*/ 285 w 3609"/>
                <a:gd name="T17" fmla="*/ 190 h 1728"/>
                <a:gd name="T18" fmla="*/ 332 w 3609"/>
                <a:gd name="T19" fmla="*/ 121 h 1728"/>
                <a:gd name="T20" fmla="*/ 997 w 3609"/>
                <a:gd name="T21" fmla="*/ 45 h 1728"/>
                <a:gd name="T22" fmla="*/ 1470 w 3609"/>
                <a:gd name="T23" fmla="*/ 92 h 1728"/>
                <a:gd name="T24" fmla="*/ 1969 w 3609"/>
                <a:gd name="T25" fmla="*/ 25 h 1728"/>
                <a:gd name="T26" fmla="*/ 2491 w 3609"/>
                <a:gd name="T27" fmla="*/ 63 h 1728"/>
                <a:gd name="T28" fmla="*/ 3125 w 3609"/>
                <a:gd name="T29" fmla="*/ 22 h 1728"/>
                <a:gd name="T30" fmla="*/ 3341 w 3609"/>
                <a:gd name="T31" fmla="*/ 12 h 1728"/>
                <a:gd name="T32" fmla="*/ 3464 w 3609"/>
                <a:gd name="T33" fmla="*/ 92 h 1728"/>
                <a:gd name="T34" fmla="*/ 3392 w 3609"/>
                <a:gd name="T35" fmla="*/ 238 h 1728"/>
                <a:gd name="T36" fmla="*/ 3442 w 3609"/>
                <a:gd name="T37" fmla="*/ 437 h 1728"/>
                <a:gd name="T38" fmla="*/ 3440 w 3609"/>
                <a:gd name="T39" fmla="*/ 586 h 1728"/>
                <a:gd name="T40" fmla="*/ 3464 w 3609"/>
                <a:gd name="T41" fmla="*/ 615 h 1728"/>
                <a:gd name="T42" fmla="*/ 3479 w 3609"/>
                <a:gd name="T43" fmla="*/ 793 h 1728"/>
                <a:gd name="T44" fmla="*/ 3525 w 3609"/>
                <a:gd name="T45" fmla="*/ 903 h 1728"/>
                <a:gd name="T46" fmla="*/ 3440 w 3609"/>
                <a:gd name="T47" fmla="*/ 954 h 1728"/>
                <a:gd name="T48" fmla="*/ 3515 w 3609"/>
                <a:gd name="T49" fmla="*/ 1104 h 1728"/>
                <a:gd name="T50" fmla="*/ 3525 w 3609"/>
                <a:gd name="T51" fmla="*/ 1323 h 1728"/>
                <a:gd name="T52" fmla="*/ 3451 w 3609"/>
                <a:gd name="T53" fmla="*/ 1579 h 1728"/>
                <a:gd name="T54" fmla="*/ 3214 w 3609"/>
                <a:gd name="T55" fmla="*/ 1643 h 1728"/>
                <a:gd name="T56" fmla="*/ 2943 w 3609"/>
                <a:gd name="T57" fmla="*/ 1641 h 1728"/>
                <a:gd name="T58" fmla="*/ 2539 w 3609"/>
                <a:gd name="T59" fmla="*/ 1728 h 1728"/>
                <a:gd name="T60" fmla="*/ 2041 w 3609"/>
                <a:gd name="T61" fmla="*/ 1699 h 1728"/>
                <a:gd name="T62" fmla="*/ 1660 w 3609"/>
                <a:gd name="T63" fmla="*/ 1670 h 1728"/>
                <a:gd name="T64" fmla="*/ 1021 w 3609"/>
                <a:gd name="T65" fmla="*/ 1661 h 1728"/>
                <a:gd name="T66" fmla="*/ 688 w 3609"/>
                <a:gd name="T67" fmla="*/ 162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9" h="1728">
                  <a:moveTo>
                    <a:pt x="688" y="1621"/>
                  </a:moveTo>
                  <a:cubicBezTo>
                    <a:pt x="507" y="1615"/>
                    <a:pt x="384" y="1678"/>
                    <a:pt x="224" y="1662"/>
                  </a:cubicBezTo>
                  <a:cubicBezTo>
                    <a:pt x="62" y="1619"/>
                    <a:pt x="18" y="1470"/>
                    <a:pt x="110" y="1415"/>
                  </a:cubicBezTo>
                  <a:cubicBezTo>
                    <a:pt x="71" y="1317"/>
                    <a:pt x="77" y="1253"/>
                    <a:pt x="0" y="1157"/>
                  </a:cubicBezTo>
                  <a:cubicBezTo>
                    <a:pt x="9" y="1098"/>
                    <a:pt x="18" y="969"/>
                    <a:pt x="47" y="896"/>
                  </a:cubicBezTo>
                  <a:cubicBezTo>
                    <a:pt x="74" y="832"/>
                    <a:pt x="143" y="767"/>
                    <a:pt x="166" y="703"/>
                  </a:cubicBezTo>
                  <a:cubicBezTo>
                    <a:pt x="195" y="620"/>
                    <a:pt x="55" y="703"/>
                    <a:pt x="125" y="644"/>
                  </a:cubicBezTo>
                  <a:cubicBezTo>
                    <a:pt x="91" y="587"/>
                    <a:pt x="122" y="384"/>
                    <a:pt x="99" y="328"/>
                  </a:cubicBezTo>
                  <a:cubicBezTo>
                    <a:pt x="122" y="225"/>
                    <a:pt x="225" y="286"/>
                    <a:pt x="285" y="190"/>
                  </a:cubicBezTo>
                  <a:cubicBezTo>
                    <a:pt x="299" y="166"/>
                    <a:pt x="287" y="137"/>
                    <a:pt x="332" y="121"/>
                  </a:cubicBezTo>
                  <a:cubicBezTo>
                    <a:pt x="525" y="51"/>
                    <a:pt x="753" y="53"/>
                    <a:pt x="997" y="45"/>
                  </a:cubicBezTo>
                  <a:cubicBezTo>
                    <a:pt x="1174" y="54"/>
                    <a:pt x="1302" y="75"/>
                    <a:pt x="1470" y="92"/>
                  </a:cubicBezTo>
                  <a:cubicBezTo>
                    <a:pt x="1637" y="70"/>
                    <a:pt x="1803" y="47"/>
                    <a:pt x="1969" y="25"/>
                  </a:cubicBezTo>
                  <a:cubicBezTo>
                    <a:pt x="2157" y="32"/>
                    <a:pt x="2313" y="45"/>
                    <a:pt x="2491" y="63"/>
                  </a:cubicBezTo>
                  <a:cubicBezTo>
                    <a:pt x="2762" y="53"/>
                    <a:pt x="2855" y="36"/>
                    <a:pt x="3125" y="22"/>
                  </a:cubicBezTo>
                  <a:cubicBezTo>
                    <a:pt x="3164" y="26"/>
                    <a:pt x="3312" y="0"/>
                    <a:pt x="3341" y="12"/>
                  </a:cubicBezTo>
                  <a:cubicBezTo>
                    <a:pt x="3377" y="26"/>
                    <a:pt x="3464" y="92"/>
                    <a:pt x="3464" y="92"/>
                  </a:cubicBezTo>
                  <a:cubicBezTo>
                    <a:pt x="3443" y="142"/>
                    <a:pt x="3414" y="188"/>
                    <a:pt x="3392" y="238"/>
                  </a:cubicBezTo>
                  <a:cubicBezTo>
                    <a:pt x="3416" y="325"/>
                    <a:pt x="3483" y="351"/>
                    <a:pt x="3442" y="437"/>
                  </a:cubicBezTo>
                  <a:cubicBezTo>
                    <a:pt x="3478" y="494"/>
                    <a:pt x="3384" y="516"/>
                    <a:pt x="3440" y="586"/>
                  </a:cubicBezTo>
                  <a:cubicBezTo>
                    <a:pt x="3449" y="596"/>
                    <a:pt x="3464" y="615"/>
                    <a:pt x="3464" y="615"/>
                  </a:cubicBezTo>
                  <a:cubicBezTo>
                    <a:pt x="3414" y="675"/>
                    <a:pt x="3547" y="736"/>
                    <a:pt x="3479" y="793"/>
                  </a:cubicBezTo>
                  <a:cubicBezTo>
                    <a:pt x="3503" y="831"/>
                    <a:pt x="3496" y="864"/>
                    <a:pt x="3525" y="903"/>
                  </a:cubicBezTo>
                  <a:cubicBezTo>
                    <a:pt x="3540" y="922"/>
                    <a:pt x="3440" y="954"/>
                    <a:pt x="3440" y="954"/>
                  </a:cubicBezTo>
                  <a:cubicBezTo>
                    <a:pt x="3360" y="1052"/>
                    <a:pt x="3605" y="983"/>
                    <a:pt x="3515" y="1104"/>
                  </a:cubicBezTo>
                  <a:cubicBezTo>
                    <a:pt x="3515" y="1144"/>
                    <a:pt x="3525" y="1242"/>
                    <a:pt x="3525" y="1323"/>
                  </a:cubicBezTo>
                  <a:cubicBezTo>
                    <a:pt x="3567" y="1409"/>
                    <a:pt x="3609" y="1516"/>
                    <a:pt x="3451" y="1579"/>
                  </a:cubicBezTo>
                  <a:cubicBezTo>
                    <a:pt x="3407" y="1634"/>
                    <a:pt x="3363" y="1623"/>
                    <a:pt x="3214" y="1643"/>
                  </a:cubicBezTo>
                  <a:cubicBezTo>
                    <a:pt x="3155" y="1681"/>
                    <a:pt x="3022" y="1614"/>
                    <a:pt x="2943" y="1641"/>
                  </a:cubicBezTo>
                  <a:cubicBezTo>
                    <a:pt x="2735" y="1711"/>
                    <a:pt x="2764" y="1698"/>
                    <a:pt x="2539" y="1728"/>
                  </a:cubicBezTo>
                  <a:cubicBezTo>
                    <a:pt x="2370" y="1719"/>
                    <a:pt x="2213" y="1706"/>
                    <a:pt x="2041" y="1699"/>
                  </a:cubicBezTo>
                  <a:cubicBezTo>
                    <a:pt x="1916" y="1686"/>
                    <a:pt x="1789" y="1681"/>
                    <a:pt x="1660" y="1670"/>
                  </a:cubicBezTo>
                  <a:cubicBezTo>
                    <a:pt x="1433" y="1679"/>
                    <a:pt x="1246" y="1671"/>
                    <a:pt x="1021" y="1661"/>
                  </a:cubicBezTo>
                  <a:cubicBezTo>
                    <a:pt x="911" y="1645"/>
                    <a:pt x="798" y="1635"/>
                    <a:pt x="688" y="1621"/>
                  </a:cubicBezTo>
                  <a:close/>
                </a:path>
              </a:pathLst>
            </a:custGeom>
            <a:solidFill>
              <a:srgbClr val="DDDDDD">
                <a:alpha val="39999"/>
              </a:srgbClr>
            </a:solidFill>
            <a:ln w="1270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gray">
            <a:xfrm>
              <a:off x="306389" y="4684714"/>
              <a:ext cx="4113213" cy="1588"/>
            </a:xfrm>
            <a:custGeom>
              <a:avLst/>
              <a:gdLst>
                <a:gd name="T0" fmla="*/ 2128 w 2128"/>
                <a:gd name="T1" fmla="*/ 0 h 1"/>
                <a:gd name="T2" fmla="*/ 0 w 21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28" h="1">
                  <a:moveTo>
                    <a:pt x="2128" y="0"/>
                  </a:moveTo>
                  <a:cubicBezTo>
                    <a:pt x="1775" y="0"/>
                    <a:pt x="443" y="0"/>
                    <a:pt x="0" y="0"/>
                  </a:cubicBezTo>
                </a:path>
              </a:pathLst>
            </a:custGeom>
            <a:noFill/>
            <a:ln w="152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gray">
            <a:xfrm>
              <a:off x="414631" y="4683126"/>
              <a:ext cx="3974044" cy="1588"/>
            </a:xfrm>
            <a:custGeom>
              <a:avLst/>
              <a:gdLst>
                <a:gd name="T0" fmla="*/ 2056 w 2056"/>
                <a:gd name="T1" fmla="*/ 1 h 1"/>
                <a:gd name="T2" fmla="*/ 0 w 20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6" h="1">
                  <a:moveTo>
                    <a:pt x="2056" y="1"/>
                  </a:moveTo>
                  <a:cubicBezTo>
                    <a:pt x="1715" y="1"/>
                    <a:pt x="428" y="0"/>
                    <a:pt x="0" y="0"/>
                  </a:cubicBezTo>
                </a:path>
              </a:pathLst>
            </a:custGeom>
            <a:noFill/>
            <a:ln w="1016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gray">
            <a:xfrm>
              <a:off x="1098552" y="3802064"/>
              <a:ext cx="2106613" cy="1373188"/>
            </a:xfrm>
            <a:prstGeom prst="rect">
              <a:avLst/>
            </a:prstGeom>
            <a:gradFill rotWithShape="1">
              <a:gsLst>
                <a:gs pos="0">
                  <a:srgbClr val="FFFF79">
                    <a:gamma/>
                    <a:shade val="86275"/>
                    <a:invGamma/>
                  </a:srgbClr>
                </a:gs>
                <a:gs pos="50000">
                  <a:srgbClr val="FFFF79"/>
                </a:gs>
                <a:gs pos="100000">
                  <a:srgbClr val="FFFF79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 flipV="1">
              <a:off x="1098552" y="3802064"/>
              <a:ext cx="1053307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2151859" y="3802064"/>
              <a:ext cx="1053307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3" name="Freeform 68"/>
            <p:cNvSpPr>
              <a:spLocks/>
            </p:cNvSpPr>
            <p:nvPr/>
          </p:nvSpPr>
          <p:spPr bwMode="gray">
            <a:xfrm flipH="1">
              <a:off x="322264" y="5746752"/>
              <a:ext cx="4113213" cy="1588"/>
            </a:xfrm>
            <a:custGeom>
              <a:avLst/>
              <a:gdLst>
                <a:gd name="T0" fmla="*/ 2128 w 2128"/>
                <a:gd name="T1" fmla="*/ 0 h 1"/>
                <a:gd name="T2" fmla="*/ 0 w 21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28" h="1">
                  <a:moveTo>
                    <a:pt x="2128" y="0"/>
                  </a:moveTo>
                  <a:cubicBezTo>
                    <a:pt x="1775" y="0"/>
                    <a:pt x="443" y="0"/>
                    <a:pt x="0" y="0"/>
                  </a:cubicBezTo>
                </a:path>
              </a:pathLst>
            </a:custGeom>
            <a:noFill/>
            <a:ln w="152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sp>
          <p:nvSpPr>
            <p:cNvPr id="14" name="Freeform 69"/>
            <p:cNvSpPr>
              <a:spLocks/>
            </p:cNvSpPr>
            <p:nvPr/>
          </p:nvSpPr>
          <p:spPr bwMode="gray">
            <a:xfrm flipH="1">
              <a:off x="353190" y="5745164"/>
              <a:ext cx="3974044" cy="1588"/>
            </a:xfrm>
            <a:custGeom>
              <a:avLst/>
              <a:gdLst>
                <a:gd name="T0" fmla="*/ 2056 w 2056"/>
                <a:gd name="T1" fmla="*/ 1 h 1"/>
                <a:gd name="T2" fmla="*/ 0 w 20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56" h="1">
                  <a:moveTo>
                    <a:pt x="2056" y="1"/>
                  </a:moveTo>
                  <a:cubicBezTo>
                    <a:pt x="1715" y="1"/>
                    <a:pt x="428" y="0"/>
                    <a:pt x="0" y="0"/>
                  </a:cubicBezTo>
                </a:path>
              </a:pathLst>
            </a:custGeom>
            <a:noFill/>
            <a:ln w="1016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 flipH="1">
              <a:off x="1130302" y="5402264"/>
              <a:ext cx="2074863" cy="682625"/>
              <a:chOff x="912" y="3600"/>
              <a:chExt cx="768" cy="480"/>
            </a:xfrm>
          </p:grpSpPr>
          <p:sp>
            <p:nvSpPr>
              <p:cNvPr id="46" name="Rectangle 30"/>
              <p:cNvSpPr>
                <a:spLocks noChangeArrowheads="1"/>
              </p:cNvSpPr>
              <p:nvPr/>
            </p:nvSpPr>
            <p:spPr bwMode="gray">
              <a:xfrm>
                <a:off x="912" y="3600"/>
                <a:ext cx="768" cy="480"/>
              </a:xfrm>
              <a:prstGeom prst="rect">
                <a:avLst/>
              </a:prstGeom>
              <a:gradFill rotWithShape="1">
                <a:gsLst>
                  <a:gs pos="0">
                    <a:srgbClr val="FFFF79">
                      <a:gamma/>
                      <a:shade val="86275"/>
                      <a:invGamma/>
                    </a:srgbClr>
                  </a:gs>
                  <a:gs pos="50000">
                    <a:srgbClr val="FFFF79"/>
                  </a:gs>
                  <a:gs pos="100000">
                    <a:srgbClr val="FFFF79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H="1" flipV="1">
                <a:off x="912" y="3600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1296" y="3600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</p:grp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1281115" y="5705477"/>
              <a:ext cx="1822450" cy="303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Business Request</a:t>
              </a:r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1231902" y="4872039"/>
              <a:ext cx="1822450" cy="303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Exported Data</a:t>
              </a:r>
            </a:p>
          </p:txBody>
        </p:sp>
        <p:sp>
          <p:nvSpPr>
            <p:cNvPr id="18" name="AutoShape 83"/>
            <p:cNvSpPr>
              <a:spLocks noChangeArrowheads="1"/>
            </p:cNvSpPr>
            <p:nvPr/>
          </p:nvSpPr>
          <p:spPr bwMode="gray">
            <a:xfrm>
              <a:off x="1308102" y="4035426"/>
              <a:ext cx="1670050" cy="760413"/>
            </a:xfrm>
            <a:prstGeom prst="foldedCorner">
              <a:avLst>
                <a:gd name="adj" fmla="val 25000"/>
              </a:avLst>
            </a:prstGeom>
            <a:solidFill>
              <a:schemeClr val="folHlink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9" name="AutoShape 84"/>
            <p:cNvSpPr>
              <a:spLocks noChangeArrowheads="1"/>
            </p:cNvSpPr>
            <p:nvPr/>
          </p:nvSpPr>
          <p:spPr bwMode="gray">
            <a:xfrm>
              <a:off x="1306348" y="4035426"/>
              <a:ext cx="1670050" cy="760413"/>
            </a:xfrm>
            <a:prstGeom prst="foldedCorner">
              <a:avLst>
                <a:gd name="adj" fmla="val 25000"/>
              </a:avLst>
            </a:prstGeom>
            <a:solidFill>
              <a:srgbClr val="ECA6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Sanitized </a:t>
              </a:r>
              <a:r>
                <a:rPr lang="en-US" sz="1400" dirty="0"/>
                <a:t>Data</a:t>
              </a:r>
              <a:br>
                <a:rPr lang="en-US" sz="1400" dirty="0"/>
              </a:br>
              <a:r>
                <a:rPr lang="en-US" sz="1400" dirty="0"/>
                <a:t>for Export</a:t>
              </a: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4873627" y="4724400"/>
              <a:ext cx="1143000" cy="990600"/>
              <a:chOff x="3648" y="2784"/>
              <a:chExt cx="720" cy="624"/>
            </a:xfrm>
          </p:grpSpPr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624" cy="96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 flipV="1">
                <a:off x="3696" y="3312"/>
                <a:ext cx="624" cy="96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624" cy="0"/>
              </a:xfrm>
              <a:prstGeom prst="line">
                <a:avLst/>
              </a:prstGeom>
              <a:noFill/>
              <a:ln w="127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4873627" y="4724400"/>
              <a:ext cx="1143000" cy="990600"/>
              <a:chOff x="3648" y="2784"/>
              <a:chExt cx="720" cy="624"/>
            </a:xfrm>
          </p:grpSpPr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624" cy="96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 flipV="1">
                <a:off x="3696" y="3312"/>
                <a:ext cx="624" cy="96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V="1">
                <a:off x="3744" y="3120"/>
                <a:ext cx="624" cy="0"/>
              </a:xfrm>
              <a:prstGeom prst="line">
                <a:avLst/>
              </a:prstGeom>
              <a:noFill/>
              <a:ln w="76200">
                <a:solidFill>
                  <a:srgbClr val="DF6A5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4327527" y="4451351"/>
              <a:ext cx="1295400" cy="1524000"/>
              <a:chOff x="3216" y="2736"/>
              <a:chExt cx="816" cy="960"/>
            </a:xfrm>
          </p:grpSpPr>
          <p:grpSp>
            <p:nvGrpSpPr>
              <p:cNvPr id="28" name="Group 34"/>
              <p:cNvGrpSpPr>
                <a:grpSpLocks/>
              </p:cNvGrpSpPr>
              <p:nvPr/>
            </p:nvGrpSpPr>
            <p:grpSpPr bwMode="auto">
              <a:xfrm>
                <a:off x="3456" y="3072"/>
                <a:ext cx="576" cy="288"/>
                <a:chOff x="1248" y="3840"/>
                <a:chExt cx="576" cy="288"/>
              </a:xfrm>
            </p:grpSpPr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 sz="1400"/>
                </a:p>
              </p:txBody>
            </p:sp>
            <p:sp>
              <p:nvSpPr>
                <p:cNvPr id="38" name="AutoShape 36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39" name="Oval 37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9" name="Group 38"/>
              <p:cNvGrpSpPr>
                <a:grpSpLocks/>
              </p:cNvGrpSpPr>
              <p:nvPr/>
            </p:nvGrpSpPr>
            <p:grpSpPr bwMode="auto">
              <a:xfrm>
                <a:off x="3216" y="3408"/>
                <a:ext cx="576" cy="288"/>
                <a:chOff x="1248" y="3840"/>
                <a:chExt cx="576" cy="288"/>
              </a:xfrm>
            </p:grpSpPr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 sz="1400"/>
                </a:p>
              </p:txBody>
            </p:sp>
            <p:sp>
              <p:nvSpPr>
                <p:cNvPr id="35" name="AutoShape 40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36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30" name="Group 42"/>
              <p:cNvGrpSpPr>
                <a:grpSpLocks/>
              </p:cNvGrpSpPr>
              <p:nvPr/>
            </p:nvGrpSpPr>
            <p:grpSpPr bwMode="auto">
              <a:xfrm>
                <a:off x="3216" y="2736"/>
                <a:ext cx="576" cy="288"/>
                <a:chOff x="1248" y="3840"/>
                <a:chExt cx="576" cy="288"/>
              </a:xfrm>
            </p:grpSpPr>
            <p:sp>
              <p:nvSpPr>
                <p:cNvPr id="31" name="Line 43"/>
                <p:cNvSpPr>
                  <a:spLocks noChangeShapeType="1"/>
                </p:cNvSpPr>
                <p:nvPr/>
              </p:nvSpPr>
              <p:spPr bwMode="auto">
                <a:xfrm>
                  <a:off x="1248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 sz="1400"/>
                </a:p>
              </p:txBody>
            </p:sp>
            <p:sp>
              <p:nvSpPr>
                <p:cNvPr id="32" name="AutoShape 44"/>
                <p:cNvSpPr>
                  <a:spLocks noChangeArrowheads="1"/>
                </p:cNvSpPr>
                <p:nvPr/>
              </p:nvSpPr>
              <p:spPr bwMode="auto">
                <a:xfrm>
                  <a:off x="1392" y="3840"/>
                  <a:ext cx="432" cy="2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33" name="Oval 45"/>
                <p:cNvSpPr>
                  <a:spLocks noChangeArrowheads="1"/>
                </p:cNvSpPr>
                <p:nvPr/>
              </p:nvSpPr>
              <p:spPr bwMode="auto">
                <a:xfrm>
                  <a:off x="1248" y="3936"/>
                  <a:ext cx="96" cy="96"/>
                </a:xfrm>
                <a:prstGeom prst="ellipse">
                  <a:avLst/>
                </a:prstGeom>
                <a:solidFill>
                  <a:srgbClr val="96969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3" name="AutoShape 46"/>
            <p:cNvSpPr>
              <a:spLocks noChangeArrowheads="1"/>
            </p:cNvSpPr>
            <p:nvPr/>
          </p:nvSpPr>
          <p:spPr bwMode="gray">
            <a:xfrm>
              <a:off x="5788027" y="4038601"/>
              <a:ext cx="2047875" cy="2286001"/>
            </a:xfrm>
            <a:prstGeom prst="can">
              <a:avLst>
                <a:gd name="adj" fmla="val 19618"/>
              </a:avLst>
            </a:prstGeom>
            <a:gradFill rotWithShape="1">
              <a:gsLst>
                <a:gs pos="0">
                  <a:srgbClr val="C84126">
                    <a:gamma/>
                    <a:shade val="76078"/>
                    <a:invGamma/>
                  </a:srgbClr>
                </a:gs>
                <a:gs pos="50000">
                  <a:srgbClr val="C84126"/>
                </a:gs>
                <a:gs pos="100000">
                  <a:srgbClr val="C84126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" name="AutoShape 48"/>
            <p:cNvSpPr>
              <a:spLocks noChangeArrowheads="1"/>
            </p:cNvSpPr>
            <p:nvPr/>
          </p:nvSpPr>
          <p:spPr bwMode="gray">
            <a:xfrm>
              <a:off x="6324600" y="4784726"/>
              <a:ext cx="1005091" cy="105727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56078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762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ctr" eaLnBrk="0" hangingPunct="0">
                <a:lnSpc>
                  <a:spcPct val="90000"/>
                </a:lnSpc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AutoShape 49"/>
            <p:cNvSpPr>
              <a:spLocks noChangeArrowheads="1"/>
            </p:cNvSpPr>
            <p:nvPr/>
          </p:nvSpPr>
          <p:spPr bwMode="gray">
            <a:xfrm>
              <a:off x="6324600" y="4784726"/>
              <a:ext cx="1005091" cy="1073150"/>
            </a:xfrm>
            <a:prstGeom prst="foldedCorner">
              <a:avLst>
                <a:gd name="adj" fmla="val 12500"/>
              </a:avLst>
            </a:prstGeom>
            <a:solidFill>
              <a:srgbClr val="70BC6B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600" dirty="0"/>
                <a:t>Private</a:t>
              </a:r>
              <a:br>
                <a:rPr lang="en-US" sz="1600" dirty="0"/>
              </a:br>
              <a:r>
                <a:rPr lang="en-US" sz="1600" dirty="0"/>
                <a:t>Internal</a:t>
              </a:r>
              <a:br>
                <a:rPr lang="en-US" sz="1600" dirty="0"/>
              </a:br>
              <a:r>
                <a:rPr lang="en-US" sz="1600" dirty="0"/>
                <a:t>Data</a:t>
              </a:r>
            </a:p>
          </p:txBody>
        </p:sp>
        <p:sp>
          <p:nvSpPr>
            <p:cNvPr id="26" name="Rectangle 55"/>
            <p:cNvSpPr>
              <a:spLocks noChangeArrowheads="1"/>
            </p:cNvSpPr>
            <p:nvPr/>
          </p:nvSpPr>
          <p:spPr bwMode="gray">
            <a:xfrm>
              <a:off x="6321427" y="4114801"/>
              <a:ext cx="9810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tint val="48627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48627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27" name="Rectangle 82"/>
            <p:cNvSpPr>
              <a:spLocks noChangeArrowheads="1"/>
            </p:cNvSpPr>
            <p:nvPr/>
          </p:nvSpPr>
          <p:spPr bwMode="auto">
            <a:xfrm>
              <a:off x="5111750" y="3278187"/>
              <a:ext cx="1822450" cy="303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/>
                <a:t>Service</a:t>
              </a:r>
              <a:endParaRPr lang="en-US" sz="2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43000" y="2438400"/>
            <a:ext cx="7467600" cy="1524000"/>
            <a:chOff x="1143000" y="2438400"/>
            <a:chExt cx="7467600" cy="1524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048000" y="2438400"/>
              <a:ext cx="5562600" cy="1524000"/>
              <a:chOff x="2743200" y="2133600"/>
              <a:chExt cx="1905000" cy="15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55" name="Rectangle 54"/>
              <p:cNvSpPr/>
              <p:nvPr/>
            </p:nvSpPr>
            <p:spPr>
              <a:xfrm>
                <a:off x="2743200" y="2133600"/>
                <a:ext cx="1905000" cy="38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Once written, never changed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43200" y="2514600"/>
                <a:ext cx="1905000" cy="38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Not locked in the database; a copy extracted outside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743200" y="2895600"/>
                <a:ext cx="1905000" cy="38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Needs to have a unique identifier for the contents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43200" y="3276600"/>
                <a:ext cx="1905000" cy="381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Sometimes, the identifier is for something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versionable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143000" y="2438400"/>
              <a:ext cx="1905000" cy="1524000"/>
              <a:chOff x="2743200" y="2133600"/>
              <a:chExt cx="1905000" cy="1524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743200" y="2133600"/>
                <a:ext cx="1905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Immutable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43200" y="2514600"/>
                <a:ext cx="1905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Unlocked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43200" y="2895600"/>
                <a:ext cx="1905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Identity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743200" y="3276600"/>
                <a:ext cx="1905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(Maybe) Versioned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1384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 the Inside versus Data on the Outside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92875"/>
            <a:ext cx="10668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990600"/>
            <a:ext cx="2667000" cy="6858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Inside Data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990600"/>
            <a:ext cx="3200400" cy="6858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Outside Data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3400" y="1828800"/>
            <a:ext cx="8229600" cy="685800"/>
            <a:chOff x="533400" y="1828800"/>
            <a:chExt cx="8229600" cy="685800"/>
          </a:xfrm>
        </p:grpSpPr>
        <p:sp>
          <p:nvSpPr>
            <p:cNvPr id="5" name="Rectangle 4"/>
            <p:cNvSpPr/>
            <p:nvPr/>
          </p:nvSpPr>
          <p:spPr>
            <a:xfrm>
              <a:off x="533400" y="1828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Changeable?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1828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62600" y="1828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No!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Immutable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" y="2590800"/>
            <a:ext cx="8229600" cy="685800"/>
            <a:chOff x="533400" y="2590800"/>
            <a:chExt cx="8229600" cy="685800"/>
          </a:xfrm>
        </p:grpSpPr>
        <p:sp>
          <p:nvSpPr>
            <p:cNvPr id="6" name="Rectangle 5"/>
            <p:cNvSpPr/>
            <p:nvPr/>
          </p:nvSpPr>
          <p:spPr>
            <a:xfrm>
              <a:off x="533400" y="2590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Granularity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2590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Column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2590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Document, File, 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or Message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400" y="3352800"/>
            <a:ext cx="8229600" cy="685800"/>
            <a:chOff x="533400" y="3352800"/>
            <a:chExt cx="8229600" cy="685800"/>
          </a:xfrm>
        </p:grpSpPr>
        <p:sp>
          <p:nvSpPr>
            <p:cNvPr id="7" name="Rectangle 6"/>
            <p:cNvSpPr/>
            <p:nvPr/>
          </p:nvSpPr>
          <p:spPr>
            <a:xfrm>
              <a:off x="533400" y="3352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Representation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43200" y="3352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Typically Relational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3352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Typically 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Semi-Structured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" y="4114800"/>
            <a:ext cx="8229600" cy="685800"/>
            <a:chOff x="533400" y="4114800"/>
            <a:chExt cx="8229600" cy="685800"/>
          </a:xfrm>
        </p:grpSpPr>
        <p:sp>
          <p:nvSpPr>
            <p:cNvPr id="8" name="Rectangle 7"/>
            <p:cNvSpPr/>
            <p:nvPr/>
          </p:nvSpPr>
          <p:spPr>
            <a:xfrm>
              <a:off x="533400" y="4114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Schema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43200" y="4114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Prescriptive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4114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Descriptive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" y="4876800"/>
            <a:ext cx="8229600" cy="685800"/>
            <a:chOff x="533400" y="4876800"/>
            <a:chExt cx="8229600" cy="685800"/>
          </a:xfrm>
        </p:grpSpPr>
        <p:sp>
          <p:nvSpPr>
            <p:cNvPr id="9" name="Rectangle 8"/>
            <p:cNvSpPr/>
            <p:nvPr/>
          </p:nvSpPr>
          <p:spPr>
            <a:xfrm>
              <a:off x="533400" y="4876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Identity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43200" y="4876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 Identity: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Data Defined by Values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2600" y="4876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Identity: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URL, Message#, etc.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3400" y="5638800"/>
            <a:ext cx="8229600" cy="685800"/>
            <a:chOff x="533400" y="5638800"/>
            <a:chExt cx="8229600" cy="685800"/>
          </a:xfrm>
        </p:grpSpPr>
        <p:sp>
          <p:nvSpPr>
            <p:cNvPr id="10" name="Rectangle 9"/>
            <p:cNvSpPr/>
            <p:nvPr/>
          </p:nvSpPr>
          <p:spPr>
            <a:xfrm>
              <a:off x="533400" y="5638800"/>
              <a:ext cx="19812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Versioning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3200" y="5638800"/>
              <a:ext cx="2667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 Concept of Versions: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Data Defined by Values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5638800"/>
              <a:ext cx="3200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Versions May Be Used as an Extension to the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161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069898"/>
            <a:ext cx="82296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4058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</a:t>
            </a:r>
            <a:r>
              <a:rPr lang="en-US" sz="2800" dirty="0" smtClean="0"/>
              <a:t>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3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92163"/>
          </a:xfrm>
        </p:spPr>
        <p:txBody>
          <a:bodyPr/>
          <a:lstStyle/>
          <a:p>
            <a:pPr lvl="0"/>
            <a:r>
              <a:rPr lang="en-US" sz="3200" dirty="0" smtClean="0"/>
              <a:t>Files, Blocks, &amp; Replication for </a:t>
            </a:r>
            <a:br>
              <a:rPr lang="en-US" sz="3200" dirty="0" smtClean="0"/>
            </a:br>
            <a:r>
              <a:rPr lang="en-US" sz="3200" dirty="0" smtClean="0"/>
              <a:t>Durability &amp; Availability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143000"/>
            <a:ext cx="8177212" cy="5029200"/>
          </a:xfrm>
        </p:spPr>
        <p:txBody>
          <a:bodyPr/>
          <a:lstStyle/>
          <a:p>
            <a:r>
              <a:rPr lang="en-US" dirty="0" smtClean="0"/>
              <a:t>GFS and HDFS (and others) offer highly-available files</a:t>
            </a:r>
          </a:p>
          <a:p>
            <a:pPr lvl="1"/>
            <a:r>
              <a:rPr lang="en-US" dirty="0" smtClean="0"/>
              <a:t>A file is a bunch of blocks (or chunks)</a:t>
            </a:r>
          </a:p>
          <a:p>
            <a:pPr lvl="1"/>
            <a:r>
              <a:rPr lang="en-US" dirty="0" smtClean="0"/>
              <a:t>The file (as a file name and description of needed blocks) is highly available</a:t>
            </a:r>
          </a:p>
          <a:p>
            <a:pPr lvl="1"/>
            <a:r>
              <a:rPr lang="en-US" dirty="0" smtClean="0"/>
              <a:t>Each block (chunk) is replicated within the cluster for durability and availability</a:t>
            </a:r>
          </a:p>
          <a:p>
            <a:pPr lvl="2"/>
            <a:r>
              <a:rPr lang="en-US" dirty="0" smtClean="0"/>
              <a:t>Blocks are typically replicated three times with scrubbing</a:t>
            </a:r>
          </a:p>
          <a:p>
            <a:pPr lvl="2"/>
            <a:r>
              <a:rPr lang="en-US" dirty="0" smtClean="0"/>
              <a:t>Replicas are placed across fault-zones</a:t>
            </a:r>
          </a:p>
          <a:p>
            <a:r>
              <a:rPr lang="en-US" dirty="0" smtClean="0"/>
              <a:t>Each file is immutable and (typically) single writer</a:t>
            </a:r>
          </a:p>
          <a:p>
            <a:pPr lvl="1"/>
            <a:r>
              <a:rPr lang="en-US" dirty="0" smtClean="0"/>
              <a:t>The file is created, one process can append to it, it lives for a while and is deleted</a:t>
            </a:r>
          </a:p>
          <a:p>
            <a:pPr lvl="1"/>
            <a:r>
              <a:rPr lang="en-US" dirty="0" smtClean="0"/>
              <a:t>Multi-writer files are hard (GFS had some challenges with failures and replicas)</a:t>
            </a:r>
          </a:p>
          <a:p>
            <a:r>
              <a:rPr lang="en-US" dirty="0" smtClean="0"/>
              <a:t>Immutable files and immutable blocks empower this replication</a:t>
            </a:r>
          </a:p>
          <a:p>
            <a:pPr lvl="1"/>
            <a:r>
              <a:rPr lang="en-US" dirty="0" smtClean="0"/>
              <a:t>The file system has no concept of a change to a complete file</a:t>
            </a:r>
          </a:p>
          <a:p>
            <a:pPr lvl="1"/>
            <a:r>
              <a:rPr lang="en-US" dirty="0" smtClean="0"/>
              <a:t>Each block’s immutability allows it to be replicated (and have extra replicas, too)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5562600"/>
            <a:ext cx="8001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>
                <a:solidFill>
                  <a:srgbClr val="000000"/>
                </a:solidFill>
                <a:cs typeface="ＭＳ Ｐゴシック"/>
              </a:rPr>
              <a:t>igh Availability of Immutable Blocks Is Affordable Now!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096000"/>
            <a:ext cx="7696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Google, Amazon, Yahoo, Microsoft, and more keep </a:t>
            </a:r>
            <a:r>
              <a:rPr lang="en-US" dirty="0" smtClean="0">
                <a:solidFill>
                  <a:srgbClr val="000000"/>
                </a:solidFill>
              </a:rPr>
              <a:t>Petabytes &amp; </a:t>
            </a:r>
            <a:r>
              <a:rPr lang="en-US" dirty="0" err="1" smtClean="0">
                <a:solidFill>
                  <a:srgbClr val="000000"/>
                </a:solidFill>
              </a:rPr>
              <a:t>Exabytes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74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lvl="0"/>
            <a:r>
              <a:rPr lang="en-US" dirty="0" smtClean="0"/>
              <a:t>Widely Sharing Immutable Files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files have an identity and a content</a:t>
            </a:r>
          </a:p>
          <a:p>
            <a:pPr lvl="1"/>
            <a:r>
              <a:rPr lang="en-US" dirty="0" smtClean="0"/>
              <a:t>Neither the </a:t>
            </a:r>
            <a:r>
              <a:rPr lang="en-US" i="1" u="sng" dirty="0" smtClean="0"/>
              <a:t>identity nor the content</a:t>
            </a:r>
            <a:r>
              <a:rPr lang="en-US" dirty="0" smtClean="0"/>
              <a:t> can change</a:t>
            </a:r>
          </a:p>
          <a:p>
            <a:r>
              <a:rPr lang="en-US" dirty="0" smtClean="0"/>
              <a:t>You can copy the immutable file whenever and wherever you want</a:t>
            </a:r>
          </a:p>
          <a:p>
            <a:pPr lvl="1"/>
            <a:r>
              <a:rPr lang="en-US" dirty="0" smtClean="0"/>
              <a:t>Since you can’t change it, you don’t need to track where it’s landed!</a:t>
            </a:r>
          </a:p>
          <a:p>
            <a:r>
              <a:rPr lang="en-US" dirty="0" smtClean="0"/>
              <a:t>You can share the same immutable copy across users</a:t>
            </a:r>
          </a:p>
          <a:p>
            <a:pPr lvl="1"/>
            <a:r>
              <a:rPr lang="en-US" dirty="0" smtClean="0"/>
              <a:t>As long as you track reference counts (when it’s OK to delete it), you can use one copy of the file to share across many users</a:t>
            </a:r>
          </a:p>
          <a:p>
            <a:r>
              <a:rPr lang="en-US" dirty="0" smtClean="0"/>
              <a:t>You can distribute immutable files wherever you want</a:t>
            </a:r>
          </a:p>
          <a:p>
            <a:pPr lvl="1"/>
            <a:r>
              <a:rPr lang="en-US" dirty="0" smtClean="0"/>
              <a:t>Same identity, same contents, location independent!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343400"/>
            <a:ext cx="7543800" cy="2209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Published Books are Immutable!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4953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Sometimes later editions repair previous bugs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410200"/>
            <a:ext cx="4953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versioning of the book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943600"/>
            <a:ext cx="4953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Versions are immutable objects!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Screen Shot 2012-10-08 at 1.3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49" y="5029200"/>
            <a:ext cx="2071551" cy="1178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1590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Names and Immutability…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Watch </a:t>
            </a:r>
            <a:r>
              <a:rPr lang="en-US" dirty="0"/>
              <a:t>Out for the Slippery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5486400"/>
          </a:xfrm>
        </p:spPr>
        <p:txBody>
          <a:bodyPr/>
          <a:lstStyle/>
          <a:p>
            <a:r>
              <a:rPr lang="en-US" dirty="0" smtClean="0"/>
              <a:t>GFS (Google File System) and HDFS (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System) provide immutable files</a:t>
            </a:r>
          </a:p>
          <a:p>
            <a:pPr lvl="1"/>
            <a:r>
              <a:rPr lang="en-US" dirty="0" smtClean="0"/>
              <a:t>Immutable blocks (chunks) are replicated across Data Nodes</a:t>
            </a:r>
          </a:p>
          <a:p>
            <a:pPr lvl="1"/>
            <a:r>
              <a:rPr lang="en-US" dirty="0" smtClean="0"/>
              <a:t>Immutable files are a sequence of blocks (chunks)</a:t>
            </a:r>
          </a:p>
          <a:p>
            <a:pPr lvl="1"/>
            <a:r>
              <a:rPr lang="en-US" dirty="0" smtClean="0"/>
              <a:t>The immutable files are identified with a GUID</a:t>
            </a:r>
          </a:p>
          <a:p>
            <a:r>
              <a:rPr lang="en-US" dirty="0" smtClean="0"/>
              <a:t>The contents of a file are immutable and labeled with a GUID</a:t>
            </a:r>
          </a:p>
          <a:p>
            <a:pPr lvl="1"/>
            <a:r>
              <a:rPr lang="en-US" dirty="0" smtClean="0"/>
              <a:t>The GUID will always refer to exactly that file and its contents</a:t>
            </a:r>
          </a:p>
          <a:p>
            <a:r>
              <a:rPr lang="en-US" dirty="0" smtClean="0"/>
              <a:t>GFS and HDFS also provide a namespace </a:t>
            </a:r>
            <a:r>
              <a:rPr lang="en-US" i="1" u="sng" dirty="0" smtClean="0"/>
              <a:t>which can be changed</a:t>
            </a:r>
          </a:p>
          <a:p>
            <a:pPr lvl="1"/>
            <a:r>
              <a:rPr lang="en-US" dirty="0" smtClean="0"/>
              <a:t>The logical name of the immutable file may be changed to something else</a:t>
            </a:r>
          </a:p>
          <a:p>
            <a:pPr lvl="1"/>
            <a:r>
              <a:rPr lang="en-US" dirty="0" smtClean="0"/>
              <a:t>It takes care in usage to ensure that you have predictable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4953000"/>
            <a:ext cx="7696200" cy="685800"/>
          </a:xfrm>
          <a:prstGeom prst="roundRect">
            <a:avLst>
              <a:gd name="adj" fmla="val 11266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000000"/>
                </a:solidFill>
              </a:rPr>
              <a:t>Is Something Really Immutable When Its Name Can Change?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5791200"/>
            <a:ext cx="7696200" cy="685800"/>
          </a:xfrm>
          <a:prstGeom prst="roundRect">
            <a:avLst>
              <a:gd name="adj" fmla="val 11266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000000"/>
                </a:solidFill>
              </a:rPr>
              <a:t>What’s a Name, Anyway?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909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038600" y="3429000"/>
            <a:ext cx="4038600" cy="2971800"/>
          </a:xfrm>
          <a:prstGeom prst="roundRect">
            <a:avLst>
              <a:gd name="adj" fmla="val 10019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7"/>
            <a:ext cx="8229600" cy="792163"/>
          </a:xfrm>
        </p:spPr>
        <p:txBody>
          <a:bodyPr/>
          <a:lstStyle/>
          <a:p>
            <a:pPr lvl="0"/>
            <a:r>
              <a:rPr lang="en-US" sz="3200" dirty="0" smtClean="0"/>
              <a:t>Storing Immutable Data </a:t>
            </a:r>
            <a:br>
              <a:rPr lang="en-US" sz="3200" dirty="0" smtClean="0"/>
            </a:br>
            <a:r>
              <a:rPr lang="en-US" sz="3200" dirty="0" smtClean="0"/>
              <a:t>in an Eventually Consistent Store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143000"/>
            <a:ext cx="8177212" cy="2286000"/>
          </a:xfrm>
        </p:spPr>
        <p:txBody>
          <a:bodyPr/>
          <a:lstStyle/>
          <a:p>
            <a:r>
              <a:rPr lang="en-US" dirty="0" smtClean="0"/>
              <a:t>Consider a strongly consistent catalog</a:t>
            </a:r>
          </a:p>
          <a:p>
            <a:pPr lvl="1"/>
            <a:r>
              <a:rPr lang="en-US" dirty="0" smtClean="0"/>
              <a:t>Single master control over a namespace yielding GUIDs for the file blobs</a:t>
            </a:r>
          </a:p>
          <a:p>
            <a:r>
              <a:rPr lang="en-US" dirty="0" smtClean="0"/>
              <a:t>Now, keep the GUID to immutable blob storage in Dynamo or Riak</a:t>
            </a:r>
          </a:p>
          <a:p>
            <a:pPr lvl="1"/>
            <a:r>
              <a:rPr lang="en-US" dirty="0" smtClean="0"/>
              <a:t>The eventually consistent store will NEVER give you the wrong answer</a:t>
            </a:r>
          </a:p>
          <a:p>
            <a:pPr lvl="1"/>
            <a:r>
              <a:rPr lang="en-US" dirty="0" smtClean="0"/>
              <a:t>Each GUID will only yield one result because you never store different values</a:t>
            </a:r>
          </a:p>
          <a:p>
            <a:pPr lvl="1"/>
            <a:r>
              <a:rPr lang="en-US" dirty="0" smtClean="0"/>
              <a:t>Self-managing and master-less blob-store!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04800" y="3429000"/>
            <a:ext cx="3581400" cy="2971800"/>
            <a:chOff x="423333" y="3429000"/>
            <a:chExt cx="3581400" cy="2971800"/>
          </a:xfrm>
        </p:grpSpPr>
        <p:sp>
          <p:nvSpPr>
            <p:cNvPr id="25" name="Rounded Rectangle 24"/>
            <p:cNvSpPr/>
            <p:nvPr/>
          </p:nvSpPr>
          <p:spPr>
            <a:xfrm>
              <a:off x="423333" y="3429000"/>
              <a:ext cx="3581400" cy="2971800"/>
            </a:xfrm>
            <a:prstGeom prst="roundRect">
              <a:avLst>
                <a:gd name="adj" fmla="val 100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33400" y="3581400"/>
              <a:ext cx="3352800" cy="2667000"/>
              <a:chOff x="457200" y="3581400"/>
              <a:chExt cx="3352800" cy="2667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43000" y="3581400"/>
                <a:ext cx="1981200" cy="1828800"/>
              </a:xfrm>
              <a:prstGeom prst="roundRect">
                <a:avLst>
                  <a:gd name="adj" fmla="val 6636"/>
                </a:avLst>
              </a:prstGeom>
              <a:solidFill>
                <a:srgbClr val="F2A4A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NameNode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4038600"/>
                <a:ext cx="1828800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NameSpace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762000" y="5029200"/>
                <a:ext cx="762000" cy="91440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0200" y="5029200"/>
                <a:ext cx="228600" cy="91440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209800" y="5029200"/>
                <a:ext cx="152400" cy="91440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819400" y="5029200"/>
                <a:ext cx="685800" cy="91440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219200" y="4648200"/>
                <a:ext cx="1828800" cy="609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Block &amp; </a:t>
                </a:r>
                <a:r>
                  <a:rPr lang="en-US" sz="1600" dirty="0" err="1" smtClean="0">
                    <a:solidFill>
                      <a:srgbClr val="000000"/>
                    </a:solidFill>
                  </a:rPr>
                  <a:t>DataNode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0000"/>
                    </a:solidFill>
                  </a:rPr>
                  <a:t>Mgmt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7200" y="5562600"/>
                <a:ext cx="3352800" cy="685800"/>
                <a:chOff x="457200" y="5562600"/>
                <a:chExt cx="3352800" cy="685800"/>
              </a:xfrm>
            </p:grpSpPr>
            <p:sp>
              <p:nvSpPr>
                <p:cNvPr id="8" name="Can 7"/>
                <p:cNvSpPr/>
                <p:nvPr/>
              </p:nvSpPr>
              <p:spPr>
                <a:xfrm>
                  <a:off x="457200" y="5562600"/>
                  <a:ext cx="6858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" name="Can 8"/>
                <p:cNvSpPr/>
                <p:nvPr/>
              </p:nvSpPr>
              <p:spPr>
                <a:xfrm>
                  <a:off x="1219200" y="5562600"/>
                  <a:ext cx="6858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" name="Can 9"/>
                <p:cNvSpPr/>
                <p:nvPr/>
              </p:nvSpPr>
              <p:spPr>
                <a:xfrm>
                  <a:off x="1981200" y="5562600"/>
                  <a:ext cx="6858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Can 10"/>
                <p:cNvSpPr/>
                <p:nvPr/>
              </p:nvSpPr>
              <p:spPr>
                <a:xfrm>
                  <a:off x="3124200" y="5562600"/>
                  <a:ext cx="6858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67000" y="5791200"/>
                  <a:ext cx="457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…</a:t>
                  </a:r>
                  <a:endParaRPr lang="en-US" sz="24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 rot="16200000">
              <a:off x="228600" y="3657600"/>
              <a:ext cx="1143000" cy="685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HDFS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095022" y="4572000"/>
            <a:ext cx="7896578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172200" y="3962400"/>
            <a:ext cx="228600" cy="9906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638800" y="3962400"/>
            <a:ext cx="228600" cy="9906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114800" y="4648200"/>
            <a:ext cx="3810000" cy="1600200"/>
            <a:chOff x="4724400" y="4648200"/>
            <a:chExt cx="40386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4724400" y="4648200"/>
              <a:ext cx="4038600" cy="1905000"/>
              <a:chOff x="4724400" y="4648200"/>
              <a:chExt cx="4038600" cy="1905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29200" y="4953000"/>
                <a:ext cx="3429000" cy="129540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724400" y="5257800"/>
                <a:ext cx="4038600" cy="1295400"/>
                <a:chOff x="4724400" y="5257800"/>
                <a:chExt cx="4038600" cy="1295400"/>
              </a:xfrm>
            </p:grpSpPr>
            <p:sp>
              <p:nvSpPr>
                <p:cNvPr id="30" name="Can 29"/>
                <p:cNvSpPr/>
                <p:nvPr/>
              </p:nvSpPr>
              <p:spPr>
                <a:xfrm>
                  <a:off x="4724400" y="52578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Can 31"/>
                <p:cNvSpPr/>
                <p:nvPr/>
              </p:nvSpPr>
              <p:spPr>
                <a:xfrm>
                  <a:off x="5396089" y="5700889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Can 32"/>
                <p:cNvSpPr/>
                <p:nvPr/>
              </p:nvSpPr>
              <p:spPr>
                <a:xfrm>
                  <a:off x="6096000" y="58674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Can 33"/>
                <p:cNvSpPr/>
                <p:nvPr/>
              </p:nvSpPr>
              <p:spPr>
                <a:xfrm>
                  <a:off x="6781800" y="58674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Can 34"/>
                <p:cNvSpPr/>
                <p:nvPr/>
              </p:nvSpPr>
              <p:spPr>
                <a:xfrm>
                  <a:off x="7481711" y="5700889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Can 35"/>
                <p:cNvSpPr/>
                <p:nvPr/>
              </p:nvSpPr>
              <p:spPr>
                <a:xfrm>
                  <a:off x="8153400" y="52578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Data</a:t>
                  </a:r>
                </a:p>
                <a:p>
                  <a:pPr algn="ctr"/>
                  <a:r>
                    <a:rPr lang="en-US" sz="1300" dirty="0" smtClean="0">
                      <a:solidFill>
                        <a:srgbClr val="000000"/>
                      </a:solidFill>
                    </a:rPr>
                    <a:t>Node</a:t>
                  </a:r>
                  <a:endParaRPr lang="en-US" sz="13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0" name="Can 39"/>
              <p:cNvSpPr/>
              <p:nvPr/>
            </p:nvSpPr>
            <p:spPr>
              <a:xfrm flipH="1">
                <a:off x="7481711" y="4814711"/>
                <a:ext cx="609600" cy="685800"/>
              </a:xfrm>
              <a:prstGeom prst="can">
                <a:avLst>
                  <a:gd name="adj" fmla="val 20370"/>
                </a:avLst>
              </a:prstGeom>
              <a:solidFill>
                <a:srgbClr val="83BBF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Data</a:t>
                </a:r>
              </a:p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Node</a:t>
                </a:r>
                <a:endParaRPr lang="en-US" sz="13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an 40"/>
              <p:cNvSpPr/>
              <p:nvPr/>
            </p:nvSpPr>
            <p:spPr>
              <a:xfrm flipH="1">
                <a:off x="6781800" y="4648200"/>
                <a:ext cx="609600" cy="685800"/>
              </a:xfrm>
              <a:prstGeom prst="can">
                <a:avLst>
                  <a:gd name="adj" fmla="val 20370"/>
                </a:avLst>
              </a:prstGeom>
              <a:solidFill>
                <a:srgbClr val="83BBF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Data</a:t>
                </a:r>
              </a:p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Node</a:t>
                </a:r>
                <a:endParaRPr lang="en-US" sz="13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an 41"/>
              <p:cNvSpPr/>
              <p:nvPr/>
            </p:nvSpPr>
            <p:spPr>
              <a:xfrm flipH="1">
                <a:off x="6096000" y="4648200"/>
                <a:ext cx="609600" cy="685800"/>
              </a:xfrm>
              <a:prstGeom prst="can">
                <a:avLst>
                  <a:gd name="adj" fmla="val 20370"/>
                </a:avLst>
              </a:prstGeom>
              <a:solidFill>
                <a:srgbClr val="83BBF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Data</a:t>
                </a:r>
              </a:p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Node</a:t>
                </a:r>
                <a:endParaRPr lang="en-US" sz="13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an 42"/>
              <p:cNvSpPr/>
              <p:nvPr/>
            </p:nvSpPr>
            <p:spPr>
              <a:xfrm flipH="1">
                <a:off x="5396089" y="4814711"/>
                <a:ext cx="609600" cy="685800"/>
              </a:xfrm>
              <a:prstGeom prst="can">
                <a:avLst>
                  <a:gd name="adj" fmla="val 20370"/>
                </a:avLst>
              </a:prstGeom>
              <a:solidFill>
                <a:srgbClr val="83BBF7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Data</a:t>
                </a:r>
              </a:p>
              <a:p>
                <a:pPr algn="ctr"/>
                <a:r>
                  <a:rPr lang="en-US" sz="1300" dirty="0" smtClean="0">
                    <a:solidFill>
                      <a:srgbClr val="000000"/>
                    </a:solidFill>
                  </a:rPr>
                  <a:t>Node</a:t>
                </a:r>
                <a:endParaRPr lang="en-US" sz="13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5855208" y="5201356"/>
              <a:ext cx="1857756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Eventually Consistent Store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1" name="Can 70"/>
          <p:cNvSpPr/>
          <p:nvPr/>
        </p:nvSpPr>
        <p:spPr>
          <a:xfrm>
            <a:off x="5562600" y="3581400"/>
            <a:ext cx="914400" cy="685800"/>
          </a:xfrm>
          <a:prstGeom prst="can">
            <a:avLst>
              <a:gd name="adj" fmla="val 203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RDBMS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3779520"/>
            <a:ext cx="1447799" cy="6400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Files/Blocks Identified by GUID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477000" y="4267200"/>
            <a:ext cx="457200" cy="22860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>
            <a:off x="8153400" y="3505200"/>
            <a:ext cx="228600" cy="990600"/>
          </a:xfrm>
          <a:prstGeom prst="rightBrace">
            <a:avLst>
              <a:gd name="adj1" fmla="val 56481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6200000">
            <a:off x="8119533" y="3657600"/>
            <a:ext cx="10668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Name Space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3" name="Right Brace 82"/>
          <p:cNvSpPr/>
          <p:nvPr/>
        </p:nvSpPr>
        <p:spPr>
          <a:xfrm>
            <a:off x="8153400" y="4648200"/>
            <a:ext cx="228600" cy="1676400"/>
          </a:xfrm>
          <a:prstGeom prst="rightBrace">
            <a:avLst>
              <a:gd name="adj1" fmla="val 56481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6200000">
            <a:off x="7962900" y="4914900"/>
            <a:ext cx="13716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File/Block Store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30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838200"/>
            <a:ext cx="8177212" cy="5486400"/>
          </a:xfrm>
        </p:spPr>
        <p:txBody>
          <a:bodyPr/>
          <a:lstStyle/>
          <a:p>
            <a:r>
              <a:rPr lang="en-US" dirty="0" smtClean="0"/>
              <a:t>Immutable blobs can be highly available </a:t>
            </a:r>
            <a:r>
              <a:rPr lang="en-US" i="1" u="sng" dirty="0" smtClean="0"/>
              <a:t>without</a:t>
            </a:r>
            <a:r>
              <a:rPr lang="en-US" dirty="0" smtClean="0"/>
              <a:t> strong consistency</a:t>
            </a:r>
          </a:p>
          <a:p>
            <a:pPr lvl="1"/>
            <a:r>
              <a:rPr lang="en-US" dirty="0" smtClean="0"/>
              <a:t>Errors on the side of making too many replicas</a:t>
            </a:r>
          </a:p>
          <a:p>
            <a:pPr lvl="1"/>
            <a:r>
              <a:rPr lang="en-US" dirty="0" smtClean="0"/>
              <a:t>Clean up the mess by gossiping amongst the replicas</a:t>
            </a:r>
          </a:p>
          <a:p>
            <a:r>
              <a:rPr lang="en-US" dirty="0" smtClean="0"/>
              <a:t>Centralized replica management has SLA variance</a:t>
            </a:r>
          </a:p>
          <a:p>
            <a:pPr lvl="1"/>
            <a:r>
              <a:rPr lang="en-US" dirty="0" smtClean="0"/>
              <a:t>When “stuff happens”, the name-node manager becomes a choke point</a:t>
            </a:r>
          </a:p>
          <a:p>
            <a:pPr lvl="1"/>
            <a:r>
              <a:rPr lang="en-US" dirty="0" smtClean="0"/>
              <a:t>Replication decisions (and recovery) flow through the choke point</a:t>
            </a:r>
          </a:p>
          <a:p>
            <a:pPr lvl="1"/>
            <a:r>
              <a:rPr lang="en-US" dirty="0" smtClean="0"/>
              <a:t>Reading and writing may get delayed waiting for a centralized decision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</a:t>
            </a:r>
            <a:r>
              <a:rPr lang="en-US" u="sng" dirty="0" smtClean="0"/>
              <a:t>Allows</a:t>
            </a:r>
            <a:r>
              <a:rPr lang="en-US" dirty="0" smtClean="0"/>
              <a:t> Decentralized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1600200" y="3429000"/>
            <a:ext cx="7391400" cy="2615184"/>
            <a:chOff x="304800" y="3429000"/>
            <a:chExt cx="8763000" cy="2971800"/>
          </a:xfrm>
        </p:grpSpPr>
        <p:sp>
          <p:nvSpPr>
            <p:cNvPr id="28" name="Rounded Rectangle 27"/>
            <p:cNvSpPr/>
            <p:nvPr/>
          </p:nvSpPr>
          <p:spPr>
            <a:xfrm>
              <a:off x="4038600" y="3429000"/>
              <a:ext cx="4038600" cy="2971800"/>
            </a:xfrm>
            <a:prstGeom prst="roundRect">
              <a:avLst>
                <a:gd name="adj" fmla="val 100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 flipV="1">
              <a:off x="6172200" y="3962400"/>
              <a:ext cx="228600" cy="9906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38800" y="3962400"/>
              <a:ext cx="228600" cy="9906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4114800" y="4648200"/>
              <a:ext cx="3810000" cy="1600200"/>
              <a:chOff x="4724400" y="4648200"/>
              <a:chExt cx="4038600" cy="19050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24400" y="4648200"/>
                <a:ext cx="4038600" cy="1905000"/>
                <a:chOff x="4724400" y="4648200"/>
                <a:chExt cx="4038600" cy="19050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5029200" y="4953000"/>
                  <a:ext cx="3429000" cy="1295400"/>
                </a:xfrm>
                <a:prstGeom prst="ellipse">
                  <a:avLst/>
                </a:prstGeom>
                <a:noFill/>
                <a:ln w="571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724400" y="5257800"/>
                  <a:ext cx="4038600" cy="1295400"/>
                  <a:chOff x="4724400" y="5257800"/>
                  <a:chExt cx="4038600" cy="1295400"/>
                </a:xfrm>
              </p:grpSpPr>
              <p:sp>
                <p:nvSpPr>
                  <p:cNvPr id="40" name="Can 39"/>
                  <p:cNvSpPr/>
                  <p:nvPr/>
                </p:nvSpPr>
                <p:spPr>
                  <a:xfrm>
                    <a:off x="4724400" y="5257800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Can 40"/>
                  <p:cNvSpPr/>
                  <p:nvPr/>
                </p:nvSpPr>
                <p:spPr>
                  <a:xfrm>
                    <a:off x="5396089" y="5700889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" name="Can 41"/>
                  <p:cNvSpPr/>
                  <p:nvPr/>
                </p:nvSpPr>
                <p:spPr>
                  <a:xfrm>
                    <a:off x="6096000" y="5867400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Can 42"/>
                  <p:cNvSpPr/>
                  <p:nvPr/>
                </p:nvSpPr>
                <p:spPr>
                  <a:xfrm>
                    <a:off x="6781800" y="5867400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Can 43"/>
                  <p:cNvSpPr/>
                  <p:nvPr/>
                </p:nvSpPr>
                <p:spPr>
                  <a:xfrm>
                    <a:off x="7481711" y="5700889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Can 44"/>
                  <p:cNvSpPr/>
                  <p:nvPr/>
                </p:nvSpPr>
                <p:spPr>
                  <a:xfrm>
                    <a:off x="8153400" y="5257800"/>
                    <a:ext cx="6096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6" name="Can 35"/>
                <p:cNvSpPr/>
                <p:nvPr/>
              </p:nvSpPr>
              <p:spPr>
                <a:xfrm flipH="1">
                  <a:off x="7481711" y="4814711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Can 36"/>
                <p:cNvSpPr/>
                <p:nvPr/>
              </p:nvSpPr>
              <p:spPr>
                <a:xfrm flipH="1">
                  <a:off x="6781800" y="46482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Can 37"/>
                <p:cNvSpPr/>
                <p:nvPr/>
              </p:nvSpPr>
              <p:spPr>
                <a:xfrm flipH="1">
                  <a:off x="6096000" y="4648200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5396089" y="4814711"/>
                  <a:ext cx="609600" cy="685800"/>
                </a:xfrm>
                <a:prstGeom prst="can">
                  <a:avLst>
                    <a:gd name="adj" fmla="val 20370"/>
                  </a:avLst>
                </a:prstGeom>
                <a:solidFill>
                  <a:srgbClr val="83BBF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5855209" y="5201355"/>
                <a:ext cx="1857756" cy="8817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Eventually Consistent Store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Can 45"/>
            <p:cNvSpPr/>
            <p:nvPr/>
          </p:nvSpPr>
          <p:spPr>
            <a:xfrm>
              <a:off x="5494525" y="3581400"/>
              <a:ext cx="1022809" cy="685800"/>
            </a:xfrm>
            <a:prstGeom prst="can">
              <a:avLst>
                <a:gd name="adj" fmla="val 203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RDBMS 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3779520"/>
              <a:ext cx="1447799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Files/Blocks Identified by GUID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6477000" y="4267200"/>
              <a:ext cx="457200" cy="228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04800" y="3429000"/>
              <a:ext cx="3581400" cy="2971800"/>
              <a:chOff x="423333" y="3429000"/>
              <a:chExt cx="3581400" cy="2971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23333" y="3429000"/>
                <a:ext cx="3581400" cy="2971800"/>
              </a:xfrm>
              <a:prstGeom prst="roundRect">
                <a:avLst>
                  <a:gd name="adj" fmla="val 100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33400" y="3581400"/>
                <a:ext cx="3352800" cy="2667000"/>
                <a:chOff x="457200" y="3581400"/>
                <a:chExt cx="3352800" cy="26670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1143000" y="3581400"/>
                  <a:ext cx="1981200" cy="1828800"/>
                </a:xfrm>
                <a:prstGeom prst="roundRect">
                  <a:avLst>
                    <a:gd name="adj" fmla="val 6636"/>
                  </a:avLst>
                </a:prstGeom>
                <a:solidFill>
                  <a:srgbClr val="F2A4A7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NameNode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19200" y="4038600"/>
                  <a:ext cx="1828800" cy="4572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>
                      <a:solidFill>
                        <a:srgbClr val="000000"/>
                      </a:solidFill>
                    </a:rPr>
                    <a:t>NameSpace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762000" y="5029200"/>
                  <a:ext cx="762000" cy="91440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600200" y="5029200"/>
                  <a:ext cx="228600" cy="91440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2209800" y="5029200"/>
                  <a:ext cx="152400" cy="91440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9400" y="5029200"/>
                  <a:ext cx="685800" cy="91440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457200" y="5562600"/>
                  <a:ext cx="3352800" cy="685800"/>
                  <a:chOff x="457200" y="5562600"/>
                  <a:chExt cx="3352800" cy="685800"/>
                </a:xfrm>
              </p:grpSpPr>
              <p:sp>
                <p:nvSpPr>
                  <p:cNvPr id="18" name="Can 17"/>
                  <p:cNvSpPr/>
                  <p:nvPr/>
                </p:nvSpPr>
                <p:spPr>
                  <a:xfrm>
                    <a:off x="457200" y="5562600"/>
                    <a:ext cx="6858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Can 18"/>
                  <p:cNvSpPr/>
                  <p:nvPr/>
                </p:nvSpPr>
                <p:spPr>
                  <a:xfrm>
                    <a:off x="1219200" y="5562600"/>
                    <a:ext cx="6858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" name="Can 19"/>
                  <p:cNvSpPr/>
                  <p:nvPr/>
                </p:nvSpPr>
                <p:spPr>
                  <a:xfrm>
                    <a:off x="1981200" y="5562600"/>
                    <a:ext cx="6858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" name="Can 20"/>
                  <p:cNvSpPr/>
                  <p:nvPr/>
                </p:nvSpPr>
                <p:spPr>
                  <a:xfrm>
                    <a:off x="3124200" y="5562600"/>
                    <a:ext cx="685800" cy="685800"/>
                  </a:xfrm>
                  <a:prstGeom prst="can">
                    <a:avLst>
                      <a:gd name="adj" fmla="val 20370"/>
                    </a:avLst>
                  </a:prstGeom>
                  <a:solidFill>
                    <a:srgbClr val="83BBF7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667000" y="5791200"/>
                    <a:ext cx="4572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00000"/>
                        </a:solidFill>
                      </a:rPr>
                      <a:t>…</a:t>
                    </a:r>
                    <a:endParaRPr lang="en-US" sz="20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1219200" y="4648200"/>
                  <a:ext cx="1828800" cy="609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 rot="16200000">
                <a:off x="228600" y="3657600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</a:rPr>
                  <a:t>HDFS</a:t>
                </a:r>
                <a:endParaRPr lang="en-US" sz="20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1095022" y="4572000"/>
              <a:ext cx="7896578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8153400" y="3505200"/>
              <a:ext cx="228600" cy="990600"/>
            </a:xfrm>
            <a:prstGeom prst="rightBrace">
              <a:avLst>
                <a:gd name="adj1" fmla="val 56481"/>
                <a:gd name="adj2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8119533" y="3657600"/>
              <a:ext cx="1066800" cy="762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Name Space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8153400" y="4648200"/>
              <a:ext cx="228600" cy="1676400"/>
            </a:xfrm>
            <a:prstGeom prst="rightBrace">
              <a:avLst>
                <a:gd name="adj1" fmla="val 56481"/>
                <a:gd name="adj2" fmla="val 5000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7962900" y="4914900"/>
              <a:ext cx="1371600" cy="838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File/Block Store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3400" y="58674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400" y="58674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400" y="58674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762001" y="4953000"/>
              <a:ext cx="1219199" cy="9906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0" idx="0"/>
            </p:cNvCxnSpPr>
            <p:nvPr/>
          </p:nvCxnSpPr>
          <p:spPr>
            <a:xfrm flipH="1">
              <a:off x="1409700" y="4953000"/>
              <a:ext cx="571500" cy="914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51" idx="1"/>
            </p:cNvCxnSpPr>
            <p:nvPr/>
          </p:nvCxnSpPr>
          <p:spPr>
            <a:xfrm>
              <a:off x="1981200" y="4953000"/>
              <a:ext cx="1219200" cy="9906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267200" y="53340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53000" y="49530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38800" y="48006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7" name="Straight Arrow Connector 66"/>
            <p:cNvCxnSpPr>
              <a:endCxn id="64" idx="3"/>
            </p:cNvCxnSpPr>
            <p:nvPr/>
          </p:nvCxnSpPr>
          <p:spPr>
            <a:xfrm flipH="1">
              <a:off x="4495800" y="5105400"/>
              <a:ext cx="457200" cy="3048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1"/>
            </p:cNvCxnSpPr>
            <p:nvPr/>
          </p:nvCxnSpPr>
          <p:spPr>
            <a:xfrm flipH="1">
              <a:off x="5181600" y="4876800"/>
              <a:ext cx="457200" cy="152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76200" y="3886200"/>
            <a:ext cx="15240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Potential Choke Point for Recovery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24000" y="4495800"/>
            <a:ext cx="762001" cy="30480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32307" y="4495800"/>
            <a:ext cx="1542553" cy="53644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Block &amp; </a:t>
            </a:r>
            <a:r>
              <a:rPr lang="en-US" sz="1400" dirty="0" err="1">
                <a:solidFill>
                  <a:srgbClr val="000000"/>
                </a:solidFill>
              </a:rPr>
              <a:t>DataNode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Mgmt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200" y="5029200"/>
            <a:ext cx="15240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Hard to Maintain Tight SLAs for Read or Write</a:t>
            </a:r>
            <a:endParaRPr lang="en-US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56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295400"/>
            <a:ext cx="7696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4058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pPr lvl="0"/>
            <a:r>
              <a:rPr lang="en-US" sz="2800" baseline="0" dirty="0" smtClean="0"/>
              <a:t>Data on the Outside versus</a:t>
            </a:r>
            <a:r>
              <a:rPr lang="en-US" sz="2800" dirty="0" smtClean="0"/>
              <a:t> Data on the Inside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2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668549"/>
            <a:ext cx="7696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4058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</a:t>
            </a:r>
            <a:r>
              <a:rPr lang="en-US" sz="2800" dirty="0" smtClean="0"/>
              <a:t>Inside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aseline="0" dirty="0" smtClean="0"/>
              <a:t>Versions and History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Version History (a.k.a. Strongly Consistent):</a:t>
            </a:r>
          </a:p>
          <a:p>
            <a:pPr lvl="1"/>
            <a:r>
              <a:rPr lang="en-US" dirty="0" smtClean="0"/>
              <a:t>One version replaces another – One parent and one child in the sequence</a:t>
            </a:r>
          </a:p>
          <a:p>
            <a:pPr lvl="1"/>
            <a:r>
              <a:rPr lang="en-US" dirty="0" smtClean="0"/>
              <a:t>Each version is immutable</a:t>
            </a:r>
          </a:p>
          <a:p>
            <a:pPr lvl="1"/>
            <a:r>
              <a:rPr lang="en-US" dirty="0" smtClean="0"/>
              <a:t>Each version has an identity</a:t>
            </a:r>
          </a:p>
          <a:p>
            <a:pPr lvl="1"/>
            <a:r>
              <a:rPr lang="en-US" dirty="0" smtClean="0"/>
              <a:t>Typically, each new version is viewed as a replacement for the earlier one</a:t>
            </a:r>
          </a:p>
          <a:p>
            <a:r>
              <a:rPr lang="en-US" dirty="0" smtClean="0"/>
              <a:t>DAG (Directed Acyclic Graph) Version History </a:t>
            </a:r>
            <a:br>
              <a:rPr lang="en-US" dirty="0" smtClean="0"/>
            </a:br>
            <a:r>
              <a:rPr lang="en-US" dirty="0" smtClean="0"/>
              <a:t>(a.k.a. Eventual Consistency):</a:t>
            </a:r>
          </a:p>
          <a:p>
            <a:pPr lvl="1"/>
            <a:r>
              <a:rPr lang="en-US" dirty="0" smtClean="0"/>
              <a:t>Each version may have one or more parents</a:t>
            </a:r>
          </a:p>
          <a:p>
            <a:pPr lvl="1"/>
            <a:r>
              <a:rPr lang="en-US" dirty="0" smtClean="0"/>
              <a:t>Each parent may have one or more children</a:t>
            </a:r>
          </a:p>
          <a:p>
            <a:pPr lvl="1"/>
            <a:r>
              <a:rPr lang="en-US" dirty="0" smtClean="0"/>
              <a:t>Each parent may have children with different parents</a:t>
            </a:r>
          </a:p>
          <a:p>
            <a:pPr lvl="1"/>
            <a:r>
              <a:rPr lang="en-US" dirty="0" smtClean="0"/>
              <a:t>Each version is immutable</a:t>
            </a:r>
          </a:p>
          <a:p>
            <a:pPr lvl="1"/>
            <a:r>
              <a:rPr lang="en-US" dirty="0" smtClean="0"/>
              <a:t>Each version has an identity (but we may now need vector clocks to describe)</a:t>
            </a:r>
          </a:p>
          <a:p>
            <a:pPr lvl="1"/>
            <a:r>
              <a:rPr lang="en-US" dirty="0" smtClean="0"/>
              <a:t>Each version may be viewed as one of many replacement versions for its parents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5715000"/>
            <a:ext cx="7696200" cy="685800"/>
          </a:xfrm>
          <a:prstGeom prst="roundRect">
            <a:avLst>
              <a:gd name="adj" fmla="val 11266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000000"/>
                </a:solidFill>
              </a:rPr>
              <a:t>Versions Are Immutable and (Should) Have Immutable Names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877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92163"/>
          </a:xfrm>
        </p:spPr>
        <p:txBody>
          <a:bodyPr/>
          <a:lstStyle/>
          <a:p>
            <a:pPr lvl="0"/>
            <a:r>
              <a:rPr lang="en-US" sz="2600" baseline="0" dirty="0" smtClean="0"/>
              <a:t>Strongly Consistent Transactions Viewed as Versions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Database, ACID transactions appear as if they have serial order</a:t>
            </a:r>
          </a:p>
          <a:p>
            <a:pPr lvl="1"/>
            <a:r>
              <a:rPr lang="en-US" dirty="0" smtClean="0"/>
              <a:t>This is called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I know there are reduced degrees of consistency but this is usually close to true</a:t>
            </a:r>
          </a:p>
          <a:p>
            <a:r>
              <a:rPr lang="en-US" dirty="0" smtClean="0"/>
              <a:t>Transaction T1 commits at one point and Transaction T2 at a later one</a:t>
            </a:r>
          </a:p>
          <a:p>
            <a:pPr lvl="1"/>
            <a:r>
              <a:rPr lang="en-US" dirty="0" smtClean="0"/>
              <a:t>Transaction T1 presents a consistent view of the entire database</a:t>
            </a:r>
          </a:p>
          <a:p>
            <a:pPr lvl="1"/>
            <a:r>
              <a:rPr lang="en-US" dirty="0" smtClean="0"/>
              <a:t>Transaction T2 presents a different and later view of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3200400"/>
            <a:ext cx="8001000" cy="2133600"/>
            <a:chOff x="533400" y="3352800"/>
            <a:chExt cx="8001000" cy="2133600"/>
          </a:xfrm>
        </p:grpSpPr>
        <p:sp>
          <p:nvSpPr>
            <p:cNvPr id="5" name="Rectangle 4"/>
            <p:cNvSpPr/>
            <p:nvPr/>
          </p:nvSpPr>
          <p:spPr>
            <a:xfrm>
              <a:off x="533400" y="3352800"/>
              <a:ext cx="8001000" cy="2133600"/>
            </a:xfrm>
            <a:prstGeom prst="rect">
              <a:avLst/>
            </a:prstGeom>
            <a:solidFill>
              <a:srgbClr val="EEE9B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 smtClean="0">
                  <a:solidFill>
                    <a:srgbClr val="000000"/>
                  </a:solidFill>
                </a:rPr>
                <a:t>An Active Database Is Constantly </a:t>
              </a:r>
              <a:br>
                <a:rPr lang="en-US" sz="2800" b="1" i="1" dirty="0" smtClean="0">
                  <a:solidFill>
                    <a:srgbClr val="000000"/>
                  </a:solidFill>
                </a:rPr>
              </a:br>
              <a:r>
                <a:rPr lang="en-US" sz="2800" b="1" i="1" dirty="0" smtClean="0">
                  <a:solidFill>
                    <a:srgbClr val="000000"/>
                  </a:solidFill>
                </a:rPr>
                <a:t>Presenting New Versions of Its Data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4343400"/>
              <a:ext cx="7543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Transaction T1 Is a Version of the Database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876800"/>
              <a:ext cx="7543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Later, Transaction T2 Is a Version of the Database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5486400"/>
            <a:ext cx="8001000" cy="990600"/>
            <a:chOff x="533400" y="5486400"/>
            <a:chExt cx="8001000" cy="990600"/>
          </a:xfrm>
        </p:grpSpPr>
        <p:sp>
          <p:nvSpPr>
            <p:cNvPr id="8" name="Rectangle 7"/>
            <p:cNvSpPr/>
            <p:nvPr/>
          </p:nvSpPr>
          <p:spPr>
            <a:xfrm>
              <a:off x="533400" y="5486400"/>
              <a:ext cx="8001000" cy="990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rgbClr val="000000"/>
                  </a:solidFill>
                </a:rPr>
                <a:t>Everything Changeable Can Be Understood as a Bunch of Versions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5867400"/>
              <a:ext cx="7543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How Do You Identify the Versions?  Can You See Old Ones?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0885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92163"/>
          </a:xfrm>
        </p:spPr>
        <p:txBody>
          <a:bodyPr/>
          <a:lstStyle/>
          <a:p>
            <a:pPr lvl="0"/>
            <a:r>
              <a:rPr lang="en-US" sz="2600" baseline="0" dirty="0" err="1" smtClean="0"/>
              <a:t>BigTable</a:t>
            </a:r>
            <a:r>
              <a:rPr lang="en-US" sz="2600" baseline="0" dirty="0" smtClean="0"/>
              <a:t> &amp; HBase: Interpreting the Immutable Entrails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762000"/>
            <a:ext cx="8177212" cy="5257800"/>
          </a:xfrm>
        </p:spPr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&amp; HBase: </a:t>
            </a:r>
          </a:p>
          <a:p>
            <a:pPr lvl="1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Log: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 When a change occurs, write a record in the log to ensure its durable</a:t>
            </a:r>
          </a:p>
          <a:p>
            <a:pPr lvl="2"/>
            <a:r>
              <a:rPr lang="en-US" dirty="0" smtClean="0"/>
              <a:t>Limited notion of transactions</a:t>
            </a:r>
          </a:p>
          <a:p>
            <a:pPr lvl="1"/>
            <a:r>
              <a:rPr lang="en-US" b="1" u="sng" dirty="0" smtClean="0">
                <a:solidFill>
                  <a:srgbClr val="0B5CB2"/>
                </a:solidFill>
              </a:rPr>
              <a:t>Major Compaction:</a:t>
            </a:r>
            <a:r>
              <a:rPr lang="en-US" dirty="0" smtClean="0">
                <a:solidFill>
                  <a:srgbClr val="0B5CB2"/>
                </a:solidFill>
              </a:rPr>
              <a:t> </a:t>
            </a:r>
            <a:r>
              <a:rPr lang="en-US" dirty="0" smtClean="0"/>
              <a:t>an image (key sorted) of the key-value pairs at a point in time</a:t>
            </a:r>
          </a:p>
          <a:p>
            <a:pPr lvl="1"/>
            <a:r>
              <a:rPr lang="en-US" b="1" u="sng" dirty="0" smtClean="0">
                <a:solidFill>
                  <a:srgbClr val="0B5CB2"/>
                </a:solidFill>
              </a:rPr>
              <a:t>Minor Compaction:</a:t>
            </a:r>
            <a:r>
              <a:rPr lang="en-US" dirty="0" smtClean="0">
                <a:solidFill>
                  <a:srgbClr val="0B5CB2"/>
                </a:solidFill>
              </a:rPr>
              <a:t> </a:t>
            </a:r>
            <a:r>
              <a:rPr lang="en-US" dirty="0" smtClean="0"/>
              <a:t>a set of new key-values (or new values for existing keys)</a:t>
            </a:r>
          </a:p>
          <a:p>
            <a:pPr lvl="2"/>
            <a:r>
              <a:rPr lang="en-US" dirty="0" smtClean="0"/>
              <a:t>Represents changes to a set of keys since the last major compaction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BigTable</a:t>
            </a:r>
            <a:r>
              <a:rPr lang="en-US" dirty="0" smtClean="0"/>
              <a:t> &amp; HBase function by writing immutable files</a:t>
            </a:r>
          </a:p>
          <a:p>
            <a:pPr lvl="1"/>
            <a:r>
              <a:rPr lang="en-US" dirty="0" smtClean="0"/>
              <a:t>There is not an “update-in-place” to change the data</a:t>
            </a:r>
          </a:p>
          <a:p>
            <a:pPr lvl="1"/>
            <a:r>
              <a:rPr lang="en-US" dirty="0" smtClean="0"/>
              <a:t>There is an append to a new file (Minor Compaction) describing a new version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BigTable</a:t>
            </a:r>
            <a:r>
              <a:rPr lang="en-US" dirty="0" smtClean="0"/>
              <a:t> &amp; HBase provide a programmer perspective of versions</a:t>
            </a:r>
          </a:p>
          <a:p>
            <a:pPr lvl="1"/>
            <a:r>
              <a:rPr lang="en-US" dirty="0" smtClean="0"/>
              <a:t>Each key has a set of versions (in a linear, strongly-consistent sequence)</a:t>
            </a:r>
          </a:p>
          <a:p>
            <a:pPr lvl="1"/>
            <a:r>
              <a:rPr lang="en-US" dirty="0" smtClean="0"/>
              <a:t>A read may get the latest version or may get an earlier version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" y="5105400"/>
            <a:ext cx="8001000" cy="1524000"/>
            <a:chOff x="533400" y="3200400"/>
            <a:chExt cx="8001000" cy="1524000"/>
          </a:xfrm>
        </p:grpSpPr>
        <p:sp>
          <p:nvSpPr>
            <p:cNvPr id="6" name="Rectangle 5"/>
            <p:cNvSpPr/>
            <p:nvPr/>
          </p:nvSpPr>
          <p:spPr>
            <a:xfrm>
              <a:off x="533400" y="3200400"/>
              <a:ext cx="8001000" cy="152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t"/>
            <a:lstStyle/>
            <a:p>
              <a:pPr algn="ctr"/>
              <a:r>
                <a:rPr lang="en-US" sz="2600" b="1" i="1" dirty="0" smtClean="0">
                  <a:solidFill>
                    <a:srgbClr val="000000"/>
                  </a:solidFill>
                </a:rPr>
                <a:t>Immutability Is at the Heart of </a:t>
              </a:r>
              <a:r>
                <a:rPr lang="en-US" sz="2600" b="1" i="1" dirty="0" err="1" smtClean="0">
                  <a:solidFill>
                    <a:srgbClr val="000000"/>
                  </a:solidFill>
                </a:rPr>
                <a:t>BigTable</a:t>
              </a:r>
              <a:r>
                <a:rPr lang="en-US" sz="2600" b="1" i="1" dirty="0" smtClean="0">
                  <a:solidFill>
                    <a:srgbClr val="000000"/>
                  </a:solidFill>
                </a:rPr>
                <a:t> &amp; HBase </a:t>
              </a:r>
              <a:endParaRPr lang="en-US" sz="26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3657600"/>
              <a:ext cx="75438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Data Change Is By Appending to Files Which Become Immutable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4191000"/>
              <a:ext cx="75438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User Semantics Present Immutable Versions of Key-Values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36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4267200"/>
            <a:ext cx="83058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3296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DataSets</a:t>
            </a:r>
            <a:r>
              <a:rPr lang="en-US" dirty="0"/>
              <a:t>: Immutable Collections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4953000"/>
          </a:xfrm>
        </p:spPr>
        <p:txBody>
          <a:bodyPr/>
          <a:lstStyle/>
          <a:p>
            <a:r>
              <a:rPr lang="en-US" sz="2000" dirty="0" smtClean="0"/>
              <a:t>A DataSet is a fixed collection of tables:</a:t>
            </a:r>
          </a:p>
          <a:p>
            <a:pPr lvl="1"/>
            <a:r>
              <a:rPr lang="en-US" sz="1800" dirty="0" smtClean="0"/>
              <a:t>The schema for each table is created when the DataSet is made</a:t>
            </a:r>
          </a:p>
          <a:p>
            <a:pPr lvl="1"/>
            <a:r>
              <a:rPr lang="en-US" sz="1800" dirty="0" smtClean="0"/>
              <a:t>The contents of each table is created when the DataSet is made</a:t>
            </a:r>
          </a:p>
          <a:p>
            <a:pPr lvl="1"/>
            <a:r>
              <a:rPr lang="en-US" sz="1800" dirty="0" smtClean="0"/>
              <a:t>A DataSet is immutable:</a:t>
            </a:r>
          </a:p>
          <a:p>
            <a:pPr lvl="2"/>
            <a:r>
              <a:rPr lang="en-US" sz="1800" dirty="0" smtClean="0"/>
              <a:t>It is created, it may be consumed for reading, and it may be deleted</a:t>
            </a:r>
          </a:p>
          <a:p>
            <a:pPr lvl="2"/>
            <a:endParaRPr lang="en-US" sz="1800" dirty="0"/>
          </a:p>
          <a:p>
            <a:pPr marL="284162" lvl="1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400" dirty="0"/>
          </a:p>
          <a:p>
            <a:pPr lvl="1"/>
            <a:endParaRPr lang="en-US" sz="1400" dirty="0" smtClean="0"/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r>
              <a:rPr lang="en-US" sz="2000" dirty="0" err="1" smtClean="0"/>
              <a:t>DataSets</a:t>
            </a:r>
            <a:r>
              <a:rPr lang="en-US" sz="2000" dirty="0" smtClean="0"/>
              <a:t> may be relational or some other representation…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48"/>
          <p:cNvGrpSpPr/>
          <p:nvPr/>
        </p:nvGrpSpPr>
        <p:grpSpPr>
          <a:xfrm>
            <a:off x="2209800" y="3352800"/>
            <a:ext cx="4724400" cy="2209800"/>
            <a:chOff x="2667000" y="4419600"/>
            <a:chExt cx="4724400" cy="2209800"/>
          </a:xfrm>
        </p:grpSpPr>
        <p:sp>
          <p:nvSpPr>
            <p:cNvPr id="5" name="Vertical Scroll 4"/>
            <p:cNvSpPr/>
            <p:nvPr/>
          </p:nvSpPr>
          <p:spPr>
            <a:xfrm>
              <a:off x="2667000" y="4419600"/>
              <a:ext cx="4724400" cy="2209800"/>
            </a:xfrm>
            <a:prstGeom prst="verticalScroll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7" name="Up Ribbon 6"/>
            <p:cNvSpPr/>
            <p:nvPr/>
          </p:nvSpPr>
          <p:spPr>
            <a:xfrm>
              <a:off x="4800600" y="6045200"/>
              <a:ext cx="1752600" cy="457200"/>
            </a:xfrm>
            <a:prstGeom prst="ribbon2">
              <a:avLst>
                <a:gd name="adj1" fmla="val 16667"/>
                <a:gd name="adj2" fmla="val 630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Schema</a:t>
              </a:r>
            </a:p>
          </p:txBody>
        </p:sp>
        <p:grpSp>
          <p:nvGrpSpPr>
            <p:cNvPr id="8" name="Group 29"/>
            <p:cNvGrpSpPr/>
            <p:nvPr/>
          </p:nvGrpSpPr>
          <p:grpSpPr>
            <a:xfrm>
              <a:off x="3124200" y="4800600"/>
              <a:ext cx="1066800" cy="1143000"/>
              <a:chOff x="7620000" y="4343400"/>
              <a:chExt cx="1066800" cy="1143000"/>
            </a:xfrm>
          </p:grpSpPr>
          <p:sp>
            <p:nvSpPr>
              <p:cNvPr id="20" name="Bevel 19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Table1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098800" y="6053435"/>
              <a:ext cx="163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DataSet</a:t>
              </a:r>
              <a:r>
                <a:rPr lang="en-US" sz="2400" b="1" dirty="0" smtClean="0"/>
                <a:t>-X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4343400" y="4800600"/>
              <a:ext cx="1066800" cy="1143000"/>
              <a:chOff x="7620000" y="4343400"/>
              <a:chExt cx="1066800" cy="1143000"/>
            </a:xfrm>
          </p:grpSpPr>
          <p:sp>
            <p:nvSpPr>
              <p:cNvPr id="33" name="Bevel 32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Table2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grpSp>
          <p:nvGrpSpPr>
            <p:cNvPr id="10" name="Group 39"/>
            <p:cNvGrpSpPr/>
            <p:nvPr/>
          </p:nvGrpSpPr>
          <p:grpSpPr>
            <a:xfrm>
              <a:off x="5867400" y="4800600"/>
              <a:ext cx="1168400" cy="1143000"/>
              <a:chOff x="7620000" y="4343400"/>
              <a:chExt cx="1066800" cy="1143000"/>
            </a:xfrm>
          </p:grpSpPr>
          <p:sp>
            <p:nvSpPr>
              <p:cNvPr id="41" name="Bevel 40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TableN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413057" y="5029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7785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Referenced by a Relational</a:t>
            </a:r>
            <a:r>
              <a:rPr lang="en-US" baseline="0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present within the </a:t>
            </a:r>
            <a:r>
              <a:rPr lang="en-US" dirty="0" smtClean="0"/>
              <a:t>relational </a:t>
            </a:r>
            <a:r>
              <a:rPr lang="en-US" dirty="0"/>
              <a:t>store</a:t>
            </a:r>
          </a:p>
          <a:p>
            <a:pPr lvl="1"/>
            <a:r>
              <a:rPr lang="en-US" dirty="0"/>
              <a:t>The meta-data for the </a:t>
            </a:r>
            <a:r>
              <a:rPr lang="en-US" dirty="0" err="1"/>
              <a:t>DataSet</a:t>
            </a:r>
            <a:r>
              <a:rPr lang="en-US" dirty="0"/>
              <a:t> is visible within the relational database</a:t>
            </a:r>
          </a:p>
          <a:p>
            <a:pPr lvl="1"/>
            <a:r>
              <a:rPr lang="en-US" dirty="0"/>
              <a:t>We may choose to store the </a:t>
            </a:r>
            <a:r>
              <a:rPr lang="en-US" dirty="0" err="1"/>
              <a:t>DataSet</a:t>
            </a:r>
            <a:r>
              <a:rPr lang="en-US" dirty="0"/>
              <a:t> “by-reference” but the contents are semantically present within the relational store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838200" y="2438400"/>
            <a:ext cx="2819400" cy="3810000"/>
          </a:xfrm>
          <a:prstGeom prst="can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1542732" y="2438400"/>
            <a:ext cx="14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Relational</a:t>
            </a:r>
          </a:p>
          <a:p>
            <a:pPr algn="ctr"/>
            <a:r>
              <a:rPr lang="en-US" sz="2000" b="1" dirty="0" smtClean="0"/>
              <a:t>Database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90600" y="3276600"/>
            <a:ext cx="1524000" cy="609600"/>
            <a:chOff x="914400" y="6019800"/>
            <a:chExt cx="1524000" cy="609600"/>
          </a:xfrm>
        </p:grpSpPr>
        <p:sp>
          <p:nvSpPr>
            <p:cNvPr id="34" name="Vertical Scroll 33"/>
            <p:cNvSpPr/>
            <p:nvPr/>
          </p:nvSpPr>
          <p:spPr>
            <a:xfrm>
              <a:off x="914400" y="6019800"/>
              <a:ext cx="1524000" cy="609600"/>
            </a:xfrm>
            <a:prstGeom prst="verticalScroll">
              <a:avLst>
                <a:gd name="adj" fmla="val 20435"/>
              </a:avLst>
            </a:prstGeom>
            <a:solidFill>
              <a:schemeClr val="accent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2842" y="6205835"/>
              <a:ext cx="1159292" cy="338554"/>
            </a:xfrm>
            <a:prstGeom prst="rect">
              <a:avLst/>
            </a:prstGeom>
            <a:noFill/>
            <a:ln w="31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DataSet</a:t>
              </a:r>
              <a:r>
                <a:rPr lang="en-US" sz="1600" b="1" dirty="0" smtClean="0"/>
                <a:t>-X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81200" y="4114800"/>
            <a:ext cx="1524000" cy="609600"/>
            <a:chOff x="914400" y="6019800"/>
            <a:chExt cx="1524000" cy="609600"/>
          </a:xfrm>
        </p:grpSpPr>
        <p:sp>
          <p:nvSpPr>
            <p:cNvPr id="40" name="Vertical Scroll 39"/>
            <p:cNvSpPr/>
            <p:nvPr/>
          </p:nvSpPr>
          <p:spPr>
            <a:xfrm>
              <a:off x="914400" y="6019800"/>
              <a:ext cx="1524000" cy="609600"/>
            </a:xfrm>
            <a:prstGeom prst="verticalScroll">
              <a:avLst>
                <a:gd name="adj" fmla="val 20435"/>
              </a:avLst>
            </a:prstGeom>
            <a:solidFill>
              <a:schemeClr val="accent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2842" y="6205835"/>
              <a:ext cx="1159292" cy="338554"/>
            </a:xfrm>
            <a:prstGeom prst="rect">
              <a:avLst/>
            </a:prstGeom>
            <a:noFill/>
            <a:ln w="31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DataSet</a:t>
              </a:r>
              <a:r>
                <a:rPr lang="en-US" sz="1600" b="1" dirty="0" smtClean="0"/>
                <a:t>-Y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5029200"/>
            <a:ext cx="1524000" cy="609600"/>
            <a:chOff x="914400" y="6019800"/>
            <a:chExt cx="1524000" cy="609600"/>
          </a:xfrm>
        </p:grpSpPr>
        <p:sp>
          <p:nvSpPr>
            <p:cNvPr id="43" name="Vertical Scroll 42"/>
            <p:cNvSpPr/>
            <p:nvPr/>
          </p:nvSpPr>
          <p:spPr>
            <a:xfrm>
              <a:off x="914400" y="6019800"/>
              <a:ext cx="1524000" cy="609600"/>
            </a:xfrm>
            <a:prstGeom prst="verticalScroll">
              <a:avLst>
                <a:gd name="adj" fmla="val 20435"/>
              </a:avLst>
            </a:prstGeom>
            <a:solidFill>
              <a:schemeClr val="accent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2842" y="6205835"/>
              <a:ext cx="1142360" cy="338554"/>
            </a:xfrm>
            <a:prstGeom prst="rect">
              <a:avLst/>
            </a:prstGeom>
            <a:noFill/>
            <a:ln w="31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DataSet</a:t>
              </a:r>
              <a:r>
                <a:rPr lang="en-US" sz="1600" b="1" dirty="0" smtClean="0"/>
                <a:t>-Z</a:t>
              </a: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3505200" y="3276600"/>
            <a:ext cx="1066800" cy="83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3352800" y="4724400"/>
            <a:ext cx="1066800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8"/>
          <p:cNvGrpSpPr/>
          <p:nvPr/>
        </p:nvGrpSpPr>
        <p:grpSpPr>
          <a:xfrm>
            <a:off x="4267200" y="3216132"/>
            <a:ext cx="4724400" cy="2209800"/>
            <a:chOff x="2667000" y="4419600"/>
            <a:chExt cx="4724400" cy="2209800"/>
          </a:xfrm>
        </p:grpSpPr>
        <p:sp>
          <p:nvSpPr>
            <p:cNvPr id="46" name="Vertical Scroll 45"/>
            <p:cNvSpPr/>
            <p:nvPr/>
          </p:nvSpPr>
          <p:spPr>
            <a:xfrm>
              <a:off x="2667000" y="4419600"/>
              <a:ext cx="4724400" cy="2209800"/>
            </a:xfrm>
            <a:prstGeom prst="verticalScroll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47" name="Up Ribbon 46"/>
            <p:cNvSpPr/>
            <p:nvPr/>
          </p:nvSpPr>
          <p:spPr>
            <a:xfrm>
              <a:off x="4800600" y="6045200"/>
              <a:ext cx="1752600" cy="457200"/>
            </a:xfrm>
            <a:prstGeom prst="ribbon2">
              <a:avLst>
                <a:gd name="adj1" fmla="val 16667"/>
                <a:gd name="adj2" fmla="val 630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Schema</a:t>
              </a:r>
            </a:p>
          </p:txBody>
        </p:sp>
        <p:grpSp>
          <p:nvGrpSpPr>
            <p:cNvPr id="48" name="Group 29"/>
            <p:cNvGrpSpPr/>
            <p:nvPr/>
          </p:nvGrpSpPr>
          <p:grpSpPr>
            <a:xfrm>
              <a:off x="3124200" y="4800600"/>
              <a:ext cx="1066800" cy="1143000"/>
              <a:chOff x="7620000" y="4343400"/>
              <a:chExt cx="1066800" cy="1143000"/>
            </a:xfrm>
          </p:grpSpPr>
          <p:sp>
            <p:nvSpPr>
              <p:cNvPr id="67" name="Bevel 66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Table1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098800" y="6053435"/>
              <a:ext cx="163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DataSet</a:t>
              </a:r>
              <a:r>
                <a:rPr lang="en-US" sz="2400" b="1" dirty="0" smtClean="0"/>
                <a:t>-X</a:t>
              </a:r>
            </a:p>
          </p:txBody>
        </p:sp>
        <p:grpSp>
          <p:nvGrpSpPr>
            <p:cNvPr id="50" name="Group 31"/>
            <p:cNvGrpSpPr/>
            <p:nvPr/>
          </p:nvGrpSpPr>
          <p:grpSpPr>
            <a:xfrm>
              <a:off x="4343400" y="4800600"/>
              <a:ext cx="1066800" cy="1143000"/>
              <a:chOff x="7620000" y="4343400"/>
              <a:chExt cx="1066800" cy="1143000"/>
            </a:xfrm>
          </p:grpSpPr>
          <p:sp>
            <p:nvSpPr>
              <p:cNvPr id="60" name="Bevel 59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Table2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grpSp>
          <p:nvGrpSpPr>
            <p:cNvPr id="51" name="Group 39"/>
            <p:cNvGrpSpPr/>
            <p:nvPr/>
          </p:nvGrpSpPr>
          <p:grpSpPr>
            <a:xfrm>
              <a:off x="5867400" y="4800600"/>
              <a:ext cx="1168400" cy="1143000"/>
              <a:chOff x="7620000" y="4343400"/>
              <a:chExt cx="1066800" cy="1143000"/>
            </a:xfrm>
          </p:grpSpPr>
          <p:sp>
            <p:nvSpPr>
              <p:cNvPr id="53" name="Bevel 52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TableN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950200" y="469900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413057" y="5029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57800" y="2819400"/>
            <a:ext cx="285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Stored Elsewhere…</a:t>
            </a:r>
          </a:p>
        </p:txBody>
      </p:sp>
    </p:spTree>
    <p:extLst>
      <p:ext uri="{BB962C8B-B14F-4D97-AF65-F5344CB8AC3E}">
        <p14:creationId xmlns:p14="http://schemas.microsoft.com/office/powerpoint/2010/main" val="829603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92163"/>
          </a:xfrm>
        </p:spPr>
        <p:txBody>
          <a:bodyPr/>
          <a:lstStyle/>
          <a:p>
            <a:r>
              <a:rPr lang="en-US" dirty="0" smtClean="0"/>
              <a:t>Functional Calculations Outside a Relational</a:t>
            </a:r>
            <a:r>
              <a:rPr lang="en-US" baseline="0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versus Dysfunctional calculations</a:t>
            </a:r>
          </a:p>
          <a:p>
            <a:pPr lvl="1"/>
            <a:r>
              <a:rPr lang="en-US" dirty="0" smtClean="0"/>
              <a:t>A functional calculation takes a set of inputs and predictably creates an output</a:t>
            </a:r>
          </a:p>
          <a:p>
            <a:pPr lvl="1"/>
            <a:r>
              <a:rPr lang="en-US" dirty="0" smtClean="0"/>
              <a:t>The entire calculation and pieces of it are idempotent</a:t>
            </a:r>
          </a:p>
          <a:p>
            <a:pPr lvl="2"/>
            <a:r>
              <a:rPr lang="en-US" dirty="0" smtClean="0"/>
              <a:t>Idempotence: Doing it more than once is the same as doing it once!</a:t>
            </a:r>
          </a:p>
          <a:p>
            <a:pPr lvl="2"/>
            <a:endParaRPr lang="en-US" dirty="0"/>
          </a:p>
          <a:p>
            <a:r>
              <a:rPr lang="en-US" dirty="0" smtClean="0"/>
              <a:t>Work using </a:t>
            </a:r>
            <a:r>
              <a:rPr lang="en-US" dirty="0" err="1" smtClean="0"/>
              <a:t>DataSets</a:t>
            </a:r>
            <a:r>
              <a:rPr lang="en-US" dirty="0" smtClean="0"/>
              <a:t> can be performed outside the relational store</a:t>
            </a:r>
          </a:p>
          <a:p>
            <a:pPr lvl="1"/>
            <a:r>
              <a:rPr lang="en-US" dirty="0" smtClean="0"/>
              <a:t>The inputs may exist </a:t>
            </a:r>
            <a:r>
              <a:rPr lang="en-US" b="1" u="sng" dirty="0" smtClean="0"/>
              <a:t>outside the relational store</a:t>
            </a:r>
          </a:p>
          <a:p>
            <a:pPr lvl="1"/>
            <a:r>
              <a:rPr lang="en-US" dirty="0" smtClean="0"/>
              <a:t>The computation may happen </a:t>
            </a:r>
            <a:r>
              <a:rPr lang="en-US" b="1" u="sng" dirty="0" smtClean="0"/>
              <a:t>outside the relational store</a:t>
            </a:r>
          </a:p>
          <a:p>
            <a:pPr lvl="1"/>
            <a:r>
              <a:rPr lang="en-US" dirty="0" smtClean="0"/>
              <a:t>The results may be stored </a:t>
            </a:r>
            <a:r>
              <a:rPr lang="en-US" b="1" u="sng" dirty="0" smtClean="0"/>
              <a:t>outside the relational store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results may appear (by reference) </a:t>
            </a:r>
            <a:r>
              <a:rPr lang="en-US" b="1" u="sng" dirty="0" smtClean="0">
                <a:solidFill>
                  <a:srgbClr val="000000"/>
                </a:solidFill>
              </a:rPr>
              <a:t>inside the relational store</a:t>
            </a:r>
            <a:endParaRPr lang="en-US" b="1" u="sng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4800600"/>
            <a:ext cx="5715000" cy="1524000"/>
            <a:chOff x="1600200" y="4648200"/>
            <a:chExt cx="6248400" cy="1981200"/>
          </a:xfrm>
        </p:grpSpPr>
        <p:grpSp>
          <p:nvGrpSpPr>
            <p:cNvPr id="6" name="Group 16"/>
            <p:cNvGrpSpPr/>
            <p:nvPr/>
          </p:nvGrpSpPr>
          <p:grpSpPr>
            <a:xfrm>
              <a:off x="1600200" y="4648200"/>
              <a:ext cx="1600200" cy="1981200"/>
              <a:chOff x="1295400" y="4724400"/>
              <a:chExt cx="1600200" cy="1981200"/>
            </a:xfrm>
            <a:solidFill>
              <a:srgbClr val="87BBEA"/>
            </a:solidFill>
          </p:grpSpPr>
          <p:sp>
            <p:nvSpPr>
              <p:cNvPr id="16" name="Vertical Scroll 15"/>
              <p:cNvSpPr/>
              <p:nvPr/>
            </p:nvSpPr>
            <p:spPr>
              <a:xfrm>
                <a:off x="1295400" y="4724400"/>
                <a:ext cx="1600200" cy="609600"/>
              </a:xfrm>
              <a:prstGeom prst="verticalScroll">
                <a:avLst>
                  <a:gd name="adj" fmla="val 25000"/>
                </a:avLst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</a:rPr>
                  <a:t>DataSet-M</a:t>
                </a:r>
              </a:p>
            </p:txBody>
          </p:sp>
          <p:sp>
            <p:nvSpPr>
              <p:cNvPr id="17" name="Vertical Scroll 16"/>
              <p:cNvSpPr/>
              <p:nvPr/>
            </p:nvSpPr>
            <p:spPr>
              <a:xfrm>
                <a:off x="1295400" y="5410200"/>
                <a:ext cx="1600200" cy="609600"/>
              </a:xfrm>
              <a:prstGeom prst="verticalScroll">
                <a:avLst>
                  <a:gd name="adj" fmla="val 25000"/>
                </a:avLst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rgbClr val="000000"/>
                    </a:solidFill>
                  </a:rPr>
                  <a:t>DataSet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-N</a:t>
                </a:r>
              </a:p>
            </p:txBody>
          </p:sp>
          <p:sp>
            <p:nvSpPr>
              <p:cNvPr id="18" name="Vertical Scroll 17"/>
              <p:cNvSpPr/>
              <p:nvPr/>
            </p:nvSpPr>
            <p:spPr>
              <a:xfrm>
                <a:off x="1295400" y="6096000"/>
                <a:ext cx="1600200" cy="609600"/>
              </a:xfrm>
              <a:prstGeom prst="verticalScroll">
                <a:avLst>
                  <a:gd name="adj" fmla="val 25000"/>
                </a:avLst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rgbClr val="000000"/>
                    </a:solidFill>
                  </a:rPr>
                  <a:t>DataSet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-O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3048000" y="4953000"/>
              <a:ext cx="609600" cy="381000"/>
            </a:xfrm>
            <a:prstGeom prst="straightConnector1">
              <a:avLst/>
            </a:prstGeom>
            <a:solidFill>
              <a:srgbClr val="87BBEA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5"/>
            <p:cNvGrpSpPr/>
            <p:nvPr/>
          </p:nvGrpSpPr>
          <p:grpSpPr>
            <a:xfrm>
              <a:off x="6248400" y="4991100"/>
              <a:ext cx="1600200" cy="1295400"/>
              <a:chOff x="4648200" y="5410200"/>
              <a:chExt cx="1600200" cy="1295400"/>
            </a:xfrm>
            <a:solidFill>
              <a:srgbClr val="87BBEA"/>
            </a:solidFill>
          </p:grpSpPr>
          <p:sp>
            <p:nvSpPr>
              <p:cNvPr id="14" name="Vertical Scroll 13"/>
              <p:cNvSpPr/>
              <p:nvPr/>
            </p:nvSpPr>
            <p:spPr>
              <a:xfrm>
                <a:off x="4648200" y="5410200"/>
                <a:ext cx="1600200" cy="609600"/>
              </a:xfrm>
              <a:prstGeom prst="verticalScroll">
                <a:avLst>
                  <a:gd name="adj" fmla="val 25000"/>
                </a:avLst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rgbClr val="000000"/>
                    </a:solidFill>
                  </a:rPr>
                  <a:t>DataSet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-P</a:t>
                </a:r>
              </a:p>
            </p:txBody>
          </p:sp>
          <p:sp>
            <p:nvSpPr>
              <p:cNvPr id="15" name="Vertical Scroll 14"/>
              <p:cNvSpPr/>
              <p:nvPr/>
            </p:nvSpPr>
            <p:spPr>
              <a:xfrm>
                <a:off x="4648200" y="6096000"/>
                <a:ext cx="1600200" cy="609600"/>
              </a:xfrm>
              <a:prstGeom prst="verticalScroll">
                <a:avLst>
                  <a:gd name="adj" fmla="val 25000"/>
                </a:avLst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rgbClr val="000000"/>
                    </a:solidFill>
                  </a:rPr>
                  <a:t>DataSet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-R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rot="10800000" flipH="1">
              <a:off x="3048000" y="5638800"/>
              <a:ext cx="571500" cy="1588"/>
            </a:xfrm>
            <a:prstGeom prst="straightConnector1">
              <a:avLst/>
            </a:prstGeom>
            <a:solidFill>
              <a:srgbClr val="87BBEA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H="1">
              <a:off x="3048000" y="5943600"/>
              <a:ext cx="609600" cy="381000"/>
            </a:xfrm>
            <a:prstGeom prst="straightConnector1">
              <a:avLst/>
            </a:prstGeom>
            <a:solidFill>
              <a:srgbClr val="87BBEA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791200" y="5295900"/>
              <a:ext cx="609600" cy="190500"/>
            </a:xfrm>
            <a:prstGeom prst="straightConnector1">
              <a:avLst/>
            </a:prstGeom>
            <a:solidFill>
              <a:srgbClr val="87BBEA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791200" y="5791200"/>
              <a:ext cx="609600" cy="190500"/>
            </a:xfrm>
            <a:prstGeom prst="straightConnector1">
              <a:avLst/>
            </a:prstGeom>
            <a:solidFill>
              <a:srgbClr val="87BBEA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657600" y="5257800"/>
              <a:ext cx="2209800" cy="762000"/>
            </a:xfrm>
            <a:prstGeom prst="roundRect">
              <a:avLst/>
            </a:prstGeom>
            <a:solidFill>
              <a:srgbClr val="87BBEA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Functional Calculation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295400" y="2438400"/>
            <a:ext cx="4038600" cy="381000"/>
          </a:xfrm>
          <a:prstGeom prst="rect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Idempotence: It’s Not That Hard!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4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Operations</a:t>
            </a:r>
            <a:r>
              <a:rPr lang="en-US" baseline="0" dirty="0" smtClean="0"/>
              <a:t> on Immutable </a:t>
            </a:r>
            <a:r>
              <a:rPr lang="en-US" baseline="0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14400"/>
            <a:ext cx="8177212" cy="5486400"/>
          </a:xfrm>
        </p:spPr>
        <p:txBody>
          <a:bodyPr/>
          <a:lstStyle/>
          <a:p>
            <a:r>
              <a:rPr lang="en-US" dirty="0" smtClean="0"/>
              <a:t>You can meaningfully apply relational operations across locked relational data and immutable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Relational operations are value based and require locking semantics</a:t>
            </a:r>
          </a:p>
          <a:p>
            <a:pPr lvl="1"/>
            <a:r>
              <a:rPr lang="en-US" dirty="0" smtClean="0"/>
              <a:t>Database concurrency control temporarily freezes the changing data</a:t>
            </a:r>
          </a:p>
          <a:p>
            <a:pPr lvl="1"/>
            <a:r>
              <a:rPr lang="en-US" dirty="0" smtClean="0"/>
              <a:t>Relational JOINS require frozen snapshots to be meaningful</a:t>
            </a:r>
          </a:p>
          <a:p>
            <a:r>
              <a:rPr lang="en-US" dirty="0" smtClean="0"/>
              <a:t>Locking presents a version of the Relational DB which can be joined</a:t>
            </a:r>
          </a:p>
          <a:p>
            <a:pPr lvl="1"/>
            <a:r>
              <a:rPr lang="en-US" dirty="0" smtClean="0"/>
              <a:t>Named and frozen </a:t>
            </a:r>
            <a:r>
              <a:rPr lang="en-US" dirty="0" err="1" smtClean="0"/>
              <a:t>DataSets</a:t>
            </a:r>
            <a:r>
              <a:rPr lang="en-US" dirty="0" smtClean="0"/>
              <a:t> may also be joined with the classic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38200" y="3505200"/>
            <a:ext cx="2819400" cy="3048000"/>
          </a:xfrm>
          <a:prstGeom prst="can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542732" y="3483114"/>
            <a:ext cx="14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Relational</a:t>
            </a:r>
          </a:p>
          <a:p>
            <a:pPr algn="ctr"/>
            <a:r>
              <a:rPr lang="en-US" sz="2000" b="1" dirty="0" smtClean="0"/>
              <a:t>Database</a:t>
            </a:r>
          </a:p>
        </p:txBody>
      </p:sp>
      <p:grpSp>
        <p:nvGrpSpPr>
          <p:cNvPr id="39" name="Group 29"/>
          <p:cNvGrpSpPr/>
          <p:nvPr/>
        </p:nvGrpSpPr>
        <p:grpSpPr>
          <a:xfrm>
            <a:off x="1027471" y="5384390"/>
            <a:ext cx="877529" cy="940210"/>
            <a:chOff x="7620000" y="4343400"/>
            <a:chExt cx="1066800" cy="1143000"/>
          </a:xfrm>
        </p:grpSpPr>
        <p:sp>
          <p:nvSpPr>
            <p:cNvPr id="40" name="Bevel 39"/>
            <p:cNvSpPr/>
            <p:nvPr/>
          </p:nvSpPr>
          <p:spPr>
            <a:xfrm>
              <a:off x="7620000" y="4343400"/>
              <a:ext cx="1066800" cy="1143000"/>
            </a:xfrm>
            <a:prstGeom prst="bevel">
              <a:avLst>
                <a:gd name="adj" fmla="val 8334"/>
              </a:avLst>
            </a:prstGeom>
            <a:solidFill>
              <a:schemeClr val="accent2"/>
            </a:solidFill>
            <a:ln>
              <a:solidFill>
                <a:srgbClr val="000000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 anchorCtr="1"/>
            <a:lstStyle/>
            <a:p>
              <a:pPr algn="ctr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TableB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72400" y="44958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72400" y="45974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72400" y="46990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72400" y="48006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72400" y="50292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50200" y="4699000"/>
              <a:ext cx="442755" cy="374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…</a:t>
              </a:r>
            </a:p>
          </p:txBody>
        </p:sp>
      </p:grpSp>
      <p:grpSp>
        <p:nvGrpSpPr>
          <p:cNvPr id="47" name="Group 31"/>
          <p:cNvGrpSpPr/>
          <p:nvPr/>
        </p:nvGrpSpPr>
        <p:grpSpPr>
          <a:xfrm>
            <a:off x="1027471" y="4343400"/>
            <a:ext cx="877529" cy="940210"/>
            <a:chOff x="7620000" y="4343400"/>
            <a:chExt cx="1066800" cy="1143000"/>
          </a:xfrm>
        </p:grpSpPr>
        <p:sp>
          <p:nvSpPr>
            <p:cNvPr id="48" name="Bevel 47"/>
            <p:cNvSpPr/>
            <p:nvPr/>
          </p:nvSpPr>
          <p:spPr>
            <a:xfrm>
              <a:off x="7620000" y="4343400"/>
              <a:ext cx="1066800" cy="1143000"/>
            </a:xfrm>
            <a:prstGeom prst="bevel">
              <a:avLst>
                <a:gd name="adj" fmla="val 8334"/>
              </a:avLst>
            </a:prstGeom>
            <a:solidFill>
              <a:srgbClr val="7DDF64"/>
            </a:solidFill>
            <a:ln>
              <a:solidFill>
                <a:srgbClr val="000000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b" anchorCtr="1"/>
            <a:lstStyle/>
            <a:p>
              <a:pPr algn="ctr">
                <a:spcAft>
                  <a:spcPts val="60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TableA</a:t>
              </a:r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72400" y="44958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72400" y="45974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72400" y="46990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72400" y="48006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72400" y="5029200"/>
              <a:ext cx="762000" cy="76200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50200" y="4699000"/>
              <a:ext cx="442755" cy="374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…</a:t>
              </a:r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H="1">
            <a:off x="2286000" y="3984298"/>
            <a:ext cx="2667000" cy="1752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352800" y="5715000"/>
            <a:ext cx="15240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209800" y="5638800"/>
            <a:ext cx="1371600" cy="533400"/>
            <a:chOff x="914400" y="6019800"/>
            <a:chExt cx="1524000" cy="609600"/>
          </a:xfrm>
        </p:grpSpPr>
        <p:sp>
          <p:nvSpPr>
            <p:cNvPr id="37" name="Vertical Scroll 36"/>
            <p:cNvSpPr/>
            <p:nvPr/>
          </p:nvSpPr>
          <p:spPr>
            <a:xfrm>
              <a:off x="914400" y="6019800"/>
              <a:ext cx="1524000" cy="609600"/>
            </a:xfrm>
            <a:prstGeom prst="verticalScroll">
              <a:avLst>
                <a:gd name="adj" fmla="val 20435"/>
              </a:avLst>
            </a:prstGeom>
            <a:solidFill>
              <a:schemeClr val="accent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2842" y="6205835"/>
              <a:ext cx="1147478" cy="307777"/>
            </a:xfrm>
            <a:prstGeom prst="rect">
              <a:avLst/>
            </a:prstGeom>
            <a:noFill/>
            <a:ln w="31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DataSet</a:t>
              </a:r>
              <a:r>
                <a:rPr lang="en-US" sz="1400" b="1" dirty="0" smtClean="0"/>
                <a:t>-X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8200" y="3973461"/>
            <a:ext cx="3886200" cy="1817739"/>
            <a:chOff x="4648200" y="3973461"/>
            <a:chExt cx="3886200" cy="1817739"/>
          </a:xfrm>
        </p:grpSpPr>
        <p:sp>
          <p:nvSpPr>
            <p:cNvPr id="8" name="Vertical Scroll 7"/>
            <p:cNvSpPr/>
            <p:nvPr/>
          </p:nvSpPr>
          <p:spPr>
            <a:xfrm>
              <a:off x="4648200" y="3973461"/>
              <a:ext cx="3886200" cy="1817739"/>
            </a:xfrm>
            <a:prstGeom prst="verticalScroll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9" name="Up Ribbon 8"/>
            <p:cNvSpPr/>
            <p:nvPr/>
          </p:nvSpPr>
          <p:spPr>
            <a:xfrm>
              <a:off x="6403258" y="5310648"/>
              <a:ext cx="1441655" cy="376084"/>
            </a:xfrm>
            <a:prstGeom prst="ribbon2">
              <a:avLst>
                <a:gd name="adj1" fmla="val 16667"/>
                <a:gd name="adj2" fmla="val 630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Schema</a:t>
              </a:r>
            </a:p>
          </p:txBody>
        </p:sp>
        <p:grpSp>
          <p:nvGrpSpPr>
            <p:cNvPr id="10" name="Group 29"/>
            <p:cNvGrpSpPr/>
            <p:nvPr/>
          </p:nvGrpSpPr>
          <p:grpSpPr>
            <a:xfrm>
              <a:off x="5024284" y="4286864"/>
              <a:ext cx="877529" cy="940210"/>
              <a:chOff x="7620000" y="4343400"/>
              <a:chExt cx="1066800" cy="1143000"/>
            </a:xfrm>
          </p:grpSpPr>
          <p:sp>
            <p:nvSpPr>
              <p:cNvPr id="29" name="Bevel 28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3390" y="5317422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DataSet</a:t>
              </a:r>
              <a:r>
                <a:rPr lang="en-US" b="1" dirty="0" smtClean="0"/>
                <a:t>-X</a:t>
              </a:r>
            </a:p>
          </p:txBody>
        </p:sp>
        <p:grpSp>
          <p:nvGrpSpPr>
            <p:cNvPr id="12" name="Group 31"/>
            <p:cNvGrpSpPr/>
            <p:nvPr/>
          </p:nvGrpSpPr>
          <p:grpSpPr>
            <a:xfrm>
              <a:off x="6027174" y="4286864"/>
              <a:ext cx="877529" cy="940210"/>
              <a:chOff x="7620000" y="4343400"/>
              <a:chExt cx="1066800" cy="1143000"/>
            </a:xfrm>
          </p:grpSpPr>
          <p:sp>
            <p:nvSpPr>
              <p:cNvPr id="22" name="Bevel 21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grpSp>
          <p:nvGrpSpPr>
            <p:cNvPr id="13" name="Group 39"/>
            <p:cNvGrpSpPr/>
            <p:nvPr/>
          </p:nvGrpSpPr>
          <p:grpSpPr>
            <a:xfrm>
              <a:off x="7280787" y="4286864"/>
              <a:ext cx="961103" cy="940210"/>
              <a:chOff x="7620000" y="4343400"/>
              <a:chExt cx="1066800" cy="1143000"/>
            </a:xfrm>
          </p:grpSpPr>
          <p:sp>
            <p:nvSpPr>
              <p:cNvPr id="15" name="Bevel 14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err="1" smtClean="0">
                    <a:solidFill>
                      <a:srgbClr val="000000"/>
                    </a:solidFill>
                  </a:rPr>
                  <a:t>TableN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950200" y="4699000"/>
                <a:ext cx="415498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907053" y="44749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05000" y="4267200"/>
            <a:ext cx="3200400" cy="914400"/>
            <a:chOff x="2057400" y="4419600"/>
            <a:chExt cx="3200400" cy="914400"/>
          </a:xfrm>
        </p:grpSpPr>
        <p:sp>
          <p:nvSpPr>
            <p:cNvPr id="55" name="Left-Right Arrow Callout 54"/>
            <p:cNvSpPr/>
            <p:nvPr/>
          </p:nvSpPr>
          <p:spPr>
            <a:xfrm>
              <a:off x="2057400" y="4419600"/>
              <a:ext cx="3200400" cy="914400"/>
            </a:xfrm>
            <a:prstGeom prst="leftRightArrowCallout">
              <a:avLst/>
            </a:prstGeom>
            <a:solidFill>
              <a:schemeClr val="accent5"/>
            </a:solidFill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Join </a:t>
              </a:r>
              <a:r>
                <a:rPr lang="en-US" i="1" dirty="0" err="1" smtClean="0">
                  <a:solidFill>
                    <a:srgbClr val="000000"/>
                  </a:solidFill>
                </a:rPr>
                <a:t>TableA</a:t>
              </a:r>
              <a:r>
                <a:rPr lang="en-US" i="1" dirty="0" smtClean="0">
                  <a:solidFill>
                    <a:srgbClr val="000000"/>
                  </a:solidFill>
                </a:rPr>
                <a:t> and Table1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56" name="Left-Right Arrow Callout 55"/>
            <p:cNvSpPr/>
            <p:nvPr/>
          </p:nvSpPr>
          <p:spPr>
            <a:xfrm>
              <a:off x="2057400" y="4419600"/>
              <a:ext cx="3200400" cy="914400"/>
            </a:xfrm>
            <a:prstGeom prst="leftRightArrowCallout">
              <a:avLst/>
            </a:prstGeom>
            <a:solidFill>
              <a:schemeClr val="accent5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rgbClr val="000000"/>
                  </a:solidFill>
                </a:rPr>
                <a:t>Join </a:t>
              </a:r>
              <a:r>
                <a:rPr lang="en-US" i="1" dirty="0" err="1" smtClean="0">
                  <a:solidFill>
                    <a:srgbClr val="000000"/>
                  </a:solidFill>
                </a:rPr>
                <a:t>TableA</a:t>
              </a:r>
              <a:r>
                <a:rPr lang="en-US" i="1" dirty="0" smtClean="0">
                  <a:solidFill>
                    <a:srgbClr val="000000"/>
                  </a:solidFill>
                </a:rPr>
                <a:t> and Table1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219063" y="3581400"/>
            <a:ext cx="285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Stored Elsewhere…</a:t>
            </a:r>
          </a:p>
        </p:txBody>
      </p:sp>
    </p:spTree>
    <p:extLst>
      <p:ext uri="{BB962C8B-B14F-4D97-AF65-F5344CB8AC3E}">
        <p14:creationId xmlns:p14="http://schemas.microsoft.com/office/powerpoint/2010/main" val="13319657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4876800"/>
            <a:ext cx="80010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4058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</a:t>
            </a:r>
            <a:r>
              <a:rPr lang="en-US" sz="2800" dirty="0" smtClean="0"/>
              <a:t>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29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/>
              <a:t>Some</a:t>
            </a:r>
            <a:r>
              <a:rPr lang="en-US" sz="3600" baseline="0" dirty="0" smtClean="0"/>
              <a:t> Industry Trends to Consider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92875"/>
            <a:ext cx="10668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219200"/>
            <a:ext cx="3352800" cy="3810000"/>
            <a:chOff x="762000" y="1219200"/>
            <a:chExt cx="3352800" cy="38100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219200"/>
              <a:ext cx="3352800" cy="3810000"/>
            </a:xfrm>
            <a:prstGeom prst="roundRect">
              <a:avLst>
                <a:gd name="adj" fmla="val 578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Old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828800"/>
              <a:ext cx="2971800" cy="68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Computation (CPUS) Expensive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2590800"/>
              <a:ext cx="2971800" cy="68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Disk Storage Expensive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52800"/>
              <a:ext cx="2971800" cy="685800"/>
            </a:xfrm>
            <a:prstGeom prst="rect">
              <a:avLst/>
            </a:prstGeom>
            <a:solidFill>
              <a:srgbClr val="7DDF6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Coordination Easy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(Latches Don</a:t>
              </a:r>
              <a:r>
                <a:rPr lang="fr-FR" b="1" dirty="0" smtClean="0">
                  <a:solidFill>
                    <a:srgbClr val="000000"/>
                  </a:solidFill>
                </a:rPr>
                <a:t>’</a:t>
              </a:r>
              <a:r>
                <a:rPr lang="en-US" b="1" dirty="0" smtClean="0">
                  <a:solidFill>
                    <a:srgbClr val="000000"/>
                  </a:solidFill>
                </a:rPr>
                <a:t>t Often Hit)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114800"/>
              <a:ext cx="2971800" cy="68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DRAM Expensive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91000" y="1219200"/>
            <a:ext cx="4648200" cy="3810000"/>
            <a:chOff x="4191000" y="1219200"/>
            <a:chExt cx="4495800" cy="3810000"/>
          </a:xfrm>
        </p:grpSpPr>
        <p:grpSp>
          <p:nvGrpSpPr>
            <p:cNvPr id="18" name="Group 17"/>
            <p:cNvGrpSpPr/>
            <p:nvPr/>
          </p:nvGrpSpPr>
          <p:grpSpPr>
            <a:xfrm>
              <a:off x="5334000" y="1219200"/>
              <a:ext cx="3352800" cy="3810000"/>
              <a:chOff x="5257800" y="1219200"/>
              <a:chExt cx="3352800" cy="3810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57800" y="1219200"/>
                <a:ext cx="3352800" cy="3810000"/>
              </a:xfrm>
              <a:prstGeom prst="roundRect">
                <a:avLst>
                  <a:gd name="adj" fmla="val 5786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b="1" dirty="0" smtClean="0">
                    <a:solidFill>
                      <a:srgbClr val="000000"/>
                    </a:solidFill>
                  </a:rPr>
                  <a:t>New</a:t>
                </a:r>
                <a:endParaRPr lang="en-US" sz="3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86400" y="1828800"/>
                <a:ext cx="29718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Computation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Cheap </a:t>
                </a:r>
                <a:br>
                  <a:rPr lang="en-US" b="1" dirty="0" smtClean="0">
                    <a:solidFill>
                      <a:srgbClr val="000000"/>
                    </a:solidFill>
                  </a:rPr>
                </a:br>
                <a:r>
                  <a:rPr lang="en-US" b="1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Manycore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Computers)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86400" y="2590800"/>
                <a:ext cx="29718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Disk Storage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Cheap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(Cheap Commodity Disks)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486400" y="3352800"/>
                <a:ext cx="2971800" cy="68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Coordination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Hard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(Latches Stall a Lot,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etc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)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86400" y="4114800"/>
                <a:ext cx="29718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DRAM / SSD </a:t>
                </a:r>
                <a:br>
                  <a:rPr lang="en-US" b="1" dirty="0" smtClean="0">
                    <a:solidFill>
                      <a:srgbClr val="000000"/>
                    </a:solidFill>
                  </a:rPr>
                </a:br>
                <a:r>
                  <a:rPr lang="en-US" b="1" dirty="0" smtClean="0">
                    <a:solidFill>
                      <a:srgbClr val="000000"/>
                    </a:solidFill>
                  </a:rPr>
                  <a:t>Getting Cheap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4191000" y="2667000"/>
              <a:ext cx="990600" cy="914400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5181600"/>
            <a:ext cx="8382000" cy="609600"/>
          </a:xfrm>
          <a:prstGeom prst="rect">
            <a:avLst/>
          </a:prstGeom>
          <a:solidFill>
            <a:srgbClr val="EFAF7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u="sng" dirty="0">
                <a:solidFill>
                  <a:srgbClr val="000000"/>
                </a:solidFill>
              </a:rPr>
              <a:t>We Can Afford</a:t>
            </a:r>
            <a:r>
              <a:rPr lang="en-US" sz="2400" i="1" dirty="0">
                <a:solidFill>
                  <a:srgbClr val="000000"/>
                </a:solidFill>
              </a:rPr>
              <a:t> to Keep Immutable Copies of Lots of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" y="5943600"/>
            <a:ext cx="8382000" cy="609600"/>
          </a:xfrm>
          <a:prstGeom prst="rect">
            <a:avLst/>
          </a:prstGeom>
          <a:solidFill>
            <a:srgbClr val="EFAF7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u="sng" dirty="0">
                <a:solidFill>
                  <a:srgbClr val="000000"/>
                </a:solidFill>
              </a:rPr>
              <a:t>We </a:t>
            </a:r>
            <a:r>
              <a:rPr lang="en-US" sz="2400" i="1" u="sng" dirty="0" smtClean="0">
                <a:solidFill>
                  <a:srgbClr val="000000"/>
                </a:solidFill>
              </a:rPr>
              <a:t>Need</a:t>
            </a:r>
            <a:r>
              <a:rPr lang="en-US" sz="2400" i="1" dirty="0" smtClean="0">
                <a:solidFill>
                  <a:srgbClr val="000000"/>
                </a:solidFill>
              </a:rPr>
              <a:t> Immutability to Coordinate with Fewer Challenges</a:t>
            </a: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76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Data</a:t>
            </a:r>
            <a:r>
              <a:rPr lang="en-US" sz="3200" baseline="0" dirty="0" err="1" smtClean="0"/>
              <a:t>Sets</a:t>
            </a:r>
            <a:r>
              <a:rPr lang="en-US" sz="3200" baseline="0" dirty="0" smtClean="0"/>
              <a:t> Are Semantically Immutable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DataSet</a:t>
            </a:r>
            <a:r>
              <a:rPr lang="en-US" dirty="0" smtClean="0"/>
              <a:t> is semantically immutable</a:t>
            </a:r>
          </a:p>
          <a:p>
            <a:pPr lvl="1"/>
            <a:r>
              <a:rPr lang="en-US" dirty="0" smtClean="0"/>
              <a:t>It has a set of tables, rows, and columns</a:t>
            </a:r>
          </a:p>
          <a:p>
            <a:pPr lvl="1"/>
            <a:r>
              <a:rPr lang="en-US" dirty="0" smtClean="0"/>
              <a:t>It may have semi-structured data (e.g. JSON)</a:t>
            </a:r>
          </a:p>
          <a:p>
            <a:pPr lvl="1"/>
            <a:r>
              <a:rPr lang="en-US" dirty="0" smtClean="0"/>
              <a:t>It may have app-defined data</a:t>
            </a:r>
          </a:p>
          <a:p>
            <a:r>
              <a:rPr lang="en-US" dirty="0" err="1" smtClean="0"/>
              <a:t>DataSets</a:t>
            </a:r>
            <a:r>
              <a:rPr lang="en-US" dirty="0" smtClean="0"/>
              <a:t> may be defined as a SELECTION, PROJECTION, or JOIN over previously existing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Semantically, all that data is copied into a new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Physically optimizations can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4354461"/>
            <a:ext cx="3886200" cy="1817739"/>
            <a:chOff x="4648200" y="3973461"/>
            <a:chExt cx="3886200" cy="1817739"/>
          </a:xfrm>
        </p:grpSpPr>
        <p:sp>
          <p:nvSpPr>
            <p:cNvPr id="6" name="Vertical Scroll 5"/>
            <p:cNvSpPr/>
            <p:nvPr/>
          </p:nvSpPr>
          <p:spPr>
            <a:xfrm>
              <a:off x="4648200" y="3973461"/>
              <a:ext cx="3886200" cy="1817739"/>
            </a:xfrm>
            <a:prstGeom prst="verticalScroll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7" name="Up Ribbon 6"/>
            <p:cNvSpPr/>
            <p:nvPr/>
          </p:nvSpPr>
          <p:spPr>
            <a:xfrm>
              <a:off x="6403258" y="5310648"/>
              <a:ext cx="1441655" cy="376084"/>
            </a:xfrm>
            <a:prstGeom prst="ribbon2">
              <a:avLst>
                <a:gd name="adj1" fmla="val 16667"/>
                <a:gd name="adj2" fmla="val 630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Schema</a:t>
              </a:r>
            </a:p>
          </p:txBody>
        </p:sp>
        <p:grpSp>
          <p:nvGrpSpPr>
            <p:cNvPr id="8" name="Group 29"/>
            <p:cNvGrpSpPr/>
            <p:nvPr/>
          </p:nvGrpSpPr>
          <p:grpSpPr>
            <a:xfrm>
              <a:off x="5024284" y="4286864"/>
              <a:ext cx="877529" cy="940210"/>
              <a:chOff x="7620000" y="4343400"/>
              <a:chExt cx="1066800" cy="1143000"/>
            </a:xfrm>
          </p:grpSpPr>
          <p:sp>
            <p:nvSpPr>
              <p:cNvPr id="27" name="Bevel 26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003390" y="5317422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DataSet</a:t>
              </a:r>
              <a:r>
                <a:rPr lang="en-US" b="1" dirty="0" smtClean="0"/>
                <a:t>-X</a:t>
              </a:r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6027174" y="4286864"/>
              <a:ext cx="877529" cy="940210"/>
              <a:chOff x="7620000" y="4343400"/>
              <a:chExt cx="1066800" cy="1143000"/>
            </a:xfrm>
          </p:grpSpPr>
          <p:sp>
            <p:nvSpPr>
              <p:cNvPr id="20" name="Bevel 19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grpSp>
          <p:nvGrpSpPr>
            <p:cNvPr id="11" name="Group 39"/>
            <p:cNvGrpSpPr/>
            <p:nvPr/>
          </p:nvGrpSpPr>
          <p:grpSpPr>
            <a:xfrm>
              <a:off x="7280787" y="4286864"/>
              <a:ext cx="961103" cy="940210"/>
              <a:chOff x="7620000" y="4343400"/>
              <a:chExt cx="1066800" cy="1143000"/>
            </a:xfrm>
          </p:grpSpPr>
          <p:sp>
            <p:nvSpPr>
              <p:cNvPr id="13" name="Bevel 12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err="1" smtClean="0">
                    <a:solidFill>
                      <a:srgbClr val="000000"/>
                    </a:solidFill>
                  </a:rPr>
                  <a:t>TableN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50200" y="4699000"/>
                <a:ext cx="415498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907053" y="44749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894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81400" y="3505200"/>
            <a:ext cx="50292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DataSets</a:t>
            </a:r>
            <a:r>
              <a:rPr lang="en-US" baseline="0" dirty="0" smtClean="0"/>
              <a:t> for Read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14400"/>
            <a:ext cx="8177212" cy="5486400"/>
          </a:xfrm>
        </p:spPr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are semantically immutable but may be physically changed</a:t>
            </a:r>
          </a:p>
          <a:p>
            <a:pPr lvl="1"/>
            <a:r>
              <a:rPr lang="en-US" dirty="0" smtClean="0"/>
              <a:t>You can add an index or two</a:t>
            </a:r>
          </a:p>
          <a:p>
            <a:pPr lvl="1"/>
            <a:r>
              <a:rPr lang="en-US" dirty="0" smtClean="0"/>
              <a:t>You can </a:t>
            </a:r>
            <a:r>
              <a:rPr lang="en-US" dirty="0" err="1" smtClean="0"/>
              <a:t>denormalize</a:t>
            </a:r>
            <a:r>
              <a:rPr lang="en-US" dirty="0" smtClean="0"/>
              <a:t> tables to optimize for read access</a:t>
            </a:r>
          </a:p>
          <a:p>
            <a:pPr lvl="1"/>
            <a:r>
              <a:rPr lang="en-US" dirty="0" smtClean="0"/>
              <a:t>You can make a copy of a table with far fewer columns for fast access</a:t>
            </a:r>
          </a:p>
          <a:p>
            <a:pPr lvl="1"/>
            <a:r>
              <a:rPr lang="en-US" dirty="0" smtClean="0"/>
              <a:t>You can place partitions of the </a:t>
            </a:r>
            <a:r>
              <a:rPr lang="en-US" dirty="0" err="1" smtClean="0"/>
              <a:t>DataSet</a:t>
            </a:r>
            <a:r>
              <a:rPr lang="en-US" dirty="0" smtClean="0"/>
              <a:t> close to where they are being read</a:t>
            </a:r>
          </a:p>
          <a:p>
            <a:r>
              <a:rPr lang="en-US" dirty="0" smtClean="0"/>
              <a:t>You can dynamically watch the read usage of a </a:t>
            </a:r>
            <a:r>
              <a:rPr lang="en-US" dirty="0" err="1" smtClean="0"/>
              <a:t>DataSet</a:t>
            </a:r>
            <a:r>
              <a:rPr lang="en-US" dirty="0" smtClean="0"/>
              <a:t> and create optimizations for the new 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592461"/>
            <a:ext cx="3886200" cy="1817739"/>
            <a:chOff x="4648200" y="3973461"/>
            <a:chExt cx="3886200" cy="1817739"/>
          </a:xfrm>
        </p:grpSpPr>
        <p:sp>
          <p:nvSpPr>
            <p:cNvPr id="6" name="Vertical Scroll 5"/>
            <p:cNvSpPr/>
            <p:nvPr/>
          </p:nvSpPr>
          <p:spPr>
            <a:xfrm>
              <a:off x="4648200" y="3973461"/>
              <a:ext cx="3886200" cy="1817739"/>
            </a:xfrm>
            <a:prstGeom prst="verticalScroll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7" name="Up Ribbon 6"/>
            <p:cNvSpPr/>
            <p:nvPr/>
          </p:nvSpPr>
          <p:spPr>
            <a:xfrm>
              <a:off x="6403258" y="5310648"/>
              <a:ext cx="1441655" cy="376084"/>
            </a:xfrm>
            <a:prstGeom prst="ribbon2">
              <a:avLst>
                <a:gd name="adj1" fmla="val 16667"/>
                <a:gd name="adj2" fmla="val 6304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Schema</a:t>
              </a:r>
            </a:p>
          </p:txBody>
        </p:sp>
        <p:grpSp>
          <p:nvGrpSpPr>
            <p:cNvPr id="8" name="Group 29"/>
            <p:cNvGrpSpPr/>
            <p:nvPr/>
          </p:nvGrpSpPr>
          <p:grpSpPr>
            <a:xfrm>
              <a:off x="5024284" y="4286864"/>
              <a:ext cx="877529" cy="940210"/>
              <a:chOff x="7620000" y="4343400"/>
              <a:chExt cx="1066800" cy="1143000"/>
            </a:xfrm>
          </p:grpSpPr>
          <p:sp>
            <p:nvSpPr>
              <p:cNvPr id="27" name="Bevel 26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003390" y="5317422"/>
              <a:ext cx="127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DataSet</a:t>
              </a:r>
              <a:r>
                <a:rPr lang="en-US" b="1" dirty="0" smtClean="0"/>
                <a:t>-X</a:t>
              </a:r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6027174" y="4286864"/>
              <a:ext cx="877529" cy="940210"/>
              <a:chOff x="7620000" y="4343400"/>
              <a:chExt cx="1066800" cy="1143000"/>
            </a:xfrm>
          </p:grpSpPr>
          <p:sp>
            <p:nvSpPr>
              <p:cNvPr id="20" name="Bevel 19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Table2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50200" y="4699000"/>
                <a:ext cx="442755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grpSp>
          <p:nvGrpSpPr>
            <p:cNvPr id="11" name="Group 39"/>
            <p:cNvGrpSpPr/>
            <p:nvPr/>
          </p:nvGrpSpPr>
          <p:grpSpPr>
            <a:xfrm>
              <a:off x="7280787" y="4286864"/>
              <a:ext cx="961103" cy="940210"/>
              <a:chOff x="7620000" y="4343400"/>
              <a:chExt cx="1066800" cy="1143000"/>
            </a:xfrm>
          </p:grpSpPr>
          <p:sp>
            <p:nvSpPr>
              <p:cNvPr id="13" name="Bevel 12"/>
              <p:cNvSpPr/>
              <p:nvPr/>
            </p:nvSpPr>
            <p:spPr>
              <a:xfrm>
                <a:off x="7620000" y="4343400"/>
                <a:ext cx="1066800" cy="1143000"/>
              </a:xfrm>
              <a:prstGeom prst="bevel">
                <a:avLst>
                  <a:gd name="adj" fmla="val 8334"/>
                </a:avLst>
              </a:prstGeom>
              <a:solidFill>
                <a:srgbClr val="7DDF64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 anchorCtr="1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dirty="0" err="1" smtClean="0">
                    <a:solidFill>
                      <a:srgbClr val="000000"/>
                    </a:solidFill>
                  </a:rPr>
                  <a:t>TableN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44958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72400" y="45974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46990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48006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772400" y="5029200"/>
                <a:ext cx="762000" cy="76200"/>
              </a:xfrm>
              <a:prstGeom prst="rect">
                <a:avLst/>
              </a:prstGeom>
              <a:solidFill>
                <a:srgbClr val="FFFF99"/>
              </a:solidFill>
              <a:ln w="63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50200" y="4699000"/>
                <a:ext cx="415498" cy="374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907053" y="44749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</a:p>
          </p:txBody>
        </p:sp>
      </p:grpSp>
      <p:sp>
        <p:nvSpPr>
          <p:cNvPr id="35" name="Trapezoid 34"/>
          <p:cNvSpPr/>
          <p:nvPr/>
        </p:nvSpPr>
        <p:spPr>
          <a:xfrm>
            <a:off x="3733800" y="5638800"/>
            <a:ext cx="1219200" cy="838200"/>
          </a:xfrm>
          <a:prstGeom prst="trapezoid">
            <a:avLst>
              <a:gd name="adj" fmla="val 48510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Index#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Bevel 36"/>
          <p:cNvSpPr/>
          <p:nvPr/>
        </p:nvSpPr>
        <p:spPr>
          <a:xfrm>
            <a:off x="6477000" y="5486400"/>
            <a:ext cx="1905001" cy="1066800"/>
          </a:xfrm>
          <a:prstGeom prst="bevel">
            <a:avLst>
              <a:gd name="adj" fmla="val 8334"/>
            </a:avLst>
          </a:prstGeom>
          <a:solidFill>
            <a:srgbClr val="7DDF64"/>
          </a:solidFill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 anchorCtr="1"/>
          <a:lstStyle/>
          <a:p>
            <a:pPr algn="ctr">
              <a:spcAft>
                <a:spcPts val="600"/>
              </a:spcAft>
            </a:pPr>
            <a:r>
              <a:rPr lang="en-US" sz="1600" dirty="0" err="1" smtClean="0">
                <a:solidFill>
                  <a:srgbClr val="000000"/>
                </a:solidFill>
              </a:rPr>
              <a:t>Denormalization</a:t>
            </a:r>
            <a:r>
              <a:rPr lang="en-US" sz="1600" dirty="0" smtClean="0">
                <a:solidFill>
                  <a:srgbClr val="000000"/>
                </a:solidFill>
              </a:rPr>
              <a:t> of Parts of Table1 &amp; Table 2</a:t>
            </a:r>
          </a:p>
        </p:txBody>
      </p:sp>
      <p:sp>
        <p:nvSpPr>
          <p:cNvPr id="38" name="Trapezoid 37"/>
          <p:cNvSpPr/>
          <p:nvPr/>
        </p:nvSpPr>
        <p:spPr>
          <a:xfrm>
            <a:off x="5105400" y="5638800"/>
            <a:ext cx="1219200" cy="838200"/>
          </a:xfrm>
          <a:prstGeom prst="trapezoid">
            <a:avLst>
              <a:gd name="adj" fmla="val 48510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Index# 1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943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Immutability and “Big Data”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914400"/>
            <a:ext cx="8177212" cy="5486400"/>
          </a:xfrm>
        </p:spPr>
        <p:txBody>
          <a:bodyPr/>
          <a:lstStyle/>
          <a:p>
            <a:r>
              <a:rPr lang="en-US" dirty="0" smtClean="0"/>
              <a:t>Massively parallel computations usually are functional and </a:t>
            </a:r>
            <a:br>
              <a:rPr lang="en-US" dirty="0" smtClean="0"/>
            </a:br>
            <a:r>
              <a:rPr lang="en-US" dirty="0" smtClean="0"/>
              <a:t>based on immutable inputs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 and Dryad take immutable files as input</a:t>
            </a:r>
          </a:p>
          <a:p>
            <a:pPr lvl="1"/>
            <a:r>
              <a:rPr lang="en-US" dirty="0" smtClean="0"/>
              <a:t>The work is cut into pieces, each of which is immutable</a:t>
            </a:r>
          </a:p>
          <a:p>
            <a:r>
              <a:rPr lang="en-US" dirty="0" smtClean="0"/>
              <a:t>Functional computation (based on immutable inputs) is idempotent</a:t>
            </a:r>
          </a:p>
          <a:p>
            <a:pPr lvl="1"/>
            <a:r>
              <a:rPr lang="en-US" dirty="0" smtClean="0"/>
              <a:t>It’s OK to croak and restart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7200" y="3138311"/>
            <a:ext cx="8153400" cy="3414889"/>
            <a:chOff x="457200" y="3138311"/>
            <a:chExt cx="8153400" cy="3414889"/>
          </a:xfrm>
        </p:grpSpPr>
        <p:sp>
          <p:nvSpPr>
            <p:cNvPr id="5" name="Rounded Rectangle 4"/>
            <p:cNvSpPr/>
            <p:nvPr/>
          </p:nvSpPr>
          <p:spPr>
            <a:xfrm>
              <a:off x="457200" y="3138311"/>
              <a:ext cx="8153400" cy="3414889"/>
            </a:xfrm>
            <a:prstGeom prst="roundRect">
              <a:avLst>
                <a:gd name="adj" fmla="val 10535"/>
              </a:avLst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i="1" dirty="0" smtClean="0">
                  <a:solidFill>
                    <a:srgbClr val="000000"/>
                  </a:solidFill>
                </a:rPr>
                <a:t>Immutability Is the Backbone of “Big Data” Computations!</a:t>
              </a:r>
              <a:endParaRPr lang="en-US" sz="36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5800" y="4495800"/>
              <a:ext cx="7696200" cy="609600"/>
            </a:xfrm>
            <a:prstGeom prst="roundRect">
              <a:avLst>
                <a:gd name="adj" fmla="val 1592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</a:rPr>
                <a:t>Functional Computation with Immutable Inputs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5257800"/>
              <a:ext cx="7696200" cy="1066800"/>
            </a:xfrm>
            <a:prstGeom prst="roundRect">
              <a:avLst>
                <a:gd name="adj" fmla="val 1464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</a:rPr>
                <a:t>Failure and Restart Based on the Idempotent Nature </a:t>
              </a:r>
              <a:br>
                <a:rPr lang="en-US" sz="2400" i="1" dirty="0" smtClean="0">
                  <a:solidFill>
                    <a:srgbClr val="000000"/>
                  </a:solidFill>
                </a:rPr>
              </a:br>
              <a:r>
                <a:rPr lang="en-US" sz="2400" i="1" dirty="0" smtClean="0">
                  <a:solidFill>
                    <a:srgbClr val="000000"/>
                  </a:solidFill>
                </a:rPr>
                <a:t>of Functional Computing over Immutable Inputs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3448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92163"/>
          </a:xfrm>
        </p:spPr>
        <p:txBody>
          <a:bodyPr/>
          <a:lstStyle/>
          <a:p>
            <a:r>
              <a:rPr lang="en-US" sz="3600" dirty="0" smtClean="0"/>
              <a:t>Immutability as a Semantic Prism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838200"/>
            <a:ext cx="8177212" cy="5486400"/>
          </a:xfrm>
        </p:spPr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show an immutable semantic perspective</a:t>
            </a:r>
          </a:p>
          <a:p>
            <a:pPr lvl="1"/>
            <a:r>
              <a:rPr lang="en-US" dirty="0" smtClean="0"/>
              <a:t>Even if the underlying representation is augmented or completely replaced</a:t>
            </a:r>
          </a:p>
          <a:p>
            <a:r>
              <a:rPr lang="en-US" dirty="0" smtClean="0"/>
              <a:t>The King James Bible is character for character immutable</a:t>
            </a:r>
          </a:p>
          <a:p>
            <a:pPr lvl="1"/>
            <a:r>
              <a:rPr lang="en-US" dirty="0" smtClean="0"/>
              <a:t>Even when printed in a different font… Even when digitized…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 when accompanied by different pictures… ???... Hmm…</a:t>
            </a:r>
          </a:p>
          <a:p>
            <a:r>
              <a:rPr lang="en-US" dirty="0" smtClean="0"/>
              <a:t>Is a </a:t>
            </a:r>
            <a:r>
              <a:rPr lang="en-US" dirty="0" err="1" smtClean="0"/>
              <a:t>DataSet</a:t>
            </a:r>
            <a:r>
              <a:rPr lang="en-US" dirty="0" smtClean="0"/>
              <a:t> changed if there is a loss-less transformation to a new schema representation</a:t>
            </a:r>
          </a:p>
          <a:p>
            <a:pPr lvl="1"/>
            <a:r>
              <a:rPr lang="en-US" dirty="0" smtClean="0"/>
              <a:t>The new address field has more capacity… Is that OK?</a:t>
            </a:r>
          </a:p>
          <a:p>
            <a:pPr lvl="1"/>
            <a:r>
              <a:rPr lang="en-US" dirty="0" smtClean="0"/>
              <a:t>The ENUM values are mapped to a new underlying representation… Is that OK?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8229600" cy="2438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It’s Not Enough to Have the Right Bits!</a:t>
            </a:r>
          </a:p>
          <a:p>
            <a:pPr algn="ctr"/>
            <a:endParaRPr lang="en-US" sz="500" i="1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i="1" dirty="0" smtClean="0">
                <a:solidFill>
                  <a:srgbClr val="000000"/>
                </a:solidFill>
              </a:rPr>
              <a:t>You Have to Know How to Interpret Them…</a:t>
            </a:r>
          </a:p>
          <a:p>
            <a:pPr algn="ctr"/>
            <a:endParaRPr lang="en-US" sz="2000" i="1" dirty="0">
              <a:solidFill>
                <a:srgbClr val="000000"/>
              </a:solidFill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</a:endParaRPr>
          </a:p>
          <a:p>
            <a:pPr algn="ctr"/>
            <a:endParaRPr lang="en-US" sz="2000" i="1" dirty="0">
              <a:solidFill>
                <a:srgbClr val="000000"/>
              </a:solidFill>
            </a:endParaRPr>
          </a:p>
          <a:p>
            <a:pPr algn="ctr"/>
            <a:endParaRPr lang="en-US" sz="1600" i="1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105400"/>
            <a:ext cx="7924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“President Bush” meant a different thing in 1990 versus 2005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638800"/>
            <a:ext cx="7924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word “Fanny” is interpreted differently in the US versus Australia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6172200"/>
            <a:ext cx="79248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You Need to know what the Immutable Bits Actually Mean!</a:t>
            </a:r>
          </a:p>
        </p:txBody>
      </p:sp>
    </p:spTree>
    <p:extLst>
      <p:ext uri="{BB962C8B-B14F-4D97-AF65-F5344CB8AC3E}">
        <p14:creationId xmlns:p14="http://schemas.microsoft.com/office/powerpoint/2010/main" val="21604448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5486400"/>
            <a:ext cx="7696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3296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800" dirty="0">
                <a:latin typeface="Calibri" charset="0"/>
              </a:rPr>
              <a:t>Why Normalize?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Normalization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s </a:t>
            </a:r>
            <a:r>
              <a:rPr lang="en-US" sz="2400" dirty="0" smtClean="0">
                <a:latin typeface="Calibri" charset="0"/>
              </a:rPr>
              <a:t>goal is to eliminating update anomalies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</a:rPr>
              <a:t>Can be changed without </a:t>
            </a:r>
            <a:r>
              <a:rPr lang="ja-JP" altLang="en-US" sz="1800" dirty="0" smtClean="0">
                <a:latin typeface="Calibri" charset="0"/>
              </a:rPr>
              <a:t>“</a:t>
            </a:r>
            <a:r>
              <a:rPr lang="en-US" sz="1800" dirty="0" smtClean="0">
                <a:latin typeface="Calibri" charset="0"/>
              </a:rPr>
              <a:t>funny behavior</a:t>
            </a:r>
            <a:r>
              <a:rPr lang="ja-JP" altLang="en-US" sz="1800" dirty="0" smtClean="0">
                <a:latin typeface="Calibri" charset="0"/>
              </a:rPr>
              <a:t>”</a:t>
            </a:r>
            <a:endParaRPr lang="en-US" sz="1800" dirty="0" smtClean="0">
              <a:latin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</a:rPr>
              <a:t>Each data item lives in one place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4327525"/>
            <a:ext cx="6769100" cy="1655763"/>
            <a:chOff x="158" y="3158"/>
            <a:chExt cx="4264" cy="1043"/>
          </a:xfrm>
        </p:grpSpPr>
        <p:grpSp>
          <p:nvGrpSpPr>
            <p:cNvPr id="3086" name="Group 5"/>
            <p:cNvGrpSpPr>
              <a:grpSpLocks/>
            </p:cNvGrpSpPr>
            <p:nvPr/>
          </p:nvGrpSpPr>
          <p:grpSpPr bwMode="auto">
            <a:xfrm>
              <a:off x="158" y="3158"/>
              <a:ext cx="4264" cy="189"/>
              <a:chOff x="476" y="3158"/>
              <a:chExt cx="4264" cy="238"/>
            </a:xfrm>
          </p:grpSpPr>
          <p:sp>
            <p:nvSpPr>
              <p:cNvPr id="3115" name="Rectangle 6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454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Emp #</a:t>
                </a:r>
              </a:p>
            </p:txBody>
          </p:sp>
          <p:sp>
            <p:nvSpPr>
              <p:cNvPr id="3116" name="Rectangle 7"/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862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Emp Name</a:t>
                </a:r>
              </a:p>
            </p:txBody>
          </p:sp>
          <p:sp>
            <p:nvSpPr>
              <p:cNvPr id="3117" name="Rectangle 8"/>
              <p:cNvSpPr>
                <a:spLocks noChangeArrowheads="1"/>
              </p:cNvSpPr>
              <p:nvPr/>
            </p:nvSpPr>
            <p:spPr bwMode="auto">
              <a:xfrm>
                <a:off x="2744" y="3158"/>
                <a:ext cx="408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Mgr #</a:t>
                </a:r>
              </a:p>
            </p:txBody>
          </p:sp>
          <p:sp>
            <p:nvSpPr>
              <p:cNvPr id="3118" name="Rectangle 9"/>
              <p:cNvSpPr>
                <a:spLocks noChangeArrowheads="1"/>
              </p:cNvSpPr>
              <p:nvPr/>
            </p:nvSpPr>
            <p:spPr bwMode="auto">
              <a:xfrm>
                <a:off x="3197" y="3158"/>
                <a:ext cx="726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Mgr Name</a:t>
                </a:r>
              </a:p>
            </p:txBody>
          </p:sp>
          <p:sp>
            <p:nvSpPr>
              <p:cNvPr id="3119" name="Rectangle 10"/>
              <p:cNvSpPr>
                <a:spLocks noChangeArrowheads="1"/>
              </p:cNvSpPr>
              <p:nvPr/>
            </p:nvSpPr>
            <p:spPr bwMode="auto">
              <a:xfrm>
                <a:off x="1883" y="3158"/>
                <a:ext cx="816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Emp Phone</a:t>
                </a:r>
              </a:p>
            </p:txBody>
          </p:sp>
          <p:sp>
            <p:nvSpPr>
              <p:cNvPr id="3120" name="Rectangle 11"/>
              <p:cNvSpPr>
                <a:spLocks noChangeArrowheads="1"/>
              </p:cNvSpPr>
              <p:nvPr/>
            </p:nvSpPr>
            <p:spPr bwMode="auto">
              <a:xfrm>
                <a:off x="3969" y="3159"/>
                <a:ext cx="771" cy="237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Mgr Phone</a:t>
                </a:r>
              </a:p>
            </p:txBody>
          </p:sp>
        </p:grpSp>
        <p:grpSp>
          <p:nvGrpSpPr>
            <p:cNvPr id="3087" name="Group 12"/>
            <p:cNvGrpSpPr>
              <a:grpSpLocks/>
            </p:cNvGrpSpPr>
            <p:nvPr/>
          </p:nvGrpSpPr>
          <p:grpSpPr bwMode="auto">
            <a:xfrm>
              <a:off x="158" y="3374"/>
              <a:ext cx="4264" cy="189"/>
              <a:chOff x="476" y="3158"/>
              <a:chExt cx="4264" cy="238"/>
            </a:xfrm>
          </p:grpSpPr>
          <p:sp>
            <p:nvSpPr>
              <p:cNvPr id="3109" name="Rectangle 13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454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47</a:t>
                </a:r>
              </a:p>
            </p:txBody>
          </p:sp>
          <p:sp>
            <p:nvSpPr>
              <p:cNvPr id="3110" name="Rectangle 14"/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862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Joe</a:t>
                </a:r>
              </a:p>
            </p:txBody>
          </p:sp>
          <p:sp>
            <p:nvSpPr>
              <p:cNvPr id="3111" name="Rectangle 15"/>
              <p:cNvSpPr>
                <a:spLocks noChangeArrowheads="1"/>
              </p:cNvSpPr>
              <p:nvPr/>
            </p:nvSpPr>
            <p:spPr bwMode="auto">
              <a:xfrm>
                <a:off x="2744" y="3158"/>
                <a:ext cx="408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3112" name="Rectangle 16"/>
              <p:cNvSpPr>
                <a:spLocks noChangeArrowheads="1"/>
              </p:cNvSpPr>
              <p:nvPr/>
            </p:nvSpPr>
            <p:spPr bwMode="auto">
              <a:xfrm>
                <a:off x="3197" y="3158"/>
                <a:ext cx="72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Sam</a:t>
                </a:r>
              </a:p>
            </p:txBody>
          </p:sp>
          <p:sp>
            <p:nvSpPr>
              <p:cNvPr id="3113" name="Rectangle 17"/>
              <p:cNvSpPr>
                <a:spLocks noChangeArrowheads="1"/>
              </p:cNvSpPr>
              <p:nvPr/>
            </p:nvSpPr>
            <p:spPr bwMode="auto">
              <a:xfrm>
                <a:off x="1883" y="3158"/>
                <a:ext cx="81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5-1234</a:t>
                </a:r>
              </a:p>
            </p:txBody>
          </p:sp>
          <p:sp>
            <p:nvSpPr>
              <p:cNvPr id="3114" name="Rectangle 18"/>
              <p:cNvSpPr>
                <a:spLocks noChangeArrowheads="1"/>
              </p:cNvSpPr>
              <p:nvPr/>
            </p:nvSpPr>
            <p:spPr bwMode="auto">
              <a:xfrm>
                <a:off x="3969" y="3159"/>
                <a:ext cx="771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6-9876</a:t>
                </a:r>
              </a:p>
            </p:txBody>
          </p:sp>
        </p:grpSp>
        <p:grpSp>
          <p:nvGrpSpPr>
            <p:cNvPr id="3088" name="Group 19"/>
            <p:cNvGrpSpPr>
              <a:grpSpLocks/>
            </p:cNvGrpSpPr>
            <p:nvPr/>
          </p:nvGrpSpPr>
          <p:grpSpPr bwMode="auto">
            <a:xfrm>
              <a:off x="158" y="3581"/>
              <a:ext cx="4264" cy="189"/>
              <a:chOff x="476" y="3158"/>
              <a:chExt cx="4264" cy="238"/>
            </a:xfrm>
          </p:grpSpPr>
          <p:sp>
            <p:nvSpPr>
              <p:cNvPr id="3103" name="Rectangle 20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454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3104" name="Rectangle 21"/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862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Sally</a:t>
                </a:r>
              </a:p>
            </p:txBody>
          </p:sp>
          <p:sp>
            <p:nvSpPr>
              <p:cNvPr id="3105" name="Rectangle 22"/>
              <p:cNvSpPr>
                <a:spLocks noChangeArrowheads="1"/>
              </p:cNvSpPr>
              <p:nvPr/>
            </p:nvSpPr>
            <p:spPr bwMode="auto">
              <a:xfrm>
                <a:off x="2744" y="3158"/>
                <a:ext cx="408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38</a:t>
                </a:r>
              </a:p>
            </p:txBody>
          </p:sp>
          <p:sp>
            <p:nvSpPr>
              <p:cNvPr id="3106" name="Rectangle 23"/>
              <p:cNvSpPr>
                <a:spLocks noChangeArrowheads="1"/>
              </p:cNvSpPr>
              <p:nvPr/>
            </p:nvSpPr>
            <p:spPr bwMode="auto">
              <a:xfrm>
                <a:off x="3197" y="3158"/>
                <a:ext cx="72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Harry</a:t>
                </a:r>
              </a:p>
            </p:txBody>
          </p:sp>
          <p:sp>
            <p:nvSpPr>
              <p:cNvPr id="3107" name="Rectangle 24"/>
              <p:cNvSpPr>
                <a:spLocks noChangeArrowheads="1"/>
              </p:cNvSpPr>
              <p:nvPr/>
            </p:nvSpPr>
            <p:spPr bwMode="auto">
              <a:xfrm>
                <a:off x="1883" y="3158"/>
                <a:ext cx="81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3-3123</a:t>
                </a:r>
              </a:p>
            </p:txBody>
          </p:sp>
          <p:sp>
            <p:nvSpPr>
              <p:cNvPr id="3108" name="Rectangle 25"/>
              <p:cNvSpPr>
                <a:spLocks noChangeArrowheads="1"/>
              </p:cNvSpPr>
              <p:nvPr/>
            </p:nvSpPr>
            <p:spPr bwMode="auto">
              <a:xfrm>
                <a:off x="3969" y="3159"/>
                <a:ext cx="771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5-6782</a:t>
                </a:r>
              </a:p>
            </p:txBody>
          </p:sp>
        </p:grpSp>
        <p:grpSp>
          <p:nvGrpSpPr>
            <p:cNvPr id="3089" name="Group 26"/>
            <p:cNvGrpSpPr>
              <a:grpSpLocks/>
            </p:cNvGrpSpPr>
            <p:nvPr/>
          </p:nvGrpSpPr>
          <p:grpSpPr bwMode="auto">
            <a:xfrm>
              <a:off x="158" y="3796"/>
              <a:ext cx="4264" cy="189"/>
              <a:chOff x="476" y="3158"/>
              <a:chExt cx="4264" cy="238"/>
            </a:xfrm>
          </p:grpSpPr>
          <p:sp>
            <p:nvSpPr>
              <p:cNvPr id="3097" name="Rectangle 27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454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91</a:t>
                </a:r>
              </a:p>
            </p:txBody>
          </p:sp>
          <p:sp>
            <p:nvSpPr>
              <p:cNvPr id="3098" name="Rectangle 28"/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862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Pete</a:t>
                </a:r>
              </a:p>
            </p:txBody>
          </p:sp>
          <p:sp>
            <p:nvSpPr>
              <p:cNvPr id="3099" name="Rectangle 29"/>
              <p:cNvSpPr>
                <a:spLocks noChangeArrowheads="1"/>
              </p:cNvSpPr>
              <p:nvPr/>
            </p:nvSpPr>
            <p:spPr bwMode="auto">
              <a:xfrm>
                <a:off x="2744" y="3158"/>
                <a:ext cx="408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3100" name="Rectangle 30"/>
              <p:cNvSpPr>
                <a:spLocks noChangeArrowheads="1"/>
              </p:cNvSpPr>
              <p:nvPr/>
            </p:nvSpPr>
            <p:spPr bwMode="auto">
              <a:xfrm>
                <a:off x="3197" y="3158"/>
                <a:ext cx="72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Sam</a:t>
                </a:r>
              </a:p>
            </p:txBody>
          </p:sp>
          <p:sp>
            <p:nvSpPr>
              <p:cNvPr id="3101" name="Rectangle 31"/>
              <p:cNvSpPr>
                <a:spLocks noChangeArrowheads="1"/>
              </p:cNvSpPr>
              <p:nvPr/>
            </p:nvSpPr>
            <p:spPr bwMode="auto">
              <a:xfrm>
                <a:off x="1883" y="3158"/>
                <a:ext cx="81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2-1112</a:t>
                </a:r>
              </a:p>
            </p:txBody>
          </p:sp>
          <p:sp>
            <p:nvSpPr>
              <p:cNvPr id="3102" name="Rectangle 32"/>
              <p:cNvSpPr>
                <a:spLocks noChangeArrowheads="1"/>
              </p:cNvSpPr>
              <p:nvPr/>
            </p:nvSpPr>
            <p:spPr bwMode="auto">
              <a:xfrm>
                <a:off x="3969" y="3159"/>
                <a:ext cx="771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6-9876</a:t>
                </a:r>
              </a:p>
            </p:txBody>
          </p:sp>
        </p:grpSp>
        <p:grpSp>
          <p:nvGrpSpPr>
            <p:cNvPr id="3090" name="Group 33"/>
            <p:cNvGrpSpPr>
              <a:grpSpLocks/>
            </p:cNvGrpSpPr>
            <p:nvPr/>
          </p:nvGrpSpPr>
          <p:grpSpPr bwMode="auto">
            <a:xfrm>
              <a:off x="158" y="4012"/>
              <a:ext cx="4264" cy="189"/>
              <a:chOff x="476" y="3158"/>
              <a:chExt cx="4264" cy="238"/>
            </a:xfrm>
          </p:grpSpPr>
          <p:sp>
            <p:nvSpPr>
              <p:cNvPr id="3091" name="Rectangle 34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454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66</a:t>
                </a:r>
              </a:p>
            </p:txBody>
          </p:sp>
          <p:sp>
            <p:nvSpPr>
              <p:cNvPr id="3092" name="Rectangle 35"/>
              <p:cNvSpPr>
                <a:spLocks noChangeArrowheads="1"/>
              </p:cNvSpPr>
              <p:nvPr/>
            </p:nvSpPr>
            <p:spPr bwMode="auto">
              <a:xfrm>
                <a:off x="975" y="3158"/>
                <a:ext cx="862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Mary</a:t>
                </a:r>
              </a:p>
            </p:txBody>
          </p:sp>
          <p:sp>
            <p:nvSpPr>
              <p:cNvPr id="3093" name="Rectangle 36"/>
              <p:cNvSpPr>
                <a:spLocks noChangeArrowheads="1"/>
              </p:cNvSpPr>
              <p:nvPr/>
            </p:nvSpPr>
            <p:spPr bwMode="auto">
              <a:xfrm>
                <a:off x="2744" y="3158"/>
                <a:ext cx="408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02</a:t>
                </a:r>
              </a:p>
            </p:txBody>
          </p:sp>
          <p:sp>
            <p:nvSpPr>
              <p:cNvPr id="3094" name="Rectangle 37"/>
              <p:cNvSpPr>
                <a:spLocks noChangeArrowheads="1"/>
              </p:cNvSpPr>
              <p:nvPr/>
            </p:nvSpPr>
            <p:spPr bwMode="auto">
              <a:xfrm>
                <a:off x="3197" y="3158"/>
                <a:ext cx="72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Betty</a:t>
                </a:r>
              </a:p>
            </p:txBody>
          </p:sp>
          <p:sp>
            <p:nvSpPr>
              <p:cNvPr id="3095" name="Rectangle 38"/>
              <p:cNvSpPr>
                <a:spLocks noChangeArrowheads="1"/>
              </p:cNvSpPr>
              <p:nvPr/>
            </p:nvSpPr>
            <p:spPr bwMode="auto">
              <a:xfrm>
                <a:off x="1883" y="3158"/>
                <a:ext cx="816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5-7349</a:t>
                </a:r>
              </a:p>
            </p:txBody>
          </p:sp>
          <p:sp>
            <p:nvSpPr>
              <p:cNvPr id="3096" name="Rectangle 39"/>
              <p:cNvSpPr>
                <a:spLocks noChangeArrowheads="1"/>
              </p:cNvSpPr>
              <p:nvPr/>
            </p:nvSpPr>
            <p:spPr bwMode="auto">
              <a:xfrm>
                <a:off x="3969" y="3159"/>
                <a:ext cx="771" cy="237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4-0101</a:t>
                </a:r>
              </a:p>
            </p:txBody>
          </p:sp>
        </p:grp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779838" y="3276600"/>
            <a:ext cx="5184775" cy="2470151"/>
            <a:chOff x="2381" y="1264"/>
            <a:chExt cx="3266" cy="1556"/>
          </a:xfrm>
          <a:solidFill>
            <a:srgbClr val="FFFFFF"/>
          </a:solidFill>
        </p:grpSpPr>
        <p:sp>
          <p:nvSpPr>
            <p:cNvPr id="3079" name="Oval 41"/>
            <p:cNvSpPr>
              <a:spLocks noChangeArrowheads="1"/>
            </p:cNvSpPr>
            <p:nvPr/>
          </p:nvSpPr>
          <p:spPr bwMode="auto">
            <a:xfrm>
              <a:off x="2381" y="2084"/>
              <a:ext cx="2086" cy="32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0" name="Oval 42"/>
            <p:cNvSpPr>
              <a:spLocks noChangeArrowheads="1"/>
            </p:cNvSpPr>
            <p:nvPr/>
          </p:nvSpPr>
          <p:spPr bwMode="auto">
            <a:xfrm>
              <a:off x="2381" y="2493"/>
              <a:ext cx="2086" cy="32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1" name="Rectangle 43"/>
            <p:cNvSpPr>
              <a:spLocks noChangeArrowheads="1"/>
            </p:cNvSpPr>
            <p:nvPr/>
          </p:nvSpPr>
          <p:spPr bwMode="auto">
            <a:xfrm>
              <a:off x="4195" y="1271"/>
              <a:ext cx="1452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Classic problem</a:t>
              </a:r>
              <a:br>
                <a:rPr lang="en-US"/>
              </a:br>
              <a:r>
                <a:rPr lang="en-US"/>
                <a:t>with de-normalization</a:t>
              </a:r>
            </a:p>
          </p:txBody>
        </p:sp>
        <p:sp>
          <p:nvSpPr>
            <p:cNvPr id="3082" name="Rectangle 44"/>
            <p:cNvSpPr>
              <a:spLocks noChangeArrowheads="1"/>
            </p:cNvSpPr>
            <p:nvPr/>
          </p:nvSpPr>
          <p:spPr bwMode="auto">
            <a:xfrm>
              <a:off x="4604" y="1674"/>
              <a:ext cx="1043" cy="7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Can</a:t>
              </a:r>
              <a:r>
                <a:rPr lang="ja-JP" altLang="en-US"/>
                <a:t>’</a:t>
              </a:r>
              <a:r>
                <a:rPr lang="en-US"/>
                <a:t>t update</a:t>
              </a:r>
              <a:br>
                <a:rPr lang="en-US"/>
              </a:br>
              <a:r>
                <a:rPr lang="en-US"/>
                <a:t>Sam</a:t>
              </a:r>
              <a:r>
                <a:rPr lang="ja-JP" altLang="en-US"/>
                <a:t>’</a:t>
              </a:r>
              <a:r>
                <a:rPr lang="en-US"/>
                <a:t>s phone #</a:t>
              </a:r>
              <a:br>
                <a:rPr lang="en-US"/>
              </a:br>
              <a:r>
                <a:rPr lang="en-US"/>
                <a:t>since there are</a:t>
              </a:r>
              <a:br>
                <a:rPr lang="en-US"/>
              </a:br>
              <a:r>
                <a:rPr lang="en-US"/>
                <a:t>many copies</a:t>
              </a:r>
            </a:p>
          </p:txBody>
        </p:sp>
        <p:sp>
          <p:nvSpPr>
            <p:cNvPr id="3083" name="Freeform 45"/>
            <p:cNvSpPr>
              <a:spLocks/>
            </p:cNvSpPr>
            <p:nvPr/>
          </p:nvSpPr>
          <p:spPr bwMode="auto">
            <a:xfrm>
              <a:off x="4192" y="1264"/>
              <a:ext cx="116" cy="233"/>
            </a:xfrm>
            <a:custGeom>
              <a:avLst/>
              <a:gdLst>
                <a:gd name="T0" fmla="*/ 1452 w 1452"/>
                <a:gd name="T1" fmla="*/ 1134 h 1134"/>
                <a:gd name="T2" fmla="*/ 409 w 1452"/>
                <a:gd name="T3" fmla="*/ 1134 h 1134"/>
                <a:gd name="T4" fmla="*/ 409 w 1452"/>
                <a:gd name="T5" fmla="*/ 408 h 1134"/>
                <a:gd name="T6" fmla="*/ 0 w 1452"/>
                <a:gd name="T7" fmla="*/ 408 h 1134"/>
                <a:gd name="T8" fmla="*/ 0 w 1452"/>
                <a:gd name="T9" fmla="*/ 0 h 1134"/>
                <a:gd name="T10" fmla="*/ 1452 w 1452"/>
                <a:gd name="T11" fmla="*/ 0 h 1134"/>
                <a:gd name="T12" fmla="*/ 1452 w 1452"/>
                <a:gd name="T13" fmla="*/ 1134 h 1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2"/>
                <a:gd name="T22" fmla="*/ 0 h 1134"/>
                <a:gd name="T23" fmla="*/ 1452 w 1452"/>
                <a:gd name="T24" fmla="*/ 1134 h 1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2" h="1134">
                  <a:moveTo>
                    <a:pt x="1452" y="1134"/>
                  </a:moveTo>
                  <a:lnTo>
                    <a:pt x="409" y="1134"/>
                  </a:lnTo>
                  <a:lnTo>
                    <a:pt x="409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452" y="0"/>
                  </a:lnTo>
                  <a:lnTo>
                    <a:pt x="1452" y="1134"/>
                  </a:lnTo>
                  <a:close/>
                </a:path>
              </a:pathLst>
            </a:custGeom>
            <a:grpFill/>
            <a:ln w="28575">
              <a:noFill/>
              <a:round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84" name="Line 46"/>
            <p:cNvSpPr>
              <a:spLocks noChangeShapeType="1"/>
            </p:cNvSpPr>
            <p:nvPr/>
          </p:nvSpPr>
          <p:spPr bwMode="auto">
            <a:xfrm flipH="1">
              <a:off x="4468" y="2082"/>
              <a:ext cx="136" cy="181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5" name="Line 47"/>
            <p:cNvSpPr>
              <a:spLocks noChangeShapeType="1"/>
            </p:cNvSpPr>
            <p:nvPr/>
          </p:nvSpPr>
          <p:spPr bwMode="auto">
            <a:xfrm flipH="1">
              <a:off x="4468" y="2385"/>
              <a:ext cx="136" cy="226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2530923" y="3393004"/>
            <a:ext cx="3972618" cy="78319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De-normalization is</a:t>
            </a:r>
          </a:p>
          <a:p>
            <a:pPr algn="ctr"/>
            <a:r>
              <a:rPr lang="en-US" sz="2000" dirty="0"/>
              <a:t>OK if you </a:t>
            </a:r>
            <a:r>
              <a:rPr lang="en-US" sz="2000" dirty="0" err="1"/>
              <a:t>aren</a:t>
            </a:r>
            <a:r>
              <a:rPr lang="ja-JP" altLang="en-US" sz="2000" dirty="0"/>
              <a:t>’</a:t>
            </a:r>
            <a:r>
              <a:rPr lang="en-US" sz="2000" dirty="0"/>
              <a:t>t going to update!</a:t>
            </a:r>
          </a:p>
        </p:txBody>
      </p:sp>
      <p:sp>
        <p:nvSpPr>
          <p:cNvPr id="49" name="Slide Number Placeholder 3"/>
          <p:cNvSpPr txBox="1">
            <a:spLocks/>
          </p:cNvSpPr>
          <p:nvPr/>
        </p:nvSpPr>
        <p:spPr>
          <a:xfrm>
            <a:off x="8001000" y="6553200"/>
            <a:ext cx="10668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9pPr>
          </a:lstStyle>
          <a:p>
            <a:pPr algn="r"/>
            <a:fld id="{0D08F727-9A43-BA43-9CA7-22850713AEE6}" type="slidenum">
              <a:rPr lang="en-US" sz="1200" smtClean="0"/>
              <a:pPr algn="r"/>
              <a:t>35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9738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Are Swimming in </a:t>
            </a:r>
            <a:r>
              <a:rPr lang="en-US" sz="3200" dirty="0" smtClean="0">
                <a:latin typeface="Calibri" charset="0"/>
              </a:rPr>
              <a:t>a </a:t>
            </a:r>
            <a:r>
              <a:rPr lang="en-US" sz="3200" dirty="0">
                <a:latin typeface="Calibri" charset="0"/>
              </a:rPr>
              <a:t>Sea of Immutable Data 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pic>
        <p:nvPicPr>
          <p:cNvPr id="7172" name="Picture 5" descr="Versioned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31950"/>
            <a:ext cx="5843587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001000" y="6553200"/>
            <a:ext cx="10668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9pPr>
          </a:lstStyle>
          <a:p>
            <a:pPr algn="r"/>
            <a:fld id="{0D08F727-9A43-BA43-9CA7-22850713AEE6}" type="slidenum">
              <a:rPr lang="en-US" sz="1200" smtClean="0"/>
              <a:pPr algn="r"/>
              <a:t>36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71749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Think First Before You Normalize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001000" y="6553200"/>
            <a:ext cx="10668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9pPr>
          </a:lstStyle>
          <a:p>
            <a:pPr algn="r"/>
            <a:fld id="{0D08F727-9A43-BA43-9CA7-22850713AEE6}" type="slidenum">
              <a:rPr lang="en-US" sz="1200" smtClean="0"/>
              <a:pPr algn="r"/>
              <a:t>37</a:t>
            </a:fld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828801"/>
            <a:ext cx="8153400" cy="2286000"/>
            <a:chOff x="457200" y="3138312"/>
            <a:chExt cx="8153400" cy="2286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3138312"/>
              <a:ext cx="8153400" cy="2286000"/>
            </a:xfrm>
            <a:prstGeom prst="roundRect">
              <a:avLst>
                <a:gd name="adj" fmla="val 10535"/>
              </a:avLst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i="1" dirty="0" smtClean="0">
                  <a:solidFill>
                    <a:srgbClr val="000000"/>
                  </a:solidFill>
                </a:rPr>
                <a:t>For God’s Sake, </a:t>
              </a:r>
              <a:br>
                <a:rPr lang="en-US" sz="3600" b="1" i="1" dirty="0" smtClean="0">
                  <a:solidFill>
                    <a:srgbClr val="000000"/>
                  </a:solidFill>
                </a:rPr>
              </a:br>
              <a:r>
                <a:rPr lang="en-US" sz="3600" b="1" i="1" dirty="0" smtClean="0">
                  <a:solidFill>
                    <a:srgbClr val="000000"/>
                  </a:solidFill>
                </a:rPr>
                <a:t>Don’t Normalize Immutable Data!</a:t>
              </a:r>
              <a:endParaRPr lang="en-US" sz="36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" y="4586111"/>
              <a:ext cx="7696200" cy="609600"/>
            </a:xfrm>
            <a:prstGeom prst="roundRect">
              <a:avLst>
                <a:gd name="adj" fmla="val 1464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</a:rPr>
                <a:t>Unless It’s to Optimize Space in the Representation…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89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151010"/>
            <a:ext cx="8229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9" name="Text Placeholder 1"/>
          <p:cNvSpPr>
            <a:spLocks noGrp="1"/>
          </p:cNvSpPr>
          <p:nvPr>
            <p:ph type="body" idx="4294967295"/>
          </p:nvPr>
        </p:nvSpPr>
        <p:spPr>
          <a:xfrm>
            <a:off x="762000" y="2179638"/>
            <a:ext cx="8229600" cy="25447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People Normalize </a:t>
            </a:r>
            <a:r>
              <a:rPr lang="en-US" sz="2800" dirty="0" smtClean="0">
                <a:latin typeface="Calibri" charset="0"/>
              </a:rPr>
              <a:t>‘</a:t>
            </a:r>
            <a:r>
              <a:rPr lang="en-US" sz="2800" dirty="0" err="1" smtClean="0">
                <a:latin typeface="Calibri" charset="0"/>
              </a:rPr>
              <a:t>Cuz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their Professor Said To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--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That’s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Why We Need All Those Joins…</a:t>
            </a:r>
          </a:p>
        </p:txBody>
      </p:sp>
      <p:sp>
        <p:nvSpPr>
          <p:cNvPr id="9220" name="Title 2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b="1" u="sng" dirty="0">
                <a:latin typeface="Calibri" charset="0"/>
              </a:rPr>
              <a:t>Culture</a:t>
            </a:r>
            <a:r>
              <a:rPr lang="en-US" sz="4800" dirty="0">
                <a:latin typeface="Calibri" charset="0"/>
              </a:rPr>
              <a:t>:</a:t>
            </a:r>
            <a:r>
              <a:rPr lang="en-US" sz="2400" dirty="0">
                <a:latin typeface="Calibri" charset="0"/>
              </a:rPr>
              <a:t> </a:t>
            </a:r>
            <a:br>
              <a:rPr lang="en-US" sz="2400" dirty="0">
                <a:latin typeface="Calibri" charset="0"/>
              </a:rPr>
            </a:br>
            <a:r>
              <a:rPr lang="en-US" sz="3600" dirty="0">
                <a:latin typeface="Calibri" charset="0"/>
              </a:rPr>
              <a:t>the Way We Do Things Around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267200"/>
            <a:ext cx="7924800" cy="1447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600" b="1" i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If All You Have Is a Database,</a:t>
            </a:r>
            <a:br>
              <a:rPr lang="en-US" sz="3600" b="1" i="1">
                <a:solidFill>
                  <a:schemeClr val="tx1"/>
                </a:solidFill>
                <a:latin typeface="Calibri" charset="0"/>
                <a:ea typeface="ＭＳ Ｐゴシック" charset="0"/>
              </a:rPr>
            </a:br>
            <a:r>
              <a:rPr lang="en-US" sz="3600" b="1" i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Everything Looks Like a Nail…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001000" y="6553200"/>
            <a:ext cx="10668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yriad Pro"/>
                <a:ea typeface="MS PGothic" pitchFamily="34" charset="-128"/>
                <a:cs typeface="Arial" pitchFamily="34" charset="0"/>
              </a:defRPr>
            </a:lvl9pPr>
          </a:lstStyle>
          <a:p>
            <a:pPr algn="r"/>
            <a:fld id="{0D08F727-9A43-BA43-9CA7-22850713AEE6}" type="slidenum">
              <a:rPr lang="en-US" sz="1200" smtClean="0"/>
              <a:pPr algn="r"/>
              <a:t>38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39135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6041698"/>
            <a:ext cx="7696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3296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Inside</a:t>
            </a:r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baseline="0" dirty="0" smtClean="0"/>
              <a:t>Immutability</a:t>
            </a:r>
            <a:r>
              <a:rPr lang="en-US" sz="2800" dirty="0" smtClean="0"/>
              <a:t>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92163"/>
          </a:xfrm>
        </p:spPr>
        <p:txBody>
          <a:bodyPr/>
          <a:lstStyle/>
          <a:p>
            <a:pPr lvl="0"/>
            <a:r>
              <a:rPr lang="en-US" baseline="0" dirty="0" smtClean="0"/>
              <a:t>Increasing Storage, Distribution,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Storage</a:t>
            </a:r>
          </a:p>
          <a:p>
            <a:pPr lvl="1"/>
            <a:r>
              <a:rPr lang="en-US" dirty="0" smtClean="0"/>
              <a:t>Cost per Gigabyte/Terabyte/Petabyte is dropping</a:t>
            </a:r>
          </a:p>
          <a:p>
            <a:pPr lvl="1"/>
            <a:r>
              <a:rPr lang="en-US" dirty="0" smtClean="0"/>
              <a:t>We can keep LOTS OF data for a LONG time</a:t>
            </a:r>
          </a:p>
          <a:p>
            <a:r>
              <a:rPr lang="en-US" dirty="0" smtClean="0"/>
              <a:t>Increasing Distribution</a:t>
            </a:r>
          </a:p>
          <a:p>
            <a:pPr lvl="1"/>
            <a:r>
              <a:rPr lang="en-US" dirty="0" smtClean="0"/>
              <a:t>More and more, we have data and </a:t>
            </a:r>
            <a:br>
              <a:rPr lang="en-US" dirty="0" smtClean="0"/>
            </a:br>
            <a:r>
              <a:rPr lang="en-US" dirty="0" smtClean="0"/>
              <a:t>work spread across a great distance</a:t>
            </a:r>
          </a:p>
          <a:p>
            <a:pPr lvl="1"/>
            <a:r>
              <a:rPr lang="en-US" dirty="0" smtClean="0"/>
              <a:t>Data within the Datacenter may be far away… </a:t>
            </a:r>
          </a:p>
          <a:p>
            <a:pPr lvl="1"/>
            <a:r>
              <a:rPr lang="en-US" dirty="0" smtClean="0"/>
              <a:t>Data within a many-core chip may be far away…</a:t>
            </a:r>
          </a:p>
          <a:p>
            <a:r>
              <a:rPr lang="en-US" dirty="0" smtClean="0"/>
              <a:t>Increasing Ambiguity</a:t>
            </a:r>
          </a:p>
          <a:p>
            <a:pPr lvl="1"/>
            <a:r>
              <a:rPr lang="en-US" dirty="0" smtClean="0"/>
              <a:t>When trying to coordinate with systems that are farther away, there’s more that’s happened since you’ve heard the news</a:t>
            </a:r>
          </a:p>
          <a:p>
            <a:pPr lvl="1"/>
            <a:r>
              <a:rPr lang="en-US" dirty="0" smtClean="0"/>
              <a:t>Can you take action with incomplete knowledge?  </a:t>
            </a:r>
          </a:p>
          <a:p>
            <a:pPr lvl="1"/>
            <a:r>
              <a:rPr lang="en-US" dirty="0" smtClean="0"/>
              <a:t>Can you wait for enough knowledge?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219200"/>
            <a:ext cx="3124200" cy="990600"/>
          </a:xfrm>
          <a:prstGeom prst="wedgeRoundRectCallout">
            <a:avLst>
              <a:gd name="adj1" fmla="val -65855"/>
              <a:gd name="adj2" fmla="val 155239"/>
              <a:gd name="adj3" fmla="val 16667"/>
            </a:avLst>
          </a:prstGeom>
          <a:solidFill>
            <a:srgbClr val="7DDF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This </a:t>
            </a:r>
            <a:r>
              <a:rPr lang="en-US" i="1" u="sng" dirty="0" smtClean="0">
                <a:solidFill>
                  <a:schemeClr val="tx1"/>
                </a:solidFill>
              </a:rPr>
              <a:t>may</a:t>
            </a:r>
            <a:r>
              <a:rPr lang="en-US" i="1" dirty="0" smtClean="0">
                <a:solidFill>
                  <a:schemeClr val="tx1"/>
                </a:solidFill>
              </a:rPr>
              <a:t> be easing as we get faster and flatter networks in the datacenter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2895600"/>
            <a:ext cx="2819400" cy="1143000"/>
          </a:xfrm>
          <a:prstGeom prst="wedgeRoundRectCallout">
            <a:avLst>
              <a:gd name="adj1" fmla="val -65949"/>
              <a:gd name="adj2" fmla="val 7856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Instruction </a:t>
            </a:r>
            <a:r>
              <a:rPr lang="en-US" i="1" dirty="0">
                <a:solidFill>
                  <a:schemeClr val="tx1"/>
                </a:solidFill>
              </a:rPr>
              <a:t>o</a:t>
            </a:r>
            <a:r>
              <a:rPr lang="en-US" i="1" dirty="0" smtClean="0">
                <a:solidFill>
                  <a:schemeClr val="tx1"/>
                </a:solidFill>
              </a:rPr>
              <a:t>pportunities lost waiting for a semaphore increase with more cores…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54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63563"/>
          </a:xfrm>
        </p:spPr>
        <p:txBody>
          <a:bodyPr/>
          <a:lstStyle/>
          <a:p>
            <a:r>
              <a:rPr lang="en-US" sz="3600" dirty="0" smtClean="0"/>
              <a:t>Takeaways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Things have changed towards immutability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We </a:t>
            </a:r>
            <a:r>
              <a:rPr lang="en-US" sz="1600" b="1" u="sng" dirty="0" smtClean="0"/>
              <a:t>need immutability</a:t>
            </a:r>
            <a:r>
              <a:rPr lang="en-US" sz="1600" dirty="0" smtClean="0"/>
              <a:t> to coordinate at ever increasing distances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</a:t>
            </a:r>
            <a:r>
              <a:rPr lang="en-US" b="1" u="sng" dirty="0" smtClean="0"/>
              <a:t>can afford immutability</a:t>
            </a:r>
            <a:r>
              <a:rPr lang="en-US" dirty="0" smtClean="0"/>
              <a:t> because we have room to store versions for a long time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Versioning </a:t>
            </a:r>
            <a:r>
              <a:rPr lang="en-US" dirty="0"/>
              <a:t>allows a changing view </a:t>
            </a:r>
            <a:r>
              <a:rPr lang="en-US" dirty="0" smtClean="0"/>
              <a:t>of objects with immutable backing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Linear (strongly consistent) version histories for some (e.g. </a:t>
            </a:r>
            <a:r>
              <a:rPr lang="en-US" dirty="0" err="1"/>
              <a:t>BigTable</a:t>
            </a:r>
            <a:r>
              <a:rPr lang="en-US" dirty="0"/>
              <a:t>, HBase)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Directed-Acyclic-Graph </a:t>
            </a:r>
            <a:r>
              <a:rPr lang="en-US" dirty="0" smtClean="0"/>
              <a:t>(eventually consistent) history </a:t>
            </a:r>
            <a:r>
              <a:rPr lang="en-US" dirty="0"/>
              <a:t>for others (e.g. Dynamo, Riak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Increasingly, systems are based on writing immutable data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Log-Structured Merge trees (e.g. HBase, </a:t>
            </a:r>
            <a:r>
              <a:rPr lang="en-US" sz="1600" dirty="0" err="1" smtClean="0"/>
              <a:t>BigTable</a:t>
            </a:r>
            <a:r>
              <a:rPr lang="en-US" sz="1600" dirty="0" smtClean="0"/>
              <a:t>, </a:t>
            </a:r>
            <a:r>
              <a:rPr lang="en-US" sz="1600" dirty="0" err="1" smtClean="0"/>
              <a:t>LevelDB</a:t>
            </a:r>
            <a:r>
              <a:rPr lang="en-US" sz="1600" dirty="0" smtClean="0"/>
              <a:t>, etc.) as implementation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Layering immutable data over a distributed file system offers robustness and scale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Immutability extends consistent relational systems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Very large immutable </a:t>
            </a:r>
            <a:r>
              <a:rPr lang="en-US" sz="1600" dirty="0" err="1" smtClean="0"/>
              <a:t>DataSets</a:t>
            </a:r>
            <a:r>
              <a:rPr lang="en-US" sz="1600" dirty="0" smtClean="0"/>
              <a:t> may be embedded by reference in relational stores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semantics of immutable </a:t>
            </a:r>
            <a:r>
              <a:rPr lang="en-US" dirty="0" err="1" smtClean="0"/>
              <a:t>DataSets</a:t>
            </a:r>
            <a:r>
              <a:rPr lang="en-US" dirty="0" smtClean="0"/>
              <a:t> joins cleanly with the changing relational data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Semantically immutable data may be changed for optimization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Projections, redundant copies, </a:t>
            </a:r>
            <a:r>
              <a:rPr lang="en-US" sz="1600" dirty="0" err="1" smtClean="0"/>
              <a:t>denormalization</a:t>
            </a:r>
            <a:r>
              <a:rPr lang="en-US" sz="1600" dirty="0" smtClean="0"/>
              <a:t>, column stores, indexing and more…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Semantically immutable means the user behavior doesn’t change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Immutability is the backbone of emerging “Big Data” systems</a:t>
            </a:r>
          </a:p>
          <a:p>
            <a:pPr lvl="1">
              <a:lnSpc>
                <a:spcPct val="110000"/>
              </a:lnSpc>
            </a:pPr>
            <a:r>
              <a:rPr lang="en-US" sz="1600" dirty="0" err="1" smtClean="0"/>
              <a:t>MapReduce</a:t>
            </a:r>
            <a:r>
              <a:rPr lang="en-US" sz="1600" dirty="0" smtClean="0"/>
              <a:t>, </a:t>
            </a:r>
            <a:r>
              <a:rPr lang="en-US" sz="1600" dirty="0" err="1" smtClean="0"/>
              <a:t>Hadoop</a:t>
            </a:r>
            <a:r>
              <a:rPr lang="en-US" sz="1600" dirty="0" smtClean="0"/>
              <a:t>, and more leverage immutable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77000"/>
            <a:ext cx="1066800" cy="365125"/>
          </a:xfrm>
        </p:spPr>
        <p:txBody>
          <a:bodyPr/>
          <a:lstStyle/>
          <a:p>
            <a:fld id="{0D08F727-9A43-BA43-9CA7-22850713AEE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1676400"/>
            <a:ext cx="5943600" cy="3643489"/>
          </a:xfrm>
          <a:prstGeom prst="roundRect">
            <a:avLst>
              <a:gd name="adj" fmla="val 10535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 smtClean="0">
                <a:solidFill>
                  <a:srgbClr val="000000"/>
                </a:solidFill>
              </a:rPr>
              <a:t>Immutability Changes Everything!</a:t>
            </a:r>
            <a:endParaRPr lang="en-US" sz="6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532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876778"/>
            <a:ext cx="7696200" cy="609600"/>
          </a:xfrm>
          <a:prstGeom prst="roundRect">
            <a:avLst/>
          </a:prstGeom>
          <a:solidFill>
            <a:srgbClr val="E6964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329612" cy="54864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pPr lvl="0"/>
            <a:r>
              <a:rPr lang="en-US" sz="2800" dirty="0" smtClean="0"/>
              <a:t>Accountants Don’t Use Erasers</a:t>
            </a:r>
          </a:p>
          <a:p>
            <a:r>
              <a:rPr lang="en-US" sz="2800" dirty="0"/>
              <a:t>Data on the Outside versus Data on the </a:t>
            </a:r>
            <a:r>
              <a:rPr lang="en-US" sz="2800" dirty="0" smtClean="0"/>
              <a:t>Inside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Keeping the Stone Tablets Safe</a:t>
            </a:r>
          </a:p>
          <a:p>
            <a:pPr lvl="0"/>
            <a:r>
              <a:rPr lang="en-US" sz="2800" baseline="0" dirty="0" smtClean="0"/>
              <a:t>Hey! Versions Are Immutable, Too!</a:t>
            </a:r>
          </a:p>
          <a:p>
            <a:pPr lvl="0"/>
            <a:r>
              <a:rPr lang="en-US" sz="2800" dirty="0" smtClean="0"/>
              <a:t>Immutability by Reference</a:t>
            </a:r>
          </a:p>
          <a:p>
            <a:pPr lvl="0"/>
            <a:r>
              <a:rPr lang="en-US" sz="2800" dirty="0"/>
              <a:t>Immutability Is in the Eye of the Beholder</a:t>
            </a:r>
          </a:p>
          <a:p>
            <a:pPr lvl="0"/>
            <a:r>
              <a:rPr lang="en-US" sz="2800" baseline="0" dirty="0" smtClean="0"/>
              <a:t>Normalization</a:t>
            </a:r>
            <a:r>
              <a:rPr lang="en-US" sz="2800" dirty="0" smtClean="0"/>
              <a:t> Is for Sissies</a:t>
            </a:r>
            <a:endParaRPr lang="en-US" sz="2800" baseline="0" dirty="0" smtClean="0"/>
          </a:p>
          <a:p>
            <a:pPr lvl="0"/>
            <a:r>
              <a:rPr lang="en-US" sz="2800" baseline="0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3"/>
          </a:xfrm>
        </p:spPr>
        <p:txBody>
          <a:bodyPr/>
          <a:lstStyle/>
          <a:p>
            <a:pPr lvl="0"/>
            <a:r>
              <a:rPr lang="en-US" sz="4000" dirty="0" smtClean="0"/>
              <a:t>“Append-Only” 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447800"/>
            <a:ext cx="8177212" cy="5486400"/>
          </a:xfrm>
        </p:spPr>
        <p:txBody>
          <a:bodyPr/>
          <a:lstStyle/>
          <a:p>
            <a:r>
              <a:rPr lang="en-US" sz="2000" dirty="0" smtClean="0"/>
              <a:t>Many kinds of computing are “Append-Only”</a:t>
            </a:r>
          </a:p>
          <a:p>
            <a:pPr lvl="1"/>
            <a:r>
              <a:rPr lang="en-US" sz="1800" dirty="0" smtClean="0"/>
              <a:t>Observations are recorded forever (or a long time)</a:t>
            </a:r>
          </a:p>
          <a:p>
            <a:pPr lvl="1"/>
            <a:r>
              <a:rPr lang="en-US" sz="1800" dirty="0" smtClean="0"/>
              <a:t>Derived results are calculated on demand</a:t>
            </a:r>
          </a:p>
          <a:p>
            <a:pPr lvl="1"/>
            <a:r>
              <a:rPr lang="en-US" sz="1800" dirty="0" smtClean="0"/>
              <a:t>You can’t rewrite history</a:t>
            </a:r>
          </a:p>
          <a:p>
            <a:r>
              <a:rPr lang="en-US" sz="2000" dirty="0" smtClean="0"/>
              <a:t>Database transaction logs record all the changes </a:t>
            </a:r>
            <a:br>
              <a:rPr lang="en-US" sz="2000" dirty="0" smtClean="0"/>
            </a:br>
            <a:r>
              <a:rPr lang="en-US" sz="2000" dirty="0" smtClean="0"/>
              <a:t>made to the database</a:t>
            </a:r>
          </a:p>
          <a:p>
            <a:pPr lvl="1"/>
            <a:r>
              <a:rPr lang="en-US" sz="1800" dirty="0" smtClean="0"/>
              <a:t>High-speed appends to the log</a:t>
            </a:r>
          </a:p>
          <a:p>
            <a:pPr lvl="1"/>
            <a:r>
              <a:rPr lang="en-US" sz="1800" dirty="0" smtClean="0"/>
              <a:t>You </a:t>
            </a:r>
            <a:r>
              <a:rPr lang="en-US" sz="1800" i="1" u="sng" dirty="0" smtClean="0"/>
              <a:t>never</a:t>
            </a:r>
            <a:r>
              <a:rPr lang="en-US" sz="1800" dirty="0" smtClean="0"/>
              <a:t> modify the log other than by appending to it</a:t>
            </a:r>
          </a:p>
          <a:p>
            <a:r>
              <a:rPr lang="en-US" sz="2000" dirty="0" smtClean="0"/>
              <a:t>The database is a cache of a subset of the log!</a:t>
            </a:r>
          </a:p>
          <a:p>
            <a:pPr lvl="1"/>
            <a:r>
              <a:rPr lang="en-US" sz="1800" dirty="0" smtClean="0"/>
              <a:t>The latest value of each record is kept in the database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92163"/>
          </a:xfrm>
        </p:spPr>
        <p:txBody>
          <a:bodyPr/>
          <a:lstStyle/>
          <a:p>
            <a:pPr lvl="0"/>
            <a:r>
              <a:rPr lang="en-US" dirty="0" smtClean="0"/>
              <a:t>Accounting: Recorded &amp; Derived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762000"/>
            <a:ext cx="8329612" cy="5486400"/>
          </a:xfrm>
        </p:spPr>
        <p:txBody>
          <a:bodyPr/>
          <a:lstStyle/>
          <a:p>
            <a:r>
              <a:rPr lang="en-US" dirty="0" smtClean="0"/>
              <a:t>Accountants don’t use erasers</a:t>
            </a:r>
          </a:p>
          <a:p>
            <a:pPr lvl="1"/>
            <a:r>
              <a:rPr lang="en-US" dirty="0" smtClean="0"/>
              <a:t>All entries in the ledger remain in the ledger</a:t>
            </a:r>
          </a:p>
          <a:p>
            <a:pPr lvl="1"/>
            <a:r>
              <a:rPr lang="en-US" dirty="0" smtClean="0"/>
              <a:t>Corrections can be made but only by new entries</a:t>
            </a:r>
          </a:p>
          <a:p>
            <a:pPr lvl="1"/>
            <a:r>
              <a:rPr lang="en-US" dirty="0" smtClean="0"/>
              <a:t>A company’s quarterly results are published </a:t>
            </a:r>
          </a:p>
          <a:p>
            <a:pPr lvl="2"/>
            <a:r>
              <a:rPr lang="en-US" dirty="0" smtClean="0"/>
              <a:t>They include small corrections to the previous quarter… Small fixes are OK!</a:t>
            </a:r>
          </a:p>
          <a:p>
            <a:r>
              <a:rPr lang="en-US" dirty="0" smtClean="0"/>
              <a:t>Some entries describe observed facts</a:t>
            </a:r>
          </a:p>
          <a:p>
            <a:pPr lvl="1"/>
            <a:r>
              <a:rPr lang="en-US" dirty="0" smtClean="0"/>
              <a:t>We received these credits and debits</a:t>
            </a:r>
          </a:p>
          <a:p>
            <a:r>
              <a:rPr lang="en-US" dirty="0" smtClean="0"/>
              <a:t>Some entries are derived facts</a:t>
            </a:r>
          </a:p>
          <a:p>
            <a:pPr lvl="1"/>
            <a:r>
              <a:rPr lang="en-US" dirty="0" smtClean="0"/>
              <a:t>We amortized these capital expenses at this rate based on their cost and usage</a:t>
            </a:r>
          </a:p>
          <a:p>
            <a:pPr lvl="1"/>
            <a:r>
              <a:rPr lang="en-US" dirty="0" smtClean="0"/>
              <a:t>Your current balance depends on last months balance with applied debits &amp; credits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4495800"/>
            <a:ext cx="4191000" cy="2133600"/>
            <a:chOff x="1143000" y="4419600"/>
            <a:chExt cx="4191000" cy="2133600"/>
          </a:xfrm>
        </p:grpSpPr>
        <p:sp>
          <p:nvSpPr>
            <p:cNvPr id="8" name="Rectangle 7"/>
            <p:cNvSpPr/>
            <p:nvPr/>
          </p:nvSpPr>
          <p:spPr>
            <a:xfrm>
              <a:off x="1143000" y="4419600"/>
              <a:ext cx="4191000" cy="2133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6" descr="C:\Users\phelland.REDMOND\AppData\Local\Microsoft\Windows\Temporary Internet Files\Content.IE5\Q0W30JK0\MPj02850840000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51164" y="4868895"/>
              <a:ext cx="2035150" cy="1346167"/>
            </a:xfrm>
            <a:prstGeom prst="rect">
              <a:avLst/>
            </a:prstGeom>
            <a:noFill/>
          </p:spPr>
        </p:pic>
        <p:pic>
          <p:nvPicPr>
            <p:cNvPr id="10" name="Picture 2" descr="C:\Users\phelland.REDMOND\AppData\Local\Microsoft\Windows\Temporary Internet Files\Content.IE5\V5WOIS90\MCj0432665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4572000"/>
              <a:ext cx="1714500" cy="1714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68408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Append-Only View of </a:t>
            </a:r>
            <a:br>
              <a:rPr lang="en-US" dirty="0" smtClean="0"/>
            </a:br>
            <a:r>
              <a:rPr lang="en-US" dirty="0" smtClean="0"/>
              <a:t>Distributed Single-Master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219200"/>
            <a:ext cx="8177212" cy="3733800"/>
          </a:xfrm>
        </p:spPr>
        <p:txBody>
          <a:bodyPr/>
          <a:lstStyle/>
          <a:p>
            <a:r>
              <a:rPr lang="en-US" dirty="0" smtClean="0"/>
              <a:t>Single-Master computing means somehow we order the changes</a:t>
            </a:r>
          </a:p>
          <a:p>
            <a:pPr lvl="1"/>
            <a:r>
              <a:rPr lang="en-US" dirty="0" smtClean="0"/>
              <a:t>Centralized Computing</a:t>
            </a:r>
          </a:p>
          <a:p>
            <a:pPr lvl="1"/>
            <a:r>
              <a:rPr lang="en-US" dirty="0" smtClean="0"/>
              <a:t>Two-Phase Commit or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Optimistic Concurrency Control</a:t>
            </a:r>
          </a:p>
          <a:p>
            <a:pPr lvl="1"/>
            <a:r>
              <a:rPr lang="en-US" dirty="0" smtClean="0"/>
              <a:t>Somehow, we semantically apply one change at a time</a:t>
            </a:r>
          </a:p>
          <a:p>
            <a:r>
              <a:rPr lang="en-US" dirty="0" smtClean="0"/>
              <a:t>Each change is layered over its predecessors</a:t>
            </a:r>
          </a:p>
          <a:p>
            <a:pPr lvl="1"/>
            <a:r>
              <a:rPr lang="en-US" dirty="0" smtClean="0"/>
              <a:t>We can perceive a new set of values superseding the old ones</a:t>
            </a:r>
          </a:p>
          <a:p>
            <a:pPr lvl="1"/>
            <a:r>
              <a:rPr lang="en-US" dirty="0" smtClean="0"/>
              <a:t>This may be transactional or single-record changes but they appear in an order</a:t>
            </a:r>
          </a:p>
          <a:p>
            <a:r>
              <a:rPr lang="en-US" dirty="0" smtClean="0"/>
              <a:t>We continue to append new knowledge over the immutable history</a:t>
            </a:r>
          </a:p>
          <a:p>
            <a:pPr lvl="1"/>
            <a:r>
              <a:rPr lang="en-US" dirty="0" smtClean="0"/>
              <a:t>The new version of the truth is interpreted through the older 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00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915400" cy="792163"/>
          </a:xfrm>
        </p:spPr>
        <p:txBody>
          <a:bodyPr/>
          <a:lstStyle/>
          <a:p>
            <a:pPr lvl="0"/>
            <a:r>
              <a:rPr lang="en-US" sz="3200" dirty="0" smtClean="0"/>
              <a:t>Distributed Computing</a:t>
            </a:r>
            <a:r>
              <a:rPr lang="en-US" sz="3200" baseline="0" dirty="0" smtClean="0"/>
              <a:t> “Back in the Day”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77212" cy="5486400"/>
          </a:xfrm>
        </p:spPr>
        <p:txBody>
          <a:bodyPr/>
          <a:lstStyle/>
          <a:p>
            <a:r>
              <a:rPr lang="en-US" dirty="0" smtClean="0"/>
              <a:t>Back before telephones, people used messengers</a:t>
            </a:r>
          </a:p>
          <a:p>
            <a:pPr lvl="1"/>
            <a:r>
              <a:rPr lang="en-US" dirty="0" smtClean="0"/>
              <a:t>Kids walking through town or riding bicycles to deliver the message</a:t>
            </a:r>
          </a:p>
          <a:p>
            <a:pPr lvl="1"/>
            <a:r>
              <a:rPr lang="en-US" dirty="0" smtClean="0"/>
              <a:t>The US Postal Service or the Pony Express would deliver the message</a:t>
            </a:r>
          </a:p>
          <a:p>
            <a:r>
              <a:rPr lang="en-US" dirty="0" smtClean="0"/>
              <a:t>Sometimes, people used fancy forms to capture the computing</a:t>
            </a:r>
          </a:p>
          <a:p>
            <a:pPr lvl="1"/>
            <a:r>
              <a:rPr lang="en-US" dirty="0" smtClean="0"/>
              <a:t>Add new data to a new part of the form</a:t>
            </a:r>
          </a:p>
          <a:p>
            <a:pPr lvl="1"/>
            <a:r>
              <a:rPr lang="en-US" dirty="0" smtClean="0"/>
              <a:t>Tear off the back copy of the form and file it</a:t>
            </a:r>
          </a:p>
          <a:p>
            <a:pPr lvl="1"/>
            <a:r>
              <a:rPr lang="en-US" dirty="0" smtClean="0"/>
              <a:t>Send the remaining portions to the next participant</a:t>
            </a:r>
          </a:p>
          <a:p>
            <a:pPr lvl="1"/>
            <a:r>
              <a:rPr lang="en-US" dirty="0" smtClean="0"/>
              <a:t>Each participant received the data they needed and</a:t>
            </a:r>
            <a:br>
              <a:rPr lang="en-US" dirty="0" smtClean="0"/>
            </a:br>
            <a:r>
              <a:rPr lang="en-US" dirty="0" smtClean="0"/>
              <a:t>added the new information to the form</a:t>
            </a:r>
          </a:p>
          <a:p>
            <a:pPr lvl="1"/>
            <a:r>
              <a:rPr lang="en-US" dirty="0" smtClean="0"/>
              <a:t>You cannot update earlier data on the form…</a:t>
            </a:r>
          </a:p>
          <a:p>
            <a:pPr lvl="2"/>
            <a:r>
              <a:rPr lang="en-US" dirty="0" smtClean="0"/>
              <a:t>You can only append new knowledge to the form!</a:t>
            </a:r>
          </a:p>
          <a:p>
            <a:r>
              <a:rPr lang="en-US" dirty="0" smtClean="0"/>
              <a:t>Distributed computing was append-only!</a:t>
            </a:r>
          </a:p>
          <a:p>
            <a:pPr lvl="1"/>
            <a:r>
              <a:rPr lang="en-US" dirty="0" smtClean="0"/>
              <a:t>New messages, new additions to the forms…</a:t>
            </a:r>
          </a:p>
          <a:p>
            <a:pPr lvl="1"/>
            <a:r>
              <a:rPr lang="en-US" dirty="0" smtClean="0"/>
              <a:t>You couldn’t overwrite what had been written!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943600" y="2743200"/>
            <a:ext cx="2539309" cy="3109930"/>
            <a:chOff x="4399844" y="2743200"/>
            <a:chExt cx="2539309" cy="3109930"/>
          </a:xfrm>
        </p:grpSpPr>
        <p:grpSp>
          <p:nvGrpSpPr>
            <p:cNvPr id="6" name="Group 5"/>
            <p:cNvGrpSpPr/>
            <p:nvPr/>
          </p:nvGrpSpPr>
          <p:grpSpPr>
            <a:xfrm>
              <a:off x="4938889" y="2743200"/>
              <a:ext cx="2000264" cy="2500330"/>
              <a:chOff x="2786050" y="3071810"/>
              <a:chExt cx="2000264" cy="2500330"/>
            </a:xfrm>
            <a:solidFill>
              <a:schemeClr val="accent5">
                <a:lumMod val="60000"/>
                <a:lumOff val="40000"/>
              </a:schemeClr>
            </a:solidFill>
            <a:effectLst/>
          </p:grpSpPr>
          <p:sp>
            <p:nvSpPr>
              <p:cNvPr id="25" name="Folded Corner 24"/>
              <p:cNvSpPr/>
              <p:nvPr/>
            </p:nvSpPr>
            <p:spPr>
              <a:xfrm>
                <a:off x="2786050" y="3071810"/>
                <a:ext cx="2000264" cy="2500330"/>
              </a:xfrm>
              <a:prstGeom prst="foldedCorner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28926" y="3286124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1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8926" y="3929066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2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28926" y="4572008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3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28926" y="5027400"/>
                <a:ext cx="1714512" cy="35719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800600" y="2895600"/>
              <a:ext cx="2000264" cy="2500330"/>
              <a:chOff x="2786050" y="3071810"/>
              <a:chExt cx="2000264" cy="2500330"/>
            </a:xfrm>
            <a:solidFill>
              <a:schemeClr val="accent1">
                <a:lumMod val="60000"/>
                <a:lumOff val="40000"/>
              </a:schemeClr>
            </a:solidFill>
            <a:effectLst/>
          </p:grpSpPr>
          <p:sp>
            <p:nvSpPr>
              <p:cNvPr id="31" name="Folded Corner 30"/>
              <p:cNvSpPr/>
              <p:nvPr/>
            </p:nvSpPr>
            <p:spPr>
              <a:xfrm>
                <a:off x="2786050" y="3071810"/>
                <a:ext cx="2000264" cy="2500330"/>
              </a:xfrm>
              <a:prstGeom prst="foldedCorner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28926" y="3286124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1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28926" y="3929066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2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928926" y="4572008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3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28926" y="5027400"/>
                <a:ext cx="1714512" cy="35719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76422" y="3048000"/>
              <a:ext cx="2000264" cy="2500330"/>
              <a:chOff x="2786050" y="3071810"/>
              <a:chExt cx="2000264" cy="2500330"/>
            </a:xfrm>
            <a:solidFill>
              <a:schemeClr val="accent3">
                <a:lumMod val="40000"/>
                <a:lumOff val="60000"/>
              </a:schemeClr>
            </a:solidFill>
            <a:effectLst/>
          </p:grpSpPr>
          <p:sp>
            <p:nvSpPr>
              <p:cNvPr id="37" name="Folded Corner 36"/>
              <p:cNvSpPr/>
              <p:nvPr/>
            </p:nvSpPr>
            <p:spPr>
              <a:xfrm>
                <a:off x="2786050" y="3071810"/>
                <a:ext cx="2000264" cy="2500330"/>
              </a:xfrm>
              <a:prstGeom prst="foldedCorner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28926" y="3286124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1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28926" y="3929066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2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28926" y="4572008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3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28926" y="5027400"/>
                <a:ext cx="1714512" cy="35719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543778" y="3200400"/>
              <a:ext cx="2000264" cy="2500330"/>
              <a:chOff x="2786050" y="3071810"/>
              <a:chExt cx="2000264" cy="2500330"/>
            </a:xfrm>
            <a:solidFill>
              <a:schemeClr val="accent2">
                <a:lumMod val="60000"/>
                <a:lumOff val="40000"/>
              </a:schemeClr>
            </a:solidFill>
            <a:effectLst/>
          </p:grpSpPr>
          <p:sp>
            <p:nvSpPr>
              <p:cNvPr id="43" name="Folded Corner 42"/>
              <p:cNvSpPr/>
              <p:nvPr/>
            </p:nvSpPr>
            <p:spPr>
              <a:xfrm>
                <a:off x="2786050" y="3071810"/>
                <a:ext cx="2000264" cy="2500330"/>
              </a:xfrm>
              <a:prstGeom prst="foldedCorner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28926" y="3286124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1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28926" y="3929066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2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28926" y="4572008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3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28926" y="5027400"/>
                <a:ext cx="1714512" cy="35719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399844" y="3352800"/>
              <a:ext cx="2000264" cy="2500330"/>
              <a:chOff x="2786050" y="3071810"/>
              <a:chExt cx="2000264" cy="2500330"/>
            </a:xfrm>
            <a:solidFill>
              <a:schemeClr val="bg1"/>
            </a:solidFill>
            <a:effectLst/>
          </p:grpSpPr>
          <p:sp>
            <p:nvSpPr>
              <p:cNvPr id="49" name="Folded Corner 48"/>
              <p:cNvSpPr/>
              <p:nvPr/>
            </p:nvSpPr>
            <p:spPr>
              <a:xfrm>
                <a:off x="2786050" y="3071810"/>
                <a:ext cx="2000264" cy="2500330"/>
              </a:xfrm>
              <a:prstGeom prst="foldedCorner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28926" y="3286124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1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28926" y="3929066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2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28926" y="4572008"/>
                <a:ext cx="1714512" cy="571504"/>
              </a:xfrm>
              <a:prstGeom prst="rect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 3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28926" y="5027400"/>
                <a:ext cx="1714512" cy="35719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7926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0027&quot;&gt;&lt;property id=&quot;20148&quot; value=&quot;5&quot;/&gt;&lt;property id=&quot;20300&quot; value=&quot;Slide 2 - &amp;quot;Safe Harbor Statement&amp;quot;&quot;/&gt;&lt;property id=&quot;20307&quot; value=&quot;562&quot;/&gt;&lt;/object&gt;&lt;object type=&quot;3&quot; unique_id=&quot;20028&quot;&gt;&lt;property id=&quot;20148&quot; value=&quot;5&quot;/&gt;&lt;property id=&quot;20300&quot; value=&quot;Slide 3 - &amp;quot;Company Update&amp;quot;&quot;/&gt;&lt;property id=&quot;20307&quot; value=&quot;563&quot;/&gt;&lt;/object&gt;&lt;object type=&quot;3&quot; unique_id=&quot;20029&quot;&gt;&lt;property id=&quot;20148&quot; value=&quot;5&quot;/&gt;&lt;property id=&quot;20300&quot; value=&quot;Slide 4 - &amp;quot;Record Fourth Quarter Revenue&amp;quot;&quot;/&gt;&lt;property id=&quot;20307&quot; value=&quot;564&quot;/&gt;&lt;/object&gt;&lt;object type=&quot;3&quot; unique_id=&quot;20030&quot;&gt;&lt;property id=&quot;20148&quot; value=&quot;5&quot;/&gt;&lt;property id=&quot;20300&quot; value=&quot;Slide 5 - &amp;quot;Rapid Growth in Customers&amp;#x0D;&amp;#x0A;Success in Selling to Companies of All Sizes&amp;quot;&quot;/&gt;&lt;property id=&quot;20307&quot; value=&quot;565&quot;/&gt;&lt;/object&gt;&lt;object type=&quot;3&quot; unique_id=&quot;20031&quot;&gt;&lt;property id=&quot;20148&quot; value=&quot;5&quot;/&gt;&lt;property id=&quot;20300&quot; value=&quot;Slide 6 - &amp;quot;Record-Setting Increase in Subscribers &amp;#x0D;&amp;#x0A;90,000 Net New Subscribers in Q4 FY07&amp;quot;&quot;/&gt;&lt;property id=&quot;20307&quot; value=&quot;566&quot;/&gt;&lt;/object&gt;&lt;object type=&quot;3&quot; unique_id=&quot;20032&quot;&gt;&lt;property id=&quot;20148&quot; value=&quot;5&quot;/&gt;&lt;property id=&quot;20300&quot; value=&quot;Slide 7 - &amp;quot;Proven Scalability and Performance&amp;#x0D;&amp;#x0A;Delivering Over 70 Million Transactions Daily&amp;quot;&quot;/&gt;&lt;property id=&quot;20307&quot; value=&quot;567&quot;/&gt;&lt;/object&gt;&lt;object type=&quot;3&quot; unique_id=&quot;20033&quot;&gt;&lt;property id=&quot;20148&quot; value=&quot;5&quot;/&gt;&lt;property id=&quot;20300&quot; value=&quot;Slide 8 - &amp;quot;Our Biggest Release Ever&amp;#x0D;&amp;#x0A;21st Generation Winter ’07 Release&amp;quot;&quot;/&gt;&lt;property id=&quot;20307&quot; value=&quot;568&quot;/&gt;&lt;/object&gt;&lt;object type=&quot;3&quot; unique_id=&quot;20034&quot;&gt;&lt;property id=&quot;20148&quot; value=&quot;5&quot;/&gt;&lt;property id=&quot;20300&quot; value=&quot;Slide 9 - &amp;quot;Momentum In New Products&amp;#x0D;&amp;#x0A;New Customers in Q4&amp;quot;&quot;/&gt;&lt;property id=&quot;20307&quot; value=&quot;569&quot;/&gt;&lt;/object&gt;&lt;object type=&quot;3&quot; unique_id=&quot;20035&quot;&gt;&lt;property id=&quot;20148&quot; value=&quot;5&quot;/&gt;&lt;property id=&quot;20300&quot; value=&quot;Slide 10 - &amp;quot;The On-Demand Standard for the Enterprise&amp;quot;&quot;/&gt;&lt;property id=&quot;20307&quot; value=&quot;570&quot;/&gt;&lt;/object&gt;&lt;object type=&quot;3&quot; unique_id=&quot;20036&quot;&gt;&lt;property id=&quot;20148&quot; value=&quot;5&quot;/&gt;&lt;property id=&quot;20300&quot; value=&quot;Slide 12 - &amp;quot;Strong Momentum for On-Demand&amp;quot;&quot;/&gt;&lt;property id=&quot;20307&quot; value=&quot;571&quot;/&gt;&lt;/object&gt;&lt;object type=&quot;3&quot; unique_id=&quot;20037&quot;&gt;&lt;property id=&quot;20148&quot; value=&quot;5&quot;/&gt;&lt;property id=&quot;20300&quot; value=&quot;Slide 13 - &amp;quot;Why Has the Game Changed?&amp;quot;&quot;/&gt;&lt;property id=&quot;20307&quot; value=&quot;572&quot;/&gt;&lt;/object&gt;&lt;object type=&quot;3&quot; unique_id=&quot;20038&quot;&gt;&lt;property id=&quot;20148&quot; value=&quot;5&quot;/&gt;&lt;property id=&quot;20300&quot; value=&quot;Slide 14 - &amp;quot;&amp;amp;#x09;&amp;amp;#x09;&amp;amp;#x09; The New Circle of Success&amp;quot;&quot;/&gt;&lt;property id=&quot;20307&quot; value=&quot;573&quot;/&gt;&lt;/object&gt;&lt;object type=&quot;3&quot; unique_id=&quot;20039&quot;&gt;&lt;property id=&quot;20148&quot; value=&quot;5&quot;/&gt;&lt;property id=&quot;20300&quot; value=&quot;Slide 15 - &amp;quot;1. Delivering the Killer Apps: CRM&amp;quot;&quot;/&gt;&lt;property id=&quot;20307&quot; value=&quot;574&quot;/&gt;&lt;/object&gt;&lt;object type=&quot;3&quot; unique_id=&quot;20040&quot;&gt;&lt;property id=&quot;20148&quot; value=&quot;5&quot;/&gt;&lt;property id=&quot;20300&quot; value=&quot;Slide 16 - &amp;quot;2. IdeaExchange: Community Empowerment&amp;quot;&quot;/&gt;&lt;property id=&quot;20307&quot; value=&quot;575&quot;/&gt;&lt;/object&gt;&lt;object type=&quot;3&quot; unique_id=&quot;20041&quot;&gt;&lt;property id=&quot;20148&quot; value=&quot;5&quot;/&gt;&lt;property id=&quot;20300&quot; value=&quot;Slide 17&quot;/&gt;&lt;property id=&quot;20307&quot; value=&quot;576&quot;/&gt;&lt;/object&gt;&lt;object type=&quot;3&quot; unique_id=&quot;20042&quot;&gt;&lt;property id=&quot;20148&quot; value=&quot;5&quot;/&gt;&lt;property id=&quot;20300&quot; value=&quot;Slide 18 - &amp;quot;3. Developer Network: Developer Empowerment&amp;quot;&quot;/&gt;&lt;property id=&quot;20307&quot; value=&quot;577&quot;/&gt;&lt;/object&gt;&lt;object type=&quot;3&quot; unique_id=&quot;20043&quot;&gt;&lt;property id=&quot;20148&quot; value=&quot;5&quot;/&gt;&lt;property id=&quot;20300&quot; value=&quot;Slide 19 - &amp;quot;Empowering Partners to be “The Next Salesforce.com”&amp;quot;&quot;/&gt;&lt;property id=&quot;20307&quot; value=&quot;578&quot;/&gt;&lt;/object&gt;&lt;object type=&quot;3&quot; unique_id=&quot;20044&quot;&gt;&lt;property id=&quot;20148&quot; value=&quot;5&quot;/&gt;&lt;property id=&quot;20300&quot; value=&quot;Slide 20 - &amp;quot;4. The On-Demand Operating System&amp;quot;&quot;/&gt;&lt;property id=&quot;20307&quot; value=&quot;579&quot;/&gt;&lt;/object&gt;&lt;object type=&quot;3&quot; unique_id=&quot;20045&quot;&gt;&lt;property id=&quot;20148&quot; value=&quot;5&quot;/&gt;&lt;property id=&quot;20300&quot; value=&quot;Slide 21&quot;/&gt;&lt;property id=&quot;20307&quot; value=&quot;580&quot;/&gt;&lt;/object&gt;&lt;object type=&quot;3&quot; unique_id=&quot;20046&quot;&gt;&lt;property id=&quot;20148&quot; value=&quot;5&quot;/&gt;&lt;property id=&quot;20300&quot; value=&quot;Slide 22&quot;/&gt;&lt;property id=&quot;20307&quot; value=&quot;581&quot;/&gt;&lt;/object&gt;&lt;object type=&quot;3&quot; unique_id=&quot;20047&quot;&gt;&lt;property id=&quot;20148&quot; value=&quot;5&quot;/&gt;&lt;property id=&quot;20300&quot; value=&quot;Slide 23&quot;/&gt;&lt;property id=&quot;20307&quot; value=&quot;582&quot;/&gt;&lt;/object&gt;&lt;object type=&quot;3&quot; unique_id=&quot;20048&quot;&gt;&lt;property id=&quot;20148&quot; value=&quot;5&quot;/&gt;&lt;property id=&quot;20300&quot; value=&quot;Slide 24 - &amp;quot;5. AppExchange: Sharing &amp;amp; Distribution&amp;quot;&quot;/&gt;&lt;property id=&quot;20307&quot; value=&quot;583&quot;/&gt;&lt;/object&gt;&lt;object type=&quot;3&quot; unique_id=&quot;20049&quot;&gt;&lt;property id=&quot;20148&quot; value=&quot;5&quot;/&gt;&lt;property id=&quot;20300&quot; value=&quot;Slide 25 - &amp;quot;The New Model Delivers Choice to Customers&amp;quot;&quot;/&gt;&lt;property id=&quot;20307&quot; value=&quot;584&quot;/&gt;&lt;/object&gt;&lt;object type=&quot;3&quot; unique_id=&quot;20050&quot;&gt;&lt;property id=&quot;20148&quot; value=&quot;5&quot;/&gt;&lt;property id=&quot;20300&quot; value=&quot;Slide 26 - &amp;quot;6. AppStore: Engine Fuels Marketplace &amp;quot;&quot;/&gt;&lt;property id=&quot;20307&quot; value=&quot;585&quot;/&gt;&lt;/object&gt;&lt;object type=&quot;3&quot; unique_id=&quot;20051&quot;&gt;&lt;property id=&quot;20148&quot; value=&quot;5&quot;/&gt;&lt;property id=&quot;20300&quot; value=&quot;Slide 28 - &amp;quot;Developers Bet on On-Demand &amp;amp; Win &amp;quot;&quot;/&gt;&lt;property id=&quot;20307&quot; value=&quot;613&quot;/&gt;&lt;/object&gt;&lt;object type=&quot;3&quot; unique_id=&quot;20053&quot;&gt;&lt;property id=&quot;20148&quot; value=&quot;5&quot;/&gt;&lt;property id=&quot;20300&quot; value=&quot;Slide 30 - &amp;quot;The Circle of Success in Financial Services&amp;quot;&quot;/&gt;&lt;property id=&quot;20307&quot; value=&quot;588&quot;/&gt;&lt;/object&gt;&lt;object type=&quot;3&quot; unique_id=&quot;20054&quot;&gt;&lt;property id=&quot;20148&quot; value=&quot;5&quot;/&gt;&lt;property id=&quot;20300&quot; value=&quot;Slide 31 - &amp;quot;Success - The New Leader in Financial Services&amp;quot;&quot;/&gt;&lt;property id=&quot;20307&quot; value=&quot;614&quot;/&gt;&lt;/object&gt;&lt;object type=&quot;3&quot; unique_id=&quot;20055&quot;&gt;&lt;property id=&quot;20148&quot; value=&quot;5&quot;/&gt;&lt;property id=&quot;20300&quot; value=&quot;Slide 32 - &amp;quot;Our New Largest Customer&amp;quot;&quot;/&gt;&lt;property id=&quot;20307&quot; value=&quot;590&quot;/&gt;&lt;/object&gt;&lt;object type=&quot;3&quot; unique_id=&quot;20057&quot;&gt;&lt;property id=&quot;20148&quot; value=&quot;5&quot;/&gt;&lt;property id=&quot;20300&quot; value=&quot;Slide 33&quot;/&gt;&lt;property id=&quot;20307&quot; value=&quot;612&quot;/&gt;&lt;/object&gt;&lt;object type=&quot;3&quot; unique_id=&quot;20058&quot;&gt;&lt;property id=&quot;20148&quot; value=&quot;5&quot;/&gt;&lt;property id=&quot;20300&quot; value=&quot;Slide 34 - &amp;quot;Proprietary Systems Like Bloomberg Have Failed Financial Services&amp;quot;&quot;/&gt;&lt;property id=&quot;20307&quot; value=&quot;593&quot;/&gt;&lt;/object&gt;&lt;object type=&quot;3&quot; unique_id=&quot;20059&quot;&gt;&lt;property id=&quot;20148&quot; value=&quot;5&quot;/&gt;&lt;property id=&quot;20300&quot; value=&quot;Slide 35 - &amp;quot;Massive Opportunity in Wealth Management&amp;quot;&quot;/&gt;&lt;property id=&quot;20307&quot; value=&quot;594&quot;/&gt;&lt;/object&gt;&lt;object type=&quot;3&quot; unique_id=&quot;20060&quot;&gt;&lt;property id=&quot;20148&quot; value=&quot;5&quot;/&gt;&lt;property id=&quot;20300&quot; value=&quot;Slide 36 - &amp;quot;Introducing the Next Generation Desktop&amp;quot;&quot;/&gt;&lt;property id=&quot;20307&quot; value=&quot;615&quot;/&gt;&lt;/object&gt;&lt;object type=&quot;3&quot; unique_id=&quot;20061&quot;&gt;&lt;property id=&quot;20148&quot; value=&quot;5&quot;/&gt;&lt;property id=&quot;20300&quot; value=&quot;Slide 37 - &amp;quot;Created by a Coalition of Industry Leaders&amp;#x0D;&amp;#x0A;Common vision and strategy lead the financial industry&amp;quot;&quot;/&gt;&lt;property id=&quot;20307&quot; value=&quot;596&quot;/&gt;&lt;/object&gt;&lt;object type=&quot;3&quot; unique_id=&quot;20062&quot;&gt;&lt;property id=&quot;20148&quot; value=&quot;5&quot;/&gt;&lt;property id=&quot;20300&quot; value=&quot;Slide 38 - &amp;quot;Rich, New Wealth-Management Capabilities&amp;quot;&quot;/&gt;&lt;property id=&quot;20307&quot; value=&quot;616&quot;/&gt;&lt;/object&gt;&lt;object type=&quot;3&quot; unique_id=&quot;20063&quot;&gt;&lt;property id=&quot;20148&quot; value=&quot;5&quot;/&gt;&lt;property id=&quot;20300&quot; value=&quot;Slide 39 - &amp;quot;Innovation from Customer Ideas&amp;quot;&quot;/&gt;&lt;property id=&quot;20307&quot; value=&quot;617&quot;/&gt;&lt;/object&gt;&lt;object type=&quot;3&quot; unique_id=&quot;20064&quot;&gt;&lt;property id=&quot;20148&quot; value=&quot;5&quot;/&gt;&lt;property id=&quot;20300&quot; value=&quot;Slide 40 - &amp;quot;Ideas Inspire The Next Salesforce.com&amp;quot;&quot;/&gt;&lt;property id=&quot;20307&quot; value=&quot;599&quot;/&gt;&lt;/object&gt;&lt;object type=&quot;3&quot; unique_id=&quot;20065&quot;&gt;&lt;property id=&quot;20148&quot; value=&quot;5&quot;/&gt;&lt;property id=&quot;20300&quot; value=&quot;Slide 41 - &amp;quot;Innovative Platform for Wealth Management&amp;quot;&quot;/&gt;&lt;property id=&quot;20307&quot; value=&quot;618&quot;/&gt;&lt;/object&gt;&lt;object type=&quot;3&quot; unique_id=&quot;20066&quot;&gt;&lt;property id=&quot;20148&quot; value=&quot;5&quot;/&gt;&lt;property id=&quot;20300&quot; value=&quot;Slide 42 - &amp;quot;The Marketplace for Wealth Management Apps&amp;quot;&quot;/&gt;&lt;property id=&quot;20307&quot; value=&quot;601&quot;/&gt;&lt;/object&gt;&lt;object type=&quot;3&quot; unique_id=&quot;20067&quot;&gt;&lt;property id=&quot;20148&quot; value=&quot;5&quot;/&gt;&lt;property id=&quot;20300&quot; value=&quot;Slide 43 - &amp;quot;An Ecosystem of System Integrators&amp;quot;&quot;/&gt;&lt;property id=&quot;20307&quot; value=&quot;602&quot;/&gt;&lt;/object&gt;&lt;object type=&quot;3&quot; unique_id=&quot;20068&quot;&gt;&lt;property id=&quot;20148&quot; value=&quot;5&quot;/&gt;&lt;property id=&quot;20300&quot; value=&quot;Slide 45 - &amp;quot;Wealth Management Edition Currently Scheduled for Q3 2007&amp;quot;&quot;/&gt;&lt;property id=&quot;20307&quot; value=&quot;603&quot;/&gt;&lt;/object&gt;&lt;object type=&quot;3&quot; unique_id=&quot;20069&quot;&gt;&lt;property id=&quot;20148&quot; value=&quot;5&quot;/&gt;&lt;property id=&quot;20300&quot; value=&quot;Slide 46 - &amp;quot;The First of More Financial Editions Currently Planned…&amp;quot;&quot;/&gt;&lt;property id=&quot;20307&quot; value=&quot;604&quot;/&gt;&lt;/object&gt;&lt;object type=&quot;3&quot; unique_id=&quot;20070&quot;&gt;&lt;property id=&quot;20148&quot; value=&quot;5&quot;/&gt;&lt;property id=&quot;20300&quot; value=&quot;Slide 47&quot;/&gt;&lt;property id=&quot;20307&quot; value=&quot;605&quot;/&gt;&lt;/object&gt;&lt;object type=&quot;3&quot; unique_id=&quot;20071&quot;&gt;&lt;property id=&quot;20148&quot; value=&quot;5&quot;/&gt;&lt;property id=&quot;20300&quot; value=&quot;Slide 48&quot;/&gt;&lt;property id=&quot;20307&quot; value=&quot;606&quot;/&gt;&lt;/object&gt;&lt;object type=&quot;3&quot; unique_id=&quot;20072&quot;&gt;&lt;property id=&quot;20148&quot; value=&quot;5&quot;/&gt;&lt;property id=&quot;20300&quot; value=&quot;Slide 49&quot;/&gt;&lt;property id=&quot;20307&quot; value=&quot;607&quot;/&gt;&lt;/object&gt;&lt;object type=&quot;3&quot; unique_id=&quot;20073&quot;&gt;&lt;property id=&quot;20148&quot; value=&quot;5&quot;/&gt;&lt;property id=&quot;20300&quot; value=&quot;Slide 50&quot;/&gt;&lt;property id=&quot;20307&quot; value=&quot;608&quot;/&gt;&lt;/object&gt;&lt;object type=&quot;3&quot; unique_id=&quot;20074&quot;&gt;&lt;property id=&quot;20148&quot; value=&quot;5&quot;/&gt;&lt;property id=&quot;20300&quot; value=&quot;Slide 51 - &amp;quot;The New Circle of Success&amp;quot;&quot;/&gt;&lt;property id=&quot;20307&quot; value=&quot;609&quot;/&gt;&lt;/object&gt;&lt;object type=&quot;3&quot; unique_id=&quot;20076&quot;&gt;&lt;property id=&quot;20148&quot; value=&quot;5&quot;/&gt;&lt;property id=&quot;20300&quot; value=&quot;Slide 52 - &amp;quot;Thank you.&amp;#x0D;&amp;#x0A;ceo@salesforce.com&amp;quot;&quot;/&gt;&lt;property id=&quot;20307&quot; value=&quot;611&quot;/&gt;&lt;/object&gt;&lt;object type=&quot;3&quot; unique_id=&quot;20576&quot;&gt;&lt;property id=&quot;20148&quot; value=&quot;5&quot;/&gt;&lt;property id=&quot;20300&quot; value=&quot;Slide 27&quot;/&gt;&lt;property id=&quot;20307&quot; value=&quot;620&quot;/&gt;&lt;/object&gt;&lt;object type=&quot;3&quot; unique_id=&quot;20631&quot;&gt;&lt;property id=&quot;20148&quot; value=&quot;5&quot;/&gt;&lt;property id=&quot;20300&quot; value=&quot;Slide 44 - &amp;quot;One Stop Shopping at the AppStore&amp;quot;&quot;/&gt;&lt;property id=&quot;20307&quot; value=&quot;621&quot;/&gt;&lt;/object&gt;&lt;object type=&quot;3&quot; unique_id=&quot;21301&quot;&gt;&lt;property id=&quot;20148&quot; value=&quot;5&quot;/&gt;&lt;property id=&quot;20300&quot; value=&quot;Slide 29 - &amp;quot;Demonstration&amp;quot;&quot;/&gt;&lt;property id=&quot;20307&quot; value=&quot;622&quot;/&gt;&lt;/object&gt;&lt;object type=&quot;3&quot; unique_id=&quot;22279&quot;&gt;&lt;property id=&quot;20148&quot; value=&quot;5&quot;/&gt;&lt;property id=&quot;20300&quot; value=&quot;Slide 1 - &amp;quot;Welcome to&amp;quot;&quot;/&gt;&lt;property id=&quot;20307&quot; value=&quot;623&quot;/&gt;&lt;/object&gt;&lt;object type=&quot;3&quot; unique_id=&quot;22534&quot;&gt;&lt;property id=&quot;20148&quot; value=&quot;5&quot;/&gt;&lt;property id=&quot;20300&quot; value=&quot;Slide 11 - &amp;quot;Welcoming Our Newest Enterprise Customer&amp;quot;&quot;/&gt;&lt;property id=&quot;20307&quot; value=&quot;624&quot;/&gt;&lt;/object&gt;&lt;/object&gt;&lt;/object&gt;&lt;/database&gt;"/>
</p:tagLst>
</file>

<file path=ppt/theme/theme1.xml><?xml version="1.0" encoding="utf-8"?>
<a:theme xmlns:a="http://schemas.openxmlformats.org/drawingml/2006/main" name="1_Blank Presentation">
  <a:themeElements>
    <a:clrScheme name="Custom 18">
      <a:dk1>
        <a:srgbClr val="000000"/>
      </a:dk1>
      <a:lt1>
        <a:srgbClr val="FFFFFF"/>
      </a:lt1>
      <a:dk2>
        <a:srgbClr val="3FD5B1"/>
      </a:dk2>
      <a:lt2>
        <a:srgbClr val="B88EFF"/>
      </a:lt2>
      <a:accent1>
        <a:srgbClr val="83BBF7"/>
      </a:accent1>
      <a:accent2>
        <a:srgbClr val="7DDF64"/>
      </a:accent2>
      <a:accent3>
        <a:srgbClr val="EA686C"/>
      </a:accent3>
      <a:accent4>
        <a:srgbClr val="EFEE3D"/>
      </a:accent4>
      <a:accent5>
        <a:srgbClr val="E69645"/>
      </a:accent5>
      <a:accent6>
        <a:srgbClr val="E393D3"/>
      </a:accent6>
      <a:hlink>
        <a:srgbClr val="3FD5B1"/>
      </a:hlink>
      <a:folHlink>
        <a:srgbClr val="B182FF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6600"/>
        </a:solidFill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E92D3"/>
            </a:gs>
            <a:gs pos="100000">
              <a:srgbClr val="C8E1F7"/>
            </a:gs>
          </a:gsLst>
          <a:lin ang="5040000" scaled="0"/>
        </a:gradFill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78530</TotalTime>
  <Words>3193</Words>
  <Application>Microsoft Macintosh PowerPoint</Application>
  <PresentationFormat>On-screen Show (4:3)</PresentationFormat>
  <Paragraphs>640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1_Blank Presentation</vt:lpstr>
      <vt:lpstr>2_Blank Presentation</vt:lpstr>
      <vt:lpstr>Immutability Changes Everything!</vt:lpstr>
      <vt:lpstr>Outline</vt:lpstr>
      <vt:lpstr>Some Industry Trends to Consider</vt:lpstr>
      <vt:lpstr>Increasing Storage, Distribution, and Ambiguity</vt:lpstr>
      <vt:lpstr>Outline</vt:lpstr>
      <vt:lpstr>“Append-Only” Computing</vt:lpstr>
      <vt:lpstr>Accounting: Recorded &amp; Derived Knowledge</vt:lpstr>
      <vt:lpstr>The Append-Only View of  Distributed Single-Master Computing</vt:lpstr>
      <vt:lpstr>Distributed Computing “Back in the Day”</vt:lpstr>
      <vt:lpstr>Outline</vt:lpstr>
      <vt:lpstr>Data on the Inside</vt:lpstr>
      <vt:lpstr>Data on the Outside</vt:lpstr>
      <vt:lpstr>Data on the Inside versus Data on the Outside</vt:lpstr>
      <vt:lpstr>Outline</vt:lpstr>
      <vt:lpstr>Files, Blocks, &amp; Replication for  Durability &amp; Availability</vt:lpstr>
      <vt:lpstr>Widely Sharing Immutable Files Is Easy</vt:lpstr>
      <vt:lpstr>Names and Immutability…  Watch Out for the Slippery Slope</vt:lpstr>
      <vt:lpstr>Storing Immutable Data  in an Eventually Consistent Store</vt:lpstr>
      <vt:lpstr>Immutability Allows Decentralized Recovery</vt:lpstr>
      <vt:lpstr>Outline</vt:lpstr>
      <vt:lpstr>Versions and History</vt:lpstr>
      <vt:lpstr>Strongly Consistent Transactions Viewed as Versions</vt:lpstr>
      <vt:lpstr>BigTable &amp; HBase: Interpreting the Immutable Entrails</vt:lpstr>
      <vt:lpstr>Outline</vt:lpstr>
      <vt:lpstr>DataSets: Immutable Collections of Data</vt:lpstr>
      <vt:lpstr>DataSets Referenced by a Relational Database</vt:lpstr>
      <vt:lpstr>Functional Calculations Outside a Relational DB</vt:lpstr>
      <vt:lpstr>Relational Operations on Immutable DataSets</vt:lpstr>
      <vt:lpstr>Outline</vt:lpstr>
      <vt:lpstr>DataSets Are Semantically Immutable</vt:lpstr>
      <vt:lpstr>Optimizing DataSets for Read Patterns</vt:lpstr>
      <vt:lpstr>Immutability and “Big Data”</vt:lpstr>
      <vt:lpstr>Immutability as a Semantic Prism</vt:lpstr>
      <vt:lpstr>Outline</vt:lpstr>
      <vt:lpstr>Why Normalize?</vt:lpstr>
      <vt:lpstr>We Are Swimming in a Sea of Immutable Data </vt:lpstr>
      <vt:lpstr>Think First Before You Normalize</vt:lpstr>
      <vt:lpstr>Culture:  the Way We Do Things Around Here</vt:lpstr>
      <vt:lpstr>Outline</vt:lpstr>
      <vt:lpstr>Takeaways</vt:lpstr>
      <vt:lpstr>PowerPoint Presentation</vt:lpstr>
    </vt:vector>
  </TitlesOfParts>
  <Company>BODIE |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Pat Helland</cp:lastModifiedBy>
  <cp:revision>985</cp:revision>
  <cp:lastPrinted>2012-10-09T01:17:45Z</cp:lastPrinted>
  <dcterms:created xsi:type="dcterms:W3CDTF">2012-07-09T17:39:38Z</dcterms:created>
  <dcterms:modified xsi:type="dcterms:W3CDTF">2013-03-01T18:54:13Z</dcterms:modified>
</cp:coreProperties>
</file>