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7" r:id="rId3"/>
    <p:sldId id="259" r:id="rId4"/>
    <p:sldId id="260" r:id="rId5"/>
    <p:sldId id="303" r:id="rId6"/>
    <p:sldId id="304" r:id="rId7"/>
    <p:sldId id="313" r:id="rId8"/>
    <p:sldId id="309" r:id="rId9"/>
    <p:sldId id="310" r:id="rId10"/>
    <p:sldId id="306" r:id="rId11"/>
    <p:sldId id="307" r:id="rId12"/>
    <p:sldId id="308" r:id="rId13"/>
    <p:sldId id="311" r:id="rId14"/>
  </p:sldIdLst>
  <p:sldSz cx="9144000" cy="5143500" type="screen16x9"/>
  <p:notesSz cx="6858000" cy="9144000"/>
  <p:embeddedFontLst>
    <p:embeddedFont>
      <p:font typeface="Arial Rounded MT Bold" panose="020F0704030504030204" pitchFamily="34" charset="0"/>
      <p:regular r:id="rId16"/>
    </p:embeddedFont>
    <p:embeddedFont>
      <p:font typeface="Baskerville Old Face" panose="02020602080505020303" pitchFamily="18" charset="0"/>
      <p:regular r:id="rId17"/>
    </p:embeddedFont>
    <p:embeddedFont>
      <p:font typeface="Libre Franklin" pitchFamily="2" charset="0"/>
      <p:regular r:id="rId18"/>
      <p:bold r:id="rId19"/>
      <p:italic r:id="rId20"/>
      <p:boldItalic r:id="rId21"/>
    </p:embeddedFont>
    <p:embeddedFont>
      <p:font typeface="Livvic" pitchFamily="2"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Poppins ExtraBold" panose="00000900000000000000" pitchFamily="2" charset="0"/>
      <p:bold r:id="rId30"/>
      <p:boldItalic r:id="rId31"/>
    </p:embeddedFont>
    <p:embeddedFont>
      <p:font typeface="Raleway" pitchFamily="2" charset="0"/>
      <p:regular r:id="rId32"/>
      <p:bold r:id="rId33"/>
      <p:italic r:id="rId34"/>
      <p:boldItalic r:id="rId35"/>
    </p:embeddedFont>
    <p:embeddedFont>
      <p:font typeface="Raleway ExtraBold" pitchFamily="2" charset="0"/>
      <p:bold r:id="rId36"/>
      <p:boldItalic r:id="rId37"/>
    </p:embeddedFont>
    <p:embeddedFont>
      <p:font typeface="Roboto"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5CFEF8-2DE8-4224-AFC9-484CDA1F64D2}">
  <a:tblStyle styleId="{EB5CFEF8-2DE8-4224-AFC9-484CDA1F64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font" Target="fonts/font3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font" Target="fonts/font31.fntdata"/><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50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d73984ffc_0_15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d73984ffc_0_15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ad73984ffc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ad73984ffc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20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59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324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4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d8999aef1_0_2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d8999aef1_0_2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73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27475" y="1408075"/>
            <a:ext cx="4366200" cy="17457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1025" y="3114400"/>
            <a:ext cx="4172700" cy="450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231225" y="229756"/>
            <a:ext cx="8724000" cy="4217169"/>
            <a:chOff x="231225" y="229756"/>
            <a:chExt cx="8724000" cy="4217169"/>
          </a:xfrm>
        </p:grpSpPr>
        <p:sp>
          <p:nvSpPr>
            <p:cNvPr id="13" name="Google Shape;13;p2"/>
            <p:cNvSpPr/>
            <p:nvPr/>
          </p:nvSpPr>
          <p:spPr>
            <a:xfrm>
              <a:off x="231225" y="3733500"/>
              <a:ext cx="389700" cy="389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58300" y="4152925"/>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83125" y="3550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6445" y="2297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TITLE_ONLY_1_2">
    <p:spTree>
      <p:nvGrpSpPr>
        <p:cNvPr id="1" name="Shape 292"/>
        <p:cNvGrpSpPr/>
        <p:nvPr/>
      </p:nvGrpSpPr>
      <p:grpSpPr>
        <a:xfrm>
          <a:off x="0" y="0"/>
          <a:ext cx="0" cy="0"/>
          <a:chOff x="0" y="0"/>
          <a:chExt cx="0" cy="0"/>
        </a:xfrm>
      </p:grpSpPr>
      <p:sp>
        <p:nvSpPr>
          <p:cNvPr id="293" name="Google Shape;293;p25"/>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5"/>
          <p:cNvGrpSpPr/>
          <p:nvPr/>
        </p:nvGrpSpPr>
        <p:grpSpPr>
          <a:xfrm flipH="1">
            <a:off x="466113" y="283325"/>
            <a:ext cx="8310488" cy="4058138"/>
            <a:chOff x="270750" y="369050"/>
            <a:chExt cx="8310488" cy="4058138"/>
          </a:xfrm>
        </p:grpSpPr>
        <p:sp>
          <p:nvSpPr>
            <p:cNvPr id="295" name="Google Shape;295;p25"/>
            <p:cNvSpPr/>
            <p:nvPr/>
          </p:nvSpPr>
          <p:spPr>
            <a:xfrm>
              <a:off x="622525" y="369050"/>
              <a:ext cx="896100" cy="896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270750" y="2638875"/>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rot="10800000">
              <a:off x="8287538" y="3923537"/>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891375" y="1494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rot="10800000">
              <a:off x="7637888" y="38544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2194400" y="340271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6692981" y="897169"/>
              <a:ext cx="274200" cy="2745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661220" y="625231"/>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1_1_2">
    <p:spTree>
      <p:nvGrpSpPr>
        <p:cNvPr id="1" name="Shape 303"/>
        <p:cNvGrpSpPr/>
        <p:nvPr/>
      </p:nvGrpSpPr>
      <p:grpSpPr>
        <a:xfrm>
          <a:off x="0" y="0"/>
          <a:ext cx="0" cy="0"/>
          <a:chOff x="0" y="0"/>
          <a:chExt cx="0" cy="0"/>
        </a:xfrm>
      </p:grpSpPr>
      <p:sp>
        <p:nvSpPr>
          <p:cNvPr id="304" name="Google Shape;304;p26"/>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6"/>
          <p:cNvGrpSpPr/>
          <p:nvPr/>
        </p:nvGrpSpPr>
        <p:grpSpPr>
          <a:xfrm flipH="1">
            <a:off x="366000" y="253149"/>
            <a:ext cx="8563397" cy="4105938"/>
            <a:chOff x="536166" y="253149"/>
            <a:chExt cx="8563397" cy="4105938"/>
          </a:xfrm>
        </p:grpSpPr>
        <p:sp>
          <p:nvSpPr>
            <p:cNvPr id="306" name="Google Shape;306;p26"/>
            <p:cNvSpPr/>
            <p:nvPr/>
          </p:nvSpPr>
          <p:spPr>
            <a:xfrm>
              <a:off x="536166" y="349650"/>
              <a:ext cx="860700" cy="860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723100" y="313160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8466300"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585300" y="25428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5778038" y="13197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TITLE_ONLY_1_1_1_1">
    <p:spTree>
      <p:nvGrpSpPr>
        <p:cNvPr id="1" name="Shape 314"/>
        <p:cNvGrpSpPr/>
        <p:nvPr/>
      </p:nvGrpSpPr>
      <p:grpSpPr>
        <a:xfrm>
          <a:off x="0" y="0"/>
          <a:ext cx="0" cy="0"/>
          <a:chOff x="0" y="0"/>
          <a:chExt cx="0" cy="0"/>
        </a:xfrm>
      </p:grpSpPr>
      <p:sp>
        <p:nvSpPr>
          <p:cNvPr id="315" name="Google Shape;315;p27"/>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7"/>
          <p:cNvGrpSpPr/>
          <p:nvPr/>
        </p:nvGrpSpPr>
        <p:grpSpPr>
          <a:xfrm flipH="1">
            <a:off x="290300" y="219124"/>
            <a:ext cx="8687224" cy="4649838"/>
            <a:chOff x="412338" y="27249"/>
            <a:chExt cx="8687224" cy="4649838"/>
          </a:xfrm>
        </p:grpSpPr>
        <p:sp>
          <p:nvSpPr>
            <p:cNvPr id="317" name="Google Shape;317;p27"/>
            <p:cNvSpPr/>
            <p:nvPr/>
          </p:nvSpPr>
          <p:spPr>
            <a:xfrm>
              <a:off x="412338" y="904050"/>
              <a:ext cx="687300" cy="6873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959150" y="39782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7399500" y="272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6661875" y="415628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_1">
    <p:spTree>
      <p:nvGrpSpPr>
        <p:cNvPr id="1" name="Shape 324"/>
        <p:cNvGrpSpPr/>
        <p:nvPr/>
      </p:nvGrpSpPr>
      <p:grpSpPr>
        <a:xfrm>
          <a:off x="0" y="0"/>
          <a:ext cx="0" cy="0"/>
          <a:chOff x="0" y="0"/>
          <a:chExt cx="0" cy="0"/>
        </a:xfrm>
      </p:grpSpPr>
      <p:sp>
        <p:nvSpPr>
          <p:cNvPr id="325" name="Google Shape;325;p28"/>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28"/>
          <p:cNvGrpSpPr/>
          <p:nvPr/>
        </p:nvGrpSpPr>
        <p:grpSpPr>
          <a:xfrm>
            <a:off x="270750" y="-561264"/>
            <a:ext cx="8627325" cy="4964025"/>
            <a:chOff x="270750" y="-561264"/>
            <a:chExt cx="8627325" cy="4964025"/>
          </a:xfrm>
        </p:grpSpPr>
        <p:grpSp>
          <p:nvGrpSpPr>
            <p:cNvPr id="327" name="Google Shape;327;p28"/>
            <p:cNvGrpSpPr/>
            <p:nvPr/>
          </p:nvGrpSpPr>
          <p:grpSpPr>
            <a:xfrm rot="10800000" flipH="1">
              <a:off x="270750" y="253149"/>
              <a:ext cx="8627325" cy="4149612"/>
              <a:chOff x="270750" y="192538"/>
              <a:chExt cx="8627325" cy="4149612"/>
            </a:xfrm>
          </p:grpSpPr>
          <p:sp>
            <p:nvSpPr>
              <p:cNvPr id="328" name="Google Shape;328;p28"/>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218275" y="3605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817013" y="1925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1337220" y="25070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rot="-10244201">
              <a:off x="1290109" y="-473041"/>
              <a:ext cx="1192755" cy="1192755"/>
            </a:xfrm>
            <a:prstGeom prst="blockArc">
              <a:avLst>
                <a:gd name="adj1" fmla="val 10247770"/>
                <a:gd name="adj2" fmla="val 21057893"/>
                <a:gd name="adj3" fmla="val 129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flipH="1">
            <a:off x="1076330" y="3499180"/>
            <a:ext cx="6991339" cy="1329929"/>
            <a:chOff x="404800" y="1010238"/>
            <a:chExt cx="8208688" cy="1561500"/>
          </a:xfrm>
        </p:grpSpPr>
        <p:sp>
          <p:nvSpPr>
            <p:cNvPr id="20" name="Google Shape;20;p3"/>
            <p:cNvSpPr/>
            <p:nvPr/>
          </p:nvSpPr>
          <p:spPr>
            <a:xfrm>
              <a:off x="2560391" y="1010238"/>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8319788" y="13988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8016563" y="17701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4800" y="20509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flipH="1">
            <a:off x="3408602" y="765505"/>
            <a:ext cx="1013400" cy="10134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270750" y="253149"/>
            <a:ext cx="8627325" cy="4089001"/>
            <a:chOff x="270750" y="253149"/>
            <a:chExt cx="8627325" cy="4089001"/>
          </a:xfrm>
        </p:grpSpPr>
        <p:sp>
          <p:nvSpPr>
            <p:cNvPr id="26" name="Google Shape;26;p3"/>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1887000" y="1732200"/>
            <a:ext cx="5370000" cy="167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4"/>
          <p:cNvSpPr txBox="1">
            <a:spLocks noGrp="1"/>
          </p:cNvSpPr>
          <p:nvPr>
            <p:ph type="body" idx="1"/>
          </p:nvPr>
        </p:nvSpPr>
        <p:spPr>
          <a:xfrm>
            <a:off x="713225" y="1036775"/>
            <a:ext cx="7717500" cy="3341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36" name="Google Shape;36;p4"/>
          <p:cNvGrpSpPr/>
          <p:nvPr/>
        </p:nvGrpSpPr>
        <p:grpSpPr>
          <a:xfrm flipH="1">
            <a:off x="165975" y="229756"/>
            <a:ext cx="8684475" cy="4217169"/>
            <a:chOff x="270750" y="229756"/>
            <a:chExt cx="8684475" cy="4217169"/>
          </a:xfrm>
        </p:grpSpPr>
        <p:sp>
          <p:nvSpPr>
            <p:cNvPr id="37" name="Google Shape;37;p4"/>
            <p:cNvSpPr/>
            <p:nvPr/>
          </p:nvSpPr>
          <p:spPr>
            <a:xfrm>
              <a:off x="270750" y="34005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358300" y="4152925"/>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383125" y="3550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556445" y="2297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title"/>
          </p:nvPr>
        </p:nvSpPr>
        <p:spPr>
          <a:xfrm>
            <a:off x="726376" y="1682650"/>
            <a:ext cx="4238700" cy="6159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9" name="Google Shape;69;p7"/>
          <p:cNvSpPr txBox="1">
            <a:spLocks noGrp="1"/>
          </p:cNvSpPr>
          <p:nvPr>
            <p:ph type="subTitle" idx="1"/>
          </p:nvPr>
        </p:nvSpPr>
        <p:spPr>
          <a:xfrm>
            <a:off x="726375" y="2297850"/>
            <a:ext cx="4238700" cy="8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70" name="Google Shape;70;p7"/>
          <p:cNvGrpSpPr/>
          <p:nvPr/>
        </p:nvGrpSpPr>
        <p:grpSpPr>
          <a:xfrm rot="10800000" flipH="1">
            <a:off x="270750" y="405549"/>
            <a:ext cx="8627325" cy="3828376"/>
            <a:chOff x="270750" y="361374"/>
            <a:chExt cx="8627325" cy="3828376"/>
          </a:xfrm>
        </p:grpSpPr>
        <p:sp>
          <p:nvSpPr>
            <p:cNvPr id="71" name="Google Shape;71;p7"/>
            <p:cNvSpPr/>
            <p:nvPr/>
          </p:nvSpPr>
          <p:spPr>
            <a:xfrm>
              <a:off x="669525" y="361374"/>
              <a:ext cx="909600" cy="9096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270750" y="30195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8529750" y="38957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8325975" y="29408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708845" y="4583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rot="10800000" flipH="1">
            <a:off x="1101156" y="253149"/>
            <a:ext cx="7611770" cy="2949179"/>
            <a:chOff x="404800" y="-890960"/>
            <a:chExt cx="8937149" cy="3462697"/>
          </a:xfrm>
        </p:grpSpPr>
        <p:sp>
          <p:nvSpPr>
            <p:cNvPr id="80" name="Google Shape;80;p8"/>
            <p:cNvSpPr/>
            <p:nvPr/>
          </p:nvSpPr>
          <p:spPr>
            <a:xfrm>
              <a:off x="8152149" y="-89096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10800000">
              <a:off x="8319788" y="13988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0800000">
              <a:off x="8016563" y="17701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04800" y="20509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rot="10800000" flipH="1">
            <a:off x="4746823" y="3303353"/>
            <a:ext cx="1013400" cy="10134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rot="10800000">
            <a:off x="270750" y="740109"/>
            <a:ext cx="8627325" cy="4089001"/>
            <a:chOff x="270750" y="253149"/>
            <a:chExt cx="8627325" cy="4089001"/>
          </a:xfrm>
        </p:grpSpPr>
        <p:sp>
          <p:nvSpPr>
            <p:cNvPr id="86" name="Google Shape;86;p8"/>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sp>
        <p:nvSpPr>
          <p:cNvPr id="102" name="Google Shape;102;p10"/>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0"/>
          <p:cNvGrpSpPr/>
          <p:nvPr/>
        </p:nvGrpSpPr>
        <p:grpSpPr>
          <a:xfrm>
            <a:off x="270750" y="305956"/>
            <a:ext cx="7172425" cy="3514294"/>
            <a:chOff x="270750" y="305956"/>
            <a:chExt cx="7172425" cy="3514294"/>
          </a:xfrm>
        </p:grpSpPr>
        <p:sp>
          <p:nvSpPr>
            <p:cNvPr id="104" name="Google Shape;104;p10"/>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6871075" y="4450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64175" y="3620975"/>
            <a:ext cx="35079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title" hasCustomPrompt="1"/>
          </p:nvPr>
        </p:nvSpPr>
        <p:spPr>
          <a:xfrm>
            <a:off x="2616450" y="1487125"/>
            <a:ext cx="39111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 name="Google Shape;111;p11"/>
          <p:cNvSpPr txBox="1">
            <a:spLocks noGrp="1"/>
          </p:cNvSpPr>
          <p:nvPr>
            <p:ph type="body" idx="1"/>
          </p:nvPr>
        </p:nvSpPr>
        <p:spPr>
          <a:xfrm>
            <a:off x="1821000" y="2923625"/>
            <a:ext cx="5502000" cy="446700"/>
          </a:xfrm>
          <a:prstGeom prst="rect">
            <a:avLst/>
          </a:prstGeom>
        </p:spPr>
        <p:txBody>
          <a:bodyPr spcFirstLastPara="1" wrap="square" lIns="91425" tIns="91425" rIns="91425" bIns="91425" anchor="ctr"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112" name="Google Shape;112;p11"/>
          <p:cNvGrpSpPr/>
          <p:nvPr/>
        </p:nvGrpSpPr>
        <p:grpSpPr>
          <a:xfrm>
            <a:off x="270750" y="253149"/>
            <a:ext cx="8627325" cy="4089001"/>
            <a:chOff x="270750" y="253149"/>
            <a:chExt cx="8627325" cy="4089001"/>
          </a:xfrm>
        </p:grpSpPr>
        <p:sp>
          <p:nvSpPr>
            <p:cNvPr id="113" name="Google Shape;113;p11"/>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26">
    <p:spTree>
      <p:nvGrpSpPr>
        <p:cNvPr id="1" name="Shape 179"/>
        <p:cNvGrpSpPr/>
        <p:nvPr/>
      </p:nvGrpSpPr>
      <p:grpSpPr>
        <a:xfrm>
          <a:off x="0" y="0"/>
          <a:ext cx="0" cy="0"/>
          <a:chOff x="0" y="0"/>
          <a:chExt cx="0" cy="0"/>
        </a:xfrm>
      </p:grpSpPr>
      <p:sp>
        <p:nvSpPr>
          <p:cNvPr id="180" name="Google Shape;180;p17"/>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txBox="1">
            <a:spLocks noGrp="1"/>
          </p:cNvSpPr>
          <p:nvPr>
            <p:ph type="subTitle" idx="1"/>
          </p:nvPr>
        </p:nvSpPr>
        <p:spPr>
          <a:xfrm>
            <a:off x="2680650" y="2075675"/>
            <a:ext cx="1874400" cy="47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82" name="Google Shape;182;p17"/>
          <p:cNvSpPr txBox="1">
            <a:spLocks noGrp="1"/>
          </p:cNvSpPr>
          <p:nvPr>
            <p:ph type="subTitle" idx="2"/>
          </p:nvPr>
        </p:nvSpPr>
        <p:spPr>
          <a:xfrm>
            <a:off x="2566350" y="1676917"/>
            <a:ext cx="2103000" cy="44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endParaRPr/>
          </a:p>
        </p:txBody>
      </p:sp>
      <p:sp>
        <p:nvSpPr>
          <p:cNvPr id="183" name="Google Shape;183;p17"/>
          <p:cNvSpPr txBox="1">
            <a:spLocks noGrp="1"/>
          </p:cNvSpPr>
          <p:nvPr>
            <p:ph type="subTitle" idx="3"/>
          </p:nvPr>
        </p:nvSpPr>
        <p:spPr>
          <a:xfrm>
            <a:off x="6332025" y="1676917"/>
            <a:ext cx="2103000" cy="44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endParaRPr/>
          </a:p>
        </p:txBody>
      </p:sp>
      <p:sp>
        <p:nvSpPr>
          <p:cNvPr id="184" name="Google Shape;184;p17"/>
          <p:cNvSpPr txBox="1">
            <a:spLocks noGrp="1"/>
          </p:cNvSpPr>
          <p:nvPr>
            <p:ph type="subTitle" idx="4"/>
          </p:nvPr>
        </p:nvSpPr>
        <p:spPr>
          <a:xfrm>
            <a:off x="708975" y="2741125"/>
            <a:ext cx="2103000" cy="44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endParaRPr/>
          </a:p>
        </p:txBody>
      </p:sp>
      <p:sp>
        <p:nvSpPr>
          <p:cNvPr id="185" name="Google Shape;185;p17"/>
          <p:cNvSpPr txBox="1">
            <a:spLocks noGrp="1"/>
          </p:cNvSpPr>
          <p:nvPr>
            <p:ph type="subTitle" idx="5"/>
          </p:nvPr>
        </p:nvSpPr>
        <p:spPr>
          <a:xfrm>
            <a:off x="4446075" y="2742409"/>
            <a:ext cx="2103000" cy="44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endParaRPr/>
          </a:p>
        </p:txBody>
      </p:sp>
      <p:sp>
        <p:nvSpPr>
          <p:cNvPr id="186" name="Google Shape;186;p17"/>
          <p:cNvSpPr txBox="1">
            <a:spLocks noGrp="1"/>
          </p:cNvSpPr>
          <p:nvPr>
            <p:ph type="subTitle" idx="6"/>
          </p:nvPr>
        </p:nvSpPr>
        <p:spPr>
          <a:xfrm>
            <a:off x="6446325" y="2075675"/>
            <a:ext cx="1874400" cy="47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87" name="Google Shape;187;p17"/>
          <p:cNvSpPr txBox="1">
            <a:spLocks noGrp="1"/>
          </p:cNvSpPr>
          <p:nvPr>
            <p:ph type="subTitle" idx="7"/>
          </p:nvPr>
        </p:nvSpPr>
        <p:spPr>
          <a:xfrm>
            <a:off x="823275" y="3136256"/>
            <a:ext cx="1874400" cy="47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88" name="Google Shape;188;p17"/>
          <p:cNvSpPr txBox="1">
            <a:spLocks noGrp="1"/>
          </p:cNvSpPr>
          <p:nvPr>
            <p:ph type="subTitle" idx="8"/>
          </p:nvPr>
        </p:nvSpPr>
        <p:spPr>
          <a:xfrm>
            <a:off x="4560375" y="3136256"/>
            <a:ext cx="1874400" cy="47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89" name="Google Shape;189;p17"/>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0" name="Google Shape;190;p17"/>
          <p:cNvGrpSpPr/>
          <p:nvPr/>
        </p:nvGrpSpPr>
        <p:grpSpPr>
          <a:xfrm>
            <a:off x="270750" y="305956"/>
            <a:ext cx="7172425" cy="3514294"/>
            <a:chOff x="270750" y="305956"/>
            <a:chExt cx="7172425" cy="3514294"/>
          </a:xfrm>
        </p:grpSpPr>
        <p:sp>
          <p:nvSpPr>
            <p:cNvPr id="191" name="Google Shape;191;p17"/>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871075" y="4450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Libre Franklin"/>
              <a:buChar char="●"/>
              <a:defRPr sz="1800">
                <a:solidFill>
                  <a:schemeClr val="dk2"/>
                </a:solidFill>
                <a:latin typeface="Libre Franklin"/>
                <a:ea typeface="Libre Franklin"/>
                <a:cs typeface="Libre Franklin"/>
                <a:sym typeface="Libre Franklin"/>
              </a:defRPr>
            </a:lvl1pPr>
            <a:lvl2pPr marL="914400" lvl="1"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marL="1371600" lvl="2"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marL="1828800" lvl="3"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marL="2286000" lvl="4"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marL="2743200" lvl="5"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marL="3200400" lvl="6"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marL="3657600" lvl="7"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marL="4114800" lvl="8"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6" r:id="rId6"/>
    <p:sldLayoutId id="2147483657" r:id="rId7"/>
    <p:sldLayoutId id="2147483658" r:id="rId8"/>
    <p:sldLayoutId id="2147483663"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 Target="slide4.xml"/><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2.pn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1"/>
          <p:cNvGrpSpPr/>
          <p:nvPr/>
        </p:nvGrpSpPr>
        <p:grpSpPr>
          <a:xfrm>
            <a:off x="101721" y="4505825"/>
            <a:ext cx="8940558" cy="84600"/>
            <a:chOff x="155346" y="4358775"/>
            <a:chExt cx="8934304" cy="84600"/>
          </a:xfrm>
        </p:grpSpPr>
        <p:cxnSp>
          <p:nvCxnSpPr>
            <p:cNvPr id="344" name="Google Shape;344;p31"/>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345" name="Google Shape;345;p31"/>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1"/>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347" name="Google Shape;347;p31">
            <a:hlinkClick r:id="rId3" action="ppaction://hlinksldjump"/>
          </p:cNvPr>
          <p:cNvSpPr txBox="1"/>
          <p:nvPr/>
        </p:nvSpPr>
        <p:spPr>
          <a:xfrm>
            <a:off x="219912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ea typeface="Poppins"/>
              <a:cs typeface="Poppins"/>
              <a:sym typeface="Poppins"/>
            </a:endParaRPr>
          </a:p>
        </p:txBody>
      </p:sp>
      <p:sp>
        <p:nvSpPr>
          <p:cNvPr id="353" name="Google Shape;353;p31">
            <a:hlinkClick r:id="rId4"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356" name="Google Shape;356;p31">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3" name="TextBox 2">
            <a:extLst>
              <a:ext uri="{FF2B5EF4-FFF2-40B4-BE49-F238E27FC236}">
                <a16:creationId xmlns:a16="http://schemas.microsoft.com/office/drawing/2014/main" id="{137B5BFE-069D-D7DF-C5E8-D14222862B0D}"/>
              </a:ext>
            </a:extLst>
          </p:cNvPr>
          <p:cNvSpPr txBox="1"/>
          <p:nvPr/>
        </p:nvSpPr>
        <p:spPr>
          <a:xfrm>
            <a:off x="1651591" y="339505"/>
            <a:ext cx="6244856" cy="738664"/>
          </a:xfrm>
          <a:prstGeom prst="rect">
            <a:avLst/>
          </a:prstGeom>
          <a:noFill/>
        </p:spPr>
        <p:txBody>
          <a:bodyPr wrap="square">
            <a:spAutoFit/>
          </a:bodyPr>
          <a:lstStyle/>
          <a:p>
            <a:pPr algn="ctr"/>
            <a:r>
              <a:rPr lang="en-US" dirty="0"/>
              <a:t>Vivekanand Education Society’s Institute Of Technology</a:t>
            </a:r>
          </a:p>
          <a:p>
            <a:pPr algn="ctr"/>
            <a:r>
              <a:rPr lang="en-US" dirty="0"/>
              <a:t>Department Of Information Technology</a:t>
            </a:r>
          </a:p>
          <a:p>
            <a:pPr algn="ctr"/>
            <a:r>
              <a:rPr lang="en-US" dirty="0"/>
              <a:t>Project Review</a:t>
            </a:r>
          </a:p>
        </p:txBody>
      </p:sp>
      <p:pic>
        <p:nvPicPr>
          <p:cNvPr id="1026" name="Picture 2">
            <a:extLst>
              <a:ext uri="{FF2B5EF4-FFF2-40B4-BE49-F238E27FC236}">
                <a16:creationId xmlns:a16="http://schemas.microsoft.com/office/drawing/2014/main" id="{2E38CA02-9E42-BF8F-3DA0-B4C329565B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34" y="339505"/>
            <a:ext cx="1016397" cy="12031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D3099A-582E-32E3-8463-D020DC2A3DD8}"/>
              </a:ext>
            </a:extLst>
          </p:cNvPr>
          <p:cNvSpPr txBox="1"/>
          <p:nvPr/>
        </p:nvSpPr>
        <p:spPr>
          <a:xfrm>
            <a:off x="3513502" y="1095480"/>
            <a:ext cx="2845166" cy="307777"/>
          </a:xfrm>
          <a:prstGeom prst="rect">
            <a:avLst/>
          </a:prstGeom>
          <a:noFill/>
        </p:spPr>
        <p:txBody>
          <a:bodyPr wrap="square">
            <a:spAutoFit/>
          </a:bodyPr>
          <a:lstStyle/>
          <a:p>
            <a:r>
              <a:rPr lang="en-IN" dirty="0"/>
              <a:t>Sem: III Academic Year :2022-23</a:t>
            </a:r>
          </a:p>
        </p:txBody>
      </p:sp>
      <p:sp>
        <p:nvSpPr>
          <p:cNvPr id="7" name="TextBox 6">
            <a:extLst>
              <a:ext uri="{FF2B5EF4-FFF2-40B4-BE49-F238E27FC236}">
                <a16:creationId xmlns:a16="http://schemas.microsoft.com/office/drawing/2014/main" id="{0152796F-A066-D378-E25E-5CFB48A3E40C}"/>
              </a:ext>
            </a:extLst>
          </p:cNvPr>
          <p:cNvSpPr txBox="1"/>
          <p:nvPr/>
        </p:nvSpPr>
        <p:spPr>
          <a:xfrm>
            <a:off x="4363951" y="2573022"/>
            <a:ext cx="4678324" cy="307777"/>
          </a:xfrm>
          <a:prstGeom prst="rect">
            <a:avLst/>
          </a:prstGeom>
          <a:noFill/>
        </p:spPr>
        <p:txBody>
          <a:bodyPr wrap="square">
            <a:spAutoFit/>
          </a:bodyPr>
          <a:lstStyle/>
          <a:p>
            <a:r>
              <a:rPr lang="en-IN" dirty="0"/>
              <a:t>Mentor Name: Prof. Vinita Mishra </a:t>
            </a:r>
          </a:p>
        </p:txBody>
      </p:sp>
      <p:sp>
        <p:nvSpPr>
          <p:cNvPr id="9" name="TextBox 8">
            <a:extLst>
              <a:ext uri="{FF2B5EF4-FFF2-40B4-BE49-F238E27FC236}">
                <a16:creationId xmlns:a16="http://schemas.microsoft.com/office/drawing/2014/main" id="{1AA031B7-892E-8E6B-796E-A77298107F2A}"/>
              </a:ext>
            </a:extLst>
          </p:cNvPr>
          <p:cNvSpPr txBox="1"/>
          <p:nvPr/>
        </p:nvSpPr>
        <p:spPr>
          <a:xfrm>
            <a:off x="1183758" y="2180795"/>
            <a:ext cx="6974958" cy="2031325"/>
          </a:xfrm>
          <a:prstGeom prst="rect">
            <a:avLst/>
          </a:prstGeom>
          <a:noFill/>
        </p:spPr>
        <p:txBody>
          <a:bodyPr wrap="square">
            <a:spAutoFit/>
          </a:bodyPr>
          <a:lstStyle/>
          <a:p>
            <a:pPr algn="ctr"/>
            <a:r>
              <a:rPr lang="en-US" dirty="0"/>
              <a:t>  </a:t>
            </a:r>
          </a:p>
          <a:p>
            <a:endParaRPr lang="en-US" dirty="0"/>
          </a:p>
          <a:p>
            <a:r>
              <a:rPr lang="en-US" dirty="0"/>
              <a:t>Domain: Event Management </a:t>
            </a:r>
          </a:p>
          <a:p>
            <a:endParaRPr lang="en-US" dirty="0"/>
          </a:p>
          <a:p>
            <a:r>
              <a:rPr lang="en-US" dirty="0"/>
              <a:t>Group Members:</a:t>
            </a:r>
          </a:p>
          <a:p>
            <a:r>
              <a:rPr lang="en-US" dirty="0"/>
              <a:t>Member1 : </a:t>
            </a:r>
            <a:r>
              <a:rPr lang="en-US" dirty="0" err="1"/>
              <a:t>Shamaila</a:t>
            </a:r>
            <a:r>
              <a:rPr lang="en-US" dirty="0"/>
              <a:t> Ansari</a:t>
            </a:r>
          </a:p>
          <a:p>
            <a:r>
              <a:rPr lang="en-US" dirty="0"/>
              <a:t>Member 2: </a:t>
            </a:r>
            <a:r>
              <a:rPr lang="en-US" dirty="0" err="1"/>
              <a:t>Swarali</a:t>
            </a:r>
            <a:r>
              <a:rPr lang="en-US" dirty="0"/>
              <a:t> </a:t>
            </a:r>
            <a:r>
              <a:rPr lang="en-US" dirty="0" err="1"/>
              <a:t>Dhobale</a:t>
            </a:r>
            <a:endParaRPr lang="en-US" dirty="0"/>
          </a:p>
          <a:p>
            <a:r>
              <a:rPr lang="en-US" dirty="0"/>
              <a:t>Member 3: </a:t>
            </a:r>
            <a:r>
              <a:rPr lang="en-US" dirty="0" err="1"/>
              <a:t>Vedang</a:t>
            </a:r>
            <a:r>
              <a:rPr lang="en-US" dirty="0"/>
              <a:t> </a:t>
            </a:r>
            <a:r>
              <a:rPr lang="en-US" dirty="0" err="1"/>
              <a:t>Khandagale</a:t>
            </a:r>
            <a:endParaRPr lang="en-US" dirty="0"/>
          </a:p>
          <a:p>
            <a:r>
              <a:rPr lang="en-US" dirty="0"/>
              <a:t>Member 4: Sneha Sumbe</a:t>
            </a:r>
          </a:p>
        </p:txBody>
      </p:sp>
      <p:sp>
        <p:nvSpPr>
          <p:cNvPr id="10" name="TextBox 9">
            <a:extLst>
              <a:ext uri="{FF2B5EF4-FFF2-40B4-BE49-F238E27FC236}">
                <a16:creationId xmlns:a16="http://schemas.microsoft.com/office/drawing/2014/main" id="{CE82C042-BCD0-1055-ABA9-A3722ADAB0D2}"/>
              </a:ext>
            </a:extLst>
          </p:cNvPr>
          <p:cNvSpPr txBox="1"/>
          <p:nvPr/>
        </p:nvSpPr>
        <p:spPr>
          <a:xfrm>
            <a:off x="3261049" y="1726165"/>
            <a:ext cx="3097619" cy="307777"/>
          </a:xfrm>
          <a:prstGeom prst="rect">
            <a:avLst/>
          </a:prstGeom>
          <a:noFill/>
        </p:spPr>
        <p:txBody>
          <a:bodyPr wrap="square" rtlCol="0">
            <a:spAutoFit/>
          </a:bodyPr>
          <a:lstStyle/>
          <a:p>
            <a:pPr algn="ctr"/>
            <a:r>
              <a:rPr lang="en-US" i="1" u="sng" dirty="0">
                <a:effectLst>
                  <a:outerShdw blurRad="38100" dist="38100" dir="2700000" algn="tl">
                    <a:srgbClr val="000000">
                      <a:alpha val="43137"/>
                    </a:srgbClr>
                  </a:outerShdw>
                </a:effectLst>
              </a:rPr>
              <a:t>Title : Event Management System </a:t>
            </a:r>
            <a:endParaRPr lang="en-IN" i="1" u="sng" dirty="0">
              <a:effectLst>
                <a:outerShdw blurRad="38100" dist="38100" dir="2700000" algn="tl">
                  <a:srgbClr val="000000">
                    <a:alpha val="43137"/>
                  </a:srgbClr>
                </a:outerShdw>
              </a:effectLs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1416617" y="281746"/>
            <a:ext cx="6485861" cy="1077218"/>
          </a:xfrm>
          <a:prstGeom prst="rect">
            <a:avLst/>
          </a:prstGeom>
          <a:noFill/>
        </p:spPr>
        <p:txBody>
          <a:bodyPr wrap="square">
            <a:spAutoFit/>
          </a:bodyPr>
          <a:lstStyle/>
          <a:p>
            <a:pPr algn="ctr" fontAlgn="base"/>
            <a:r>
              <a:rPr lang="en-US" sz="3200" b="0" i="0" u="none" strike="noStrike" dirty="0">
                <a:solidFill>
                  <a:schemeClr val="accent1">
                    <a:lumMod val="10000"/>
                  </a:schemeClr>
                </a:solidFill>
                <a:effectLst/>
                <a:latin typeface="Arial Rounded MT Bold" panose="020F0704030504030204" pitchFamily="34" charset="0"/>
              </a:rPr>
              <a:t>Requirements of the system (Hardware, software) </a:t>
            </a:r>
          </a:p>
        </p:txBody>
      </p:sp>
      <p:sp>
        <p:nvSpPr>
          <p:cNvPr id="2" name="TextBox 1">
            <a:extLst>
              <a:ext uri="{FF2B5EF4-FFF2-40B4-BE49-F238E27FC236}">
                <a16:creationId xmlns:a16="http://schemas.microsoft.com/office/drawing/2014/main" id="{B5AAE980-1B45-9BF5-570F-EEE6D7759A6F}"/>
              </a:ext>
            </a:extLst>
          </p:cNvPr>
          <p:cNvSpPr txBox="1"/>
          <p:nvPr/>
        </p:nvSpPr>
        <p:spPr>
          <a:xfrm>
            <a:off x="680698" y="1443563"/>
            <a:ext cx="7842285" cy="2677656"/>
          </a:xfrm>
          <a:prstGeom prst="rect">
            <a:avLst/>
          </a:prstGeom>
          <a:noFill/>
        </p:spPr>
        <p:txBody>
          <a:bodyPr wrap="square" rtlCol="0">
            <a:spAutoFit/>
          </a:bodyPr>
          <a:lstStyle/>
          <a:p>
            <a:r>
              <a:rPr lang="en-IN" dirty="0"/>
              <a:t>Hardware System Configuration:</a:t>
            </a:r>
          </a:p>
          <a:p>
            <a:endParaRPr lang="en-IN" dirty="0"/>
          </a:p>
          <a:p>
            <a:r>
              <a:rPr lang="en-IN" dirty="0"/>
              <a:t>System: Pentium i3 Processor</a:t>
            </a:r>
          </a:p>
          <a:p>
            <a:r>
              <a:rPr lang="en-IN" dirty="0"/>
              <a:t>Hard Disk: 500 GB</a:t>
            </a:r>
          </a:p>
          <a:p>
            <a:r>
              <a:rPr lang="en-IN" dirty="0"/>
              <a:t>Monitor :Standard LED Monitor</a:t>
            </a:r>
          </a:p>
          <a:p>
            <a:r>
              <a:rPr lang="en-IN" dirty="0"/>
              <a:t>Input Devices: Keyboard, Mouse</a:t>
            </a:r>
          </a:p>
          <a:p>
            <a:r>
              <a:rPr lang="en-IN" dirty="0"/>
              <a:t>Ram: 4 GB</a:t>
            </a:r>
          </a:p>
          <a:p>
            <a:r>
              <a:rPr lang="en-IN" dirty="0"/>
              <a:t> </a:t>
            </a:r>
          </a:p>
          <a:p>
            <a:r>
              <a:rPr lang="en-IN" dirty="0"/>
              <a:t>Software System Configuration: </a:t>
            </a:r>
          </a:p>
          <a:p>
            <a:r>
              <a:rPr lang="en-IN" dirty="0"/>
              <a:t>Operating system: Windows 7/8/10.</a:t>
            </a:r>
          </a:p>
          <a:p>
            <a:r>
              <a:rPr lang="en-IN" dirty="0"/>
              <a:t>Available Coding Language: JAVA, HTML</a:t>
            </a:r>
          </a:p>
          <a:p>
            <a:r>
              <a:rPr lang="en-IN" dirty="0"/>
              <a:t>Database: MYSQL</a:t>
            </a:r>
          </a:p>
        </p:txBody>
      </p:sp>
      <p:pic>
        <p:nvPicPr>
          <p:cNvPr id="2052" name="Picture 4" descr="Java Logo Wallpapers - Wallpaper Cave">
            <a:extLst>
              <a:ext uri="{FF2B5EF4-FFF2-40B4-BE49-F238E27FC236}">
                <a16:creationId xmlns:a16="http://schemas.microsoft.com/office/drawing/2014/main" id="{D3581A47-9713-B4BF-49EF-187DB4225A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3639" y="2881418"/>
            <a:ext cx="2041452" cy="1927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3F2B9A4-A8C0-2361-4C9D-823D5B79D158}"/>
              </a:ext>
            </a:extLst>
          </p:cNvPr>
          <p:cNvPicPr>
            <a:picLocks noChangeAspect="1"/>
          </p:cNvPicPr>
          <p:nvPr/>
        </p:nvPicPr>
        <p:blipFill>
          <a:blip r:embed="rId7"/>
          <a:stretch>
            <a:fillRect/>
          </a:stretch>
        </p:blipFill>
        <p:spPr>
          <a:xfrm>
            <a:off x="7159341" y="3190023"/>
            <a:ext cx="1644109" cy="1644109"/>
          </a:xfrm>
          <a:prstGeom prst="rect">
            <a:avLst/>
          </a:prstGeom>
        </p:spPr>
      </p:pic>
      <p:pic>
        <p:nvPicPr>
          <p:cNvPr id="6" name="Picture 5">
            <a:extLst>
              <a:ext uri="{FF2B5EF4-FFF2-40B4-BE49-F238E27FC236}">
                <a16:creationId xmlns:a16="http://schemas.microsoft.com/office/drawing/2014/main" id="{D21084BB-31C6-27E9-FA9A-C39CE98E65BC}"/>
              </a:ext>
            </a:extLst>
          </p:cNvPr>
          <p:cNvPicPr>
            <a:picLocks noChangeAspect="1"/>
          </p:cNvPicPr>
          <p:nvPr/>
        </p:nvPicPr>
        <p:blipFill>
          <a:blip r:embed="rId8"/>
          <a:stretch>
            <a:fillRect/>
          </a:stretch>
        </p:blipFill>
        <p:spPr>
          <a:xfrm>
            <a:off x="6453764" y="1907395"/>
            <a:ext cx="2213742" cy="731146"/>
          </a:xfrm>
          <a:prstGeom prst="rect">
            <a:avLst/>
          </a:prstGeom>
        </p:spPr>
      </p:pic>
    </p:spTree>
    <p:extLst>
      <p:ext uri="{BB962C8B-B14F-4D97-AF65-F5344CB8AC3E}">
        <p14:creationId xmlns:p14="http://schemas.microsoft.com/office/powerpoint/2010/main" val="397381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arn(inVertical)">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heel(1)">
                                      <p:cBhvr>
                                        <p:cTn id="18" dur="2000"/>
                                        <p:tgtEl>
                                          <p:spTgt spid="2">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heel(1)">
                                      <p:cBhvr>
                                        <p:cTn id="21" dur="2000"/>
                                        <p:tgtEl>
                                          <p:spTgt spid="2">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heel(1)">
                                      <p:cBhvr>
                                        <p:cTn id="24" dur="2000"/>
                                        <p:tgtEl>
                                          <p:spTgt spid="2">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heel(1)">
                                      <p:cBhvr>
                                        <p:cTn id="27" dur="2000"/>
                                        <p:tgtEl>
                                          <p:spTgt spid="2">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heel(1)">
                                      <p:cBhvr>
                                        <p:cTn id="30" dur="20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barn(inVertical)">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 calcmode="lin" valueType="num">
                                      <p:cBhvr additive="base">
                                        <p:cTn id="40"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 calcmode="lin" valueType="num">
                                      <p:cBhvr additive="base">
                                        <p:cTn id="44"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 calcmode="lin" valueType="num">
                                      <p:cBhvr additive="base">
                                        <p:cTn id="48"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1356369" y="365613"/>
            <a:ext cx="7106366" cy="1077218"/>
          </a:xfrm>
          <a:prstGeom prst="rect">
            <a:avLst/>
          </a:prstGeom>
          <a:noFill/>
        </p:spPr>
        <p:txBody>
          <a:bodyPr wrap="square">
            <a:spAutoFit/>
          </a:bodyPr>
          <a:lstStyle/>
          <a:p>
            <a:pPr algn="ctr" fontAlgn="base"/>
            <a:r>
              <a:rPr lang="en-US" sz="3200" b="0" i="0" u="none" strike="noStrike" dirty="0">
                <a:solidFill>
                  <a:schemeClr val="accent1">
                    <a:lumMod val="10000"/>
                  </a:schemeClr>
                </a:solidFill>
                <a:effectLst/>
                <a:latin typeface="Arial Rounded MT Bold" panose="020F0704030504030204" pitchFamily="34" charset="0"/>
              </a:rPr>
              <a:t>ER diagram of the proposed system </a:t>
            </a:r>
          </a:p>
        </p:txBody>
      </p:sp>
      <p:pic>
        <p:nvPicPr>
          <p:cNvPr id="3" name="Picture 2">
            <a:extLst>
              <a:ext uri="{FF2B5EF4-FFF2-40B4-BE49-F238E27FC236}">
                <a16:creationId xmlns:a16="http://schemas.microsoft.com/office/drawing/2014/main" id="{3413D3CE-E85F-A6FC-4CC4-66B626A4BB6B}"/>
              </a:ext>
            </a:extLst>
          </p:cNvPr>
          <p:cNvPicPr>
            <a:picLocks noChangeAspect="1"/>
          </p:cNvPicPr>
          <p:nvPr/>
        </p:nvPicPr>
        <p:blipFill>
          <a:blip r:embed="rId6"/>
          <a:stretch>
            <a:fillRect/>
          </a:stretch>
        </p:blipFill>
        <p:spPr>
          <a:xfrm>
            <a:off x="2588412" y="1442831"/>
            <a:ext cx="3916217" cy="3247594"/>
          </a:xfrm>
          <a:prstGeom prst="rect">
            <a:avLst/>
          </a:prstGeom>
        </p:spPr>
      </p:pic>
    </p:spTree>
    <p:extLst>
      <p:ext uri="{BB962C8B-B14F-4D97-AF65-F5344CB8AC3E}">
        <p14:creationId xmlns:p14="http://schemas.microsoft.com/office/powerpoint/2010/main" val="36005484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circle(in)">
                                      <p:cBhvr>
                                        <p:cTn id="7" dur="2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1131075" y="417666"/>
            <a:ext cx="7106366" cy="584775"/>
          </a:xfrm>
          <a:prstGeom prst="rect">
            <a:avLst/>
          </a:prstGeom>
          <a:noFill/>
        </p:spPr>
        <p:txBody>
          <a:bodyPr wrap="square">
            <a:spAutoFit/>
          </a:bodyPr>
          <a:lstStyle/>
          <a:p>
            <a:pPr algn="ctr" fontAlgn="base"/>
            <a:r>
              <a:rPr lang="en-US" sz="3200" b="0" i="0" u="none" strike="noStrike" dirty="0">
                <a:solidFill>
                  <a:schemeClr val="accent1">
                    <a:lumMod val="10000"/>
                  </a:schemeClr>
                </a:solidFill>
                <a:effectLst/>
                <a:latin typeface="Arial Rounded MT Bold" panose="020F0704030504030204" pitchFamily="34" charset="0"/>
              </a:rPr>
              <a:t>References in IEEE format</a:t>
            </a:r>
          </a:p>
        </p:txBody>
      </p:sp>
      <p:sp>
        <p:nvSpPr>
          <p:cNvPr id="2" name="TextBox 1">
            <a:extLst>
              <a:ext uri="{FF2B5EF4-FFF2-40B4-BE49-F238E27FC236}">
                <a16:creationId xmlns:a16="http://schemas.microsoft.com/office/drawing/2014/main" id="{EDBAD548-51B4-34CF-7E48-7DE8B0B995BB}"/>
              </a:ext>
            </a:extLst>
          </p:cNvPr>
          <p:cNvSpPr txBox="1"/>
          <p:nvPr/>
        </p:nvSpPr>
        <p:spPr>
          <a:xfrm>
            <a:off x="269356" y="1452822"/>
            <a:ext cx="8605283" cy="2462213"/>
          </a:xfrm>
          <a:prstGeom prst="rect">
            <a:avLst/>
          </a:prstGeom>
          <a:noFill/>
        </p:spPr>
        <p:txBody>
          <a:bodyPr wrap="square" rtlCol="0">
            <a:spAutoFit/>
          </a:bodyPr>
          <a:lstStyle/>
          <a:p>
            <a:pPr marL="342900" indent="-342900" algn="l">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Himanshu Verma Mayank Johri Ms. Archana Bhalla Akash Verma, Gun</a:t>
            </a:r>
            <a:r>
              <a:rPr lang="en-US" b="0" i="0" u="none" strike="noStrike" baseline="0" dirty="0" err="1">
                <a:latin typeface="Times New Roman" panose="02020603050405020304" pitchFamily="18" charset="0"/>
                <a:cs typeface="Times New Roman" panose="02020603050405020304" pitchFamily="18" charset="0"/>
              </a:rPr>
              <a:t>jan</a:t>
            </a:r>
            <a:r>
              <a:rPr lang="en-US" b="0" i="0" u="none" strike="noStrike" baseline="0" dirty="0">
                <a:latin typeface="Times New Roman" panose="02020603050405020304" pitchFamily="18" charset="0"/>
                <a:cs typeface="Times New Roman" panose="02020603050405020304" pitchFamily="18" charset="0"/>
              </a:rPr>
              <a:t> Srivastava. Study on event management applications. volume 2, 2017.</a:t>
            </a:r>
          </a:p>
          <a:p>
            <a:pPr marL="342900" indent="-342900" algn="l">
              <a:buFont typeface="+mj-lt"/>
              <a:buAutoNum type="arabicPeriod"/>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Khalil </a:t>
            </a:r>
            <a:r>
              <a:rPr lang="en-IN" b="0" i="0" u="none" strike="noStrike" baseline="0" dirty="0" err="1">
                <a:latin typeface="Times New Roman" panose="02020603050405020304" pitchFamily="18" charset="0"/>
                <a:cs typeface="Times New Roman" panose="02020603050405020304" pitchFamily="18" charset="0"/>
              </a:rPr>
              <a:t>Pinjari</a:t>
            </a:r>
            <a:r>
              <a:rPr lang="en-IN" b="0" i="0" u="none" strike="noStrike" baseline="0" dirty="0">
                <a:latin typeface="Times New Roman" panose="02020603050405020304" pitchFamily="18" charset="0"/>
                <a:cs typeface="Times New Roman" panose="02020603050405020304" pitchFamily="18" charset="0"/>
              </a:rPr>
              <a:t> and Khan Nur. Smart event management system. International </a:t>
            </a:r>
            <a:r>
              <a:rPr lang="en-US" b="0" i="0" u="none" strike="noStrike" baseline="0" dirty="0">
                <a:latin typeface="Times New Roman" panose="02020603050405020304" pitchFamily="18" charset="0"/>
                <a:cs typeface="Times New Roman" panose="02020603050405020304" pitchFamily="18" charset="0"/>
              </a:rPr>
              <a:t>Journal of Computer Science Trends and Technology, 4(2):161{164, 2016.</a:t>
            </a:r>
          </a:p>
          <a:p>
            <a:pPr marL="342900" indent="-342900" algn="l">
              <a:buFont typeface="+mj-lt"/>
              <a:buAutoNum type="arabicPeriod"/>
            </a:pPr>
            <a:endParaRPr lang="en-US" b="0" i="0" u="none" strike="noStrike" baseline="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Prof. </a:t>
            </a:r>
            <a:r>
              <a:rPr lang="en-IN" b="0" i="0" u="none" strike="noStrike" baseline="0" dirty="0" err="1">
                <a:latin typeface="Times New Roman" panose="02020603050405020304" pitchFamily="18" charset="0"/>
                <a:cs typeface="Times New Roman" panose="02020603050405020304" pitchFamily="18" charset="0"/>
              </a:rPr>
              <a:t>Dr.</a:t>
            </a:r>
            <a:r>
              <a:rPr lang="en-IN" b="0" i="0" u="none" strike="noStrike" baseline="0" dirty="0">
                <a:latin typeface="Times New Roman" panose="02020603050405020304" pitchFamily="18" charset="0"/>
                <a:cs typeface="Times New Roman" panose="02020603050405020304" pitchFamily="18" charset="0"/>
              </a:rPr>
              <a:t> Amol B. </a:t>
            </a:r>
            <a:r>
              <a:rPr lang="en-IN" b="0" i="0" u="none" strike="noStrike" baseline="0" dirty="0" err="1">
                <a:latin typeface="Times New Roman" panose="02020603050405020304" pitchFamily="18" charset="0"/>
                <a:cs typeface="Times New Roman" panose="02020603050405020304" pitchFamily="18" charset="0"/>
              </a:rPr>
              <a:t>Kasture</a:t>
            </a:r>
            <a:r>
              <a:rPr lang="en-IN" b="0" i="0" u="none" strike="noStrike" baseline="0" dirty="0">
                <a:latin typeface="Times New Roman" panose="02020603050405020304" pitchFamily="18" charset="0"/>
                <a:cs typeface="Times New Roman" panose="02020603050405020304" pitchFamily="18" charset="0"/>
              </a:rPr>
              <a:t> Sachin </a:t>
            </a:r>
            <a:r>
              <a:rPr lang="en-IN" b="0" i="0" u="none" strike="noStrike" baseline="0" dirty="0" err="1">
                <a:latin typeface="Times New Roman" panose="02020603050405020304" pitchFamily="18" charset="0"/>
                <a:cs typeface="Times New Roman" panose="02020603050405020304" pitchFamily="18" charset="0"/>
              </a:rPr>
              <a:t>AjayKumar</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Pasi</a:t>
            </a:r>
            <a:r>
              <a:rPr lang="en-IN" b="0" i="0" u="none" strike="noStrike" baseline="0" dirty="0">
                <a:latin typeface="Times New Roman" panose="02020603050405020304" pitchFamily="18" charset="0"/>
                <a:cs typeface="Times New Roman" panose="02020603050405020304" pitchFamily="18" charset="0"/>
              </a:rPr>
              <a:t>, Prof. Altaf Taher Shah. </a:t>
            </a:r>
            <a:r>
              <a:rPr lang="en-US" b="0" i="0" u="none" strike="noStrike" baseline="0" dirty="0">
                <a:latin typeface="Times New Roman" panose="02020603050405020304" pitchFamily="18" charset="0"/>
                <a:cs typeface="Times New Roman" panose="02020603050405020304" pitchFamily="18" charset="0"/>
              </a:rPr>
              <a:t>A study and implementation of event management system using smartphone. </a:t>
            </a:r>
            <a:r>
              <a:rPr lang="en-IN" b="0" i="0" u="none" strike="noStrike" baseline="0" dirty="0">
                <a:latin typeface="Times New Roman" panose="02020603050405020304" pitchFamily="18" charset="0"/>
                <a:cs typeface="Times New Roman" panose="02020603050405020304" pitchFamily="18" charset="0"/>
              </a:rPr>
              <a:t>IJIRMPS, 6, 2018.</a:t>
            </a:r>
          </a:p>
          <a:p>
            <a:pPr marL="342900" indent="-342900" algn="l">
              <a:buFont typeface="+mj-lt"/>
              <a:buAutoNum type="arabicPeriod"/>
            </a:pPr>
            <a:endParaRPr lang="en-IN" b="0" i="0" u="none" strike="noStrike" baseline="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Rahul Kumar Singh, Pardeep Singh, and </a:t>
            </a:r>
            <a:r>
              <a:rPr lang="en-IN" b="0" i="0" u="none" strike="noStrike" baseline="0" dirty="0" err="1">
                <a:latin typeface="Times New Roman" panose="02020603050405020304" pitchFamily="18" charset="0"/>
                <a:cs typeface="Times New Roman" panose="02020603050405020304" pitchFamily="18" charset="0"/>
              </a:rPr>
              <a:t>Gourav</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Bathla</a:t>
            </a:r>
            <a:r>
              <a:rPr lang="en-IN" b="0" i="0" u="none" strike="noStrike" baseline="0" dirty="0">
                <a:latin typeface="Times New Roman" panose="02020603050405020304" pitchFamily="18" charset="0"/>
                <a:cs typeface="Times New Roman" panose="02020603050405020304" pitchFamily="18" charset="0"/>
              </a:rPr>
              <a:t>. User-review oriented social recommender system for event planning. </a:t>
            </a:r>
            <a:r>
              <a:rPr lang="en-IN" b="0" i="0" u="none" strike="noStrike" baseline="0" dirty="0" err="1">
                <a:latin typeface="Times New Roman" panose="02020603050405020304" pitchFamily="18" charset="0"/>
                <a:cs typeface="Times New Roman" panose="02020603050405020304" pitchFamily="18" charset="0"/>
              </a:rPr>
              <a:t>Ingenierie</a:t>
            </a:r>
            <a:r>
              <a:rPr lang="en-IN" b="0" i="0" u="none" strike="noStrike" baseline="0" dirty="0">
                <a:latin typeface="Times New Roman" panose="02020603050405020304" pitchFamily="18" charset="0"/>
                <a:cs typeface="Times New Roman" panose="02020603050405020304" pitchFamily="18" charset="0"/>
              </a:rPr>
              <a:t> des </a:t>
            </a:r>
            <a:r>
              <a:rPr lang="en-IN" b="0" i="0" u="none" strike="noStrike" baseline="0" dirty="0" err="1">
                <a:latin typeface="Times New Roman" panose="02020603050405020304" pitchFamily="18" charset="0"/>
                <a:cs typeface="Times New Roman" panose="02020603050405020304" pitchFamily="18" charset="0"/>
              </a:rPr>
              <a:t>Systemes</a:t>
            </a:r>
            <a:r>
              <a:rPr lang="en-IN" b="0" i="0" u="none" strike="noStrike" baseline="0" dirty="0">
                <a:latin typeface="Times New Roman" panose="02020603050405020304" pitchFamily="18" charset="0"/>
                <a:cs typeface="Times New Roman" panose="02020603050405020304" pitchFamily="18" charset="0"/>
              </a:rPr>
              <a:t> dInf.,25(5):669{675, 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5038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65566AA-2A0C-FD16-580C-B0EE0B058A32}"/>
              </a:ext>
            </a:extLst>
          </p:cNvPr>
          <p:cNvSpPr txBox="1"/>
          <p:nvPr/>
        </p:nvSpPr>
        <p:spPr>
          <a:xfrm>
            <a:off x="2142599" y="1308041"/>
            <a:ext cx="4678324" cy="1938992"/>
          </a:xfrm>
          <a:prstGeom prst="rect">
            <a:avLst/>
          </a:prstGeom>
          <a:noFill/>
        </p:spPr>
        <p:txBody>
          <a:bodyPr wrap="square">
            <a:spAutoFit/>
          </a:bodyPr>
          <a:lstStyle/>
          <a:p>
            <a:pPr algn="ctr"/>
            <a:r>
              <a:rPr lang="en" sz="6000" dirty="0">
                <a:solidFill>
                  <a:srgbClr val="002060"/>
                </a:solidFill>
              </a:rPr>
              <a:t>THANK YOU!</a:t>
            </a:r>
            <a:endParaRPr lang="en-IN" sz="6000" dirty="0">
              <a:solidFill>
                <a:srgbClr val="002060"/>
              </a:solidFill>
            </a:endParaRPr>
          </a:p>
        </p:txBody>
      </p:sp>
      <p:pic>
        <p:nvPicPr>
          <p:cNvPr id="4" name="Picture 3">
            <a:extLst>
              <a:ext uri="{FF2B5EF4-FFF2-40B4-BE49-F238E27FC236}">
                <a16:creationId xmlns:a16="http://schemas.microsoft.com/office/drawing/2014/main" id="{24DEE335-57CD-3538-F4B6-652E662CAD09}"/>
              </a:ext>
            </a:extLst>
          </p:cNvPr>
          <p:cNvPicPr>
            <a:picLocks noChangeAspect="1"/>
          </p:cNvPicPr>
          <p:nvPr/>
        </p:nvPicPr>
        <p:blipFill>
          <a:blip r:embed="rId4"/>
          <a:stretch>
            <a:fillRect/>
          </a:stretch>
        </p:blipFill>
        <p:spPr>
          <a:xfrm>
            <a:off x="771380" y="421999"/>
            <a:ext cx="359695" cy="262151"/>
          </a:xfrm>
          <a:prstGeom prst="rect">
            <a:avLst/>
          </a:prstGeom>
        </p:spPr>
      </p:pic>
    </p:spTree>
    <p:extLst>
      <p:ext uri="{BB962C8B-B14F-4D97-AF65-F5344CB8AC3E}">
        <p14:creationId xmlns:p14="http://schemas.microsoft.com/office/powerpoint/2010/main" val="119400533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2"/>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 </a:t>
            </a:r>
            <a:endParaRPr dirty="0"/>
          </a:p>
        </p:txBody>
      </p:sp>
      <p:sp>
        <p:nvSpPr>
          <p:cNvPr id="481" name="Google Shape;481;p32"/>
          <p:cNvSpPr txBox="1">
            <a:spLocks noGrp="1"/>
          </p:cNvSpPr>
          <p:nvPr>
            <p:ph type="body" idx="1"/>
          </p:nvPr>
        </p:nvSpPr>
        <p:spPr>
          <a:xfrm>
            <a:off x="713225" y="1036775"/>
            <a:ext cx="7717500" cy="3341700"/>
          </a:xfrm>
          <a:prstGeom prst="rect">
            <a:avLst/>
          </a:prstGeom>
        </p:spPr>
        <p:txBody>
          <a:bodyPr spcFirstLastPara="1" wrap="square" lIns="91425" tIns="91425" rIns="91425" bIns="91425" anchor="ctr" anchorCtr="0">
            <a:noAutofit/>
          </a:bodyPr>
          <a:lstStyle/>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Introduction</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Problem Statement</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Objective of the project </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Functionalities</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Literature Survey</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Requirements of the system (Hardware, software) </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ER diagram/flow chart/architecture diagram of the proposed system </a:t>
            </a:r>
          </a:p>
          <a:p>
            <a:pPr rtl="0" fontAlgn="base">
              <a:spcBef>
                <a:spcPts val="0"/>
              </a:spcBef>
              <a:spcAft>
                <a:spcPts val="0"/>
              </a:spcAft>
              <a:buFont typeface="+mj-lt"/>
              <a:buAutoNum type="arabicPeriod"/>
            </a:pPr>
            <a:r>
              <a:rPr lang="en-US" sz="1400" b="0" i="0" u="none" strike="noStrike" dirty="0">
                <a:solidFill>
                  <a:srgbClr val="31394D"/>
                </a:solidFill>
                <a:effectLst/>
                <a:latin typeface="Roboto" panose="02000000000000000000" pitchFamily="2" charset="0"/>
              </a:rPr>
              <a:t>References in IEEE format</a:t>
            </a:r>
            <a:br>
              <a:rPr lang="en-US" b="0" dirty="0">
                <a:effectLst/>
              </a:rPr>
            </a:br>
            <a:br>
              <a:rPr lang="en-US" b="0" dirty="0">
                <a:effectLst/>
              </a:rPr>
            </a:br>
            <a:br>
              <a:rPr lang="en-US" b="0" dirty="0">
                <a:effectLst/>
              </a:rPr>
            </a:br>
            <a:endParaRPr dirty="0">
              <a:latin typeface="Libre Franklin"/>
              <a:ea typeface="Libre Franklin"/>
              <a:cs typeface="Libre Franklin"/>
              <a:sym typeface="Libre Franklin"/>
            </a:endParaRPr>
          </a:p>
        </p:txBody>
      </p:sp>
      <p:grpSp>
        <p:nvGrpSpPr>
          <p:cNvPr id="482" name="Google Shape;482;p32"/>
          <p:cNvGrpSpPr/>
          <p:nvPr/>
        </p:nvGrpSpPr>
        <p:grpSpPr>
          <a:xfrm>
            <a:off x="101721" y="4505825"/>
            <a:ext cx="8940558" cy="84600"/>
            <a:chOff x="155346" y="4358775"/>
            <a:chExt cx="8934304" cy="84600"/>
          </a:xfrm>
        </p:grpSpPr>
        <p:cxnSp>
          <p:nvCxnSpPr>
            <p:cNvPr id="483" name="Google Shape;483;p32"/>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484" name="Google Shape;484;p32"/>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5" name="Google Shape;485;p32">
            <a:hlinkClick r:id="rId3" action="ppaction://hlinksldjump"/>
          </p:cNvPr>
          <p:cNvPicPr preferRelativeResize="0"/>
          <p:nvPr/>
        </p:nvPicPr>
        <p:blipFill>
          <a:blip r:embed="rId4">
            <a:alphaModFix/>
          </a:blip>
          <a:stretch>
            <a:fillRect/>
          </a:stretch>
        </p:blipFill>
        <p:spPr>
          <a:xfrm>
            <a:off x="713224" y="585350"/>
            <a:ext cx="360887" cy="260251"/>
          </a:xfrm>
          <a:prstGeom prst="rect">
            <a:avLst/>
          </a:prstGeom>
          <a:noFill/>
          <a:ln>
            <a:noFill/>
          </a:ln>
        </p:spPr>
      </p:pic>
      <p:sp>
        <p:nvSpPr>
          <p:cNvPr id="488" name="Google Shape;488;p32"/>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493" name="Google Shape;493;p32">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496" name="Google Shape;496;p32">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498" name="Google Shape;498;p32">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500" name="Google Shape;500;p32">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502" name="Google Shape;502;p32">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1000"/>
                                        <p:tgtEl>
                                          <p:spTgt spid="480"/>
                                        </p:tgtEl>
                                      </p:cBhvr>
                                    </p:animEffect>
                                    <p:anim calcmode="lin" valueType="num">
                                      <p:cBhvr>
                                        <p:cTn id="8" dur="1000" fill="hold"/>
                                        <p:tgtEl>
                                          <p:spTgt spid="480"/>
                                        </p:tgtEl>
                                        <p:attrNameLst>
                                          <p:attrName>ppt_x</p:attrName>
                                        </p:attrNameLst>
                                      </p:cBhvr>
                                      <p:tavLst>
                                        <p:tav tm="0">
                                          <p:val>
                                            <p:strVal val="#ppt_x"/>
                                          </p:val>
                                        </p:tav>
                                        <p:tav tm="100000">
                                          <p:val>
                                            <p:strVal val="#ppt_x"/>
                                          </p:val>
                                        </p:tav>
                                      </p:tavLst>
                                    </p:anim>
                                    <p:anim calcmode="lin" valueType="num">
                                      <p:cBhvr>
                                        <p:cTn id="9" dur="1000" fill="hold"/>
                                        <p:tgtEl>
                                          <p:spTgt spid="4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1">
                                            <p:txEl>
                                              <p:pRg st="0" end="0"/>
                                            </p:txEl>
                                          </p:spTgt>
                                        </p:tgtEl>
                                        <p:attrNameLst>
                                          <p:attrName>style.visibility</p:attrName>
                                        </p:attrNameLst>
                                      </p:cBhvr>
                                      <p:to>
                                        <p:strVal val="visible"/>
                                      </p:to>
                                    </p:set>
                                    <p:anim calcmode="lin" valueType="num">
                                      <p:cBhvr additive="base">
                                        <p:cTn id="14" dur="500" fill="hold"/>
                                        <p:tgtEl>
                                          <p:spTgt spid="48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81">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81">
                                            <p:txEl>
                                              <p:pRg st="1" end="1"/>
                                            </p:txEl>
                                          </p:spTgt>
                                        </p:tgtEl>
                                        <p:attrNameLst>
                                          <p:attrName>style.visibility</p:attrName>
                                        </p:attrNameLst>
                                      </p:cBhvr>
                                      <p:to>
                                        <p:strVal val="visible"/>
                                      </p:to>
                                    </p:set>
                                    <p:anim calcmode="lin" valueType="num">
                                      <p:cBhvr additive="base">
                                        <p:cTn id="18" dur="500" fill="hold"/>
                                        <p:tgtEl>
                                          <p:spTgt spid="48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81">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81">
                                            <p:txEl>
                                              <p:pRg st="2" end="2"/>
                                            </p:txEl>
                                          </p:spTgt>
                                        </p:tgtEl>
                                        <p:attrNameLst>
                                          <p:attrName>style.visibility</p:attrName>
                                        </p:attrNameLst>
                                      </p:cBhvr>
                                      <p:to>
                                        <p:strVal val="visible"/>
                                      </p:to>
                                    </p:set>
                                    <p:anim calcmode="lin" valueType="num">
                                      <p:cBhvr additive="base">
                                        <p:cTn id="22" dur="500" fill="hold"/>
                                        <p:tgtEl>
                                          <p:spTgt spid="481">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81">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81">
                                            <p:txEl>
                                              <p:pRg st="3" end="3"/>
                                            </p:txEl>
                                          </p:spTgt>
                                        </p:tgtEl>
                                        <p:attrNameLst>
                                          <p:attrName>style.visibility</p:attrName>
                                        </p:attrNameLst>
                                      </p:cBhvr>
                                      <p:to>
                                        <p:strVal val="visible"/>
                                      </p:to>
                                    </p:set>
                                    <p:anim calcmode="lin" valueType="num">
                                      <p:cBhvr additive="base">
                                        <p:cTn id="26" dur="500" fill="hold"/>
                                        <p:tgtEl>
                                          <p:spTgt spid="48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8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81">
                                            <p:txEl>
                                              <p:pRg st="4" end="4"/>
                                            </p:txEl>
                                          </p:spTgt>
                                        </p:tgtEl>
                                        <p:attrNameLst>
                                          <p:attrName>style.visibility</p:attrName>
                                        </p:attrNameLst>
                                      </p:cBhvr>
                                      <p:to>
                                        <p:strVal val="visible"/>
                                      </p:to>
                                    </p:set>
                                    <p:anim calcmode="lin" valueType="num">
                                      <p:cBhvr additive="base">
                                        <p:cTn id="30" dur="500" fill="hold"/>
                                        <p:tgtEl>
                                          <p:spTgt spid="48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81">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81">
                                            <p:txEl>
                                              <p:pRg st="5" end="5"/>
                                            </p:txEl>
                                          </p:spTgt>
                                        </p:tgtEl>
                                        <p:attrNameLst>
                                          <p:attrName>style.visibility</p:attrName>
                                        </p:attrNameLst>
                                      </p:cBhvr>
                                      <p:to>
                                        <p:strVal val="visible"/>
                                      </p:to>
                                    </p:set>
                                    <p:anim calcmode="lin" valueType="num">
                                      <p:cBhvr additive="base">
                                        <p:cTn id="34" dur="500" fill="hold"/>
                                        <p:tgtEl>
                                          <p:spTgt spid="48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81">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81">
                                            <p:txEl>
                                              <p:pRg st="6" end="6"/>
                                            </p:txEl>
                                          </p:spTgt>
                                        </p:tgtEl>
                                        <p:attrNameLst>
                                          <p:attrName>style.visibility</p:attrName>
                                        </p:attrNameLst>
                                      </p:cBhvr>
                                      <p:to>
                                        <p:strVal val="visible"/>
                                      </p:to>
                                    </p:set>
                                    <p:anim calcmode="lin" valueType="num">
                                      <p:cBhvr additive="base">
                                        <p:cTn id="38" dur="500" fill="hold"/>
                                        <p:tgtEl>
                                          <p:spTgt spid="481">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81">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81">
                                            <p:txEl>
                                              <p:pRg st="7" end="7"/>
                                            </p:txEl>
                                          </p:spTgt>
                                        </p:tgtEl>
                                        <p:attrNameLst>
                                          <p:attrName>style.visibility</p:attrName>
                                        </p:attrNameLst>
                                      </p:cBhvr>
                                      <p:to>
                                        <p:strVal val="visible"/>
                                      </p:to>
                                    </p:set>
                                    <p:anim calcmode="lin" valueType="num">
                                      <p:cBhvr additive="base">
                                        <p:cTn id="42" dur="500" fill="hold"/>
                                        <p:tgtEl>
                                          <p:spTgt spid="48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8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grpSp>
        <p:nvGrpSpPr>
          <p:cNvPr id="577" name="Google Shape;577;p34"/>
          <p:cNvGrpSpPr/>
          <p:nvPr/>
        </p:nvGrpSpPr>
        <p:grpSpPr>
          <a:xfrm>
            <a:off x="101721" y="4505825"/>
            <a:ext cx="8940558" cy="84600"/>
            <a:chOff x="155346" y="4358775"/>
            <a:chExt cx="8934304" cy="84600"/>
          </a:xfrm>
        </p:grpSpPr>
        <p:cxnSp>
          <p:nvCxnSpPr>
            <p:cNvPr id="578" name="Google Shape;578;p34"/>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579" name="Google Shape;579;p34"/>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4"/>
          <p:cNvGrpSpPr/>
          <p:nvPr/>
        </p:nvGrpSpPr>
        <p:grpSpPr>
          <a:xfrm rot="10800000" flipH="1">
            <a:off x="3875075" y="1113199"/>
            <a:ext cx="2146913" cy="2771751"/>
            <a:chOff x="3875075" y="710349"/>
            <a:chExt cx="2146913" cy="2771751"/>
          </a:xfrm>
        </p:grpSpPr>
        <p:sp>
          <p:nvSpPr>
            <p:cNvPr id="581" name="Google Shape;581;p34"/>
            <p:cNvSpPr/>
            <p:nvPr/>
          </p:nvSpPr>
          <p:spPr>
            <a:xfrm>
              <a:off x="4408975" y="7103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75075" y="2961300"/>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4"/>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775" name="Google Shape;775;p34">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777" name="Google Shape;777;p34">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779" name="Google Shape;779;p34">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781" name="Google Shape;781;p34">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784" name="Google Shape;784;p34">
            <a:hlinkClick r:id="rId3" action="ppaction://hlinksldjump"/>
          </p:cNvPr>
          <p:cNvPicPr preferRelativeResize="0"/>
          <p:nvPr/>
        </p:nvPicPr>
        <p:blipFill>
          <a:blip r:embed="rId4">
            <a:alphaModFix/>
          </a:blip>
          <a:stretch>
            <a:fillRect/>
          </a:stretch>
        </p:blipFill>
        <p:spPr>
          <a:xfrm>
            <a:off x="713224" y="585350"/>
            <a:ext cx="360887" cy="260251"/>
          </a:xfrm>
          <a:prstGeom prst="rect">
            <a:avLst/>
          </a:prstGeom>
          <a:noFill/>
          <a:ln>
            <a:noFill/>
          </a:ln>
        </p:spPr>
      </p:pic>
      <p:sp>
        <p:nvSpPr>
          <p:cNvPr id="7" name="TextBox 6">
            <a:extLst>
              <a:ext uri="{FF2B5EF4-FFF2-40B4-BE49-F238E27FC236}">
                <a16:creationId xmlns:a16="http://schemas.microsoft.com/office/drawing/2014/main" id="{28D6D3BF-6413-3AA4-6FD0-78C89189BC68}"/>
              </a:ext>
            </a:extLst>
          </p:cNvPr>
          <p:cNvSpPr txBox="1"/>
          <p:nvPr/>
        </p:nvSpPr>
        <p:spPr>
          <a:xfrm>
            <a:off x="2440922" y="423087"/>
            <a:ext cx="4678324" cy="584775"/>
          </a:xfrm>
          <a:prstGeom prst="rect">
            <a:avLst/>
          </a:prstGeom>
          <a:noFill/>
        </p:spPr>
        <p:txBody>
          <a:bodyPr wrap="square">
            <a:spAutoFit/>
          </a:bodyPr>
          <a:lstStyle/>
          <a:p>
            <a:pPr algn="ctr"/>
            <a:r>
              <a:rPr lang="en-IN" sz="3200" b="0" i="0" u="none" strike="noStrike" dirty="0">
                <a:solidFill>
                  <a:schemeClr val="accent1">
                    <a:lumMod val="10000"/>
                  </a:schemeClr>
                </a:solidFill>
                <a:effectLst/>
                <a:latin typeface="Arial Rounded MT Bold" panose="020F0704030504030204" pitchFamily="34" charset="0"/>
              </a:rPr>
              <a:t>Introduction</a:t>
            </a:r>
            <a:endParaRPr lang="en-IN" sz="3200" dirty="0">
              <a:solidFill>
                <a:schemeClr val="accent1">
                  <a:lumMod val="10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74351D5B-F696-6527-2BAB-E25F768370B0}"/>
              </a:ext>
            </a:extLst>
          </p:cNvPr>
          <p:cNvSpPr txBox="1"/>
          <p:nvPr/>
        </p:nvSpPr>
        <p:spPr>
          <a:xfrm>
            <a:off x="964019" y="1258549"/>
            <a:ext cx="7371907" cy="3108543"/>
          </a:xfrm>
          <a:prstGeom prst="rect">
            <a:avLst/>
          </a:prstGeom>
          <a:noFill/>
        </p:spPr>
        <p:txBody>
          <a:bodyPr wrap="square" rtlCol="0">
            <a:spAutoFit/>
          </a:bodyPr>
          <a:lstStyle/>
          <a:p>
            <a:r>
              <a:rPr lang="en-US" sz="2000" dirty="0"/>
              <a:t>So our project is based on the domain of event management. The main objective is to provide all services under one website necessary for any event. It can be any event, one has to look for different services at different places which are required for the event. It can be a tedious and time taking task. Therefore, the aim is to provide one stop solution for any event, one is planning for</a:t>
            </a:r>
          </a:p>
          <a:p>
            <a:endParaRPr lang="en-US" dirty="0"/>
          </a:p>
          <a:p>
            <a:endParaRPr lang="en-US" dirty="0"/>
          </a:p>
          <a:p>
            <a:endParaRPr lang="en-US" dirty="0"/>
          </a:p>
          <a:p>
            <a:endParaRPr lang="en-IN" dirty="0"/>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2258449" y="423087"/>
            <a:ext cx="4678324" cy="584775"/>
          </a:xfrm>
          <a:prstGeom prst="rect">
            <a:avLst/>
          </a:prstGeom>
          <a:noFill/>
        </p:spPr>
        <p:txBody>
          <a:bodyPr wrap="square">
            <a:spAutoFit/>
          </a:bodyPr>
          <a:lstStyle/>
          <a:p>
            <a:pPr algn="ctr" rtl="0" fontAlgn="base">
              <a:spcBef>
                <a:spcPts val="0"/>
              </a:spcBef>
              <a:spcAft>
                <a:spcPts val="0"/>
              </a:spcAft>
            </a:pPr>
            <a:r>
              <a:rPr lang="en-US" sz="3200" b="0" i="0" u="none" strike="noStrike" dirty="0">
                <a:solidFill>
                  <a:srgbClr val="31394D"/>
                </a:solidFill>
                <a:effectLst/>
                <a:latin typeface="Arial Rounded MT Bold" panose="020F0704030504030204" pitchFamily="34" charset="0"/>
              </a:rPr>
              <a:t>Problem Statement</a:t>
            </a:r>
          </a:p>
        </p:txBody>
      </p:sp>
      <p:sp>
        <p:nvSpPr>
          <p:cNvPr id="24" name="TextBox 23">
            <a:extLst>
              <a:ext uri="{FF2B5EF4-FFF2-40B4-BE49-F238E27FC236}">
                <a16:creationId xmlns:a16="http://schemas.microsoft.com/office/drawing/2014/main" id="{8EC7913C-163C-B19D-D28D-9405EEADEEEF}"/>
              </a:ext>
            </a:extLst>
          </p:cNvPr>
          <p:cNvSpPr txBox="1"/>
          <p:nvPr/>
        </p:nvSpPr>
        <p:spPr>
          <a:xfrm>
            <a:off x="713224" y="1254642"/>
            <a:ext cx="7970032" cy="4401205"/>
          </a:xfrm>
          <a:prstGeom prst="rect">
            <a:avLst/>
          </a:prstGeom>
          <a:noFill/>
        </p:spPr>
        <p:txBody>
          <a:bodyPr wrap="square" rtlCol="0">
            <a:spAutoFit/>
          </a:bodyPr>
          <a:lstStyle/>
          <a:p>
            <a:pPr marL="285750" indent="-285750">
              <a:buFont typeface="Arial" panose="020B0604020202020204" pitchFamily="34" charset="0"/>
              <a:buChar char="•"/>
            </a:pPr>
            <a:r>
              <a:rPr lang="en-IN" dirty="0"/>
              <a:t>We all have visited many events like birthday parties, marriages, etc. But conducting such events is a stressful task.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To conduct an event successfully we have to contact various venue organizers catering services and decorators. After that we have to manage each of them separately which is a time consuming and tedious task.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is not a proper system to efficiently handle all of them simultaneously. So usually people tend to stress while managing a big event such as wedding and sometimes they end up making wrong decisions which directly or indirectly affects the event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 calcmode="lin" valueType="num">
                                      <p:cBhvr additive="base">
                                        <p:cTn id="1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 calcmode="lin" valueType="num">
                                      <p:cBhvr additive="base">
                                        <p:cTn id="20"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4">
                                            <p:txEl>
                                              <p:pRg st="4" end="4"/>
                                            </p:txEl>
                                          </p:spTgt>
                                        </p:tgtEl>
                                        <p:attrNameLst>
                                          <p:attrName>style.visibility</p:attrName>
                                        </p:attrNameLst>
                                      </p:cBhvr>
                                      <p:to>
                                        <p:strVal val="visible"/>
                                      </p:to>
                                    </p:set>
                                    <p:anim calcmode="lin" valueType="num">
                                      <p:cBhvr additive="base">
                                        <p:cTn id="26"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79019" y="724612"/>
            <a:ext cx="7363238" cy="3345013"/>
            <a:chOff x="536175" y="730650"/>
            <a:chExt cx="7363238" cy="3345013"/>
          </a:xfrm>
        </p:grpSpPr>
        <p:sp>
          <p:nvSpPr>
            <p:cNvPr id="843" name="Google Shape;843;p3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2258448" y="423087"/>
            <a:ext cx="5205607" cy="584775"/>
          </a:xfrm>
          <a:prstGeom prst="rect">
            <a:avLst/>
          </a:prstGeom>
          <a:noFill/>
        </p:spPr>
        <p:txBody>
          <a:bodyPr wrap="square">
            <a:spAutoFit/>
          </a:bodyPr>
          <a:lstStyle/>
          <a:p>
            <a:pPr algn="ctr" fontAlgn="base"/>
            <a:r>
              <a:rPr lang="en-US" sz="3200" b="0" i="0" u="none" strike="noStrike" dirty="0">
                <a:solidFill>
                  <a:schemeClr val="accent1">
                    <a:lumMod val="10000"/>
                  </a:schemeClr>
                </a:solidFill>
                <a:effectLst/>
                <a:latin typeface="Arial Rounded MT Bold" panose="020F0704030504030204" pitchFamily="34" charset="0"/>
              </a:rPr>
              <a:t>Objective of the project </a:t>
            </a:r>
          </a:p>
        </p:txBody>
      </p:sp>
      <p:sp>
        <p:nvSpPr>
          <p:cNvPr id="3" name="TextBox 2">
            <a:extLst>
              <a:ext uri="{FF2B5EF4-FFF2-40B4-BE49-F238E27FC236}">
                <a16:creationId xmlns:a16="http://schemas.microsoft.com/office/drawing/2014/main" id="{7F78C05D-578B-A3DF-6D1C-5E72E5164B48}"/>
              </a:ext>
            </a:extLst>
          </p:cNvPr>
          <p:cNvSpPr txBox="1"/>
          <p:nvPr/>
        </p:nvSpPr>
        <p:spPr>
          <a:xfrm>
            <a:off x="2232836" y="1817313"/>
            <a:ext cx="4678324" cy="307777"/>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rPr>
              <a:t> </a:t>
            </a:r>
            <a:endParaRPr lang="en-IN" dirty="0"/>
          </a:p>
        </p:txBody>
      </p:sp>
      <p:sp>
        <p:nvSpPr>
          <p:cNvPr id="5" name="TextBox 4">
            <a:extLst>
              <a:ext uri="{FF2B5EF4-FFF2-40B4-BE49-F238E27FC236}">
                <a16:creationId xmlns:a16="http://schemas.microsoft.com/office/drawing/2014/main" id="{997FA2B8-F221-E985-1C33-284D2EA3AE85}"/>
              </a:ext>
            </a:extLst>
          </p:cNvPr>
          <p:cNvSpPr txBox="1"/>
          <p:nvPr/>
        </p:nvSpPr>
        <p:spPr>
          <a:xfrm>
            <a:off x="489098" y="1304260"/>
            <a:ext cx="7697972" cy="1477328"/>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To understand the process of event management.</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To determine the factors affecting quality of service in event management.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system aims to bridge the gap between vendors and users and provide them a platform to interact and manage events.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To provide user-friendly software.</a:t>
            </a:r>
          </a:p>
        </p:txBody>
      </p:sp>
      <p:pic>
        <p:nvPicPr>
          <p:cNvPr id="7" name="Picture 6">
            <a:extLst>
              <a:ext uri="{FF2B5EF4-FFF2-40B4-BE49-F238E27FC236}">
                <a16:creationId xmlns:a16="http://schemas.microsoft.com/office/drawing/2014/main" id="{63345607-03D8-B313-3450-B44A02B41913}"/>
              </a:ext>
            </a:extLst>
          </p:cNvPr>
          <p:cNvPicPr>
            <a:picLocks noChangeAspect="1"/>
          </p:cNvPicPr>
          <p:nvPr/>
        </p:nvPicPr>
        <p:blipFill>
          <a:blip r:embed="rId6"/>
          <a:stretch>
            <a:fillRect/>
          </a:stretch>
        </p:blipFill>
        <p:spPr>
          <a:xfrm>
            <a:off x="5325173" y="2788248"/>
            <a:ext cx="2903199" cy="1844533"/>
          </a:xfrm>
          <a:prstGeom prst="ellipse">
            <a:avLst/>
          </a:prstGeom>
          <a:ln>
            <a:noFill/>
          </a:ln>
          <a:effectLst>
            <a:softEdge rad="112500"/>
          </a:effectLst>
        </p:spPr>
      </p:pic>
      <p:pic>
        <p:nvPicPr>
          <p:cNvPr id="9" name="Picture 8">
            <a:extLst>
              <a:ext uri="{FF2B5EF4-FFF2-40B4-BE49-F238E27FC236}">
                <a16:creationId xmlns:a16="http://schemas.microsoft.com/office/drawing/2014/main" id="{29BDA58E-D404-F99F-7D82-3FBA22FA325F}"/>
              </a:ext>
            </a:extLst>
          </p:cNvPr>
          <p:cNvPicPr>
            <a:picLocks noChangeAspect="1"/>
          </p:cNvPicPr>
          <p:nvPr/>
        </p:nvPicPr>
        <p:blipFill>
          <a:blip r:embed="rId7"/>
          <a:stretch>
            <a:fillRect/>
          </a:stretch>
        </p:blipFill>
        <p:spPr>
          <a:xfrm>
            <a:off x="251780" y="2788248"/>
            <a:ext cx="3286041" cy="1844533"/>
          </a:xfrm>
          <a:prstGeom prst="ellipse">
            <a:avLst/>
          </a:prstGeom>
          <a:ln>
            <a:noFill/>
          </a:ln>
          <a:effectLst>
            <a:softEdge rad="112500"/>
          </a:effectLst>
        </p:spPr>
      </p:pic>
    </p:spTree>
    <p:extLst>
      <p:ext uri="{BB962C8B-B14F-4D97-AF65-F5344CB8AC3E}">
        <p14:creationId xmlns:p14="http://schemas.microsoft.com/office/powerpoint/2010/main" val="4030622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randombar(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35"/>
          <p:cNvGrpSpPr/>
          <p:nvPr/>
        </p:nvGrpSpPr>
        <p:grpSpPr>
          <a:xfrm>
            <a:off x="101721" y="4505825"/>
            <a:ext cx="8940558" cy="84600"/>
            <a:chOff x="155346" y="4358775"/>
            <a:chExt cx="8934304" cy="84600"/>
          </a:xfrm>
        </p:grpSpPr>
        <p:cxnSp>
          <p:nvCxnSpPr>
            <p:cNvPr id="792" name="Google Shape;792;p3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793" name="Google Shape;793;p3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p:nvPr/>
        </p:nvSpPr>
        <p:spPr>
          <a:xfrm>
            <a:off x="22000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807" name="Google Shape;807;p3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0" name="Google Shape;810;p35">
            <a:hlinkClick r:id="" action="ppaction://noaction"/>
          </p:cNvPr>
          <p:cNvSpPr txBox="1"/>
          <p:nvPr/>
        </p:nvSpPr>
        <p:spPr>
          <a:xfrm>
            <a:off x="53553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2" name="Google Shape;812;p35">
            <a:hlinkClick r:id="" action="ppaction://noaction"/>
          </p:cNvPr>
          <p:cNvSpPr txBox="1"/>
          <p:nvPr/>
        </p:nvSpPr>
        <p:spPr>
          <a:xfrm>
            <a:off x="693677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4" name="Google Shape;814;p35">
            <a:hlinkClick r:id="" action="ppaction://noaction"/>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816" name="Google Shape;816;p35">
            <a:hlinkClick r:id="" action="ppaction://noaction"/>
          </p:cNvPr>
          <p:cNvSpPr txBox="1"/>
          <p:nvPr/>
        </p:nvSpPr>
        <p:spPr>
          <a:xfrm>
            <a:off x="614616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842" name="Google Shape;842;p35"/>
          <p:cNvGrpSpPr/>
          <p:nvPr/>
        </p:nvGrpSpPr>
        <p:grpSpPr>
          <a:xfrm>
            <a:off x="536175" y="730650"/>
            <a:ext cx="7363238" cy="3345013"/>
            <a:chOff x="536175" y="730650"/>
            <a:chExt cx="7363238" cy="3345013"/>
          </a:xfrm>
        </p:grpSpPr>
        <p:sp>
          <p:nvSpPr>
            <p:cNvPr id="843" name="Google Shape;843;p35"/>
            <p:cNvSpPr/>
            <p:nvPr/>
          </p:nvSpPr>
          <p:spPr>
            <a:xfrm>
              <a:off x="536175" y="730650"/>
              <a:ext cx="1235918" cy="1126494"/>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5"/>
            <p:cNvSpPr/>
            <p:nvPr/>
          </p:nvSpPr>
          <p:spPr>
            <a:xfrm rot="10800000">
              <a:off x="7605713" y="31316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10800000">
              <a:off x="7302488" y="35029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38500" y="28659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933563" y="14435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8" name="Google Shape;848;p35">
            <a:hlinkClick r:id="rId4" action="ppaction://hlinksldjump"/>
          </p:cNvPr>
          <p:cNvPicPr preferRelativeResize="0"/>
          <p:nvPr/>
        </p:nvPicPr>
        <p:blipFill>
          <a:blip r:embed="rId5">
            <a:alphaModFix/>
          </a:blip>
          <a:stretch>
            <a:fillRect/>
          </a:stretch>
        </p:blipFill>
        <p:spPr>
          <a:xfrm>
            <a:off x="713224" y="585350"/>
            <a:ext cx="360887" cy="260251"/>
          </a:xfrm>
          <a:prstGeom prst="rect">
            <a:avLst/>
          </a:prstGeom>
          <a:noFill/>
          <a:ln>
            <a:noFill/>
          </a:ln>
        </p:spPr>
      </p:pic>
      <p:sp>
        <p:nvSpPr>
          <p:cNvPr id="23" name="TextBox 22">
            <a:extLst>
              <a:ext uri="{FF2B5EF4-FFF2-40B4-BE49-F238E27FC236}">
                <a16:creationId xmlns:a16="http://schemas.microsoft.com/office/drawing/2014/main" id="{117FC09E-BC73-FC41-631C-5EC2C41D2017}"/>
              </a:ext>
            </a:extLst>
          </p:cNvPr>
          <p:cNvSpPr txBox="1"/>
          <p:nvPr/>
        </p:nvSpPr>
        <p:spPr>
          <a:xfrm>
            <a:off x="2258448" y="423087"/>
            <a:ext cx="5205607" cy="584775"/>
          </a:xfrm>
          <a:prstGeom prst="rect">
            <a:avLst/>
          </a:prstGeom>
          <a:noFill/>
        </p:spPr>
        <p:txBody>
          <a:bodyPr wrap="square">
            <a:spAutoFit/>
          </a:bodyPr>
          <a:lstStyle/>
          <a:p>
            <a:pPr algn="ctr" fontAlgn="base"/>
            <a:r>
              <a:rPr lang="en-US" sz="3200" b="0" i="0" u="none" strike="noStrike" dirty="0">
                <a:solidFill>
                  <a:schemeClr val="accent1">
                    <a:lumMod val="10000"/>
                  </a:schemeClr>
                </a:solidFill>
                <a:effectLst/>
                <a:latin typeface="Arial Rounded MT Bold" panose="020F0704030504030204" pitchFamily="34" charset="0"/>
              </a:rPr>
              <a:t>Functionalities</a:t>
            </a:r>
          </a:p>
        </p:txBody>
      </p:sp>
      <p:sp>
        <p:nvSpPr>
          <p:cNvPr id="2" name="TextBox 1">
            <a:extLst>
              <a:ext uri="{FF2B5EF4-FFF2-40B4-BE49-F238E27FC236}">
                <a16:creationId xmlns:a16="http://schemas.microsoft.com/office/drawing/2014/main" id="{5BB602D6-E078-4D40-864C-491D4C2569BD}"/>
              </a:ext>
            </a:extLst>
          </p:cNvPr>
          <p:cNvSpPr txBox="1"/>
          <p:nvPr/>
        </p:nvSpPr>
        <p:spPr>
          <a:xfrm>
            <a:off x="1074111" y="1293897"/>
            <a:ext cx="6949926" cy="2308324"/>
          </a:xfrm>
          <a:prstGeom prst="rect">
            <a:avLst/>
          </a:prstGeom>
          <a:noFill/>
        </p:spPr>
        <p:txBody>
          <a:bodyPr wrap="square" rtlCol="0">
            <a:spAutoFit/>
          </a:bodyPr>
          <a:lstStyle/>
          <a:p>
            <a:pPr marL="342900" indent="-342900">
              <a:buFont typeface="Wingdings" panose="05000000000000000000" pitchFamily="2" charset="2"/>
              <a:buChar char="q"/>
            </a:pPr>
            <a:r>
              <a:rPr lang="en-US" sz="1600" dirty="0">
                <a:solidFill>
                  <a:schemeClr val="accent5">
                    <a:lumMod val="50000"/>
                  </a:schemeClr>
                </a:solidFill>
              </a:rPr>
              <a:t>Allows only registered users to login</a:t>
            </a:r>
          </a:p>
          <a:p>
            <a:pPr marL="342900" indent="-342900">
              <a:buFont typeface="Wingdings" panose="05000000000000000000" pitchFamily="2" charset="2"/>
              <a:buChar char="q"/>
            </a:pPr>
            <a:endParaRPr lang="en-US" sz="1600" dirty="0">
              <a:solidFill>
                <a:schemeClr val="accent5">
                  <a:lumMod val="50000"/>
                </a:schemeClr>
              </a:solidFill>
            </a:endParaRPr>
          </a:p>
          <a:p>
            <a:pPr marL="342900" indent="-342900">
              <a:buFont typeface="Wingdings" panose="05000000000000000000" pitchFamily="2" charset="2"/>
              <a:buChar char="q"/>
            </a:pPr>
            <a:r>
              <a:rPr lang="en-US" sz="1600" dirty="0">
                <a:solidFill>
                  <a:schemeClr val="accent5">
                    <a:lumMod val="50000"/>
                  </a:schemeClr>
                </a:solidFill>
              </a:rPr>
              <a:t>Unregistered users are allowed to register on the website.</a:t>
            </a:r>
          </a:p>
          <a:p>
            <a:pPr marL="342900" indent="-342900">
              <a:buFont typeface="Wingdings" panose="05000000000000000000" pitchFamily="2" charset="2"/>
              <a:buChar char="q"/>
            </a:pPr>
            <a:endParaRPr lang="en-US" sz="1600" dirty="0">
              <a:solidFill>
                <a:schemeClr val="accent5">
                  <a:lumMod val="50000"/>
                </a:schemeClr>
              </a:solidFill>
            </a:endParaRPr>
          </a:p>
          <a:p>
            <a:pPr marL="342900" indent="-342900">
              <a:buFont typeface="Wingdings" panose="05000000000000000000" pitchFamily="2" charset="2"/>
              <a:buChar char="q"/>
            </a:pPr>
            <a:r>
              <a:rPr lang="en-US" sz="1600" dirty="0">
                <a:solidFill>
                  <a:schemeClr val="accent5">
                    <a:lumMod val="50000"/>
                  </a:schemeClr>
                </a:solidFill>
              </a:rPr>
              <a:t>After registration is done, the customer can choose their venue, nearest caterers and decorators depending upon the city</a:t>
            </a:r>
          </a:p>
          <a:p>
            <a:pPr marL="342900" indent="-342900">
              <a:buFont typeface="Wingdings" panose="05000000000000000000" pitchFamily="2" charset="2"/>
              <a:buChar char="q"/>
            </a:pPr>
            <a:endParaRPr lang="en-US" sz="1600" dirty="0">
              <a:solidFill>
                <a:schemeClr val="accent5">
                  <a:lumMod val="50000"/>
                </a:schemeClr>
              </a:solidFill>
            </a:endParaRPr>
          </a:p>
          <a:p>
            <a:pPr marL="342900" indent="-342900">
              <a:buFont typeface="Wingdings" panose="05000000000000000000" pitchFamily="2" charset="2"/>
              <a:buChar char="q"/>
            </a:pPr>
            <a:r>
              <a:rPr lang="en-US" sz="1600" dirty="0">
                <a:solidFill>
                  <a:schemeClr val="accent5">
                    <a:lumMod val="50000"/>
                  </a:schemeClr>
                </a:solidFill>
              </a:rPr>
              <a:t>The system will then show the all inclusive price of the same, both online and offline payments will be available.</a:t>
            </a:r>
          </a:p>
        </p:txBody>
      </p:sp>
    </p:spTree>
    <p:extLst>
      <p:ext uri="{BB962C8B-B14F-4D97-AF65-F5344CB8AC3E}">
        <p14:creationId xmlns:p14="http://schemas.microsoft.com/office/powerpoint/2010/main" val="1169278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16B6B8F-F8B5-0748-8E5B-4C40097F9E45}"/>
              </a:ext>
            </a:extLst>
          </p:cNvPr>
          <p:cNvSpPr>
            <a:spLocks noGrp="1"/>
          </p:cNvSpPr>
          <p:nvPr>
            <p:ph type="title"/>
          </p:nvPr>
        </p:nvSpPr>
        <p:spPr>
          <a:xfrm>
            <a:off x="496956" y="160104"/>
            <a:ext cx="7717500" cy="572700"/>
          </a:xfrm>
        </p:spPr>
        <p:txBody>
          <a:bodyPr/>
          <a:lstStyle/>
          <a:p>
            <a:r>
              <a:rPr lang="en-US" sz="2800" b="0" i="0" u="none" strike="noStrike" dirty="0">
                <a:solidFill>
                  <a:schemeClr val="tx1">
                    <a:lumMod val="50000"/>
                  </a:schemeClr>
                </a:solidFill>
                <a:effectLst/>
                <a:latin typeface="Arial Rounded MT Bold" panose="020F0704030504030204" pitchFamily="34" charset="0"/>
              </a:rPr>
              <a:t>Literature Survey</a:t>
            </a:r>
            <a:endParaRPr lang="en-IN" dirty="0"/>
          </a:p>
        </p:txBody>
      </p:sp>
      <p:graphicFrame>
        <p:nvGraphicFramePr>
          <p:cNvPr id="11" name="Table 11">
            <a:extLst>
              <a:ext uri="{FF2B5EF4-FFF2-40B4-BE49-F238E27FC236}">
                <a16:creationId xmlns:a16="http://schemas.microsoft.com/office/drawing/2014/main" id="{66C8BC68-7738-0ECF-D338-FCED120C36B3}"/>
              </a:ext>
            </a:extLst>
          </p:cNvPr>
          <p:cNvGraphicFramePr>
            <a:graphicFrameLocks noGrp="1"/>
          </p:cNvGraphicFramePr>
          <p:nvPr>
            <p:extLst>
              <p:ext uri="{D42A27DB-BD31-4B8C-83A1-F6EECF244321}">
                <p14:modId xmlns:p14="http://schemas.microsoft.com/office/powerpoint/2010/main" val="4068477897"/>
              </p:ext>
            </p:extLst>
          </p:nvPr>
        </p:nvGraphicFramePr>
        <p:xfrm>
          <a:off x="354420" y="728113"/>
          <a:ext cx="8307571" cy="4236720"/>
        </p:xfrm>
        <a:graphic>
          <a:graphicData uri="http://schemas.openxmlformats.org/drawingml/2006/table">
            <a:tbl>
              <a:tblPr firstRow="1" bandRow="1">
                <a:tableStyleId>{EB5CFEF8-2DE8-4224-AFC9-484CDA1F64D2}</a:tableStyleId>
              </a:tblPr>
              <a:tblGrid>
                <a:gridCol w="422083">
                  <a:extLst>
                    <a:ext uri="{9D8B030D-6E8A-4147-A177-3AD203B41FA5}">
                      <a16:colId xmlns:a16="http://schemas.microsoft.com/office/drawing/2014/main" val="162949925"/>
                    </a:ext>
                  </a:extLst>
                </a:gridCol>
                <a:gridCol w="1151568">
                  <a:extLst>
                    <a:ext uri="{9D8B030D-6E8A-4147-A177-3AD203B41FA5}">
                      <a16:colId xmlns:a16="http://schemas.microsoft.com/office/drawing/2014/main" val="3307169054"/>
                    </a:ext>
                  </a:extLst>
                </a:gridCol>
                <a:gridCol w="1252364">
                  <a:extLst>
                    <a:ext uri="{9D8B030D-6E8A-4147-A177-3AD203B41FA5}">
                      <a16:colId xmlns:a16="http://schemas.microsoft.com/office/drawing/2014/main" val="1607723374"/>
                    </a:ext>
                  </a:extLst>
                </a:gridCol>
                <a:gridCol w="867741">
                  <a:extLst>
                    <a:ext uri="{9D8B030D-6E8A-4147-A177-3AD203B41FA5}">
                      <a16:colId xmlns:a16="http://schemas.microsoft.com/office/drawing/2014/main" val="3267196172"/>
                    </a:ext>
                  </a:extLst>
                </a:gridCol>
                <a:gridCol w="4613815">
                  <a:extLst>
                    <a:ext uri="{9D8B030D-6E8A-4147-A177-3AD203B41FA5}">
                      <a16:colId xmlns:a16="http://schemas.microsoft.com/office/drawing/2014/main" val="1391349569"/>
                    </a:ext>
                  </a:extLst>
                </a:gridCol>
              </a:tblGrid>
              <a:tr h="486717">
                <a:tc>
                  <a:txBody>
                    <a:bodyPr/>
                    <a:lstStyle/>
                    <a:p>
                      <a:pPr algn="ctr"/>
                      <a:r>
                        <a:rPr lang="en-US" sz="1400" dirty="0"/>
                        <a:t>Sr. No</a:t>
                      </a:r>
                      <a:endParaRPr lang="en-IN" sz="1400" dirty="0"/>
                    </a:p>
                  </a:txBody>
                  <a:tcPr/>
                </a:tc>
                <a:tc>
                  <a:txBody>
                    <a:bodyPr/>
                    <a:lstStyle/>
                    <a:p>
                      <a:pPr algn="ctr"/>
                      <a:r>
                        <a:rPr lang="en-US" sz="1400" dirty="0"/>
                        <a:t>Author</a:t>
                      </a:r>
                      <a:endParaRPr lang="en-IN" sz="1400" dirty="0"/>
                    </a:p>
                  </a:txBody>
                  <a:tcPr/>
                </a:tc>
                <a:tc>
                  <a:txBody>
                    <a:bodyPr/>
                    <a:lstStyle/>
                    <a:p>
                      <a:pPr algn="ctr"/>
                      <a:r>
                        <a:rPr lang="en-US" sz="1400" dirty="0"/>
                        <a:t>Title</a:t>
                      </a:r>
                      <a:endParaRPr lang="en-IN" sz="1400" dirty="0"/>
                    </a:p>
                  </a:txBody>
                  <a:tcPr/>
                </a:tc>
                <a:tc>
                  <a:txBody>
                    <a:bodyPr/>
                    <a:lstStyle/>
                    <a:p>
                      <a:pPr algn="ctr"/>
                      <a:r>
                        <a:rPr lang="en-US" sz="1400" dirty="0"/>
                        <a:t>Year</a:t>
                      </a:r>
                      <a:endParaRPr lang="en-IN" sz="1400" dirty="0"/>
                    </a:p>
                  </a:txBody>
                  <a:tcPr/>
                </a:tc>
                <a:tc>
                  <a:txBody>
                    <a:bodyPr/>
                    <a:lstStyle/>
                    <a:p>
                      <a:pPr algn="ctr"/>
                      <a:r>
                        <a:rPr lang="en-US" sz="1400" dirty="0" err="1"/>
                        <a:t>Finding,Links</a:t>
                      </a:r>
                      <a:endParaRPr lang="en-IN" sz="1400" dirty="0"/>
                    </a:p>
                  </a:txBody>
                  <a:tcPr/>
                </a:tc>
                <a:extLst>
                  <a:ext uri="{0D108BD9-81ED-4DB2-BD59-A6C34878D82A}">
                    <a16:rowId xmlns:a16="http://schemas.microsoft.com/office/drawing/2014/main" val="3665118738"/>
                  </a:ext>
                </a:extLst>
              </a:tr>
              <a:tr h="944804">
                <a:tc>
                  <a:txBody>
                    <a:bodyPr/>
                    <a:lstStyle/>
                    <a:p>
                      <a:pPr marL="0" indent="0">
                        <a:buFont typeface="+mj-lt"/>
                        <a:buNone/>
                      </a:pPr>
                      <a:r>
                        <a:rPr lang="en-IN" sz="1000" dirty="0"/>
                        <a:t>1.</a:t>
                      </a:r>
                    </a:p>
                  </a:txBody>
                  <a:tcPr/>
                </a:tc>
                <a:tc>
                  <a:txBody>
                    <a:bodyPr/>
                    <a:lstStyle/>
                    <a:p>
                      <a:pPr rtl="0"/>
                      <a:r>
                        <a:rPr lang="en-IN" sz="1000" b="0" i="0" u="none" strike="noStrike" cap="none" dirty="0">
                          <a:solidFill>
                            <a:srgbClr val="000000"/>
                          </a:solidFill>
                          <a:effectLst/>
                          <a:latin typeface="Arial"/>
                          <a:ea typeface="Arial"/>
                          <a:cs typeface="Arial"/>
                          <a:sym typeface="Arial"/>
                        </a:rPr>
                        <a:t> Rahul Kumar Singh, Pardeep Singh, </a:t>
                      </a:r>
                      <a:r>
                        <a:rPr lang="en-IN" sz="1000" b="0" i="0" u="none" strike="noStrike" cap="none" dirty="0" err="1">
                          <a:solidFill>
                            <a:srgbClr val="000000"/>
                          </a:solidFill>
                          <a:effectLst/>
                          <a:latin typeface="Arial"/>
                          <a:ea typeface="Arial"/>
                          <a:cs typeface="Arial"/>
                          <a:sym typeface="Arial"/>
                        </a:rPr>
                        <a:t>Gourav</a:t>
                      </a:r>
                      <a:r>
                        <a:rPr lang="en-IN" sz="1000" b="0" i="0" u="none" strike="noStrike" cap="none" dirty="0">
                          <a:solidFill>
                            <a:srgbClr val="000000"/>
                          </a:solidFill>
                          <a:effectLst/>
                          <a:latin typeface="Arial"/>
                          <a:ea typeface="Arial"/>
                          <a:cs typeface="Arial"/>
                          <a:sym typeface="Arial"/>
                        </a:rPr>
                        <a:t> </a:t>
                      </a:r>
                      <a:r>
                        <a:rPr lang="en-IN" sz="1000" b="0" i="0" u="none" strike="noStrike" cap="none" dirty="0" err="1">
                          <a:solidFill>
                            <a:srgbClr val="000000"/>
                          </a:solidFill>
                          <a:effectLst/>
                          <a:latin typeface="Arial"/>
                          <a:ea typeface="Arial"/>
                          <a:cs typeface="Arial"/>
                          <a:sym typeface="Arial"/>
                        </a:rPr>
                        <a:t>Bathla</a:t>
                      </a:r>
                      <a:endParaRPr lang="en-IN" sz="1000" b="0" dirty="0">
                        <a:effectLst/>
                      </a:endParaRPr>
                    </a:p>
                    <a:p>
                      <a:br>
                        <a:rPr lang="en-IN" sz="1000" dirty="0"/>
                      </a:br>
                      <a:endParaRPr lang="en-IN" sz="1000" dirty="0"/>
                    </a:p>
                  </a:txBody>
                  <a:tcPr/>
                </a:tc>
                <a:tc>
                  <a:txBody>
                    <a:bodyPr/>
                    <a:lstStyle/>
                    <a:p>
                      <a:r>
                        <a:rPr lang="en-IN" sz="1000" b="0" i="0" u="none" strike="noStrike" cap="none" dirty="0">
                          <a:solidFill>
                            <a:srgbClr val="000000"/>
                          </a:solidFill>
                          <a:effectLst/>
                          <a:latin typeface="Arial"/>
                          <a:ea typeface="Arial"/>
                          <a:cs typeface="Arial"/>
                          <a:sym typeface="Arial"/>
                        </a:rPr>
                        <a:t>User-Review Oriented Social Recommender System for Event Planning</a:t>
                      </a:r>
                      <a:endParaRPr lang="en-IN" sz="1000" dirty="0"/>
                    </a:p>
                  </a:txBody>
                  <a:tcPr/>
                </a:tc>
                <a:tc>
                  <a:txBody>
                    <a:bodyPr/>
                    <a:lstStyle/>
                    <a:p>
                      <a:r>
                        <a:rPr lang="en-US" sz="1000" dirty="0"/>
                        <a:t>2020</a:t>
                      </a:r>
                      <a:endParaRPr lang="en-IN" sz="1000" dirty="0"/>
                    </a:p>
                  </a:txBody>
                  <a:tcPr/>
                </a:tc>
                <a:tc>
                  <a:txBody>
                    <a:bodyPr/>
                    <a:lstStyle/>
                    <a:p>
                      <a:r>
                        <a:rPr lang="en-US" sz="1000" dirty="0"/>
                        <a:t>In this paper, wedding planner recommender system has been proposed based hybrid</a:t>
                      </a:r>
                    </a:p>
                    <a:p>
                      <a:r>
                        <a:rPr lang="en-US" sz="1000" dirty="0"/>
                        <a:t>approach i.e., content-based and collaborative filtering approach.</a:t>
                      </a:r>
                    </a:p>
                    <a:p>
                      <a:r>
                        <a:rPr lang="en-IN" sz="1000" dirty="0">
                          <a:solidFill>
                            <a:schemeClr val="accent3">
                              <a:lumMod val="75000"/>
                            </a:schemeClr>
                          </a:solidFill>
                        </a:rPr>
                        <a:t>https://scholar.google.com/scholar?hl=en&amp;as_sdt=0%2C5&amp;q=User-Review+Oriented+Social+Recommender+System+for+Event+Planning&amp;btnG=</a:t>
                      </a:r>
                    </a:p>
                  </a:txBody>
                  <a:tcPr/>
                </a:tc>
                <a:extLst>
                  <a:ext uri="{0D108BD9-81ED-4DB2-BD59-A6C34878D82A}">
                    <a16:rowId xmlns:a16="http://schemas.microsoft.com/office/drawing/2014/main" val="3751883735"/>
                  </a:ext>
                </a:extLst>
              </a:tr>
              <a:tr h="917785">
                <a:tc>
                  <a:txBody>
                    <a:bodyPr/>
                    <a:lstStyle/>
                    <a:p>
                      <a:pPr marL="0" indent="0">
                        <a:buFont typeface="+mj-lt"/>
                        <a:buNone/>
                      </a:pPr>
                      <a:r>
                        <a:rPr lang="en-IN" sz="1000" dirty="0"/>
                        <a:t>2.</a:t>
                      </a:r>
                    </a:p>
                    <a:p>
                      <a:pPr marL="0" indent="0">
                        <a:buFont typeface="+mj-lt"/>
                        <a:buNone/>
                      </a:pPr>
                      <a:endParaRPr lang="en-IN" sz="1000" dirty="0"/>
                    </a:p>
                  </a:txBody>
                  <a:tcPr/>
                </a:tc>
                <a:tc>
                  <a:txBody>
                    <a:bodyPr/>
                    <a:lstStyle/>
                    <a:p>
                      <a:r>
                        <a:rPr lang="en-IN" sz="1000" b="0" i="0" u="none" strike="noStrike" cap="none" dirty="0">
                          <a:solidFill>
                            <a:srgbClr val="000000"/>
                          </a:solidFill>
                          <a:effectLst/>
                          <a:latin typeface="Arial"/>
                          <a:ea typeface="Arial"/>
                          <a:cs typeface="Arial"/>
                          <a:sym typeface="Arial"/>
                        </a:rPr>
                        <a:t>Sachin </a:t>
                      </a:r>
                      <a:r>
                        <a:rPr lang="en-IN" sz="1000" b="0" i="0" u="none" strike="noStrike" cap="none" dirty="0" err="1">
                          <a:solidFill>
                            <a:srgbClr val="000000"/>
                          </a:solidFill>
                          <a:effectLst/>
                          <a:latin typeface="Arial"/>
                          <a:ea typeface="Arial"/>
                          <a:cs typeface="Arial"/>
                          <a:sym typeface="Arial"/>
                        </a:rPr>
                        <a:t>AjayKumar</a:t>
                      </a:r>
                      <a:r>
                        <a:rPr lang="en-IN" sz="1000" b="0" i="0" u="none" strike="noStrike" cap="none" dirty="0">
                          <a:solidFill>
                            <a:srgbClr val="000000"/>
                          </a:solidFill>
                          <a:effectLst/>
                          <a:latin typeface="Arial"/>
                          <a:ea typeface="Arial"/>
                          <a:cs typeface="Arial"/>
                          <a:sym typeface="Arial"/>
                        </a:rPr>
                        <a:t> </a:t>
                      </a:r>
                      <a:r>
                        <a:rPr lang="en-IN" sz="1000" b="0" i="0" u="none" strike="noStrike" cap="none" dirty="0" err="1">
                          <a:solidFill>
                            <a:srgbClr val="000000"/>
                          </a:solidFill>
                          <a:effectLst/>
                          <a:latin typeface="Arial"/>
                          <a:ea typeface="Arial"/>
                          <a:cs typeface="Arial"/>
                          <a:sym typeface="Arial"/>
                        </a:rPr>
                        <a:t>Pasi</a:t>
                      </a:r>
                      <a:r>
                        <a:rPr lang="en-IN" sz="1000" b="0" i="0" u="none" strike="noStrike" cap="none" dirty="0">
                          <a:solidFill>
                            <a:srgbClr val="000000"/>
                          </a:solidFill>
                          <a:effectLst/>
                          <a:latin typeface="Arial"/>
                          <a:ea typeface="Arial"/>
                          <a:cs typeface="Arial"/>
                          <a:sym typeface="Arial"/>
                        </a:rPr>
                        <a:t>, Prof. Altaf Taher Shah, Prof. </a:t>
                      </a:r>
                      <a:r>
                        <a:rPr lang="en-IN" sz="1000" b="0" i="0" u="none" strike="noStrike" cap="none" dirty="0" err="1">
                          <a:solidFill>
                            <a:srgbClr val="000000"/>
                          </a:solidFill>
                          <a:effectLst/>
                          <a:latin typeface="Arial"/>
                          <a:ea typeface="Arial"/>
                          <a:cs typeface="Arial"/>
                          <a:sym typeface="Arial"/>
                        </a:rPr>
                        <a:t>Dr.</a:t>
                      </a:r>
                      <a:r>
                        <a:rPr lang="en-IN" sz="1000" b="0" i="0" u="none" strike="noStrike" cap="none" dirty="0">
                          <a:solidFill>
                            <a:srgbClr val="000000"/>
                          </a:solidFill>
                          <a:effectLst/>
                          <a:latin typeface="Arial"/>
                          <a:ea typeface="Arial"/>
                          <a:cs typeface="Arial"/>
                          <a:sym typeface="Arial"/>
                        </a:rPr>
                        <a:t> Amol B. </a:t>
                      </a:r>
                      <a:r>
                        <a:rPr lang="en-IN" sz="1000" b="0" i="0" u="none" strike="noStrike" cap="none" dirty="0" err="1">
                          <a:solidFill>
                            <a:srgbClr val="000000"/>
                          </a:solidFill>
                          <a:effectLst/>
                          <a:latin typeface="Arial"/>
                          <a:ea typeface="Arial"/>
                          <a:cs typeface="Arial"/>
                          <a:sym typeface="Arial"/>
                        </a:rPr>
                        <a:t>Kasture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A study and implementation of event management system using smartphone</a:t>
                      </a:r>
                      <a:endParaRPr lang="en-IN" sz="1000" dirty="0"/>
                    </a:p>
                  </a:txBody>
                  <a:tcPr/>
                </a:tc>
                <a:tc>
                  <a:txBody>
                    <a:bodyPr/>
                    <a:lstStyle/>
                    <a:p>
                      <a:r>
                        <a:rPr lang="en-US" sz="1000" dirty="0"/>
                        <a:t>2018</a:t>
                      </a:r>
                      <a:endParaRPr lang="en-IN" sz="1000" dirty="0"/>
                    </a:p>
                  </a:txBody>
                  <a:tcPr/>
                </a:tc>
                <a:tc>
                  <a:txBody>
                    <a:bodyPr/>
                    <a:lstStyle/>
                    <a:p>
                      <a:r>
                        <a:rPr lang="en-US" sz="1000" dirty="0"/>
                        <a:t>They made attempt to effectively introduce the concept of event management system  already existing in society &amp; online systems which are present. They further describe the proposed system. It can be further refined with innovations.</a:t>
                      </a:r>
                    </a:p>
                    <a:p>
                      <a:r>
                        <a:rPr lang="en-US" sz="1000" dirty="0">
                          <a:solidFill>
                            <a:schemeClr val="accent3">
                              <a:lumMod val="75000"/>
                            </a:schemeClr>
                          </a:solidFill>
                        </a:rPr>
                        <a:t>https://www.ijirmps.org/special-issues/1/18.pdf</a:t>
                      </a:r>
                    </a:p>
                    <a:p>
                      <a:endParaRPr lang="en-IN" sz="1000" dirty="0"/>
                    </a:p>
                  </a:txBody>
                  <a:tcPr/>
                </a:tc>
                <a:extLst>
                  <a:ext uri="{0D108BD9-81ED-4DB2-BD59-A6C34878D82A}">
                    <a16:rowId xmlns:a16="http://schemas.microsoft.com/office/drawing/2014/main" val="582564537"/>
                  </a:ext>
                </a:extLst>
              </a:tr>
              <a:tr h="1087956">
                <a:tc>
                  <a:txBody>
                    <a:bodyPr/>
                    <a:lstStyle/>
                    <a:p>
                      <a:pPr marL="0" indent="0" rtl="0">
                        <a:buFont typeface="+mj-lt"/>
                        <a:buNone/>
                      </a:pPr>
                      <a:r>
                        <a:rPr lang="en-IN" sz="1000" b="0" dirty="0">
                          <a:effectLst/>
                        </a:rPr>
                        <a:t>3.</a:t>
                      </a:r>
                    </a:p>
                  </a:txBody>
                  <a:tcPr/>
                </a:tc>
                <a:tc>
                  <a:txBody>
                    <a:bodyPr/>
                    <a:lstStyle/>
                    <a:p>
                      <a:pPr rtl="0"/>
                      <a:r>
                        <a:rPr lang="en-IN" sz="1000" b="0" i="0" u="none" strike="noStrike" cap="none" dirty="0">
                          <a:solidFill>
                            <a:srgbClr val="000000"/>
                          </a:solidFill>
                          <a:effectLst/>
                          <a:latin typeface="Arial"/>
                          <a:ea typeface="Arial"/>
                          <a:cs typeface="Arial"/>
                          <a:sym typeface="Arial"/>
                        </a:rPr>
                        <a:t>Akash Verma , Gunjan Srivastava, Himanshu Verma, Mayank </a:t>
                      </a:r>
                      <a:r>
                        <a:rPr lang="en-IN" sz="1000" b="0" i="0" u="none" strike="noStrike" cap="none" dirty="0" err="1">
                          <a:solidFill>
                            <a:srgbClr val="000000"/>
                          </a:solidFill>
                          <a:effectLst/>
                          <a:latin typeface="Arial"/>
                          <a:ea typeface="Arial"/>
                          <a:cs typeface="Arial"/>
                          <a:sym typeface="Arial"/>
                        </a:rPr>
                        <a:t>Johri,Ms</a:t>
                      </a:r>
                      <a:r>
                        <a:rPr lang="en-IN" sz="1000" b="0" i="0" u="none" strike="noStrike" cap="none" dirty="0">
                          <a:solidFill>
                            <a:srgbClr val="000000"/>
                          </a:solidFill>
                          <a:effectLst/>
                          <a:latin typeface="Arial"/>
                          <a:ea typeface="Arial"/>
                          <a:cs typeface="Arial"/>
                          <a:sym typeface="Arial"/>
                        </a:rPr>
                        <a:t>. Archana Bhalla</a:t>
                      </a:r>
                      <a:endParaRPr lang="en-IN" sz="1000" b="0" dirty="0">
                        <a:effectLst/>
                      </a:endParaRPr>
                    </a:p>
                  </a:txBody>
                  <a:tcPr/>
                </a:tc>
                <a:tc>
                  <a:txBody>
                    <a:bodyPr/>
                    <a:lstStyle/>
                    <a:p>
                      <a:pPr algn="l"/>
                      <a:r>
                        <a:rPr lang="en-US" sz="1000" b="0" i="0" u="none" strike="noStrike" cap="none" dirty="0">
                          <a:solidFill>
                            <a:srgbClr val="000000"/>
                          </a:solidFill>
                          <a:effectLst/>
                          <a:latin typeface="Arial"/>
                          <a:ea typeface="Arial"/>
                          <a:cs typeface="Arial"/>
                          <a:sym typeface="Arial"/>
                        </a:rPr>
                        <a:t>Study on Event Management Applications</a:t>
                      </a:r>
                      <a:endParaRPr lang="en-IN" sz="1000" dirty="0"/>
                    </a:p>
                  </a:txBody>
                  <a:tcPr/>
                </a:tc>
                <a:tc>
                  <a:txBody>
                    <a:bodyPr/>
                    <a:lstStyle/>
                    <a:p>
                      <a:pPr rtl="0"/>
                      <a:r>
                        <a:rPr lang="en-IN" sz="1000" b="0" dirty="0">
                          <a:effectLst/>
                        </a:rPr>
                        <a:t>2017</a:t>
                      </a:r>
                    </a:p>
                    <a:p>
                      <a:br>
                        <a:rPr lang="en-IN" sz="1000" dirty="0"/>
                      </a:br>
                      <a:endParaRPr lang="en-IN" sz="1000" dirty="0"/>
                    </a:p>
                  </a:txBody>
                  <a:tcPr/>
                </a:tc>
                <a:tc>
                  <a:txBody>
                    <a:bodyPr/>
                    <a:lstStyle/>
                    <a:p>
                      <a:r>
                        <a:rPr lang="en-US" sz="1000" dirty="0"/>
                        <a:t>The proposed system aims to bridge the gap between vendors and users and provide them a platform to interact and manage events. The proposed system can be said to be a successful when it delivers a proper channel to easily and effectively manage their event and provide a good quality of service to the customers in real time</a:t>
                      </a:r>
                    </a:p>
                    <a:p>
                      <a:r>
                        <a:rPr lang="en-IN" sz="1000" dirty="0">
                          <a:solidFill>
                            <a:schemeClr val="accent3">
                              <a:lumMod val="75000"/>
                            </a:schemeClr>
                          </a:solidFill>
                        </a:rPr>
                        <a:t>https://ijisrt.com/wp-content/uploads/2017/04/Study-on-Event-Management-Applications.pdf</a:t>
                      </a:r>
                    </a:p>
                  </a:txBody>
                  <a:tcPr/>
                </a:tc>
                <a:extLst>
                  <a:ext uri="{0D108BD9-81ED-4DB2-BD59-A6C34878D82A}">
                    <a16:rowId xmlns:a16="http://schemas.microsoft.com/office/drawing/2014/main" val="2572302659"/>
                  </a:ext>
                </a:extLst>
              </a:tr>
              <a:tr h="515347">
                <a:tc>
                  <a:txBody>
                    <a:bodyPr/>
                    <a:lstStyle/>
                    <a:p>
                      <a:pPr marL="0" indent="0">
                        <a:buFont typeface="+mj-lt"/>
                        <a:buNone/>
                      </a:pPr>
                      <a:r>
                        <a:rPr lang="en-IN" sz="1000" dirty="0"/>
                        <a:t>4.</a:t>
                      </a:r>
                    </a:p>
                  </a:txBody>
                  <a:tcPr/>
                </a:tc>
                <a:tc>
                  <a:txBody>
                    <a:bodyPr/>
                    <a:lstStyle/>
                    <a:p>
                      <a:r>
                        <a:rPr lang="en-IN" sz="1000" b="0" i="0" u="none" strike="noStrike" cap="none" dirty="0">
                          <a:solidFill>
                            <a:srgbClr val="000000"/>
                          </a:solidFill>
                          <a:effectLst/>
                          <a:latin typeface="Arial"/>
                          <a:ea typeface="Arial"/>
                          <a:cs typeface="Arial"/>
                          <a:sym typeface="Arial"/>
                        </a:rPr>
                        <a:t>Assist. Prof. Khalil </a:t>
                      </a:r>
                      <a:r>
                        <a:rPr lang="en-IN" sz="1000" b="0" i="0" u="none" strike="noStrike" cap="none" dirty="0" err="1">
                          <a:solidFill>
                            <a:srgbClr val="000000"/>
                          </a:solidFill>
                          <a:effectLst/>
                          <a:latin typeface="Arial"/>
                          <a:ea typeface="Arial"/>
                          <a:cs typeface="Arial"/>
                          <a:sym typeface="Arial"/>
                        </a:rPr>
                        <a:t>Pinjari</a:t>
                      </a:r>
                      <a:r>
                        <a:rPr lang="en-IN" sz="1000" b="0" i="0" u="none" strike="noStrike" cap="none" dirty="0">
                          <a:solidFill>
                            <a:srgbClr val="000000"/>
                          </a:solidFill>
                          <a:effectLst/>
                          <a:latin typeface="Arial"/>
                          <a:ea typeface="Arial"/>
                          <a:cs typeface="Arial"/>
                          <a:sym typeface="Arial"/>
                        </a:rPr>
                        <a:t>, Khan Nur</a:t>
                      </a:r>
                      <a:endParaRPr lang="en-IN" sz="1000" dirty="0"/>
                    </a:p>
                  </a:txBody>
                  <a:tcPr/>
                </a:tc>
                <a:tc>
                  <a:txBody>
                    <a:bodyPr/>
                    <a:lstStyle/>
                    <a:p>
                      <a:pPr rtl="0"/>
                      <a:r>
                        <a:rPr lang="en-IN" sz="1000" b="0" i="0" u="none" strike="noStrike" cap="none" dirty="0">
                          <a:solidFill>
                            <a:srgbClr val="000000"/>
                          </a:solidFill>
                          <a:effectLst/>
                          <a:latin typeface="Arial"/>
                          <a:ea typeface="Arial"/>
                          <a:cs typeface="Arial"/>
                          <a:sym typeface="Arial"/>
                        </a:rPr>
                        <a:t>Smart Event Management System </a:t>
                      </a:r>
                      <a:endParaRPr lang="en-IN" sz="1000" b="0" dirty="0">
                        <a:effectLst/>
                      </a:endParaRPr>
                    </a:p>
                  </a:txBody>
                  <a:tcPr/>
                </a:tc>
                <a:tc>
                  <a:txBody>
                    <a:bodyPr/>
                    <a:lstStyle/>
                    <a:p>
                      <a:r>
                        <a:rPr lang="en-US" sz="1000" dirty="0"/>
                        <a:t>2016</a:t>
                      </a:r>
                      <a:endParaRPr lang="en-IN" sz="1000" dirty="0"/>
                    </a:p>
                  </a:txBody>
                  <a:tcPr/>
                </a:tc>
                <a:tc>
                  <a:txBody>
                    <a:bodyPr/>
                    <a:lstStyle/>
                    <a:p>
                      <a:r>
                        <a:rPr lang="en-US" sz="1000" dirty="0"/>
                        <a:t>The project will help the respective events to manage and automate to the entire database in the network</a:t>
                      </a:r>
                    </a:p>
                    <a:p>
                      <a:r>
                        <a:rPr lang="en-US" sz="1000" dirty="0">
                          <a:solidFill>
                            <a:schemeClr val="accent3">
                              <a:lumMod val="75000"/>
                            </a:schemeClr>
                          </a:solidFill>
                        </a:rPr>
                        <a:t>http://www.ijcstjournal.org/volume-4/issue-2/IJCST-V4I2P29.pdf</a:t>
                      </a:r>
                    </a:p>
                  </a:txBody>
                  <a:tcPr/>
                </a:tc>
                <a:extLst>
                  <a:ext uri="{0D108BD9-81ED-4DB2-BD59-A6C34878D82A}">
                    <a16:rowId xmlns:a16="http://schemas.microsoft.com/office/drawing/2014/main" val="3383617399"/>
                  </a:ext>
                </a:extLst>
              </a:tr>
            </a:tbl>
          </a:graphicData>
        </a:graphic>
      </p:graphicFrame>
    </p:spTree>
    <p:extLst>
      <p:ext uri="{BB962C8B-B14F-4D97-AF65-F5344CB8AC3E}">
        <p14:creationId xmlns:p14="http://schemas.microsoft.com/office/powerpoint/2010/main" val="859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6F183CE-03C5-E687-4FDB-B342E6F112F2}"/>
              </a:ext>
            </a:extLst>
          </p:cNvPr>
          <p:cNvSpPr>
            <a:spLocks noGrp="1"/>
          </p:cNvSpPr>
          <p:nvPr>
            <p:ph type="title"/>
          </p:nvPr>
        </p:nvSpPr>
        <p:spPr>
          <a:xfrm>
            <a:off x="904611" y="371466"/>
            <a:ext cx="7717500" cy="799834"/>
          </a:xfrm>
        </p:spPr>
        <p:txBody>
          <a:bodyPr/>
          <a:lstStyle/>
          <a:p>
            <a:r>
              <a:rPr lang="en-US" sz="2800" b="0" i="0" u="none" strike="noStrike" dirty="0">
                <a:solidFill>
                  <a:schemeClr val="tx1">
                    <a:lumMod val="50000"/>
                  </a:schemeClr>
                </a:solidFill>
                <a:effectLst/>
                <a:latin typeface="Arial Rounded MT Bold" panose="020F0704030504030204" pitchFamily="34" charset="0"/>
              </a:rPr>
              <a:t>Literature Survey</a:t>
            </a:r>
            <a:br>
              <a:rPr lang="en-US" sz="2800" b="0" i="0" u="none" strike="noStrike" dirty="0">
                <a:solidFill>
                  <a:schemeClr val="accent1">
                    <a:lumMod val="10000"/>
                  </a:schemeClr>
                </a:solidFill>
                <a:effectLst/>
                <a:latin typeface="Arial Rounded MT Bold" panose="020F0704030504030204" pitchFamily="34" charset="0"/>
              </a:rPr>
            </a:br>
            <a:endParaRPr lang="en-IN" dirty="0"/>
          </a:p>
        </p:txBody>
      </p:sp>
      <p:sp>
        <p:nvSpPr>
          <p:cNvPr id="11" name="TextBox 10">
            <a:extLst>
              <a:ext uri="{FF2B5EF4-FFF2-40B4-BE49-F238E27FC236}">
                <a16:creationId xmlns:a16="http://schemas.microsoft.com/office/drawing/2014/main" id="{743CC2C9-2856-AB8E-5278-B6D7C4D46EBC}"/>
              </a:ext>
            </a:extLst>
          </p:cNvPr>
          <p:cNvSpPr txBox="1"/>
          <p:nvPr/>
        </p:nvSpPr>
        <p:spPr>
          <a:xfrm>
            <a:off x="574158" y="1375144"/>
            <a:ext cx="7910623"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b="0" i="0" u="none" strike="noStrike" dirty="0">
                <a:solidFill>
                  <a:srgbClr val="000000"/>
                </a:solidFill>
                <a:effectLst/>
                <a:latin typeface="Baskerville Old Face" panose="02020602080505020303" pitchFamily="18" charset="0"/>
              </a:rPr>
              <a:t>Do you like to take item recommendation for your wedding so that your Wedding preparation would be easy? </a:t>
            </a:r>
          </a:p>
          <a:p>
            <a:pPr marL="285750" indent="-285750">
              <a:buFont typeface="Wingdings" panose="05000000000000000000" pitchFamily="2" charset="2"/>
              <a:buChar char="Ø"/>
            </a:pPr>
            <a:r>
              <a:rPr lang="en-US" sz="1600" b="0" i="0" u="none" strike="noStrike" dirty="0">
                <a:solidFill>
                  <a:srgbClr val="000000"/>
                </a:solidFill>
                <a:effectLst/>
                <a:latin typeface="Baskerville Old Face" panose="02020602080505020303" pitchFamily="18" charset="0"/>
              </a:rPr>
              <a:t>Do you like to take seasonal recommendation so that you can enjoy your Wedding? </a:t>
            </a:r>
          </a:p>
          <a:p>
            <a:pPr marL="285750" indent="-285750">
              <a:buFont typeface="Wingdings" panose="05000000000000000000" pitchFamily="2" charset="2"/>
              <a:buChar char="Ø"/>
            </a:pPr>
            <a:r>
              <a:rPr lang="en-US" sz="1600" b="0" i="0" u="none" strike="noStrike" dirty="0">
                <a:solidFill>
                  <a:srgbClr val="000000"/>
                </a:solidFill>
                <a:effectLst/>
                <a:latin typeface="Baskerville Old Face" panose="02020602080505020303" pitchFamily="18" charset="0"/>
              </a:rPr>
              <a:t>Do you like to take location based recommendation so that your time will be saved and you can utilize your time in other important work?</a:t>
            </a:r>
          </a:p>
          <a:p>
            <a:pPr marL="285750" indent="-285750">
              <a:buFont typeface="Wingdings" panose="05000000000000000000" pitchFamily="2" charset="2"/>
              <a:buChar char="Ø"/>
            </a:pPr>
            <a:r>
              <a:rPr lang="en-US" sz="1600" b="0" i="0" u="none" strike="noStrike" dirty="0">
                <a:solidFill>
                  <a:srgbClr val="000000"/>
                </a:solidFill>
                <a:effectLst/>
                <a:latin typeface="Baskerville Old Face" panose="02020602080505020303" pitchFamily="18" charset="0"/>
              </a:rPr>
              <a:t>Do you want to save your money by getting items in cheaper rate or in discounted price? </a:t>
            </a:r>
          </a:p>
          <a:p>
            <a:pPr marL="285750" indent="-285750">
              <a:buFont typeface="Wingdings" panose="05000000000000000000" pitchFamily="2" charset="2"/>
              <a:buChar char="Ø"/>
            </a:pPr>
            <a:r>
              <a:rPr lang="en-US" sz="1600" b="0" i="0" u="none" strike="noStrike" dirty="0">
                <a:solidFill>
                  <a:srgbClr val="000000"/>
                </a:solidFill>
                <a:effectLst/>
                <a:latin typeface="Baskerville Old Face" panose="02020602080505020303" pitchFamily="18" charset="0"/>
              </a:rPr>
              <a:t>Do you want to get recommendations of new items (new in market) for which you are not aware before? </a:t>
            </a:r>
          </a:p>
          <a:p>
            <a:endParaRPr lang="en-IN" sz="1600" dirty="0">
              <a:latin typeface="Baskerville Old Face" panose="02020602080505020303" pitchFamily="18" charset="0"/>
            </a:endParaRPr>
          </a:p>
        </p:txBody>
      </p:sp>
      <p:pic>
        <p:nvPicPr>
          <p:cNvPr id="12" name="Picture 11">
            <a:extLst>
              <a:ext uri="{FF2B5EF4-FFF2-40B4-BE49-F238E27FC236}">
                <a16:creationId xmlns:a16="http://schemas.microsoft.com/office/drawing/2014/main" id="{3E79DB97-D875-A969-295B-3D0F7D4EF3ED}"/>
              </a:ext>
            </a:extLst>
          </p:cNvPr>
          <p:cNvPicPr>
            <a:picLocks noChangeAspect="1"/>
          </p:cNvPicPr>
          <p:nvPr/>
        </p:nvPicPr>
        <p:blipFill>
          <a:blip r:embed="rId2"/>
          <a:stretch>
            <a:fillRect/>
          </a:stretch>
        </p:blipFill>
        <p:spPr>
          <a:xfrm>
            <a:off x="574158" y="434665"/>
            <a:ext cx="359695" cy="262151"/>
          </a:xfrm>
          <a:prstGeom prst="rect">
            <a:avLst/>
          </a:prstGeom>
        </p:spPr>
      </p:pic>
    </p:spTree>
    <p:extLst>
      <p:ext uri="{BB962C8B-B14F-4D97-AF65-F5344CB8AC3E}">
        <p14:creationId xmlns:p14="http://schemas.microsoft.com/office/powerpoint/2010/main" val="49293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500"/>
                                        <p:tgtEl>
                                          <p:spTgt spid="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fade">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6F183CE-03C5-E687-4FDB-B342E6F112F2}"/>
              </a:ext>
            </a:extLst>
          </p:cNvPr>
          <p:cNvSpPr>
            <a:spLocks noGrp="1"/>
          </p:cNvSpPr>
          <p:nvPr>
            <p:ph type="title"/>
          </p:nvPr>
        </p:nvSpPr>
        <p:spPr>
          <a:xfrm>
            <a:off x="852417" y="246548"/>
            <a:ext cx="7717500" cy="799834"/>
          </a:xfrm>
        </p:spPr>
        <p:txBody>
          <a:bodyPr/>
          <a:lstStyle/>
          <a:p>
            <a:r>
              <a:rPr lang="en-US" sz="2800" b="0" i="0" u="none" strike="noStrike" dirty="0">
                <a:solidFill>
                  <a:schemeClr val="tx1">
                    <a:lumMod val="50000"/>
                  </a:schemeClr>
                </a:solidFill>
                <a:effectLst/>
                <a:latin typeface="Arial Rounded MT Bold" panose="020F0704030504030204" pitchFamily="34" charset="0"/>
              </a:rPr>
              <a:t>Literature Survey</a:t>
            </a:r>
            <a:endParaRPr lang="en-IN" dirty="0"/>
          </a:p>
        </p:txBody>
      </p:sp>
      <p:pic>
        <p:nvPicPr>
          <p:cNvPr id="3" name="Picture 2">
            <a:extLst>
              <a:ext uri="{FF2B5EF4-FFF2-40B4-BE49-F238E27FC236}">
                <a16:creationId xmlns:a16="http://schemas.microsoft.com/office/drawing/2014/main" id="{E3869232-1AE3-D084-5AE5-3E5E4505777C}"/>
              </a:ext>
            </a:extLst>
          </p:cNvPr>
          <p:cNvPicPr>
            <a:picLocks noChangeAspect="1"/>
          </p:cNvPicPr>
          <p:nvPr/>
        </p:nvPicPr>
        <p:blipFill rotWithShape="1">
          <a:blip r:embed="rId2"/>
          <a:srcRect l="2319" r="1884"/>
          <a:stretch/>
        </p:blipFill>
        <p:spPr>
          <a:xfrm>
            <a:off x="4012019" y="1308439"/>
            <a:ext cx="4685414" cy="2296633"/>
          </a:xfrm>
          <a:prstGeom prst="rect">
            <a:avLst/>
          </a:prstGeom>
        </p:spPr>
      </p:pic>
      <p:sp>
        <p:nvSpPr>
          <p:cNvPr id="4" name="TextBox 3">
            <a:extLst>
              <a:ext uri="{FF2B5EF4-FFF2-40B4-BE49-F238E27FC236}">
                <a16:creationId xmlns:a16="http://schemas.microsoft.com/office/drawing/2014/main" id="{C995E5E6-6DDF-E460-7701-BF1FCB83B684}"/>
              </a:ext>
            </a:extLst>
          </p:cNvPr>
          <p:cNvSpPr txBox="1"/>
          <p:nvPr/>
        </p:nvSpPr>
        <p:spPr>
          <a:xfrm>
            <a:off x="1212112" y="1918147"/>
            <a:ext cx="2509284" cy="1077218"/>
          </a:xfrm>
          <a:prstGeom prst="rect">
            <a:avLst/>
          </a:prstGeom>
          <a:noFill/>
        </p:spPr>
        <p:txBody>
          <a:bodyPr wrap="square" rtlCol="0">
            <a:spAutoFit/>
          </a:bodyPr>
          <a:lstStyle/>
          <a:p>
            <a:r>
              <a:rPr lang="en-US" sz="1600" dirty="0"/>
              <a:t>Based on the responses given by the users, they have</a:t>
            </a:r>
          </a:p>
          <a:p>
            <a:pPr marL="285750" indent="-285750">
              <a:buFont typeface="Arial" panose="020B0604020202020204" pitchFamily="34" charset="0"/>
              <a:buChar char="•"/>
            </a:pPr>
            <a:r>
              <a:rPr lang="en-US" sz="1600" dirty="0">
                <a:solidFill>
                  <a:srgbClr val="FF0000"/>
                </a:solidFill>
              </a:rPr>
              <a:t>57% positive feedback</a:t>
            </a:r>
          </a:p>
        </p:txBody>
      </p:sp>
      <p:pic>
        <p:nvPicPr>
          <p:cNvPr id="5" name="Picture 4">
            <a:extLst>
              <a:ext uri="{FF2B5EF4-FFF2-40B4-BE49-F238E27FC236}">
                <a16:creationId xmlns:a16="http://schemas.microsoft.com/office/drawing/2014/main" id="{321EAFFC-2AAF-3953-64AB-5E1F511C0291}"/>
              </a:ext>
            </a:extLst>
          </p:cNvPr>
          <p:cNvPicPr>
            <a:picLocks noChangeAspect="1"/>
          </p:cNvPicPr>
          <p:nvPr/>
        </p:nvPicPr>
        <p:blipFill>
          <a:blip r:embed="rId3"/>
          <a:stretch>
            <a:fillRect/>
          </a:stretch>
        </p:blipFill>
        <p:spPr>
          <a:xfrm>
            <a:off x="852417" y="515389"/>
            <a:ext cx="359695" cy="262151"/>
          </a:xfrm>
          <a:prstGeom prst="rect">
            <a:avLst/>
          </a:prstGeom>
        </p:spPr>
      </p:pic>
    </p:spTree>
    <p:extLst>
      <p:ext uri="{BB962C8B-B14F-4D97-AF65-F5344CB8AC3E}">
        <p14:creationId xmlns:p14="http://schemas.microsoft.com/office/powerpoint/2010/main" val="1477184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theme/theme1.xml><?xml version="1.0" encoding="utf-8"?>
<a:theme xmlns:a="http://schemas.openxmlformats.org/drawingml/2006/main" name="Management System Planner by Slidesgo">
  <a:themeElements>
    <a:clrScheme name="Simple Light">
      <a:dk1>
        <a:srgbClr val="36338C"/>
      </a:dk1>
      <a:lt1>
        <a:srgbClr val="DAE3F2"/>
      </a:lt1>
      <a:dk2>
        <a:srgbClr val="161620"/>
      </a:dk2>
      <a:lt2>
        <a:srgbClr val="FFFFFF"/>
      </a:lt2>
      <a:accent1>
        <a:srgbClr val="C7CEDE"/>
      </a:accent1>
      <a:accent2>
        <a:srgbClr val="7966E4"/>
      </a:accent2>
      <a:accent3>
        <a:srgbClr val="F0F5FD"/>
      </a:accent3>
      <a:accent4>
        <a:srgbClr val="F1F4FD"/>
      </a:accent4>
      <a:accent5>
        <a:srgbClr val="36338C"/>
      </a:accent5>
      <a:accent6>
        <a:srgbClr val="DAE3F2"/>
      </a:accent6>
      <a:hlink>
        <a:srgbClr val="3633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1031</Words>
  <Application>Microsoft Office PowerPoint</Application>
  <PresentationFormat>On-screen Show (16:9)</PresentationFormat>
  <Paragraphs>121</Paragraphs>
  <Slides>13</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Libre Franklin</vt:lpstr>
      <vt:lpstr>Roboto Condensed Light</vt:lpstr>
      <vt:lpstr>Times New Roman</vt:lpstr>
      <vt:lpstr>Raleway ExtraBold</vt:lpstr>
      <vt:lpstr>Source Sans Pro</vt:lpstr>
      <vt:lpstr>Poppins ExtraBold</vt:lpstr>
      <vt:lpstr>Wingdings</vt:lpstr>
      <vt:lpstr>Livvic</vt:lpstr>
      <vt:lpstr>Arial Rounded MT Bold</vt:lpstr>
      <vt:lpstr>Roboto</vt:lpstr>
      <vt:lpstr>Raleway</vt:lpstr>
      <vt:lpstr>Baskerville Old Face</vt:lpstr>
      <vt:lpstr>Arial</vt:lpstr>
      <vt:lpstr>Poppins</vt:lpstr>
      <vt:lpstr>Management System Planner by Slidesgo</vt:lpstr>
      <vt:lpstr>PowerPoint Presentation</vt:lpstr>
      <vt:lpstr>CONTENTS </vt:lpstr>
      <vt:lpstr>PowerPoint Presentation</vt:lpstr>
      <vt:lpstr>PowerPoint Presentation</vt:lpstr>
      <vt:lpstr>PowerPoint Presentation</vt:lpstr>
      <vt:lpstr>PowerPoint Presentation</vt:lpstr>
      <vt:lpstr>Literature Survey</vt:lpstr>
      <vt:lpstr>Literature Survey </vt:lpstr>
      <vt:lpstr>Literature Survey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chaitali sumbe</cp:lastModifiedBy>
  <cp:revision>14</cp:revision>
  <dcterms:modified xsi:type="dcterms:W3CDTF">2022-08-23T03:13:40Z</dcterms:modified>
</cp:coreProperties>
</file>