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5" r:id="rId3"/>
    <p:sldId id="266" r:id="rId4"/>
    <p:sldId id="260" r:id="rId5"/>
    <p:sldId id="268" r:id="rId6"/>
    <p:sldId id="269"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4102-F040-41E1-95A9-F11C60D8AE77}" type="datetimeFigureOut">
              <a:rPr lang="en-IN" smtClean="0"/>
              <a:t>10-09-2023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15BEA-58EF-487D-ACCC-D8484CEBBCF2}" type="slidenum">
              <a:rPr lang="en-IN" smtClean="0"/>
              <a:t>‹#›</a:t>
            </a:fld>
            <a:endParaRPr lang="en-IN"/>
          </a:p>
        </p:txBody>
      </p:sp>
    </p:spTree>
    <p:extLst>
      <p:ext uri="{BB962C8B-B14F-4D97-AF65-F5344CB8AC3E}">
        <p14:creationId xmlns:p14="http://schemas.microsoft.com/office/powerpoint/2010/main" val="233620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08CFA4-0189-44FF-BCD7-2040ABF3EFD0}" type="slidenum">
              <a:rPr lang="en-IN" smtClean="0"/>
              <a:t>2</a:t>
            </a:fld>
            <a:endParaRPr lang="en-IN"/>
          </a:p>
        </p:txBody>
      </p:sp>
    </p:spTree>
    <p:extLst>
      <p:ext uri="{BB962C8B-B14F-4D97-AF65-F5344CB8AC3E}">
        <p14:creationId xmlns:p14="http://schemas.microsoft.com/office/powerpoint/2010/main" val="241348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3877-87A5-609A-3A60-4F04948A7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36E3B6-9F5A-A6C8-CAC1-6ADC1D473B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D3C9D6-5518-108C-4C3E-970195A91770}"/>
              </a:ext>
            </a:extLst>
          </p:cNvPr>
          <p:cNvSpPr>
            <a:spLocks noGrp="1"/>
          </p:cNvSpPr>
          <p:nvPr>
            <p:ph type="dt" sz="half" idx="10"/>
          </p:nvPr>
        </p:nvSpPr>
        <p:spPr/>
        <p:txBody>
          <a:bodyPr/>
          <a:lstStyle/>
          <a:p>
            <a:fld id="{B331AE7B-E4A9-4A27-8881-6A11C3B802D5}" type="datetimeFigureOut">
              <a:rPr lang="en-IN" smtClean="0"/>
              <a:t>10-09-2023</a:t>
            </a:fld>
            <a:endParaRPr lang="en-IN"/>
          </a:p>
        </p:txBody>
      </p:sp>
      <p:sp>
        <p:nvSpPr>
          <p:cNvPr id="5" name="Footer Placeholder 4">
            <a:extLst>
              <a:ext uri="{FF2B5EF4-FFF2-40B4-BE49-F238E27FC236}">
                <a16:creationId xmlns:a16="http://schemas.microsoft.com/office/drawing/2014/main" id="{17FF0C2B-8D23-2308-D1F3-7E4AADF4B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B4528-FBDF-3301-6641-2472E46A3ADB}"/>
              </a:ext>
            </a:extLst>
          </p:cNvPr>
          <p:cNvSpPr>
            <a:spLocks noGrp="1"/>
          </p:cNvSpPr>
          <p:nvPr>
            <p:ph type="sldNum" sz="quarter" idx="12"/>
          </p:nvPr>
        </p:nvSpPr>
        <p:spPr/>
        <p:txBody>
          <a:bodyPr/>
          <a:lstStyle/>
          <a:p>
            <a:fld id="{85BE6F36-B48C-4FEB-A04F-614EC7ACC06F}" type="slidenum">
              <a:rPr lang="en-IN" smtClean="0"/>
              <a:t>‹#›</a:t>
            </a:fld>
            <a:endParaRPr lang="en-IN"/>
          </a:p>
        </p:txBody>
      </p:sp>
    </p:spTree>
    <p:extLst>
      <p:ext uri="{BB962C8B-B14F-4D97-AF65-F5344CB8AC3E}">
        <p14:creationId xmlns:p14="http://schemas.microsoft.com/office/powerpoint/2010/main" val="47402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BB4A-7593-9A6E-8F60-262CC4D001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C9C1CA-3FB7-E0CA-7A4F-542CCCD86C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E5F99-53EC-1BB6-4B41-08549CCC0175}"/>
              </a:ext>
            </a:extLst>
          </p:cNvPr>
          <p:cNvSpPr>
            <a:spLocks noGrp="1"/>
          </p:cNvSpPr>
          <p:nvPr>
            <p:ph type="dt" sz="half" idx="10"/>
          </p:nvPr>
        </p:nvSpPr>
        <p:spPr/>
        <p:txBody>
          <a:bodyPr/>
          <a:lstStyle/>
          <a:p>
            <a:fld id="{B331AE7B-E4A9-4A27-8881-6A11C3B802D5}" type="datetimeFigureOut">
              <a:rPr lang="en-IN" smtClean="0"/>
              <a:t>10-09-2023</a:t>
            </a:fld>
            <a:endParaRPr lang="en-IN"/>
          </a:p>
        </p:txBody>
      </p:sp>
      <p:sp>
        <p:nvSpPr>
          <p:cNvPr id="5" name="Footer Placeholder 4">
            <a:extLst>
              <a:ext uri="{FF2B5EF4-FFF2-40B4-BE49-F238E27FC236}">
                <a16:creationId xmlns:a16="http://schemas.microsoft.com/office/drawing/2014/main" id="{7C22C5AC-6191-74D4-A6EA-A99485012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8DACE-6498-8621-7AD5-6EEC7CD023AD}"/>
              </a:ext>
            </a:extLst>
          </p:cNvPr>
          <p:cNvSpPr>
            <a:spLocks noGrp="1"/>
          </p:cNvSpPr>
          <p:nvPr>
            <p:ph type="sldNum" sz="quarter" idx="12"/>
          </p:nvPr>
        </p:nvSpPr>
        <p:spPr/>
        <p:txBody>
          <a:bodyPr/>
          <a:lstStyle/>
          <a:p>
            <a:fld id="{85BE6F36-B48C-4FEB-A04F-614EC7ACC06F}" type="slidenum">
              <a:rPr lang="en-IN" smtClean="0"/>
              <a:t>‹#›</a:t>
            </a:fld>
            <a:endParaRPr lang="en-IN"/>
          </a:p>
        </p:txBody>
      </p:sp>
    </p:spTree>
    <p:extLst>
      <p:ext uri="{BB962C8B-B14F-4D97-AF65-F5344CB8AC3E}">
        <p14:creationId xmlns:p14="http://schemas.microsoft.com/office/powerpoint/2010/main" val="283891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71B77B-EC32-75D3-38AF-4857C4086A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19C35B-E021-EDCD-EDF8-552A5817F3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ED579-034D-D6E4-504E-B1AB346F7055}"/>
              </a:ext>
            </a:extLst>
          </p:cNvPr>
          <p:cNvSpPr>
            <a:spLocks noGrp="1"/>
          </p:cNvSpPr>
          <p:nvPr>
            <p:ph type="dt" sz="half" idx="10"/>
          </p:nvPr>
        </p:nvSpPr>
        <p:spPr/>
        <p:txBody>
          <a:bodyPr/>
          <a:lstStyle/>
          <a:p>
            <a:fld id="{B331AE7B-E4A9-4A27-8881-6A11C3B802D5}" type="datetimeFigureOut">
              <a:rPr lang="en-IN" smtClean="0"/>
              <a:t>10-09-2023</a:t>
            </a:fld>
            <a:endParaRPr lang="en-IN"/>
          </a:p>
        </p:txBody>
      </p:sp>
      <p:sp>
        <p:nvSpPr>
          <p:cNvPr id="5" name="Footer Placeholder 4">
            <a:extLst>
              <a:ext uri="{FF2B5EF4-FFF2-40B4-BE49-F238E27FC236}">
                <a16:creationId xmlns:a16="http://schemas.microsoft.com/office/drawing/2014/main" id="{B75A82C9-089B-D0B3-066C-A1DCA0EFE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35958-1948-0B3A-E9C9-DBF4EA33B121}"/>
              </a:ext>
            </a:extLst>
          </p:cNvPr>
          <p:cNvSpPr>
            <a:spLocks noGrp="1"/>
          </p:cNvSpPr>
          <p:nvPr>
            <p:ph type="sldNum" sz="quarter" idx="12"/>
          </p:nvPr>
        </p:nvSpPr>
        <p:spPr/>
        <p:txBody>
          <a:bodyPr/>
          <a:lstStyle/>
          <a:p>
            <a:fld id="{85BE6F36-B48C-4FEB-A04F-614EC7ACC06F}" type="slidenum">
              <a:rPr lang="en-IN" smtClean="0"/>
              <a:t>‹#›</a:t>
            </a:fld>
            <a:endParaRPr lang="en-IN"/>
          </a:p>
        </p:txBody>
      </p:sp>
    </p:spTree>
    <p:extLst>
      <p:ext uri="{BB962C8B-B14F-4D97-AF65-F5344CB8AC3E}">
        <p14:creationId xmlns:p14="http://schemas.microsoft.com/office/powerpoint/2010/main" val="3235034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3410409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0095-4EEC-3B1C-1CB6-6F987318BE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FD932A-47E6-4A24-99AE-D52C0739B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542D6-2844-1BF1-DB0E-4A8391E59D40}"/>
              </a:ext>
            </a:extLst>
          </p:cNvPr>
          <p:cNvSpPr>
            <a:spLocks noGrp="1"/>
          </p:cNvSpPr>
          <p:nvPr>
            <p:ph type="dt" sz="half" idx="10"/>
          </p:nvPr>
        </p:nvSpPr>
        <p:spPr/>
        <p:txBody>
          <a:bodyPr/>
          <a:lstStyle/>
          <a:p>
            <a:fld id="{B331AE7B-E4A9-4A27-8881-6A11C3B802D5}" type="datetimeFigureOut">
              <a:rPr lang="en-IN" smtClean="0"/>
              <a:t>10-09-2023</a:t>
            </a:fld>
            <a:endParaRPr lang="en-IN"/>
          </a:p>
        </p:txBody>
      </p:sp>
      <p:sp>
        <p:nvSpPr>
          <p:cNvPr id="5" name="Footer Placeholder 4">
            <a:extLst>
              <a:ext uri="{FF2B5EF4-FFF2-40B4-BE49-F238E27FC236}">
                <a16:creationId xmlns:a16="http://schemas.microsoft.com/office/drawing/2014/main" id="{1E116214-606D-56FD-4E1D-3C7D39B56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1A04E7-21EA-7FBD-C5B6-A25432384E00}"/>
              </a:ext>
            </a:extLst>
          </p:cNvPr>
          <p:cNvSpPr>
            <a:spLocks noGrp="1"/>
          </p:cNvSpPr>
          <p:nvPr>
            <p:ph type="sldNum" sz="quarter" idx="12"/>
          </p:nvPr>
        </p:nvSpPr>
        <p:spPr/>
        <p:txBody>
          <a:bodyPr/>
          <a:lstStyle/>
          <a:p>
            <a:fld id="{85BE6F36-B48C-4FEB-A04F-614EC7ACC06F}" type="slidenum">
              <a:rPr lang="en-IN" smtClean="0"/>
              <a:t>‹#›</a:t>
            </a:fld>
            <a:endParaRPr lang="en-IN"/>
          </a:p>
        </p:txBody>
      </p:sp>
    </p:spTree>
    <p:extLst>
      <p:ext uri="{BB962C8B-B14F-4D97-AF65-F5344CB8AC3E}">
        <p14:creationId xmlns:p14="http://schemas.microsoft.com/office/powerpoint/2010/main" val="89180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CD86-5C5D-5E5E-A6EE-209BF7C7B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660C04-83D3-DA0F-5D63-D03ACB6FC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31E31D-79C6-9D42-C041-CF840D0DD476}"/>
              </a:ext>
            </a:extLst>
          </p:cNvPr>
          <p:cNvSpPr>
            <a:spLocks noGrp="1"/>
          </p:cNvSpPr>
          <p:nvPr>
            <p:ph type="dt" sz="half" idx="10"/>
          </p:nvPr>
        </p:nvSpPr>
        <p:spPr/>
        <p:txBody>
          <a:bodyPr/>
          <a:lstStyle/>
          <a:p>
            <a:fld id="{B331AE7B-E4A9-4A27-8881-6A11C3B802D5}" type="datetimeFigureOut">
              <a:rPr lang="en-IN" smtClean="0"/>
              <a:t>10-09-2023</a:t>
            </a:fld>
            <a:endParaRPr lang="en-IN"/>
          </a:p>
        </p:txBody>
      </p:sp>
      <p:sp>
        <p:nvSpPr>
          <p:cNvPr id="5" name="Footer Placeholder 4">
            <a:extLst>
              <a:ext uri="{FF2B5EF4-FFF2-40B4-BE49-F238E27FC236}">
                <a16:creationId xmlns:a16="http://schemas.microsoft.com/office/drawing/2014/main" id="{3F8740FF-19DF-433C-247C-4AB6BD950E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F0F96-9ED2-0739-622B-4E543C0A0194}"/>
              </a:ext>
            </a:extLst>
          </p:cNvPr>
          <p:cNvSpPr>
            <a:spLocks noGrp="1"/>
          </p:cNvSpPr>
          <p:nvPr>
            <p:ph type="sldNum" sz="quarter" idx="12"/>
          </p:nvPr>
        </p:nvSpPr>
        <p:spPr/>
        <p:txBody>
          <a:bodyPr/>
          <a:lstStyle/>
          <a:p>
            <a:fld id="{85BE6F36-B48C-4FEB-A04F-614EC7ACC06F}" type="slidenum">
              <a:rPr lang="en-IN" smtClean="0"/>
              <a:t>‹#›</a:t>
            </a:fld>
            <a:endParaRPr lang="en-IN"/>
          </a:p>
        </p:txBody>
      </p:sp>
    </p:spTree>
    <p:extLst>
      <p:ext uri="{BB962C8B-B14F-4D97-AF65-F5344CB8AC3E}">
        <p14:creationId xmlns:p14="http://schemas.microsoft.com/office/powerpoint/2010/main" val="261824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A186-DB2F-C21B-D261-563F98EA0F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97FB65-1D28-37CC-9A32-24636402F4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1CA148-7322-93F1-0110-07A62753C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6C1BD3-82A2-CD4E-48CE-EF8AFBA91B71}"/>
              </a:ext>
            </a:extLst>
          </p:cNvPr>
          <p:cNvSpPr>
            <a:spLocks noGrp="1"/>
          </p:cNvSpPr>
          <p:nvPr>
            <p:ph type="dt" sz="half" idx="10"/>
          </p:nvPr>
        </p:nvSpPr>
        <p:spPr/>
        <p:txBody>
          <a:bodyPr/>
          <a:lstStyle/>
          <a:p>
            <a:fld id="{B331AE7B-E4A9-4A27-8881-6A11C3B802D5}" type="datetimeFigureOut">
              <a:rPr lang="en-IN" smtClean="0"/>
              <a:t>10-09-2023</a:t>
            </a:fld>
            <a:endParaRPr lang="en-IN"/>
          </a:p>
        </p:txBody>
      </p:sp>
      <p:sp>
        <p:nvSpPr>
          <p:cNvPr id="6" name="Footer Placeholder 5">
            <a:extLst>
              <a:ext uri="{FF2B5EF4-FFF2-40B4-BE49-F238E27FC236}">
                <a16:creationId xmlns:a16="http://schemas.microsoft.com/office/drawing/2014/main" id="{5DC06179-3E0F-7E70-C0A3-281EF2D41B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575F3D-44A3-1223-5530-0A29CDC53297}"/>
              </a:ext>
            </a:extLst>
          </p:cNvPr>
          <p:cNvSpPr>
            <a:spLocks noGrp="1"/>
          </p:cNvSpPr>
          <p:nvPr>
            <p:ph type="sldNum" sz="quarter" idx="12"/>
          </p:nvPr>
        </p:nvSpPr>
        <p:spPr/>
        <p:txBody>
          <a:bodyPr/>
          <a:lstStyle/>
          <a:p>
            <a:fld id="{85BE6F36-B48C-4FEB-A04F-614EC7ACC06F}" type="slidenum">
              <a:rPr lang="en-IN" smtClean="0"/>
              <a:t>‹#›</a:t>
            </a:fld>
            <a:endParaRPr lang="en-IN"/>
          </a:p>
        </p:txBody>
      </p:sp>
    </p:spTree>
    <p:extLst>
      <p:ext uri="{BB962C8B-B14F-4D97-AF65-F5344CB8AC3E}">
        <p14:creationId xmlns:p14="http://schemas.microsoft.com/office/powerpoint/2010/main" val="46760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5B0E-F307-E6D4-11ED-0333FC762F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14A9E8-006B-1D4D-32A3-5F88F1ECD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F158A-540E-B1A1-FF24-871C3EBDAF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C1DEA2-EC48-A10A-BF43-F64F27EFC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82DA4-6BF3-EF79-5A67-B4AE09F6D8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9D75C1-A774-3877-567B-C6623BD92132}"/>
              </a:ext>
            </a:extLst>
          </p:cNvPr>
          <p:cNvSpPr>
            <a:spLocks noGrp="1"/>
          </p:cNvSpPr>
          <p:nvPr>
            <p:ph type="dt" sz="half" idx="10"/>
          </p:nvPr>
        </p:nvSpPr>
        <p:spPr/>
        <p:txBody>
          <a:bodyPr/>
          <a:lstStyle/>
          <a:p>
            <a:fld id="{B331AE7B-E4A9-4A27-8881-6A11C3B802D5}" type="datetimeFigureOut">
              <a:rPr lang="en-IN" smtClean="0"/>
              <a:t>10-09-2023</a:t>
            </a:fld>
            <a:endParaRPr lang="en-IN"/>
          </a:p>
        </p:txBody>
      </p:sp>
      <p:sp>
        <p:nvSpPr>
          <p:cNvPr id="8" name="Footer Placeholder 7">
            <a:extLst>
              <a:ext uri="{FF2B5EF4-FFF2-40B4-BE49-F238E27FC236}">
                <a16:creationId xmlns:a16="http://schemas.microsoft.com/office/drawing/2014/main" id="{264C268A-8CFA-2DD9-4F5D-732CFFB17A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35B90E-946D-7CF4-5487-019C809ABC10}"/>
              </a:ext>
            </a:extLst>
          </p:cNvPr>
          <p:cNvSpPr>
            <a:spLocks noGrp="1"/>
          </p:cNvSpPr>
          <p:nvPr>
            <p:ph type="sldNum" sz="quarter" idx="12"/>
          </p:nvPr>
        </p:nvSpPr>
        <p:spPr/>
        <p:txBody>
          <a:bodyPr/>
          <a:lstStyle/>
          <a:p>
            <a:fld id="{85BE6F36-B48C-4FEB-A04F-614EC7ACC06F}" type="slidenum">
              <a:rPr lang="en-IN" smtClean="0"/>
              <a:t>‹#›</a:t>
            </a:fld>
            <a:endParaRPr lang="en-IN"/>
          </a:p>
        </p:txBody>
      </p:sp>
    </p:spTree>
    <p:extLst>
      <p:ext uri="{BB962C8B-B14F-4D97-AF65-F5344CB8AC3E}">
        <p14:creationId xmlns:p14="http://schemas.microsoft.com/office/powerpoint/2010/main" val="317143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A081-2BE4-2E44-E143-BFCDA93323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7CBAA0-6557-0A20-C1ED-931AEA220482}"/>
              </a:ext>
            </a:extLst>
          </p:cNvPr>
          <p:cNvSpPr>
            <a:spLocks noGrp="1"/>
          </p:cNvSpPr>
          <p:nvPr>
            <p:ph type="dt" sz="half" idx="10"/>
          </p:nvPr>
        </p:nvSpPr>
        <p:spPr/>
        <p:txBody>
          <a:bodyPr/>
          <a:lstStyle/>
          <a:p>
            <a:fld id="{B331AE7B-E4A9-4A27-8881-6A11C3B802D5}" type="datetimeFigureOut">
              <a:rPr lang="en-IN" smtClean="0"/>
              <a:t>10-09-2023</a:t>
            </a:fld>
            <a:endParaRPr lang="en-IN"/>
          </a:p>
        </p:txBody>
      </p:sp>
      <p:sp>
        <p:nvSpPr>
          <p:cNvPr id="4" name="Footer Placeholder 3">
            <a:extLst>
              <a:ext uri="{FF2B5EF4-FFF2-40B4-BE49-F238E27FC236}">
                <a16:creationId xmlns:a16="http://schemas.microsoft.com/office/drawing/2014/main" id="{FC398804-3F41-EAFF-63F4-CF330A4832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6C53B7-87F8-6C2E-5D93-9D4FC122992C}"/>
              </a:ext>
            </a:extLst>
          </p:cNvPr>
          <p:cNvSpPr>
            <a:spLocks noGrp="1"/>
          </p:cNvSpPr>
          <p:nvPr>
            <p:ph type="sldNum" sz="quarter" idx="12"/>
          </p:nvPr>
        </p:nvSpPr>
        <p:spPr/>
        <p:txBody>
          <a:bodyPr/>
          <a:lstStyle/>
          <a:p>
            <a:fld id="{85BE6F36-B48C-4FEB-A04F-614EC7ACC06F}" type="slidenum">
              <a:rPr lang="en-IN" smtClean="0"/>
              <a:t>‹#›</a:t>
            </a:fld>
            <a:endParaRPr lang="en-IN"/>
          </a:p>
        </p:txBody>
      </p:sp>
    </p:spTree>
    <p:extLst>
      <p:ext uri="{BB962C8B-B14F-4D97-AF65-F5344CB8AC3E}">
        <p14:creationId xmlns:p14="http://schemas.microsoft.com/office/powerpoint/2010/main" val="101027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49B341-3835-5F8A-75A6-89E650EE6A34}"/>
              </a:ext>
            </a:extLst>
          </p:cNvPr>
          <p:cNvSpPr>
            <a:spLocks noGrp="1"/>
          </p:cNvSpPr>
          <p:nvPr>
            <p:ph type="dt" sz="half" idx="10"/>
          </p:nvPr>
        </p:nvSpPr>
        <p:spPr/>
        <p:txBody>
          <a:bodyPr/>
          <a:lstStyle/>
          <a:p>
            <a:fld id="{B331AE7B-E4A9-4A27-8881-6A11C3B802D5}" type="datetimeFigureOut">
              <a:rPr lang="en-IN" smtClean="0"/>
              <a:t>10-09-2023</a:t>
            </a:fld>
            <a:endParaRPr lang="en-IN"/>
          </a:p>
        </p:txBody>
      </p:sp>
      <p:sp>
        <p:nvSpPr>
          <p:cNvPr id="3" name="Footer Placeholder 2">
            <a:extLst>
              <a:ext uri="{FF2B5EF4-FFF2-40B4-BE49-F238E27FC236}">
                <a16:creationId xmlns:a16="http://schemas.microsoft.com/office/drawing/2014/main" id="{21E6BBA1-1E9B-B1D9-A42D-4387161282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9EA134-8E42-834F-BADE-84E39DF8F7B8}"/>
              </a:ext>
            </a:extLst>
          </p:cNvPr>
          <p:cNvSpPr>
            <a:spLocks noGrp="1"/>
          </p:cNvSpPr>
          <p:nvPr>
            <p:ph type="sldNum" sz="quarter" idx="12"/>
          </p:nvPr>
        </p:nvSpPr>
        <p:spPr/>
        <p:txBody>
          <a:bodyPr/>
          <a:lstStyle/>
          <a:p>
            <a:fld id="{85BE6F36-B48C-4FEB-A04F-614EC7ACC06F}" type="slidenum">
              <a:rPr lang="en-IN" smtClean="0"/>
              <a:t>‹#›</a:t>
            </a:fld>
            <a:endParaRPr lang="en-IN"/>
          </a:p>
        </p:txBody>
      </p:sp>
    </p:spTree>
    <p:extLst>
      <p:ext uri="{BB962C8B-B14F-4D97-AF65-F5344CB8AC3E}">
        <p14:creationId xmlns:p14="http://schemas.microsoft.com/office/powerpoint/2010/main" val="84275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4E28-EA62-6B88-37FD-0AFBC028A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406B73-2818-2BFA-CD22-3DA9A53F7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85703D-4733-F463-9B2F-0657F3F0A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CD201A-5C52-925C-1D63-AD6EDD3A7202}"/>
              </a:ext>
            </a:extLst>
          </p:cNvPr>
          <p:cNvSpPr>
            <a:spLocks noGrp="1"/>
          </p:cNvSpPr>
          <p:nvPr>
            <p:ph type="dt" sz="half" idx="10"/>
          </p:nvPr>
        </p:nvSpPr>
        <p:spPr/>
        <p:txBody>
          <a:bodyPr/>
          <a:lstStyle/>
          <a:p>
            <a:fld id="{B331AE7B-E4A9-4A27-8881-6A11C3B802D5}" type="datetimeFigureOut">
              <a:rPr lang="en-IN" smtClean="0"/>
              <a:t>10-09-2023</a:t>
            </a:fld>
            <a:endParaRPr lang="en-IN"/>
          </a:p>
        </p:txBody>
      </p:sp>
      <p:sp>
        <p:nvSpPr>
          <p:cNvPr id="6" name="Footer Placeholder 5">
            <a:extLst>
              <a:ext uri="{FF2B5EF4-FFF2-40B4-BE49-F238E27FC236}">
                <a16:creationId xmlns:a16="http://schemas.microsoft.com/office/drawing/2014/main" id="{AE64CB7A-C329-6692-7296-04825D5D2C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3AE39-5319-B870-A7AE-C4D98AE9F5D0}"/>
              </a:ext>
            </a:extLst>
          </p:cNvPr>
          <p:cNvSpPr>
            <a:spLocks noGrp="1"/>
          </p:cNvSpPr>
          <p:nvPr>
            <p:ph type="sldNum" sz="quarter" idx="12"/>
          </p:nvPr>
        </p:nvSpPr>
        <p:spPr/>
        <p:txBody>
          <a:bodyPr/>
          <a:lstStyle/>
          <a:p>
            <a:fld id="{85BE6F36-B48C-4FEB-A04F-614EC7ACC06F}" type="slidenum">
              <a:rPr lang="en-IN" smtClean="0"/>
              <a:t>‹#›</a:t>
            </a:fld>
            <a:endParaRPr lang="en-IN"/>
          </a:p>
        </p:txBody>
      </p:sp>
    </p:spTree>
    <p:extLst>
      <p:ext uri="{BB962C8B-B14F-4D97-AF65-F5344CB8AC3E}">
        <p14:creationId xmlns:p14="http://schemas.microsoft.com/office/powerpoint/2010/main" val="19997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6D9F-2B56-71BB-68DD-67B6CE93B0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DED47B-E587-F934-927B-D045F961C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B4B688-9C67-C949-165B-9F96AF1C1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D7DFF-2A97-9221-99D8-BC583A258DAA}"/>
              </a:ext>
            </a:extLst>
          </p:cNvPr>
          <p:cNvSpPr>
            <a:spLocks noGrp="1"/>
          </p:cNvSpPr>
          <p:nvPr>
            <p:ph type="dt" sz="half" idx="10"/>
          </p:nvPr>
        </p:nvSpPr>
        <p:spPr/>
        <p:txBody>
          <a:bodyPr/>
          <a:lstStyle/>
          <a:p>
            <a:fld id="{B331AE7B-E4A9-4A27-8881-6A11C3B802D5}" type="datetimeFigureOut">
              <a:rPr lang="en-IN" smtClean="0"/>
              <a:t>10-09-2023</a:t>
            </a:fld>
            <a:endParaRPr lang="en-IN"/>
          </a:p>
        </p:txBody>
      </p:sp>
      <p:sp>
        <p:nvSpPr>
          <p:cNvPr id="6" name="Footer Placeholder 5">
            <a:extLst>
              <a:ext uri="{FF2B5EF4-FFF2-40B4-BE49-F238E27FC236}">
                <a16:creationId xmlns:a16="http://schemas.microsoft.com/office/drawing/2014/main" id="{185B0A8D-5AB3-B278-0D61-B72A214D6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56E599-D69D-F41E-CFDF-11513881B364}"/>
              </a:ext>
            </a:extLst>
          </p:cNvPr>
          <p:cNvSpPr>
            <a:spLocks noGrp="1"/>
          </p:cNvSpPr>
          <p:nvPr>
            <p:ph type="sldNum" sz="quarter" idx="12"/>
          </p:nvPr>
        </p:nvSpPr>
        <p:spPr/>
        <p:txBody>
          <a:bodyPr/>
          <a:lstStyle/>
          <a:p>
            <a:fld id="{85BE6F36-B48C-4FEB-A04F-614EC7ACC06F}" type="slidenum">
              <a:rPr lang="en-IN" smtClean="0"/>
              <a:t>‹#›</a:t>
            </a:fld>
            <a:endParaRPr lang="en-IN"/>
          </a:p>
        </p:txBody>
      </p:sp>
    </p:spTree>
    <p:extLst>
      <p:ext uri="{BB962C8B-B14F-4D97-AF65-F5344CB8AC3E}">
        <p14:creationId xmlns:p14="http://schemas.microsoft.com/office/powerpoint/2010/main" val="302038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56721F-0612-C0C3-A01A-B1F3F32E0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A13912-6CF6-C5D0-743F-C3F3C6DBD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933E6-B0A8-E7FF-25D7-92B1CD991A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1AE7B-E4A9-4A27-8881-6A11C3B802D5}" type="datetimeFigureOut">
              <a:rPr lang="en-IN" smtClean="0"/>
              <a:t>10-09-2023</a:t>
            </a:fld>
            <a:endParaRPr lang="en-IN"/>
          </a:p>
        </p:txBody>
      </p:sp>
      <p:sp>
        <p:nvSpPr>
          <p:cNvPr id="5" name="Footer Placeholder 4">
            <a:extLst>
              <a:ext uri="{FF2B5EF4-FFF2-40B4-BE49-F238E27FC236}">
                <a16:creationId xmlns:a16="http://schemas.microsoft.com/office/drawing/2014/main" id="{E254BF91-7FD5-16C0-59DE-C9A93B2FEB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587C0B-AC80-4293-DBFB-A8ABB9FC3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E6F36-B48C-4FEB-A04F-614EC7ACC06F}" type="slidenum">
              <a:rPr lang="en-IN" smtClean="0"/>
              <a:t>‹#›</a:t>
            </a:fld>
            <a:endParaRPr lang="en-IN"/>
          </a:p>
        </p:txBody>
      </p:sp>
    </p:spTree>
    <p:extLst>
      <p:ext uri="{BB962C8B-B14F-4D97-AF65-F5344CB8AC3E}">
        <p14:creationId xmlns:p14="http://schemas.microsoft.com/office/powerpoint/2010/main" val="3760192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2" name="Google Shape;212;p1"/>
          <p:cNvPicPr preferRelativeResize="0"/>
          <p:nvPr/>
        </p:nvPicPr>
        <p:blipFill rotWithShape="1">
          <a:blip r:embed="rId3">
            <a:alphaModFix/>
          </a:blip>
          <a:srcRect/>
          <a:stretch/>
        </p:blipFill>
        <p:spPr>
          <a:xfrm>
            <a:off x="192749" y="0"/>
            <a:ext cx="3330245" cy="1670861"/>
          </a:xfrm>
          <a:prstGeom prst="rect">
            <a:avLst/>
          </a:prstGeom>
          <a:noFill/>
          <a:ln>
            <a:noFill/>
          </a:ln>
        </p:spPr>
      </p:pic>
      <p:sp>
        <p:nvSpPr>
          <p:cNvPr id="11" name="Google Shape;210;p1">
            <a:extLst>
              <a:ext uri="{FF2B5EF4-FFF2-40B4-BE49-F238E27FC236}">
                <a16:creationId xmlns:a16="http://schemas.microsoft.com/office/drawing/2014/main" id="{FA4FBA59-5724-53BE-8FD3-9D016C41AECA}"/>
              </a:ext>
            </a:extLst>
          </p:cNvPr>
          <p:cNvSpPr txBox="1">
            <a:spLocks/>
          </p:cNvSpPr>
          <p:nvPr/>
        </p:nvSpPr>
        <p:spPr>
          <a:xfrm>
            <a:off x="3522994" y="510537"/>
            <a:ext cx="6089987" cy="1374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lgn="ctr">
              <a:lnSpc>
                <a:spcPct val="100000"/>
              </a:lnSpc>
              <a:buSzPts val="3600"/>
            </a:pPr>
            <a:r>
              <a:rPr lang="en-US" sz="3600" dirty="0"/>
              <a:t>Basic Details of the Team and Problem Statement</a:t>
            </a:r>
            <a:endParaRPr lang="en-US" dirty="0"/>
          </a:p>
        </p:txBody>
      </p:sp>
      <p:sp>
        <p:nvSpPr>
          <p:cNvPr id="15" name="TextBox 14">
            <a:extLst>
              <a:ext uri="{FF2B5EF4-FFF2-40B4-BE49-F238E27FC236}">
                <a16:creationId xmlns:a16="http://schemas.microsoft.com/office/drawing/2014/main" id="{3BB92C0D-E126-6F85-33D7-E516CBC76AFD}"/>
              </a:ext>
            </a:extLst>
          </p:cNvPr>
          <p:cNvSpPr txBox="1"/>
          <p:nvPr/>
        </p:nvSpPr>
        <p:spPr>
          <a:xfrm>
            <a:off x="856879" y="2241070"/>
            <a:ext cx="10866691" cy="4585871"/>
          </a:xfrm>
          <a:prstGeom prst="rect">
            <a:avLst/>
          </a:prstGeom>
          <a:noFill/>
        </p:spPr>
        <p:txBody>
          <a:bodyPr wrap="square">
            <a:spAutoFit/>
          </a:bodyPr>
          <a:lstStyle/>
          <a:p>
            <a:r>
              <a:rPr lang="en-US" sz="1600" b="1" dirty="0">
                <a:latin typeface="+mn-lt"/>
              </a:rPr>
              <a:t>Ministry/Organization Name</a:t>
            </a:r>
            <a:r>
              <a:rPr lang="en-US" sz="1600" dirty="0">
                <a:latin typeface="+mn-lt"/>
              </a:rPr>
              <a:t>: </a:t>
            </a:r>
            <a:r>
              <a:rPr lang="en-IN" sz="1600" b="0" i="0" dirty="0">
                <a:solidFill>
                  <a:srgbClr val="212529"/>
                </a:solidFill>
                <a:effectLst/>
                <a:latin typeface="+mn-lt"/>
              </a:rPr>
              <a:t>Ministry of Environment</a:t>
            </a:r>
          </a:p>
          <a:p>
            <a:endParaRPr lang="en-IN" sz="1600" dirty="0">
              <a:solidFill>
                <a:srgbClr val="212529"/>
              </a:solidFill>
              <a:latin typeface="+mn-lt"/>
            </a:endParaRPr>
          </a:p>
          <a:p>
            <a:r>
              <a:rPr lang="en-US" sz="1600" b="1" dirty="0">
                <a:latin typeface="+mn-lt"/>
              </a:rPr>
              <a:t>Problem Statement Title </a:t>
            </a:r>
            <a:r>
              <a:rPr lang="en-US" sz="1600" dirty="0">
                <a:latin typeface="+mn-lt"/>
              </a:rPr>
              <a:t>: E-Waste Facility Locator</a:t>
            </a:r>
          </a:p>
          <a:p>
            <a:endParaRPr lang="en-US" sz="1600" dirty="0">
              <a:solidFill>
                <a:srgbClr val="212529"/>
              </a:solidFill>
              <a:latin typeface="+mn-lt"/>
            </a:endParaRPr>
          </a:p>
          <a:p>
            <a:r>
              <a:rPr lang="en-IN" sz="1600" b="1" dirty="0">
                <a:latin typeface="+mn-lt"/>
              </a:rPr>
              <a:t>Team Name </a:t>
            </a:r>
            <a:r>
              <a:rPr lang="en-IN" sz="1600" dirty="0">
                <a:latin typeface="+mn-lt"/>
              </a:rPr>
              <a:t>:  Web Wizards                           </a:t>
            </a:r>
            <a:r>
              <a:rPr lang="en-US" sz="1600" b="1" dirty="0">
                <a:latin typeface="+mn-lt"/>
              </a:rPr>
              <a:t>Team Leader Name </a:t>
            </a:r>
            <a:r>
              <a:rPr lang="en-US" sz="1600" dirty="0">
                <a:latin typeface="+mn-lt"/>
              </a:rPr>
              <a:t>: Anuprita Mhapankar             </a:t>
            </a:r>
            <a:r>
              <a:rPr lang="en-US" sz="1600" b="1" dirty="0">
                <a:latin typeface="+mn-lt"/>
              </a:rPr>
              <a:t>P</a:t>
            </a:r>
            <a:r>
              <a:rPr lang="en-IN" sz="1600" b="1" dirty="0">
                <a:latin typeface="+mn-lt"/>
              </a:rPr>
              <a:t>S Code </a:t>
            </a:r>
            <a:r>
              <a:rPr lang="en-IN" sz="1600" dirty="0">
                <a:latin typeface="+mn-lt"/>
              </a:rPr>
              <a:t>: </a:t>
            </a:r>
            <a:r>
              <a:rPr lang="en-IN" sz="1600" b="0" i="0" dirty="0">
                <a:solidFill>
                  <a:srgbClr val="212529"/>
                </a:solidFill>
                <a:effectLst/>
                <a:latin typeface="+mn-lt"/>
              </a:rPr>
              <a:t>1392</a:t>
            </a:r>
          </a:p>
          <a:p>
            <a:endParaRPr lang="en-IN" sz="1600" b="1" dirty="0">
              <a:solidFill>
                <a:srgbClr val="212529"/>
              </a:solidFill>
              <a:latin typeface="+mn-lt"/>
            </a:endParaRPr>
          </a:p>
          <a:p>
            <a:r>
              <a:rPr lang="en-IN" sz="1600" b="1" dirty="0">
                <a:latin typeface="+mn-lt"/>
              </a:rPr>
              <a:t>Problem Statement: </a:t>
            </a:r>
            <a:r>
              <a:rPr lang="en-US" sz="1600" b="0" i="0" dirty="0">
                <a:solidFill>
                  <a:srgbClr val="212529"/>
                </a:solidFill>
                <a:effectLst/>
                <a:latin typeface="+mn-lt"/>
              </a:rPr>
              <a:t>Website that tells you the location of the nearest e-waste collection and recycling facility. Offers educational pop-ups on the harmful components of your e-waste and their effects on the environment and human health if not disposed correctly. There could be an option to input the model of your old device and earn credit points relative to the amount of precious metals recovered from the device if disposed correctly.</a:t>
            </a:r>
            <a:endParaRPr lang="en-IN" sz="1600" b="1" i="0" dirty="0">
              <a:solidFill>
                <a:srgbClr val="212529"/>
              </a:solidFill>
              <a:effectLst/>
              <a:latin typeface="+mn-lt"/>
            </a:endParaRPr>
          </a:p>
          <a:p>
            <a:endParaRPr lang="en-IN" sz="1600" dirty="0">
              <a:solidFill>
                <a:srgbClr val="212529"/>
              </a:solidFill>
              <a:latin typeface="+mn-lt"/>
            </a:endParaRPr>
          </a:p>
          <a:p>
            <a:r>
              <a:rPr lang="en-US" sz="1600" b="1" dirty="0">
                <a:latin typeface="+mn-lt"/>
              </a:rPr>
              <a:t>Institute Name </a:t>
            </a:r>
            <a:r>
              <a:rPr lang="en-US" sz="1600" dirty="0">
                <a:latin typeface="+mn-lt"/>
              </a:rPr>
              <a:t>: Vivekanand Education Society's Institute of Technology</a:t>
            </a:r>
            <a:r>
              <a:rPr lang="en-IN" sz="1600" dirty="0">
                <a:solidFill>
                  <a:srgbClr val="212529"/>
                </a:solidFill>
                <a:latin typeface="+mn-lt"/>
              </a:rPr>
              <a:t>                </a:t>
            </a:r>
            <a:r>
              <a:rPr lang="en-IN" sz="1600" b="1" dirty="0">
                <a:latin typeface="+mn-lt"/>
              </a:rPr>
              <a:t>Institute Code (AISHE) </a:t>
            </a:r>
            <a:r>
              <a:rPr lang="en-IN" sz="1600" dirty="0">
                <a:latin typeface="+mn-lt"/>
              </a:rPr>
              <a:t>: 3185</a:t>
            </a:r>
            <a:endParaRPr lang="en-IN" sz="1600" dirty="0">
              <a:solidFill>
                <a:srgbClr val="212529"/>
              </a:solidFill>
              <a:latin typeface="+mn-lt"/>
            </a:endParaRPr>
          </a:p>
          <a:p>
            <a:endParaRPr lang="en-IN" sz="1600" dirty="0">
              <a:solidFill>
                <a:srgbClr val="212529"/>
              </a:solidFill>
              <a:latin typeface="+mn-lt"/>
            </a:endParaRPr>
          </a:p>
          <a:p>
            <a:endParaRPr lang="en-IN" sz="1600" dirty="0">
              <a:solidFill>
                <a:srgbClr val="212529"/>
              </a:solidFill>
              <a:latin typeface="+mn-lt"/>
            </a:endParaRPr>
          </a:p>
          <a:p>
            <a:r>
              <a:rPr lang="en-IN" sz="1600" b="1" dirty="0">
                <a:latin typeface="+mn-lt"/>
              </a:rPr>
              <a:t>Theme Name </a:t>
            </a:r>
            <a:r>
              <a:rPr lang="en-IN" sz="1600" dirty="0">
                <a:latin typeface="+mn-lt"/>
              </a:rPr>
              <a:t>: Smart Automation</a:t>
            </a:r>
            <a:endParaRPr lang="en-IN" sz="1600" dirty="0">
              <a:solidFill>
                <a:srgbClr val="212529"/>
              </a:solidFill>
              <a:latin typeface="+mn-lt"/>
            </a:endParaRPr>
          </a:p>
          <a:p>
            <a:endParaRPr lang="en-IN" sz="1600" dirty="0">
              <a:solidFill>
                <a:srgbClr val="212529"/>
              </a:solidFill>
              <a:latin typeface="+mn-lt"/>
            </a:endParaRPr>
          </a:p>
          <a:p>
            <a:endParaRPr lang="en-IN" dirty="0">
              <a:solidFill>
                <a:srgbClr val="212529"/>
              </a:solidFill>
              <a:latin typeface="montserratregular"/>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009" y="226570"/>
            <a:ext cx="4216647" cy="386430"/>
          </a:xfrm>
          <a:prstGeom prst="rect">
            <a:avLst/>
          </a:prstGeom>
        </p:spPr>
        <p:txBody>
          <a:bodyPr vert="horz" wrap="square" lIns="0" tIns="16933" rIns="0" bIns="0" rtlCol="0" anchor="ctr">
            <a:spAutoFit/>
          </a:bodyPr>
          <a:lstStyle/>
          <a:p>
            <a:pPr marL="16933">
              <a:lnSpc>
                <a:spcPct val="100000"/>
              </a:lnSpc>
              <a:spcBef>
                <a:spcPts val="133"/>
              </a:spcBef>
            </a:pPr>
            <a:r>
              <a:rPr sz="2400" b="1" u="sng" spc="152" dirty="0">
                <a:uFill>
                  <a:solidFill>
                    <a:srgbClr val="000000"/>
                  </a:solidFill>
                </a:uFill>
              </a:rPr>
              <a:t>Idea</a:t>
            </a:r>
            <a:r>
              <a:rPr sz="2400" b="1" u="sng" spc="-60" dirty="0">
                <a:uFill>
                  <a:solidFill>
                    <a:srgbClr val="000000"/>
                  </a:solidFill>
                </a:uFill>
              </a:rPr>
              <a:t> </a:t>
            </a:r>
            <a:r>
              <a:rPr sz="2400" b="1" u="sng" spc="367" dirty="0">
                <a:uFill>
                  <a:solidFill>
                    <a:srgbClr val="000000"/>
                  </a:solidFill>
                </a:uFill>
              </a:rPr>
              <a:t>/</a:t>
            </a:r>
            <a:r>
              <a:rPr sz="2400" b="1" u="sng" spc="-53" dirty="0">
                <a:uFill>
                  <a:solidFill>
                    <a:srgbClr val="000000"/>
                  </a:solidFill>
                </a:uFill>
              </a:rPr>
              <a:t> </a:t>
            </a:r>
            <a:r>
              <a:rPr sz="2400" b="1" u="sng" spc="160" dirty="0">
                <a:uFill>
                  <a:solidFill>
                    <a:srgbClr val="000000"/>
                  </a:solidFill>
                </a:uFill>
              </a:rPr>
              <a:t>Approach</a:t>
            </a:r>
            <a:r>
              <a:rPr sz="2400" b="1" u="sng" spc="-53" dirty="0">
                <a:uFill>
                  <a:solidFill>
                    <a:srgbClr val="000000"/>
                  </a:solidFill>
                </a:uFill>
              </a:rPr>
              <a:t> </a:t>
            </a:r>
            <a:r>
              <a:rPr sz="2400" b="1" u="sng" spc="187" dirty="0">
                <a:uFill>
                  <a:solidFill>
                    <a:srgbClr val="000000"/>
                  </a:solidFill>
                </a:uFill>
              </a:rPr>
              <a:t>Details</a:t>
            </a:r>
            <a:endParaRPr sz="2400" b="1" u="sng" dirty="0"/>
          </a:p>
        </p:txBody>
      </p:sp>
      <p:sp>
        <p:nvSpPr>
          <p:cNvPr id="3" name="object 3"/>
          <p:cNvSpPr txBox="1"/>
          <p:nvPr/>
        </p:nvSpPr>
        <p:spPr>
          <a:xfrm>
            <a:off x="11103584" y="69993"/>
            <a:ext cx="118533" cy="222219"/>
          </a:xfrm>
          <a:prstGeom prst="rect">
            <a:avLst/>
          </a:prstGeom>
        </p:spPr>
        <p:txBody>
          <a:bodyPr vert="horz" wrap="square" lIns="0" tIns="16933" rIns="0" bIns="0" rtlCol="0">
            <a:spAutoFit/>
          </a:bodyPr>
          <a:lstStyle/>
          <a:p>
            <a:pPr marL="16933">
              <a:spcBef>
                <a:spcPts val="133"/>
              </a:spcBef>
            </a:pPr>
            <a:r>
              <a:rPr sz="1333" b="1" dirty="0">
                <a:latin typeface="Times New Roman"/>
                <a:cs typeface="Times New Roman"/>
              </a:rPr>
              <a:t>2</a:t>
            </a:r>
            <a:endParaRPr sz="1333" dirty="0">
              <a:latin typeface="Times New Roman"/>
              <a:cs typeface="Times New Roman"/>
            </a:endParaRPr>
          </a:p>
        </p:txBody>
      </p:sp>
      <p:grpSp>
        <p:nvGrpSpPr>
          <p:cNvPr id="4" name="object 4"/>
          <p:cNvGrpSpPr/>
          <p:nvPr/>
        </p:nvGrpSpPr>
        <p:grpSpPr>
          <a:xfrm>
            <a:off x="238368" y="670383"/>
            <a:ext cx="7691045" cy="4194765"/>
            <a:chOff x="253811" y="1157835"/>
            <a:chExt cx="3734435" cy="3484245"/>
          </a:xfrm>
        </p:grpSpPr>
        <p:sp>
          <p:nvSpPr>
            <p:cNvPr id="5" name="object 5"/>
            <p:cNvSpPr/>
            <p:nvPr/>
          </p:nvSpPr>
          <p:spPr>
            <a:xfrm>
              <a:off x="258574" y="1162597"/>
              <a:ext cx="3724910" cy="3474720"/>
            </a:xfrm>
            <a:custGeom>
              <a:avLst/>
              <a:gdLst/>
              <a:ahLst/>
              <a:cxnLst/>
              <a:rect l="l" t="t" r="r" b="b"/>
              <a:pathLst>
                <a:path w="3724910" h="3474720">
                  <a:moveTo>
                    <a:pt x="3584092" y="3474593"/>
                  </a:moveTo>
                  <a:lnTo>
                    <a:pt x="140407" y="3474593"/>
                  </a:lnTo>
                  <a:lnTo>
                    <a:pt x="96027" y="3467433"/>
                  </a:lnTo>
                  <a:lnTo>
                    <a:pt x="57484" y="3447499"/>
                  </a:lnTo>
                  <a:lnTo>
                    <a:pt x="27090" y="3417104"/>
                  </a:lnTo>
                  <a:lnTo>
                    <a:pt x="7158" y="3378564"/>
                  </a:lnTo>
                  <a:lnTo>
                    <a:pt x="0" y="3334193"/>
                  </a:lnTo>
                  <a:lnTo>
                    <a:pt x="0" y="140407"/>
                  </a:lnTo>
                  <a:lnTo>
                    <a:pt x="7158" y="96027"/>
                  </a:lnTo>
                  <a:lnTo>
                    <a:pt x="27090" y="57484"/>
                  </a:lnTo>
                  <a:lnTo>
                    <a:pt x="57484" y="27090"/>
                  </a:lnTo>
                  <a:lnTo>
                    <a:pt x="96027" y="7158"/>
                  </a:lnTo>
                  <a:lnTo>
                    <a:pt x="140407" y="0"/>
                  </a:lnTo>
                  <a:lnTo>
                    <a:pt x="3584092" y="0"/>
                  </a:lnTo>
                  <a:lnTo>
                    <a:pt x="3637817" y="10687"/>
                  </a:lnTo>
                  <a:lnTo>
                    <a:pt x="3683367" y="41124"/>
                  </a:lnTo>
                  <a:lnTo>
                    <a:pt x="3713801" y="86676"/>
                  </a:lnTo>
                  <a:lnTo>
                    <a:pt x="3724492" y="140407"/>
                  </a:lnTo>
                  <a:lnTo>
                    <a:pt x="3724492" y="3334193"/>
                  </a:lnTo>
                  <a:lnTo>
                    <a:pt x="3717333" y="3378564"/>
                  </a:lnTo>
                  <a:lnTo>
                    <a:pt x="3697398" y="3417104"/>
                  </a:lnTo>
                  <a:lnTo>
                    <a:pt x="3667004" y="3447499"/>
                  </a:lnTo>
                  <a:lnTo>
                    <a:pt x="3628463" y="3467433"/>
                  </a:lnTo>
                  <a:lnTo>
                    <a:pt x="3584092" y="3474593"/>
                  </a:lnTo>
                  <a:close/>
                </a:path>
              </a:pathLst>
            </a:custGeom>
            <a:solidFill>
              <a:srgbClr val="FFFFFF"/>
            </a:solidFill>
          </p:spPr>
          <p:txBody>
            <a:bodyPr wrap="square" lIns="0" tIns="0" rIns="0" bIns="0" rtlCol="0"/>
            <a:lstStyle/>
            <a:p>
              <a:endParaRPr sz="2400" dirty="0"/>
            </a:p>
          </p:txBody>
        </p:sp>
        <p:sp>
          <p:nvSpPr>
            <p:cNvPr id="6" name="object 6"/>
            <p:cNvSpPr/>
            <p:nvPr/>
          </p:nvSpPr>
          <p:spPr>
            <a:xfrm>
              <a:off x="258574" y="1162597"/>
              <a:ext cx="3724910" cy="3474720"/>
            </a:xfrm>
            <a:custGeom>
              <a:avLst/>
              <a:gdLst/>
              <a:ahLst/>
              <a:cxnLst/>
              <a:rect l="l" t="t" r="r" b="b"/>
              <a:pathLst>
                <a:path w="3724910" h="3474720">
                  <a:moveTo>
                    <a:pt x="0" y="140407"/>
                  </a:moveTo>
                  <a:lnTo>
                    <a:pt x="7158" y="96027"/>
                  </a:lnTo>
                  <a:lnTo>
                    <a:pt x="27090" y="57484"/>
                  </a:lnTo>
                  <a:lnTo>
                    <a:pt x="57484" y="27090"/>
                  </a:lnTo>
                  <a:lnTo>
                    <a:pt x="96027" y="7158"/>
                  </a:lnTo>
                  <a:lnTo>
                    <a:pt x="140407" y="0"/>
                  </a:lnTo>
                  <a:lnTo>
                    <a:pt x="3584092" y="0"/>
                  </a:lnTo>
                  <a:lnTo>
                    <a:pt x="3637817" y="10687"/>
                  </a:lnTo>
                  <a:lnTo>
                    <a:pt x="3683367" y="41124"/>
                  </a:lnTo>
                  <a:lnTo>
                    <a:pt x="3713801" y="86676"/>
                  </a:lnTo>
                  <a:lnTo>
                    <a:pt x="3724492" y="140407"/>
                  </a:lnTo>
                  <a:lnTo>
                    <a:pt x="3724492" y="3334193"/>
                  </a:lnTo>
                  <a:lnTo>
                    <a:pt x="3717333" y="3378564"/>
                  </a:lnTo>
                  <a:lnTo>
                    <a:pt x="3697398" y="3417104"/>
                  </a:lnTo>
                  <a:lnTo>
                    <a:pt x="3667004" y="3447499"/>
                  </a:lnTo>
                  <a:lnTo>
                    <a:pt x="3628463" y="3467433"/>
                  </a:lnTo>
                  <a:lnTo>
                    <a:pt x="3584092" y="3474593"/>
                  </a:lnTo>
                  <a:lnTo>
                    <a:pt x="140407" y="3474593"/>
                  </a:lnTo>
                  <a:lnTo>
                    <a:pt x="96027" y="3467433"/>
                  </a:lnTo>
                  <a:lnTo>
                    <a:pt x="57484" y="3447499"/>
                  </a:lnTo>
                  <a:lnTo>
                    <a:pt x="27090" y="3417104"/>
                  </a:lnTo>
                  <a:lnTo>
                    <a:pt x="7158" y="3378564"/>
                  </a:lnTo>
                  <a:lnTo>
                    <a:pt x="0" y="3334193"/>
                  </a:lnTo>
                  <a:lnTo>
                    <a:pt x="0" y="140407"/>
                  </a:lnTo>
                  <a:close/>
                </a:path>
              </a:pathLst>
            </a:custGeom>
            <a:ln w="9524">
              <a:solidFill>
                <a:srgbClr val="595959"/>
              </a:solidFill>
            </a:ln>
          </p:spPr>
          <p:txBody>
            <a:bodyPr wrap="square" lIns="0" tIns="0" rIns="0" bIns="0" rtlCol="0"/>
            <a:lstStyle/>
            <a:p>
              <a:endParaRPr sz="2400" dirty="0"/>
            </a:p>
          </p:txBody>
        </p:sp>
        <p:sp>
          <p:nvSpPr>
            <p:cNvPr id="7" name="object 7"/>
            <p:cNvSpPr/>
            <p:nvPr/>
          </p:nvSpPr>
          <p:spPr>
            <a:xfrm>
              <a:off x="2546379" y="1267755"/>
              <a:ext cx="826769" cy="228600"/>
            </a:xfrm>
            <a:custGeom>
              <a:avLst/>
              <a:gdLst/>
              <a:ahLst/>
              <a:cxnLst/>
              <a:rect l="l" t="t" r="r" b="b"/>
              <a:pathLst>
                <a:path w="826770" h="228600">
                  <a:moveTo>
                    <a:pt x="826177" y="228599"/>
                  </a:moveTo>
                  <a:lnTo>
                    <a:pt x="0" y="228599"/>
                  </a:lnTo>
                  <a:lnTo>
                    <a:pt x="0" y="0"/>
                  </a:lnTo>
                  <a:lnTo>
                    <a:pt x="826177" y="0"/>
                  </a:lnTo>
                  <a:lnTo>
                    <a:pt x="826177" y="228599"/>
                  </a:lnTo>
                  <a:close/>
                </a:path>
              </a:pathLst>
            </a:custGeom>
            <a:solidFill>
              <a:srgbClr val="F7F9F9"/>
            </a:solidFill>
          </p:spPr>
          <p:txBody>
            <a:bodyPr wrap="square" lIns="0" tIns="0" rIns="0" bIns="0" rtlCol="0"/>
            <a:lstStyle/>
            <a:p>
              <a:endParaRPr sz="2400"/>
            </a:p>
          </p:txBody>
        </p:sp>
      </p:grpSp>
      <p:sp>
        <p:nvSpPr>
          <p:cNvPr id="8" name="object 8"/>
          <p:cNvSpPr txBox="1"/>
          <p:nvPr/>
        </p:nvSpPr>
        <p:spPr>
          <a:xfrm>
            <a:off x="354876" y="650626"/>
            <a:ext cx="7574537" cy="4115893"/>
          </a:xfrm>
          <a:prstGeom prst="rect">
            <a:avLst/>
          </a:prstGeom>
        </p:spPr>
        <p:txBody>
          <a:bodyPr vert="horz" wrap="square" lIns="0" tIns="188807" rIns="0" bIns="0" rtlCol="0">
            <a:spAutoFit/>
          </a:bodyPr>
          <a:lstStyle/>
          <a:p>
            <a:pPr marL="716262">
              <a:spcBef>
                <a:spcPts val="1487"/>
              </a:spcBef>
            </a:pPr>
            <a:r>
              <a:rPr sz="1867" b="1" spc="-7" dirty="0">
                <a:solidFill>
                  <a:srgbClr val="7CA554"/>
                </a:solidFill>
                <a:latin typeface="Arial" panose="020B0604020202020204" pitchFamily="34" charset="0"/>
                <a:cs typeface="Arial" panose="020B0604020202020204" pitchFamily="34" charset="0"/>
              </a:rPr>
              <a:t>Idea </a:t>
            </a:r>
            <a:r>
              <a:rPr sz="1867" b="1">
                <a:solidFill>
                  <a:srgbClr val="7CA554"/>
                </a:solidFill>
                <a:latin typeface="Arial" panose="020B0604020202020204" pitchFamily="34" charset="0"/>
                <a:cs typeface="Arial" panose="020B0604020202020204" pitchFamily="34" charset="0"/>
              </a:rPr>
              <a:t>: </a:t>
            </a:r>
            <a:r>
              <a:rPr lang="en-US" sz="1867" b="1" spc="-7">
                <a:solidFill>
                  <a:srgbClr val="7CA554"/>
                </a:solidFill>
                <a:latin typeface="Arial" panose="020B0604020202020204" pitchFamily="34" charset="0"/>
                <a:cs typeface="Arial" panose="020B0604020202020204" pitchFamily="34" charset="0"/>
              </a:rPr>
              <a:t>GADGET</a:t>
            </a:r>
            <a:r>
              <a:rPr lang="en-US" sz="1867" b="1" spc="-7" dirty="0">
                <a:solidFill>
                  <a:srgbClr val="7CA554"/>
                </a:solidFill>
                <a:latin typeface="Arial" panose="020B0604020202020204" pitchFamily="34" charset="0"/>
                <a:cs typeface="Arial" panose="020B0604020202020204" pitchFamily="34" charset="0"/>
              </a:rPr>
              <a:t>-</a:t>
            </a:r>
            <a:r>
              <a:rPr lang="en-US" sz="1867" b="1" spc="-7">
                <a:solidFill>
                  <a:srgbClr val="7CA554"/>
                </a:solidFill>
                <a:latin typeface="Arial" panose="020B0604020202020204" pitchFamily="34" charset="0"/>
                <a:cs typeface="Arial" panose="020B0604020202020204" pitchFamily="34" charset="0"/>
              </a:rPr>
              <a:t>GREEN</a:t>
            </a:r>
            <a:endParaRPr sz="1867" dirty="0">
              <a:latin typeface="Arial" panose="020B0604020202020204" pitchFamily="34" charset="0"/>
              <a:cs typeface="Arial" panose="020B0604020202020204" pitchFamily="34" charset="0"/>
            </a:endParaRPr>
          </a:p>
          <a:p>
            <a:pPr>
              <a:spcBef>
                <a:spcPts val="73"/>
              </a:spcBef>
            </a:pPr>
            <a:r>
              <a:rPr lang="en-US" sz="1467" dirty="0">
                <a:latin typeface="Times New Roman" panose="02020603050405020304" pitchFamily="18" charset="0"/>
                <a:cs typeface="Times New Roman" panose="02020603050405020304" pitchFamily="18" charset="0"/>
              </a:rPr>
              <a:t>Gadget-Green is an innovative website designed to address the critical issue of electronic waste (E-Waste) disposal. It serves as a one-stop solution for users looking to dispose of their E-Waste responsibly while also educating them about the environmental and health impacts of improper disposal. </a:t>
            </a:r>
          </a:p>
          <a:p>
            <a:pPr>
              <a:spcBef>
                <a:spcPts val="73"/>
              </a:spcBef>
            </a:pPr>
            <a:endParaRPr sz="1467" dirty="0">
              <a:latin typeface="Times New Roman" panose="02020603050405020304" pitchFamily="18" charset="0"/>
              <a:cs typeface="Times New Roman" panose="02020603050405020304" pitchFamily="18" charset="0"/>
            </a:endParaRPr>
          </a:p>
          <a:p>
            <a:pPr>
              <a:lnSpc>
                <a:spcPct val="100000"/>
              </a:lnSpc>
              <a:buFont typeface="Times New Roman"/>
              <a:buAutoNum type="arabicPeriod"/>
            </a:pPr>
            <a:r>
              <a:rPr lang="en-US" sz="1467" b="1" dirty="0">
                <a:latin typeface="Times New Roman" panose="02020603050405020304" pitchFamily="18" charset="0"/>
                <a:cs typeface="Times New Roman" panose="02020603050405020304" pitchFamily="18" charset="0"/>
              </a:rPr>
              <a:t> E-Waste Collection Locator</a:t>
            </a:r>
            <a:r>
              <a:rPr lang="en-US" sz="1467" dirty="0">
                <a:latin typeface="Times New Roman" panose="02020603050405020304" pitchFamily="18" charset="0"/>
                <a:cs typeface="Times New Roman" panose="02020603050405020304" pitchFamily="18" charset="0"/>
              </a:rPr>
              <a:t>: Gadget-Green provides users with a user-friendly interface to locate the nearest E-Waste collection and recycling facilities. Users can input their location or use geolocation services to find the most convenient drop-off points.</a:t>
            </a:r>
          </a:p>
          <a:p>
            <a:pPr>
              <a:lnSpc>
                <a:spcPct val="100000"/>
              </a:lnSpc>
            </a:pPr>
            <a:endParaRPr sz="1467" b="1" dirty="0">
              <a:latin typeface="Times New Roman" panose="02020603050405020304" pitchFamily="18" charset="0"/>
              <a:cs typeface="Times New Roman" panose="02020603050405020304" pitchFamily="18" charset="0"/>
            </a:endParaRPr>
          </a:p>
          <a:p>
            <a:pPr>
              <a:lnSpc>
                <a:spcPct val="100000"/>
              </a:lnSpc>
            </a:pPr>
            <a:r>
              <a:rPr lang="en-US" sz="1467" b="1" dirty="0">
                <a:latin typeface="Times New Roman" panose="02020603050405020304" pitchFamily="18" charset="0"/>
                <a:cs typeface="Times New Roman" panose="02020603050405020304" pitchFamily="18" charset="0"/>
              </a:rPr>
              <a:t>2. Educational Pop-ups</a:t>
            </a:r>
            <a:r>
              <a:rPr lang="en-US" sz="1467" dirty="0">
                <a:latin typeface="Times New Roman" panose="02020603050405020304" pitchFamily="18" charset="0"/>
                <a:cs typeface="Times New Roman" panose="02020603050405020304" pitchFamily="18" charset="0"/>
              </a:rPr>
              <a:t>: The website offers educational pop-ups that inform users about the harmful components present in E-Waste and their adverse effects on the environment and human health when not disposed of correctly.</a:t>
            </a:r>
          </a:p>
          <a:p>
            <a:pPr>
              <a:lnSpc>
                <a:spcPct val="100000"/>
              </a:lnSpc>
            </a:pPr>
            <a:r>
              <a:rPr lang="en-US" sz="1467" dirty="0">
                <a:latin typeface="Times New Roman" panose="02020603050405020304" pitchFamily="18" charset="0"/>
                <a:cs typeface="Times New Roman" panose="02020603050405020304" pitchFamily="18" charset="0"/>
              </a:rPr>
              <a:t> </a:t>
            </a:r>
          </a:p>
          <a:p>
            <a:pPr>
              <a:lnSpc>
                <a:spcPct val="100000"/>
              </a:lnSpc>
            </a:pPr>
            <a:r>
              <a:rPr lang="en-US" sz="1467" b="1" spc="-7" dirty="0">
                <a:latin typeface="Times New Roman" panose="02020603050405020304" pitchFamily="18" charset="0"/>
                <a:cs typeface="Times New Roman" panose="02020603050405020304" pitchFamily="18" charset="0"/>
              </a:rPr>
              <a:t>3. Device Model Input and Credit Points</a:t>
            </a:r>
            <a:r>
              <a:rPr lang="en-US" sz="1467" spc="-7" dirty="0">
                <a:latin typeface="Times New Roman" panose="02020603050405020304" pitchFamily="18" charset="0"/>
                <a:cs typeface="Times New Roman" panose="02020603050405020304" pitchFamily="18" charset="0"/>
              </a:rPr>
              <a:t>: Users can input the model of their old electronic devices, such as smartphones or laptops by clicking images. Gadget-Green calculates credit points based on the amount of precious metals that can be recovered from these devices when recycled. </a:t>
            </a:r>
            <a:endParaRPr lang="en-US" sz="1467"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8F1E8C8-EA65-EF27-4B8B-B237B95A988B}"/>
              </a:ext>
            </a:extLst>
          </p:cNvPr>
          <p:cNvPicPr>
            <a:picLocks noChangeAspect="1"/>
          </p:cNvPicPr>
          <p:nvPr/>
        </p:nvPicPr>
        <p:blipFill rotWithShape="1">
          <a:blip r:embed="rId3"/>
          <a:srcRect l="7051" r="7746"/>
          <a:stretch/>
        </p:blipFill>
        <p:spPr>
          <a:xfrm>
            <a:off x="8262551" y="470545"/>
            <a:ext cx="3652428" cy="340561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5" name="TextBox 14">
            <a:extLst>
              <a:ext uri="{FF2B5EF4-FFF2-40B4-BE49-F238E27FC236}">
                <a16:creationId xmlns:a16="http://schemas.microsoft.com/office/drawing/2014/main" id="{5DBE77B2-46D2-C3D6-9535-3BFF18AEAA4A}"/>
              </a:ext>
            </a:extLst>
          </p:cNvPr>
          <p:cNvSpPr txBox="1"/>
          <p:nvPr/>
        </p:nvSpPr>
        <p:spPr>
          <a:xfrm>
            <a:off x="8316043" y="4196754"/>
            <a:ext cx="4955114" cy="2448747"/>
          </a:xfrm>
          <a:prstGeom prst="rect">
            <a:avLst/>
          </a:prstGeom>
          <a:noFill/>
        </p:spPr>
        <p:txBody>
          <a:bodyPr wrap="square">
            <a:spAutoFit/>
          </a:bodyPr>
          <a:lstStyle/>
          <a:p>
            <a:pPr marL="2082748">
              <a:spcBef>
                <a:spcPts val="1159"/>
              </a:spcBef>
            </a:pPr>
            <a:r>
              <a:rPr lang="en-IN" sz="1600" b="1" spc="-47" dirty="0">
                <a:solidFill>
                  <a:srgbClr val="7CA554"/>
                </a:solidFill>
                <a:latin typeface="Times New Roman"/>
                <a:cs typeface="Times New Roman"/>
              </a:rPr>
              <a:t>Tech</a:t>
            </a:r>
            <a:r>
              <a:rPr lang="en-IN" sz="1600" b="1" spc="-13" dirty="0">
                <a:solidFill>
                  <a:srgbClr val="7CA554"/>
                </a:solidFill>
                <a:latin typeface="Times New Roman"/>
                <a:cs typeface="Times New Roman"/>
              </a:rPr>
              <a:t> </a:t>
            </a:r>
            <a:r>
              <a:rPr lang="en-IN" sz="1600" b="1" spc="-7" dirty="0">
                <a:solidFill>
                  <a:srgbClr val="7CA554"/>
                </a:solidFill>
                <a:latin typeface="Times New Roman"/>
                <a:cs typeface="Times New Roman"/>
              </a:rPr>
              <a:t>Stack</a:t>
            </a:r>
            <a:endParaRPr lang="en-IN" sz="1600" dirty="0">
              <a:latin typeface="Times New Roman"/>
              <a:cs typeface="Times New Roman"/>
            </a:endParaRPr>
          </a:p>
          <a:p>
            <a:pPr marL="16933" marR="1517189">
              <a:spcBef>
                <a:spcPts val="807"/>
              </a:spcBef>
            </a:pPr>
            <a:r>
              <a:rPr lang="en-IN" sz="1600" b="1" spc="-7" dirty="0">
                <a:latin typeface="Times New Roman"/>
                <a:cs typeface="Times New Roman"/>
              </a:rPr>
              <a:t>Front-End </a:t>
            </a:r>
            <a:r>
              <a:rPr lang="en-IN" sz="1600" b="1" dirty="0">
                <a:latin typeface="Times New Roman"/>
                <a:cs typeface="Times New Roman"/>
              </a:rPr>
              <a:t>: </a:t>
            </a:r>
            <a:r>
              <a:rPr lang="en-IN" sz="1600" dirty="0">
                <a:latin typeface="Times New Roman"/>
                <a:cs typeface="Times New Roman"/>
              </a:rPr>
              <a:t>HTML, CSS, JavaScript, Next.js, </a:t>
            </a:r>
            <a:r>
              <a:rPr lang="en-IN" sz="1600" spc="-7" dirty="0">
                <a:latin typeface="Times New Roman"/>
                <a:cs typeface="Times New Roman"/>
              </a:rPr>
              <a:t>React.js, Express.js </a:t>
            </a:r>
          </a:p>
          <a:p>
            <a:pPr marL="16933" marR="1517189">
              <a:spcBef>
                <a:spcPts val="807"/>
              </a:spcBef>
            </a:pPr>
            <a:r>
              <a:rPr lang="en-IN" sz="1600" b="1" spc="-7" dirty="0">
                <a:latin typeface="Times New Roman"/>
                <a:cs typeface="Times New Roman"/>
              </a:rPr>
              <a:t>Back-End </a:t>
            </a:r>
            <a:r>
              <a:rPr lang="en-IN" sz="1600" b="1" dirty="0">
                <a:latin typeface="Times New Roman"/>
                <a:cs typeface="Times New Roman"/>
              </a:rPr>
              <a:t>: </a:t>
            </a:r>
            <a:r>
              <a:rPr lang="en-IN" sz="1600" spc="-7" dirty="0">
                <a:latin typeface="Times New Roman"/>
                <a:cs typeface="Times New Roman"/>
              </a:rPr>
              <a:t>Node.js, Python, TensorFlow</a:t>
            </a:r>
          </a:p>
          <a:p>
            <a:pPr marL="16933" marR="1517189">
              <a:spcBef>
                <a:spcPts val="807"/>
              </a:spcBef>
            </a:pPr>
            <a:r>
              <a:rPr lang="en-IN" sz="1600" b="1" spc="-7" dirty="0">
                <a:latin typeface="Times New Roman"/>
                <a:cs typeface="Times New Roman"/>
              </a:rPr>
              <a:t>Database </a:t>
            </a:r>
            <a:r>
              <a:rPr lang="en-IN" sz="1600" b="1" dirty="0">
                <a:latin typeface="Times New Roman"/>
                <a:cs typeface="Times New Roman"/>
              </a:rPr>
              <a:t>:</a:t>
            </a:r>
            <a:r>
              <a:rPr lang="en-IN" sz="1600" b="1" spc="-20" dirty="0">
                <a:latin typeface="Times New Roman"/>
                <a:cs typeface="Times New Roman"/>
              </a:rPr>
              <a:t> </a:t>
            </a:r>
            <a:r>
              <a:rPr lang="en-IN" sz="1600" spc="-7" dirty="0">
                <a:latin typeface="Times New Roman"/>
                <a:cs typeface="Times New Roman"/>
              </a:rPr>
              <a:t>Firebase, MySQL, MongoDB</a:t>
            </a:r>
            <a:endParaRPr lang="en-IN" sz="1600" dirty="0">
              <a:latin typeface="Times New Roman"/>
              <a:cs typeface="Times New Roman"/>
            </a:endParaRPr>
          </a:p>
          <a:p>
            <a:pPr marL="16933">
              <a:lnSpc>
                <a:spcPct val="150000"/>
              </a:lnSpc>
            </a:pPr>
            <a:r>
              <a:rPr lang="en-IN" sz="1600" b="1" spc="-7" dirty="0">
                <a:latin typeface="Times New Roman"/>
                <a:cs typeface="Times New Roman"/>
              </a:rPr>
              <a:t>Machine learning </a:t>
            </a:r>
            <a:r>
              <a:rPr lang="en-IN" sz="1600" b="1" dirty="0">
                <a:latin typeface="Times New Roman"/>
                <a:cs typeface="Times New Roman"/>
              </a:rPr>
              <a:t>: </a:t>
            </a:r>
            <a:r>
              <a:rPr lang="en-IN" sz="1600" spc="-7" dirty="0">
                <a:latin typeface="Times New Roman"/>
                <a:cs typeface="Times New Roman"/>
              </a:rPr>
              <a:t>Python</a:t>
            </a:r>
            <a:r>
              <a:rPr lang="en-IN" sz="1600" spc="13" dirty="0">
                <a:latin typeface="Times New Roman"/>
                <a:cs typeface="Times New Roman"/>
              </a:rPr>
              <a:t> </a:t>
            </a:r>
            <a:r>
              <a:rPr lang="en-IN" sz="1600" spc="-7" dirty="0">
                <a:latin typeface="Times New Roman"/>
                <a:cs typeface="Times New Roman"/>
              </a:rPr>
              <a:t>Libraries</a:t>
            </a:r>
          </a:p>
        </p:txBody>
      </p:sp>
      <p:grpSp>
        <p:nvGrpSpPr>
          <p:cNvPr id="18" name="object 4">
            <a:extLst>
              <a:ext uri="{FF2B5EF4-FFF2-40B4-BE49-F238E27FC236}">
                <a16:creationId xmlns:a16="http://schemas.microsoft.com/office/drawing/2014/main" id="{D114FE79-6D56-0F54-DA47-24C06DB7B951}"/>
              </a:ext>
            </a:extLst>
          </p:cNvPr>
          <p:cNvGrpSpPr/>
          <p:nvPr/>
        </p:nvGrpSpPr>
        <p:grpSpPr>
          <a:xfrm>
            <a:off x="8279485" y="4276708"/>
            <a:ext cx="4085775" cy="3149627"/>
            <a:chOff x="-40157" y="130757"/>
            <a:chExt cx="4023641" cy="4506560"/>
          </a:xfrm>
          <a:noFill/>
        </p:grpSpPr>
        <p:sp>
          <p:nvSpPr>
            <p:cNvPr id="19" name="object 5">
              <a:extLst>
                <a:ext uri="{FF2B5EF4-FFF2-40B4-BE49-F238E27FC236}">
                  <a16:creationId xmlns:a16="http://schemas.microsoft.com/office/drawing/2014/main" id="{1ECCAD17-8C3B-C02F-9823-5AD566B7E650}"/>
                </a:ext>
              </a:extLst>
            </p:cNvPr>
            <p:cNvSpPr/>
            <p:nvPr/>
          </p:nvSpPr>
          <p:spPr>
            <a:xfrm>
              <a:off x="258574" y="1162597"/>
              <a:ext cx="3724910" cy="3474720"/>
            </a:xfrm>
            <a:custGeom>
              <a:avLst/>
              <a:gdLst/>
              <a:ahLst/>
              <a:cxnLst/>
              <a:rect l="l" t="t" r="r" b="b"/>
              <a:pathLst>
                <a:path w="3724910" h="3474720">
                  <a:moveTo>
                    <a:pt x="3584092" y="3474593"/>
                  </a:moveTo>
                  <a:lnTo>
                    <a:pt x="140407" y="3474593"/>
                  </a:lnTo>
                  <a:lnTo>
                    <a:pt x="96027" y="3467433"/>
                  </a:lnTo>
                  <a:lnTo>
                    <a:pt x="57484" y="3447499"/>
                  </a:lnTo>
                  <a:lnTo>
                    <a:pt x="27090" y="3417104"/>
                  </a:lnTo>
                  <a:lnTo>
                    <a:pt x="7158" y="3378564"/>
                  </a:lnTo>
                  <a:lnTo>
                    <a:pt x="0" y="3334193"/>
                  </a:lnTo>
                  <a:lnTo>
                    <a:pt x="0" y="140407"/>
                  </a:lnTo>
                  <a:lnTo>
                    <a:pt x="7158" y="96027"/>
                  </a:lnTo>
                  <a:lnTo>
                    <a:pt x="27090" y="57484"/>
                  </a:lnTo>
                  <a:lnTo>
                    <a:pt x="57484" y="27090"/>
                  </a:lnTo>
                  <a:lnTo>
                    <a:pt x="96027" y="7158"/>
                  </a:lnTo>
                  <a:lnTo>
                    <a:pt x="140407" y="0"/>
                  </a:lnTo>
                  <a:lnTo>
                    <a:pt x="3584092" y="0"/>
                  </a:lnTo>
                  <a:lnTo>
                    <a:pt x="3637817" y="10687"/>
                  </a:lnTo>
                  <a:lnTo>
                    <a:pt x="3683367" y="41124"/>
                  </a:lnTo>
                  <a:lnTo>
                    <a:pt x="3713801" y="86676"/>
                  </a:lnTo>
                  <a:lnTo>
                    <a:pt x="3724492" y="140407"/>
                  </a:lnTo>
                  <a:lnTo>
                    <a:pt x="3724492" y="3334193"/>
                  </a:lnTo>
                  <a:lnTo>
                    <a:pt x="3717333" y="3378564"/>
                  </a:lnTo>
                  <a:lnTo>
                    <a:pt x="3697398" y="3417104"/>
                  </a:lnTo>
                  <a:lnTo>
                    <a:pt x="3667004" y="3447499"/>
                  </a:lnTo>
                  <a:lnTo>
                    <a:pt x="3628463" y="3467433"/>
                  </a:lnTo>
                  <a:lnTo>
                    <a:pt x="3584092" y="3474593"/>
                  </a:lnTo>
                  <a:close/>
                </a:path>
              </a:pathLst>
            </a:custGeom>
            <a:grpFill/>
          </p:spPr>
          <p:txBody>
            <a:bodyPr wrap="square" lIns="0" tIns="0" rIns="0" bIns="0" rtlCol="0"/>
            <a:lstStyle/>
            <a:p>
              <a:endParaRPr sz="2400" dirty="0"/>
            </a:p>
          </p:txBody>
        </p:sp>
        <p:sp>
          <p:nvSpPr>
            <p:cNvPr id="20" name="object 6">
              <a:extLst>
                <a:ext uri="{FF2B5EF4-FFF2-40B4-BE49-F238E27FC236}">
                  <a16:creationId xmlns:a16="http://schemas.microsoft.com/office/drawing/2014/main" id="{517E0365-BED3-1F4C-BF00-80F4E73578FC}"/>
                </a:ext>
              </a:extLst>
            </p:cNvPr>
            <p:cNvSpPr/>
            <p:nvPr/>
          </p:nvSpPr>
          <p:spPr>
            <a:xfrm>
              <a:off x="-40157" y="130757"/>
              <a:ext cx="3724910" cy="3474721"/>
            </a:xfrm>
            <a:custGeom>
              <a:avLst/>
              <a:gdLst/>
              <a:ahLst/>
              <a:cxnLst/>
              <a:rect l="l" t="t" r="r" b="b"/>
              <a:pathLst>
                <a:path w="3724910" h="3474720">
                  <a:moveTo>
                    <a:pt x="0" y="140407"/>
                  </a:moveTo>
                  <a:lnTo>
                    <a:pt x="7158" y="96027"/>
                  </a:lnTo>
                  <a:lnTo>
                    <a:pt x="27090" y="57484"/>
                  </a:lnTo>
                  <a:lnTo>
                    <a:pt x="57484" y="27090"/>
                  </a:lnTo>
                  <a:lnTo>
                    <a:pt x="96027" y="7158"/>
                  </a:lnTo>
                  <a:lnTo>
                    <a:pt x="140407" y="0"/>
                  </a:lnTo>
                  <a:lnTo>
                    <a:pt x="3584092" y="0"/>
                  </a:lnTo>
                  <a:lnTo>
                    <a:pt x="3637817" y="10687"/>
                  </a:lnTo>
                  <a:lnTo>
                    <a:pt x="3683367" y="41124"/>
                  </a:lnTo>
                  <a:lnTo>
                    <a:pt x="3713801" y="86676"/>
                  </a:lnTo>
                  <a:lnTo>
                    <a:pt x="3724492" y="140407"/>
                  </a:lnTo>
                  <a:lnTo>
                    <a:pt x="3724492" y="3334193"/>
                  </a:lnTo>
                  <a:lnTo>
                    <a:pt x="3717333" y="3378564"/>
                  </a:lnTo>
                  <a:lnTo>
                    <a:pt x="3697398" y="3417104"/>
                  </a:lnTo>
                  <a:lnTo>
                    <a:pt x="3667004" y="3447499"/>
                  </a:lnTo>
                  <a:lnTo>
                    <a:pt x="3628463" y="3467433"/>
                  </a:lnTo>
                  <a:lnTo>
                    <a:pt x="3584092" y="3474593"/>
                  </a:lnTo>
                  <a:lnTo>
                    <a:pt x="140407" y="3474593"/>
                  </a:lnTo>
                  <a:lnTo>
                    <a:pt x="96027" y="3467433"/>
                  </a:lnTo>
                  <a:lnTo>
                    <a:pt x="57484" y="3447499"/>
                  </a:lnTo>
                  <a:lnTo>
                    <a:pt x="27090" y="3417104"/>
                  </a:lnTo>
                  <a:lnTo>
                    <a:pt x="7158" y="3378564"/>
                  </a:lnTo>
                  <a:lnTo>
                    <a:pt x="0" y="3334193"/>
                  </a:lnTo>
                  <a:lnTo>
                    <a:pt x="0" y="140407"/>
                  </a:lnTo>
                  <a:close/>
                </a:path>
              </a:pathLst>
            </a:custGeom>
            <a:grpFill/>
            <a:ln w="9524">
              <a:solidFill>
                <a:srgbClr val="595959"/>
              </a:solidFill>
            </a:ln>
          </p:spPr>
          <p:txBody>
            <a:bodyPr wrap="square" lIns="0" tIns="0" rIns="0" bIns="0" rtlCol="0"/>
            <a:lstStyle/>
            <a:p>
              <a:endParaRPr sz="2400" dirty="0"/>
            </a:p>
          </p:txBody>
        </p:sp>
        <p:sp>
          <p:nvSpPr>
            <p:cNvPr id="21" name="object 7">
              <a:extLst>
                <a:ext uri="{FF2B5EF4-FFF2-40B4-BE49-F238E27FC236}">
                  <a16:creationId xmlns:a16="http://schemas.microsoft.com/office/drawing/2014/main" id="{85131C55-F6F1-E81C-DD84-6B3787453728}"/>
                </a:ext>
              </a:extLst>
            </p:cNvPr>
            <p:cNvSpPr/>
            <p:nvPr/>
          </p:nvSpPr>
          <p:spPr>
            <a:xfrm>
              <a:off x="2546379" y="1267755"/>
              <a:ext cx="826769" cy="228600"/>
            </a:xfrm>
            <a:custGeom>
              <a:avLst/>
              <a:gdLst/>
              <a:ahLst/>
              <a:cxnLst/>
              <a:rect l="l" t="t" r="r" b="b"/>
              <a:pathLst>
                <a:path w="826770" h="228600">
                  <a:moveTo>
                    <a:pt x="826177" y="228599"/>
                  </a:moveTo>
                  <a:lnTo>
                    <a:pt x="0" y="228599"/>
                  </a:lnTo>
                  <a:lnTo>
                    <a:pt x="0" y="0"/>
                  </a:lnTo>
                  <a:lnTo>
                    <a:pt x="826177" y="0"/>
                  </a:lnTo>
                  <a:lnTo>
                    <a:pt x="826177" y="228599"/>
                  </a:lnTo>
                  <a:close/>
                </a:path>
              </a:pathLst>
            </a:custGeom>
            <a:grpFill/>
          </p:spPr>
          <p:txBody>
            <a:bodyPr wrap="square" lIns="0" tIns="0" rIns="0" bIns="0" rtlCol="0"/>
            <a:lstStyle/>
            <a:p>
              <a:endParaRPr sz="2400"/>
            </a:p>
          </p:txBody>
        </p:sp>
      </p:grpSp>
      <p:grpSp>
        <p:nvGrpSpPr>
          <p:cNvPr id="22" name="object 4">
            <a:extLst>
              <a:ext uri="{FF2B5EF4-FFF2-40B4-BE49-F238E27FC236}">
                <a16:creationId xmlns:a16="http://schemas.microsoft.com/office/drawing/2014/main" id="{1F00CCD6-FC71-12A7-9A7A-6D5A8B069309}"/>
              </a:ext>
            </a:extLst>
          </p:cNvPr>
          <p:cNvGrpSpPr/>
          <p:nvPr/>
        </p:nvGrpSpPr>
        <p:grpSpPr>
          <a:xfrm>
            <a:off x="277527" y="5037303"/>
            <a:ext cx="7671428" cy="1645416"/>
            <a:chOff x="253811" y="1157835"/>
            <a:chExt cx="3734435" cy="3484245"/>
          </a:xfrm>
        </p:grpSpPr>
        <p:sp>
          <p:nvSpPr>
            <p:cNvPr id="23" name="object 5">
              <a:extLst>
                <a:ext uri="{FF2B5EF4-FFF2-40B4-BE49-F238E27FC236}">
                  <a16:creationId xmlns:a16="http://schemas.microsoft.com/office/drawing/2014/main" id="{4200D3B6-834B-3BBC-0414-32CAB4C8DEDB}"/>
                </a:ext>
              </a:extLst>
            </p:cNvPr>
            <p:cNvSpPr/>
            <p:nvPr/>
          </p:nvSpPr>
          <p:spPr>
            <a:xfrm>
              <a:off x="258574" y="1162597"/>
              <a:ext cx="3724910" cy="3474720"/>
            </a:xfrm>
            <a:custGeom>
              <a:avLst/>
              <a:gdLst/>
              <a:ahLst/>
              <a:cxnLst/>
              <a:rect l="l" t="t" r="r" b="b"/>
              <a:pathLst>
                <a:path w="3724910" h="3474720">
                  <a:moveTo>
                    <a:pt x="3584092" y="3474593"/>
                  </a:moveTo>
                  <a:lnTo>
                    <a:pt x="140407" y="3474593"/>
                  </a:lnTo>
                  <a:lnTo>
                    <a:pt x="96027" y="3467433"/>
                  </a:lnTo>
                  <a:lnTo>
                    <a:pt x="57484" y="3447499"/>
                  </a:lnTo>
                  <a:lnTo>
                    <a:pt x="27090" y="3417104"/>
                  </a:lnTo>
                  <a:lnTo>
                    <a:pt x="7158" y="3378564"/>
                  </a:lnTo>
                  <a:lnTo>
                    <a:pt x="0" y="3334193"/>
                  </a:lnTo>
                  <a:lnTo>
                    <a:pt x="0" y="140407"/>
                  </a:lnTo>
                  <a:lnTo>
                    <a:pt x="7158" y="96027"/>
                  </a:lnTo>
                  <a:lnTo>
                    <a:pt x="27090" y="57484"/>
                  </a:lnTo>
                  <a:lnTo>
                    <a:pt x="57484" y="27090"/>
                  </a:lnTo>
                  <a:lnTo>
                    <a:pt x="96027" y="7158"/>
                  </a:lnTo>
                  <a:lnTo>
                    <a:pt x="140407" y="0"/>
                  </a:lnTo>
                  <a:lnTo>
                    <a:pt x="3584092" y="0"/>
                  </a:lnTo>
                  <a:lnTo>
                    <a:pt x="3637817" y="10687"/>
                  </a:lnTo>
                  <a:lnTo>
                    <a:pt x="3683367" y="41124"/>
                  </a:lnTo>
                  <a:lnTo>
                    <a:pt x="3713801" y="86676"/>
                  </a:lnTo>
                  <a:lnTo>
                    <a:pt x="3724492" y="140407"/>
                  </a:lnTo>
                  <a:lnTo>
                    <a:pt x="3724492" y="3334193"/>
                  </a:lnTo>
                  <a:lnTo>
                    <a:pt x="3717333" y="3378564"/>
                  </a:lnTo>
                  <a:lnTo>
                    <a:pt x="3697398" y="3417104"/>
                  </a:lnTo>
                  <a:lnTo>
                    <a:pt x="3667004" y="3447499"/>
                  </a:lnTo>
                  <a:lnTo>
                    <a:pt x="3628463" y="3467433"/>
                  </a:lnTo>
                  <a:lnTo>
                    <a:pt x="3584092" y="3474593"/>
                  </a:lnTo>
                  <a:close/>
                </a:path>
              </a:pathLst>
            </a:custGeom>
            <a:solidFill>
              <a:srgbClr val="FFFFFF"/>
            </a:solidFill>
          </p:spPr>
          <p:txBody>
            <a:bodyPr wrap="square" lIns="0" tIns="0" rIns="0" bIns="0" rtlCol="0"/>
            <a:lstStyle/>
            <a:p>
              <a:endParaRPr sz="2400" dirty="0"/>
            </a:p>
          </p:txBody>
        </p:sp>
        <p:sp>
          <p:nvSpPr>
            <p:cNvPr id="24" name="object 6">
              <a:extLst>
                <a:ext uri="{FF2B5EF4-FFF2-40B4-BE49-F238E27FC236}">
                  <a16:creationId xmlns:a16="http://schemas.microsoft.com/office/drawing/2014/main" id="{3DA419A7-D01D-5DA3-36A7-854BB2D0D025}"/>
                </a:ext>
              </a:extLst>
            </p:cNvPr>
            <p:cNvSpPr/>
            <p:nvPr/>
          </p:nvSpPr>
          <p:spPr>
            <a:xfrm>
              <a:off x="258574" y="1162597"/>
              <a:ext cx="3724910" cy="3474720"/>
            </a:xfrm>
            <a:custGeom>
              <a:avLst/>
              <a:gdLst/>
              <a:ahLst/>
              <a:cxnLst/>
              <a:rect l="l" t="t" r="r" b="b"/>
              <a:pathLst>
                <a:path w="3724910" h="3474720">
                  <a:moveTo>
                    <a:pt x="0" y="140407"/>
                  </a:moveTo>
                  <a:lnTo>
                    <a:pt x="7158" y="96027"/>
                  </a:lnTo>
                  <a:lnTo>
                    <a:pt x="27090" y="57484"/>
                  </a:lnTo>
                  <a:lnTo>
                    <a:pt x="57484" y="27090"/>
                  </a:lnTo>
                  <a:lnTo>
                    <a:pt x="96027" y="7158"/>
                  </a:lnTo>
                  <a:lnTo>
                    <a:pt x="140407" y="0"/>
                  </a:lnTo>
                  <a:lnTo>
                    <a:pt x="3584092" y="0"/>
                  </a:lnTo>
                  <a:lnTo>
                    <a:pt x="3637817" y="10687"/>
                  </a:lnTo>
                  <a:lnTo>
                    <a:pt x="3683367" y="41124"/>
                  </a:lnTo>
                  <a:lnTo>
                    <a:pt x="3713801" y="86676"/>
                  </a:lnTo>
                  <a:lnTo>
                    <a:pt x="3724492" y="140407"/>
                  </a:lnTo>
                  <a:lnTo>
                    <a:pt x="3724492" y="3334193"/>
                  </a:lnTo>
                  <a:lnTo>
                    <a:pt x="3717333" y="3378564"/>
                  </a:lnTo>
                  <a:lnTo>
                    <a:pt x="3697398" y="3417104"/>
                  </a:lnTo>
                  <a:lnTo>
                    <a:pt x="3667004" y="3447499"/>
                  </a:lnTo>
                  <a:lnTo>
                    <a:pt x="3628463" y="3467433"/>
                  </a:lnTo>
                  <a:lnTo>
                    <a:pt x="3584092" y="3474593"/>
                  </a:lnTo>
                  <a:lnTo>
                    <a:pt x="140407" y="3474593"/>
                  </a:lnTo>
                  <a:lnTo>
                    <a:pt x="96027" y="3467433"/>
                  </a:lnTo>
                  <a:lnTo>
                    <a:pt x="57484" y="3447499"/>
                  </a:lnTo>
                  <a:lnTo>
                    <a:pt x="27090" y="3417104"/>
                  </a:lnTo>
                  <a:lnTo>
                    <a:pt x="7158" y="3378564"/>
                  </a:lnTo>
                  <a:lnTo>
                    <a:pt x="0" y="3334193"/>
                  </a:lnTo>
                  <a:lnTo>
                    <a:pt x="0" y="140407"/>
                  </a:lnTo>
                  <a:close/>
                </a:path>
              </a:pathLst>
            </a:custGeom>
            <a:ln w="9524">
              <a:solidFill>
                <a:srgbClr val="595959"/>
              </a:solidFill>
            </a:ln>
          </p:spPr>
          <p:txBody>
            <a:bodyPr wrap="square" lIns="0" tIns="0" rIns="0" bIns="0" rtlCol="0"/>
            <a:lstStyle/>
            <a:p>
              <a:endParaRPr sz="2400" dirty="0"/>
            </a:p>
          </p:txBody>
        </p:sp>
        <p:sp>
          <p:nvSpPr>
            <p:cNvPr id="25" name="object 7">
              <a:extLst>
                <a:ext uri="{FF2B5EF4-FFF2-40B4-BE49-F238E27FC236}">
                  <a16:creationId xmlns:a16="http://schemas.microsoft.com/office/drawing/2014/main" id="{9B395725-947A-92EF-199C-2EB825FED0F9}"/>
                </a:ext>
              </a:extLst>
            </p:cNvPr>
            <p:cNvSpPr/>
            <p:nvPr/>
          </p:nvSpPr>
          <p:spPr>
            <a:xfrm>
              <a:off x="2546379" y="1267755"/>
              <a:ext cx="826769" cy="228600"/>
            </a:xfrm>
            <a:custGeom>
              <a:avLst/>
              <a:gdLst/>
              <a:ahLst/>
              <a:cxnLst/>
              <a:rect l="l" t="t" r="r" b="b"/>
              <a:pathLst>
                <a:path w="826770" h="228600">
                  <a:moveTo>
                    <a:pt x="826177" y="228599"/>
                  </a:moveTo>
                  <a:lnTo>
                    <a:pt x="0" y="228599"/>
                  </a:lnTo>
                  <a:lnTo>
                    <a:pt x="0" y="0"/>
                  </a:lnTo>
                  <a:lnTo>
                    <a:pt x="826177" y="0"/>
                  </a:lnTo>
                  <a:lnTo>
                    <a:pt x="826177" y="228599"/>
                  </a:lnTo>
                  <a:close/>
                </a:path>
              </a:pathLst>
            </a:custGeom>
            <a:solidFill>
              <a:srgbClr val="F7F9F9"/>
            </a:solidFill>
          </p:spPr>
          <p:txBody>
            <a:bodyPr wrap="square" lIns="0" tIns="0" rIns="0" bIns="0" rtlCol="0"/>
            <a:lstStyle/>
            <a:p>
              <a:endParaRPr sz="2400"/>
            </a:p>
          </p:txBody>
        </p:sp>
      </p:grpSp>
      <p:sp>
        <p:nvSpPr>
          <p:cNvPr id="27" name="TextBox 26">
            <a:extLst>
              <a:ext uri="{FF2B5EF4-FFF2-40B4-BE49-F238E27FC236}">
                <a16:creationId xmlns:a16="http://schemas.microsoft.com/office/drawing/2014/main" id="{162FC55E-854E-C3B4-47D9-AA821C741AE9}"/>
              </a:ext>
            </a:extLst>
          </p:cNvPr>
          <p:cNvSpPr txBox="1"/>
          <p:nvPr/>
        </p:nvSpPr>
        <p:spPr>
          <a:xfrm>
            <a:off x="836732" y="4954643"/>
            <a:ext cx="6462888" cy="379656"/>
          </a:xfrm>
          <a:prstGeom prst="rect">
            <a:avLst/>
          </a:prstGeom>
          <a:noFill/>
        </p:spPr>
        <p:txBody>
          <a:bodyPr wrap="square">
            <a:spAutoFit/>
          </a:bodyPr>
          <a:lstStyle/>
          <a:p>
            <a:pPr marL="2082748">
              <a:spcBef>
                <a:spcPts val="1159"/>
              </a:spcBef>
            </a:pPr>
            <a:r>
              <a:rPr lang="en-US" sz="1867" b="1" spc="-47" dirty="0">
                <a:solidFill>
                  <a:srgbClr val="7CA554"/>
                </a:solidFill>
                <a:latin typeface="Times New Roman"/>
                <a:cs typeface="Times New Roman"/>
              </a:rPr>
              <a:t>H</a:t>
            </a:r>
            <a:r>
              <a:rPr lang="en-IN" sz="1867" b="1" spc="-47" dirty="0">
                <a:solidFill>
                  <a:srgbClr val="7CA554"/>
                </a:solidFill>
                <a:latin typeface="Times New Roman"/>
                <a:cs typeface="Times New Roman"/>
              </a:rPr>
              <a:t>IGHLIGHTS</a:t>
            </a:r>
            <a:endParaRPr lang="en-IN" sz="1867" dirty="0">
              <a:latin typeface="Times New Roman"/>
              <a:cs typeface="Times New Roman"/>
            </a:endParaRPr>
          </a:p>
        </p:txBody>
      </p:sp>
      <p:sp>
        <p:nvSpPr>
          <p:cNvPr id="28" name="TextBox 27">
            <a:extLst>
              <a:ext uri="{FF2B5EF4-FFF2-40B4-BE49-F238E27FC236}">
                <a16:creationId xmlns:a16="http://schemas.microsoft.com/office/drawing/2014/main" id="{D38F7D63-AE07-2C41-BF6D-BFB9D9D17831}"/>
              </a:ext>
            </a:extLst>
          </p:cNvPr>
          <p:cNvSpPr txBox="1"/>
          <p:nvPr/>
        </p:nvSpPr>
        <p:spPr>
          <a:xfrm>
            <a:off x="440295" y="5160332"/>
            <a:ext cx="7489117" cy="25539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333" dirty="0">
                <a:latin typeface="Arial" panose="020B0604020202020204" pitchFamily="34" charset="0"/>
                <a:cs typeface="Arial" panose="020B0604020202020204" pitchFamily="34" charset="0"/>
              </a:rPr>
              <a:t>User-friendly interface.                                                </a:t>
            </a:r>
          </a:p>
          <a:p>
            <a:pPr marL="228594" indent="-228594">
              <a:lnSpc>
                <a:spcPct val="150000"/>
              </a:lnSpc>
              <a:buFont typeface="Arial" panose="020B0604020202020204" pitchFamily="34" charset="0"/>
              <a:buChar char="•"/>
            </a:pPr>
            <a:r>
              <a:rPr lang="en-US" sz="1333" dirty="0">
                <a:latin typeface="Arial" panose="020B0604020202020204" pitchFamily="34" charset="0"/>
                <a:cs typeface="Arial" panose="020B0604020202020204" pitchFamily="34" charset="0"/>
              </a:rPr>
              <a:t>Geolocation services to detect nearby </a:t>
            </a:r>
            <a:r>
              <a:rPr lang="en-US" sz="1333" dirty="0" err="1">
                <a:latin typeface="Arial" panose="020B0604020202020204" pitchFamily="34" charset="0"/>
                <a:cs typeface="Arial" panose="020B0604020202020204" pitchFamily="34" charset="0"/>
              </a:rPr>
              <a:t>centres</a:t>
            </a:r>
            <a:r>
              <a:rPr lang="en-US" sz="1333" dirty="0">
                <a:latin typeface="Arial" panose="020B0604020202020204" pitchFamily="34" charset="0"/>
                <a:cs typeface="Arial" panose="020B0604020202020204" pitchFamily="34" charset="0"/>
              </a:rPr>
              <a:t>.          </a:t>
            </a:r>
          </a:p>
          <a:p>
            <a:pPr marL="228594" indent="-228594">
              <a:lnSpc>
                <a:spcPct val="150000"/>
              </a:lnSpc>
              <a:buFont typeface="Arial" panose="020B0604020202020204" pitchFamily="34" charset="0"/>
              <a:buChar char="•"/>
            </a:pPr>
            <a:r>
              <a:rPr lang="en-US" sz="1333" dirty="0">
                <a:latin typeface="Arial" panose="020B0604020202020204" pitchFamily="34" charset="0"/>
                <a:cs typeface="Arial" panose="020B0604020202020204" pitchFamily="34" charset="0"/>
              </a:rPr>
              <a:t>Image detection through Machine learning.        </a:t>
            </a:r>
            <a:endParaRPr lang="en-US" sz="1333" spc="-7" dirty="0">
              <a:latin typeface="Arial" panose="020B0604020202020204" pitchFamily="34" charset="0"/>
              <a:cs typeface="Arial" panose="020B0604020202020204" pitchFamily="34" charset="0"/>
            </a:endParaRPr>
          </a:p>
          <a:p>
            <a:pPr marL="228594" indent="-228594">
              <a:lnSpc>
                <a:spcPct val="150000"/>
              </a:lnSpc>
              <a:buFont typeface="Arial" panose="020B0604020202020204" pitchFamily="34" charset="0"/>
              <a:buChar char="•"/>
            </a:pPr>
            <a:r>
              <a:rPr lang="en-US" sz="1333" spc="-7" dirty="0">
                <a:latin typeface="Arial" panose="020B0604020202020204" pitchFamily="34" charset="0"/>
                <a:cs typeface="Arial" panose="020B0604020202020204" pitchFamily="34" charset="0"/>
              </a:rPr>
              <a:t>Automated report generation                              </a:t>
            </a:r>
          </a:p>
          <a:p>
            <a:pPr>
              <a:lnSpc>
                <a:spcPct val="150000"/>
              </a:lnSpc>
            </a:pPr>
            <a:r>
              <a:rPr lang="en-US" sz="1333" spc="-7" dirty="0">
                <a:latin typeface="Arial" panose="020B0604020202020204" pitchFamily="34" charset="0"/>
                <a:cs typeface="Arial" panose="020B0604020202020204" pitchFamily="34" charset="0"/>
              </a:rPr>
              <a:t>                                                                     </a:t>
            </a:r>
          </a:p>
          <a:p>
            <a:pPr marL="228594" indent="-228594">
              <a:lnSpc>
                <a:spcPct val="150000"/>
              </a:lnSpc>
              <a:buFont typeface="Arial" panose="020B0604020202020204" pitchFamily="34" charset="0"/>
              <a:buChar char="•"/>
            </a:pPr>
            <a:endParaRPr lang="en-US" sz="1333" spc="-7" dirty="0">
              <a:latin typeface="Arial" panose="020B0604020202020204" pitchFamily="34" charset="0"/>
              <a:cs typeface="Arial" panose="020B0604020202020204" pitchFamily="34" charset="0"/>
            </a:endParaRPr>
          </a:p>
          <a:p>
            <a:endParaRPr lang="en-US" sz="1333" b="1" spc="-7" dirty="0">
              <a:latin typeface="Times New Roman"/>
              <a:cs typeface="Times New Roman"/>
            </a:endParaRPr>
          </a:p>
          <a:p>
            <a:endParaRPr lang="en-US" sz="1333" b="1" dirty="0">
              <a:latin typeface="Arial" panose="020B0604020202020204" pitchFamily="34" charset="0"/>
              <a:cs typeface="Arial" panose="020B0604020202020204" pitchFamily="34" charset="0"/>
            </a:endParaRPr>
          </a:p>
          <a:p>
            <a:endParaRPr lang="en-IN" sz="1333" dirty="0"/>
          </a:p>
        </p:txBody>
      </p:sp>
      <p:sp>
        <p:nvSpPr>
          <p:cNvPr id="9" name="TextBox 8">
            <a:extLst>
              <a:ext uri="{FF2B5EF4-FFF2-40B4-BE49-F238E27FC236}">
                <a16:creationId xmlns:a16="http://schemas.microsoft.com/office/drawing/2014/main" id="{57045105-36EC-1C0A-5F16-7AED54B7DC63}"/>
              </a:ext>
            </a:extLst>
          </p:cNvPr>
          <p:cNvSpPr txBox="1"/>
          <p:nvPr/>
        </p:nvSpPr>
        <p:spPr>
          <a:xfrm>
            <a:off x="4177035" y="5188513"/>
            <a:ext cx="4242309" cy="25539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333" dirty="0">
                <a:latin typeface="Arial" panose="020B0604020202020204" pitchFamily="34" charset="0"/>
                <a:cs typeface="Arial" panose="020B0604020202020204" pitchFamily="34" charset="0"/>
              </a:rPr>
              <a:t>Credit points and rewards </a:t>
            </a:r>
          </a:p>
          <a:p>
            <a:pPr marL="228594" indent="-228594">
              <a:lnSpc>
                <a:spcPct val="150000"/>
              </a:lnSpc>
              <a:buFont typeface="Arial" panose="020B0604020202020204" pitchFamily="34" charset="0"/>
              <a:buChar char="•"/>
            </a:pPr>
            <a:r>
              <a:rPr lang="en-US" sz="1333" dirty="0">
                <a:latin typeface="Arial" panose="020B0604020202020204" pitchFamily="34" charset="0"/>
                <a:cs typeface="Arial" panose="020B0604020202020204" pitchFamily="34" charset="0"/>
              </a:rPr>
              <a:t>Reward by tree plantation       </a:t>
            </a:r>
          </a:p>
          <a:p>
            <a:pPr marL="228594" indent="-228594">
              <a:lnSpc>
                <a:spcPct val="150000"/>
              </a:lnSpc>
              <a:buFont typeface="Arial" panose="020B0604020202020204" pitchFamily="34" charset="0"/>
              <a:buChar char="•"/>
            </a:pPr>
            <a:r>
              <a:rPr lang="en-US" sz="1333" spc="-7" dirty="0">
                <a:latin typeface="Arial" panose="020B0604020202020204" pitchFamily="34" charset="0"/>
                <a:cs typeface="Arial" panose="020B0604020202020204" pitchFamily="34" charset="0"/>
              </a:rPr>
              <a:t>Donation along with recycling.</a:t>
            </a:r>
          </a:p>
          <a:p>
            <a:pPr marL="228594" indent="-228594">
              <a:lnSpc>
                <a:spcPct val="150000"/>
              </a:lnSpc>
              <a:buFont typeface="Arial" panose="020B0604020202020204" pitchFamily="34" charset="0"/>
              <a:buChar char="•"/>
            </a:pPr>
            <a:r>
              <a:rPr lang="en-US" sz="1333" spc="-7" dirty="0">
                <a:latin typeface="Arial" panose="020B0604020202020204" pitchFamily="34" charset="0"/>
                <a:cs typeface="Arial" panose="020B0604020202020204" pitchFamily="34" charset="0"/>
              </a:rPr>
              <a:t>Educational popups  and creating awareness</a:t>
            </a:r>
          </a:p>
          <a:p>
            <a:pPr>
              <a:lnSpc>
                <a:spcPct val="150000"/>
              </a:lnSpc>
            </a:pPr>
            <a:r>
              <a:rPr lang="en-US" sz="1333" spc="-7" dirty="0">
                <a:latin typeface="Arial" panose="020B0604020202020204" pitchFamily="34" charset="0"/>
                <a:cs typeface="Arial" panose="020B0604020202020204" pitchFamily="34" charset="0"/>
              </a:rPr>
              <a:t>                                                                                       </a:t>
            </a:r>
          </a:p>
          <a:p>
            <a:pPr marL="228594" indent="-228594">
              <a:lnSpc>
                <a:spcPct val="150000"/>
              </a:lnSpc>
              <a:buFont typeface="Arial" panose="020B0604020202020204" pitchFamily="34" charset="0"/>
              <a:buChar char="•"/>
            </a:pPr>
            <a:endParaRPr lang="en-US" sz="1333" spc="-7" dirty="0">
              <a:latin typeface="Arial" panose="020B0604020202020204" pitchFamily="34" charset="0"/>
              <a:cs typeface="Arial" panose="020B0604020202020204" pitchFamily="34" charset="0"/>
            </a:endParaRPr>
          </a:p>
          <a:p>
            <a:endParaRPr lang="en-US" sz="1333" b="1" spc="-7" dirty="0">
              <a:latin typeface="Times New Roman"/>
              <a:cs typeface="Times New Roman"/>
            </a:endParaRPr>
          </a:p>
          <a:p>
            <a:endParaRPr lang="en-US" sz="1333" b="1" dirty="0">
              <a:latin typeface="Arial" panose="020B0604020202020204" pitchFamily="34" charset="0"/>
              <a:cs typeface="Arial" panose="020B0604020202020204" pitchFamily="34" charset="0"/>
            </a:endParaRPr>
          </a:p>
          <a:p>
            <a:endParaRPr lang="en-IN" sz="1333" dirty="0"/>
          </a:p>
        </p:txBody>
      </p:sp>
    </p:spTree>
    <p:extLst>
      <p:ext uri="{BB962C8B-B14F-4D97-AF65-F5344CB8AC3E}">
        <p14:creationId xmlns:p14="http://schemas.microsoft.com/office/powerpoint/2010/main" val="224394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11273074" y="69790"/>
            <a:ext cx="118533" cy="222219"/>
          </a:xfrm>
          <a:prstGeom prst="rect">
            <a:avLst/>
          </a:prstGeom>
        </p:spPr>
        <p:txBody>
          <a:bodyPr vert="horz" wrap="square" lIns="0" tIns="16933" rIns="0" bIns="0" rtlCol="0">
            <a:spAutoFit/>
          </a:bodyPr>
          <a:lstStyle/>
          <a:p>
            <a:pPr marL="16933">
              <a:spcBef>
                <a:spcPts val="133"/>
              </a:spcBef>
            </a:pPr>
            <a:r>
              <a:rPr lang="en-US" sz="1333" b="1" dirty="0">
                <a:latin typeface="Times New Roman"/>
                <a:cs typeface="Times New Roman"/>
              </a:rPr>
              <a:t>3</a:t>
            </a:r>
            <a:endParaRPr sz="1333" dirty="0">
              <a:latin typeface="Times New Roman"/>
              <a:cs typeface="Times New Roman"/>
            </a:endParaRPr>
          </a:p>
        </p:txBody>
      </p:sp>
      <p:sp>
        <p:nvSpPr>
          <p:cNvPr id="13" name="Title 12">
            <a:extLst>
              <a:ext uri="{FF2B5EF4-FFF2-40B4-BE49-F238E27FC236}">
                <a16:creationId xmlns:a16="http://schemas.microsoft.com/office/drawing/2014/main" id="{8CA9E57F-7D73-0484-5DCB-65CDBAA9CA84}"/>
              </a:ext>
            </a:extLst>
          </p:cNvPr>
          <p:cNvSpPr>
            <a:spLocks noGrp="1"/>
          </p:cNvSpPr>
          <p:nvPr>
            <p:ph type="title"/>
          </p:nvPr>
        </p:nvSpPr>
        <p:spPr>
          <a:xfrm>
            <a:off x="124827" y="233479"/>
            <a:ext cx="7155359" cy="7099380"/>
          </a:xfrm>
        </p:spPr>
        <p:txBody>
          <a:bodyPr/>
          <a:lstStyle/>
          <a:p>
            <a:pPr marL="152395">
              <a:tabLst>
                <a:tab pos="597730" algn="l"/>
                <a:tab pos="598578" algn="l"/>
              </a:tabLst>
            </a:pPr>
            <a:r>
              <a:rPr lang="en-US" sz="1467" dirty="0">
                <a:latin typeface="Arial" panose="020B0604020202020204" pitchFamily="34" charset="0"/>
                <a:cs typeface="Arial" panose="020B0604020202020204" pitchFamily="34" charset="0"/>
              </a:rPr>
              <a:t>STEP1: User logins through username and password. Here, we can use </a:t>
            </a:r>
            <a:r>
              <a:rPr lang="en-US" sz="1467" b="1" dirty="0">
                <a:latin typeface="Arial" panose="020B0604020202020204" pitchFamily="34" charset="0"/>
                <a:cs typeface="Arial" panose="020B0604020202020204" pitchFamily="34" charset="0"/>
              </a:rPr>
              <a:t>API</a:t>
            </a:r>
            <a:r>
              <a:rPr lang="en-US" sz="1467" dirty="0">
                <a:latin typeface="Arial" panose="020B0604020202020204" pitchFamily="34" charset="0"/>
                <a:cs typeface="Arial" panose="020B0604020202020204" pitchFamily="34" charset="0"/>
              </a:rPr>
              <a:t> by connecting databases like Firebase with our application to provide </a:t>
            </a:r>
            <a:r>
              <a:rPr lang="en-US" sz="1467" b="1" dirty="0">
                <a:latin typeface="Arial" panose="020B0604020202020204" pitchFamily="34" charset="0"/>
                <a:cs typeface="Arial" panose="020B0604020202020204" pitchFamily="34" charset="0"/>
              </a:rPr>
              <a:t>real time authentication.</a:t>
            </a:r>
            <a:br>
              <a:rPr lang="en-US" sz="1467" dirty="0">
                <a:latin typeface="Arial" panose="020B0604020202020204" pitchFamily="34" charset="0"/>
                <a:cs typeface="Arial" panose="020B0604020202020204" pitchFamily="34" charset="0"/>
              </a:rPr>
            </a:br>
            <a:br>
              <a:rPr lang="en-US" sz="1467" dirty="0">
                <a:latin typeface="Arial" panose="020B0604020202020204" pitchFamily="34" charset="0"/>
                <a:cs typeface="Arial" panose="020B0604020202020204" pitchFamily="34" charset="0"/>
              </a:rPr>
            </a:br>
            <a:r>
              <a:rPr lang="en-US" sz="1467" dirty="0">
                <a:latin typeface="Arial" panose="020B0604020202020204" pitchFamily="34" charset="0"/>
                <a:cs typeface="Arial" panose="020B0604020202020204" pitchFamily="34" charset="0"/>
              </a:rPr>
              <a:t>STEP 2: Dashboard is displayed where user can check history, credit scores, recent activities and user details. User will be provided 3 options</a:t>
            </a:r>
            <a:br>
              <a:rPr lang="en-US" sz="1467" dirty="0">
                <a:latin typeface="Arial" panose="020B0604020202020204" pitchFamily="34" charset="0"/>
                <a:cs typeface="Arial" panose="020B0604020202020204" pitchFamily="34" charset="0"/>
              </a:rPr>
            </a:br>
            <a:br>
              <a:rPr lang="en-US" sz="1467" dirty="0">
                <a:latin typeface="Arial" panose="020B0604020202020204" pitchFamily="34" charset="0"/>
                <a:cs typeface="Arial" panose="020B0604020202020204" pitchFamily="34" charset="0"/>
              </a:rPr>
            </a:br>
            <a:r>
              <a:rPr lang="en-US" sz="1467" u="sng" dirty="0">
                <a:latin typeface="Arial" panose="020B0604020202020204" pitchFamily="34" charset="0"/>
                <a:cs typeface="Arial" panose="020B0604020202020204" pitchFamily="34" charset="0"/>
              </a:rPr>
              <a:t>OPTION 1</a:t>
            </a:r>
            <a:r>
              <a:rPr lang="en-US" sz="1467" dirty="0">
                <a:latin typeface="Arial" panose="020B0604020202020204" pitchFamily="34" charset="0"/>
                <a:cs typeface="Arial" panose="020B0604020202020204" pitchFamily="34" charset="0"/>
              </a:rPr>
              <a:t>: </a:t>
            </a:r>
            <a:r>
              <a:rPr lang="en-US" sz="1467" b="1" dirty="0">
                <a:latin typeface="Arial" panose="020B0604020202020204" pitchFamily="34" charset="0"/>
                <a:cs typeface="Arial" panose="020B0604020202020204" pitchFamily="34" charset="0"/>
              </a:rPr>
              <a:t>Donate </a:t>
            </a:r>
            <a:r>
              <a:rPr lang="en-US" sz="1467" dirty="0">
                <a:latin typeface="Arial" panose="020B0604020202020204" pitchFamily="34" charset="0"/>
                <a:cs typeface="Arial" panose="020B0604020202020204" pitchFamily="34" charset="0"/>
              </a:rPr>
              <a:t>– User can donate old electronic devices to NGO’s. Hence, our web app will take input of user location and  locate the nearest NGO center by </a:t>
            </a:r>
            <a:r>
              <a:rPr lang="en-US" sz="1467" b="1" dirty="0">
                <a:latin typeface="Arial" panose="020B0604020202020204" pitchFamily="34" charset="0"/>
                <a:cs typeface="Arial" panose="020B0604020202020204" pitchFamily="34" charset="0"/>
              </a:rPr>
              <a:t>automatic geolocation services</a:t>
            </a:r>
            <a:r>
              <a:rPr lang="en-US" sz="1467" dirty="0">
                <a:latin typeface="Arial" panose="020B0604020202020204" pitchFamily="34" charset="0"/>
                <a:cs typeface="Arial" panose="020B0604020202020204" pitchFamily="34" charset="0"/>
              </a:rPr>
              <a:t>.</a:t>
            </a:r>
            <a:br>
              <a:rPr lang="en-US" sz="1467" dirty="0">
                <a:latin typeface="Arial" panose="020B0604020202020204" pitchFamily="34" charset="0"/>
                <a:cs typeface="Arial" panose="020B0604020202020204" pitchFamily="34" charset="0"/>
              </a:rPr>
            </a:br>
            <a:br>
              <a:rPr lang="en-US" sz="1467" dirty="0">
                <a:latin typeface="Arial" panose="020B0604020202020204" pitchFamily="34" charset="0"/>
                <a:cs typeface="Arial" panose="020B0604020202020204" pitchFamily="34" charset="0"/>
              </a:rPr>
            </a:br>
            <a:r>
              <a:rPr lang="en-US" sz="1467" u="sng" dirty="0">
                <a:latin typeface="Arial" panose="020B0604020202020204" pitchFamily="34" charset="0"/>
                <a:cs typeface="Arial" panose="020B0604020202020204" pitchFamily="34" charset="0"/>
              </a:rPr>
              <a:t>OPTION 2</a:t>
            </a:r>
            <a:r>
              <a:rPr lang="en-US" sz="1467" dirty="0">
                <a:latin typeface="Arial" panose="020B0604020202020204" pitchFamily="34" charset="0"/>
                <a:cs typeface="Arial" panose="020B0604020202020204" pitchFamily="34" charset="0"/>
              </a:rPr>
              <a:t>: </a:t>
            </a:r>
            <a:r>
              <a:rPr lang="en-US" sz="1467" b="1" dirty="0">
                <a:latin typeface="Arial" panose="020B0604020202020204" pitchFamily="34" charset="0"/>
                <a:cs typeface="Arial" panose="020B0604020202020204" pitchFamily="34" charset="0"/>
              </a:rPr>
              <a:t>Know about E-Waste </a:t>
            </a:r>
            <a:r>
              <a:rPr lang="en-US" sz="1467" dirty="0">
                <a:latin typeface="Arial" panose="020B0604020202020204" pitchFamily="34" charset="0"/>
                <a:cs typeface="Arial" panose="020B0604020202020204" pitchFamily="34" charset="0"/>
              </a:rPr>
              <a:t>– Educational popup of e-waste management and hazards.</a:t>
            </a:r>
            <a:br>
              <a:rPr lang="en-US" sz="1467" dirty="0">
                <a:latin typeface="Arial" panose="020B0604020202020204" pitchFamily="34" charset="0"/>
                <a:cs typeface="Arial" panose="020B0604020202020204" pitchFamily="34" charset="0"/>
              </a:rPr>
            </a:br>
            <a:br>
              <a:rPr lang="en-US" sz="1467" dirty="0">
                <a:latin typeface="Arial" panose="020B0604020202020204" pitchFamily="34" charset="0"/>
                <a:cs typeface="Arial" panose="020B0604020202020204" pitchFamily="34" charset="0"/>
              </a:rPr>
            </a:br>
            <a:r>
              <a:rPr lang="en-US" sz="1467" u="sng" dirty="0">
                <a:latin typeface="Arial" panose="020B0604020202020204" pitchFamily="34" charset="0"/>
                <a:cs typeface="Arial" panose="020B0604020202020204" pitchFamily="34" charset="0"/>
              </a:rPr>
              <a:t>OPTION 3</a:t>
            </a:r>
            <a:r>
              <a:rPr lang="en-US" sz="1467" dirty="0">
                <a:latin typeface="Arial" panose="020B0604020202020204" pitchFamily="34" charset="0"/>
                <a:cs typeface="Arial" panose="020B0604020202020204" pitchFamily="34" charset="0"/>
              </a:rPr>
              <a:t>: </a:t>
            </a:r>
            <a:r>
              <a:rPr lang="en-US" sz="1467" b="1" dirty="0">
                <a:latin typeface="Arial" panose="020B0604020202020204" pitchFamily="34" charset="0"/>
                <a:cs typeface="Arial" panose="020B0604020202020204" pitchFamily="34" charset="0"/>
              </a:rPr>
              <a:t>Locate E-Waste </a:t>
            </a:r>
            <a:r>
              <a:rPr lang="en-US" sz="1467" b="1" dirty="0" err="1">
                <a:latin typeface="Arial" panose="020B0604020202020204" pitchFamily="34" charset="0"/>
                <a:cs typeface="Arial" panose="020B0604020202020204" pitchFamily="34" charset="0"/>
              </a:rPr>
              <a:t>centre</a:t>
            </a:r>
            <a:r>
              <a:rPr lang="en-US" sz="1467" b="1" dirty="0">
                <a:latin typeface="Arial" panose="020B0604020202020204" pitchFamily="34" charset="0"/>
                <a:cs typeface="Arial" panose="020B0604020202020204" pitchFamily="34" charset="0"/>
              </a:rPr>
              <a:t>- </a:t>
            </a:r>
            <a:r>
              <a:rPr lang="en-US" sz="1467" dirty="0">
                <a:latin typeface="Arial" panose="020B0604020202020204" pitchFamily="34" charset="0"/>
                <a:cs typeface="Arial" panose="020B0604020202020204" pitchFamily="34" charset="0"/>
              </a:rPr>
              <a:t>Here, first user will be asked to input name of the electronic device along with location of user. User can also upload the image of the electronic device which will be </a:t>
            </a:r>
            <a:r>
              <a:rPr lang="en-US" sz="1467" b="1" dirty="0">
                <a:latin typeface="Arial" panose="020B0604020202020204" pitchFamily="34" charset="0"/>
                <a:cs typeface="Arial" panose="020B0604020202020204" pitchFamily="34" charset="0"/>
              </a:rPr>
              <a:t>autodetected by machine learning </a:t>
            </a:r>
            <a:r>
              <a:rPr lang="en-US" sz="1467" dirty="0">
                <a:latin typeface="Arial" panose="020B0604020202020204" pitchFamily="34" charset="0"/>
                <a:cs typeface="Arial" panose="020B0604020202020204" pitchFamily="34" charset="0"/>
              </a:rPr>
              <a:t>feature.</a:t>
            </a:r>
            <a:br>
              <a:rPr lang="en-US" sz="1467" dirty="0">
                <a:latin typeface="Arial" panose="020B0604020202020204" pitchFamily="34" charset="0"/>
                <a:cs typeface="Arial" panose="020B0604020202020204" pitchFamily="34" charset="0"/>
              </a:rPr>
            </a:br>
            <a:br>
              <a:rPr lang="en-US" sz="1467" dirty="0">
                <a:latin typeface="Arial" panose="020B0604020202020204" pitchFamily="34" charset="0"/>
                <a:cs typeface="Arial" panose="020B0604020202020204" pitchFamily="34" charset="0"/>
              </a:rPr>
            </a:br>
            <a:r>
              <a:rPr lang="en-US" sz="1467" dirty="0">
                <a:latin typeface="Arial" panose="020B0604020202020204" pitchFamily="34" charset="0"/>
                <a:cs typeface="Arial" panose="020B0604020202020204" pitchFamily="34" charset="0"/>
              </a:rPr>
              <a:t>Then an </a:t>
            </a:r>
            <a:r>
              <a:rPr lang="en-US" sz="1467" b="1" dirty="0">
                <a:latin typeface="Arial" panose="020B0604020202020204" pitchFamily="34" charset="0"/>
                <a:cs typeface="Arial" panose="020B0604020202020204" pitchFamily="34" charset="0"/>
              </a:rPr>
              <a:t>autogenerated report </a:t>
            </a:r>
            <a:r>
              <a:rPr lang="en-US" sz="1467" dirty="0">
                <a:latin typeface="Arial" panose="020B0604020202020204" pitchFamily="34" charset="0"/>
                <a:cs typeface="Arial" panose="020B0604020202020204" pitchFamily="34" charset="0"/>
              </a:rPr>
              <a:t>will be displayed which will contain data like</a:t>
            </a:r>
            <a:br>
              <a:rPr lang="en-US" sz="1467" dirty="0">
                <a:latin typeface="Arial" panose="020B0604020202020204" pitchFamily="34" charset="0"/>
                <a:cs typeface="Arial" panose="020B0604020202020204" pitchFamily="34" charset="0"/>
              </a:rPr>
            </a:br>
            <a:r>
              <a:rPr lang="en-US" sz="1467" dirty="0">
                <a:latin typeface="Arial" panose="020B0604020202020204" pitchFamily="34" charset="0"/>
                <a:cs typeface="Arial" panose="020B0604020202020204" pitchFamily="34" charset="0"/>
              </a:rPr>
              <a:t>1. %  harmful metal in the device.</a:t>
            </a:r>
            <a:br>
              <a:rPr lang="en-US" sz="1467" dirty="0">
                <a:latin typeface="Arial" panose="020B0604020202020204" pitchFamily="34" charset="0"/>
                <a:cs typeface="Arial" panose="020B0604020202020204" pitchFamily="34" charset="0"/>
              </a:rPr>
            </a:br>
            <a:r>
              <a:rPr lang="en-US" sz="1467" dirty="0">
                <a:latin typeface="Arial" panose="020B0604020202020204" pitchFamily="34" charset="0"/>
                <a:cs typeface="Arial" panose="020B0604020202020204" pitchFamily="34" charset="0"/>
              </a:rPr>
              <a:t>2. its hazardous impact on environment.</a:t>
            </a:r>
            <a:br>
              <a:rPr lang="en-US" sz="1467" dirty="0">
                <a:latin typeface="Arial" panose="020B0604020202020204" pitchFamily="34" charset="0"/>
                <a:cs typeface="Arial" panose="020B0604020202020204" pitchFamily="34" charset="0"/>
              </a:rPr>
            </a:br>
            <a:r>
              <a:rPr lang="en-US" sz="1467" dirty="0">
                <a:latin typeface="Arial" panose="020B0604020202020204" pitchFamily="34" charset="0"/>
                <a:cs typeface="Arial" panose="020B0604020202020204" pitchFamily="34" charset="0"/>
              </a:rPr>
              <a:t>3. % recyclable material in the device etc.</a:t>
            </a:r>
            <a:br>
              <a:rPr lang="en-US" sz="1467" dirty="0">
                <a:latin typeface="Arial" panose="020B0604020202020204" pitchFamily="34" charset="0"/>
                <a:cs typeface="Arial" panose="020B0604020202020204" pitchFamily="34" charset="0"/>
              </a:rPr>
            </a:br>
            <a:br>
              <a:rPr lang="en-US" sz="1467" dirty="0">
                <a:latin typeface="Arial" panose="020B0604020202020204" pitchFamily="34" charset="0"/>
                <a:cs typeface="Arial" panose="020B0604020202020204" pitchFamily="34" charset="0"/>
              </a:rPr>
            </a:br>
            <a:r>
              <a:rPr lang="en-US" sz="1467" dirty="0">
                <a:latin typeface="Arial" panose="020B0604020202020204" pitchFamily="34" charset="0"/>
                <a:cs typeface="Arial" panose="020B0604020202020204" pitchFamily="34" charset="0"/>
              </a:rPr>
              <a:t>Next, Address and time slots of nearby e-waste recycling </a:t>
            </a:r>
            <a:r>
              <a:rPr lang="en-US" sz="1467" dirty="0" err="1">
                <a:latin typeface="Arial" panose="020B0604020202020204" pitchFamily="34" charset="0"/>
                <a:cs typeface="Arial" panose="020B0604020202020204" pitchFamily="34" charset="0"/>
              </a:rPr>
              <a:t>centres</a:t>
            </a:r>
            <a:r>
              <a:rPr lang="en-US" sz="1467" dirty="0">
                <a:latin typeface="Arial" panose="020B0604020202020204" pitchFamily="34" charset="0"/>
                <a:cs typeface="Arial" panose="020B0604020202020204" pitchFamily="34" charset="0"/>
              </a:rPr>
              <a:t> will be displayed  where he/she can visit and handover the electronic device.</a:t>
            </a:r>
            <a:br>
              <a:rPr lang="en-US" sz="1467" dirty="0">
                <a:latin typeface="Arial" panose="020B0604020202020204" pitchFamily="34" charset="0"/>
                <a:cs typeface="Arial" panose="020B0604020202020204" pitchFamily="34" charset="0"/>
              </a:rPr>
            </a:br>
            <a:br>
              <a:rPr lang="en-US" sz="1467" dirty="0">
                <a:latin typeface="Arial" panose="020B0604020202020204" pitchFamily="34" charset="0"/>
                <a:cs typeface="Arial" panose="020B0604020202020204" pitchFamily="34" charset="0"/>
              </a:rPr>
            </a:br>
            <a:r>
              <a:rPr lang="en-US" sz="1467" dirty="0">
                <a:latin typeface="Arial" panose="020B0604020202020204" pitchFamily="34" charset="0"/>
                <a:cs typeface="Arial" panose="020B0604020202020204" pitchFamily="34" charset="0"/>
              </a:rPr>
              <a:t>Admin will assign </a:t>
            </a:r>
            <a:r>
              <a:rPr lang="en-US" sz="1467" dirty="0">
                <a:solidFill>
                  <a:srgbClr val="212529"/>
                </a:solidFill>
                <a:latin typeface="Arial" panose="020B0604020202020204" pitchFamily="34" charset="0"/>
                <a:cs typeface="Arial" panose="020B0604020202020204" pitchFamily="34" charset="0"/>
              </a:rPr>
              <a:t>credit points to user relative to the amount of precious metals recovered from the device if disposed correctly. Users with more than 100 credit points will earn exciting rewards or rewarded </a:t>
            </a:r>
            <a:r>
              <a:rPr lang="en-US" sz="1467" spc="-7" dirty="0">
                <a:latin typeface="Arial" panose="020B0604020202020204" pitchFamily="34" charset="0"/>
                <a:cs typeface="Arial" panose="020B0604020202020204" pitchFamily="34" charset="0"/>
              </a:rPr>
              <a:t>by planting tree.</a:t>
            </a:r>
            <a:br>
              <a:rPr lang="en-IN" sz="1467" dirty="0">
                <a:solidFill>
                  <a:srgbClr val="212529"/>
                </a:solidFill>
                <a:latin typeface="Arial" panose="020B0604020202020204" pitchFamily="34" charset="0"/>
                <a:cs typeface="Arial" panose="020B0604020202020204" pitchFamily="34" charset="0"/>
              </a:rPr>
            </a:br>
            <a:br>
              <a:rPr lang="en-US" sz="1200" dirty="0"/>
            </a:br>
            <a:br>
              <a:rPr lang="en-US" sz="1200" spc="-7" dirty="0">
                <a:latin typeface="Times New Roman"/>
                <a:cs typeface="Times New Roman"/>
              </a:rPr>
            </a:br>
            <a:endParaRPr lang="en-IN" sz="1200" dirty="0">
              <a:latin typeface="Arial" panose="020B0604020202020204" pitchFamily="34" charset="0"/>
              <a:cs typeface="Arial" panose="020B0604020202020204" pitchFamily="34" charset="0"/>
            </a:endParaRPr>
          </a:p>
        </p:txBody>
      </p:sp>
      <p:grpSp>
        <p:nvGrpSpPr>
          <p:cNvPr id="24" name="object 4">
            <a:extLst>
              <a:ext uri="{FF2B5EF4-FFF2-40B4-BE49-F238E27FC236}">
                <a16:creationId xmlns:a16="http://schemas.microsoft.com/office/drawing/2014/main" id="{D53738D7-18E7-7F90-93F7-C6C3CC6EB68C}"/>
              </a:ext>
            </a:extLst>
          </p:cNvPr>
          <p:cNvGrpSpPr/>
          <p:nvPr/>
        </p:nvGrpSpPr>
        <p:grpSpPr>
          <a:xfrm>
            <a:off x="124827" y="177800"/>
            <a:ext cx="7799972" cy="9550400"/>
            <a:chOff x="-76997" y="-271671"/>
            <a:chExt cx="4060481" cy="4908988"/>
          </a:xfrm>
          <a:noFill/>
        </p:grpSpPr>
        <p:sp>
          <p:nvSpPr>
            <p:cNvPr id="25" name="object 5">
              <a:extLst>
                <a:ext uri="{FF2B5EF4-FFF2-40B4-BE49-F238E27FC236}">
                  <a16:creationId xmlns:a16="http://schemas.microsoft.com/office/drawing/2014/main" id="{F3DF9A14-FA4F-9AD4-CE1F-3E13B5024B2B}"/>
                </a:ext>
              </a:extLst>
            </p:cNvPr>
            <p:cNvSpPr/>
            <p:nvPr/>
          </p:nvSpPr>
          <p:spPr>
            <a:xfrm>
              <a:off x="258574" y="1162597"/>
              <a:ext cx="3724910" cy="3474720"/>
            </a:xfrm>
            <a:custGeom>
              <a:avLst/>
              <a:gdLst/>
              <a:ahLst/>
              <a:cxnLst/>
              <a:rect l="l" t="t" r="r" b="b"/>
              <a:pathLst>
                <a:path w="3724910" h="3474720">
                  <a:moveTo>
                    <a:pt x="3584092" y="3474593"/>
                  </a:moveTo>
                  <a:lnTo>
                    <a:pt x="140407" y="3474593"/>
                  </a:lnTo>
                  <a:lnTo>
                    <a:pt x="96027" y="3467433"/>
                  </a:lnTo>
                  <a:lnTo>
                    <a:pt x="57484" y="3447499"/>
                  </a:lnTo>
                  <a:lnTo>
                    <a:pt x="27090" y="3417104"/>
                  </a:lnTo>
                  <a:lnTo>
                    <a:pt x="7158" y="3378564"/>
                  </a:lnTo>
                  <a:lnTo>
                    <a:pt x="0" y="3334193"/>
                  </a:lnTo>
                  <a:lnTo>
                    <a:pt x="0" y="140407"/>
                  </a:lnTo>
                  <a:lnTo>
                    <a:pt x="7158" y="96027"/>
                  </a:lnTo>
                  <a:lnTo>
                    <a:pt x="27090" y="57484"/>
                  </a:lnTo>
                  <a:lnTo>
                    <a:pt x="57484" y="27090"/>
                  </a:lnTo>
                  <a:lnTo>
                    <a:pt x="96027" y="7158"/>
                  </a:lnTo>
                  <a:lnTo>
                    <a:pt x="140407" y="0"/>
                  </a:lnTo>
                  <a:lnTo>
                    <a:pt x="3584092" y="0"/>
                  </a:lnTo>
                  <a:lnTo>
                    <a:pt x="3637817" y="10687"/>
                  </a:lnTo>
                  <a:lnTo>
                    <a:pt x="3683367" y="41124"/>
                  </a:lnTo>
                  <a:lnTo>
                    <a:pt x="3713801" y="86676"/>
                  </a:lnTo>
                  <a:lnTo>
                    <a:pt x="3724492" y="140407"/>
                  </a:lnTo>
                  <a:lnTo>
                    <a:pt x="3724492" y="3334193"/>
                  </a:lnTo>
                  <a:lnTo>
                    <a:pt x="3717333" y="3378564"/>
                  </a:lnTo>
                  <a:lnTo>
                    <a:pt x="3697398" y="3417104"/>
                  </a:lnTo>
                  <a:lnTo>
                    <a:pt x="3667004" y="3447499"/>
                  </a:lnTo>
                  <a:lnTo>
                    <a:pt x="3628463" y="3467433"/>
                  </a:lnTo>
                  <a:lnTo>
                    <a:pt x="3584092" y="3474593"/>
                  </a:lnTo>
                  <a:close/>
                </a:path>
              </a:pathLst>
            </a:custGeom>
            <a:grpFill/>
          </p:spPr>
          <p:txBody>
            <a:bodyPr wrap="square" lIns="0" tIns="0" rIns="0" bIns="0" rtlCol="0"/>
            <a:lstStyle/>
            <a:p>
              <a:endParaRPr sz="2400" dirty="0"/>
            </a:p>
          </p:txBody>
        </p:sp>
        <p:sp>
          <p:nvSpPr>
            <p:cNvPr id="26" name="object 6">
              <a:extLst>
                <a:ext uri="{FF2B5EF4-FFF2-40B4-BE49-F238E27FC236}">
                  <a16:creationId xmlns:a16="http://schemas.microsoft.com/office/drawing/2014/main" id="{5DD998E6-A610-9D07-D2C6-11DD05E95232}"/>
                </a:ext>
              </a:extLst>
            </p:cNvPr>
            <p:cNvSpPr/>
            <p:nvPr/>
          </p:nvSpPr>
          <p:spPr>
            <a:xfrm>
              <a:off x="-76997" y="-271671"/>
              <a:ext cx="3712819" cy="3391087"/>
            </a:xfrm>
            <a:custGeom>
              <a:avLst/>
              <a:gdLst/>
              <a:ahLst/>
              <a:cxnLst/>
              <a:rect l="l" t="t" r="r" b="b"/>
              <a:pathLst>
                <a:path w="3724910" h="3474720">
                  <a:moveTo>
                    <a:pt x="0" y="140407"/>
                  </a:moveTo>
                  <a:lnTo>
                    <a:pt x="7158" y="96027"/>
                  </a:lnTo>
                  <a:lnTo>
                    <a:pt x="27090" y="57484"/>
                  </a:lnTo>
                  <a:lnTo>
                    <a:pt x="57484" y="27090"/>
                  </a:lnTo>
                  <a:lnTo>
                    <a:pt x="96027" y="7158"/>
                  </a:lnTo>
                  <a:lnTo>
                    <a:pt x="140407" y="0"/>
                  </a:lnTo>
                  <a:lnTo>
                    <a:pt x="3584092" y="0"/>
                  </a:lnTo>
                  <a:lnTo>
                    <a:pt x="3637817" y="10687"/>
                  </a:lnTo>
                  <a:lnTo>
                    <a:pt x="3683367" y="41124"/>
                  </a:lnTo>
                  <a:lnTo>
                    <a:pt x="3713801" y="86676"/>
                  </a:lnTo>
                  <a:lnTo>
                    <a:pt x="3724492" y="140407"/>
                  </a:lnTo>
                  <a:lnTo>
                    <a:pt x="3724492" y="3334193"/>
                  </a:lnTo>
                  <a:lnTo>
                    <a:pt x="3717333" y="3378564"/>
                  </a:lnTo>
                  <a:lnTo>
                    <a:pt x="3697398" y="3417104"/>
                  </a:lnTo>
                  <a:lnTo>
                    <a:pt x="3667004" y="3447499"/>
                  </a:lnTo>
                  <a:lnTo>
                    <a:pt x="3628463" y="3467433"/>
                  </a:lnTo>
                  <a:lnTo>
                    <a:pt x="3584092" y="3474593"/>
                  </a:lnTo>
                  <a:lnTo>
                    <a:pt x="140407" y="3474593"/>
                  </a:lnTo>
                  <a:lnTo>
                    <a:pt x="96027" y="3467433"/>
                  </a:lnTo>
                  <a:lnTo>
                    <a:pt x="57484" y="3447499"/>
                  </a:lnTo>
                  <a:lnTo>
                    <a:pt x="27090" y="3417104"/>
                  </a:lnTo>
                  <a:lnTo>
                    <a:pt x="7158" y="3378564"/>
                  </a:lnTo>
                  <a:lnTo>
                    <a:pt x="0" y="3334193"/>
                  </a:lnTo>
                  <a:lnTo>
                    <a:pt x="0" y="140407"/>
                  </a:lnTo>
                  <a:close/>
                </a:path>
              </a:pathLst>
            </a:custGeom>
            <a:grpFill/>
            <a:ln w="9524">
              <a:solidFill>
                <a:srgbClr val="595959"/>
              </a:solidFill>
            </a:ln>
          </p:spPr>
          <p:txBody>
            <a:bodyPr wrap="square" lIns="0" tIns="0" rIns="0" bIns="0" rtlCol="0"/>
            <a:lstStyle/>
            <a:p>
              <a:endParaRPr sz="2400" dirty="0"/>
            </a:p>
          </p:txBody>
        </p:sp>
        <p:sp>
          <p:nvSpPr>
            <p:cNvPr id="27" name="object 7">
              <a:extLst>
                <a:ext uri="{FF2B5EF4-FFF2-40B4-BE49-F238E27FC236}">
                  <a16:creationId xmlns:a16="http://schemas.microsoft.com/office/drawing/2014/main" id="{D0C90C1C-9E71-0ECB-74F7-51DC3EEF6CD6}"/>
                </a:ext>
              </a:extLst>
            </p:cNvPr>
            <p:cNvSpPr/>
            <p:nvPr/>
          </p:nvSpPr>
          <p:spPr>
            <a:xfrm>
              <a:off x="2546379" y="1267755"/>
              <a:ext cx="826769" cy="228600"/>
            </a:xfrm>
            <a:custGeom>
              <a:avLst/>
              <a:gdLst/>
              <a:ahLst/>
              <a:cxnLst/>
              <a:rect l="l" t="t" r="r" b="b"/>
              <a:pathLst>
                <a:path w="826770" h="228600">
                  <a:moveTo>
                    <a:pt x="826177" y="228599"/>
                  </a:moveTo>
                  <a:lnTo>
                    <a:pt x="0" y="228599"/>
                  </a:lnTo>
                  <a:lnTo>
                    <a:pt x="0" y="0"/>
                  </a:lnTo>
                  <a:lnTo>
                    <a:pt x="826177" y="0"/>
                  </a:lnTo>
                  <a:lnTo>
                    <a:pt x="826177" y="228599"/>
                  </a:lnTo>
                  <a:close/>
                </a:path>
              </a:pathLst>
            </a:custGeom>
            <a:grpFill/>
          </p:spPr>
          <p:txBody>
            <a:bodyPr wrap="square" lIns="0" tIns="0" rIns="0" bIns="0" rtlCol="0"/>
            <a:lstStyle/>
            <a:p>
              <a:endParaRPr sz="2400"/>
            </a:p>
          </p:txBody>
        </p:sp>
      </p:grpSp>
      <p:sp>
        <p:nvSpPr>
          <p:cNvPr id="28" name="TextBox 27">
            <a:extLst>
              <a:ext uri="{FF2B5EF4-FFF2-40B4-BE49-F238E27FC236}">
                <a16:creationId xmlns:a16="http://schemas.microsoft.com/office/drawing/2014/main" id="{2EC85632-4B1E-2B41-2F83-E542F3EE5964}"/>
              </a:ext>
            </a:extLst>
          </p:cNvPr>
          <p:cNvSpPr txBox="1"/>
          <p:nvPr/>
        </p:nvSpPr>
        <p:spPr>
          <a:xfrm>
            <a:off x="8827342" y="292009"/>
            <a:ext cx="2007232" cy="584775"/>
          </a:xfrm>
          <a:prstGeom prst="rect">
            <a:avLst/>
          </a:prstGeom>
          <a:noFill/>
        </p:spPr>
        <p:txBody>
          <a:bodyPr wrap="square" rtlCol="0">
            <a:spAutoFit/>
          </a:bodyPr>
          <a:lstStyle/>
          <a:p>
            <a:r>
              <a:rPr lang="en-US" sz="3200" b="1" dirty="0"/>
              <a:t>USE CASE</a:t>
            </a:r>
            <a:endParaRPr lang="en-IN" sz="3200" b="1" dirty="0"/>
          </a:p>
        </p:txBody>
      </p:sp>
      <p:pic>
        <p:nvPicPr>
          <p:cNvPr id="3" name="Picture 2">
            <a:extLst>
              <a:ext uri="{FF2B5EF4-FFF2-40B4-BE49-F238E27FC236}">
                <a16:creationId xmlns:a16="http://schemas.microsoft.com/office/drawing/2014/main" id="{FC2373EB-A428-21DE-B82E-7826AD702721}"/>
              </a:ext>
            </a:extLst>
          </p:cNvPr>
          <p:cNvPicPr>
            <a:picLocks noChangeAspect="1"/>
          </p:cNvPicPr>
          <p:nvPr/>
        </p:nvPicPr>
        <p:blipFill>
          <a:blip r:embed="rId2"/>
          <a:stretch>
            <a:fillRect/>
          </a:stretch>
        </p:blipFill>
        <p:spPr>
          <a:xfrm>
            <a:off x="7280186" y="876784"/>
            <a:ext cx="4786987" cy="5066816"/>
          </a:xfrm>
          <a:prstGeom prst="rect">
            <a:avLst/>
          </a:prstGeom>
        </p:spPr>
      </p:pic>
    </p:spTree>
    <p:extLst>
      <p:ext uri="{BB962C8B-B14F-4D97-AF65-F5344CB8AC3E}">
        <p14:creationId xmlns:p14="http://schemas.microsoft.com/office/powerpoint/2010/main" val="25669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9553" y="737718"/>
            <a:ext cx="3767667" cy="1371315"/>
          </a:xfrm>
          <a:prstGeom prst="rect">
            <a:avLst/>
          </a:prstGeom>
        </p:spPr>
        <p:txBody>
          <a:bodyPr vert="horz" wrap="square" lIns="0" tIns="16933" rIns="0" bIns="0" rtlCol="0" anchor="ctr">
            <a:spAutoFit/>
          </a:bodyPr>
          <a:lstStyle/>
          <a:p>
            <a:pPr marL="16933">
              <a:lnSpc>
                <a:spcPct val="100000"/>
              </a:lnSpc>
              <a:spcBef>
                <a:spcPts val="133"/>
              </a:spcBef>
            </a:pPr>
            <a:r>
              <a:rPr spc="260" dirty="0"/>
              <a:t>Team </a:t>
            </a:r>
            <a:r>
              <a:rPr spc="240" dirty="0"/>
              <a:t>Member</a:t>
            </a:r>
            <a:r>
              <a:rPr spc="-400" dirty="0"/>
              <a:t> </a:t>
            </a:r>
            <a:r>
              <a:rPr spc="207" dirty="0"/>
              <a:t>Details</a:t>
            </a:r>
          </a:p>
        </p:txBody>
      </p:sp>
      <p:sp>
        <p:nvSpPr>
          <p:cNvPr id="3" name="object 3"/>
          <p:cNvSpPr txBox="1"/>
          <p:nvPr/>
        </p:nvSpPr>
        <p:spPr>
          <a:xfrm>
            <a:off x="1051731" y="2016257"/>
            <a:ext cx="3317069" cy="2466829"/>
          </a:xfrm>
          <a:prstGeom prst="rect">
            <a:avLst/>
          </a:prstGeom>
        </p:spPr>
        <p:txBody>
          <a:bodyPr vert="horz" wrap="square" lIns="0" tIns="132080" rIns="0" bIns="0" rtlCol="0">
            <a:spAutoFit/>
          </a:bodyPr>
          <a:lstStyle/>
          <a:p>
            <a:pPr marL="16933">
              <a:spcBef>
                <a:spcPts val="1040"/>
              </a:spcBef>
            </a:pPr>
            <a:r>
              <a:rPr sz="1333" b="1" spc="-40" dirty="0">
                <a:solidFill>
                  <a:srgbClr val="5D7C3F"/>
                </a:solidFill>
                <a:latin typeface="Times New Roman"/>
                <a:cs typeface="Times New Roman"/>
              </a:rPr>
              <a:t>Team </a:t>
            </a:r>
            <a:r>
              <a:rPr sz="1333" b="1" spc="-7" dirty="0">
                <a:solidFill>
                  <a:srgbClr val="5D7C3F"/>
                </a:solidFill>
                <a:latin typeface="Times New Roman"/>
                <a:cs typeface="Times New Roman"/>
              </a:rPr>
              <a:t>Leader Name: </a:t>
            </a:r>
            <a:r>
              <a:rPr lang="en-IN" sz="1333" b="1" spc="-7" dirty="0">
                <a:solidFill>
                  <a:srgbClr val="5D7C3F"/>
                </a:solidFill>
                <a:latin typeface="Times New Roman"/>
                <a:cs typeface="Times New Roman"/>
              </a:rPr>
              <a:t>Anuprita Mhapankar </a:t>
            </a:r>
            <a:r>
              <a:rPr lang="en-IN" sz="1333" spc="-7" dirty="0">
                <a:latin typeface="Times New Roman"/>
                <a:cs typeface="Times New Roman"/>
              </a:rPr>
              <a:t>BTECH	        INFT</a:t>
            </a:r>
            <a:endParaRPr lang="en-IN" sz="1333" dirty="0">
              <a:latin typeface="Times New Roman"/>
              <a:cs typeface="Times New Roman"/>
            </a:endParaRPr>
          </a:p>
          <a:p>
            <a:pPr marL="16933">
              <a:spcBef>
                <a:spcPts val="907"/>
              </a:spcBef>
            </a:pPr>
            <a:r>
              <a:rPr sz="1333" b="1" spc="-40" dirty="0">
                <a:solidFill>
                  <a:srgbClr val="5D7C3F"/>
                </a:solidFill>
                <a:latin typeface="Times New Roman"/>
                <a:cs typeface="Times New Roman"/>
              </a:rPr>
              <a:t>Team </a:t>
            </a:r>
            <a:r>
              <a:rPr sz="1333" b="1" spc="-7" dirty="0">
                <a:solidFill>
                  <a:srgbClr val="5D7C3F"/>
                </a:solidFill>
                <a:latin typeface="Times New Roman"/>
                <a:cs typeface="Times New Roman"/>
              </a:rPr>
              <a:t>Member </a:t>
            </a:r>
            <a:r>
              <a:rPr sz="1333" b="1" dirty="0">
                <a:solidFill>
                  <a:srgbClr val="5D7C3F"/>
                </a:solidFill>
                <a:latin typeface="Times New Roman"/>
                <a:cs typeface="Times New Roman"/>
              </a:rPr>
              <a:t>1 :</a:t>
            </a:r>
            <a:r>
              <a:rPr lang="en-US" sz="1333" b="1" dirty="0">
                <a:solidFill>
                  <a:srgbClr val="5D7C3F"/>
                </a:solidFill>
                <a:latin typeface="Times New Roman"/>
                <a:cs typeface="Times New Roman"/>
              </a:rPr>
              <a:t> Pranav Pol</a:t>
            </a:r>
            <a:endParaRPr sz="1333" dirty="0">
              <a:latin typeface="Times New Roman"/>
              <a:cs typeface="Times New Roman"/>
            </a:endParaRPr>
          </a:p>
          <a:p>
            <a:pPr marL="16933">
              <a:spcBef>
                <a:spcPts val="907"/>
              </a:spcBef>
              <a:tabLst>
                <a:tab pos="1235256" algn="l"/>
              </a:tabLst>
            </a:pPr>
            <a:r>
              <a:rPr sz="1333" spc="-7" dirty="0">
                <a:latin typeface="Times New Roman"/>
                <a:cs typeface="Times New Roman"/>
              </a:rPr>
              <a:t>B</a:t>
            </a:r>
            <a:r>
              <a:rPr lang="en-US" sz="1333" spc="-7" dirty="0">
                <a:latin typeface="Times New Roman"/>
                <a:cs typeface="Times New Roman"/>
              </a:rPr>
              <a:t>TECH</a:t>
            </a:r>
            <a:r>
              <a:rPr sz="1333" spc="-7" dirty="0">
                <a:latin typeface="Times New Roman"/>
                <a:cs typeface="Times New Roman"/>
              </a:rPr>
              <a:t>	</a:t>
            </a:r>
            <a:r>
              <a:rPr lang="en-US" sz="1333" spc="-7" dirty="0">
                <a:latin typeface="Times New Roman"/>
                <a:cs typeface="Times New Roman"/>
              </a:rPr>
              <a:t>INFT</a:t>
            </a:r>
            <a:endParaRPr sz="1333" dirty="0">
              <a:latin typeface="Times New Roman"/>
              <a:cs typeface="Times New Roman"/>
            </a:endParaRPr>
          </a:p>
          <a:p>
            <a:pPr marL="16933">
              <a:spcBef>
                <a:spcPts val="907"/>
              </a:spcBef>
            </a:pPr>
            <a:r>
              <a:rPr sz="1333" b="1" spc="-40" dirty="0">
                <a:solidFill>
                  <a:srgbClr val="5D7C3F"/>
                </a:solidFill>
                <a:latin typeface="Times New Roman"/>
                <a:cs typeface="Times New Roman"/>
              </a:rPr>
              <a:t>Team </a:t>
            </a:r>
            <a:r>
              <a:rPr sz="1333" b="1" spc="-7" dirty="0">
                <a:solidFill>
                  <a:srgbClr val="5D7C3F"/>
                </a:solidFill>
                <a:latin typeface="Times New Roman"/>
                <a:cs typeface="Times New Roman"/>
              </a:rPr>
              <a:t>Member </a:t>
            </a:r>
            <a:r>
              <a:rPr sz="1333" b="1" dirty="0">
                <a:solidFill>
                  <a:srgbClr val="5D7C3F"/>
                </a:solidFill>
                <a:latin typeface="Times New Roman"/>
                <a:cs typeface="Times New Roman"/>
              </a:rPr>
              <a:t>2 </a:t>
            </a:r>
            <a:r>
              <a:rPr sz="1333" b="1" spc="-7" dirty="0">
                <a:solidFill>
                  <a:srgbClr val="5D7C3F"/>
                </a:solidFill>
                <a:latin typeface="Times New Roman"/>
                <a:cs typeface="Times New Roman"/>
              </a:rPr>
              <a:t>Name </a:t>
            </a:r>
            <a:r>
              <a:rPr sz="1333" b="1" dirty="0">
                <a:solidFill>
                  <a:srgbClr val="5D7C3F"/>
                </a:solidFill>
                <a:latin typeface="Times New Roman"/>
                <a:cs typeface="Times New Roman"/>
              </a:rPr>
              <a:t>: </a:t>
            </a:r>
            <a:r>
              <a:rPr lang="en-US" sz="1333" b="1" dirty="0">
                <a:solidFill>
                  <a:srgbClr val="5D7C3F"/>
                </a:solidFill>
                <a:latin typeface="Times New Roman"/>
                <a:cs typeface="Times New Roman"/>
              </a:rPr>
              <a:t>Eesha Chavan</a:t>
            </a:r>
            <a:endParaRPr sz="1333" dirty="0">
              <a:latin typeface="Times New Roman"/>
              <a:cs typeface="Times New Roman"/>
            </a:endParaRPr>
          </a:p>
          <a:p>
            <a:pPr marL="16933">
              <a:spcBef>
                <a:spcPts val="907"/>
              </a:spcBef>
              <a:tabLst>
                <a:tab pos="1235256" algn="l"/>
              </a:tabLst>
            </a:pPr>
            <a:r>
              <a:rPr sz="1333" spc="-7" dirty="0">
                <a:latin typeface="Times New Roman"/>
                <a:cs typeface="Times New Roman"/>
              </a:rPr>
              <a:t>B</a:t>
            </a:r>
            <a:r>
              <a:rPr lang="en-US" sz="1333" spc="-7" dirty="0">
                <a:latin typeface="Times New Roman"/>
                <a:cs typeface="Times New Roman"/>
              </a:rPr>
              <a:t>TECH</a:t>
            </a:r>
            <a:r>
              <a:rPr sz="1333" spc="-7" dirty="0">
                <a:latin typeface="Times New Roman"/>
                <a:cs typeface="Times New Roman"/>
              </a:rPr>
              <a:t>	</a:t>
            </a:r>
            <a:r>
              <a:rPr lang="en-US" sz="1333" spc="-7" dirty="0">
                <a:latin typeface="Times New Roman"/>
                <a:cs typeface="Times New Roman"/>
              </a:rPr>
              <a:t>INFT</a:t>
            </a:r>
            <a:endParaRPr sz="1333" dirty="0">
              <a:latin typeface="Times New Roman"/>
              <a:cs typeface="Times New Roman"/>
            </a:endParaRPr>
          </a:p>
          <a:p>
            <a:pPr marL="16933">
              <a:spcBef>
                <a:spcPts val="907"/>
              </a:spcBef>
            </a:pPr>
            <a:r>
              <a:rPr sz="1333" b="1" spc="-40" dirty="0">
                <a:solidFill>
                  <a:srgbClr val="5D7C3F"/>
                </a:solidFill>
                <a:latin typeface="Times New Roman"/>
                <a:cs typeface="Times New Roman"/>
              </a:rPr>
              <a:t>Team </a:t>
            </a:r>
            <a:r>
              <a:rPr sz="1333" b="1" spc="-7" dirty="0">
                <a:solidFill>
                  <a:srgbClr val="5D7C3F"/>
                </a:solidFill>
                <a:latin typeface="Times New Roman"/>
                <a:cs typeface="Times New Roman"/>
              </a:rPr>
              <a:t>Member </a:t>
            </a:r>
            <a:r>
              <a:rPr sz="1333" b="1" dirty="0">
                <a:solidFill>
                  <a:srgbClr val="5D7C3F"/>
                </a:solidFill>
                <a:latin typeface="Times New Roman"/>
                <a:cs typeface="Times New Roman"/>
              </a:rPr>
              <a:t>3 </a:t>
            </a:r>
            <a:r>
              <a:rPr sz="1333" b="1" spc="-7" dirty="0">
                <a:solidFill>
                  <a:srgbClr val="5D7C3F"/>
                </a:solidFill>
                <a:latin typeface="Times New Roman"/>
                <a:cs typeface="Times New Roman"/>
              </a:rPr>
              <a:t>Name </a:t>
            </a:r>
            <a:r>
              <a:rPr sz="1333" b="1" dirty="0">
                <a:solidFill>
                  <a:srgbClr val="5D7C3F"/>
                </a:solidFill>
                <a:latin typeface="Times New Roman"/>
                <a:cs typeface="Times New Roman"/>
              </a:rPr>
              <a:t>: </a:t>
            </a:r>
            <a:r>
              <a:rPr lang="en-US" sz="1333" b="1" spc="-7" dirty="0">
                <a:solidFill>
                  <a:srgbClr val="5D7C3F"/>
                </a:solidFill>
                <a:latin typeface="Times New Roman"/>
                <a:cs typeface="Times New Roman"/>
              </a:rPr>
              <a:t>Shravani </a:t>
            </a:r>
            <a:r>
              <a:rPr lang="en-US" sz="1333" b="1" spc="-7" dirty="0" err="1">
                <a:solidFill>
                  <a:srgbClr val="5D7C3F"/>
                </a:solidFill>
                <a:latin typeface="Times New Roman"/>
                <a:cs typeface="Times New Roman"/>
              </a:rPr>
              <a:t>Rasam</a:t>
            </a:r>
            <a:endParaRPr sz="1333" dirty="0">
              <a:latin typeface="Times New Roman"/>
              <a:cs typeface="Times New Roman"/>
            </a:endParaRPr>
          </a:p>
          <a:p>
            <a:pPr marL="16933">
              <a:spcBef>
                <a:spcPts val="907"/>
              </a:spcBef>
              <a:tabLst>
                <a:tab pos="1235256" algn="l"/>
              </a:tabLst>
            </a:pPr>
            <a:r>
              <a:rPr sz="1333" spc="-7" dirty="0">
                <a:latin typeface="Times New Roman"/>
                <a:cs typeface="Times New Roman"/>
              </a:rPr>
              <a:t>B</a:t>
            </a:r>
            <a:r>
              <a:rPr lang="en-US" sz="1333" spc="-7" dirty="0">
                <a:latin typeface="Times New Roman"/>
                <a:cs typeface="Times New Roman"/>
              </a:rPr>
              <a:t>TECH</a:t>
            </a:r>
            <a:r>
              <a:rPr sz="1333" spc="-7" dirty="0">
                <a:latin typeface="Times New Roman"/>
                <a:cs typeface="Times New Roman"/>
              </a:rPr>
              <a:t>	</a:t>
            </a:r>
            <a:r>
              <a:rPr lang="en-US" sz="1333" spc="-7" dirty="0">
                <a:latin typeface="Times New Roman"/>
                <a:cs typeface="Times New Roman"/>
              </a:rPr>
              <a:t>INFT</a:t>
            </a:r>
            <a:endParaRPr sz="1333" dirty="0">
              <a:latin typeface="Times New Roman"/>
              <a:cs typeface="Times New Roman"/>
            </a:endParaRPr>
          </a:p>
        </p:txBody>
      </p:sp>
      <p:sp>
        <p:nvSpPr>
          <p:cNvPr id="4" name="object 4"/>
          <p:cNvSpPr txBox="1"/>
          <p:nvPr/>
        </p:nvSpPr>
        <p:spPr>
          <a:xfrm>
            <a:off x="4099724" y="2449750"/>
            <a:ext cx="557107" cy="222219"/>
          </a:xfrm>
          <a:prstGeom prst="rect">
            <a:avLst/>
          </a:prstGeom>
        </p:spPr>
        <p:txBody>
          <a:bodyPr vert="horz" wrap="square" lIns="0" tIns="16933" rIns="0" bIns="0" rtlCol="0">
            <a:spAutoFit/>
          </a:bodyPr>
          <a:lstStyle/>
          <a:p>
            <a:pPr marL="16933">
              <a:spcBef>
                <a:spcPts val="133"/>
              </a:spcBef>
            </a:pPr>
            <a:r>
              <a:rPr sz="1333" spc="-40" dirty="0">
                <a:latin typeface="Times New Roman"/>
                <a:cs typeface="Times New Roman"/>
              </a:rPr>
              <a:t>Year</a:t>
            </a:r>
            <a:r>
              <a:rPr sz="1333" spc="-93" dirty="0">
                <a:latin typeface="Times New Roman"/>
                <a:cs typeface="Times New Roman"/>
              </a:rPr>
              <a:t> </a:t>
            </a:r>
            <a:r>
              <a:rPr sz="1333" dirty="0">
                <a:latin typeface="Times New Roman"/>
                <a:cs typeface="Times New Roman"/>
              </a:rPr>
              <a:t>II</a:t>
            </a:r>
          </a:p>
        </p:txBody>
      </p:sp>
      <p:sp>
        <p:nvSpPr>
          <p:cNvPr id="5" name="object 5"/>
          <p:cNvSpPr txBox="1"/>
          <p:nvPr/>
        </p:nvSpPr>
        <p:spPr>
          <a:xfrm>
            <a:off x="4090247" y="3086439"/>
            <a:ext cx="557107" cy="222219"/>
          </a:xfrm>
          <a:prstGeom prst="rect">
            <a:avLst/>
          </a:prstGeom>
        </p:spPr>
        <p:txBody>
          <a:bodyPr vert="horz" wrap="square" lIns="0" tIns="16933" rIns="0" bIns="0" rtlCol="0">
            <a:spAutoFit/>
          </a:bodyPr>
          <a:lstStyle/>
          <a:p>
            <a:pPr marL="16933">
              <a:spcBef>
                <a:spcPts val="133"/>
              </a:spcBef>
            </a:pPr>
            <a:r>
              <a:rPr sz="1333" spc="-40" dirty="0">
                <a:latin typeface="Times New Roman"/>
                <a:cs typeface="Times New Roman"/>
              </a:rPr>
              <a:t>Year</a:t>
            </a:r>
            <a:r>
              <a:rPr sz="1333" spc="-93" dirty="0">
                <a:latin typeface="Times New Roman"/>
                <a:cs typeface="Times New Roman"/>
              </a:rPr>
              <a:t> </a:t>
            </a:r>
            <a:r>
              <a:rPr sz="1333" dirty="0">
                <a:latin typeface="Times New Roman"/>
                <a:cs typeface="Times New Roman"/>
              </a:rPr>
              <a:t>II</a:t>
            </a:r>
          </a:p>
        </p:txBody>
      </p:sp>
      <p:sp>
        <p:nvSpPr>
          <p:cNvPr id="6" name="object 6"/>
          <p:cNvSpPr txBox="1"/>
          <p:nvPr/>
        </p:nvSpPr>
        <p:spPr>
          <a:xfrm>
            <a:off x="4099724" y="3723129"/>
            <a:ext cx="557107" cy="222219"/>
          </a:xfrm>
          <a:prstGeom prst="rect">
            <a:avLst/>
          </a:prstGeom>
        </p:spPr>
        <p:txBody>
          <a:bodyPr vert="horz" wrap="square" lIns="0" tIns="16933" rIns="0" bIns="0" rtlCol="0">
            <a:spAutoFit/>
          </a:bodyPr>
          <a:lstStyle/>
          <a:p>
            <a:pPr marL="16933">
              <a:spcBef>
                <a:spcPts val="133"/>
              </a:spcBef>
            </a:pPr>
            <a:r>
              <a:rPr sz="1333" spc="-40" dirty="0">
                <a:latin typeface="Times New Roman"/>
                <a:cs typeface="Times New Roman"/>
              </a:rPr>
              <a:t>Year</a:t>
            </a:r>
            <a:r>
              <a:rPr sz="1333" spc="-93" dirty="0">
                <a:latin typeface="Times New Roman"/>
                <a:cs typeface="Times New Roman"/>
              </a:rPr>
              <a:t> </a:t>
            </a:r>
            <a:r>
              <a:rPr sz="1333" dirty="0">
                <a:latin typeface="Times New Roman"/>
                <a:cs typeface="Times New Roman"/>
              </a:rPr>
              <a:t>II</a:t>
            </a:r>
          </a:p>
        </p:txBody>
      </p:sp>
      <p:sp>
        <p:nvSpPr>
          <p:cNvPr id="7" name="object 7"/>
          <p:cNvSpPr txBox="1"/>
          <p:nvPr/>
        </p:nvSpPr>
        <p:spPr>
          <a:xfrm>
            <a:off x="4099724" y="4359830"/>
            <a:ext cx="557107" cy="222219"/>
          </a:xfrm>
          <a:prstGeom prst="rect">
            <a:avLst/>
          </a:prstGeom>
        </p:spPr>
        <p:txBody>
          <a:bodyPr vert="horz" wrap="square" lIns="0" tIns="16933" rIns="0" bIns="0" rtlCol="0">
            <a:spAutoFit/>
          </a:bodyPr>
          <a:lstStyle/>
          <a:p>
            <a:pPr marL="16933">
              <a:spcBef>
                <a:spcPts val="133"/>
              </a:spcBef>
            </a:pPr>
            <a:r>
              <a:rPr sz="1333" spc="-40" dirty="0">
                <a:latin typeface="Times New Roman"/>
                <a:cs typeface="Times New Roman"/>
              </a:rPr>
              <a:t>Year</a:t>
            </a:r>
            <a:r>
              <a:rPr sz="1333" spc="-93" dirty="0">
                <a:latin typeface="Times New Roman"/>
                <a:cs typeface="Times New Roman"/>
              </a:rPr>
              <a:t> </a:t>
            </a:r>
            <a:r>
              <a:rPr sz="1333" dirty="0">
                <a:latin typeface="Times New Roman"/>
                <a:cs typeface="Times New Roman"/>
              </a:rPr>
              <a:t>II</a:t>
            </a:r>
          </a:p>
        </p:txBody>
      </p:sp>
      <p:sp>
        <p:nvSpPr>
          <p:cNvPr id="8" name="object 8"/>
          <p:cNvSpPr txBox="1"/>
          <p:nvPr/>
        </p:nvSpPr>
        <p:spPr>
          <a:xfrm>
            <a:off x="1051731" y="4563017"/>
            <a:ext cx="3708400" cy="1620636"/>
          </a:xfrm>
          <a:prstGeom prst="rect">
            <a:avLst/>
          </a:prstGeom>
        </p:spPr>
        <p:txBody>
          <a:bodyPr vert="horz" wrap="square" lIns="0" tIns="132080" rIns="0" bIns="0" rtlCol="0">
            <a:spAutoFit/>
          </a:bodyPr>
          <a:lstStyle/>
          <a:p>
            <a:pPr marL="16933">
              <a:spcBef>
                <a:spcPts val="1040"/>
              </a:spcBef>
            </a:pPr>
            <a:r>
              <a:rPr sz="1333" b="1" spc="-40" dirty="0">
                <a:solidFill>
                  <a:srgbClr val="5D7C3F"/>
                </a:solidFill>
                <a:latin typeface="Times New Roman"/>
                <a:cs typeface="Times New Roman"/>
              </a:rPr>
              <a:t>Team </a:t>
            </a:r>
            <a:r>
              <a:rPr sz="1333" b="1" spc="-7" dirty="0">
                <a:solidFill>
                  <a:srgbClr val="5D7C3F"/>
                </a:solidFill>
                <a:latin typeface="Times New Roman"/>
                <a:cs typeface="Times New Roman"/>
              </a:rPr>
              <a:t>Member </a:t>
            </a:r>
            <a:r>
              <a:rPr sz="1333" b="1" dirty="0">
                <a:solidFill>
                  <a:srgbClr val="5D7C3F"/>
                </a:solidFill>
                <a:latin typeface="Times New Roman"/>
                <a:cs typeface="Times New Roman"/>
              </a:rPr>
              <a:t>4 </a:t>
            </a:r>
            <a:r>
              <a:rPr sz="1333" b="1" spc="-7" dirty="0">
                <a:solidFill>
                  <a:srgbClr val="5D7C3F"/>
                </a:solidFill>
                <a:latin typeface="Times New Roman"/>
                <a:cs typeface="Times New Roman"/>
              </a:rPr>
              <a:t>Name </a:t>
            </a:r>
            <a:r>
              <a:rPr sz="1333" b="1" dirty="0">
                <a:solidFill>
                  <a:srgbClr val="5D7C3F"/>
                </a:solidFill>
                <a:latin typeface="Times New Roman"/>
                <a:cs typeface="Times New Roman"/>
              </a:rPr>
              <a:t>: </a:t>
            </a:r>
            <a:r>
              <a:rPr lang="en-US" sz="1333" b="1" spc="-7" dirty="0">
                <a:solidFill>
                  <a:srgbClr val="5D7C3F"/>
                </a:solidFill>
                <a:latin typeface="Times New Roman"/>
                <a:cs typeface="Times New Roman"/>
              </a:rPr>
              <a:t>Siddhant Sathe</a:t>
            </a:r>
            <a:endParaRPr sz="1333" dirty="0">
              <a:latin typeface="Times New Roman"/>
              <a:cs typeface="Times New Roman"/>
            </a:endParaRPr>
          </a:p>
          <a:p>
            <a:pPr marL="16933">
              <a:spcBef>
                <a:spcPts val="907"/>
              </a:spcBef>
              <a:tabLst>
                <a:tab pos="1277588" algn="l"/>
                <a:tab pos="3125815" algn="l"/>
              </a:tabLst>
            </a:pPr>
            <a:r>
              <a:rPr sz="1333" spc="-7" dirty="0">
                <a:latin typeface="Times New Roman"/>
                <a:cs typeface="Times New Roman"/>
              </a:rPr>
              <a:t>B</a:t>
            </a:r>
            <a:r>
              <a:rPr lang="en-US" sz="1333" spc="-7" dirty="0">
                <a:latin typeface="Times New Roman"/>
                <a:cs typeface="Times New Roman"/>
              </a:rPr>
              <a:t>TECH</a:t>
            </a:r>
            <a:r>
              <a:rPr sz="1333" spc="-7" dirty="0">
                <a:latin typeface="Times New Roman"/>
                <a:cs typeface="Times New Roman"/>
              </a:rPr>
              <a:t>	</a:t>
            </a:r>
            <a:r>
              <a:rPr lang="en-US" sz="1333" spc="-7" dirty="0">
                <a:latin typeface="Times New Roman"/>
                <a:cs typeface="Times New Roman"/>
              </a:rPr>
              <a:t>INFT</a:t>
            </a:r>
            <a:r>
              <a:rPr sz="1333" spc="-7" dirty="0">
                <a:latin typeface="Times New Roman"/>
                <a:cs typeface="Times New Roman"/>
              </a:rPr>
              <a:t>	</a:t>
            </a:r>
            <a:r>
              <a:rPr sz="1333" spc="-40" dirty="0">
                <a:latin typeface="Times New Roman"/>
                <a:cs typeface="Times New Roman"/>
              </a:rPr>
              <a:t>Year</a:t>
            </a:r>
            <a:r>
              <a:rPr sz="1333" spc="-133" dirty="0">
                <a:latin typeface="Times New Roman"/>
                <a:cs typeface="Times New Roman"/>
              </a:rPr>
              <a:t> </a:t>
            </a:r>
            <a:r>
              <a:rPr sz="1333" dirty="0">
                <a:latin typeface="Times New Roman"/>
                <a:cs typeface="Times New Roman"/>
              </a:rPr>
              <a:t>II</a:t>
            </a:r>
          </a:p>
          <a:p>
            <a:pPr marL="16933">
              <a:spcBef>
                <a:spcPts val="907"/>
              </a:spcBef>
            </a:pPr>
            <a:r>
              <a:rPr sz="1333" b="1" spc="-40" dirty="0">
                <a:solidFill>
                  <a:srgbClr val="5D7C3F"/>
                </a:solidFill>
                <a:latin typeface="Times New Roman"/>
                <a:cs typeface="Times New Roman"/>
              </a:rPr>
              <a:t>Team </a:t>
            </a:r>
            <a:r>
              <a:rPr sz="1333" b="1" spc="-7" dirty="0">
                <a:solidFill>
                  <a:srgbClr val="5D7C3F"/>
                </a:solidFill>
                <a:latin typeface="Times New Roman"/>
                <a:cs typeface="Times New Roman"/>
              </a:rPr>
              <a:t>Member </a:t>
            </a:r>
            <a:r>
              <a:rPr sz="1333" b="1" dirty="0">
                <a:solidFill>
                  <a:srgbClr val="5D7C3F"/>
                </a:solidFill>
                <a:latin typeface="Times New Roman"/>
                <a:cs typeface="Times New Roman"/>
              </a:rPr>
              <a:t>5 </a:t>
            </a:r>
            <a:r>
              <a:rPr sz="1333" b="1" spc="-7" dirty="0">
                <a:solidFill>
                  <a:srgbClr val="5D7C3F"/>
                </a:solidFill>
                <a:latin typeface="Times New Roman"/>
                <a:cs typeface="Times New Roman"/>
              </a:rPr>
              <a:t>Name </a:t>
            </a:r>
            <a:r>
              <a:rPr sz="1333" b="1" dirty="0">
                <a:solidFill>
                  <a:srgbClr val="5D7C3F"/>
                </a:solidFill>
                <a:latin typeface="Times New Roman"/>
                <a:cs typeface="Times New Roman"/>
              </a:rPr>
              <a:t>: </a:t>
            </a:r>
            <a:r>
              <a:rPr lang="en-US" sz="1333" b="1" spc="-7" dirty="0" err="1">
                <a:solidFill>
                  <a:srgbClr val="5D7C3F"/>
                </a:solidFill>
                <a:latin typeface="Times New Roman"/>
                <a:cs typeface="Times New Roman"/>
              </a:rPr>
              <a:t>Vedang</a:t>
            </a:r>
            <a:r>
              <a:rPr lang="en-US" sz="1333" b="1" spc="-7" dirty="0">
                <a:solidFill>
                  <a:srgbClr val="5D7C3F"/>
                </a:solidFill>
                <a:latin typeface="Times New Roman"/>
                <a:cs typeface="Times New Roman"/>
              </a:rPr>
              <a:t> </a:t>
            </a:r>
            <a:r>
              <a:rPr lang="en-US" sz="1333" b="1" spc="-7" dirty="0" err="1">
                <a:solidFill>
                  <a:srgbClr val="5D7C3F"/>
                </a:solidFill>
                <a:latin typeface="Times New Roman"/>
                <a:cs typeface="Times New Roman"/>
              </a:rPr>
              <a:t>Wajge</a:t>
            </a:r>
            <a:endParaRPr sz="1333" dirty="0">
              <a:latin typeface="Times New Roman"/>
              <a:cs typeface="Times New Roman"/>
            </a:endParaRPr>
          </a:p>
          <a:p>
            <a:pPr marL="16933">
              <a:spcBef>
                <a:spcPts val="907"/>
              </a:spcBef>
              <a:tabLst>
                <a:tab pos="1235256" algn="l"/>
                <a:tab pos="3168147" algn="l"/>
              </a:tabLst>
            </a:pPr>
            <a:r>
              <a:rPr sz="1333" spc="-7" dirty="0">
                <a:latin typeface="Times New Roman"/>
                <a:cs typeface="Times New Roman"/>
              </a:rPr>
              <a:t>B</a:t>
            </a:r>
            <a:r>
              <a:rPr lang="en-US" sz="1333" spc="-7" dirty="0">
                <a:latin typeface="Times New Roman"/>
                <a:cs typeface="Times New Roman"/>
              </a:rPr>
              <a:t>TECH</a:t>
            </a:r>
            <a:r>
              <a:rPr sz="1333" spc="-7" dirty="0">
                <a:latin typeface="Times New Roman"/>
                <a:cs typeface="Times New Roman"/>
              </a:rPr>
              <a:t>	</a:t>
            </a:r>
            <a:r>
              <a:rPr lang="en-US" sz="1333" spc="-7" dirty="0">
                <a:latin typeface="Times New Roman"/>
                <a:cs typeface="Times New Roman"/>
              </a:rPr>
              <a:t>INFT</a:t>
            </a:r>
            <a:r>
              <a:rPr sz="1333" spc="-7" dirty="0">
                <a:latin typeface="Times New Roman"/>
                <a:cs typeface="Times New Roman"/>
              </a:rPr>
              <a:t>	</a:t>
            </a:r>
            <a:r>
              <a:rPr sz="1333" spc="-40" dirty="0">
                <a:latin typeface="Times New Roman"/>
                <a:cs typeface="Times New Roman"/>
              </a:rPr>
              <a:t>Year</a:t>
            </a:r>
            <a:r>
              <a:rPr sz="1333" spc="-93" dirty="0">
                <a:latin typeface="Times New Roman"/>
                <a:cs typeface="Times New Roman"/>
              </a:rPr>
              <a:t> </a:t>
            </a:r>
            <a:r>
              <a:rPr sz="1333" dirty="0">
                <a:latin typeface="Times New Roman"/>
                <a:cs typeface="Times New Roman"/>
              </a:rPr>
              <a:t>II</a:t>
            </a:r>
          </a:p>
          <a:p>
            <a:pPr marL="16933">
              <a:spcBef>
                <a:spcPts val="907"/>
              </a:spcBef>
            </a:pPr>
            <a:r>
              <a:rPr sz="1333" b="1" spc="-40" dirty="0">
                <a:solidFill>
                  <a:srgbClr val="804160"/>
                </a:solidFill>
                <a:latin typeface="Times New Roman"/>
                <a:cs typeface="Times New Roman"/>
              </a:rPr>
              <a:t>Team </a:t>
            </a:r>
            <a:r>
              <a:rPr sz="1333" b="1" spc="-7" dirty="0">
                <a:solidFill>
                  <a:srgbClr val="804160"/>
                </a:solidFill>
                <a:latin typeface="Times New Roman"/>
                <a:cs typeface="Times New Roman"/>
              </a:rPr>
              <a:t>Mentor </a:t>
            </a:r>
            <a:r>
              <a:rPr sz="1333" b="1" dirty="0">
                <a:solidFill>
                  <a:srgbClr val="804160"/>
                </a:solidFill>
                <a:latin typeface="Times New Roman"/>
                <a:cs typeface="Times New Roman"/>
              </a:rPr>
              <a:t>1 </a:t>
            </a:r>
            <a:r>
              <a:rPr sz="1333" b="1" spc="-7" dirty="0">
                <a:solidFill>
                  <a:srgbClr val="804160"/>
                </a:solidFill>
                <a:latin typeface="Times New Roman"/>
                <a:cs typeface="Times New Roman"/>
              </a:rPr>
              <a:t>Name: </a:t>
            </a:r>
            <a:r>
              <a:rPr sz="1333" b="1" spc="-47" dirty="0">
                <a:solidFill>
                  <a:srgbClr val="804160"/>
                </a:solidFill>
                <a:latin typeface="Times New Roman"/>
                <a:cs typeface="Times New Roman"/>
              </a:rPr>
              <a:t>M</a:t>
            </a:r>
            <a:r>
              <a:rPr lang="en-US" sz="1333" b="1" spc="-47" dirty="0">
                <a:solidFill>
                  <a:srgbClr val="804160"/>
                </a:solidFill>
                <a:latin typeface="Times New Roman"/>
                <a:cs typeface="Times New Roman"/>
              </a:rPr>
              <a:t>s. Pooja Shetty</a:t>
            </a:r>
            <a:endParaRPr sz="1333" dirty="0">
              <a:latin typeface="Times New Roman"/>
              <a:cs typeface="Times New Roman"/>
            </a:endParaRPr>
          </a:p>
        </p:txBody>
      </p:sp>
      <p:sp>
        <p:nvSpPr>
          <p:cNvPr id="9" name="object 9"/>
          <p:cNvSpPr txBox="1"/>
          <p:nvPr/>
        </p:nvSpPr>
        <p:spPr>
          <a:xfrm>
            <a:off x="1051731" y="6269906"/>
            <a:ext cx="4587239" cy="222219"/>
          </a:xfrm>
          <a:prstGeom prst="rect">
            <a:avLst/>
          </a:prstGeom>
        </p:spPr>
        <p:txBody>
          <a:bodyPr vert="horz" wrap="square" lIns="0" tIns="16933" rIns="0" bIns="0" rtlCol="0">
            <a:spAutoFit/>
          </a:bodyPr>
          <a:lstStyle/>
          <a:p>
            <a:pPr marL="16933">
              <a:spcBef>
                <a:spcPts val="133"/>
              </a:spcBef>
              <a:tabLst>
                <a:tab pos="1844841" algn="l"/>
              </a:tabLst>
            </a:pPr>
            <a:r>
              <a:rPr sz="1333" spc="-7" dirty="0">
                <a:latin typeface="Times New Roman"/>
                <a:cs typeface="Times New Roman"/>
              </a:rPr>
              <a:t>Academic</a:t>
            </a:r>
            <a:r>
              <a:rPr lang="en-US" sz="1333" spc="-7" dirty="0">
                <a:latin typeface="Times New Roman"/>
                <a:cs typeface="Times New Roman"/>
              </a:rPr>
              <a:t>:</a:t>
            </a:r>
            <a:r>
              <a:rPr sz="1333" spc="-7" dirty="0">
                <a:latin typeface="Times New Roman"/>
                <a:cs typeface="Times New Roman"/>
              </a:rPr>
              <a:t>	Expertise </a:t>
            </a:r>
            <a:r>
              <a:rPr sz="1333" dirty="0">
                <a:latin typeface="Times New Roman"/>
                <a:cs typeface="Times New Roman"/>
              </a:rPr>
              <a:t>:</a:t>
            </a:r>
            <a:r>
              <a:rPr lang="en-US" sz="1333" dirty="0">
                <a:latin typeface="Times New Roman"/>
                <a:cs typeface="Times New Roman"/>
              </a:rPr>
              <a:t> </a:t>
            </a:r>
            <a:r>
              <a:rPr lang="en-US" sz="1333" spc="-7" dirty="0">
                <a:latin typeface="Times New Roman"/>
                <a:cs typeface="Times New Roman"/>
              </a:rPr>
              <a:t>Web</a:t>
            </a:r>
            <a:r>
              <a:rPr sz="1333" spc="-113" dirty="0">
                <a:latin typeface="Times New Roman"/>
                <a:cs typeface="Times New Roman"/>
              </a:rPr>
              <a:t> </a:t>
            </a:r>
            <a:r>
              <a:rPr sz="1333" dirty="0">
                <a:latin typeface="Times New Roman"/>
                <a:cs typeface="Times New Roman"/>
              </a:rPr>
              <a:t>development</a:t>
            </a:r>
          </a:p>
        </p:txBody>
      </p:sp>
      <p:sp>
        <p:nvSpPr>
          <p:cNvPr id="10" name="object 10"/>
          <p:cNvSpPr txBox="1"/>
          <p:nvPr/>
        </p:nvSpPr>
        <p:spPr>
          <a:xfrm>
            <a:off x="5928522" y="6269906"/>
            <a:ext cx="2452793" cy="222219"/>
          </a:xfrm>
          <a:prstGeom prst="rect">
            <a:avLst/>
          </a:prstGeom>
        </p:spPr>
        <p:txBody>
          <a:bodyPr vert="horz" wrap="square" lIns="0" tIns="16933" rIns="0" bIns="0" rtlCol="0">
            <a:spAutoFit/>
          </a:bodyPr>
          <a:lstStyle/>
          <a:p>
            <a:pPr marL="16933">
              <a:spcBef>
                <a:spcPts val="133"/>
              </a:spcBef>
            </a:pPr>
            <a:r>
              <a:rPr sz="1333" spc="-7" dirty="0">
                <a:latin typeface="Times New Roman"/>
                <a:cs typeface="Times New Roman"/>
              </a:rPr>
              <a:t>Domain Experience </a:t>
            </a:r>
            <a:r>
              <a:rPr sz="1333" dirty="0">
                <a:latin typeface="Times New Roman"/>
                <a:cs typeface="Times New Roman"/>
              </a:rPr>
              <a:t>(in years):</a:t>
            </a:r>
            <a:r>
              <a:rPr sz="1333" spc="220" dirty="0">
                <a:latin typeface="Times New Roman"/>
                <a:cs typeface="Times New Roman"/>
              </a:rPr>
              <a:t> </a:t>
            </a:r>
            <a:r>
              <a:rPr sz="1333" dirty="0">
                <a:latin typeface="Times New Roman"/>
                <a:cs typeface="Times New Roman"/>
              </a:rPr>
              <a:t>1</a:t>
            </a:r>
            <a:r>
              <a:rPr lang="en-US" sz="1333" dirty="0">
                <a:latin typeface="Times New Roman"/>
                <a:cs typeface="Times New Roman"/>
              </a:rPr>
              <a:t>4</a:t>
            </a:r>
            <a:endParaRPr sz="1333" dirty="0">
              <a:latin typeface="Times New Roman"/>
              <a:cs typeface="Times New Roman"/>
            </a:endParaRPr>
          </a:p>
        </p:txBody>
      </p:sp>
      <p:sp>
        <p:nvSpPr>
          <p:cNvPr id="11" name="object 11"/>
          <p:cNvSpPr txBox="1"/>
          <p:nvPr/>
        </p:nvSpPr>
        <p:spPr>
          <a:xfrm>
            <a:off x="11043830" y="233480"/>
            <a:ext cx="118533" cy="222219"/>
          </a:xfrm>
          <a:prstGeom prst="rect">
            <a:avLst/>
          </a:prstGeom>
        </p:spPr>
        <p:txBody>
          <a:bodyPr vert="horz" wrap="square" lIns="0" tIns="16933" rIns="0" bIns="0" rtlCol="0">
            <a:spAutoFit/>
          </a:bodyPr>
          <a:lstStyle/>
          <a:p>
            <a:pPr marL="16933">
              <a:spcBef>
                <a:spcPts val="133"/>
              </a:spcBef>
            </a:pPr>
            <a:r>
              <a:rPr lang="en-US" sz="1333" b="1" dirty="0">
                <a:latin typeface="Times New Roman"/>
                <a:cs typeface="Times New Roman"/>
              </a:rPr>
              <a:t>4</a:t>
            </a:r>
            <a:endParaRPr sz="1333" dirty="0">
              <a:latin typeface="Times New Roman"/>
              <a:cs typeface="Times New Roman"/>
            </a:endParaRPr>
          </a:p>
        </p:txBody>
      </p:sp>
      <p:sp>
        <p:nvSpPr>
          <p:cNvPr id="14" name="object 4">
            <a:extLst>
              <a:ext uri="{FF2B5EF4-FFF2-40B4-BE49-F238E27FC236}">
                <a16:creationId xmlns:a16="http://schemas.microsoft.com/office/drawing/2014/main" id="{CEE5BEA8-6C32-058A-B767-06F43CC5A3BF}"/>
              </a:ext>
            </a:extLst>
          </p:cNvPr>
          <p:cNvSpPr txBox="1"/>
          <p:nvPr/>
        </p:nvSpPr>
        <p:spPr>
          <a:xfrm>
            <a:off x="6123258" y="2449752"/>
            <a:ext cx="5120475" cy="222218"/>
          </a:xfrm>
          <a:prstGeom prst="rect">
            <a:avLst/>
          </a:prstGeom>
        </p:spPr>
        <p:txBody>
          <a:bodyPr vert="horz" wrap="square" lIns="0" tIns="16933" rIns="0" bIns="0" rtlCol="0">
            <a:spAutoFit/>
          </a:bodyPr>
          <a:lstStyle/>
          <a:p>
            <a:pPr marL="16933">
              <a:spcBef>
                <a:spcPts val="133"/>
              </a:spcBef>
            </a:pPr>
            <a:r>
              <a:rPr lang="en-US" sz="1333" spc="-40" dirty="0">
                <a:latin typeface="Times New Roman"/>
                <a:cs typeface="Times New Roman"/>
              </a:rPr>
              <a:t>HTML | CSS | JavaScript | MySQL | Java | C | C++|Figma |Canva </a:t>
            </a:r>
            <a:endParaRPr sz="1333" dirty="0">
              <a:latin typeface="Times New Roman"/>
              <a:cs typeface="Times New Roman"/>
            </a:endParaRPr>
          </a:p>
        </p:txBody>
      </p:sp>
      <p:sp>
        <p:nvSpPr>
          <p:cNvPr id="15" name="object 4">
            <a:extLst>
              <a:ext uri="{FF2B5EF4-FFF2-40B4-BE49-F238E27FC236}">
                <a16:creationId xmlns:a16="http://schemas.microsoft.com/office/drawing/2014/main" id="{910773B3-F91B-B025-4820-19087016F913}"/>
              </a:ext>
            </a:extLst>
          </p:cNvPr>
          <p:cNvSpPr txBox="1"/>
          <p:nvPr/>
        </p:nvSpPr>
        <p:spPr>
          <a:xfrm>
            <a:off x="6096000" y="3081898"/>
            <a:ext cx="5120475" cy="222218"/>
          </a:xfrm>
          <a:prstGeom prst="rect">
            <a:avLst/>
          </a:prstGeom>
        </p:spPr>
        <p:txBody>
          <a:bodyPr vert="horz" wrap="square" lIns="0" tIns="16933" rIns="0" bIns="0" rtlCol="0">
            <a:spAutoFit/>
          </a:bodyPr>
          <a:lstStyle/>
          <a:p>
            <a:pPr marL="16933">
              <a:spcBef>
                <a:spcPts val="133"/>
              </a:spcBef>
            </a:pPr>
            <a:r>
              <a:rPr lang="en-US" sz="1333" spc="-40" dirty="0">
                <a:latin typeface="Times New Roman"/>
                <a:cs typeface="Times New Roman"/>
              </a:rPr>
              <a:t>HTML | CSS | Java | C | C++ </a:t>
            </a:r>
            <a:endParaRPr sz="1333" dirty="0">
              <a:latin typeface="Times New Roman"/>
              <a:cs typeface="Times New Roman"/>
            </a:endParaRPr>
          </a:p>
        </p:txBody>
      </p:sp>
      <p:sp>
        <p:nvSpPr>
          <p:cNvPr id="16" name="object 4">
            <a:extLst>
              <a:ext uri="{FF2B5EF4-FFF2-40B4-BE49-F238E27FC236}">
                <a16:creationId xmlns:a16="http://schemas.microsoft.com/office/drawing/2014/main" id="{CFE0E784-3C36-E72C-431B-35B223C00D51}"/>
              </a:ext>
            </a:extLst>
          </p:cNvPr>
          <p:cNvSpPr txBox="1"/>
          <p:nvPr/>
        </p:nvSpPr>
        <p:spPr>
          <a:xfrm>
            <a:off x="6123258" y="3718022"/>
            <a:ext cx="5120475" cy="222218"/>
          </a:xfrm>
          <a:prstGeom prst="rect">
            <a:avLst/>
          </a:prstGeom>
        </p:spPr>
        <p:txBody>
          <a:bodyPr vert="horz" wrap="square" lIns="0" tIns="16933" rIns="0" bIns="0" rtlCol="0">
            <a:spAutoFit/>
          </a:bodyPr>
          <a:lstStyle/>
          <a:p>
            <a:pPr marL="16933">
              <a:spcBef>
                <a:spcPts val="133"/>
              </a:spcBef>
            </a:pPr>
            <a:r>
              <a:rPr lang="en-US" sz="1333" spc="-40" dirty="0">
                <a:latin typeface="Times New Roman"/>
                <a:cs typeface="Times New Roman"/>
              </a:rPr>
              <a:t>HTML | CSS | MySQL | C |Figma  |Canva</a:t>
            </a:r>
            <a:endParaRPr sz="1333" dirty="0">
              <a:latin typeface="Times New Roman"/>
              <a:cs typeface="Times New Roman"/>
            </a:endParaRPr>
          </a:p>
        </p:txBody>
      </p:sp>
      <p:sp>
        <p:nvSpPr>
          <p:cNvPr id="17" name="object 4">
            <a:extLst>
              <a:ext uri="{FF2B5EF4-FFF2-40B4-BE49-F238E27FC236}">
                <a16:creationId xmlns:a16="http://schemas.microsoft.com/office/drawing/2014/main" id="{F3568BFC-4C6E-942A-4E2C-2C7584A759F0}"/>
              </a:ext>
            </a:extLst>
          </p:cNvPr>
          <p:cNvSpPr txBox="1"/>
          <p:nvPr/>
        </p:nvSpPr>
        <p:spPr>
          <a:xfrm>
            <a:off x="6119953" y="4331816"/>
            <a:ext cx="5120475" cy="222218"/>
          </a:xfrm>
          <a:prstGeom prst="rect">
            <a:avLst/>
          </a:prstGeom>
        </p:spPr>
        <p:txBody>
          <a:bodyPr vert="horz" wrap="square" lIns="0" tIns="16933" rIns="0" bIns="0" rtlCol="0">
            <a:spAutoFit/>
          </a:bodyPr>
          <a:lstStyle/>
          <a:p>
            <a:pPr marL="16933">
              <a:spcBef>
                <a:spcPts val="133"/>
              </a:spcBef>
            </a:pPr>
            <a:r>
              <a:rPr lang="en-US" sz="1333" spc="-40" dirty="0">
                <a:latin typeface="Times New Roman"/>
                <a:cs typeface="Times New Roman"/>
              </a:rPr>
              <a:t>HTML | CSS | Java | C | C++ | Python |MySQL |Figma  |Canva</a:t>
            </a:r>
            <a:endParaRPr sz="1333" dirty="0">
              <a:latin typeface="Times New Roman"/>
              <a:cs typeface="Times New Roman"/>
            </a:endParaRPr>
          </a:p>
        </p:txBody>
      </p:sp>
      <p:sp>
        <p:nvSpPr>
          <p:cNvPr id="18" name="object 4">
            <a:extLst>
              <a:ext uri="{FF2B5EF4-FFF2-40B4-BE49-F238E27FC236}">
                <a16:creationId xmlns:a16="http://schemas.microsoft.com/office/drawing/2014/main" id="{70C21407-6BEF-00FE-1B2D-C27D374ABF95}"/>
              </a:ext>
            </a:extLst>
          </p:cNvPr>
          <p:cNvSpPr txBox="1"/>
          <p:nvPr/>
        </p:nvSpPr>
        <p:spPr>
          <a:xfrm>
            <a:off x="6119953" y="4945610"/>
            <a:ext cx="5120475" cy="222218"/>
          </a:xfrm>
          <a:prstGeom prst="rect">
            <a:avLst/>
          </a:prstGeom>
        </p:spPr>
        <p:txBody>
          <a:bodyPr vert="horz" wrap="square" lIns="0" tIns="16933" rIns="0" bIns="0" rtlCol="0">
            <a:spAutoFit/>
          </a:bodyPr>
          <a:lstStyle/>
          <a:p>
            <a:pPr marL="16933">
              <a:spcBef>
                <a:spcPts val="133"/>
              </a:spcBef>
            </a:pPr>
            <a:r>
              <a:rPr lang="en-US" sz="1333" spc="-40" dirty="0">
                <a:latin typeface="Times New Roman"/>
                <a:cs typeface="Times New Roman"/>
              </a:rPr>
              <a:t>HTML | CSS | Java | C | C++ | Python | MySQL  </a:t>
            </a:r>
            <a:endParaRPr sz="1333" dirty="0">
              <a:latin typeface="Times New Roman"/>
              <a:cs typeface="Times New Roman"/>
            </a:endParaRPr>
          </a:p>
        </p:txBody>
      </p:sp>
      <p:sp>
        <p:nvSpPr>
          <p:cNvPr id="19" name="object 4">
            <a:extLst>
              <a:ext uri="{FF2B5EF4-FFF2-40B4-BE49-F238E27FC236}">
                <a16:creationId xmlns:a16="http://schemas.microsoft.com/office/drawing/2014/main" id="{3F22D0FF-793B-4C7C-C4BC-7424A91DA471}"/>
              </a:ext>
            </a:extLst>
          </p:cNvPr>
          <p:cNvSpPr txBox="1"/>
          <p:nvPr/>
        </p:nvSpPr>
        <p:spPr>
          <a:xfrm>
            <a:off x="6119953" y="5581734"/>
            <a:ext cx="5120475" cy="222218"/>
          </a:xfrm>
          <a:prstGeom prst="rect">
            <a:avLst/>
          </a:prstGeom>
        </p:spPr>
        <p:txBody>
          <a:bodyPr vert="horz" wrap="square" lIns="0" tIns="16933" rIns="0" bIns="0" rtlCol="0">
            <a:spAutoFit/>
          </a:bodyPr>
          <a:lstStyle/>
          <a:p>
            <a:pPr marL="16933">
              <a:spcBef>
                <a:spcPts val="133"/>
              </a:spcBef>
            </a:pPr>
            <a:r>
              <a:rPr lang="en-US" sz="1333" spc="-40" dirty="0">
                <a:latin typeface="Times New Roman"/>
                <a:cs typeface="Times New Roman"/>
              </a:rPr>
              <a:t>HTML | CSS | Java | C | C++ | Python | MySQL</a:t>
            </a:r>
            <a:endParaRPr sz="1333"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92E35-FA28-FDA0-5DE6-771653EE4638}"/>
              </a:ext>
            </a:extLst>
          </p:cNvPr>
          <p:cNvSpPr txBox="1"/>
          <p:nvPr/>
        </p:nvSpPr>
        <p:spPr>
          <a:xfrm>
            <a:off x="832402" y="471316"/>
            <a:ext cx="6097656" cy="461665"/>
          </a:xfrm>
          <a:prstGeom prst="rect">
            <a:avLst/>
          </a:prstGeom>
          <a:noFill/>
        </p:spPr>
        <p:txBody>
          <a:bodyPr wrap="square">
            <a:spAutoFit/>
          </a:bodyPr>
          <a:lstStyle/>
          <a:p>
            <a:r>
              <a:rPr lang="en-US" sz="2400" b="1" dirty="0"/>
              <a:t>CERTIFICATES</a:t>
            </a:r>
            <a:endParaRPr lang="en-IN" sz="2400" b="1" dirty="0"/>
          </a:p>
        </p:txBody>
      </p:sp>
      <p:pic>
        <p:nvPicPr>
          <p:cNvPr id="5" name="Picture 4">
            <a:extLst>
              <a:ext uri="{FF2B5EF4-FFF2-40B4-BE49-F238E27FC236}">
                <a16:creationId xmlns:a16="http://schemas.microsoft.com/office/drawing/2014/main" id="{E11AEE01-E227-1119-8825-5CA38FC06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88" y="1560760"/>
            <a:ext cx="5145689" cy="362697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C7BFFBA4-0CB8-D8A1-11C5-642B3F17F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990" y="1530943"/>
            <a:ext cx="5115340" cy="362697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9094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92E35-FA28-FDA0-5DE6-771653EE4638}"/>
              </a:ext>
            </a:extLst>
          </p:cNvPr>
          <p:cNvSpPr txBox="1"/>
          <p:nvPr/>
        </p:nvSpPr>
        <p:spPr>
          <a:xfrm>
            <a:off x="832402" y="471316"/>
            <a:ext cx="6097656" cy="461665"/>
          </a:xfrm>
          <a:prstGeom prst="rect">
            <a:avLst/>
          </a:prstGeom>
          <a:noFill/>
        </p:spPr>
        <p:txBody>
          <a:bodyPr wrap="square">
            <a:spAutoFit/>
          </a:bodyPr>
          <a:lstStyle/>
          <a:p>
            <a:r>
              <a:rPr lang="en-US" sz="2400" b="1" dirty="0"/>
              <a:t>CERTIFICATES</a:t>
            </a:r>
            <a:endParaRPr lang="en-IN" sz="2400" b="1" dirty="0"/>
          </a:p>
        </p:txBody>
      </p:sp>
      <p:pic>
        <p:nvPicPr>
          <p:cNvPr id="4" name="Picture 3">
            <a:extLst>
              <a:ext uri="{FF2B5EF4-FFF2-40B4-BE49-F238E27FC236}">
                <a16:creationId xmlns:a16="http://schemas.microsoft.com/office/drawing/2014/main" id="{B6DB98D1-994A-B5BC-0B1C-447B5BA13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949" y="1838038"/>
            <a:ext cx="5520164" cy="369912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14820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D2A050-4AEC-2D76-3740-6A2D1EF83325}"/>
              </a:ext>
            </a:extLst>
          </p:cNvPr>
          <p:cNvSpPr txBox="1"/>
          <p:nvPr/>
        </p:nvSpPr>
        <p:spPr>
          <a:xfrm>
            <a:off x="705678" y="626165"/>
            <a:ext cx="2474844" cy="523220"/>
          </a:xfrm>
          <a:prstGeom prst="rect">
            <a:avLst/>
          </a:prstGeom>
          <a:noFill/>
        </p:spPr>
        <p:txBody>
          <a:bodyPr wrap="square" rtlCol="0">
            <a:spAutoFit/>
          </a:bodyPr>
          <a:lstStyle/>
          <a:p>
            <a:r>
              <a:rPr lang="en-US" sz="2800" b="1" dirty="0"/>
              <a:t>CERTIFICATES</a:t>
            </a:r>
            <a:endParaRPr lang="en-IN" b="1" dirty="0"/>
          </a:p>
        </p:txBody>
      </p:sp>
      <p:pic>
        <p:nvPicPr>
          <p:cNvPr id="4" name="Picture 3">
            <a:extLst>
              <a:ext uri="{FF2B5EF4-FFF2-40B4-BE49-F238E27FC236}">
                <a16:creationId xmlns:a16="http://schemas.microsoft.com/office/drawing/2014/main" id="{D57DD535-FEE2-A95F-86F0-00A8FE738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544" y="1560443"/>
            <a:ext cx="4919869" cy="3478346"/>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A8074694-D3E2-D329-2DB8-57CDC94C9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87" y="1560443"/>
            <a:ext cx="4919869" cy="34799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653B21D5-320B-2EAE-7638-91A290794876}"/>
              </a:ext>
            </a:extLst>
          </p:cNvPr>
          <p:cNvSpPr txBox="1"/>
          <p:nvPr/>
        </p:nvSpPr>
        <p:spPr>
          <a:xfrm>
            <a:off x="2574235" y="5297557"/>
            <a:ext cx="2902226" cy="369332"/>
          </a:xfrm>
          <a:prstGeom prst="rect">
            <a:avLst/>
          </a:prstGeom>
          <a:noFill/>
        </p:spPr>
        <p:txBody>
          <a:bodyPr wrap="square" rtlCol="0">
            <a:spAutoFit/>
          </a:bodyPr>
          <a:lstStyle/>
          <a:p>
            <a:r>
              <a:rPr lang="en-US" dirty="0"/>
              <a:t>FIGMA</a:t>
            </a:r>
            <a:endParaRPr lang="en-IN" dirty="0"/>
          </a:p>
        </p:txBody>
      </p:sp>
      <p:sp>
        <p:nvSpPr>
          <p:cNvPr id="9" name="TextBox 8">
            <a:extLst>
              <a:ext uri="{FF2B5EF4-FFF2-40B4-BE49-F238E27FC236}">
                <a16:creationId xmlns:a16="http://schemas.microsoft.com/office/drawing/2014/main" id="{3E2A6EB5-5086-120C-33EF-80A20A710D29}"/>
              </a:ext>
            </a:extLst>
          </p:cNvPr>
          <p:cNvSpPr txBox="1"/>
          <p:nvPr/>
        </p:nvSpPr>
        <p:spPr>
          <a:xfrm>
            <a:off x="8435836" y="5311616"/>
            <a:ext cx="1423781" cy="369332"/>
          </a:xfrm>
          <a:prstGeom prst="rect">
            <a:avLst/>
          </a:prstGeom>
          <a:noFill/>
        </p:spPr>
        <p:txBody>
          <a:bodyPr wrap="square">
            <a:spAutoFit/>
          </a:bodyPr>
          <a:lstStyle/>
          <a:p>
            <a:r>
              <a:rPr lang="en-US" dirty="0"/>
              <a:t>FIREBASE</a:t>
            </a:r>
            <a:endParaRPr lang="en-IN" dirty="0"/>
          </a:p>
        </p:txBody>
      </p:sp>
    </p:spTree>
    <p:extLst>
      <p:ext uri="{BB962C8B-B14F-4D97-AF65-F5344CB8AC3E}">
        <p14:creationId xmlns:p14="http://schemas.microsoft.com/office/powerpoint/2010/main" val="1237627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875</Words>
  <Application>Microsoft Office PowerPoint</Application>
  <PresentationFormat>Widescreen</PresentationFormat>
  <Paragraphs>79</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Franklin Gothic</vt:lpstr>
      <vt:lpstr>Libre Franklin</vt:lpstr>
      <vt:lpstr>montserratregular</vt:lpstr>
      <vt:lpstr>Times New Roman</vt:lpstr>
      <vt:lpstr>Office Theme</vt:lpstr>
      <vt:lpstr>PowerPoint Presentation</vt:lpstr>
      <vt:lpstr>Idea / Approach Details</vt:lpstr>
      <vt:lpstr>STEP1: User logins through username and password. Here, we can use API by connecting databases like Firebase with our application to provide real time authentication.  STEP 2: Dashboard is displayed where user can check history, credit scores, recent activities and user details. User will be provided 3 options  OPTION 1: Donate – User can donate old electronic devices to NGO’s. Hence, our web app will take input of user location and  locate the nearest NGO center by automatic geolocation services.  OPTION 2: Know about E-Waste – Educational popup of e-waste management and hazards.  OPTION 3: Locate E-Waste centre- Here, first user will be asked to input name of the electronic device along with location of user. User can also upload the image of the electronic device which will be autodetected by machine learning feature.  Then an autogenerated report will be displayed which will contain data like 1. %  harmful metal in the device. 2. its hazardous impact on environment. 3. % recyclable material in the device etc.  Next, Address and time slots of nearby e-waste recycling centres will be displayed  where he/she can visit and handover the electronic device.  Admin will assign credit points to user relative to the amount of precious metals recovered from the device if disposed correctly. Users with more than 100 credit points will earn exciting rewards or rewarded by planting tree.   </vt:lpstr>
      <vt:lpstr>Team Member Details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SHRAVANI RASAM</dc:creator>
  <cp:lastModifiedBy>Anu Mhapankar</cp:lastModifiedBy>
  <cp:revision>13</cp:revision>
  <dcterms:created xsi:type="dcterms:W3CDTF">2023-09-09T16:32:13Z</dcterms:created>
  <dcterms:modified xsi:type="dcterms:W3CDTF">2023-09-10T15:10:06Z</dcterms:modified>
</cp:coreProperties>
</file>