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2" r:id="rId3"/>
    <p:sldId id="267" r:id="rId4"/>
    <p:sldId id="268" r:id="rId5"/>
    <p:sldId id="266" r:id="rId6"/>
    <p:sldId id="269" r:id="rId7"/>
    <p:sldId id="265" r:id="rId8"/>
    <p:sldId id="257" r:id="rId9"/>
    <p:sldId id="258" r:id="rId10"/>
    <p:sldId id="259" r:id="rId11"/>
    <p:sldId id="260" r:id="rId12"/>
    <p:sldId id="261" r:id="rId13"/>
    <p:sldId id="262" r:id="rId14"/>
    <p:sldId id="263" r:id="rId15"/>
    <p:sldId id="264"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3" d="100"/>
          <a:sy n="73"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1738E-9C9C-4882-9A38-218A33D3DD28}" type="doc">
      <dgm:prSet loTypeId="urn:microsoft.com/office/officeart/2005/8/layout/hProcess9" loCatId="process" qsTypeId="urn:microsoft.com/office/officeart/2005/8/quickstyle/simple1" qsCatId="simple" csTypeId="urn:microsoft.com/office/officeart/2005/8/colors/accent1_2" csCatId="accent1" phldr="1"/>
      <dgm:spPr/>
    </dgm:pt>
    <dgm:pt modelId="{DD291170-9E8F-480B-B764-239B05239703}">
      <dgm:prSet phldrT="[Text]" custT="1"/>
      <dgm:spPr/>
      <dgm:t>
        <a:bodyPr/>
        <a:lstStyle/>
        <a:p>
          <a:r>
            <a:rPr lang="en-US" sz="1000" b="1" u="sng" dirty="0" smtClean="0"/>
            <a:t>Data Collection</a:t>
          </a:r>
          <a:endParaRPr lang="en-US" sz="800" dirty="0" smtClean="0"/>
        </a:p>
        <a:p>
          <a:r>
            <a:rPr lang="en-US" sz="1050" dirty="0" smtClean="0">
              <a:solidFill>
                <a:schemeClr val="bg1"/>
              </a:solidFill>
            </a:rPr>
            <a:t>The data was collected from </a:t>
          </a:r>
          <a:r>
            <a:rPr lang="en-US" sz="1050" dirty="0" err="1" smtClean="0">
              <a:solidFill>
                <a:schemeClr val="bg1"/>
              </a:solidFill>
            </a:rPr>
            <a:t>Kaggle</a:t>
          </a:r>
          <a:r>
            <a:rPr lang="en-US" sz="1050" dirty="0" smtClean="0">
              <a:solidFill>
                <a:schemeClr val="bg1"/>
              </a:solidFill>
            </a:rPr>
            <a:t>. The raw dataset which is used has 2 lakh rows and 26 columns in starting which is then Passed to second stage of the project</a:t>
          </a:r>
          <a:r>
            <a:rPr lang="en-US" sz="800" dirty="0" smtClean="0">
              <a:solidFill>
                <a:schemeClr val="bg1"/>
              </a:solidFill>
            </a:rPr>
            <a:t>.</a:t>
          </a:r>
        </a:p>
        <a:p>
          <a:endParaRPr lang="en-US" sz="800" dirty="0" smtClean="0"/>
        </a:p>
      </dgm:t>
    </dgm:pt>
    <dgm:pt modelId="{AC99506D-6833-48E5-8E6D-EABB444A91A3}" type="parTrans" cxnId="{0BDDBE7F-142E-4F5B-8B30-3CA81E69BA9E}">
      <dgm:prSet/>
      <dgm:spPr/>
      <dgm:t>
        <a:bodyPr/>
        <a:lstStyle/>
        <a:p>
          <a:endParaRPr lang="en-US"/>
        </a:p>
      </dgm:t>
    </dgm:pt>
    <dgm:pt modelId="{1D279D08-1EF0-4FB5-9E4B-254A229F4826}" type="sibTrans" cxnId="{0BDDBE7F-142E-4F5B-8B30-3CA81E69BA9E}">
      <dgm:prSet/>
      <dgm:spPr/>
      <dgm:t>
        <a:bodyPr/>
        <a:lstStyle/>
        <a:p>
          <a:endParaRPr lang="en-US"/>
        </a:p>
      </dgm:t>
    </dgm:pt>
    <dgm:pt modelId="{10C46555-9EFA-4EC0-BE65-9227704952C5}">
      <dgm:prSet phldrT="[Text]"/>
      <dgm:spPr/>
      <dgm:t>
        <a:bodyPr/>
        <a:lstStyle/>
        <a:p>
          <a:r>
            <a:rPr lang="en-US" u="sng" dirty="0" smtClean="0"/>
            <a:t>Data Wrangling</a:t>
          </a:r>
        </a:p>
        <a:p>
          <a:r>
            <a:rPr lang="en-US" dirty="0" smtClean="0"/>
            <a:t>The raw data had many duplicate values, many null  values, and needs formatting to make it ready for Analysis.</a:t>
          </a:r>
          <a:endParaRPr lang="en-US" dirty="0"/>
        </a:p>
      </dgm:t>
    </dgm:pt>
    <dgm:pt modelId="{770A4A78-714F-4672-B635-CF82CA2A1EA1}" type="parTrans" cxnId="{DC1603AB-3CD9-45B9-AD1C-DED14E7260DC}">
      <dgm:prSet/>
      <dgm:spPr/>
      <dgm:t>
        <a:bodyPr/>
        <a:lstStyle/>
        <a:p>
          <a:endParaRPr lang="en-US"/>
        </a:p>
      </dgm:t>
    </dgm:pt>
    <dgm:pt modelId="{89B1FE03-696A-4DF5-AD71-3350DA88D8A4}" type="sibTrans" cxnId="{DC1603AB-3CD9-45B9-AD1C-DED14E7260DC}">
      <dgm:prSet/>
      <dgm:spPr/>
      <dgm:t>
        <a:bodyPr/>
        <a:lstStyle/>
        <a:p>
          <a:endParaRPr lang="en-US"/>
        </a:p>
      </dgm:t>
    </dgm:pt>
    <dgm:pt modelId="{E23751D4-7D59-44CB-A466-5913BBBAA77D}">
      <dgm:prSet phldrT="[Text]"/>
      <dgm:spPr/>
      <dgm:t>
        <a:bodyPr/>
        <a:lstStyle/>
        <a:p>
          <a:r>
            <a:rPr lang="en-US" u="sng" dirty="0" smtClean="0"/>
            <a:t>Exploratory Data Analysis</a:t>
          </a:r>
        </a:p>
        <a:p>
          <a:r>
            <a:rPr lang="en-US" u="none" dirty="0" smtClean="0"/>
            <a:t>EDA is the main part in data analysis, in this project the major analysis was done using python libraries. Various plots were made to find deeper insights of the data.</a:t>
          </a:r>
        </a:p>
      </dgm:t>
    </dgm:pt>
    <dgm:pt modelId="{9EE54557-81B6-4200-AFA3-33C03ED4F271}" type="parTrans" cxnId="{E9F9E2A9-7B89-44C2-9E31-4298FB30CC77}">
      <dgm:prSet/>
      <dgm:spPr/>
      <dgm:t>
        <a:bodyPr/>
        <a:lstStyle/>
        <a:p>
          <a:endParaRPr lang="en-US"/>
        </a:p>
      </dgm:t>
    </dgm:pt>
    <dgm:pt modelId="{5F3BEC57-A518-4983-ACC8-57234945EC75}" type="sibTrans" cxnId="{E9F9E2A9-7B89-44C2-9E31-4298FB30CC77}">
      <dgm:prSet/>
      <dgm:spPr/>
      <dgm:t>
        <a:bodyPr/>
        <a:lstStyle/>
        <a:p>
          <a:endParaRPr lang="en-US"/>
        </a:p>
      </dgm:t>
    </dgm:pt>
    <dgm:pt modelId="{57FC7902-4260-4602-A0F2-FFD59AFC187D}">
      <dgm:prSet/>
      <dgm:spPr/>
      <dgm:t>
        <a:bodyPr/>
        <a:lstStyle/>
        <a:p>
          <a:r>
            <a:rPr lang="en-US" u="sng" dirty="0" smtClean="0"/>
            <a:t>Dashboard</a:t>
          </a:r>
        </a:p>
        <a:p>
          <a:r>
            <a:rPr lang="en-US" dirty="0" smtClean="0"/>
            <a:t>Dashboard plays a very important role in making live visualization reports. Power BI dashboard was made in order to easily understand the data. 	</a:t>
          </a:r>
        </a:p>
      </dgm:t>
    </dgm:pt>
    <dgm:pt modelId="{7EB0F2C8-E031-44AB-AA9A-D566B8710908}" type="parTrans" cxnId="{67B5ECEA-BD78-4405-AE68-81B5F7F04196}">
      <dgm:prSet/>
      <dgm:spPr/>
      <dgm:t>
        <a:bodyPr/>
        <a:lstStyle/>
        <a:p>
          <a:endParaRPr lang="en-US"/>
        </a:p>
      </dgm:t>
    </dgm:pt>
    <dgm:pt modelId="{2CAF215F-86BF-469D-8560-5A1C848BAC15}" type="sibTrans" cxnId="{67B5ECEA-BD78-4405-AE68-81B5F7F04196}">
      <dgm:prSet/>
      <dgm:spPr/>
      <dgm:t>
        <a:bodyPr/>
        <a:lstStyle/>
        <a:p>
          <a:endParaRPr lang="en-US"/>
        </a:p>
      </dgm:t>
    </dgm:pt>
    <dgm:pt modelId="{5B79AA62-D99E-4884-BC66-C871B12120A8}">
      <dgm:prSet/>
      <dgm:spPr/>
      <dgm:t>
        <a:bodyPr/>
        <a:lstStyle/>
        <a:p>
          <a:r>
            <a:rPr lang="en-US" u="sng" dirty="0" smtClean="0"/>
            <a:t>Predictive Analysis</a:t>
          </a:r>
        </a:p>
        <a:p>
          <a:r>
            <a:rPr lang="en-US" dirty="0" smtClean="0"/>
            <a:t>The models are trained and later use for predicting the aggregate rating and average cost of the cafes.</a:t>
          </a:r>
        </a:p>
      </dgm:t>
    </dgm:pt>
    <dgm:pt modelId="{1CBB899C-6F86-4408-ADB5-B3587F2D45EC}" type="parTrans" cxnId="{9479E3E1-C73C-4893-9E7B-8EEEDFC7AA31}">
      <dgm:prSet/>
      <dgm:spPr/>
      <dgm:t>
        <a:bodyPr/>
        <a:lstStyle/>
        <a:p>
          <a:endParaRPr lang="en-US"/>
        </a:p>
      </dgm:t>
    </dgm:pt>
    <dgm:pt modelId="{35F6B419-58DC-48C6-B5B3-CBF95540363A}" type="sibTrans" cxnId="{9479E3E1-C73C-4893-9E7B-8EEEDFC7AA31}">
      <dgm:prSet/>
      <dgm:spPr/>
      <dgm:t>
        <a:bodyPr/>
        <a:lstStyle/>
        <a:p>
          <a:endParaRPr lang="en-US"/>
        </a:p>
      </dgm:t>
    </dgm:pt>
    <dgm:pt modelId="{1BC6BA58-1553-4BD7-AC92-505FD3789E7C}" type="pres">
      <dgm:prSet presAssocID="{3A21738E-9C9C-4882-9A38-218A33D3DD28}" presName="CompostProcess" presStyleCnt="0">
        <dgm:presLayoutVars>
          <dgm:dir/>
          <dgm:resizeHandles val="exact"/>
        </dgm:presLayoutVars>
      </dgm:prSet>
      <dgm:spPr/>
    </dgm:pt>
    <dgm:pt modelId="{643F196B-820D-4BF3-882D-9D787EB28967}" type="pres">
      <dgm:prSet presAssocID="{3A21738E-9C9C-4882-9A38-218A33D3DD28}" presName="arrow" presStyleLbl="bgShp" presStyleIdx="0" presStyleCnt="1" custScaleX="113828" custLinFactNeighborX="-625" custLinFactNeighborY="-4805"/>
      <dgm:spPr/>
    </dgm:pt>
    <dgm:pt modelId="{4EBE117F-A5EB-4C6C-BC3C-D86E46FDE6CB}" type="pres">
      <dgm:prSet presAssocID="{3A21738E-9C9C-4882-9A38-218A33D3DD28}" presName="linearProcess" presStyleCnt="0"/>
      <dgm:spPr/>
    </dgm:pt>
    <dgm:pt modelId="{23C4D99C-F00A-41FC-AE7A-4D7069F131EB}" type="pres">
      <dgm:prSet presAssocID="{DD291170-9E8F-480B-B764-239B05239703}" presName="textNode" presStyleLbl="node1" presStyleIdx="0" presStyleCnt="5" custScaleX="128990" custScaleY="122385">
        <dgm:presLayoutVars>
          <dgm:bulletEnabled val="1"/>
        </dgm:presLayoutVars>
      </dgm:prSet>
      <dgm:spPr/>
      <dgm:t>
        <a:bodyPr/>
        <a:lstStyle/>
        <a:p>
          <a:endParaRPr lang="en-US"/>
        </a:p>
      </dgm:t>
    </dgm:pt>
    <dgm:pt modelId="{F2B7CAA3-D5FD-43CF-9569-B5FB0203B29E}" type="pres">
      <dgm:prSet presAssocID="{1D279D08-1EF0-4FB5-9E4B-254A229F4826}" presName="sibTrans" presStyleCnt="0"/>
      <dgm:spPr/>
    </dgm:pt>
    <dgm:pt modelId="{1B6B1AF5-08D9-4727-9F30-57C40E477221}" type="pres">
      <dgm:prSet presAssocID="{10C46555-9EFA-4EC0-BE65-9227704952C5}" presName="textNode" presStyleLbl="node1" presStyleIdx="1" presStyleCnt="5" custScaleX="111195" custScaleY="123563">
        <dgm:presLayoutVars>
          <dgm:bulletEnabled val="1"/>
        </dgm:presLayoutVars>
      </dgm:prSet>
      <dgm:spPr/>
      <dgm:t>
        <a:bodyPr/>
        <a:lstStyle/>
        <a:p>
          <a:endParaRPr lang="en-US"/>
        </a:p>
      </dgm:t>
    </dgm:pt>
    <dgm:pt modelId="{2CBAE14F-D6A2-42C8-9D51-B6123BE04F88}" type="pres">
      <dgm:prSet presAssocID="{89B1FE03-696A-4DF5-AD71-3350DA88D8A4}" presName="sibTrans" presStyleCnt="0"/>
      <dgm:spPr/>
    </dgm:pt>
    <dgm:pt modelId="{8C8B1B07-9506-452B-ADCA-F190E4FB63B1}" type="pres">
      <dgm:prSet presAssocID="{E23751D4-7D59-44CB-A466-5913BBBAA77D}" presName="textNode" presStyleLbl="node1" presStyleIdx="2" presStyleCnt="5" custScaleX="117299" custScaleY="131226">
        <dgm:presLayoutVars>
          <dgm:bulletEnabled val="1"/>
        </dgm:presLayoutVars>
      </dgm:prSet>
      <dgm:spPr/>
      <dgm:t>
        <a:bodyPr/>
        <a:lstStyle/>
        <a:p>
          <a:endParaRPr lang="en-US"/>
        </a:p>
      </dgm:t>
    </dgm:pt>
    <dgm:pt modelId="{5DFFF7F9-3CFA-48B2-A0E7-58FDF01A72B4}" type="pres">
      <dgm:prSet presAssocID="{5F3BEC57-A518-4983-ACC8-57234945EC75}" presName="sibTrans" presStyleCnt="0"/>
      <dgm:spPr/>
    </dgm:pt>
    <dgm:pt modelId="{98A3AACF-5479-45C4-8EE3-0CBD9B4B3CC7}" type="pres">
      <dgm:prSet presAssocID="{57FC7902-4260-4602-A0F2-FFD59AFC187D}" presName="textNode" presStyleLbl="node1" presStyleIdx="3" presStyleCnt="5" custScaleX="116870" custScaleY="125479" custLinFactNeighborX="-36242" custLinFactNeighborY="958">
        <dgm:presLayoutVars>
          <dgm:bulletEnabled val="1"/>
        </dgm:presLayoutVars>
      </dgm:prSet>
      <dgm:spPr/>
      <dgm:t>
        <a:bodyPr/>
        <a:lstStyle/>
        <a:p>
          <a:endParaRPr lang="en-US"/>
        </a:p>
      </dgm:t>
    </dgm:pt>
    <dgm:pt modelId="{DAE96B8A-BB25-45DE-B4AC-36AA72FE735F}" type="pres">
      <dgm:prSet presAssocID="{2CAF215F-86BF-469D-8560-5A1C848BAC15}" presName="sibTrans" presStyleCnt="0"/>
      <dgm:spPr/>
    </dgm:pt>
    <dgm:pt modelId="{60730548-FA8A-47E8-B1C4-B9EB00E833EA}" type="pres">
      <dgm:prSet presAssocID="{5B79AA62-D99E-4884-BC66-C871B12120A8}" presName="textNode" presStyleLbl="node1" presStyleIdx="4" presStyleCnt="5" custScaleX="127644" custScaleY="129311" custLinFactNeighborX="-99260" custLinFactNeighborY="0">
        <dgm:presLayoutVars>
          <dgm:bulletEnabled val="1"/>
        </dgm:presLayoutVars>
      </dgm:prSet>
      <dgm:spPr/>
      <dgm:t>
        <a:bodyPr/>
        <a:lstStyle/>
        <a:p>
          <a:endParaRPr lang="en-US"/>
        </a:p>
      </dgm:t>
    </dgm:pt>
  </dgm:ptLst>
  <dgm:cxnLst>
    <dgm:cxn modelId="{67B5ECEA-BD78-4405-AE68-81B5F7F04196}" srcId="{3A21738E-9C9C-4882-9A38-218A33D3DD28}" destId="{57FC7902-4260-4602-A0F2-FFD59AFC187D}" srcOrd="3" destOrd="0" parTransId="{7EB0F2C8-E031-44AB-AA9A-D566B8710908}" sibTransId="{2CAF215F-86BF-469D-8560-5A1C848BAC15}"/>
    <dgm:cxn modelId="{E9F9E2A9-7B89-44C2-9E31-4298FB30CC77}" srcId="{3A21738E-9C9C-4882-9A38-218A33D3DD28}" destId="{E23751D4-7D59-44CB-A466-5913BBBAA77D}" srcOrd="2" destOrd="0" parTransId="{9EE54557-81B6-4200-AFA3-33C03ED4F271}" sibTransId="{5F3BEC57-A518-4983-ACC8-57234945EC75}"/>
    <dgm:cxn modelId="{92DA4668-2F5A-4ACB-8F8A-55AB97944E53}" type="presOf" srcId="{57FC7902-4260-4602-A0F2-FFD59AFC187D}" destId="{98A3AACF-5479-45C4-8EE3-0CBD9B4B3CC7}" srcOrd="0" destOrd="0" presId="urn:microsoft.com/office/officeart/2005/8/layout/hProcess9"/>
    <dgm:cxn modelId="{9479E3E1-C73C-4893-9E7B-8EEEDFC7AA31}" srcId="{3A21738E-9C9C-4882-9A38-218A33D3DD28}" destId="{5B79AA62-D99E-4884-BC66-C871B12120A8}" srcOrd="4" destOrd="0" parTransId="{1CBB899C-6F86-4408-ADB5-B3587F2D45EC}" sibTransId="{35F6B419-58DC-48C6-B5B3-CBF95540363A}"/>
    <dgm:cxn modelId="{1CACA135-C5D2-4ADE-83FD-4BFF16E9FEBC}" type="presOf" srcId="{E23751D4-7D59-44CB-A466-5913BBBAA77D}" destId="{8C8B1B07-9506-452B-ADCA-F190E4FB63B1}" srcOrd="0" destOrd="0" presId="urn:microsoft.com/office/officeart/2005/8/layout/hProcess9"/>
    <dgm:cxn modelId="{77002B4C-1193-45AC-93BE-36356C86B6CE}" type="presOf" srcId="{3A21738E-9C9C-4882-9A38-218A33D3DD28}" destId="{1BC6BA58-1553-4BD7-AC92-505FD3789E7C}" srcOrd="0" destOrd="0" presId="urn:microsoft.com/office/officeart/2005/8/layout/hProcess9"/>
    <dgm:cxn modelId="{0BDDBE7F-142E-4F5B-8B30-3CA81E69BA9E}" srcId="{3A21738E-9C9C-4882-9A38-218A33D3DD28}" destId="{DD291170-9E8F-480B-B764-239B05239703}" srcOrd="0" destOrd="0" parTransId="{AC99506D-6833-48E5-8E6D-EABB444A91A3}" sibTransId="{1D279D08-1EF0-4FB5-9E4B-254A229F4826}"/>
    <dgm:cxn modelId="{C0FB9FC7-2930-4618-AEEE-4841D17A3A02}" type="presOf" srcId="{DD291170-9E8F-480B-B764-239B05239703}" destId="{23C4D99C-F00A-41FC-AE7A-4D7069F131EB}" srcOrd="0" destOrd="0" presId="urn:microsoft.com/office/officeart/2005/8/layout/hProcess9"/>
    <dgm:cxn modelId="{50FFC258-D9BC-4DB2-8B54-47C5BDBB0F04}" type="presOf" srcId="{10C46555-9EFA-4EC0-BE65-9227704952C5}" destId="{1B6B1AF5-08D9-4727-9F30-57C40E477221}" srcOrd="0" destOrd="0" presId="urn:microsoft.com/office/officeart/2005/8/layout/hProcess9"/>
    <dgm:cxn modelId="{DC1603AB-3CD9-45B9-AD1C-DED14E7260DC}" srcId="{3A21738E-9C9C-4882-9A38-218A33D3DD28}" destId="{10C46555-9EFA-4EC0-BE65-9227704952C5}" srcOrd="1" destOrd="0" parTransId="{770A4A78-714F-4672-B635-CF82CA2A1EA1}" sibTransId="{89B1FE03-696A-4DF5-AD71-3350DA88D8A4}"/>
    <dgm:cxn modelId="{ECCCC4D7-C3D3-45D4-BB30-26513934637B}" type="presOf" srcId="{5B79AA62-D99E-4884-BC66-C871B12120A8}" destId="{60730548-FA8A-47E8-B1C4-B9EB00E833EA}" srcOrd="0" destOrd="0" presId="urn:microsoft.com/office/officeart/2005/8/layout/hProcess9"/>
    <dgm:cxn modelId="{70C89EBC-3C11-4D8F-AF1E-894412FE5DD7}" type="presParOf" srcId="{1BC6BA58-1553-4BD7-AC92-505FD3789E7C}" destId="{643F196B-820D-4BF3-882D-9D787EB28967}" srcOrd="0" destOrd="0" presId="urn:microsoft.com/office/officeart/2005/8/layout/hProcess9"/>
    <dgm:cxn modelId="{18BED8C8-FD51-45DF-ACB2-A7DBCFCD0273}" type="presParOf" srcId="{1BC6BA58-1553-4BD7-AC92-505FD3789E7C}" destId="{4EBE117F-A5EB-4C6C-BC3C-D86E46FDE6CB}" srcOrd="1" destOrd="0" presId="urn:microsoft.com/office/officeart/2005/8/layout/hProcess9"/>
    <dgm:cxn modelId="{5D948CA5-D1A7-4CB2-BA5A-676A822DB488}" type="presParOf" srcId="{4EBE117F-A5EB-4C6C-BC3C-D86E46FDE6CB}" destId="{23C4D99C-F00A-41FC-AE7A-4D7069F131EB}" srcOrd="0" destOrd="0" presId="urn:microsoft.com/office/officeart/2005/8/layout/hProcess9"/>
    <dgm:cxn modelId="{1D76A6D1-E1EF-45BC-9F44-48E8020A64D3}" type="presParOf" srcId="{4EBE117F-A5EB-4C6C-BC3C-D86E46FDE6CB}" destId="{F2B7CAA3-D5FD-43CF-9569-B5FB0203B29E}" srcOrd="1" destOrd="0" presId="urn:microsoft.com/office/officeart/2005/8/layout/hProcess9"/>
    <dgm:cxn modelId="{942287F0-37F4-444A-8EFD-26E5CA4B1C26}" type="presParOf" srcId="{4EBE117F-A5EB-4C6C-BC3C-D86E46FDE6CB}" destId="{1B6B1AF5-08D9-4727-9F30-57C40E477221}" srcOrd="2" destOrd="0" presId="urn:microsoft.com/office/officeart/2005/8/layout/hProcess9"/>
    <dgm:cxn modelId="{17E4DD7E-C6A8-4ED5-A72B-70D3E195903F}" type="presParOf" srcId="{4EBE117F-A5EB-4C6C-BC3C-D86E46FDE6CB}" destId="{2CBAE14F-D6A2-42C8-9D51-B6123BE04F88}" srcOrd="3" destOrd="0" presId="urn:microsoft.com/office/officeart/2005/8/layout/hProcess9"/>
    <dgm:cxn modelId="{73DD755C-6EE2-44D4-8ED2-DE25C98FEC1D}" type="presParOf" srcId="{4EBE117F-A5EB-4C6C-BC3C-D86E46FDE6CB}" destId="{8C8B1B07-9506-452B-ADCA-F190E4FB63B1}" srcOrd="4" destOrd="0" presId="urn:microsoft.com/office/officeart/2005/8/layout/hProcess9"/>
    <dgm:cxn modelId="{D50E1727-115E-41F3-AF42-4665D0C8439A}" type="presParOf" srcId="{4EBE117F-A5EB-4C6C-BC3C-D86E46FDE6CB}" destId="{5DFFF7F9-3CFA-48B2-A0E7-58FDF01A72B4}" srcOrd="5" destOrd="0" presId="urn:microsoft.com/office/officeart/2005/8/layout/hProcess9"/>
    <dgm:cxn modelId="{8644C342-7BC1-4A68-B200-FD4653F29A5C}" type="presParOf" srcId="{4EBE117F-A5EB-4C6C-BC3C-D86E46FDE6CB}" destId="{98A3AACF-5479-45C4-8EE3-0CBD9B4B3CC7}" srcOrd="6" destOrd="0" presId="urn:microsoft.com/office/officeart/2005/8/layout/hProcess9"/>
    <dgm:cxn modelId="{E1C42910-F1B6-4615-ADDD-FB290CCAFEC2}" type="presParOf" srcId="{4EBE117F-A5EB-4C6C-BC3C-D86E46FDE6CB}" destId="{DAE96B8A-BB25-45DE-B4AC-36AA72FE735F}" srcOrd="7" destOrd="0" presId="urn:microsoft.com/office/officeart/2005/8/layout/hProcess9"/>
    <dgm:cxn modelId="{7383741D-6917-4794-8403-ECEF581011AE}" type="presParOf" srcId="{4EBE117F-A5EB-4C6C-BC3C-D86E46FDE6CB}" destId="{60730548-FA8A-47E8-B1C4-B9EB00E833EA}"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F196B-820D-4BF3-882D-9D787EB28967}">
      <dsp:nvSpPr>
        <dsp:cNvPr id="0" name=""/>
        <dsp:cNvSpPr/>
      </dsp:nvSpPr>
      <dsp:spPr>
        <a:xfrm>
          <a:off x="125796" y="0"/>
          <a:ext cx="11147431" cy="4284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4D99C-F00A-41FC-AE7A-4D7069F131EB}">
      <dsp:nvSpPr>
        <dsp:cNvPr id="0" name=""/>
        <dsp:cNvSpPr/>
      </dsp:nvSpPr>
      <dsp:spPr>
        <a:xfrm>
          <a:off x="4575" y="1093562"/>
          <a:ext cx="2387419" cy="20974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u="sng" kern="1200" dirty="0" smtClean="0"/>
            <a:t>Data Collection</a:t>
          </a:r>
          <a:endParaRPr lang="en-US" sz="800" kern="1200" dirty="0" smtClean="0"/>
        </a:p>
        <a:p>
          <a:pPr lvl="0" algn="ctr" defTabSz="444500">
            <a:lnSpc>
              <a:spcPct val="90000"/>
            </a:lnSpc>
            <a:spcBef>
              <a:spcPct val="0"/>
            </a:spcBef>
            <a:spcAft>
              <a:spcPct val="35000"/>
            </a:spcAft>
          </a:pPr>
          <a:r>
            <a:rPr lang="en-US" sz="1050" kern="1200" dirty="0" smtClean="0">
              <a:solidFill>
                <a:schemeClr val="bg1"/>
              </a:solidFill>
            </a:rPr>
            <a:t>The data was collected from </a:t>
          </a:r>
          <a:r>
            <a:rPr lang="en-US" sz="1050" kern="1200" dirty="0" err="1" smtClean="0">
              <a:solidFill>
                <a:schemeClr val="bg1"/>
              </a:solidFill>
            </a:rPr>
            <a:t>Kaggle</a:t>
          </a:r>
          <a:r>
            <a:rPr lang="en-US" sz="1050" kern="1200" dirty="0" smtClean="0">
              <a:solidFill>
                <a:schemeClr val="bg1"/>
              </a:solidFill>
            </a:rPr>
            <a:t>. The raw dataset which is used has 2 lakh rows and 26 columns in starting which is then Passed to second stage of the project</a:t>
          </a:r>
          <a:r>
            <a:rPr lang="en-US" sz="800" kern="1200" dirty="0" smtClean="0">
              <a:solidFill>
                <a:schemeClr val="bg1"/>
              </a:solidFill>
            </a:rPr>
            <a:t>.</a:t>
          </a:r>
        </a:p>
        <a:p>
          <a:pPr lvl="0" algn="ctr" defTabSz="444500">
            <a:lnSpc>
              <a:spcPct val="90000"/>
            </a:lnSpc>
            <a:spcBef>
              <a:spcPct val="0"/>
            </a:spcBef>
            <a:spcAft>
              <a:spcPct val="35000"/>
            </a:spcAft>
          </a:pPr>
          <a:endParaRPr lang="en-US" sz="800" kern="1200" dirty="0" smtClean="0"/>
        </a:p>
      </dsp:txBody>
      <dsp:txXfrm>
        <a:off x="106966" y="1195953"/>
        <a:ext cx="2182637" cy="1892709"/>
      </dsp:txXfrm>
    </dsp:sp>
    <dsp:sp modelId="{1B6B1AF5-08D9-4727-9F30-57C40E477221}">
      <dsp:nvSpPr>
        <dsp:cNvPr id="0" name=""/>
        <dsp:cNvSpPr/>
      </dsp:nvSpPr>
      <dsp:spPr>
        <a:xfrm>
          <a:off x="2484537" y="1083468"/>
          <a:ext cx="2058059" cy="2117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u="sng" kern="1200" dirty="0" smtClean="0"/>
            <a:t>Data Wrangling</a:t>
          </a:r>
        </a:p>
        <a:p>
          <a:pPr lvl="0" algn="ctr" defTabSz="533400">
            <a:lnSpc>
              <a:spcPct val="90000"/>
            </a:lnSpc>
            <a:spcBef>
              <a:spcPct val="0"/>
            </a:spcBef>
            <a:spcAft>
              <a:spcPct val="35000"/>
            </a:spcAft>
          </a:pPr>
          <a:r>
            <a:rPr lang="en-US" sz="1200" kern="1200" dirty="0" smtClean="0"/>
            <a:t>The raw data had many duplicate values, many null  values, and needs formatting to make it ready for Analysis.</a:t>
          </a:r>
          <a:endParaRPr lang="en-US" sz="1200" kern="1200" dirty="0"/>
        </a:p>
      </dsp:txBody>
      <dsp:txXfrm>
        <a:off x="2585003" y="1183934"/>
        <a:ext cx="1857127" cy="1916748"/>
      </dsp:txXfrm>
    </dsp:sp>
    <dsp:sp modelId="{8C8B1B07-9506-452B-ADCA-F190E4FB63B1}">
      <dsp:nvSpPr>
        <dsp:cNvPr id="0" name=""/>
        <dsp:cNvSpPr/>
      </dsp:nvSpPr>
      <dsp:spPr>
        <a:xfrm>
          <a:off x="4635140" y="1017802"/>
          <a:ext cx="2171035" cy="2249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u="sng" kern="1200" dirty="0" smtClean="0"/>
            <a:t>Exploratory Data Analysis</a:t>
          </a:r>
        </a:p>
        <a:p>
          <a:pPr lvl="0" algn="ctr" defTabSz="533400">
            <a:lnSpc>
              <a:spcPct val="90000"/>
            </a:lnSpc>
            <a:spcBef>
              <a:spcPct val="0"/>
            </a:spcBef>
            <a:spcAft>
              <a:spcPct val="35000"/>
            </a:spcAft>
          </a:pPr>
          <a:r>
            <a:rPr lang="en-US" sz="1200" u="none" kern="1200" dirty="0" smtClean="0"/>
            <a:t>EDA is the main part in data analysis, in this project the major analysis was done using python libraries. Various plots were made to find deeper insights of the data.</a:t>
          </a:r>
        </a:p>
      </dsp:txBody>
      <dsp:txXfrm>
        <a:off x="4741121" y="1123783"/>
        <a:ext cx="1959073" cy="2037050"/>
      </dsp:txXfrm>
    </dsp:sp>
    <dsp:sp modelId="{98A3AACF-5479-45C4-8EE3-0CBD9B4B3CC7}">
      <dsp:nvSpPr>
        <dsp:cNvPr id="0" name=""/>
        <dsp:cNvSpPr/>
      </dsp:nvSpPr>
      <dsp:spPr>
        <a:xfrm>
          <a:off x="6865179" y="1083468"/>
          <a:ext cx="2163095" cy="21505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u="sng" kern="1200" dirty="0" smtClean="0"/>
            <a:t>Dashboard</a:t>
          </a:r>
        </a:p>
        <a:p>
          <a:pPr lvl="0" algn="ctr" defTabSz="533400">
            <a:lnSpc>
              <a:spcPct val="90000"/>
            </a:lnSpc>
            <a:spcBef>
              <a:spcPct val="0"/>
            </a:spcBef>
            <a:spcAft>
              <a:spcPct val="35000"/>
            </a:spcAft>
          </a:pPr>
          <a:r>
            <a:rPr lang="en-US" sz="1200" kern="1200" dirty="0" smtClean="0"/>
            <a:t>Dashboard plays a very important role in making live visualization reports. Power BI dashboard was made in order to easily understand the data. 	</a:t>
          </a:r>
        </a:p>
      </dsp:txBody>
      <dsp:txXfrm>
        <a:off x="6970159" y="1188448"/>
        <a:ext cx="1953135" cy="1940557"/>
      </dsp:txXfrm>
    </dsp:sp>
    <dsp:sp modelId="{60730548-FA8A-47E8-B1C4-B9EB00E833EA}">
      <dsp:nvSpPr>
        <dsp:cNvPr id="0" name=""/>
        <dsp:cNvSpPr/>
      </dsp:nvSpPr>
      <dsp:spPr>
        <a:xfrm>
          <a:off x="9062499" y="1034212"/>
          <a:ext cx="2362507" cy="22161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u="sng" kern="1200" dirty="0" smtClean="0"/>
            <a:t>Predictive Analysis</a:t>
          </a:r>
        </a:p>
        <a:p>
          <a:pPr lvl="0" algn="ctr" defTabSz="533400">
            <a:lnSpc>
              <a:spcPct val="90000"/>
            </a:lnSpc>
            <a:spcBef>
              <a:spcPct val="0"/>
            </a:spcBef>
            <a:spcAft>
              <a:spcPct val="35000"/>
            </a:spcAft>
          </a:pPr>
          <a:r>
            <a:rPr lang="en-US" sz="1200" kern="1200" dirty="0" smtClean="0"/>
            <a:t>The models are trained and later use for predicting the aggregate rating and average cost of the cafes.</a:t>
          </a:r>
        </a:p>
      </dsp:txBody>
      <dsp:txXfrm>
        <a:off x="9170685" y="1142398"/>
        <a:ext cx="2146135" cy="19998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460734"/>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2800967"/>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667752"/>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514411"/>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8/15/2022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76204"/>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3092415"/>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7435201"/>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647010"/>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110095"/>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7158892"/>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5805047"/>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8/15/2022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1436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mailto:ashutosh.20scse1010802@galgotiasuniversity.edu.in" TargetMode="External"/><Relationship Id="rId7" Type="http://schemas.openxmlformats.org/officeDocument/2006/relationships/hyperlink" Target="mailto:vedangi001@gmail.com" TargetMode="External"/><Relationship Id="rId2" Type="http://schemas.openxmlformats.org/officeDocument/2006/relationships/hyperlink" Target="mailto:aananttyagi007@gmail.com" TargetMode="External"/><Relationship Id="rId1" Type="http://schemas.openxmlformats.org/officeDocument/2006/relationships/slideLayout" Target="../slideLayouts/slideLayout1.xml"/><Relationship Id="rId6" Type="http://schemas.openxmlformats.org/officeDocument/2006/relationships/hyperlink" Target="mailto:kumar.prabhat110023@gmail.com" TargetMode="External"/><Relationship Id="rId5" Type="http://schemas.openxmlformats.org/officeDocument/2006/relationships/hyperlink" Target="mailto:ishan.20scse1010804@galgotiasuniversity.edu.in" TargetMode="External"/><Relationship Id="rId4" Type="http://schemas.openxmlformats.org/officeDocument/2006/relationships/hyperlink" Target="mailto:ayushchhoker15@gmail.com" TargetMode="External"/><Relationship Id="rId9"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app.powerbi.com/groups/me/reports/e10e643c-890a-41ac-8123-8effb7155b90/ReportSectionca70692c147928b8b5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10.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rabhar/zomato-restaurants-in-india?resource=download&amp;select=zomato_restaurants_in_India.csv"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319" y="1578338"/>
            <a:ext cx="9966960" cy="1685109"/>
          </a:xfrm>
        </p:spPr>
        <p:txBody>
          <a:bodyPr/>
          <a:lstStyle/>
          <a:p>
            <a:pPr algn="r"/>
            <a:r>
              <a:rPr lang="en-US" dirty="0" err="1" smtClean="0">
                <a:solidFill>
                  <a:schemeClr val="accent1"/>
                </a:solidFill>
              </a:rPr>
              <a:t>Zomato</a:t>
            </a:r>
            <a:r>
              <a:rPr lang="en-US" dirty="0" smtClean="0">
                <a:solidFill>
                  <a:schemeClr val="accent1"/>
                </a:solidFill>
              </a:rPr>
              <a:t> Analysis</a:t>
            </a:r>
            <a:endParaRPr lang="en-IN" dirty="0">
              <a:solidFill>
                <a:schemeClr val="accent1"/>
              </a:solidFill>
            </a:endParaRPr>
          </a:p>
        </p:txBody>
      </p:sp>
      <p:sp>
        <p:nvSpPr>
          <p:cNvPr id="3" name="Subtitle 2"/>
          <p:cNvSpPr>
            <a:spLocks noGrp="1"/>
          </p:cNvSpPr>
          <p:nvPr>
            <p:ph type="subTitle" idx="1"/>
          </p:nvPr>
        </p:nvSpPr>
        <p:spPr>
          <a:xfrm>
            <a:off x="992777" y="3983840"/>
            <a:ext cx="8810896" cy="2090389"/>
          </a:xfrm>
        </p:spPr>
        <p:txBody>
          <a:bodyPr>
            <a:noAutofit/>
          </a:bodyPr>
          <a:lstStyle/>
          <a:p>
            <a:r>
              <a:rPr lang="en-US" sz="1800" dirty="0" smtClean="0">
                <a:solidFill>
                  <a:schemeClr val="accent1"/>
                </a:solidFill>
              </a:rPr>
              <a:t> </a:t>
            </a:r>
            <a:r>
              <a:rPr lang="en-US" sz="1800" u="sng" dirty="0" smtClean="0">
                <a:solidFill>
                  <a:schemeClr val="accent1"/>
                </a:solidFill>
              </a:rPr>
              <a:t>Team Members		Mail IDs				Phone </a:t>
            </a:r>
            <a:r>
              <a:rPr lang="en-US" sz="1800" u="sng" dirty="0">
                <a:solidFill>
                  <a:schemeClr val="accent1"/>
                </a:solidFill>
              </a:rPr>
              <a:t>Numbers</a:t>
            </a:r>
            <a:endParaRPr lang="en-US" sz="1800" u="sng" dirty="0" smtClean="0">
              <a:solidFill>
                <a:schemeClr val="accent1"/>
              </a:solidFill>
            </a:endParaRPr>
          </a:p>
          <a:p>
            <a:pPr marL="457200" indent="-457200">
              <a:buAutoNum type="arabicPeriod"/>
            </a:pPr>
            <a:r>
              <a:rPr lang="fr-FR" sz="1800" dirty="0" err="1">
                <a:solidFill>
                  <a:schemeClr val="accent1"/>
                </a:solidFill>
              </a:rPr>
              <a:t>Anant</a:t>
            </a:r>
            <a:r>
              <a:rPr lang="fr-FR" sz="1800" dirty="0">
                <a:solidFill>
                  <a:schemeClr val="accent1"/>
                </a:solidFill>
              </a:rPr>
              <a:t> </a:t>
            </a:r>
            <a:r>
              <a:rPr lang="fr-FR" sz="1800" dirty="0" err="1">
                <a:solidFill>
                  <a:schemeClr val="accent1"/>
                </a:solidFill>
              </a:rPr>
              <a:t>Tyagi</a:t>
            </a:r>
            <a:r>
              <a:rPr lang="fr-FR" sz="1800" dirty="0">
                <a:solidFill>
                  <a:schemeClr val="accent1"/>
                </a:solidFill>
              </a:rPr>
              <a:t>	</a:t>
            </a:r>
            <a:r>
              <a:rPr lang="fr-FR" sz="1800" dirty="0" smtClean="0">
                <a:solidFill>
                  <a:schemeClr val="accent1"/>
                </a:solidFill>
              </a:rPr>
              <a:t>	</a:t>
            </a:r>
            <a:r>
              <a:rPr lang="fr-FR" sz="1800" dirty="0" smtClean="0">
                <a:solidFill>
                  <a:schemeClr val="accent1"/>
                </a:solidFill>
                <a:hlinkClick r:id="rId2"/>
              </a:rPr>
              <a:t>aananttyagi007@gmail.com</a:t>
            </a:r>
            <a:r>
              <a:rPr lang="fr-FR" sz="1800" dirty="0">
                <a:solidFill>
                  <a:schemeClr val="accent1"/>
                </a:solidFill>
              </a:rPr>
              <a:t>	</a:t>
            </a:r>
            <a:r>
              <a:rPr lang="fr-FR" sz="1800" dirty="0" smtClean="0">
                <a:solidFill>
                  <a:schemeClr val="accent1"/>
                </a:solidFill>
              </a:rPr>
              <a:t>7838236785</a:t>
            </a:r>
          </a:p>
          <a:p>
            <a:pPr marL="457200" indent="-457200">
              <a:buAutoNum type="arabicPeriod"/>
            </a:pPr>
            <a:r>
              <a:rPr lang="fr-FR" sz="1800" dirty="0" err="1" smtClean="0">
                <a:solidFill>
                  <a:schemeClr val="accent1"/>
                </a:solidFill>
              </a:rPr>
              <a:t>Ashutosh</a:t>
            </a:r>
            <a:r>
              <a:rPr lang="fr-FR" sz="1800" dirty="0" smtClean="0">
                <a:solidFill>
                  <a:schemeClr val="accent1"/>
                </a:solidFill>
              </a:rPr>
              <a:t> Rana        </a:t>
            </a:r>
            <a:r>
              <a:rPr lang="fr-FR" sz="1200" b="1" dirty="0" smtClean="0">
                <a:solidFill>
                  <a:schemeClr val="accent1"/>
                </a:solidFill>
                <a:hlinkClick r:id="rId3"/>
              </a:rPr>
              <a:t>ashutosh.20scse1010802@galgotiasuniversity.edu.in</a:t>
            </a:r>
            <a:r>
              <a:rPr lang="fr-FR" sz="1800" dirty="0">
                <a:solidFill>
                  <a:schemeClr val="accent1"/>
                </a:solidFill>
              </a:rPr>
              <a:t>	</a:t>
            </a:r>
            <a:r>
              <a:rPr lang="fr-FR" sz="1800" dirty="0" smtClean="0">
                <a:solidFill>
                  <a:schemeClr val="accent1"/>
                </a:solidFill>
              </a:rPr>
              <a:t>8445783337</a:t>
            </a:r>
            <a:endParaRPr lang="en-US" sz="1800" dirty="0" smtClean="0">
              <a:solidFill>
                <a:schemeClr val="accent1"/>
              </a:solidFill>
            </a:endParaRPr>
          </a:p>
          <a:p>
            <a:pPr marL="457200" indent="-457200">
              <a:buAutoNum type="arabicPeriod"/>
            </a:pPr>
            <a:r>
              <a:rPr lang="en-US" sz="1800" dirty="0" err="1" smtClean="0">
                <a:solidFill>
                  <a:schemeClr val="accent1"/>
                </a:solidFill>
              </a:rPr>
              <a:t>Ayush</a:t>
            </a:r>
            <a:r>
              <a:rPr lang="en-US" sz="1800" dirty="0" smtClean="0">
                <a:solidFill>
                  <a:schemeClr val="accent1"/>
                </a:solidFill>
              </a:rPr>
              <a:t> </a:t>
            </a:r>
            <a:r>
              <a:rPr lang="en-US" sz="1800" dirty="0" err="1" smtClean="0">
                <a:solidFill>
                  <a:schemeClr val="accent1"/>
                </a:solidFill>
              </a:rPr>
              <a:t>Chhoker</a:t>
            </a:r>
            <a:r>
              <a:rPr lang="en-US" sz="1800" dirty="0" smtClean="0">
                <a:solidFill>
                  <a:schemeClr val="accent1"/>
                </a:solidFill>
              </a:rPr>
              <a:t>	</a:t>
            </a:r>
            <a:r>
              <a:rPr lang="en-US" sz="1800" dirty="0" smtClean="0">
                <a:solidFill>
                  <a:schemeClr val="accent1"/>
                </a:solidFill>
                <a:hlinkClick r:id="rId4"/>
              </a:rPr>
              <a:t>ayushchhoker15@gmail.com</a:t>
            </a:r>
            <a:r>
              <a:rPr lang="en-US" sz="1800" dirty="0">
                <a:solidFill>
                  <a:schemeClr val="accent1"/>
                </a:solidFill>
              </a:rPr>
              <a:t>	84680 36200</a:t>
            </a:r>
            <a:r>
              <a:rPr lang="en-US" sz="1800" dirty="0" smtClean="0">
                <a:solidFill>
                  <a:schemeClr val="accent1"/>
                </a:solidFill>
              </a:rPr>
              <a:t>	</a:t>
            </a:r>
          </a:p>
          <a:p>
            <a:pPr marL="457200" indent="-457200">
              <a:buAutoNum type="arabicPeriod"/>
            </a:pPr>
            <a:r>
              <a:rPr lang="en-US" sz="1800" dirty="0">
                <a:solidFill>
                  <a:schemeClr val="accent1"/>
                </a:solidFill>
              </a:rPr>
              <a:t>Ishan Gupta     </a:t>
            </a:r>
            <a:r>
              <a:rPr lang="en-US" sz="1200" b="1" dirty="0">
                <a:solidFill>
                  <a:schemeClr val="accent1"/>
                </a:solidFill>
              </a:rPr>
              <a:t>	</a:t>
            </a:r>
            <a:r>
              <a:rPr lang="en-US" sz="1200" b="1" dirty="0" smtClean="0">
                <a:solidFill>
                  <a:schemeClr val="accent1"/>
                </a:solidFill>
                <a:hlinkClick r:id="rId5"/>
              </a:rPr>
              <a:t>ishan.20scse1010804@galgotiasuniversity.edu.in</a:t>
            </a:r>
            <a:r>
              <a:rPr lang="en-US" sz="1800" dirty="0">
                <a:solidFill>
                  <a:schemeClr val="accent1"/>
                </a:solidFill>
              </a:rPr>
              <a:t> 9205976300</a:t>
            </a:r>
            <a:endParaRPr lang="en-US" sz="1800" dirty="0" smtClean="0">
              <a:solidFill>
                <a:schemeClr val="accent1"/>
              </a:solidFill>
            </a:endParaRPr>
          </a:p>
          <a:p>
            <a:pPr marL="457200" indent="-457200">
              <a:buAutoNum type="arabicPeriod"/>
            </a:pPr>
            <a:r>
              <a:rPr lang="en-US" sz="1800" dirty="0" err="1" smtClean="0">
                <a:solidFill>
                  <a:schemeClr val="accent1"/>
                </a:solidFill>
              </a:rPr>
              <a:t>Prabhat</a:t>
            </a:r>
            <a:r>
              <a:rPr lang="en-US" sz="1800" dirty="0" smtClean="0">
                <a:solidFill>
                  <a:schemeClr val="accent1"/>
                </a:solidFill>
              </a:rPr>
              <a:t> </a:t>
            </a:r>
            <a:r>
              <a:rPr lang="en-US" sz="1800" dirty="0">
                <a:solidFill>
                  <a:schemeClr val="accent1"/>
                </a:solidFill>
              </a:rPr>
              <a:t>Singh Tiwari  </a:t>
            </a:r>
            <a:r>
              <a:rPr lang="en-US" sz="1800" dirty="0" smtClean="0">
                <a:solidFill>
                  <a:schemeClr val="accent1"/>
                </a:solidFill>
                <a:hlinkClick r:id="rId6"/>
              </a:rPr>
              <a:t>kumar.prabhat110023@gmail.com</a:t>
            </a:r>
            <a:r>
              <a:rPr lang="en-US" sz="1800" dirty="0" smtClean="0">
                <a:solidFill>
                  <a:schemeClr val="accent1"/>
                </a:solidFill>
              </a:rPr>
              <a:t>  7419199550</a:t>
            </a:r>
          </a:p>
          <a:p>
            <a:pPr marL="457200" indent="-457200">
              <a:buAutoNum type="arabicPeriod"/>
            </a:pPr>
            <a:r>
              <a:rPr lang="en-US" sz="1800" dirty="0" smtClean="0">
                <a:solidFill>
                  <a:schemeClr val="accent1"/>
                </a:solidFill>
              </a:rPr>
              <a:t>Vedangi Sharma            </a:t>
            </a:r>
            <a:r>
              <a:rPr lang="en-US" sz="1800" dirty="0" smtClean="0">
                <a:solidFill>
                  <a:schemeClr val="accent1"/>
                </a:solidFill>
                <a:hlinkClick r:id="rId7"/>
              </a:rPr>
              <a:t>vedangi001@gmail.com</a:t>
            </a:r>
            <a:r>
              <a:rPr lang="en-US" sz="1800" dirty="0" smtClean="0">
                <a:solidFill>
                  <a:schemeClr val="accent1"/>
                </a:solidFill>
              </a:rPr>
              <a:t>		9560527960</a:t>
            </a:r>
          </a:p>
          <a:p>
            <a:pPr marL="457200" indent="-457200">
              <a:buAutoNum type="arabicPeriod"/>
            </a:pPr>
            <a:endParaRPr lang="en-US" sz="1800" dirty="0" smtClean="0">
              <a:solidFill>
                <a:schemeClr val="accent1"/>
              </a:solidFill>
            </a:endParaRPr>
          </a:p>
          <a:p>
            <a:pPr marL="457200" indent="-457200">
              <a:buAutoNum type="arabicPeriod"/>
            </a:pPr>
            <a:endParaRPr lang="en-IN" sz="400" dirty="0">
              <a:solidFill>
                <a:schemeClr val="accent1"/>
              </a:solidFill>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1900" y="95901"/>
            <a:ext cx="1923547" cy="1513056"/>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425881">
            <a:off x="640079" y="830127"/>
            <a:ext cx="1812470" cy="1654042"/>
          </a:xfrm>
          <a:prstGeom prst="rect">
            <a:avLst/>
          </a:prstGeom>
        </p:spPr>
      </p:pic>
    </p:spTree>
    <p:extLst>
      <p:ext uri="{BB962C8B-B14F-4D97-AF65-F5344CB8AC3E}">
        <p14:creationId xmlns:p14="http://schemas.microsoft.com/office/powerpoint/2010/main" val="3331738984"/>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87414"/>
          </a:xfrm>
        </p:spPr>
        <p:txBody>
          <a:bodyPr>
            <a:normAutofit/>
          </a:bodyPr>
          <a:lstStyle/>
          <a:p>
            <a:pPr algn="ctr"/>
            <a:r>
              <a:rPr lang="en-US" sz="4400" dirty="0" smtClean="0">
                <a:solidFill>
                  <a:schemeClr val="accent1"/>
                </a:solidFill>
              </a:rPr>
              <a:t>Analysis of Famous Restaurant Chains IN INDIA</a:t>
            </a:r>
            <a:endParaRPr lang="en-IN" sz="4400" dirty="0">
              <a:solidFill>
                <a:schemeClr val="accent1"/>
              </a:solidFill>
            </a:endParaRPr>
          </a:p>
        </p:txBody>
      </p:sp>
      <p:pic>
        <p:nvPicPr>
          <p:cNvPr id="4" name="Picture 3"/>
          <p:cNvPicPr>
            <a:picLocks noChangeAspect="1"/>
          </p:cNvPicPr>
          <p:nvPr/>
        </p:nvPicPr>
        <p:blipFill>
          <a:blip r:embed="rId2"/>
          <a:stretch>
            <a:fillRect/>
          </a:stretch>
        </p:blipFill>
        <p:spPr>
          <a:xfrm>
            <a:off x="0" y="896113"/>
            <a:ext cx="5605365" cy="3084140"/>
          </a:xfrm>
          <a:prstGeom prst="rect">
            <a:avLst/>
          </a:prstGeom>
        </p:spPr>
      </p:pic>
      <p:pic>
        <p:nvPicPr>
          <p:cNvPr id="6" name="Picture 5"/>
          <p:cNvPicPr>
            <a:picLocks noChangeAspect="1"/>
          </p:cNvPicPr>
          <p:nvPr/>
        </p:nvPicPr>
        <p:blipFill>
          <a:blip r:embed="rId3"/>
          <a:stretch>
            <a:fillRect/>
          </a:stretch>
        </p:blipFill>
        <p:spPr>
          <a:xfrm>
            <a:off x="2607439" y="4026189"/>
            <a:ext cx="5995852" cy="2796543"/>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605365" y="896114"/>
            <a:ext cx="6586635" cy="3084140"/>
          </a:xfrm>
        </p:spPr>
      </p:pic>
      <p:sp>
        <p:nvSpPr>
          <p:cNvPr id="10" name="TextBox 9"/>
          <p:cNvSpPr txBox="1"/>
          <p:nvPr/>
        </p:nvSpPr>
        <p:spPr>
          <a:xfrm>
            <a:off x="8826689" y="4441370"/>
            <a:ext cx="3365312" cy="1200329"/>
          </a:xfrm>
          <a:prstGeom prst="rect">
            <a:avLst/>
          </a:prstGeom>
          <a:noFill/>
        </p:spPr>
        <p:txBody>
          <a:bodyPr wrap="square" rtlCol="0">
            <a:spAutoFit/>
          </a:bodyPr>
          <a:lstStyle/>
          <a:p>
            <a:r>
              <a:rPr lang="en-US" dirty="0" smtClean="0">
                <a:solidFill>
                  <a:schemeClr val="accent2">
                    <a:lumMod val="60000"/>
                    <a:lumOff val="40000"/>
                  </a:schemeClr>
                </a:solidFill>
              </a:rPr>
              <a:t>Domino’s Pizza holds the rank 1, in all three analysis namely, number of outlets , votes wise or rating wise</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2019221080"/>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anim calcmode="lin" valueType="num">
                                      <p:cBhvr>
                                        <p:cTn id="25" dur="2000" fill="hold"/>
                                        <p:tgtEl>
                                          <p:spTgt spid="10"/>
                                        </p:tgtEl>
                                        <p:attrNameLst>
                                          <p:attrName>ppt_w</p:attrName>
                                        </p:attrNameLst>
                                      </p:cBhvr>
                                      <p:tavLst>
                                        <p:tav tm="0" fmla="#ppt_w*sin(2.5*pi*$)">
                                          <p:val>
                                            <p:fltVal val="0"/>
                                          </p:val>
                                        </p:tav>
                                        <p:tav tm="100000">
                                          <p:val>
                                            <p:fltVal val="1"/>
                                          </p:val>
                                        </p:tav>
                                      </p:tavLst>
                                    </p:anim>
                                    <p:anim calcmode="lin" valueType="num">
                                      <p:cBhvr>
                                        <p:cTn id="2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90956"/>
            <a:ext cx="6286614" cy="3357551"/>
          </a:xfrm>
        </p:spPr>
      </p:pic>
      <p:sp>
        <p:nvSpPr>
          <p:cNvPr id="4" name="Title 1"/>
          <p:cNvSpPr>
            <a:spLocks noGrp="1"/>
          </p:cNvSpPr>
          <p:nvPr>
            <p:ph type="title"/>
          </p:nvPr>
        </p:nvSpPr>
        <p:spPr>
          <a:xfrm>
            <a:off x="1448671" y="471569"/>
            <a:ext cx="8949363" cy="638774"/>
          </a:xfrm>
        </p:spPr>
        <p:txBody>
          <a:bodyPr>
            <a:normAutofit fontScale="90000"/>
          </a:bodyPr>
          <a:lstStyle/>
          <a:p>
            <a:r>
              <a:rPr lang="en-US" dirty="0" smtClean="0">
                <a:solidFill>
                  <a:schemeClr val="accent1"/>
                </a:solidFill>
              </a:rPr>
              <a:t>Cost-wise Analysis of restaurants</a:t>
            </a:r>
            <a:r>
              <a:rPr lang="en-IN" dirty="0">
                <a:solidFill>
                  <a:schemeClr val="accent1"/>
                </a:solidFill>
              </a:rPr>
              <a:t/>
            </a:r>
            <a:br>
              <a:rPr lang="en-IN" dirty="0">
                <a:solidFill>
                  <a:schemeClr val="accent1"/>
                </a:solidFill>
              </a:rPr>
            </a:br>
            <a:endParaRPr lang="en-IN" dirty="0">
              <a:solidFill>
                <a:schemeClr val="accent1"/>
              </a:solidFill>
            </a:endParaRPr>
          </a:p>
        </p:txBody>
      </p:sp>
      <p:pic>
        <p:nvPicPr>
          <p:cNvPr id="6" name="Picture 5"/>
          <p:cNvPicPr>
            <a:picLocks noChangeAspect="1"/>
          </p:cNvPicPr>
          <p:nvPr/>
        </p:nvPicPr>
        <p:blipFill>
          <a:blip r:embed="rId3"/>
          <a:stretch>
            <a:fillRect/>
          </a:stretch>
        </p:blipFill>
        <p:spPr>
          <a:xfrm>
            <a:off x="6373367" y="790956"/>
            <a:ext cx="4569687" cy="2258680"/>
          </a:xfrm>
          <a:prstGeom prst="rect">
            <a:avLst/>
          </a:prstGeom>
        </p:spPr>
      </p:pic>
      <p:sp>
        <p:nvSpPr>
          <p:cNvPr id="7" name="TextBox 6"/>
          <p:cNvSpPr txBox="1"/>
          <p:nvPr/>
        </p:nvSpPr>
        <p:spPr>
          <a:xfrm>
            <a:off x="509451" y="728041"/>
            <a:ext cx="4415245" cy="369332"/>
          </a:xfrm>
          <a:prstGeom prst="rect">
            <a:avLst/>
          </a:prstGeom>
          <a:noFill/>
        </p:spPr>
        <p:txBody>
          <a:bodyPr wrap="square" rtlCol="0">
            <a:spAutoFit/>
          </a:bodyPr>
          <a:lstStyle/>
          <a:p>
            <a:r>
              <a:rPr lang="en-US" dirty="0" smtClean="0"/>
              <a:t>Top 10 luxurious restaurants in INDIA</a:t>
            </a:r>
            <a:endParaRPr lang="en-IN" dirty="0"/>
          </a:p>
        </p:txBody>
      </p:sp>
      <p:sp>
        <p:nvSpPr>
          <p:cNvPr id="11" name="Rectangle 3"/>
          <p:cNvSpPr>
            <a:spLocks noChangeArrowheads="1"/>
          </p:cNvSpPr>
          <p:nvPr/>
        </p:nvSpPr>
        <p:spPr bwMode="auto">
          <a:xfrm>
            <a:off x="6561621" y="2741176"/>
            <a:ext cx="4193177" cy="86177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Helvetica Neue"/>
              </a:rPr>
              <a:t> Among the top 10 Luxurious restaurants, </a:t>
            </a:r>
            <a:r>
              <a:rPr kumimoji="0" lang="en-US" altLang="en-US" sz="1600" b="1" i="0" u="sng"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Adaa</a:t>
            </a:r>
            <a:r>
              <a:rPr kumimoji="0" lang="en-US" altLang="en-US" sz="1600" b="1" i="0" u="sng"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Taj </a:t>
            </a:r>
            <a:r>
              <a:rPr kumimoji="0" lang="en-US" altLang="en-US" sz="1600" b="1" i="0" u="sng"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Falaknuma</a:t>
            </a:r>
            <a:r>
              <a:rPr kumimoji="0" lang="en-US" altLang="en-US" sz="1600" b="1" i="0" u="sng"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Palace</a:t>
            </a:r>
            <a:r>
              <a:rPr kumimoji="0" lang="en-US" altLang="en-US" sz="1400" b="0" i="0" u="none" strike="noStrike" cap="none" normalizeH="0" baseline="0" dirty="0" smtClean="0">
                <a:ln>
                  <a:noFill/>
                </a:ln>
                <a:solidFill>
                  <a:srgbClr val="000000"/>
                </a:solidFill>
                <a:effectLst/>
                <a:latin typeface="Helvetica Neue"/>
              </a:rPr>
              <a:t> has highest votes and ratings</a:t>
            </a:r>
            <a:r>
              <a:rPr kumimoji="0" lang="en-US" altLang="en-US"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418011" y="3842090"/>
            <a:ext cx="4402183" cy="369332"/>
          </a:xfrm>
          <a:prstGeom prst="rect">
            <a:avLst/>
          </a:prstGeom>
          <a:noFill/>
        </p:spPr>
        <p:txBody>
          <a:bodyPr wrap="square" rtlCol="0">
            <a:spAutoFit/>
          </a:bodyPr>
          <a:lstStyle/>
          <a:p>
            <a:r>
              <a:rPr lang="en-US" dirty="0" smtClean="0"/>
              <a:t>Affordable Restaurants in INDIA</a:t>
            </a:r>
            <a:endParaRPr lang="en-IN" dirty="0"/>
          </a:p>
        </p:txBody>
      </p:sp>
      <p:pic>
        <p:nvPicPr>
          <p:cNvPr id="15" name="Picture 14"/>
          <p:cNvPicPr>
            <a:picLocks noChangeAspect="1"/>
          </p:cNvPicPr>
          <p:nvPr/>
        </p:nvPicPr>
        <p:blipFill rotWithShape="1">
          <a:blip r:embed="rId4"/>
          <a:srcRect l="10182" t="8235"/>
          <a:stretch/>
        </p:blipFill>
        <p:spPr>
          <a:xfrm>
            <a:off x="195943" y="4211422"/>
            <a:ext cx="5408023" cy="248267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794" y="3715138"/>
            <a:ext cx="5686963" cy="3037290"/>
          </a:xfrm>
          <a:prstGeom prst="rect">
            <a:avLst/>
          </a:prstGeom>
        </p:spPr>
      </p:pic>
    </p:spTree>
    <p:extLst>
      <p:ext uri="{BB962C8B-B14F-4D97-AF65-F5344CB8AC3E}">
        <p14:creationId xmlns:p14="http://schemas.microsoft.com/office/powerpoint/2010/main" val="2529869649"/>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mph" presetSubtype="0" fill="hold" grpId="0" nodeType="clickEffect">
                                  <p:stCondLst>
                                    <p:cond delay="0"/>
                                  </p:stCondLst>
                                  <p:childTnLst>
                                    <p:animClr clrSpc="hsl" dir="cw">
                                      <p:cBhvr override="childStyle">
                                        <p:cTn id="25" dur="500" fill="hold"/>
                                        <p:tgtEl>
                                          <p:spTgt spid="14"/>
                                        </p:tgtEl>
                                        <p:attrNameLst>
                                          <p:attrName>style.color</p:attrName>
                                        </p:attrNameLst>
                                      </p:cBhvr>
                                      <p:by>
                                        <p:hsl h="0" s="-70588" l="0"/>
                                      </p:by>
                                    </p:animClr>
                                    <p:animClr clrSpc="hsl" dir="cw">
                                      <p:cBhvr>
                                        <p:cTn id="26" dur="500" fill="hold"/>
                                        <p:tgtEl>
                                          <p:spTgt spid="14"/>
                                        </p:tgtEl>
                                        <p:attrNameLst>
                                          <p:attrName>fillcolor</p:attrName>
                                        </p:attrNameLst>
                                      </p:cBhvr>
                                      <p:by>
                                        <p:hsl h="0" s="-70588" l="0"/>
                                      </p:by>
                                    </p:animClr>
                                    <p:animClr clrSpc="hsl" dir="cw">
                                      <p:cBhvr>
                                        <p:cTn id="27" dur="500" fill="hold"/>
                                        <p:tgtEl>
                                          <p:spTgt spid="14"/>
                                        </p:tgtEl>
                                        <p:attrNameLst>
                                          <p:attrName>stroke.color</p:attrName>
                                        </p:attrNameLst>
                                      </p:cBhvr>
                                      <p:by>
                                        <p:hsl h="0" s="-70588" l="0"/>
                                      </p:by>
                                    </p:animClr>
                                    <p:set>
                                      <p:cBhvr>
                                        <p:cTn id="28" dur="500" fill="hold"/>
                                        <p:tgtEl>
                                          <p:spTgt spid="14"/>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0" y="1045029"/>
            <a:ext cx="5865223" cy="2959885"/>
          </a:xfrm>
        </p:spPr>
      </p:pic>
      <p:sp>
        <p:nvSpPr>
          <p:cNvPr id="4" name="Title 1"/>
          <p:cNvSpPr>
            <a:spLocks noGrp="1"/>
          </p:cNvSpPr>
          <p:nvPr>
            <p:ph type="title"/>
          </p:nvPr>
        </p:nvSpPr>
        <p:spPr>
          <a:xfrm>
            <a:off x="1069848" y="484632"/>
            <a:ext cx="10058400" cy="560397"/>
          </a:xfrm>
        </p:spPr>
        <p:txBody>
          <a:bodyPr>
            <a:normAutofit fontScale="90000"/>
          </a:bodyPr>
          <a:lstStyle/>
          <a:p>
            <a:r>
              <a:rPr lang="en-US" dirty="0" smtClean="0">
                <a:solidFill>
                  <a:schemeClr val="accent1"/>
                </a:solidFill>
              </a:rPr>
              <a:t>Analysis of HIGH RATED restaurants</a:t>
            </a:r>
            <a:r>
              <a:rPr lang="en-IN" dirty="0">
                <a:solidFill>
                  <a:schemeClr val="accent1"/>
                </a:solidFill>
              </a:rPr>
              <a:t/>
            </a:r>
            <a:br>
              <a:rPr lang="en-IN" dirty="0">
                <a:solidFill>
                  <a:schemeClr val="accent1"/>
                </a:solidFill>
              </a:rPr>
            </a:br>
            <a:endParaRPr lang="en-IN" dirty="0">
              <a:solidFill>
                <a:schemeClr val="accent1"/>
              </a:solidFill>
            </a:endParaRPr>
          </a:p>
        </p:txBody>
      </p:sp>
      <p:pic>
        <p:nvPicPr>
          <p:cNvPr id="6" name="Picture 5"/>
          <p:cNvPicPr>
            <a:picLocks noChangeAspect="1"/>
          </p:cNvPicPr>
          <p:nvPr/>
        </p:nvPicPr>
        <p:blipFill>
          <a:blip r:embed="rId3"/>
          <a:stretch>
            <a:fillRect/>
          </a:stretch>
        </p:blipFill>
        <p:spPr>
          <a:xfrm>
            <a:off x="6322423" y="707835"/>
            <a:ext cx="5869577" cy="17191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793" y="2633205"/>
            <a:ext cx="5800588" cy="3097974"/>
          </a:xfrm>
          <a:prstGeom prst="rect">
            <a:avLst/>
          </a:prstGeom>
        </p:spPr>
      </p:pic>
      <p:pic>
        <p:nvPicPr>
          <p:cNvPr id="9" name="Picture 8"/>
          <p:cNvPicPr>
            <a:picLocks noChangeAspect="1"/>
          </p:cNvPicPr>
          <p:nvPr/>
        </p:nvPicPr>
        <p:blipFill>
          <a:blip r:embed="rId5"/>
          <a:stretch>
            <a:fillRect/>
          </a:stretch>
        </p:blipFill>
        <p:spPr>
          <a:xfrm>
            <a:off x="573332" y="3791943"/>
            <a:ext cx="5371697" cy="2806013"/>
          </a:xfrm>
          <a:prstGeom prst="rect">
            <a:avLst/>
          </a:prstGeom>
        </p:spPr>
      </p:pic>
      <p:pic>
        <p:nvPicPr>
          <p:cNvPr id="10" name="Picture 9"/>
          <p:cNvPicPr>
            <a:picLocks noChangeAspect="1"/>
          </p:cNvPicPr>
          <p:nvPr/>
        </p:nvPicPr>
        <p:blipFill>
          <a:blip r:embed="rId6"/>
          <a:stretch>
            <a:fillRect/>
          </a:stretch>
        </p:blipFill>
        <p:spPr>
          <a:xfrm>
            <a:off x="3787712" y="5092503"/>
            <a:ext cx="2782905" cy="1505453"/>
          </a:xfrm>
          <a:prstGeom prst="rect">
            <a:avLst/>
          </a:prstGeom>
        </p:spPr>
      </p:pic>
      <p:sp>
        <p:nvSpPr>
          <p:cNvPr id="11" name="TextBox 10"/>
          <p:cNvSpPr txBox="1"/>
          <p:nvPr/>
        </p:nvSpPr>
        <p:spPr>
          <a:xfrm>
            <a:off x="111823" y="4565311"/>
            <a:ext cx="743278" cy="923330"/>
          </a:xfrm>
          <a:prstGeom prst="rect">
            <a:avLst/>
          </a:prstGeom>
          <a:noFill/>
        </p:spPr>
        <p:txBody>
          <a:bodyPr wrap="square" rtlCol="0">
            <a:spAutoFit/>
          </a:bodyPr>
          <a:lstStyle/>
          <a:p>
            <a:r>
              <a:rPr lang="en-US" dirty="0" smtClean="0"/>
              <a:t>Type of Meal</a:t>
            </a:r>
            <a:endParaRPr lang="en-IN" dirty="0"/>
          </a:p>
        </p:txBody>
      </p:sp>
      <p:sp>
        <p:nvSpPr>
          <p:cNvPr id="13" name="TextBox 12"/>
          <p:cNvSpPr txBox="1"/>
          <p:nvPr/>
        </p:nvSpPr>
        <p:spPr>
          <a:xfrm>
            <a:off x="782739" y="1377452"/>
            <a:ext cx="2378472" cy="1200329"/>
          </a:xfrm>
          <a:prstGeom prst="rect">
            <a:avLst/>
          </a:prstGeom>
          <a:noFill/>
        </p:spPr>
        <p:txBody>
          <a:bodyPr wrap="square" rtlCol="0">
            <a:spAutoFit/>
          </a:bodyPr>
          <a:lstStyle/>
          <a:p>
            <a:r>
              <a:rPr lang="en-US" dirty="0" smtClean="0"/>
              <a:t>Most High rated cafes have price range 3, i.e. of cost1000-1500</a:t>
            </a:r>
            <a:endParaRPr lang="en-IN" dirty="0"/>
          </a:p>
        </p:txBody>
      </p:sp>
      <p:sp>
        <p:nvSpPr>
          <p:cNvPr id="14" name="TextBox 13"/>
          <p:cNvSpPr txBox="1"/>
          <p:nvPr/>
        </p:nvSpPr>
        <p:spPr>
          <a:xfrm>
            <a:off x="6936377" y="5731179"/>
            <a:ext cx="4191871" cy="923330"/>
          </a:xfrm>
          <a:prstGeom prst="rect">
            <a:avLst/>
          </a:prstGeom>
          <a:noFill/>
        </p:spPr>
        <p:txBody>
          <a:bodyPr wrap="square" rtlCol="0">
            <a:spAutoFit/>
          </a:bodyPr>
          <a:lstStyle/>
          <a:p>
            <a:r>
              <a:rPr lang="en-US" dirty="0" smtClean="0"/>
              <a:t>Though we found, the most common establishment type is Quick Bites, but in high rated cafes, it is Casual Dining.</a:t>
            </a:r>
            <a:endParaRPr lang="en-IN" dirty="0"/>
          </a:p>
        </p:txBody>
      </p:sp>
    </p:spTree>
    <p:extLst>
      <p:ext uri="{BB962C8B-B14F-4D97-AF65-F5344CB8AC3E}">
        <p14:creationId xmlns:p14="http://schemas.microsoft.com/office/powerpoint/2010/main" val="2914524312"/>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ircle(in)">
                                      <p:cBhvr>
                                        <p:cTn id="3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80" y="2419598"/>
            <a:ext cx="7585576" cy="4051300"/>
          </a:xfrm>
        </p:spPr>
      </p:pic>
      <p:pic>
        <p:nvPicPr>
          <p:cNvPr id="4" name="Picture 3"/>
          <p:cNvPicPr>
            <a:picLocks noChangeAspect="1"/>
          </p:cNvPicPr>
          <p:nvPr/>
        </p:nvPicPr>
        <p:blipFill>
          <a:blip r:embed="rId3"/>
          <a:stretch>
            <a:fillRect/>
          </a:stretch>
        </p:blipFill>
        <p:spPr>
          <a:xfrm>
            <a:off x="7766756" y="856021"/>
            <a:ext cx="4267199" cy="2580032"/>
          </a:xfrm>
          <a:prstGeom prst="rect">
            <a:avLst/>
          </a:prstGeom>
        </p:spPr>
      </p:pic>
      <p:sp>
        <p:nvSpPr>
          <p:cNvPr id="7" name="Title 1"/>
          <p:cNvSpPr>
            <a:spLocks noGrp="1"/>
          </p:cNvSpPr>
          <p:nvPr>
            <p:ph type="title"/>
          </p:nvPr>
        </p:nvSpPr>
        <p:spPr>
          <a:xfrm>
            <a:off x="1098476" y="503264"/>
            <a:ext cx="10359746" cy="705514"/>
          </a:xfrm>
        </p:spPr>
        <p:txBody>
          <a:bodyPr>
            <a:normAutofit fontScale="90000"/>
          </a:bodyPr>
          <a:lstStyle/>
          <a:p>
            <a:r>
              <a:rPr lang="en-US" dirty="0" smtClean="0">
                <a:solidFill>
                  <a:schemeClr val="accent1"/>
                </a:solidFill>
              </a:rPr>
              <a:t>Maximum voted restaurants in Each city</a:t>
            </a:r>
            <a:r>
              <a:rPr lang="en-IN" dirty="0">
                <a:solidFill>
                  <a:schemeClr val="accent1"/>
                </a:solidFill>
              </a:rPr>
              <a:t/>
            </a:r>
            <a:br>
              <a:rPr lang="en-IN" dirty="0">
                <a:solidFill>
                  <a:schemeClr val="accent1"/>
                </a:solidFill>
              </a:rPr>
            </a:br>
            <a:endParaRPr lang="en-IN" dirty="0">
              <a:solidFill>
                <a:schemeClr val="accent1"/>
              </a:solidFill>
            </a:endParaRPr>
          </a:p>
        </p:txBody>
      </p:sp>
      <p:sp>
        <p:nvSpPr>
          <p:cNvPr id="8" name="TextBox 7"/>
          <p:cNvSpPr txBox="1"/>
          <p:nvPr/>
        </p:nvSpPr>
        <p:spPr>
          <a:xfrm>
            <a:off x="1415419" y="2050266"/>
            <a:ext cx="5199017" cy="369332"/>
          </a:xfrm>
          <a:prstGeom prst="rect">
            <a:avLst/>
          </a:prstGeom>
          <a:noFill/>
        </p:spPr>
        <p:txBody>
          <a:bodyPr wrap="square" rtlCol="0">
            <a:spAutoFit/>
          </a:bodyPr>
          <a:lstStyle/>
          <a:p>
            <a:r>
              <a:rPr lang="en-US" dirty="0" smtClean="0"/>
              <a:t>Maximum Voted Cafes In Top 20 Cities</a:t>
            </a:r>
            <a:endParaRPr lang="en-IN" dirty="0"/>
          </a:p>
        </p:txBody>
      </p:sp>
    </p:spTree>
    <p:extLst>
      <p:ext uri="{BB962C8B-B14F-4D97-AF65-F5344CB8AC3E}">
        <p14:creationId xmlns:p14="http://schemas.microsoft.com/office/powerpoint/2010/main" val="3843122378"/>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628" y="184186"/>
            <a:ext cx="5722839" cy="900031"/>
          </a:xfrm>
        </p:spPr>
        <p:txBody>
          <a:bodyPr>
            <a:normAutofit/>
          </a:bodyPr>
          <a:lstStyle/>
          <a:p>
            <a:r>
              <a:rPr lang="en-US" dirty="0" smtClean="0">
                <a:solidFill>
                  <a:schemeClr val="accent1"/>
                </a:solidFill>
              </a:rPr>
              <a:t>Power Bi </a:t>
            </a:r>
            <a:r>
              <a:rPr lang="en-US" dirty="0" err="1" smtClean="0">
                <a:solidFill>
                  <a:schemeClr val="accent1"/>
                </a:solidFill>
              </a:rPr>
              <a:t>DashBoard</a:t>
            </a:r>
            <a:endParaRPr lang="en-IN" dirty="0">
              <a:solidFill>
                <a:schemeClr val="accent1"/>
              </a:solidFill>
            </a:endParaRPr>
          </a:p>
        </p:txBody>
      </p:sp>
      <p:sp>
        <p:nvSpPr>
          <p:cNvPr id="3" name="Content Placeholder 2"/>
          <p:cNvSpPr>
            <a:spLocks noGrp="1"/>
          </p:cNvSpPr>
          <p:nvPr>
            <p:ph idx="1"/>
          </p:nvPr>
        </p:nvSpPr>
        <p:spPr/>
        <p:txBody>
          <a:bodyPr/>
          <a:lstStyle/>
          <a:p>
            <a:endParaRPr lang="en-IN"/>
          </a:p>
        </p:txBody>
      </p:sp>
      <p:sp>
        <p:nvSpPr>
          <p:cNvPr id="5" name="TextBox 4"/>
          <p:cNvSpPr txBox="1"/>
          <p:nvPr/>
        </p:nvSpPr>
        <p:spPr>
          <a:xfrm>
            <a:off x="894152" y="1207287"/>
            <a:ext cx="10234096" cy="1508105"/>
          </a:xfrm>
          <a:prstGeom prst="rect">
            <a:avLst/>
          </a:prstGeom>
          <a:noFill/>
        </p:spPr>
        <p:txBody>
          <a:bodyPr wrap="square" rtlCol="0">
            <a:spAutoFit/>
          </a:bodyPr>
          <a:lstStyle/>
          <a:p>
            <a:r>
              <a:rPr lang="en-IN" dirty="0">
                <a:hlinkClick r:id="rId2"/>
              </a:rPr>
              <a:t>https://</a:t>
            </a:r>
            <a:r>
              <a:rPr lang="en-IN" dirty="0" smtClean="0">
                <a:hlinkClick r:id="rId2"/>
              </a:rPr>
              <a:t>app.powerbi.com/groups/me/reports/e10e643c-890a-41ac-8123-8effb7155b90/ReportSectionca70692c147928b8b500</a:t>
            </a:r>
            <a:endParaRPr lang="en-IN" dirty="0" smtClean="0"/>
          </a:p>
          <a:p>
            <a:endParaRPr lang="en-IN" sz="2800" dirty="0" smtClean="0"/>
          </a:p>
          <a:p>
            <a:endParaRPr lang="en-IN" sz="2800" dirty="0"/>
          </a:p>
        </p:txBody>
      </p:sp>
      <p:pic>
        <p:nvPicPr>
          <p:cNvPr id="6" name="Picture 5"/>
          <p:cNvPicPr>
            <a:picLocks noChangeAspect="1"/>
          </p:cNvPicPr>
          <p:nvPr/>
        </p:nvPicPr>
        <p:blipFill>
          <a:blip r:embed="rId3"/>
          <a:stretch>
            <a:fillRect/>
          </a:stretch>
        </p:blipFill>
        <p:spPr>
          <a:xfrm>
            <a:off x="806304" y="1961339"/>
            <a:ext cx="10409791" cy="4411841"/>
          </a:xfrm>
          <a:prstGeom prst="rect">
            <a:avLst/>
          </a:prstGeom>
        </p:spPr>
      </p:pic>
    </p:spTree>
    <p:extLst>
      <p:ext uri="{BB962C8B-B14F-4D97-AF65-F5344CB8AC3E}">
        <p14:creationId xmlns:p14="http://schemas.microsoft.com/office/powerpoint/2010/main" val="2637270871"/>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6"/>
                                        </p:tgtEl>
                                        <p:attrNameLst>
                                          <p:attrName>r</p:attrName>
                                        </p:attrNameLst>
                                      </p:cBhvr>
                                    </p:animRot>
                                    <p:animRot by="-240000">
                                      <p:cBhvr>
                                        <p:cTn id="17" dur="200" fill="hold">
                                          <p:stCondLst>
                                            <p:cond delay="200"/>
                                          </p:stCondLst>
                                        </p:cTn>
                                        <p:tgtEl>
                                          <p:spTgt spid="6"/>
                                        </p:tgtEl>
                                        <p:attrNameLst>
                                          <p:attrName>r</p:attrName>
                                        </p:attrNameLst>
                                      </p:cBhvr>
                                    </p:animRot>
                                    <p:animRot by="240000">
                                      <p:cBhvr>
                                        <p:cTn id="18" dur="200" fill="hold">
                                          <p:stCondLst>
                                            <p:cond delay="400"/>
                                          </p:stCondLst>
                                        </p:cTn>
                                        <p:tgtEl>
                                          <p:spTgt spid="6"/>
                                        </p:tgtEl>
                                        <p:attrNameLst>
                                          <p:attrName>r</p:attrName>
                                        </p:attrNameLst>
                                      </p:cBhvr>
                                    </p:animRot>
                                    <p:animRot by="-240000">
                                      <p:cBhvr>
                                        <p:cTn id="19" dur="200" fill="hold">
                                          <p:stCondLst>
                                            <p:cond delay="600"/>
                                          </p:stCondLst>
                                        </p:cTn>
                                        <p:tgtEl>
                                          <p:spTgt spid="6"/>
                                        </p:tgtEl>
                                        <p:attrNameLst>
                                          <p:attrName>r</p:attrName>
                                        </p:attrNameLst>
                                      </p:cBhvr>
                                    </p:animRot>
                                    <p:animRot by="120000">
                                      <p:cBhvr>
                                        <p:cTn id="2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218" y="144997"/>
            <a:ext cx="5298948" cy="1017597"/>
          </a:xfrm>
        </p:spPr>
        <p:txBody>
          <a:bodyPr/>
          <a:lstStyle/>
          <a:p>
            <a:r>
              <a:rPr lang="en-US" dirty="0" smtClean="0">
                <a:solidFill>
                  <a:schemeClr val="accent1"/>
                </a:solidFill>
              </a:rPr>
              <a:t>Predictive </a:t>
            </a:r>
            <a:r>
              <a:rPr lang="en-US" dirty="0" err="1" smtClean="0">
                <a:solidFill>
                  <a:schemeClr val="accent1"/>
                </a:solidFill>
              </a:rPr>
              <a:t>ANAlysis</a:t>
            </a:r>
            <a:endParaRPr lang="en-IN" dirty="0">
              <a:solidFill>
                <a:schemeClr val="accent1"/>
              </a:solidFill>
            </a:endParaRPr>
          </a:p>
        </p:txBody>
      </p:sp>
      <p:sp>
        <p:nvSpPr>
          <p:cNvPr id="3" name="Content Placeholder 2"/>
          <p:cNvSpPr>
            <a:spLocks noGrp="1"/>
          </p:cNvSpPr>
          <p:nvPr>
            <p:ph idx="1"/>
          </p:nvPr>
        </p:nvSpPr>
        <p:spPr>
          <a:xfrm>
            <a:off x="612649" y="1324574"/>
            <a:ext cx="2927386" cy="1745198"/>
          </a:xfrm>
        </p:spPr>
        <p:txBody>
          <a:bodyPr>
            <a:normAutofit fontScale="92500" lnSpcReduction="20000"/>
          </a:bodyPr>
          <a:lstStyle/>
          <a:p>
            <a:r>
              <a:rPr lang="en-US" dirty="0" smtClean="0"/>
              <a:t>Models Used</a:t>
            </a:r>
          </a:p>
          <a:p>
            <a:r>
              <a:rPr lang="en-US" dirty="0" smtClean="0"/>
              <a:t>- Linear Regression </a:t>
            </a:r>
          </a:p>
          <a:p>
            <a:r>
              <a:rPr lang="en-US" dirty="0" smtClean="0"/>
              <a:t>- Decision Tree</a:t>
            </a:r>
          </a:p>
          <a:p>
            <a:r>
              <a:rPr lang="en-US" dirty="0" smtClean="0"/>
              <a:t>- Random Forest</a:t>
            </a:r>
          </a:p>
          <a:p>
            <a:r>
              <a:rPr lang="en-US" dirty="0" smtClean="0"/>
              <a:t>- Extra Tree</a:t>
            </a:r>
          </a:p>
        </p:txBody>
      </p:sp>
      <p:graphicFrame>
        <p:nvGraphicFramePr>
          <p:cNvPr id="4" name="Table 3"/>
          <p:cNvGraphicFramePr>
            <a:graphicFrameLocks noGrp="1"/>
          </p:cNvGraphicFramePr>
          <p:nvPr>
            <p:extLst>
              <p:ext uri="{D42A27DB-BD31-4B8C-83A1-F6EECF244321}">
                <p14:modId xmlns:p14="http://schemas.microsoft.com/office/powerpoint/2010/main" val="1761534422"/>
              </p:ext>
            </p:extLst>
          </p:nvPr>
        </p:nvGraphicFramePr>
        <p:xfrm>
          <a:off x="219167" y="4415246"/>
          <a:ext cx="8127999" cy="221608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7999682"/>
                    </a:ext>
                  </a:extLst>
                </a:gridCol>
                <a:gridCol w="2709333">
                  <a:extLst>
                    <a:ext uri="{9D8B030D-6E8A-4147-A177-3AD203B41FA5}">
                      <a16:colId xmlns:a16="http://schemas.microsoft.com/office/drawing/2014/main" val="2876728558"/>
                    </a:ext>
                  </a:extLst>
                </a:gridCol>
                <a:gridCol w="2709333">
                  <a:extLst>
                    <a:ext uri="{9D8B030D-6E8A-4147-A177-3AD203B41FA5}">
                      <a16:colId xmlns:a16="http://schemas.microsoft.com/office/drawing/2014/main" val="3936748690"/>
                    </a:ext>
                  </a:extLst>
                </a:gridCol>
              </a:tblGrid>
              <a:tr h="732728">
                <a:tc>
                  <a:txBody>
                    <a:bodyPr/>
                    <a:lstStyle/>
                    <a:p>
                      <a:r>
                        <a:rPr lang="en-US" dirty="0" smtClean="0"/>
                        <a:t>Model</a:t>
                      </a:r>
                      <a:r>
                        <a:rPr lang="en-US" baseline="0" dirty="0" smtClean="0"/>
                        <a:t> </a:t>
                      </a:r>
                      <a:endParaRPr lang="en-IN" dirty="0"/>
                    </a:p>
                  </a:txBody>
                  <a:tcPr/>
                </a:tc>
                <a:tc>
                  <a:txBody>
                    <a:bodyPr/>
                    <a:lstStyle/>
                    <a:p>
                      <a:r>
                        <a:rPr lang="en-US" dirty="0" smtClean="0"/>
                        <a:t>R2</a:t>
                      </a:r>
                      <a:r>
                        <a:rPr lang="en-US" baseline="0" dirty="0" smtClean="0"/>
                        <a:t> Score in Rating Prediction </a:t>
                      </a:r>
                      <a:endParaRPr lang="en-IN" dirty="0"/>
                    </a:p>
                  </a:txBody>
                  <a:tcPr/>
                </a:tc>
                <a:tc>
                  <a:txBody>
                    <a:bodyPr/>
                    <a:lstStyle/>
                    <a:p>
                      <a:r>
                        <a:rPr lang="en-US" dirty="0" smtClean="0"/>
                        <a:t>R2</a:t>
                      </a:r>
                      <a:r>
                        <a:rPr lang="en-US" baseline="0" dirty="0" smtClean="0"/>
                        <a:t> Score in Cost Prediction</a:t>
                      </a:r>
                      <a:endParaRPr lang="en-IN" dirty="0"/>
                    </a:p>
                  </a:txBody>
                  <a:tcPr/>
                </a:tc>
                <a:extLst>
                  <a:ext uri="{0D108BD9-81ED-4DB2-BD59-A6C34878D82A}">
                    <a16:rowId xmlns:a16="http://schemas.microsoft.com/office/drawing/2014/main" val="3634667230"/>
                  </a:ext>
                </a:extLst>
              </a:tr>
              <a:tr h="370840">
                <a:tc>
                  <a:txBody>
                    <a:bodyPr/>
                    <a:lstStyle/>
                    <a:p>
                      <a:r>
                        <a:rPr lang="en-US" dirty="0" smtClean="0"/>
                        <a:t>Linear Regression</a:t>
                      </a:r>
                      <a:endParaRPr lang="en-IN" dirty="0"/>
                    </a:p>
                  </a:txBody>
                  <a:tcPr/>
                </a:tc>
                <a:tc>
                  <a:txBody>
                    <a:bodyPr/>
                    <a:lstStyle/>
                    <a:p>
                      <a:r>
                        <a:rPr lang="en-IN" dirty="0" smtClean="0"/>
                        <a:t>0.15192470971168792</a:t>
                      </a:r>
                      <a:endParaRPr lang="en-IN" dirty="0"/>
                    </a:p>
                  </a:txBody>
                  <a:tcPr/>
                </a:tc>
                <a:tc>
                  <a:txBody>
                    <a:bodyPr/>
                    <a:lstStyle/>
                    <a:p>
                      <a:r>
                        <a:rPr lang="en-IN" dirty="0" smtClean="0"/>
                        <a:t>0.6471499173863282</a:t>
                      </a:r>
                      <a:endParaRPr lang="en-IN" dirty="0"/>
                    </a:p>
                  </a:txBody>
                  <a:tcPr/>
                </a:tc>
                <a:extLst>
                  <a:ext uri="{0D108BD9-81ED-4DB2-BD59-A6C34878D82A}">
                    <a16:rowId xmlns:a16="http://schemas.microsoft.com/office/drawing/2014/main" val="1757036143"/>
                  </a:ext>
                </a:extLst>
              </a:tr>
              <a:tr h="370840">
                <a:tc>
                  <a:txBody>
                    <a:bodyPr/>
                    <a:lstStyle/>
                    <a:p>
                      <a:r>
                        <a:rPr lang="en-US" dirty="0" smtClean="0"/>
                        <a:t>Decision</a:t>
                      </a:r>
                      <a:r>
                        <a:rPr lang="en-US" baseline="0" dirty="0" smtClean="0"/>
                        <a:t> Tree</a:t>
                      </a:r>
                      <a:endParaRPr lang="en-IN" dirty="0"/>
                    </a:p>
                  </a:txBody>
                  <a:tcPr/>
                </a:tc>
                <a:tc>
                  <a:txBody>
                    <a:bodyPr/>
                    <a:lstStyle/>
                    <a:p>
                      <a:r>
                        <a:rPr lang="en-IN" dirty="0" smtClean="0"/>
                        <a:t>0.8471740590668804</a:t>
                      </a:r>
                      <a:endParaRPr lang="en-IN" dirty="0"/>
                    </a:p>
                  </a:txBody>
                  <a:tcPr/>
                </a:tc>
                <a:tc>
                  <a:txBody>
                    <a:bodyPr/>
                    <a:lstStyle/>
                    <a:p>
                      <a:r>
                        <a:rPr lang="en-IN" dirty="0" smtClean="0"/>
                        <a:t>0.5314626315091339</a:t>
                      </a:r>
                      <a:endParaRPr lang="en-IN" dirty="0"/>
                    </a:p>
                  </a:txBody>
                  <a:tcPr/>
                </a:tc>
                <a:extLst>
                  <a:ext uri="{0D108BD9-81ED-4DB2-BD59-A6C34878D82A}">
                    <a16:rowId xmlns:a16="http://schemas.microsoft.com/office/drawing/2014/main" val="642471633"/>
                  </a:ext>
                </a:extLst>
              </a:tr>
              <a:tr h="370840">
                <a:tc>
                  <a:txBody>
                    <a:bodyPr/>
                    <a:lstStyle/>
                    <a:p>
                      <a:r>
                        <a:rPr lang="en-US" dirty="0" smtClean="0"/>
                        <a:t>Random Forest</a:t>
                      </a:r>
                    </a:p>
                  </a:txBody>
                  <a:tcPr/>
                </a:tc>
                <a:tc>
                  <a:txBody>
                    <a:bodyPr/>
                    <a:lstStyle/>
                    <a:p>
                      <a:r>
                        <a:rPr lang="en-IN" dirty="0" smtClean="0"/>
                        <a:t>0.8937885887995097</a:t>
                      </a:r>
                      <a:endParaRPr lang="en-IN" dirty="0"/>
                    </a:p>
                  </a:txBody>
                  <a:tcPr/>
                </a:tc>
                <a:tc>
                  <a:txBody>
                    <a:bodyPr/>
                    <a:lstStyle/>
                    <a:p>
                      <a:r>
                        <a:rPr lang="en-IN" dirty="0" smtClean="0"/>
                        <a:t>0.7158772381253109</a:t>
                      </a:r>
                      <a:endParaRPr lang="en-US" dirty="0" smtClean="0"/>
                    </a:p>
                  </a:txBody>
                  <a:tcPr/>
                </a:tc>
                <a:extLst>
                  <a:ext uri="{0D108BD9-81ED-4DB2-BD59-A6C34878D82A}">
                    <a16:rowId xmlns:a16="http://schemas.microsoft.com/office/drawing/2014/main" val="564928117"/>
                  </a:ext>
                </a:extLst>
              </a:tr>
              <a:tr h="370840">
                <a:tc>
                  <a:txBody>
                    <a:bodyPr/>
                    <a:lstStyle/>
                    <a:p>
                      <a:r>
                        <a:rPr lang="en-US" dirty="0" smtClean="0"/>
                        <a:t>Extra Tree</a:t>
                      </a:r>
                    </a:p>
                  </a:txBody>
                  <a:tcPr/>
                </a:tc>
                <a:tc>
                  <a:txBody>
                    <a:bodyPr/>
                    <a:lstStyle/>
                    <a:p>
                      <a:r>
                        <a:rPr lang="en-IN" dirty="0" smtClean="0"/>
                        <a:t>0.8709824971727094</a:t>
                      </a:r>
                      <a:endParaRPr lang="en-IN" dirty="0"/>
                    </a:p>
                  </a:txBody>
                  <a:tcPr/>
                </a:tc>
                <a:tc>
                  <a:txBody>
                    <a:bodyPr/>
                    <a:lstStyle/>
                    <a:p>
                      <a:r>
                        <a:rPr lang="en-IN" dirty="0" smtClean="0"/>
                        <a:t>0.6634495084062187</a:t>
                      </a:r>
                      <a:endParaRPr lang="en-US" dirty="0" smtClean="0"/>
                    </a:p>
                  </a:txBody>
                  <a:tcPr/>
                </a:tc>
                <a:extLst>
                  <a:ext uri="{0D108BD9-81ED-4DB2-BD59-A6C34878D82A}">
                    <a16:rowId xmlns:a16="http://schemas.microsoft.com/office/drawing/2014/main" val="3283489001"/>
                  </a:ext>
                </a:extLst>
              </a:tr>
            </a:tbl>
          </a:graphicData>
        </a:graphic>
      </p:graphicFrame>
      <p:pic>
        <p:nvPicPr>
          <p:cNvPr id="5" name="Picture 4"/>
          <p:cNvPicPr>
            <a:picLocks noChangeAspect="1"/>
          </p:cNvPicPr>
          <p:nvPr/>
        </p:nvPicPr>
        <p:blipFill>
          <a:blip r:embed="rId2"/>
          <a:stretch>
            <a:fillRect/>
          </a:stretch>
        </p:blipFill>
        <p:spPr>
          <a:xfrm>
            <a:off x="6413863" y="995307"/>
            <a:ext cx="5683691" cy="3419939"/>
          </a:xfrm>
          <a:prstGeom prst="rect">
            <a:avLst/>
          </a:prstGeom>
        </p:spPr>
      </p:pic>
    </p:spTree>
    <p:extLst>
      <p:ext uri="{BB962C8B-B14F-4D97-AF65-F5344CB8AC3E}">
        <p14:creationId xmlns:p14="http://schemas.microsoft.com/office/powerpoint/2010/main" val="2056948845"/>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ircle(in)">
                                      <p:cBhvr>
                                        <p:cTn id="55" dur="20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North Indian Cuisine is the most popular and most liked cuisine in INDIA.</a:t>
            </a:r>
          </a:p>
          <a:p>
            <a:r>
              <a:rPr lang="en-US" dirty="0" smtClean="0"/>
              <a:t>India has a higher number of affordable cafes and lower number of Expensive cafes.</a:t>
            </a:r>
          </a:p>
          <a:p>
            <a:r>
              <a:rPr lang="en-US" dirty="0"/>
              <a:t>Metropolitan Cities have higher number of cafes in comparison with other </a:t>
            </a:r>
            <a:r>
              <a:rPr lang="en-US" dirty="0" smtClean="0"/>
              <a:t>cities</a:t>
            </a:r>
          </a:p>
          <a:p>
            <a:r>
              <a:rPr lang="en-US" dirty="0" smtClean="0"/>
              <a:t>The maximum number of restaurants are of the Quick Bites Establishment type but higher ratings are given to </a:t>
            </a:r>
            <a:r>
              <a:rPr lang="en-US" u="sng" dirty="0" smtClean="0"/>
              <a:t>Casual Dining </a:t>
            </a:r>
            <a:r>
              <a:rPr lang="en-US" dirty="0" smtClean="0"/>
              <a:t>Type, which means that opening a Casual Dining type restaurant could be profitable.</a:t>
            </a:r>
          </a:p>
          <a:p>
            <a:r>
              <a:rPr lang="en-US" dirty="0" smtClean="0"/>
              <a:t>Dinner and Lunch type of meal is the most commonly served meal.</a:t>
            </a:r>
          </a:p>
          <a:p>
            <a:r>
              <a:rPr lang="en-US" altLang="en-US" dirty="0"/>
              <a:t>Among the top 10 Luxurious restaurants</a:t>
            </a:r>
            <a:r>
              <a:rPr lang="en-US" altLang="en-US" dirty="0">
                <a:solidFill>
                  <a:srgbClr val="000000"/>
                </a:solidFill>
                <a:latin typeface="Helvetica Neue"/>
              </a:rPr>
              <a:t>, </a:t>
            </a:r>
            <a:r>
              <a:rPr lang="en-US" altLang="en-US" b="1" u="sng" dirty="0" err="1">
                <a:solidFill>
                  <a:srgbClr val="000000"/>
                </a:solidFill>
                <a:latin typeface="Courier New" panose="02070309020205020404" pitchFamily="49" charset="0"/>
                <a:cs typeface="Courier New" panose="02070309020205020404" pitchFamily="49" charset="0"/>
              </a:rPr>
              <a:t>Adaa</a:t>
            </a:r>
            <a:r>
              <a:rPr lang="en-US" altLang="en-US" b="1" u="sng" dirty="0">
                <a:solidFill>
                  <a:srgbClr val="000000"/>
                </a:solidFill>
                <a:latin typeface="Courier New" panose="02070309020205020404" pitchFamily="49" charset="0"/>
                <a:cs typeface="Courier New" panose="02070309020205020404" pitchFamily="49" charset="0"/>
              </a:rPr>
              <a:t> - Taj </a:t>
            </a:r>
            <a:r>
              <a:rPr lang="en-US" altLang="en-US" b="1" u="sng" dirty="0" err="1" smtClean="0">
                <a:solidFill>
                  <a:srgbClr val="000000"/>
                </a:solidFill>
                <a:latin typeface="Courier New" panose="02070309020205020404" pitchFamily="49" charset="0"/>
                <a:cs typeface="Courier New" panose="02070309020205020404" pitchFamily="49" charset="0"/>
              </a:rPr>
              <a:t>Falaknuma</a:t>
            </a:r>
            <a:r>
              <a:rPr lang="en-US" altLang="en-US" b="1" u="sng" dirty="0" smtClean="0">
                <a:solidFill>
                  <a:srgbClr val="000000"/>
                </a:solidFill>
                <a:latin typeface="Courier New" panose="02070309020205020404" pitchFamily="49" charset="0"/>
                <a:cs typeface="Courier New" panose="02070309020205020404" pitchFamily="49" charset="0"/>
              </a:rPr>
              <a:t> </a:t>
            </a:r>
            <a:r>
              <a:rPr lang="en-US" altLang="en-US" dirty="0"/>
              <a:t>is highly rated</a:t>
            </a:r>
            <a:r>
              <a:rPr lang="en-US" altLang="en-US" dirty="0" smtClean="0"/>
              <a:t>.</a:t>
            </a:r>
          </a:p>
          <a:p>
            <a:r>
              <a:rPr lang="en-US" u="sng" dirty="0" smtClean="0"/>
              <a:t>Domino’s Pizza </a:t>
            </a:r>
            <a:r>
              <a:rPr lang="en-US" dirty="0" smtClean="0"/>
              <a:t>is the most popular restaurant chain in INDIA.</a:t>
            </a:r>
            <a:endParaRPr lang="en-US" dirty="0"/>
          </a:p>
          <a:p>
            <a:endParaRPr lang="en-US" dirty="0" smtClean="0"/>
          </a:p>
        </p:txBody>
      </p:sp>
      <p:pic>
        <p:nvPicPr>
          <p:cNvPr id="4" name="Picture 3" descr="ESS IA Results, Analysis &amp; Conclusions - AMAZING WORLD OF SCIENCE WITH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781" y="184186"/>
            <a:ext cx="2502027" cy="1668018"/>
          </a:xfrm>
          <a:prstGeom prst="rect">
            <a:avLst/>
          </a:prstGeom>
        </p:spPr>
      </p:pic>
    </p:spTree>
    <p:extLst>
      <p:ext uri="{BB962C8B-B14F-4D97-AF65-F5344CB8AC3E}">
        <p14:creationId xmlns:p14="http://schemas.microsoft.com/office/powerpoint/2010/main" val="2273388515"/>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barn(inVertic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barn(inVertic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barn(inVertical)">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barn(inVertical)">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barn(inVertical)">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t;strong&gt;Thank you&lt;/strong&gt; note with a cup of coffee - ID: 10700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748" y="3304902"/>
            <a:ext cx="6378739" cy="19933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343" y="1480563"/>
            <a:ext cx="1923547" cy="1513056"/>
          </a:xfrm>
          <a:prstGeom prst="rect">
            <a:avLst/>
          </a:prstGeom>
        </p:spPr>
      </p:pic>
    </p:spTree>
    <p:extLst>
      <p:ext uri="{BB962C8B-B14F-4D97-AF65-F5344CB8AC3E}">
        <p14:creationId xmlns:p14="http://schemas.microsoft.com/office/powerpoint/2010/main" val="3601680280"/>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rPr>
              <a:t>Content </a:t>
            </a:r>
            <a:endParaRPr lang="en-IN" dirty="0">
              <a:solidFill>
                <a:schemeClr val="accent1"/>
              </a:solidFill>
            </a:endParaRPr>
          </a:p>
        </p:txBody>
      </p:sp>
      <p:sp>
        <p:nvSpPr>
          <p:cNvPr id="3" name="Content Placeholder 2"/>
          <p:cNvSpPr>
            <a:spLocks noGrp="1"/>
          </p:cNvSpPr>
          <p:nvPr>
            <p:ph idx="1"/>
          </p:nvPr>
        </p:nvSpPr>
        <p:spPr>
          <a:xfrm>
            <a:off x="808590" y="2002536"/>
            <a:ext cx="10058400" cy="4050792"/>
          </a:xfrm>
        </p:spPr>
        <p:txBody>
          <a:bodyPr>
            <a:normAutofit fontScale="85000" lnSpcReduction="20000"/>
          </a:bodyPr>
          <a:lstStyle/>
          <a:p>
            <a:r>
              <a:rPr lang="en-US" dirty="0" smtClean="0"/>
              <a:t>Purpose of the Project</a:t>
            </a:r>
          </a:p>
          <a:p>
            <a:r>
              <a:rPr lang="en-US" dirty="0" smtClean="0"/>
              <a:t>Project Summary</a:t>
            </a:r>
          </a:p>
          <a:p>
            <a:r>
              <a:rPr lang="en-US" dirty="0" smtClean="0"/>
              <a:t>Data procurements and Data Sources</a:t>
            </a:r>
          </a:p>
          <a:p>
            <a:r>
              <a:rPr lang="en-US" dirty="0" smtClean="0"/>
              <a:t>Data Wrangling</a:t>
            </a:r>
          </a:p>
          <a:p>
            <a:r>
              <a:rPr lang="en-US" dirty="0" smtClean="0"/>
              <a:t>General Exploratory Data Analysis</a:t>
            </a:r>
          </a:p>
          <a:p>
            <a:r>
              <a:rPr lang="en-US" dirty="0" smtClean="0"/>
              <a:t>Analysis of Famous Chains in India</a:t>
            </a:r>
          </a:p>
          <a:p>
            <a:r>
              <a:rPr lang="en-US" dirty="0" smtClean="0"/>
              <a:t>Cost wise EDA</a:t>
            </a:r>
          </a:p>
          <a:p>
            <a:r>
              <a:rPr lang="en-US" dirty="0" smtClean="0"/>
              <a:t>High Rated Restaurants EDA</a:t>
            </a:r>
          </a:p>
          <a:p>
            <a:r>
              <a:rPr lang="en-US" dirty="0" smtClean="0"/>
              <a:t>Maximum Voted Restaurant in Each City</a:t>
            </a:r>
          </a:p>
          <a:p>
            <a:r>
              <a:rPr lang="en-US" dirty="0" smtClean="0"/>
              <a:t>Power BI Dashboard</a:t>
            </a:r>
          </a:p>
          <a:p>
            <a:r>
              <a:rPr lang="en-US" dirty="0" smtClean="0"/>
              <a:t>Predictive Analysis</a:t>
            </a:r>
          </a:p>
          <a:p>
            <a:r>
              <a:rPr lang="en-US" dirty="0" smtClean="0"/>
              <a:t>Conclusion</a:t>
            </a:r>
          </a:p>
          <a:p>
            <a:endParaRPr lang="en-US" dirty="0" smtClean="0"/>
          </a:p>
          <a:p>
            <a:endParaRPr lang="en-US" dirty="0" smtClean="0"/>
          </a:p>
          <a:p>
            <a:endParaRPr lang="en-US" dirty="0" smtClean="0"/>
          </a:p>
          <a:p>
            <a:endParaRPr lang="en-IN" dirty="0"/>
          </a:p>
        </p:txBody>
      </p:sp>
      <p:pic>
        <p:nvPicPr>
          <p:cNvPr id="4" name="Picture 3" descr="Free stock photo of blogging, &lt;strong&gt;content&lt;/strong&gt; marketing, internet market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47191">
            <a:off x="7567109" y="2303744"/>
            <a:ext cx="3299881" cy="1724188"/>
          </a:xfrm>
          <a:prstGeom prst="rect">
            <a:avLst/>
          </a:prstGeom>
        </p:spPr>
      </p:pic>
    </p:spTree>
    <p:extLst>
      <p:ext uri="{BB962C8B-B14F-4D97-AF65-F5344CB8AC3E}">
        <p14:creationId xmlns:p14="http://schemas.microsoft.com/office/powerpoint/2010/main" val="803820851"/>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barn(inVertical)">
                                      <p:cBhvr>
                                        <p:cTn id="24" dur="500"/>
                                        <p:tgtEl>
                                          <p:spTgt spid="3">
                                            <p:txEl>
                                              <p:pRg st="1" end="1"/>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arn(inVertical)">
                                      <p:cBhvr>
                                        <p:cTn id="45" dur="500"/>
                                        <p:tgtEl>
                                          <p:spTgt spid="3">
                                            <p:txEl>
                                              <p:pRg st="8" end="8"/>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arn(inVertical)">
                                      <p:cBhvr>
                                        <p:cTn id="48" dur="500"/>
                                        <p:tgtEl>
                                          <p:spTgt spid="3">
                                            <p:txEl>
                                              <p:pRg st="9" end="9"/>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arn(inVertical)">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0" y="1107730"/>
            <a:ext cx="6258415" cy="220763"/>
          </a:xfrm>
        </p:spPr>
        <p:txBody>
          <a:bodyPr>
            <a:normAutofit fontScale="90000"/>
          </a:bodyPr>
          <a:lstStyle/>
          <a:p>
            <a:r>
              <a:rPr lang="en-US" dirty="0" smtClean="0">
                <a:solidFill>
                  <a:schemeClr val="accent1"/>
                </a:solidFill>
              </a:rPr>
              <a:t>Purpose of the project</a:t>
            </a:r>
            <a:endParaRPr lang="en-IN" dirty="0">
              <a:solidFill>
                <a:schemeClr val="accent1"/>
              </a:solidFill>
            </a:endParaRPr>
          </a:p>
        </p:txBody>
      </p:sp>
      <p:sp>
        <p:nvSpPr>
          <p:cNvPr id="3" name="Content Placeholder 2"/>
          <p:cNvSpPr>
            <a:spLocks noGrp="1"/>
          </p:cNvSpPr>
          <p:nvPr>
            <p:ph idx="1"/>
          </p:nvPr>
        </p:nvSpPr>
        <p:spPr>
          <a:xfrm>
            <a:off x="423235" y="1946366"/>
            <a:ext cx="11339867" cy="3743815"/>
          </a:xfrm>
        </p:spPr>
        <p:txBody>
          <a:bodyPr>
            <a:normAutofit/>
          </a:bodyPr>
          <a:lstStyle/>
          <a:p>
            <a:r>
              <a:rPr lang="en-IN" dirty="0" err="1"/>
              <a:t>Zomato</a:t>
            </a:r>
            <a:r>
              <a:rPr lang="en-IN" dirty="0"/>
              <a:t> is one of the most used food delivery </a:t>
            </a:r>
            <a:r>
              <a:rPr lang="en-IN" dirty="0" smtClean="0"/>
              <a:t>apps. It provides its service in 25 Countries. </a:t>
            </a:r>
            <a:r>
              <a:rPr lang="en-IN" dirty="0"/>
              <a:t>It allows you the convenience to sit back at home and search for any cuisine, restaurant, or even dish you like! You can search up the menu, pictures of the restaurant/dish, directions, map view, contact details, and the different filters. One can always Rate, Review, and give feedback to the restaurant. </a:t>
            </a:r>
            <a:endParaRPr lang="en-IN" dirty="0" smtClean="0"/>
          </a:p>
          <a:p>
            <a:r>
              <a:rPr lang="en-IN" dirty="0" smtClean="0"/>
              <a:t>This </a:t>
            </a:r>
            <a:r>
              <a:rPr lang="en-IN" dirty="0"/>
              <a:t>project aims to </a:t>
            </a:r>
            <a:r>
              <a:rPr lang="en-IN" dirty="0" err="1"/>
              <a:t>analyze</a:t>
            </a:r>
            <a:r>
              <a:rPr lang="en-IN" dirty="0"/>
              <a:t> the data of </a:t>
            </a:r>
            <a:r>
              <a:rPr lang="en-IN" dirty="0" err="1"/>
              <a:t>Zomato</a:t>
            </a:r>
            <a:r>
              <a:rPr lang="en-IN" dirty="0"/>
              <a:t> for various cities (e.g. Bengaluru, Delhi, etc</a:t>
            </a:r>
            <a:r>
              <a:rPr lang="en-IN" dirty="0" smtClean="0"/>
              <a:t>.) of India. </a:t>
            </a:r>
            <a:r>
              <a:rPr lang="en-IN" dirty="0"/>
              <a:t>The </a:t>
            </a:r>
            <a:r>
              <a:rPr lang="en-IN" dirty="0" smtClean="0"/>
              <a:t>dataset includes </a:t>
            </a:r>
            <a:r>
              <a:rPr lang="en-IN" dirty="0"/>
              <a:t>the </a:t>
            </a:r>
            <a:r>
              <a:rPr lang="en-IN" dirty="0" smtClean="0"/>
              <a:t>ratings, votes, </a:t>
            </a:r>
            <a:r>
              <a:rPr lang="en-IN" dirty="0"/>
              <a:t>services, </a:t>
            </a:r>
            <a:r>
              <a:rPr lang="en-IN" dirty="0" err="1" smtClean="0"/>
              <a:t>cuisines,etc</a:t>
            </a:r>
            <a:r>
              <a:rPr lang="en-IN" dirty="0"/>
              <a:t>. provided by the various shops. The study </a:t>
            </a:r>
            <a:r>
              <a:rPr lang="en-IN" dirty="0" smtClean="0"/>
              <a:t>was done </a:t>
            </a:r>
            <a:r>
              <a:rPr lang="en-IN" dirty="0"/>
              <a:t>in such a way, that it will be easier for the customers to find a suitable restaurant in near area. </a:t>
            </a:r>
            <a:endParaRPr lang="en-IN" dirty="0" smtClean="0"/>
          </a:p>
          <a:p>
            <a:r>
              <a:rPr lang="en-IN" dirty="0" smtClean="0"/>
              <a:t>The </a:t>
            </a:r>
            <a:r>
              <a:rPr lang="en-IN" dirty="0"/>
              <a:t>analysis </a:t>
            </a:r>
            <a:r>
              <a:rPr lang="en-IN" dirty="0" smtClean="0"/>
              <a:t>also includes </a:t>
            </a:r>
            <a:r>
              <a:rPr lang="en-IN" dirty="0"/>
              <a:t>the comparison between various cities. Some common brands in all different cities can be analysed to understand, overall whose services and </a:t>
            </a:r>
            <a:r>
              <a:rPr lang="en-IN" dirty="0" smtClean="0"/>
              <a:t>popularity </a:t>
            </a:r>
            <a:r>
              <a:rPr lang="en-IN" dirty="0"/>
              <a:t>is better than others</a:t>
            </a:r>
            <a:r>
              <a:rPr lang="en-IN" dirty="0" smtClean="0"/>
              <a:t>.</a:t>
            </a:r>
            <a:endParaRPr lang="en-IN" dirty="0"/>
          </a:p>
        </p:txBody>
      </p:sp>
      <p:pic>
        <p:nvPicPr>
          <p:cNvPr id="5" name="Picture 4" descr="Finding a &lt;strong&gt;Purpose&lt;/strong&gt; and Selecting a Top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375" y="148916"/>
            <a:ext cx="1467613" cy="1677272"/>
          </a:xfrm>
          <a:prstGeom prst="rect">
            <a:avLst/>
          </a:prstGeom>
        </p:spPr>
      </p:pic>
    </p:spTree>
    <p:extLst>
      <p:ext uri="{BB962C8B-B14F-4D97-AF65-F5344CB8AC3E}">
        <p14:creationId xmlns:p14="http://schemas.microsoft.com/office/powerpoint/2010/main" val="2545070062"/>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546642"/>
            <a:ext cx="10058400" cy="4050792"/>
          </a:xfrm>
        </p:spPr>
        <p:txBody>
          <a:bodyPr>
            <a:normAutofit lnSpcReduction="10000"/>
          </a:bodyPr>
          <a:lstStyle/>
          <a:p>
            <a:r>
              <a:rPr lang="en-US" u="sng" dirty="0" smtClean="0"/>
              <a:t>Descriptive Analysis </a:t>
            </a:r>
            <a:r>
              <a:rPr lang="en-US" dirty="0"/>
              <a:t>:</a:t>
            </a:r>
          </a:p>
          <a:p>
            <a:pPr marL="342900" indent="-342900">
              <a:buAutoNum type="arabicPeriod"/>
            </a:pPr>
            <a:r>
              <a:rPr lang="en-US" dirty="0"/>
              <a:t>General EDA about the dataset.</a:t>
            </a:r>
          </a:p>
          <a:p>
            <a:pPr marL="342900" indent="-342900">
              <a:buAutoNum type="arabicPeriod"/>
            </a:pPr>
            <a:r>
              <a:rPr lang="en-US" dirty="0"/>
              <a:t>Top Restaurant Chain in India</a:t>
            </a:r>
          </a:p>
          <a:p>
            <a:pPr marL="342900" indent="-342900">
              <a:buAutoNum type="arabicPeriod"/>
            </a:pPr>
            <a:r>
              <a:rPr lang="en-US" dirty="0"/>
              <a:t>Cost-Wise Analysis of the Restaurants</a:t>
            </a:r>
          </a:p>
          <a:p>
            <a:pPr marL="342900" indent="-342900">
              <a:buAutoNum type="arabicPeriod"/>
            </a:pPr>
            <a:r>
              <a:rPr lang="en-US" dirty="0"/>
              <a:t>High – rated Restaurants</a:t>
            </a:r>
          </a:p>
          <a:p>
            <a:pPr marL="342900" indent="-342900">
              <a:buAutoNum type="arabicPeriod"/>
            </a:pPr>
            <a:r>
              <a:rPr lang="en-US" dirty="0"/>
              <a:t>Top Restaurants city </a:t>
            </a:r>
            <a:r>
              <a:rPr lang="en-US" dirty="0" smtClean="0"/>
              <a:t>wise</a:t>
            </a:r>
          </a:p>
          <a:p>
            <a:pPr marL="0" indent="0">
              <a:buNone/>
            </a:pPr>
            <a:endParaRPr lang="en-US" dirty="0"/>
          </a:p>
          <a:p>
            <a:r>
              <a:rPr lang="en-US" u="sng" dirty="0" smtClean="0"/>
              <a:t>Predictive Analysis</a:t>
            </a:r>
          </a:p>
          <a:p>
            <a:pPr marL="0" indent="0">
              <a:buNone/>
            </a:pPr>
            <a:r>
              <a:rPr lang="en-US" dirty="0" smtClean="0">
                <a:solidFill>
                  <a:schemeClr val="accent1">
                    <a:lumMod val="75000"/>
                  </a:schemeClr>
                </a:solidFill>
              </a:rPr>
              <a:t>1</a:t>
            </a:r>
            <a:r>
              <a:rPr lang="en-US" dirty="0" smtClean="0"/>
              <a:t>. Prediction of Aggregate-Rating</a:t>
            </a:r>
          </a:p>
          <a:p>
            <a:pPr marL="0" indent="0">
              <a:buNone/>
            </a:pPr>
            <a:r>
              <a:rPr lang="en-US" dirty="0" smtClean="0">
                <a:solidFill>
                  <a:schemeClr val="accent1">
                    <a:lumMod val="75000"/>
                  </a:schemeClr>
                </a:solidFill>
              </a:rPr>
              <a:t>2</a:t>
            </a:r>
            <a:r>
              <a:rPr lang="en-US" dirty="0" smtClean="0"/>
              <a:t>. Prediction of Average Cost</a:t>
            </a:r>
            <a:endParaRPr lang="en-IN" dirty="0"/>
          </a:p>
        </p:txBody>
      </p:sp>
      <p:sp>
        <p:nvSpPr>
          <p:cNvPr id="4" name="Title 1"/>
          <p:cNvSpPr>
            <a:spLocks noGrp="1"/>
          </p:cNvSpPr>
          <p:nvPr>
            <p:ph type="title"/>
          </p:nvPr>
        </p:nvSpPr>
        <p:spPr>
          <a:xfrm>
            <a:off x="2904590" y="186192"/>
            <a:ext cx="6388916" cy="924151"/>
          </a:xfrm>
        </p:spPr>
        <p:txBody>
          <a:bodyPr>
            <a:normAutofit/>
          </a:bodyPr>
          <a:lstStyle/>
          <a:p>
            <a:r>
              <a:rPr lang="en-US" dirty="0" smtClean="0">
                <a:solidFill>
                  <a:schemeClr val="accent1"/>
                </a:solidFill>
              </a:rPr>
              <a:t>Purpose of the project</a:t>
            </a:r>
            <a:endParaRPr lang="en-IN" dirty="0">
              <a:solidFill>
                <a:schemeClr val="accent1"/>
              </a:solidFill>
            </a:endParaRPr>
          </a:p>
        </p:txBody>
      </p:sp>
      <p:pic>
        <p:nvPicPr>
          <p:cNvPr id="6" name="Picture 5" descr="&lt;strong&gt;Purpose&lt;/strong&gt; &amp; Potential: Caught up in the Millennial Race to Relevan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407" y="2063931"/>
            <a:ext cx="2888197" cy="2888197"/>
          </a:xfrm>
          <a:prstGeom prst="rect">
            <a:avLst/>
          </a:prstGeom>
        </p:spPr>
      </p:pic>
    </p:spTree>
    <p:extLst>
      <p:ext uri="{BB962C8B-B14F-4D97-AF65-F5344CB8AC3E}">
        <p14:creationId xmlns:p14="http://schemas.microsoft.com/office/powerpoint/2010/main" val="3519900133"/>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nodeType="clickEffect">
                                  <p:stCondLst>
                                    <p:cond delay="0"/>
                                  </p:stCondLst>
                                  <p:childTnLst>
                                    <p:animScale>
                                      <p:cBhvr>
                                        <p:cTn id="42" dur="2000" fill="hold"/>
                                        <p:tgtEl>
                                          <p:spTgt spid="3">
                                            <p:txEl>
                                              <p:pRg st="0" end="0"/>
                                            </p:txEl>
                                          </p:spTgt>
                                        </p:tgtEl>
                                      </p:cBhvr>
                                      <p:by x="150000" y="150000"/>
                                    </p:animScale>
                                  </p:childTnLst>
                                </p:cTn>
                              </p:par>
                              <p:par>
                                <p:cTn id="43" presetID="6" presetClass="emph" presetSubtype="0" fill="hold" nodeType="withEffect">
                                  <p:stCondLst>
                                    <p:cond delay="0"/>
                                  </p:stCondLst>
                                  <p:childTnLst>
                                    <p:animScale>
                                      <p:cBhvr>
                                        <p:cTn id="44" dur="2000" fill="hold"/>
                                        <p:tgtEl>
                                          <p:spTgt spid="3">
                                            <p:txEl>
                                              <p:pRg st="1" end="1"/>
                                            </p:txEl>
                                          </p:spTgt>
                                        </p:tgtEl>
                                      </p:cBhvr>
                                      <p:by x="150000" y="150000"/>
                                    </p:animScale>
                                  </p:childTnLst>
                                </p:cTn>
                              </p:par>
                              <p:par>
                                <p:cTn id="45" presetID="6" presetClass="emph" presetSubtype="0" fill="hold" nodeType="withEffect">
                                  <p:stCondLst>
                                    <p:cond delay="0"/>
                                  </p:stCondLst>
                                  <p:childTnLst>
                                    <p:animScale>
                                      <p:cBhvr>
                                        <p:cTn id="46" dur="2000" fill="hold"/>
                                        <p:tgtEl>
                                          <p:spTgt spid="3">
                                            <p:txEl>
                                              <p:pRg st="2" end="2"/>
                                            </p:txEl>
                                          </p:spTgt>
                                        </p:tgtEl>
                                      </p:cBhvr>
                                      <p:by x="150000" y="150000"/>
                                    </p:animScale>
                                  </p:childTnLst>
                                </p:cTn>
                              </p:par>
                              <p:par>
                                <p:cTn id="47" presetID="6" presetClass="emph" presetSubtype="0" fill="hold" nodeType="withEffect">
                                  <p:stCondLst>
                                    <p:cond delay="0"/>
                                  </p:stCondLst>
                                  <p:childTnLst>
                                    <p:animScale>
                                      <p:cBhvr>
                                        <p:cTn id="48" dur="2000" fill="hold"/>
                                        <p:tgtEl>
                                          <p:spTgt spid="3">
                                            <p:txEl>
                                              <p:pRg st="3" end="3"/>
                                            </p:txEl>
                                          </p:spTgt>
                                        </p:tgtEl>
                                      </p:cBhvr>
                                      <p:by x="150000" y="150000"/>
                                    </p:animScale>
                                  </p:childTnLst>
                                </p:cTn>
                              </p:par>
                              <p:par>
                                <p:cTn id="49" presetID="6" presetClass="emph" presetSubtype="0" fill="hold" nodeType="withEffect">
                                  <p:stCondLst>
                                    <p:cond delay="0"/>
                                  </p:stCondLst>
                                  <p:childTnLst>
                                    <p:animScale>
                                      <p:cBhvr>
                                        <p:cTn id="50" dur="2000" fill="hold"/>
                                        <p:tgtEl>
                                          <p:spTgt spid="3">
                                            <p:txEl>
                                              <p:pRg st="4" end="4"/>
                                            </p:txEl>
                                          </p:spTgt>
                                        </p:tgtEl>
                                      </p:cBhvr>
                                      <p:by x="150000" y="150000"/>
                                    </p:animScale>
                                  </p:childTnLst>
                                </p:cTn>
                              </p:par>
                              <p:par>
                                <p:cTn id="51" presetID="6" presetClass="emph" presetSubtype="0" fill="hold" nodeType="withEffect">
                                  <p:stCondLst>
                                    <p:cond delay="0"/>
                                  </p:stCondLst>
                                  <p:childTnLst>
                                    <p:animScale>
                                      <p:cBhvr>
                                        <p:cTn id="52" dur="2000" fill="hold"/>
                                        <p:tgtEl>
                                          <p:spTgt spid="3">
                                            <p:txEl>
                                              <p:pRg st="5" end="5"/>
                                            </p:txEl>
                                          </p:spTgt>
                                        </p:tgtEl>
                                      </p:cBhvr>
                                      <p:by x="150000" y="150000"/>
                                    </p:animScale>
                                  </p:childTnLst>
                                </p:cTn>
                              </p:par>
                              <p:par>
                                <p:cTn id="53" presetID="6" presetClass="emph" presetSubtype="0" fill="hold" nodeType="withEffect">
                                  <p:stCondLst>
                                    <p:cond delay="0"/>
                                  </p:stCondLst>
                                  <p:childTnLst>
                                    <p:animScale>
                                      <p:cBhvr>
                                        <p:cTn id="54" dur="2000" fill="hold"/>
                                        <p:tgtEl>
                                          <p:spTgt spid="3">
                                            <p:txEl>
                                              <p:pRg st="7" end="7"/>
                                            </p:txEl>
                                          </p:spTgt>
                                        </p:tgtEl>
                                      </p:cBhvr>
                                      <p:by x="150000" y="150000"/>
                                    </p:animScale>
                                  </p:childTnLst>
                                </p:cTn>
                              </p:par>
                              <p:par>
                                <p:cTn id="55" presetID="6" presetClass="emph" presetSubtype="0" fill="hold" nodeType="withEffect">
                                  <p:stCondLst>
                                    <p:cond delay="0"/>
                                  </p:stCondLst>
                                  <p:childTnLst>
                                    <p:animScale>
                                      <p:cBhvr>
                                        <p:cTn id="56" dur="2000" fill="hold"/>
                                        <p:tgtEl>
                                          <p:spTgt spid="3">
                                            <p:txEl>
                                              <p:pRg st="8" end="8"/>
                                            </p:txEl>
                                          </p:spTgt>
                                        </p:tgtEl>
                                      </p:cBhvr>
                                      <p:by x="150000" y="150000"/>
                                    </p:animScale>
                                  </p:childTnLst>
                                </p:cTn>
                              </p:par>
                              <p:par>
                                <p:cTn id="57" presetID="6" presetClass="emph" presetSubtype="0" fill="hold" nodeType="withEffect">
                                  <p:stCondLst>
                                    <p:cond delay="0"/>
                                  </p:stCondLst>
                                  <p:childTnLst>
                                    <p:animScale>
                                      <p:cBhvr>
                                        <p:cTn id="58" dur="2000" fill="hold"/>
                                        <p:tgtEl>
                                          <p:spTgt spid="3">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340" y="-116260"/>
            <a:ext cx="4664746" cy="1609344"/>
          </a:xfrm>
        </p:spPr>
        <p:txBody>
          <a:bodyPr/>
          <a:lstStyle/>
          <a:p>
            <a:r>
              <a:rPr lang="en-US" dirty="0" smtClean="0">
                <a:solidFill>
                  <a:schemeClr val="accent1"/>
                </a:solidFill>
              </a:rPr>
              <a:t>Project summary</a:t>
            </a:r>
            <a:endParaRPr lang="en-IN" dirty="0">
              <a:solidFill>
                <a:schemeClr val="accent1"/>
              </a:solidFill>
            </a:endParaRPr>
          </a:p>
        </p:txBody>
      </p:sp>
      <p:sp>
        <p:nvSpPr>
          <p:cNvPr id="3" name="Content Placeholder 2"/>
          <p:cNvSpPr>
            <a:spLocks noGrp="1"/>
          </p:cNvSpPr>
          <p:nvPr>
            <p:ph idx="1"/>
          </p:nvPr>
        </p:nvSpPr>
        <p:spPr>
          <a:xfrm>
            <a:off x="978408" y="1389888"/>
            <a:ext cx="10058400" cy="1222683"/>
          </a:xfrm>
        </p:spPr>
        <p:txBody>
          <a:bodyPr/>
          <a:lstStyle/>
          <a:p>
            <a:r>
              <a:rPr lang="en-US" dirty="0" err="1"/>
              <a:t>Zomato</a:t>
            </a:r>
            <a:r>
              <a:rPr lang="en-US" dirty="0"/>
              <a:t> data Analysis is one of the most useful analyses for foodies who want to taste the best cuisines of every part of India which lies in their budget. This analysis is also for those who want to find value-for-money restaurants in various parts of the country for cuisines. </a:t>
            </a:r>
          </a:p>
        </p:txBody>
      </p:sp>
      <p:graphicFrame>
        <p:nvGraphicFramePr>
          <p:cNvPr id="12" name="Diagram 11"/>
          <p:cNvGraphicFramePr/>
          <p:nvPr>
            <p:extLst>
              <p:ext uri="{D42A27DB-BD31-4B8C-83A1-F6EECF244321}">
                <p14:modId xmlns:p14="http://schemas.microsoft.com/office/powerpoint/2010/main" val="1721182821"/>
              </p:ext>
            </p:extLst>
          </p:nvPr>
        </p:nvGraphicFramePr>
        <p:xfrm>
          <a:off x="326571" y="2259874"/>
          <a:ext cx="11521440" cy="4284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descr="Assessments | Linking to Think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1799" y="184258"/>
            <a:ext cx="1190148" cy="1227836"/>
          </a:xfrm>
          <a:prstGeom prst="rect">
            <a:avLst/>
          </a:prstGeom>
        </p:spPr>
      </p:pic>
      <p:sp>
        <p:nvSpPr>
          <p:cNvPr id="14" name="Title 1"/>
          <p:cNvSpPr txBox="1">
            <a:spLocks/>
          </p:cNvSpPr>
          <p:nvPr/>
        </p:nvSpPr>
        <p:spPr>
          <a:xfrm>
            <a:off x="3016214" y="-138466"/>
            <a:ext cx="4664746"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solidFill>
                  <a:schemeClr val="accent1"/>
                </a:solidFill>
              </a:rPr>
              <a:t>Project summary</a:t>
            </a:r>
            <a:endParaRPr lang="en-IN" dirty="0">
              <a:solidFill>
                <a:schemeClr val="accent1"/>
              </a:solidFill>
            </a:endParaRPr>
          </a:p>
        </p:txBody>
      </p:sp>
      <p:pic>
        <p:nvPicPr>
          <p:cNvPr id="15" name="Picture 14" descr="Assessments | Linking to Think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5673" y="162052"/>
            <a:ext cx="1190148" cy="1227836"/>
          </a:xfrm>
          <a:prstGeom prst="rect">
            <a:avLst/>
          </a:prstGeom>
        </p:spPr>
      </p:pic>
    </p:spTree>
    <p:extLst>
      <p:ext uri="{BB962C8B-B14F-4D97-AF65-F5344CB8AC3E}">
        <p14:creationId xmlns:p14="http://schemas.microsoft.com/office/powerpoint/2010/main" val="1578601923"/>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gtEl>
                                        <p:attrNameLst>
                                          <p:attrName>r</p:attrName>
                                        </p:attrNameLst>
                                      </p:cBhvr>
                                    </p:animRot>
                                    <p:animRot by="-240000">
                                      <p:cBhvr>
                                        <p:cTn id="7" dur="200" fill="hold">
                                          <p:stCondLst>
                                            <p:cond delay="200"/>
                                          </p:stCondLst>
                                        </p:cTn>
                                        <p:tgtEl>
                                          <p:spTgt spid="14"/>
                                        </p:tgtEl>
                                        <p:attrNameLst>
                                          <p:attrName>r</p:attrName>
                                        </p:attrNameLst>
                                      </p:cBhvr>
                                    </p:animRot>
                                    <p:animRot by="240000">
                                      <p:cBhvr>
                                        <p:cTn id="8" dur="200" fill="hold">
                                          <p:stCondLst>
                                            <p:cond delay="400"/>
                                          </p:stCondLst>
                                        </p:cTn>
                                        <p:tgtEl>
                                          <p:spTgt spid="14"/>
                                        </p:tgtEl>
                                        <p:attrNameLst>
                                          <p:attrName>r</p:attrName>
                                        </p:attrNameLst>
                                      </p:cBhvr>
                                    </p:animRot>
                                    <p:animRot by="-240000">
                                      <p:cBhvr>
                                        <p:cTn id="9" dur="200" fill="hold">
                                          <p:stCondLst>
                                            <p:cond delay="600"/>
                                          </p:stCondLst>
                                        </p:cTn>
                                        <p:tgtEl>
                                          <p:spTgt spid="14"/>
                                        </p:tgtEl>
                                        <p:attrNameLst>
                                          <p:attrName>r</p:attrName>
                                        </p:attrNameLst>
                                      </p:cBhvr>
                                    </p:animRot>
                                    <p:animRot by="120000">
                                      <p:cBhvr>
                                        <p:cTn id="10" dur="200" fill="hold">
                                          <p:stCondLst>
                                            <p:cond delay="800"/>
                                          </p:stCondLst>
                                        </p:cTn>
                                        <p:tgtEl>
                                          <p:spTgt spid="1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grpId="0" nodeType="clickEffect">
                                  <p:stCondLst>
                                    <p:cond delay="0"/>
                                  </p:stCondLst>
                                  <p:childTnLst>
                                    <p:animEffect transition="out" filter="barn(inVertical)">
                                      <p:cBhvr>
                                        <p:cTn id="20" dur="500"/>
                                        <p:tgtEl>
                                          <p:spTgt spid="3">
                                            <p:txEl>
                                              <p:pRg st="0" end="0"/>
                                            </p:txEl>
                                          </p:spTgt>
                                        </p:tgtEl>
                                      </p:cBhvr>
                                    </p:animEffect>
                                    <p:set>
                                      <p:cBhvr>
                                        <p:cTn id="21" dur="1" fill="hold">
                                          <p:stCondLst>
                                            <p:cond delay="499"/>
                                          </p:stCondLst>
                                        </p:cTn>
                                        <p:tgtEl>
                                          <p:spTgt spid="3">
                                            <p:txEl>
                                              <p:pRg st="0" end="0"/>
                                            </p:txEl>
                                          </p:spTgt>
                                        </p:tgtEl>
                                        <p:attrNameLst>
                                          <p:attrName>style.visibility</p:attrName>
                                        </p:attrNameLst>
                                      </p:cBhvr>
                                      <p:to>
                                        <p:strVal val="hidden"/>
                                      </p:to>
                                    </p:set>
                                  </p:childTnLst>
                                </p:cTn>
                              </p:par>
                              <p:par>
                                <p:cTn id="22" presetID="16" presetClass="exit" presetSubtype="21" fill="hold" grpId="0" nodeType="withEffect">
                                  <p:stCondLst>
                                    <p:cond delay="0"/>
                                  </p:stCondLst>
                                  <p:childTnLst>
                                    <p:animEffect transition="out" filter="barn(inVertical)">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408" y="0"/>
            <a:ext cx="10058400" cy="931381"/>
          </a:xfrm>
        </p:spPr>
        <p:txBody>
          <a:bodyPr/>
          <a:lstStyle/>
          <a:p>
            <a:r>
              <a:rPr lang="en-US" dirty="0" smtClean="0">
                <a:solidFill>
                  <a:schemeClr val="accent1"/>
                </a:solidFill>
              </a:rPr>
              <a:t>Data Procurement and data sources</a:t>
            </a:r>
            <a:endParaRPr lang="en-IN" dirty="0">
              <a:solidFill>
                <a:schemeClr val="accent1"/>
              </a:solidFill>
            </a:endParaRPr>
          </a:p>
        </p:txBody>
      </p:sp>
      <p:sp>
        <p:nvSpPr>
          <p:cNvPr id="3" name="Content Placeholder 2"/>
          <p:cNvSpPr>
            <a:spLocks noGrp="1"/>
          </p:cNvSpPr>
          <p:nvPr>
            <p:ph idx="1"/>
          </p:nvPr>
        </p:nvSpPr>
        <p:spPr>
          <a:xfrm>
            <a:off x="978408" y="1442139"/>
            <a:ext cx="10058400" cy="4050792"/>
          </a:xfrm>
        </p:spPr>
        <p:txBody>
          <a:bodyPr/>
          <a:lstStyle/>
          <a:p>
            <a:r>
              <a:rPr lang="en-US" dirty="0" smtClean="0"/>
              <a:t>Various data sources were searched and collected. The aim was to obtain the latest data having enough features, which can provide better insights.</a:t>
            </a:r>
            <a:r>
              <a:rPr lang="en-IN" dirty="0" smtClean="0"/>
              <a:t> Following is the source of the datasets which was finalized</a:t>
            </a:r>
          </a:p>
          <a:p>
            <a:r>
              <a:rPr lang="en-IN" dirty="0"/>
              <a:t> </a:t>
            </a:r>
            <a:r>
              <a:rPr lang="en-IN" u="sng" dirty="0">
                <a:hlinkClick r:id="rId2"/>
              </a:rPr>
              <a:t>https://</a:t>
            </a:r>
            <a:r>
              <a:rPr lang="en-IN" u="sng" dirty="0" smtClean="0">
                <a:hlinkClick r:id="rId2"/>
              </a:rPr>
              <a:t>www.kaggle.com/datasets/rabhar/zomato-restaurants-in-india?resource=download&amp;select=zomato_restaurants_in_India.csv</a:t>
            </a:r>
            <a:endParaRPr lang="en-IN" u="sng" dirty="0" smtClean="0"/>
          </a:p>
          <a:p>
            <a:r>
              <a:rPr lang="en-US" dirty="0" smtClean="0"/>
              <a:t>The raw dataset has 211994 rows and 26 features.</a:t>
            </a:r>
            <a:endParaRPr lang="en-US" altLang="en-US" sz="4400" dirty="0">
              <a:latin typeface="Arial" panose="020B0604020202020204" pitchFamily="34" charset="0"/>
            </a:endParaRPr>
          </a:p>
          <a:p>
            <a:endParaRPr lang="en-IN" dirty="0" smtClean="0"/>
          </a:p>
        </p:txBody>
      </p:sp>
      <p:sp>
        <p:nvSpPr>
          <p:cNvPr id="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8619706" y="3017520"/>
            <a:ext cx="3162286" cy="365666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376441" y="3811612"/>
            <a:ext cx="8036038" cy="2449938"/>
          </a:xfrm>
          <a:prstGeom prst="rect">
            <a:avLst/>
          </a:prstGeom>
          <a:ln>
            <a:solidFill>
              <a:schemeClr val="tx1"/>
            </a:solidFill>
          </a:ln>
        </p:spPr>
      </p:pic>
    </p:spTree>
    <p:extLst>
      <p:ext uri="{BB962C8B-B14F-4D97-AF65-F5344CB8AC3E}">
        <p14:creationId xmlns:p14="http://schemas.microsoft.com/office/powerpoint/2010/main" val="379845360"/>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1163" y="288689"/>
            <a:ext cx="4377363" cy="1148225"/>
          </a:xfrm>
        </p:spPr>
        <p:txBody>
          <a:bodyPr/>
          <a:lstStyle/>
          <a:p>
            <a:r>
              <a:rPr lang="en-US" dirty="0" smtClean="0">
                <a:solidFill>
                  <a:schemeClr val="accent1"/>
                </a:solidFill>
              </a:rPr>
              <a:t>Data Wrangling</a:t>
            </a:r>
            <a:endParaRPr lang="en-IN" dirty="0">
              <a:solidFill>
                <a:schemeClr val="accent1"/>
              </a:solidFill>
            </a:endParaRPr>
          </a:p>
        </p:txBody>
      </p:sp>
      <p:sp>
        <p:nvSpPr>
          <p:cNvPr id="3" name="Content Placeholder 2"/>
          <p:cNvSpPr>
            <a:spLocks noGrp="1"/>
          </p:cNvSpPr>
          <p:nvPr>
            <p:ph idx="1"/>
          </p:nvPr>
        </p:nvSpPr>
        <p:spPr>
          <a:xfrm>
            <a:off x="208811" y="1217920"/>
            <a:ext cx="5799907" cy="1028608"/>
          </a:xfrm>
          <a:ln>
            <a:solidFill>
              <a:schemeClr val="tx1"/>
            </a:solidFill>
          </a:ln>
        </p:spPr>
        <p:txBody>
          <a:bodyPr>
            <a:normAutofit/>
          </a:bodyPr>
          <a:lstStyle/>
          <a:p>
            <a:pPr marL="0" indent="0">
              <a:buNone/>
            </a:pPr>
            <a:r>
              <a:rPr lang="en-US" dirty="0" smtClean="0"/>
              <a:t>1</a:t>
            </a:r>
            <a:r>
              <a:rPr lang="en-US" dirty="0" smtClean="0">
                <a:solidFill>
                  <a:schemeClr val="accent1"/>
                </a:solidFill>
              </a:rPr>
              <a:t>. Removing Duplicate</a:t>
            </a:r>
          </a:p>
          <a:p>
            <a:pPr marL="0" indent="0">
              <a:buNone/>
            </a:pPr>
            <a:r>
              <a:rPr lang="en-US" sz="1600" dirty="0" smtClean="0"/>
              <a:t>The original Datasets had 200K rows, this data was checked and duplicates were removed based on </a:t>
            </a:r>
            <a:r>
              <a:rPr lang="en-US" sz="1600" dirty="0" err="1" smtClean="0"/>
              <a:t>res_id</a:t>
            </a:r>
            <a:r>
              <a:rPr lang="en-US" sz="1600" dirty="0" smtClean="0"/>
              <a:t>. </a:t>
            </a:r>
          </a:p>
        </p:txBody>
      </p:sp>
      <p:pic>
        <p:nvPicPr>
          <p:cNvPr id="6" name="Picture 5"/>
          <p:cNvPicPr>
            <a:picLocks noChangeAspect="1"/>
          </p:cNvPicPr>
          <p:nvPr/>
        </p:nvPicPr>
        <p:blipFill rotWithShape="1">
          <a:blip r:embed="rId2"/>
          <a:srcRect l="28754" t="-9069" b="-1"/>
          <a:stretch/>
        </p:blipFill>
        <p:spPr>
          <a:xfrm>
            <a:off x="9851694" y="835000"/>
            <a:ext cx="1907177" cy="675365"/>
          </a:xfrm>
          <a:prstGeom prst="rect">
            <a:avLst/>
          </a:prstGeom>
          <a:ln>
            <a:solidFill>
              <a:schemeClr val="tx1"/>
            </a:solidFill>
          </a:ln>
        </p:spPr>
      </p:pic>
      <p:pic>
        <p:nvPicPr>
          <p:cNvPr id="7" name="Picture 6"/>
          <p:cNvPicPr>
            <a:picLocks noChangeAspect="1"/>
          </p:cNvPicPr>
          <p:nvPr/>
        </p:nvPicPr>
        <p:blipFill rotWithShape="1">
          <a:blip r:embed="rId3"/>
          <a:srcRect l="1438" t="27093" r="8901"/>
          <a:stretch/>
        </p:blipFill>
        <p:spPr>
          <a:xfrm>
            <a:off x="6905847" y="1577645"/>
            <a:ext cx="4853024" cy="668883"/>
          </a:xfrm>
          <a:prstGeom prst="rect">
            <a:avLst/>
          </a:prstGeom>
          <a:ln>
            <a:solidFill>
              <a:schemeClr val="tx1"/>
            </a:solidFill>
          </a:ln>
        </p:spPr>
      </p:pic>
      <p:sp>
        <p:nvSpPr>
          <p:cNvPr id="8" name="TextBox 7"/>
          <p:cNvSpPr txBox="1"/>
          <p:nvPr/>
        </p:nvSpPr>
        <p:spPr>
          <a:xfrm>
            <a:off x="253019" y="2302664"/>
            <a:ext cx="4972133" cy="1779905"/>
          </a:xfrm>
          <a:prstGeom prst="rect">
            <a:avLst/>
          </a:prstGeom>
          <a:ln>
            <a:solidFill>
              <a:schemeClr val="tx1"/>
            </a:solidFill>
          </a:ln>
        </p:spPr>
        <p:txBody>
          <a:bodyPr vert="horz" lIns="91440" tIns="45720" rIns="91440" bIns="45720" rtlCol="0">
            <a:normAutofit fontScale="92500"/>
          </a:bodyPr>
          <a:lstStyle>
            <a:lvl1pPr indent="0" defTabSz="914400">
              <a:lnSpc>
                <a:spcPct val="90000"/>
              </a:lnSpc>
              <a:spcBef>
                <a:spcPts val="1200"/>
              </a:spcBef>
              <a:buClr>
                <a:schemeClr val="accent1">
                  <a:lumMod val="75000"/>
                </a:schemeClr>
              </a:buClr>
              <a:buSzPct val="85000"/>
              <a:buFont typeface="Wingdings" pitchFamily="2" charset="2"/>
              <a:buNone/>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dirty="0">
                <a:sym typeface="Calibri"/>
              </a:rPr>
              <a:t>2.  </a:t>
            </a:r>
            <a:r>
              <a:rPr lang="en-US" dirty="0">
                <a:solidFill>
                  <a:schemeClr val="accent1"/>
                </a:solidFill>
                <a:sym typeface="Calibri"/>
              </a:rPr>
              <a:t>Removing Unwanted Columns</a:t>
            </a:r>
          </a:p>
          <a:p>
            <a:r>
              <a:rPr lang="en-US" sz="1600" dirty="0"/>
              <a:t>Columns  - </a:t>
            </a:r>
            <a:r>
              <a:rPr lang="en-IN" sz="1600" dirty="0"/>
              <a:t>'</a:t>
            </a:r>
            <a:r>
              <a:rPr lang="en-IN" sz="1600" dirty="0" err="1"/>
              <a:t>url</a:t>
            </a:r>
            <a:r>
              <a:rPr lang="en-IN" sz="1600" dirty="0"/>
              <a:t>', 'address','</a:t>
            </a:r>
            <a:r>
              <a:rPr lang="en-IN" sz="1600" dirty="0" err="1"/>
              <a:t>zipcode</a:t>
            </a:r>
            <a:r>
              <a:rPr lang="en-IN" sz="1600" dirty="0"/>
              <a:t>','</a:t>
            </a:r>
            <a:r>
              <a:rPr lang="en-IN" sz="1600" dirty="0" err="1"/>
              <a:t>locality_verbose</a:t>
            </a:r>
            <a:r>
              <a:rPr lang="en-IN" sz="1600" dirty="0"/>
              <a:t>', '</a:t>
            </a:r>
            <a:r>
              <a:rPr lang="en-IN" sz="1600" dirty="0" err="1"/>
              <a:t>timings','currency</a:t>
            </a:r>
            <a:r>
              <a:rPr lang="en-IN" sz="1600" dirty="0"/>
              <a:t>', '</a:t>
            </a:r>
            <a:r>
              <a:rPr lang="en-IN" sz="1600" dirty="0" err="1"/>
              <a:t>photo_count</a:t>
            </a:r>
            <a:r>
              <a:rPr lang="en-IN" sz="1600" dirty="0"/>
              <a:t>', '</a:t>
            </a:r>
            <a:r>
              <a:rPr lang="en-IN" sz="1600" dirty="0" err="1"/>
              <a:t>opentable_support</a:t>
            </a:r>
            <a:r>
              <a:rPr lang="en-IN" sz="1600" dirty="0"/>
              <a:t>', ,'takeaway','</a:t>
            </a:r>
            <a:r>
              <a:rPr lang="en-IN" sz="1600" dirty="0" err="1"/>
              <a:t>country_id</a:t>
            </a:r>
            <a:r>
              <a:rPr lang="en-IN" sz="1600" dirty="0"/>
              <a:t>‘</a:t>
            </a:r>
          </a:p>
          <a:p>
            <a:r>
              <a:rPr lang="en-US" sz="1600" dirty="0"/>
              <a:t>Were dropped as they were not required for our analysis.</a:t>
            </a:r>
            <a:endParaRPr lang="en-IN" sz="1600" dirty="0"/>
          </a:p>
        </p:txBody>
      </p:sp>
      <p:pic>
        <p:nvPicPr>
          <p:cNvPr id="9" name="Picture 8"/>
          <p:cNvPicPr>
            <a:picLocks noChangeAspect="1"/>
          </p:cNvPicPr>
          <p:nvPr/>
        </p:nvPicPr>
        <p:blipFill>
          <a:blip r:embed="rId4"/>
          <a:stretch>
            <a:fillRect/>
          </a:stretch>
        </p:blipFill>
        <p:spPr>
          <a:xfrm>
            <a:off x="6905847" y="2290995"/>
            <a:ext cx="4853024" cy="1181026"/>
          </a:xfrm>
          <a:prstGeom prst="rect">
            <a:avLst/>
          </a:prstGeom>
          <a:ln>
            <a:solidFill>
              <a:schemeClr val="accent2"/>
            </a:solidFill>
          </a:ln>
        </p:spPr>
      </p:pic>
      <p:sp>
        <p:nvSpPr>
          <p:cNvPr id="10" name="TextBox 9"/>
          <p:cNvSpPr txBox="1"/>
          <p:nvPr/>
        </p:nvSpPr>
        <p:spPr>
          <a:xfrm>
            <a:off x="253019" y="4156936"/>
            <a:ext cx="5225143" cy="800219"/>
          </a:xfrm>
          <a:prstGeom prst="rect">
            <a:avLst/>
          </a:prstGeom>
          <a:noFill/>
          <a:ln>
            <a:solidFill>
              <a:schemeClr val="tx1"/>
            </a:solidFill>
          </a:ln>
        </p:spPr>
        <p:txBody>
          <a:bodyPr wrap="square" rtlCol="0">
            <a:spAutoFit/>
          </a:bodyPr>
          <a:lstStyle/>
          <a:p>
            <a:r>
              <a:rPr lang="en-US" dirty="0" smtClean="0"/>
              <a:t>3. </a:t>
            </a:r>
            <a:r>
              <a:rPr lang="en-US" dirty="0" smtClean="0">
                <a:solidFill>
                  <a:schemeClr val="accent1"/>
                </a:solidFill>
              </a:rPr>
              <a:t>Formatting</a:t>
            </a:r>
            <a:r>
              <a:rPr lang="en-US" dirty="0" smtClean="0"/>
              <a:t> </a:t>
            </a:r>
          </a:p>
          <a:p>
            <a:r>
              <a:rPr lang="en-US" sz="1400" dirty="0" smtClean="0"/>
              <a:t>Few columns had data, which had unwanted characters, so those should be removed </a:t>
            </a:r>
            <a:r>
              <a:rPr lang="en-US" sz="1400" dirty="0"/>
              <a:t> </a:t>
            </a:r>
            <a:r>
              <a:rPr lang="en-US" sz="1400" dirty="0" smtClean="0"/>
              <a:t>for efficient analysis</a:t>
            </a:r>
            <a:endParaRPr lang="en-IN" sz="1400" dirty="0"/>
          </a:p>
        </p:txBody>
      </p:sp>
      <p:pic>
        <p:nvPicPr>
          <p:cNvPr id="11" name="Picture 10"/>
          <p:cNvPicPr>
            <a:picLocks noChangeAspect="1"/>
          </p:cNvPicPr>
          <p:nvPr/>
        </p:nvPicPr>
        <p:blipFill>
          <a:blip r:embed="rId5"/>
          <a:stretch>
            <a:fillRect/>
          </a:stretch>
        </p:blipFill>
        <p:spPr>
          <a:xfrm>
            <a:off x="7577862" y="3591860"/>
            <a:ext cx="4181009" cy="1432106"/>
          </a:xfrm>
          <a:prstGeom prst="rect">
            <a:avLst/>
          </a:prstGeom>
          <a:ln>
            <a:solidFill>
              <a:schemeClr val="tx1"/>
            </a:solidFill>
          </a:ln>
        </p:spPr>
      </p:pic>
      <p:pic>
        <p:nvPicPr>
          <p:cNvPr id="12" name="Picture 11"/>
          <p:cNvPicPr>
            <a:picLocks noChangeAspect="1"/>
          </p:cNvPicPr>
          <p:nvPr/>
        </p:nvPicPr>
        <p:blipFill>
          <a:blip r:embed="rId6"/>
          <a:stretch>
            <a:fillRect/>
          </a:stretch>
        </p:blipFill>
        <p:spPr>
          <a:xfrm>
            <a:off x="253019" y="5134017"/>
            <a:ext cx="3280592" cy="1482437"/>
          </a:xfrm>
          <a:prstGeom prst="rect">
            <a:avLst/>
          </a:prstGeom>
          <a:ln>
            <a:solidFill>
              <a:schemeClr val="tx1"/>
            </a:solidFill>
          </a:ln>
        </p:spPr>
      </p:pic>
      <p:pic>
        <p:nvPicPr>
          <p:cNvPr id="13" name="Picture 12"/>
          <p:cNvPicPr>
            <a:picLocks noChangeAspect="1"/>
          </p:cNvPicPr>
          <p:nvPr/>
        </p:nvPicPr>
        <p:blipFill>
          <a:blip r:embed="rId7"/>
          <a:stretch>
            <a:fillRect/>
          </a:stretch>
        </p:blipFill>
        <p:spPr>
          <a:xfrm>
            <a:off x="4302453" y="5134017"/>
            <a:ext cx="3496073" cy="1530795"/>
          </a:xfrm>
          <a:prstGeom prst="rect">
            <a:avLst/>
          </a:prstGeom>
          <a:ln>
            <a:solidFill>
              <a:schemeClr val="tx1"/>
            </a:solidFill>
          </a:ln>
        </p:spPr>
      </p:pic>
      <p:pic>
        <p:nvPicPr>
          <p:cNvPr id="14" name="Picture 13"/>
          <p:cNvPicPr>
            <a:picLocks noChangeAspect="1"/>
          </p:cNvPicPr>
          <p:nvPr/>
        </p:nvPicPr>
        <p:blipFill>
          <a:blip r:embed="rId8"/>
          <a:stretch>
            <a:fillRect/>
          </a:stretch>
        </p:blipFill>
        <p:spPr>
          <a:xfrm>
            <a:off x="8388752" y="5085659"/>
            <a:ext cx="3370119" cy="1409733"/>
          </a:xfrm>
          <a:prstGeom prst="rect">
            <a:avLst/>
          </a:prstGeom>
          <a:ln>
            <a:solidFill>
              <a:schemeClr val="tx1"/>
            </a:solidFill>
          </a:ln>
        </p:spPr>
      </p:pic>
    </p:spTree>
    <p:extLst>
      <p:ext uri="{BB962C8B-B14F-4D97-AF65-F5344CB8AC3E}">
        <p14:creationId xmlns:p14="http://schemas.microsoft.com/office/powerpoint/2010/main" val="4170054577"/>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45"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ppt_w</p:attrName>
                                        </p:attrNameLst>
                                      </p:cBhvr>
                                      <p:tavLst>
                                        <p:tav tm="0" fmla="#ppt_w*sin(2.5*pi*$)">
                                          <p:val>
                                            <p:fltVal val="0"/>
                                          </p:val>
                                        </p:tav>
                                        <p:tav tm="100000">
                                          <p:val>
                                            <p:fltVal val="1"/>
                                          </p:val>
                                        </p:tav>
                                      </p:tavLst>
                                    </p:anim>
                                    <p:anim calcmode="lin" valueType="num">
                                      <p:cBhvr>
                                        <p:cTn id="26" dur="2000" fill="hold"/>
                                        <p:tgtEl>
                                          <p:spTgt spid="6"/>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000"/>
                                        <p:tgtEl>
                                          <p:spTgt spid="7"/>
                                        </p:tgtEl>
                                      </p:cBhvr>
                                    </p:animEffect>
                                    <p:anim calcmode="lin" valueType="num">
                                      <p:cBhvr>
                                        <p:cTn id="30" dur="2000" fill="hold"/>
                                        <p:tgtEl>
                                          <p:spTgt spid="7"/>
                                        </p:tgtEl>
                                        <p:attrNameLst>
                                          <p:attrName>ppt_w</p:attrName>
                                        </p:attrNameLst>
                                      </p:cBhvr>
                                      <p:tavLst>
                                        <p:tav tm="0" fmla="#ppt_w*sin(2.5*pi*$)">
                                          <p:val>
                                            <p:fltVal val="0"/>
                                          </p:val>
                                        </p:tav>
                                        <p:tav tm="100000">
                                          <p:val>
                                            <p:fltVal val="1"/>
                                          </p:val>
                                        </p:tav>
                                      </p:tavLst>
                                    </p:anim>
                                    <p:anim calcmode="lin" valueType="num">
                                      <p:cBhvr>
                                        <p:cTn id="31"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additive="base">
                                        <p:cTn id="4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 calcmode="lin" valueType="num">
                                      <p:cBhvr additive="base">
                                        <p:cTn id="4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57" dur="500"/>
                                        <p:tgtEl>
                                          <p:spTgt spid="10">
                                            <p:txEl>
                                              <p:pRg st="0" end="0"/>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60" dur="500"/>
                                        <p:tgtEl>
                                          <p:spTgt spid="10">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9860"/>
            <a:ext cx="5298819" cy="3083190"/>
          </a:xfrm>
          <a:prstGeom prst="rect">
            <a:avLst/>
          </a:prstGeom>
          <a:ln>
            <a:no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 y="3540034"/>
            <a:ext cx="6000567" cy="318557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819" y="803787"/>
            <a:ext cx="6893181" cy="2434834"/>
          </a:xfrm>
          <a:prstGeom prst="rect">
            <a:avLst/>
          </a:prstGeom>
        </p:spPr>
      </p:pic>
      <p:sp>
        <p:nvSpPr>
          <p:cNvPr id="19" name="TextBox 18"/>
          <p:cNvSpPr txBox="1"/>
          <p:nvPr/>
        </p:nvSpPr>
        <p:spPr>
          <a:xfrm>
            <a:off x="516237" y="1201891"/>
            <a:ext cx="4032371" cy="646331"/>
          </a:xfrm>
          <a:prstGeom prst="rect">
            <a:avLst/>
          </a:prstGeom>
          <a:noFill/>
        </p:spPr>
        <p:txBody>
          <a:bodyPr wrap="square" rtlCol="0">
            <a:spAutoFit/>
          </a:bodyPr>
          <a:lstStyle/>
          <a:p>
            <a:pPr algn="ctr"/>
            <a:r>
              <a:rPr lang="en-US" dirty="0" smtClean="0"/>
              <a:t>North Indian Cuisine is the most served Cuisine in India.</a:t>
            </a:r>
            <a:endParaRPr lang="en-IN" dirty="0"/>
          </a:p>
        </p:txBody>
      </p:sp>
      <p:sp>
        <p:nvSpPr>
          <p:cNvPr id="20" name="TextBox 19"/>
          <p:cNvSpPr txBox="1"/>
          <p:nvPr/>
        </p:nvSpPr>
        <p:spPr>
          <a:xfrm>
            <a:off x="1550936" y="3723050"/>
            <a:ext cx="3507123" cy="923330"/>
          </a:xfrm>
          <a:prstGeom prst="rect">
            <a:avLst/>
          </a:prstGeom>
          <a:noFill/>
        </p:spPr>
        <p:txBody>
          <a:bodyPr wrap="square" rtlCol="0">
            <a:spAutoFit/>
          </a:bodyPr>
          <a:lstStyle/>
          <a:p>
            <a:pPr algn="r"/>
            <a:r>
              <a:rPr lang="en-US" dirty="0" smtClean="0"/>
              <a:t>Metropolitan Cities have higher number of cafes in comparison with other cities</a:t>
            </a:r>
            <a:endParaRPr lang="en-IN" dirty="0"/>
          </a:p>
        </p:txBody>
      </p:sp>
      <p:sp>
        <p:nvSpPr>
          <p:cNvPr id="21" name="TextBox 20"/>
          <p:cNvSpPr txBox="1"/>
          <p:nvPr/>
        </p:nvSpPr>
        <p:spPr>
          <a:xfrm>
            <a:off x="6498170" y="1476177"/>
            <a:ext cx="5088585" cy="369332"/>
          </a:xfrm>
          <a:prstGeom prst="rect">
            <a:avLst/>
          </a:prstGeom>
          <a:noFill/>
        </p:spPr>
        <p:txBody>
          <a:bodyPr wrap="square" rtlCol="0">
            <a:spAutoFit/>
          </a:bodyPr>
          <a:lstStyle/>
          <a:p>
            <a:r>
              <a:rPr lang="en-US" dirty="0" smtClean="0"/>
              <a:t>Most of the Restaurants are of Quick Bite Types</a:t>
            </a:r>
            <a:endParaRPr lang="en-IN" dirty="0"/>
          </a:p>
        </p:txBody>
      </p:sp>
      <p:pic>
        <p:nvPicPr>
          <p:cNvPr id="22" name="Picture 21"/>
          <p:cNvPicPr>
            <a:picLocks noChangeAspect="1"/>
          </p:cNvPicPr>
          <p:nvPr/>
        </p:nvPicPr>
        <p:blipFill>
          <a:blip r:embed="rId5"/>
          <a:stretch>
            <a:fillRect/>
          </a:stretch>
        </p:blipFill>
        <p:spPr>
          <a:xfrm>
            <a:off x="6339381" y="3233196"/>
            <a:ext cx="5406161" cy="3624804"/>
          </a:xfrm>
          <a:prstGeom prst="rect">
            <a:avLst/>
          </a:prstGeom>
        </p:spPr>
      </p:pic>
      <p:sp>
        <p:nvSpPr>
          <p:cNvPr id="23" name="TextBox 22"/>
          <p:cNvSpPr txBox="1"/>
          <p:nvPr/>
        </p:nvSpPr>
        <p:spPr>
          <a:xfrm>
            <a:off x="8151223" y="3723050"/>
            <a:ext cx="3082834" cy="2308324"/>
          </a:xfrm>
          <a:prstGeom prst="rect">
            <a:avLst/>
          </a:prstGeom>
          <a:noFill/>
        </p:spPr>
        <p:txBody>
          <a:bodyPr wrap="square" rtlCol="0">
            <a:spAutoFit/>
          </a:bodyPr>
          <a:lstStyle/>
          <a:p>
            <a:r>
              <a:rPr lang="en-US" dirty="0" smtClean="0"/>
              <a:t>The distribution of the average cost is left – skewed, i.e. more concentrated towards 0-500,</a:t>
            </a:r>
          </a:p>
          <a:p>
            <a:r>
              <a:rPr lang="en-US" dirty="0" smtClean="0"/>
              <a:t>Which signifies, most of the cafes in INIDA are in budget</a:t>
            </a:r>
            <a:endParaRPr lang="en-IN" dirty="0"/>
          </a:p>
        </p:txBody>
      </p:sp>
      <p:sp>
        <p:nvSpPr>
          <p:cNvPr id="24" name="Title 1"/>
          <p:cNvSpPr>
            <a:spLocks noGrp="1"/>
          </p:cNvSpPr>
          <p:nvPr>
            <p:ph type="title"/>
          </p:nvPr>
        </p:nvSpPr>
        <p:spPr>
          <a:xfrm>
            <a:off x="1651850" y="611900"/>
            <a:ext cx="9692640" cy="508028"/>
          </a:xfrm>
        </p:spPr>
        <p:txBody>
          <a:bodyPr>
            <a:normAutofit fontScale="90000"/>
          </a:bodyPr>
          <a:lstStyle/>
          <a:p>
            <a:r>
              <a:rPr lang="en-US" dirty="0">
                <a:solidFill>
                  <a:schemeClr val="accent1"/>
                </a:solidFill>
              </a:rPr>
              <a:t>General Exploratory Data Analysis</a:t>
            </a:r>
            <a:r>
              <a:rPr lang="en-IN" dirty="0">
                <a:solidFill>
                  <a:schemeClr val="accent1"/>
                </a:solidFill>
              </a:rPr>
              <a:t/>
            </a:r>
            <a:br>
              <a:rPr lang="en-IN" dirty="0">
                <a:solidFill>
                  <a:schemeClr val="accent1"/>
                </a:solidFill>
              </a:rPr>
            </a:br>
            <a:endParaRPr lang="en-IN" dirty="0">
              <a:solidFill>
                <a:schemeClr val="accent1"/>
              </a:solidFill>
            </a:endParaRPr>
          </a:p>
        </p:txBody>
      </p:sp>
    </p:spTree>
    <p:extLst>
      <p:ext uri="{BB962C8B-B14F-4D97-AF65-F5344CB8AC3E}">
        <p14:creationId xmlns:p14="http://schemas.microsoft.com/office/powerpoint/2010/main" val="456098405"/>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602519"/>
            <a:ext cx="9692640" cy="508028"/>
          </a:xfrm>
        </p:spPr>
        <p:txBody>
          <a:bodyPr>
            <a:normAutofit fontScale="90000"/>
          </a:bodyPr>
          <a:lstStyle/>
          <a:p>
            <a:r>
              <a:rPr lang="en-US" dirty="0">
                <a:solidFill>
                  <a:schemeClr val="accent1"/>
                </a:solidFill>
              </a:rPr>
              <a:t>General Exploratory Data Analysis</a:t>
            </a:r>
            <a:r>
              <a:rPr lang="en-IN" dirty="0">
                <a:solidFill>
                  <a:schemeClr val="accent1"/>
                </a:solidFill>
              </a:rPr>
              <a:t/>
            </a:r>
            <a:br>
              <a:rPr lang="en-IN" dirty="0">
                <a:solidFill>
                  <a:schemeClr val="accent1"/>
                </a:solidFill>
              </a:rPr>
            </a:br>
            <a:endParaRPr lang="en-IN" dirty="0">
              <a:solidFill>
                <a:schemeClr val="accent1"/>
              </a:solidFill>
            </a:endParaRPr>
          </a:p>
        </p:txBody>
      </p:sp>
      <p:pic>
        <p:nvPicPr>
          <p:cNvPr id="8" name="Content Placeholder 7"/>
          <p:cNvPicPr>
            <a:picLocks noGrp="1" noChangeAspect="1"/>
          </p:cNvPicPr>
          <p:nvPr>
            <p:ph idx="1"/>
          </p:nvPr>
        </p:nvPicPr>
        <p:blipFill>
          <a:blip r:embed="rId2"/>
          <a:stretch>
            <a:fillRect/>
          </a:stretch>
        </p:blipFill>
        <p:spPr>
          <a:xfrm>
            <a:off x="7667429" y="3534008"/>
            <a:ext cx="4524571" cy="2535511"/>
          </a:xfrm>
          <a:prstGeom prst="rect">
            <a:avLst/>
          </a:prstGeom>
        </p:spPr>
      </p:pic>
      <p:pic>
        <p:nvPicPr>
          <p:cNvPr id="4" name="Picture 3"/>
          <p:cNvPicPr>
            <a:picLocks noChangeAspect="1"/>
          </p:cNvPicPr>
          <p:nvPr/>
        </p:nvPicPr>
        <p:blipFill>
          <a:blip r:embed="rId3"/>
          <a:stretch>
            <a:fillRect/>
          </a:stretch>
        </p:blipFill>
        <p:spPr>
          <a:xfrm>
            <a:off x="156754" y="3857822"/>
            <a:ext cx="4323806" cy="2295845"/>
          </a:xfrm>
          <a:prstGeom prst="rect">
            <a:avLst/>
          </a:prstGeom>
        </p:spPr>
      </p:pic>
      <p:pic>
        <p:nvPicPr>
          <p:cNvPr id="9" name="Picture 8"/>
          <p:cNvPicPr>
            <a:picLocks noChangeAspect="1"/>
          </p:cNvPicPr>
          <p:nvPr/>
        </p:nvPicPr>
        <p:blipFill rotWithShape="1">
          <a:blip r:embed="rId4"/>
          <a:srcRect l="6065" t="2186" r="5465" b="1"/>
          <a:stretch/>
        </p:blipFill>
        <p:spPr>
          <a:xfrm>
            <a:off x="156753" y="971478"/>
            <a:ext cx="3683727" cy="2696818"/>
          </a:xfrm>
          <a:prstGeom prst="rect">
            <a:avLst/>
          </a:prstGeom>
        </p:spPr>
      </p:pic>
      <p:pic>
        <p:nvPicPr>
          <p:cNvPr id="10" name="Picture 9"/>
          <p:cNvPicPr>
            <a:picLocks noChangeAspect="1"/>
          </p:cNvPicPr>
          <p:nvPr/>
        </p:nvPicPr>
        <p:blipFill rotWithShape="1">
          <a:blip r:embed="rId5"/>
          <a:srcRect l="688" r="1697" b="2460"/>
          <a:stretch/>
        </p:blipFill>
        <p:spPr>
          <a:xfrm>
            <a:off x="4181739" y="971478"/>
            <a:ext cx="8010261" cy="2369993"/>
          </a:xfrm>
          <a:prstGeom prst="rect">
            <a:avLst/>
          </a:prstGeom>
        </p:spPr>
      </p:pic>
      <p:sp>
        <p:nvSpPr>
          <p:cNvPr id="11" name="TextBox 10"/>
          <p:cNvSpPr txBox="1"/>
          <p:nvPr/>
        </p:nvSpPr>
        <p:spPr>
          <a:xfrm>
            <a:off x="666207" y="1155831"/>
            <a:ext cx="2899954" cy="415498"/>
          </a:xfrm>
          <a:prstGeom prst="rect">
            <a:avLst/>
          </a:prstGeom>
          <a:noFill/>
        </p:spPr>
        <p:txBody>
          <a:bodyPr wrap="square" rtlCol="0">
            <a:spAutoFit/>
          </a:bodyPr>
          <a:lstStyle/>
          <a:p>
            <a:r>
              <a:rPr lang="en-US" sz="1050" dirty="0" smtClean="0">
                <a:solidFill>
                  <a:schemeClr val="bg1"/>
                </a:solidFill>
              </a:rPr>
              <a:t>Most of the cafes received rating between 3-4.5</a:t>
            </a:r>
          </a:p>
        </p:txBody>
      </p:sp>
      <p:sp>
        <p:nvSpPr>
          <p:cNvPr id="12" name="TextBox 11"/>
          <p:cNvSpPr txBox="1"/>
          <p:nvPr/>
        </p:nvSpPr>
        <p:spPr>
          <a:xfrm>
            <a:off x="666207" y="2665926"/>
            <a:ext cx="718458" cy="461665"/>
          </a:xfrm>
          <a:prstGeom prst="rect">
            <a:avLst/>
          </a:prstGeom>
          <a:noFill/>
        </p:spPr>
        <p:txBody>
          <a:bodyPr wrap="square" rtlCol="0">
            <a:spAutoFit/>
          </a:bodyPr>
          <a:lstStyle/>
          <a:p>
            <a:r>
              <a:rPr lang="en-US" sz="1200" dirty="0" smtClean="0">
                <a:solidFill>
                  <a:schemeClr val="bg1"/>
                </a:solidFill>
              </a:rPr>
              <a:t>New Cafes</a:t>
            </a:r>
            <a:endParaRPr lang="en-IN" sz="1200" dirty="0">
              <a:solidFill>
                <a:schemeClr val="bg1"/>
              </a:solidFill>
            </a:endParaRPr>
          </a:p>
        </p:txBody>
      </p:sp>
      <p:sp>
        <p:nvSpPr>
          <p:cNvPr id="13" name="TextBox 12"/>
          <p:cNvSpPr txBox="1"/>
          <p:nvPr/>
        </p:nvSpPr>
        <p:spPr>
          <a:xfrm>
            <a:off x="7667429" y="1248163"/>
            <a:ext cx="4493623" cy="646331"/>
          </a:xfrm>
          <a:prstGeom prst="rect">
            <a:avLst/>
          </a:prstGeom>
          <a:noFill/>
        </p:spPr>
        <p:txBody>
          <a:bodyPr wrap="square" rtlCol="0">
            <a:spAutoFit/>
          </a:bodyPr>
          <a:lstStyle/>
          <a:p>
            <a:r>
              <a:rPr lang="en-US" dirty="0" smtClean="0">
                <a:solidFill>
                  <a:schemeClr val="bg1"/>
                </a:solidFill>
              </a:rPr>
              <a:t>More than 25K of restaurants serves Dinner and Lunch meals</a:t>
            </a:r>
            <a:endParaRPr lang="en-IN" dirty="0">
              <a:solidFill>
                <a:schemeClr val="bg1"/>
              </a:solidFill>
            </a:endParaRPr>
          </a:p>
        </p:txBody>
      </p:sp>
      <p:pic>
        <p:nvPicPr>
          <p:cNvPr id="15" name="Picture 14"/>
          <p:cNvPicPr>
            <a:picLocks noChangeAspect="1"/>
          </p:cNvPicPr>
          <p:nvPr/>
        </p:nvPicPr>
        <p:blipFill>
          <a:blip r:embed="rId6"/>
          <a:stretch>
            <a:fillRect/>
          </a:stretch>
        </p:blipFill>
        <p:spPr>
          <a:xfrm>
            <a:off x="4597660" y="3450262"/>
            <a:ext cx="2952669" cy="1674666"/>
          </a:xfrm>
          <a:prstGeom prst="rect">
            <a:avLst/>
          </a:prstGeom>
        </p:spPr>
      </p:pic>
      <p:pic>
        <p:nvPicPr>
          <p:cNvPr id="16" name="Picture 15"/>
          <p:cNvPicPr>
            <a:picLocks noChangeAspect="1"/>
          </p:cNvPicPr>
          <p:nvPr/>
        </p:nvPicPr>
        <p:blipFill>
          <a:blip r:embed="rId7"/>
          <a:stretch>
            <a:fillRect/>
          </a:stretch>
        </p:blipFill>
        <p:spPr>
          <a:xfrm>
            <a:off x="5159477" y="5233719"/>
            <a:ext cx="1829035" cy="1573205"/>
          </a:xfrm>
          <a:prstGeom prst="rect">
            <a:avLst/>
          </a:prstGeom>
        </p:spPr>
      </p:pic>
      <p:sp>
        <p:nvSpPr>
          <p:cNvPr id="17" name="TextBox 16"/>
          <p:cNvSpPr txBox="1"/>
          <p:nvPr/>
        </p:nvSpPr>
        <p:spPr>
          <a:xfrm>
            <a:off x="8884685" y="4033390"/>
            <a:ext cx="2272937" cy="1200329"/>
          </a:xfrm>
          <a:prstGeom prst="rect">
            <a:avLst/>
          </a:prstGeom>
          <a:noFill/>
        </p:spPr>
        <p:txBody>
          <a:bodyPr wrap="square" rtlCol="0">
            <a:spAutoFit/>
          </a:bodyPr>
          <a:lstStyle/>
          <a:p>
            <a:r>
              <a:rPr lang="en-US" dirty="0" smtClean="0">
                <a:solidFill>
                  <a:schemeClr val="bg1"/>
                </a:solidFill>
              </a:rPr>
              <a:t>Except for a few, the votes received by most restaurants are under 300.</a:t>
            </a:r>
            <a:endParaRPr lang="en-IN" dirty="0">
              <a:solidFill>
                <a:schemeClr val="bg1"/>
              </a:solidFill>
            </a:endParaRPr>
          </a:p>
        </p:txBody>
      </p:sp>
      <p:sp>
        <p:nvSpPr>
          <p:cNvPr id="18" name="TextBox 17"/>
          <p:cNvSpPr txBox="1"/>
          <p:nvPr/>
        </p:nvSpPr>
        <p:spPr>
          <a:xfrm>
            <a:off x="849262" y="6000072"/>
            <a:ext cx="3631298" cy="830997"/>
          </a:xfrm>
          <a:prstGeom prst="rect">
            <a:avLst/>
          </a:prstGeom>
          <a:noFill/>
        </p:spPr>
        <p:txBody>
          <a:bodyPr wrap="square" rtlCol="0">
            <a:spAutoFit/>
          </a:bodyPr>
          <a:lstStyle/>
          <a:p>
            <a:r>
              <a:rPr lang="en-US" sz="1600" dirty="0" smtClean="0"/>
              <a:t>Many restaurants provides takeaway, delivery, cash-payment and indoor seating facilities</a:t>
            </a:r>
            <a:endParaRPr lang="en-IN" sz="1600" dirty="0"/>
          </a:p>
        </p:txBody>
      </p:sp>
    </p:spTree>
    <p:extLst>
      <p:ext uri="{BB962C8B-B14F-4D97-AF65-F5344CB8AC3E}">
        <p14:creationId xmlns:p14="http://schemas.microsoft.com/office/powerpoint/2010/main" val="1472305561"/>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par>
                                <p:cTn id="23" presetID="3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 calcmode="lin" valueType="num">
                                      <p:cBhvr>
                                        <p:cTn id="27" dur="1000" fill="hold"/>
                                        <p:tgtEl>
                                          <p:spTgt spid="16"/>
                                        </p:tgtEl>
                                        <p:attrNameLst>
                                          <p:attrName>style.rotation</p:attrName>
                                        </p:attrNameLst>
                                      </p:cBhvr>
                                      <p:tavLst>
                                        <p:tav tm="0">
                                          <p:val>
                                            <p:fltVal val="90"/>
                                          </p:val>
                                        </p:tav>
                                        <p:tav tm="100000">
                                          <p:val>
                                            <p:fltVal val="0"/>
                                          </p:val>
                                        </p:tav>
                                      </p:tavLst>
                                    </p:anim>
                                    <p:animEffect transition="in" filter="fade">
                                      <p:cBhvr>
                                        <p:cTn id="28" dur="1000"/>
                                        <p:tgtEl>
                                          <p:spTgt spid="16"/>
                                        </p:tgtEl>
                                      </p:cBhvr>
                                    </p:animEffect>
                                  </p:childTnLst>
                                </p:cTn>
                              </p:par>
                              <p:par>
                                <p:cTn id="29" presetID="3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3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circle(in)">
                                      <p:cBhvr>
                                        <p:cTn id="6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528</TotalTime>
  <Words>966</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Helvetica Neue</vt:lpstr>
      <vt:lpstr>Rockwell</vt:lpstr>
      <vt:lpstr>Rockwell Condensed</vt:lpstr>
      <vt:lpstr>Wingdings</vt:lpstr>
      <vt:lpstr>Wood Type</vt:lpstr>
      <vt:lpstr>Zomato Analysis</vt:lpstr>
      <vt:lpstr>Content </vt:lpstr>
      <vt:lpstr>Purpose of the project</vt:lpstr>
      <vt:lpstr>Purpose of the project</vt:lpstr>
      <vt:lpstr>Project summary</vt:lpstr>
      <vt:lpstr>Data Procurement and data sources</vt:lpstr>
      <vt:lpstr>Data Wrangling</vt:lpstr>
      <vt:lpstr>General Exploratory Data Analysis </vt:lpstr>
      <vt:lpstr>General Exploratory Data Analysis </vt:lpstr>
      <vt:lpstr>Analysis of Famous Restaurant Chains IN INDIA</vt:lpstr>
      <vt:lpstr>Cost-wise Analysis of restaurants </vt:lpstr>
      <vt:lpstr>Analysis of HIGH RATED restaurants </vt:lpstr>
      <vt:lpstr>Maximum voted restaurants in Each city </vt:lpstr>
      <vt:lpstr>Power Bi DashBoard</vt:lpstr>
      <vt:lpstr>Predictive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Vedangi Sharma</dc:creator>
  <cp:lastModifiedBy>Vedangi Sharma 20SCSE2030090</cp:lastModifiedBy>
  <cp:revision>43</cp:revision>
  <dcterms:created xsi:type="dcterms:W3CDTF">2022-08-15T07:59:07Z</dcterms:created>
  <dcterms:modified xsi:type="dcterms:W3CDTF">2022-08-15T16:49:04Z</dcterms:modified>
</cp:coreProperties>
</file>