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B6F4-7ABC-8D3B-E1D2-CC3DBFFCE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C17184-621F-D1A1-2194-C705B8121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2DCB11-F83E-6314-E64E-5EEC4ED62935}"/>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5" name="Footer Placeholder 4">
            <a:extLst>
              <a:ext uri="{FF2B5EF4-FFF2-40B4-BE49-F238E27FC236}">
                <a16:creationId xmlns:a16="http://schemas.microsoft.com/office/drawing/2014/main" id="{C56C28D0-2233-1A13-9198-E4C4CE3FA5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70597-FE80-D2A5-86FE-3E774C2B2CDB}"/>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212868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92DD-60A9-F8FC-1B80-BDE5C140CB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E7CE25-3CE1-03E1-D802-DFB5FA8EE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A4BAA-CDA6-452F-0B1B-FDF5A67953EF}"/>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5" name="Footer Placeholder 4">
            <a:extLst>
              <a:ext uri="{FF2B5EF4-FFF2-40B4-BE49-F238E27FC236}">
                <a16:creationId xmlns:a16="http://schemas.microsoft.com/office/drawing/2014/main" id="{911A835C-C7C1-B616-81F8-B99BB4871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D9FDD-8457-BB62-E844-8B54E38B20A9}"/>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4372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2992F-BFEF-E378-10D9-BD1D752AEB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2460A-0608-785A-5C8F-588F56244D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87CF6D-7485-65F2-19A7-6D2B66D91A3F}"/>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5" name="Footer Placeholder 4">
            <a:extLst>
              <a:ext uri="{FF2B5EF4-FFF2-40B4-BE49-F238E27FC236}">
                <a16:creationId xmlns:a16="http://schemas.microsoft.com/office/drawing/2014/main" id="{14E616E9-9068-B85B-EDF5-C90923B35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5818E-296D-195D-8E44-90A8A35B2890}"/>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240431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0DBD-EE6E-A7A5-2B14-AD6DCE30D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820625-24AD-3B5D-431C-8F566C9C0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EE2B8-026C-27FA-9CC0-361808069147}"/>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5" name="Footer Placeholder 4">
            <a:extLst>
              <a:ext uri="{FF2B5EF4-FFF2-40B4-BE49-F238E27FC236}">
                <a16:creationId xmlns:a16="http://schemas.microsoft.com/office/drawing/2014/main" id="{25DFA07C-58E0-FFF9-39E2-361E9F042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C1772-4DCE-B769-4217-DC0DFC52D06F}"/>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341358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E289-0D13-55DE-BDDC-970164183E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C1BFE7-BCD6-9B61-BC05-E50D344F8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075CD-02CB-3DA8-EBA4-39DF78838FB2}"/>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5" name="Footer Placeholder 4">
            <a:extLst>
              <a:ext uri="{FF2B5EF4-FFF2-40B4-BE49-F238E27FC236}">
                <a16:creationId xmlns:a16="http://schemas.microsoft.com/office/drawing/2014/main" id="{F8A1D01A-2CFD-398B-BD37-A1776439E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6FCD9-8275-E06B-2D31-EA5ACDDA6304}"/>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169457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F510-274C-2BCF-5C9F-A61805342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177F27-7FF8-26E4-4C15-D213DB73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BB754E-9EB4-F4A1-E4BD-78A6F9D6A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78C99F-5E07-FF59-F7AA-21C5D900F482}"/>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6" name="Footer Placeholder 5">
            <a:extLst>
              <a:ext uri="{FF2B5EF4-FFF2-40B4-BE49-F238E27FC236}">
                <a16:creationId xmlns:a16="http://schemas.microsoft.com/office/drawing/2014/main" id="{F747F2E1-88ED-0778-891E-C14142D6BC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3D6CA-C8D3-C976-F7B5-F7B83B8AB290}"/>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428164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06A7-D6CA-5488-2887-090E0424E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0A03B-611A-AA9A-82A0-99FA12EE4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FBDA6-E524-05FE-E90A-42EC0A6B9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9FB4DE-9D6F-F193-8DCF-E77F3B41A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A37005-C9F5-F434-4344-94D3F40D38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BC87CA-8E49-7D03-1DAD-11D3500584C6}"/>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8" name="Footer Placeholder 7">
            <a:extLst>
              <a:ext uri="{FF2B5EF4-FFF2-40B4-BE49-F238E27FC236}">
                <a16:creationId xmlns:a16="http://schemas.microsoft.com/office/drawing/2014/main" id="{3BCCAD44-AD38-AF20-5745-5E732F2B15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A47CE7-4214-936F-9457-AA8533787768}"/>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212881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3829-021F-0810-1E7B-A2FB3D866A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DAE97C-4955-A573-3CE9-A6785DAE04CD}"/>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4" name="Footer Placeholder 3">
            <a:extLst>
              <a:ext uri="{FF2B5EF4-FFF2-40B4-BE49-F238E27FC236}">
                <a16:creationId xmlns:a16="http://schemas.microsoft.com/office/drawing/2014/main" id="{33E76FCF-0323-1F1D-88FA-E5157DD8DA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E16EBD-9643-2459-EE38-37846ED02760}"/>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63828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6873B-016D-AAC4-6F0E-9E20B27B0356}"/>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3" name="Footer Placeholder 2">
            <a:extLst>
              <a:ext uri="{FF2B5EF4-FFF2-40B4-BE49-F238E27FC236}">
                <a16:creationId xmlns:a16="http://schemas.microsoft.com/office/drawing/2014/main" id="{AD7EB244-88CE-2B28-CD76-1F0445FD8C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D81C4A-CC3C-59AC-443A-32A9F77B843C}"/>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297084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41C8-9AAD-B547-7A20-5129D3503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5BE214-0C8B-9C65-0910-AD541D71E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466327-D409-8CB7-35C9-67BB8E492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744B2-584B-C92A-8673-CCAC9621A316}"/>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6" name="Footer Placeholder 5">
            <a:extLst>
              <a:ext uri="{FF2B5EF4-FFF2-40B4-BE49-F238E27FC236}">
                <a16:creationId xmlns:a16="http://schemas.microsoft.com/office/drawing/2014/main" id="{9DA8B64D-BBE3-C79E-7FC4-AA5FAA82E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8B7E8-BD6D-DD9D-2762-60A20BF3B2D5}"/>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252485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4BA-1E76-166C-09DD-3353B2340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803DB5-39F0-EAA2-F672-074513AA5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D8FD20-45DB-4E36-3141-F7F386F8D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907BE-B030-5604-7767-F977DABD8833}"/>
              </a:ext>
            </a:extLst>
          </p:cNvPr>
          <p:cNvSpPr>
            <a:spLocks noGrp="1"/>
          </p:cNvSpPr>
          <p:nvPr>
            <p:ph type="dt" sz="half" idx="10"/>
          </p:nvPr>
        </p:nvSpPr>
        <p:spPr/>
        <p:txBody>
          <a:bodyPr/>
          <a:lstStyle/>
          <a:p>
            <a:fld id="{A9A9FFEB-0D31-4820-A4A0-94B5E428C77E}" type="datetimeFigureOut">
              <a:rPr lang="en-IN" smtClean="0"/>
              <a:t>16-01-2025</a:t>
            </a:fld>
            <a:endParaRPr lang="en-IN"/>
          </a:p>
        </p:txBody>
      </p:sp>
      <p:sp>
        <p:nvSpPr>
          <p:cNvPr id="6" name="Footer Placeholder 5">
            <a:extLst>
              <a:ext uri="{FF2B5EF4-FFF2-40B4-BE49-F238E27FC236}">
                <a16:creationId xmlns:a16="http://schemas.microsoft.com/office/drawing/2014/main" id="{7FF045E8-DD9C-85FD-092D-7A059EB7BC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58CED-9EAC-503C-C2B1-6B9AECA630BA}"/>
              </a:ext>
            </a:extLst>
          </p:cNvPr>
          <p:cNvSpPr>
            <a:spLocks noGrp="1"/>
          </p:cNvSpPr>
          <p:nvPr>
            <p:ph type="sldNum" sz="quarter" idx="12"/>
          </p:nvPr>
        </p:nvSpPr>
        <p:spPr/>
        <p:txBody>
          <a:bodyPr/>
          <a:lstStyle/>
          <a:p>
            <a:fld id="{16635DF0-7B73-4378-8AC3-6910ED7CF307}" type="slidenum">
              <a:rPr lang="en-IN" smtClean="0"/>
              <a:t>‹#›</a:t>
            </a:fld>
            <a:endParaRPr lang="en-IN"/>
          </a:p>
        </p:txBody>
      </p:sp>
    </p:spTree>
    <p:extLst>
      <p:ext uri="{BB962C8B-B14F-4D97-AF65-F5344CB8AC3E}">
        <p14:creationId xmlns:p14="http://schemas.microsoft.com/office/powerpoint/2010/main" val="258004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0A2F3-827B-6BBE-EDF1-8A053C909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5B2D0C-C7D3-F063-FA1B-6061772F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5CB45-895F-60A2-ED28-ACAA7A660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A9FFEB-0D31-4820-A4A0-94B5E428C77E}" type="datetimeFigureOut">
              <a:rPr lang="en-IN" smtClean="0"/>
              <a:t>16-01-2025</a:t>
            </a:fld>
            <a:endParaRPr lang="en-IN"/>
          </a:p>
        </p:txBody>
      </p:sp>
      <p:sp>
        <p:nvSpPr>
          <p:cNvPr id="5" name="Footer Placeholder 4">
            <a:extLst>
              <a:ext uri="{FF2B5EF4-FFF2-40B4-BE49-F238E27FC236}">
                <a16:creationId xmlns:a16="http://schemas.microsoft.com/office/drawing/2014/main" id="{68B7D3FC-431B-4C4F-8FDF-2E1E3ECD2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10B4DC6-45A3-C604-E6B8-64893B751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635DF0-7B73-4378-8AC3-6910ED7CF307}" type="slidenum">
              <a:rPr lang="en-IN" smtClean="0"/>
              <a:t>‹#›</a:t>
            </a:fld>
            <a:endParaRPr lang="en-IN"/>
          </a:p>
        </p:txBody>
      </p:sp>
    </p:spTree>
    <p:extLst>
      <p:ext uri="{BB962C8B-B14F-4D97-AF65-F5344CB8AC3E}">
        <p14:creationId xmlns:p14="http://schemas.microsoft.com/office/powerpoint/2010/main" val="2961764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yagivedansh2001@gmail.com"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Vedansh-Tyagi08/Investment-Analysi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65C35-F17C-4B11-0143-138526A5CCCA}"/>
              </a:ext>
            </a:extLst>
          </p:cNvPr>
          <p:cNvPicPr>
            <a:picLocks noChangeAspect="1"/>
          </p:cNvPicPr>
          <p:nvPr/>
        </p:nvPicPr>
        <p:blipFill>
          <a:blip r:embed="rId2">
            <a:extLst>
              <a:ext uri="{28A0092B-C50C-407E-A947-70E740481C1C}">
                <a14:useLocalDpi xmlns:a14="http://schemas.microsoft.com/office/drawing/2010/main" val="0"/>
              </a:ext>
            </a:extLst>
          </a:blip>
          <a:srcRect l="2" t="-1" r="3231" b="29134"/>
          <a:stretch/>
        </p:blipFill>
        <p:spPr>
          <a:xfrm>
            <a:off x="-1" y="0"/>
            <a:ext cx="12192000" cy="6858000"/>
          </a:xfrm>
          <a:prstGeom prst="rect">
            <a:avLst/>
          </a:prstGeom>
        </p:spPr>
      </p:pic>
      <p:sp>
        <p:nvSpPr>
          <p:cNvPr id="4" name="TextBox 3">
            <a:extLst>
              <a:ext uri="{FF2B5EF4-FFF2-40B4-BE49-F238E27FC236}">
                <a16:creationId xmlns:a16="http://schemas.microsoft.com/office/drawing/2014/main" id="{F81BCBEE-00A1-943F-A378-E79D4F37A91E}"/>
              </a:ext>
            </a:extLst>
          </p:cNvPr>
          <p:cNvSpPr txBox="1"/>
          <p:nvPr/>
        </p:nvSpPr>
        <p:spPr>
          <a:xfrm>
            <a:off x="0" y="0"/>
            <a:ext cx="6096000" cy="861774"/>
          </a:xfrm>
          <a:prstGeom prst="rect">
            <a:avLst/>
          </a:prstGeom>
          <a:noFill/>
        </p:spPr>
        <p:txBody>
          <a:bodyPr wrap="square" rtlCol="0">
            <a:spAutoFit/>
          </a:bodyPr>
          <a:lstStyle/>
          <a:p>
            <a:r>
              <a:rPr lang="en-US" sz="5000" b="1" dirty="0"/>
              <a:t>Investment Analysis</a:t>
            </a:r>
            <a:endParaRPr lang="en-IN" sz="5000" b="1" dirty="0"/>
          </a:p>
        </p:txBody>
      </p:sp>
      <p:sp>
        <p:nvSpPr>
          <p:cNvPr id="5" name="TextBox 4">
            <a:extLst>
              <a:ext uri="{FF2B5EF4-FFF2-40B4-BE49-F238E27FC236}">
                <a16:creationId xmlns:a16="http://schemas.microsoft.com/office/drawing/2014/main" id="{C30C7E13-54DE-7285-226F-2F59299126A2}"/>
              </a:ext>
            </a:extLst>
          </p:cNvPr>
          <p:cNvSpPr txBox="1"/>
          <p:nvPr/>
        </p:nvSpPr>
        <p:spPr>
          <a:xfrm>
            <a:off x="0" y="1113700"/>
            <a:ext cx="8705461" cy="1200329"/>
          </a:xfrm>
          <a:prstGeom prst="rect">
            <a:avLst/>
          </a:prstGeom>
          <a:noFill/>
        </p:spPr>
        <p:txBody>
          <a:bodyPr wrap="square" rtlCol="0">
            <a:spAutoFit/>
          </a:bodyPr>
          <a:lstStyle/>
          <a:p>
            <a:r>
              <a:rPr lang="en-US" dirty="0"/>
              <a:t>Project by: </a:t>
            </a:r>
            <a:r>
              <a:rPr lang="en-US" b="1" dirty="0"/>
              <a:t>Vedansh Tyagi</a:t>
            </a:r>
          </a:p>
          <a:p>
            <a:r>
              <a:rPr lang="en-US" dirty="0"/>
              <a:t>E-mail: </a:t>
            </a:r>
            <a:r>
              <a:rPr lang="en-US" b="1" dirty="0">
                <a:hlinkClick r:id="rId3"/>
              </a:rPr>
              <a:t>tyagivedansh2001@gmail.com</a:t>
            </a:r>
            <a:endParaRPr lang="en-US" b="1" dirty="0"/>
          </a:p>
          <a:p>
            <a:r>
              <a:rPr lang="en-US" dirty="0"/>
              <a:t>GitHub Link for the Project: </a:t>
            </a:r>
            <a:r>
              <a:rPr lang="en-US" dirty="0">
                <a:hlinkClick r:id="rId4"/>
              </a:rPr>
              <a:t>https://github.com/Vedansh-Tyagi08/Investment-Analysis</a:t>
            </a:r>
            <a:endParaRPr lang="en-US" dirty="0"/>
          </a:p>
          <a:p>
            <a:r>
              <a:rPr lang="en-US" dirty="0"/>
              <a:t>Tools used: </a:t>
            </a:r>
            <a:r>
              <a:rPr lang="en-US" b="1" dirty="0"/>
              <a:t>SQL, Power BI</a:t>
            </a:r>
            <a:endParaRPr lang="en-IN" b="1" dirty="0"/>
          </a:p>
        </p:txBody>
      </p:sp>
    </p:spTree>
    <p:extLst>
      <p:ext uri="{BB962C8B-B14F-4D97-AF65-F5344CB8AC3E}">
        <p14:creationId xmlns:p14="http://schemas.microsoft.com/office/powerpoint/2010/main" val="7855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1" y="113341"/>
            <a:ext cx="8929397" cy="738664"/>
          </a:xfrm>
          <a:prstGeom prst="rect">
            <a:avLst/>
          </a:prstGeom>
          <a:noFill/>
        </p:spPr>
        <p:txBody>
          <a:bodyPr wrap="square" rtlCol="0">
            <a:spAutoFit/>
          </a:bodyPr>
          <a:lstStyle/>
          <a:p>
            <a:r>
              <a:rPr lang="en-US" sz="2400" b="1" dirty="0"/>
              <a:t>Task 9: </a:t>
            </a:r>
            <a:r>
              <a:rPr lang="en-IN" sz="2400" b="1" i="0" u="none" strike="noStrike" baseline="0" dirty="0"/>
              <a:t>Expectations from Investments</a:t>
            </a:r>
            <a:endParaRPr lang="en-US" sz="4800" b="1" dirty="0"/>
          </a:p>
          <a:p>
            <a:pPr algn="l"/>
            <a:r>
              <a:rPr lang="en-IN" sz="1800" b="0" i="0" u="none" strike="noStrike" baseline="0" dirty="0"/>
              <a:t>Create a list </a:t>
            </a:r>
            <a:r>
              <a:rPr lang="en-US" sz="1800" b="0" i="0" u="none" strike="noStrike" baseline="0" dirty="0"/>
              <a:t>and describe the common expectations </a:t>
            </a:r>
            <a:r>
              <a:rPr lang="en-IN" sz="1800" b="0" i="0" u="none" strike="noStrike" baseline="0" dirty="0"/>
              <a:t>mentioned by participants.</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0" y="1129004"/>
            <a:ext cx="12192000" cy="1569660"/>
          </a:xfrm>
          <a:prstGeom prst="rect">
            <a:avLst/>
          </a:prstGeom>
          <a:noFill/>
        </p:spPr>
        <p:txBody>
          <a:bodyPr wrap="square" rtlCol="0">
            <a:spAutoFit/>
          </a:bodyPr>
          <a:lstStyle/>
          <a:p>
            <a:r>
              <a:rPr lang="en-US" sz="2400" dirty="0">
                <a:solidFill>
                  <a:schemeClr val="bg1"/>
                </a:solidFill>
              </a:rPr>
              <a:t>SELECT expect, COUNT(expect) </a:t>
            </a:r>
            <a:r>
              <a:rPr lang="en-US" sz="2400" dirty="0" err="1">
                <a:solidFill>
                  <a:schemeClr val="bg1"/>
                </a:solidFill>
              </a:rPr>
              <a:t>expect_count</a:t>
            </a:r>
            <a:endParaRPr lang="en-US" sz="2400" dirty="0">
              <a:solidFill>
                <a:schemeClr val="bg1"/>
              </a:solidFill>
            </a:endParaRPr>
          </a:p>
          <a:p>
            <a:r>
              <a:rPr lang="en-US" sz="2400" dirty="0">
                <a:solidFill>
                  <a:schemeClr val="bg1"/>
                </a:solidFill>
              </a:rPr>
              <a:t>FROM data</a:t>
            </a:r>
          </a:p>
          <a:p>
            <a:r>
              <a:rPr lang="en-US" sz="2400" dirty="0">
                <a:solidFill>
                  <a:schemeClr val="bg1"/>
                </a:solidFill>
              </a:rPr>
              <a:t>GROUP BY expect</a:t>
            </a:r>
          </a:p>
          <a:p>
            <a:r>
              <a:rPr lang="en-US" sz="2400" dirty="0">
                <a:solidFill>
                  <a:schemeClr val="bg1"/>
                </a:solidFill>
              </a:rPr>
              <a:t>ORDER BY expect ASC;</a:t>
            </a:r>
            <a:endParaRPr lang="en-IN" sz="2400" dirty="0">
              <a:solidFill>
                <a:schemeClr val="bg1"/>
              </a:solidFill>
            </a:endParaRPr>
          </a:p>
        </p:txBody>
      </p:sp>
      <p:pic>
        <p:nvPicPr>
          <p:cNvPr id="3" name="Picture 2">
            <a:extLst>
              <a:ext uri="{FF2B5EF4-FFF2-40B4-BE49-F238E27FC236}">
                <a16:creationId xmlns:a16="http://schemas.microsoft.com/office/drawing/2014/main" id="{D9B7E161-DC2C-1B17-106F-095D37178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288" y="2524864"/>
            <a:ext cx="3960067" cy="3801664"/>
          </a:xfrm>
          <a:prstGeom prst="rect">
            <a:avLst/>
          </a:prstGeom>
        </p:spPr>
      </p:pic>
    </p:spTree>
    <p:extLst>
      <p:ext uri="{BB962C8B-B14F-4D97-AF65-F5344CB8AC3E}">
        <p14:creationId xmlns:p14="http://schemas.microsoft.com/office/powerpoint/2010/main" val="161005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1631301" y="135867"/>
            <a:ext cx="8929397" cy="830997"/>
          </a:xfrm>
          <a:prstGeom prst="rect">
            <a:avLst/>
          </a:prstGeom>
          <a:noFill/>
        </p:spPr>
        <p:txBody>
          <a:bodyPr wrap="square" rtlCol="0">
            <a:spAutoFit/>
          </a:bodyPr>
          <a:lstStyle/>
          <a:p>
            <a:pPr algn="ctr"/>
            <a:r>
              <a:rPr lang="en-US" sz="4800" b="1" dirty="0"/>
              <a:t>Conclusions:</a:t>
            </a:r>
            <a:endParaRPr lang="en-US" sz="8800" b="1"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 name="TextBox 1">
            <a:extLst>
              <a:ext uri="{FF2B5EF4-FFF2-40B4-BE49-F238E27FC236}">
                <a16:creationId xmlns:a16="http://schemas.microsoft.com/office/drawing/2014/main" id="{FD1783ED-8932-93B5-F9A7-E76724ACB437}"/>
              </a:ext>
            </a:extLst>
          </p:cNvPr>
          <p:cNvSpPr txBox="1"/>
          <p:nvPr/>
        </p:nvSpPr>
        <p:spPr>
          <a:xfrm>
            <a:off x="261256" y="1459154"/>
            <a:ext cx="11439331" cy="5262979"/>
          </a:xfrm>
          <a:prstGeom prst="rect">
            <a:avLst/>
          </a:prstGeom>
          <a:noFill/>
        </p:spPr>
        <p:txBody>
          <a:bodyPr wrap="square" rtlCol="0">
            <a:spAutoFit/>
          </a:bodyPr>
          <a:lstStyle/>
          <a:p>
            <a:pPr marL="342900" indent="-342900">
              <a:buFont typeface="+mj-lt"/>
              <a:buAutoNum type="arabicPeriod"/>
            </a:pPr>
            <a:r>
              <a:rPr lang="en-US" sz="2400" b="1" u="sng" dirty="0">
                <a:solidFill>
                  <a:schemeClr val="bg1"/>
                </a:solidFill>
              </a:rPr>
              <a:t>Males</a:t>
            </a:r>
            <a:r>
              <a:rPr lang="en-US" sz="2400" dirty="0">
                <a:solidFill>
                  <a:schemeClr val="bg1"/>
                </a:solidFill>
              </a:rPr>
              <a:t> invest more than Females.</a:t>
            </a:r>
          </a:p>
          <a:p>
            <a:pPr marL="342900" indent="-342900">
              <a:buFont typeface="+mj-lt"/>
              <a:buAutoNum type="arabicPeriod"/>
            </a:pPr>
            <a:r>
              <a:rPr lang="en-IN" sz="2400" b="1" u="sng" dirty="0">
                <a:solidFill>
                  <a:schemeClr val="bg1"/>
                </a:solidFill>
              </a:rPr>
              <a:t>Gold</a:t>
            </a:r>
            <a:r>
              <a:rPr lang="en-IN" sz="2400" dirty="0">
                <a:solidFill>
                  <a:schemeClr val="bg1"/>
                </a:solidFill>
              </a:rPr>
              <a:t> &amp; </a:t>
            </a:r>
            <a:r>
              <a:rPr lang="en-IN" sz="2400" b="1" u="sng" dirty="0">
                <a:solidFill>
                  <a:schemeClr val="bg1"/>
                </a:solidFill>
              </a:rPr>
              <a:t>Debentures</a:t>
            </a:r>
            <a:r>
              <a:rPr lang="en-IN" sz="2400" dirty="0">
                <a:solidFill>
                  <a:schemeClr val="bg1"/>
                </a:solidFill>
              </a:rPr>
              <a:t> are the top long term holdings.</a:t>
            </a:r>
          </a:p>
          <a:p>
            <a:pPr marL="342900" indent="-342900">
              <a:buFont typeface="+mj-lt"/>
              <a:buAutoNum type="arabicPeriod"/>
            </a:pPr>
            <a:r>
              <a:rPr lang="en-IN" sz="2400" b="1" u="sng" dirty="0">
                <a:solidFill>
                  <a:schemeClr val="bg1"/>
                </a:solidFill>
              </a:rPr>
              <a:t>Mutual Fund</a:t>
            </a:r>
            <a:r>
              <a:rPr lang="en-IN" sz="2400" dirty="0">
                <a:solidFill>
                  <a:schemeClr val="bg1"/>
                </a:solidFill>
              </a:rPr>
              <a:t> is the most preferred avenue for investment, Equity s second preferred avenue followed by Fixed Deposit &amp; Public Provident Fund.</a:t>
            </a:r>
          </a:p>
          <a:p>
            <a:pPr marL="342900" indent="-342900">
              <a:buFont typeface="+mj-lt"/>
              <a:buAutoNum type="arabicPeriod"/>
            </a:pPr>
            <a:r>
              <a:rPr lang="en-IN" sz="2400" b="1" u="sng" dirty="0">
                <a:solidFill>
                  <a:schemeClr val="bg1"/>
                </a:solidFill>
              </a:rPr>
              <a:t>Capital Appreciation</a:t>
            </a:r>
            <a:r>
              <a:rPr lang="en-IN" sz="2400" dirty="0">
                <a:solidFill>
                  <a:schemeClr val="bg1"/>
                </a:solidFill>
              </a:rPr>
              <a:t> is the major objective for investments followed by Growth &amp; Income.</a:t>
            </a:r>
          </a:p>
          <a:p>
            <a:pPr marL="342900" indent="-342900">
              <a:buFont typeface="+mj-lt"/>
              <a:buAutoNum type="arabicPeriod"/>
            </a:pPr>
            <a:r>
              <a:rPr lang="en-IN" sz="2400" dirty="0">
                <a:solidFill>
                  <a:schemeClr val="bg1"/>
                </a:solidFill>
              </a:rPr>
              <a:t>Common Sources – </a:t>
            </a:r>
            <a:r>
              <a:rPr lang="en-IN" sz="2400" b="1" u="sng" dirty="0">
                <a:solidFill>
                  <a:schemeClr val="bg1"/>
                </a:solidFill>
              </a:rPr>
              <a:t>Financial Consultants</a:t>
            </a:r>
            <a:r>
              <a:rPr lang="en-IN" sz="2400" dirty="0">
                <a:solidFill>
                  <a:schemeClr val="bg1"/>
                </a:solidFill>
              </a:rPr>
              <a:t> &gt; Newspapers &amp; Magazines &gt; Television &gt; Internet.</a:t>
            </a:r>
          </a:p>
          <a:p>
            <a:pPr marL="342900" indent="-342900">
              <a:buFont typeface="+mj-lt"/>
              <a:buAutoNum type="arabicPeriod"/>
            </a:pPr>
            <a:r>
              <a:rPr lang="en-IN" sz="2400" dirty="0">
                <a:solidFill>
                  <a:schemeClr val="bg1"/>
                </a:solidFill>
              </a:rPr>
              <a:t>Average Investment Duration is </a:t>
            </a:r>
            <a:r>
              <a:rPr lang="en-IN" sz="2400" b="1" u="sng" dirty="0">
                <a:solidFill>
                  <a:schemeClr val="bg1"/>
                </a:solidFill>
              </a:rPr>
              <a:t>2 years</a:t>
            </a:r>
            <a:r>
              <a:rPr lang="en-IN" sz="2400" dirty="0">
                <a:solidFill>
                  <a:schemeClr val="bg1"/>
                </a:solidFill>
              </a:rPr>
              <a:t>. </a:t>
            </a:r>
            <a:br>
              <a:rPr lang="en-IN" sz="2400" dirty="0">
                <a:solidFill>
                  <a:schemeClr val="bg1"/>
                </a:solidFill>
              </a:rPr>
            </a:br>
            <a:r>
              <a:rPr lang="en-IN" sz="2400" dirty="0">
                <a:solidFill>
                  <a:schemeClr val="bg1"/>
                </a:solidFill>
              </a:rPr>
              <a:t>{ NOTE: Considered – “Less than 1 Year” = 0 years,</a:t>
            </a:r>
            <a:br>
              <a:rPr lang="en-IN" sz="2400" dirty="0">
                <a:solidFill>
                  <a:schemeClr val="bg1"/>
                </a:solidFill>
              </a:rPr>
            </a:br>
            <a:r>
              <a:rPr lang="en-IN" sz="2400" dirty="0">
                <a:solidFill>
                  <a:schemeClr val="bg1"/>
                </a:solidFill>
              </a:rPr>
              <a:t>		              “1-3 Years” = 1 year,</a:t>
            </a:r>
            <a:br>
              <a:rPr lang="en-IN" sz="2400" dirty="0">
                <a:solidFill>
                  <a:schemeClr val="bg1"/>
                </a:solidFill>
              </a:rPr>
            </a:br>
            <a:r>
              <a:rPr lang="en-IN" sz="2400" dirty="0">
                <a:solidFill>
                  <a:schemeClr val="bg1"/>
                </a:solidFill>
              </a:rPr>
              <a:t>		              “3-5 Years” = 3 year,</a:t>
            </a:r>
            <a:br>
              <a:rPr lang="en-IN" sz="2400" dirty="0">
                <a:solidFill>
                  <a:schemeClr val="bg1"/>
                </a:solidFill>
              </a:rPr>
            </a:br>
            <a:r>
              <a:rPr lang="en-IN" sz="2400" dirty="0">
                <a:solidFill>
                  <a:schemeClr val="bg1"/>
                </a:solidFill>
              </a:rPr>
              <a:t>		              “More than 5 Years” = 5 years }</a:t>
            </a:r>
          </a:p>
          <a:p>
            <a:pPr marL="342900" indent="-342900">
              <a:buFont typeface="+mj-lt"/>
              <a:buAutoNum type="arabicPeriod"/>
            </a:pPr>
            <a:r>
              <a:rPr lang="en-IN" sz="2400" b="1" u="sng" dirty="0">
                <a:solidFill>
                  <a:schemeClr val="bg1"/>
                </a:solidFill>
              </a:rPr>
              <a:t>20-30%</a:t>
            </a:r>
            <a:r>
              <a:rPr lang="en-IN" sz="2400" b="1" dirty="0">
                <a:solidFill>
                  <a:schemeClr val="bg1"/>
                </a:solidFill>
              </a:rPr>
              <a:t> </a:t>
            </a:r>
            <a:r>
              <a:rPr lang="en-IN" sz="2400" dirty="0">
                <a:solidFill>
                  <a:schemeClr val="bg1"/>
                </a:solidFill>
              </a:rPr>
              <a:t>Returns is the expectation of 32 investors.</a:t>
            </a:r>
          </a:p>
        </p:txBody>
      </p:sp>
    </p:spTree>
    <p:extLst>
      <p:ext uri="{BB962C8B-B14F-4D97-AF65-F5344CB8AC3E}">
        <p14:creationId xmlns:p14="http://schemas.microsoft.com/office/powerpoint/2010/main" val="353761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0" y="190315"/>
            <a:ext cx="3327140" cy="738664"/>
          </a:xfrm>
          <a:prstGeom prst="rect">
            <a:avLst/>
          </a:prstGeom>
          <a:noFill/>
        </p:spPr>
        <p:txBody>
          <a:bodyPr wrap="square" rtlCol="0">
            <a:spAutoFit/>
          </a:bodyPr>
          <a:lstStyle/>
          <a:p>
            <a:r>
              <a:rPr lang="en-US" sz="2400" b="1" dirty="0"/>
              <a:t>Task 1: Data Overview</a:t>
            </a:r>
            <a:endParaRPr lang="en-US" sz="2000" b="1" dirty="0"/>
          </a:p>
          <a:p>
            <a:r>
              <a:rPr lang="en-US" dirty="0"/>
              <a:t>Understand the data structure.</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139960" y="1370434"/>
            <a:ext cx="3327140" cy="1200329"/>
          </a:xfrm>
          <a:prstGeom prst="rect">
            <a:avLst/>
          </a:prstGeom>
          <a:noFill/>
        </p:spPr>
        <p:txBody>
          <a:bodyPr wrap="square" rtlCol="0">
            <a:spAutoFit/>
          </a:bodyPr>
          <a:lstStyle/>
          <a:p>
            <a:r>
              <a:rPr lang="en-IN" sz="3600" dirty="0">
                <a:solidFill>
                  <a:schemeClr val="bg1"/>
                </a:solidFill>
              </a:rPr>
              <a:t>SELECT * </a:t>
            </a:r>
          </a:p>
          <a:p>
            <a:r>
              <a:rPr lang="en-IN" sz="3600" dirty="0">
                <a:solidFill>
                  <a:schemeClr val="bg1"/>
                </a:solidFill>
              </a:rPr>
              <a:t>FROM data;</a:t>
            </a:r>
          </a:p>
        </p:txBody>
      </p:sp>
      <p:sp>
        <p:nvSpPr>
          <p:cNvPr id="9" name="TextBox 8">
            <a:extLst>
              <a:ext uri="{FF2B5EF4-FFF2-40B4-BE49-F238E27FC236}">
                <a16:creationId xmlns:a16="http://schemas.microsoft.com/office/drawing/2014/main" id="{47B08C40-0724-B24E-EE03-2937EBEC2735}"/>
              </a:ext>
            </a:extLst>
          </p:cNvPr>
          <p:cNvSpPr txBox="1"/>
          <p:nvPr/>
        </p:nvSpPr>
        <p:spPr>
          <a:xfrm>
            <a:off x="139960" y="3993502"/>
            <a:ext cx="11905860" cy="2554545"/>
          </a:xfrm>
          <a:prstGeom prst="rect">
            <a:avLst/>
          </a:prstGeom>
          <a:noFill/>
        </p:spPr>
        <p:txBody>
          <a:bodyPr wrap="square" rtlCol="0">
            <a:spAutoFit/>
          </a:bodyPr>
          <a:lstStyle/>
          <a:p>
            <a:r>
              <a:rPr lang="en-US" sz="2000" b="1" u="sng" dirty="0"/>
              <a:t>Overview observations:</a:t>
            </a:r>
          </a:p>
          <a:p>
            <a:endParaRPr lang="en-US" sz="2000" dirty="0">
              <a:solidFill>
                <a:schemeClr val="bg1"/>
              </a:solidFill>
            </a:endParaRPr>
          </a:p>
          <a:p>
            <a:r>
              <a:rPr lang="en-US" sz="2000" dirty="0">
                <a:solidFill>
                  <a:schemeClr val="bg1"/>
                </a:solidFill>
              </a:rPr>
              <a:t>Rows = 40</a:t>
            </a:r>
          </a:p>
          <a:p>
            <a:r>
              <a:rPr lang="en-US" sz="2000" dirty="0">
                <a:solidFill>
                  <a:schemeClr val="bg1"/>
                </a:solidFill>
              </a:rPr>
              <a:t>Columns = 24</a:t>
            </a:r>
          </a:p>
          <a:p>
            <a:endParaRPr lang="en-US" sz="2000" dirty="0">
              <a:solidFill>
                <a:schemeClr val="bg1"/>
              </a:solidFill>
            </a:endParaRPr>
          </a:p>
          <a:p>
            <a:r>
              <a:rPr lang="en-US" sz="2000" dirty="0">
                <a:solidFill>
                  <a:schemeClr val="bg1"/>
                </a:solidFill>
              </a:rPr>
              <a:t>Columns = gender, age, investment avenues, mutual fund, equity market, debentures, government bonds, fixed deposit, ppf, gold, stock market, factor, objective, purpose, duration, investment monitor, expect, avenue, saving objectives, reason equity, reason mutual, reason bonds, reason fd, source.</a:t>
            </a:r>
            <a:endParaRPr lang="en-IN" sz="2000" dirty="0">
              <a:solidFill>
                <a:schemeClr val="bg1"/>
              </a:solidFill>
            </a:endParaRPr>
          </a:p>
        </p:txBody>
      </p:sp>
    </p:spTree>
    <p:extLst>
      <p:ext uri="{BB962C8B-B14F-4D97-AF65-F5344CB8AC3E}">
        <p14:creationId xmlns:p14="http://schemas.microsoft.com/office/powerpoint/2010/main" val="329098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1" y="190315"/>
            <a:ext cx="4038600" cy="738664"/>
          </a:xfrm>
          <a:prstGeom prst="rect">
            <a:avLst/>
          </a:prstGeom>
          <a:noFill/>
        </p:spPr>
        <p:txBody>
          <a:bodyPr wrap="square" rtlCol="0">
            <a:spAutoFit/>
          </a:bodyPr>
          <a:lstStyle/>
          <a:p>
            <a:r>
              <a:rPr lang="en-US" sz="2400" b="1" dirty="0"/>
              <a:t>Task 2: </a:t>
            </a:r>
            <a:r>
              <a:rPr lang="en-IN" sz="2400" b="1" i="0" u="none" strike="noStrike" baseline="0" dirty="0"/>
              <a:t>Gender Distribution</a:t>
            </a:r>
            <a:endParaRPr lang="en-US" sz="2400" b="1" dirty="0"/>
          </a:p>
          <a:p>
            <a:pPr algn="l"/>
            <a:r>
              <a:rPr lang="en-IN" dirty="0"/>
              <a:t>D</a:t>
            </a:r>
            <a:r>
              <a:rPr lang="en-IN" sz="1800" b="0" i="0" u="none" strike="noStrike" baseline="0" dirty="0"/>
              <a:t>istribution of genders in the dataset.</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139959" y="1529054"/>
            <a:ext cx="7927716" cy="1384995"/>
          </a:xfrm>
          <a:prstGeom prst="rect">
            <a:avLst/>
          </a:prstGeom>
          <a:noFill/>
        </p:spPr>
        <p:txBody>
          <a:bodyPr wrap="square" rtlCol="0">
            <a:spAutoFit/>
          </a:bodyPr>
          <a:lstStyle/>
          <a:p>
            <a:r>
              <a:rPr lang="en-US" sz="2800" dirty="0">
                <a:solidFill>
                  <a:schemeClr val="bg1"/>
                </a:solidFill>
              </a:rPr>
              <a:t>SELECT gender, COUNT(gender) AS gender_count</a:t>
            </a:r>
          </a:p>
          <a:p>
            <a:r>
              <a:rPr lang="en-US" sz="2800" dirty="0">
                <a:solidFill>
                  <a:schemeClr val="bg1"/>
                </a:solidFill>
              </a:rPr>
              <a:t>FROM data</a:t>
            </a:r>
          </a:p>
          <a:p>
            <a:r>
              <a:rPr lang="en-US" sz="2800" dirty="0">
                <a:solidFill>
                  <a:schemeClr val="bg1"/>
                </a:solidFill>
              </a:rPr>
              <a:t>GROUP BY gender;</a:t>
            </a:r>
            <a:endParaRPr lang="en-IN" sz="2800" dirty="0">
              <a:solidFill>
                <a:schemeClr val="bg1"/>
              </a:solidFill>
            </a:endParaRPr>
          </a:p>
        </p:txBody>
      </p:sp>
      <p:pic>
        <p:nvPicPr>
          <p:cNvPr id="8" name="Picture 7">
            <a:extLst>
              <a:ext uri="{FF2B5EF4-FFF2-40B4-BE49-F238E27FC236}">
                <a16:creationId xmlns:a16="http://schemas.microsoft.com/office/drawing/2014/main" id="{F5EE1E40-1B2E-541F-35D5-FE6F527D5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46" y="2489760"/>
            <a:ext cx="4408481" cy="3793344"/>
          </a:xfrm>
          <a:prstGeom prst="rect">
            <a:avLst/>
          </a:prstGeom>
        </p:spPr>
      </p:pic>
    </p:spTree>
    <p:extLst>
      <p:ext uri="{BB962C8B-B14F-4D97-AF65-F5344CB8AC3E}">
        <p14:creationId xmlns:p14="http://schemas.microsoft.com/office/powerpoint/2010/main" val="299693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0" y="113341"/>
            <a:ext cx="12192000" cy="1015663"/>
          </a:xfrm>
          <a:prstGeom prst="rect">
            <a:avLst/>
          </a:prstGeom>
          <a:noFill/>
        </p:spPr>
        <p:txBody>
          <a:bodyPr wrap="square" rtlCol="0">
            <a:spAutoFit/>
          </a:bodyPr>
          <a:lstStyle/>
          <a:p>
            <a:r>
              <a:rPr lang="en-US" sz="2400" b="1" dirty="0"/>
              <a:t>Task 3: </a:t>
            </a:r>
            <a:r>
              <a:rPr lang="en-IN" sz="2400" b="1" i="0" u="none" strike="noStrike" baseline="0" dirty="0"/>
              <a:t>Descriptive Analysis</a:t>
            </a:r>
            <a:endParaRPr lang="en-US" sz="2400" b="1" dirty="0"/>
          </a:p>
          <a:p>
            <a:pPr algn="l"/>
            <a:r>
              <a:rPr lang="en-IN" b="0" i="0" u="none" strike="noStrike" baseline="0" dirty="0">
                <a:latin typeface="CanvaSans-Regular"/>
              </a:rPr>
              <a:t>Use statistical functions </a:t>
            </a:r>
            <a:r>
              <a:rPr lang="en-US" b="0" i="0" u="none" strike="noStrike" baseline="0" dirty="0">
                <a:latin typeface="CanvaSans-Regular"/>
              </a:rPr>
              <a:t>(e.g., mean(), median(), std()) to calculate the mean, median, and standard deviation </a:t>
            </a:r>
            <a:r>
              <a:rPr lang="en-IN" b="0" i="0" u="none" strike="noStrike" baseline="0" dirty="0">
                <a:latin typeface="CanvaSans-Regular"/>
              </a:rPr>
              <a:t>for each numerical column.</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1" y="1123486"/>
            <a:ext cx="12191999" cy="5740033"/>
          </a:xfrm>
          <a:prstGeom prst="rect">
            <a:avLst/>
          </a:prstGeom>
          <a:noFill/>
        </p:spPr>
        <p:txBody>
          <a:bodyPr wrap="square" rtlCol="0">
            <a:spAutoFit/>
          </a:bodyPr>
          <a:lstStyle/>
          <a:p>
            <a:r>
              <a:rPr lang="en-US" sz="1500" b="1" u="sng" dirty="0"/>
              <a:t>AVERAGE:</a:t>
            </a:r>
          </a:p>
          <a:p>
            <a:r>
              <a:rPr lang="en-US" sz="1200" dirty="0">
                <a:solidFill>
                  <a:schemeClr val="bg1"/>
                </a:solidFill>
              </a:rPr>
              <a:t>SELECT ROUND(AVG(mutual_funds),2) AS </a:t>
            </a:r>
            <a:r>
              <a:rPr lang="en-US" sz="1200" dirty="0" err="1">
                <a:solidFill>
                  <a:schemeClr val="bg1"/>
                </a:solidFill>
              </a:rPr>
              <a:t>avg_mutual_funds</a:t>
            </a:r>
            <a:r>
              <a:rPr lang="en-US" sz="1200" dirty="0">
                <a:solidFill>
                  <a:schemeClr val="bg1"/>
                </a:solidFill>
              </a:rPr>
              <a:t>, </a:t>
            </a:r>
          </a:p>
          <a:p>
            <a:r>
              <a:rPr lang="en-US" sz="1200" dirty="0">
                <a:solidFill>
                  <a:schemeClr val="bg1"/>
                </a:solidFill>
              </a:rPr>
              <a:t>	   ROUND(AVG(equity_market),2) AS </a:t>
            </a:r>
            <a:r>
              <a:rPr lang="en-US" sz="1200" dirty="0" err="1">
                <a:solidFill>
                  <a:schemeClr val="bg1"/>
                </a:solidFill>
              </a:rPr>
              <a:t>avg_equity_market</a:t>
            </a:r>
            <a:r>
              <a:rPr lang="en-US" sz="1200" dirty="0">
                <a:solidFill>
                  <a:schemeClr val="bg1"/>
                </a:solidFill>
              </a:rPr>
              <a:t>, </a:t>
            </a:r>
          </a:p>
          <a:p>
            <a:r>
              <a:rPr lang="en-US" sz="1200" dirty="0">
                <a:solidFill>
                  <a:schemeClr val="bg1"/>
                </a:solidFill>
              </a:rPr>
              <a:t>	   ROUND(AVG(debentures),2) AS </a:t>
            </a:r>
            <a:r>
              <a:rPr lang="en-US" sz="1200" dirty="0" err="1">
                <a:solidFill>
                  <a:schemeClr val="bg1"/>
                </a:solidFill>
              </a:rPr>
              <a:t>avg_debentures</a:t>
            </a:r>
            <a:r>
              <a:rPr lang="en-US" sz="1200" dirty="0">
                <a:solidFill>
                  <a:schemeClr val="bg1"/>
                </a:solidFill>
              </a:rPr>
              <a:t>, </a:t>
            </a:r>
          </a:p>
          <a:p>
            <a:r>
              <a:rPr lang="en-US" sz="1200" dirty="0">
                <a:solidFill>
                  <a:schemeClr val="bg1"/>
                </a:solidFill>
              </a:rPr>
              <a:t>	   ROUND(AVG(</a:t>
            </a:r>
            <a:r>
              <a:rPr lang="en-US" sz="1200" dirty="0" err="1">
                <a:solidFill>
                  <a:schemeClr val="bg1"/>
                </a:solidFill>
              </a:rPr>
              <a:t>government_bonds</a:t>
            </a:r>
            <a:r>
              <a:rPr lang="en-US" sz="1200" dirty="0">
                <a:solidFill>
                  <a:schemeClr val="bg1"/>
                </a:solidFill>
              </a:rPr>
              <a:t>),2) AS </a:t>
            </a:r>
            <a:r>
              <a:rPr lang="en-US" sz="1200" dirty="0" err="1">
                <a:solidFill>
                  <a:schemeClr val="bg1"/>
                </a:solidFill>
              </a:rPr>
              <a:t>avg_government_bonds</a:t>
            </a:r>
            <a:r>
              <a:rPr lang="en-US" sz="1200" dirty="0">
                <a:solidFill>
                  <a:schemeClr val="bg1"/>
                </a:solidFill>
              </a:rPr>
              <a:t>, </a:t>
            </a:r>
          </a:p>
          <a:p>
            <a:r>
              <a:rPr lang="en-US" sz="1200" dirty="0">
                <a:solidFill>
                  <a:schemeClr val="bg1"/>
                </a:solidFill>
              </a:rPr>
              <a:t>	   ROUND(AVG(</a:t>
            </a:r>
            <a:r>
              <a:rPr lang="en-US" sz="1200" dirty="0" err="1">
                <a:solidFill>
                  <a:schemeClr val="bg1"/>
                </a:solidFill>
              </a:rPr>
              <a:t>fixed_deposits</a:t>
            </a:r>
            <a:r>
              <a:rPr lang="en-US" sz="1200" dirty="0">
                <a:solidFill>
                  <a:schemeClr val="bg1"/>
                </a:solidFill>
              </a:rPr>
              <a:t>),2) AS </a:t>
            </a:r>
            <a:r>
              <a:rPr lang="en-US" sz="1200" dirty="0" err="1">
                <a:solidFill>
                  <a:schemeClr val="bg1"/>
                </a:solidFill>
              </a:rPr>
              <a:t>avg_fixed_deposits</a:t>
            </a:r>
            <a:r>
              <a:rPr lang="en-US" sz="1200" dirty="0">
                <a:solidFill>
                  <a:schemeClr val="bg1"/>
                </a:solidFill>
              </a:rPr>
              <a:t>, </a:t>
            </a:r>
          </a:p>
          <a:p>
            <a:r>
              <a:rPr lang="en-US" sz="1200" dirty="0">
                <a:solidFill>
                  <a:schemeClr val="bg1"/>
                </a:solidFill>
              </a:rPr>
              <a:t>	   ROUND(AVG(ppf),2) AS </a:t>
            </a:r>
            <a:r>
              <a:rPr lang="en-US" sz="1200" dirty="0" err="1">
                <a:solidFill>
                  <a:schemeClr val="bg1"/>
                </a:solidFill>
              </a:rPr>
              <a:t>avg_ppf</a:t>
            </a:r>
            <a:r>
              <a:rPr lang="en-US" sz="1200" dirty="0">
                <a:solidFill>
                  <a:schemeClr val="bg1"/>
                </a:solidFill>
              </a:rPr>
              <a:t>, ROUND(AVG(gold),2) AS </a:t>
            </a:r>
            <a:r>
              <a:rPr lang="en-US" sz="1200" dirty="0" err="1">
                <a:solidFill>
                  <a:schemeClr val="bg1"/>
                </a:solidFill>
              </a:rPr>
              <a:t>avg_gold</a:t>
            </a:r>
            <a:endParaRPr lang="en-US" sz="1200" dirty="0">
              <a:solidFill>
                <a:schemeClr val="bg1"/>
              </a:solidFill>
            </a:endParaRPr>
          </a:p>
          <a:p>
            <a:r>
              <a:rPr lang="en-US" sz="1200" dirty="0">
                <a:solidFill>
                  <a:schemeClr val="bg1"/>
                </a:solidFill>
              </a:rPr>
              <a:t>FROM data;</a:t>
            </a:r>
          </a:p>
          <a:p>
            <a:endParaRPr lang="en-US" sz="1600" dirty="0">
              <a:solidFill>
                <a:schemeClr val="bg1"/>
              </a:solidFill>
            </a:endParaRPr>
          </a:p>
          <a:p>
            <a:r>
              <a:rPr lang="en-US" sz="1600" b="1" u="sng" dirty="0"/>
              <a:t>MEDIAN:</a:t>
            </a:r>
          </a:p>
          <a:p>
            <a:r>
              <a:rPr lang="en-US" sz="1200" dirty="0">
                <a:solidFill>
                  <a:schemeClr val="bg1"/>
                </a:solidFill>
              </a:rPr>
              <a:t>WITH </a:t>
            </a:r>
            <a:r>
              <a:rPr lang="en-US" sz="1200" dirty="0" err="1">
                <a:solidFill>
                  <a:schemeClr val="bg1"/>
                </a:solidFill>
              </a:rPr>
              <a:t>cte</a:t>
            </a:r>
            <a:r>
              <a:rPr lang="en-US" sz="1200" dirty="0">
                <a:solidFill>
                  <a:schemeClr val="bg1"/>
                </a:solidFill>
              </a:rPr>
              <a:t> AS(</a:t>
            </a:r>
          </a:p>
          <a:p>
            <a:r>
              <a:rPr lang="en-US" sz="1200" dirty="0">
                <a:solidFill>
                  <a:schemeClr val="bg1"/>
                </a:solidFill>
              </a:rPr>
              <a:t>	SELECT age, mutual_funds, equity_market, debentures, </a:t>
            </a:r>
            <a:r>
              <a:rPr lang="en-US" sz="1200" dirty="0" err="1">
                <a:solidFill>
                  <a:schemeClr val="bg1"/>
                </a:solidFill>
              </a:rPr>
              <a:t>government_bonds</a:t>
            </a:r>
            <a:r>
              <a:rPr lang="en-US" sz="1200" dirty="0">
                <a:solidFill>
                  <a:schemeClr val="bg1"/>
                </a:solidFill>
              </a:rPr>
              <a:t>, </a:t>
            </a:r>
            <a:r>
              <a:rPr lang="en-US" sz="1200" dirty="0" err="1">
                <a:solidFill>
                  <a:schemeClr val="bg1"/>
                </a:solidFill>
              </a:rPr>
              <a:t>fixed_deposits</a:t>
            </a:r>
            <a:r>
              <a:rPr lang="en-US" sz="1200" dirty="0">
                <a:solidFill>
                  <a:schemeClr val="bg1"/>
                </a:solidFill>
              </a:rPr>
              <a:t>, ppf, gold,</a:t>
            </a:r>
          </a:p>
          <a:p>
            <a:r>
              <a:rPr lang="en-US" sz="1200" dirty="0">
                <a:solidFill>
                  <a:schemeClr val="bg1"/>
                </a:solidFill>
              </a:rPr>
              <a:t>		ROW_NUMBER() OVER() AS </a:t>
            </a:r>
            <a:r>
              <a:rPr lang="en-US" sz="1200" dirty="0" err="1">
                <a:solidFill>
                  <a:schemeClr val="bg1"/>
                </a:solidFill>
              </a:rPr>
              <a:t>rn</a:t>
            </a:r>
            <a:endParaRPr lang="en-US" sz="1200" dirty="0">
              <a:solidFill>
                <a:schemeClr val="bg1"/>
              </a:solidFill>
            </a:endParaRPr>
          </a:p>
          <a:p>
            <a:r>
              <a:rPr lang="en-US" sz="1200" dirty="0">
                <a:solidFill>
                  <a:schemeClr val="bg1"/>
                </a:solidFill>
              </a:rPr>
              <a:t>	FROM data</a:t>
            </a:r>
          </a:p>
          <a:p>
            <a:r>
              <a:rPr lang="en-US" sz="1200" dirty="0">
                <a:solidFill>
                  <a:schemeClr val="bg1"/>
                </a:solidFill>
              </a:rPr>
              <a:t>	ORDER BY age ASC</a:t>
            </a:r>
          </a:p>
          <a:p>
            <a:r>
              <a:rPr lang="en-US" sz="1200" dirty="0">
                <a:solidFill>
                  <a:schemeClr val="bg1"/>
                </a:solidFill>
              </a:rPr>
              <a:t>           )</a:t>
            </a:r>
          </a:p>
          <a:p>
            <a:r>
              <a:rPr lang="en-US" sz="1200" dirty="0">
                <a:solidFill>
                  <a:schemeClr val="bg1"/>
                </a:solidFill>
              </a:rPr>
              <a:t>SELECT age, mutual_funds, equity_market, debentures, </a:t>
            </a:r>
            <a:r>
              <a:rPr lang="en-US" sz="1200" dirty="0" err="1">
                <a:solidFill>
                  <a:schemeClr val="bg1"/>
                </a:solidFill>
              </a:rPr>
              <a:t>government_bonds</a:t>
            </a:r>
            <a:r>
              <a:rPr lang="en-US" sz="1200" dirty="0">
                <a:solidFill>
                  <a:schemeClr val="bg1"/>
                </a:solidFill>
              </a:rPr>
              <a:t>, </a:t>
            </a:r>
            <a:r>
              <a:rPr lang="en-US" sz="1200" dirty="0" err="1">
                <a:solidFill>
                  <a:schemeClr val="bg1"/>
                </a:solidFill>
              </a:rPr>
              <a:t>fixed_deposits</a:t>
            </a:r>
            <a:r>
              <a:rPr lang="en-US" sz="1200" dirty="0">
                <a:solidFill>
                  <a:schemeClr val="bg1"/>
                </a:solidFill>
              </a:rPr>
              <a:t>, ppf, gold</a:t>
            </a:r>
          </a:p>
          <a:p>
            <a:r>
              <a:rPr lang="en-US" sz="1200" dirty="0">
                <a:solidFill>
                  <a:schemeClr val="bg1"/>
                </a:solidFill>
              </a:rPr>
              <a:t>FROM </a:t>
            </a:r>
            <a:r>
              <a:rPr lang="en-US" sz="1200" dirty="0" err="1">
                <a:solidFill>
                  <a:schemeClr val="bg1"/>
                </a:solidFill>
              </a:rPr>
              <a:t>cte</a:t>
            </a:r>
            <a:endParaRPr lang="en-US" sz="1200" dirty="0">
              <a:solidFill>
                <a:schemeClr val="bg1"/>
              </a:solidFill>
            </a:endParaRPr>
          </a:p>
          <a:p>
            <a:r>
              <a:rPr lang="en-US" sz="1200" dirty="0">
                <a:solidFill>
                  <a:schemeClr val="bg1"/>
                </a:solidFill>
              </a:rPr>
              <a:t>WHERE </a:t>
            </a:r>
            <a:r>
              <a:rPr lang="en-US" sz="1200" dirty="0" err="1">
                <a:solidFill>
                  <a:schemeClr val="bg1"/>
                </a:solidFill>
              </a:rPr>
              <a:t>rn</a:t>
            </a:r>
            <a:r>
              <a:rPr lang="en-US" sz="1200" dirty="0">
                <a:solidFill>
                  <a:schemeClr val="bg1"/>
                </a:solidFill>
              </a:rPr>
              <a:t> = (SELECT COUNT(</a:t>
            </a:r>
            <a:r>
              <a:rPr lang="en-US" sz="1200" dirty="0" err="1">
                <a:solidFill>
                  <a:schemeClr val="bg1"/>
                </a:solidFill>
              </a:rPr>
              <a:t>rn</a:t>
            </a:r>
            <a:r>
              <a:rPr lang="en-US" sz="1200" dirty="0">
                <a:solidFill>
                  <a:schemeClr val="bg1"/>
                </a:solidFill>
              </a:rPr>
              <a:t>)/2 FROM </a:t>
            </a:r>
            <a:r>
              <a:rPr lang="en-US" sz="1200" dirty="0" err="1">
                <a:solidFill>
                  <a:schemeClr val="bg1"/>
                </a:solidFill>
              </a:rPr>
              <a:t>cte</a:t>
            </a:r>
            <a:r>
              <a:rPr lang="en-US" sz="1200" dirty="0">
                <a:solidFill>
                  <a:schemeClr val="bg1"/>
                </a:solidFill>
              </a:rPr>
              <a:t>);</a:t>
            </a:r>
          </a:p>
          <a:p>
            <a:endParaRPr lang="en-US" sz="1600" dirty="0">
              <a:solidFill>
                <a:schemeClr val="bg1"/>
              </a:solidFill>
            </a:endParaRPr>
          </a:p>
          <a:p>
            <a:r>
              <a:rPr lang="en-US" sz="1600" b="1" u="sng" dirty="0"/>
              <a:t>STANDARD DEVIATION:</a:t>
            </a:r>
          </a:p>
          <a:p>
            <a:r>
              <a:rPr lang="en-US" sz="1200" dirty="0">
                <a:solidFill>
                  <a:schemeClr val="bg1"/>
                </a:solidFill>
              </a:rPr>
              <a:t>SELECT ROUND(STDDEV_POP(mutual_funds),2) AS </a:t>
            </a:r>
            <a:r>
              <a:rPr lang="en-US" sz="1200" dirty="0" err="1">
                <a:solidFill>
                  <a:schemeClr val="bg1"/>
                </a:solidFill>
              </a:rPr>
              <a:t>std_dev__mutual_funds</a:t>
            </a:r>
            <a:r>
              <a:rPr lang="en-US" sz="1200" dirty="0">
                <a:solidFill>
                  <a:schemeClr val="bg1"/>
                </a:solidFill>
              </a:rPr>
              <a:t>, </a:t>
            </a:r>
          </a:p>
          <a:p>
            <a:r>
              <a:rPr lang="en-US" sz="1200" dirty="0">
                <a:solidFill>
                  <a:schemeClr val="bg1"/>
                </a:solidFill>
              </a:rPr>
              <a:t>	ROUND(STDDEV_POP(equity_market),2) AS </a:t>
            </a:r>
            <a:r>
              <a:rPr lang="en-US" sz="1200" dirty="0" err="1">
                <a:solidFill>
                  <a:schemeClr val="bg1"/>
                </a:solidFill>
              </a:rPr>
              <a:t>std_dev__equity_market</a:t>
            </a:r>
            <a:r>
              <a:rPr lang="en-US" sz="1200" dirty="0">
                <a:solidFill>
                  <a:schemeClr val="bg1"/>
                </a:solidFill>
              </a:rPr>
              <a:t>,</a:t>
            </a:r>
          </a:p>
          <a:p>
            <a:r>
              <a:rPr lang="en-US" sz="1200" dirty="0">
                <a:solidFill>
                  <a:schemeClr val="bg1"/>
                </a:solidFill>
              </a:rPr>
              <a:t>	ROUND(STDDEV_POP(debentures),2) AS </a:t>
            </a:r>
            <a:r>
              <a:rPr lang="en-US" sz="1200" dirty="0" err="1">
                <a:solidFill>
                  <a:schemeClr val="bg1"/>
                </a:solidFill>
              </a:rPr>
              <a:t>std_dev__debentures</a:t>
            </a:r>
            <a:r>
              <a:rPr lang="en-US" sz="1200" dirty="0">
                <a:solidFill>
                  <a:schemeClr val="bg1"/>
                </a:solidFill>
              </a:rPr>
              <a:t>, </a:t>
            </a:r>
          </a:p>
          <a:p>
            <a:r>
              <a:rPr lang="en-US" sz="1200" dirty="0">
                <a:solidFill>
                  <a:schemeClr val="bg1"/>
                </a:solidFill>
              </a:rPr>
              <a:t>	ROUND(STDDEV_POP(</a:t>
            </a:r>
            <a:r>
              <a:rPr lang="en-US" sz="1200" dirty="0" err="1">
                <a:solidFill>
                  <a:schemeClr val="bg1"/>
                </a:solidFill>
              </a:rPr>
              <a:t>government_bonds</a:t>
            </a:r>
            <a:r>
              <a:rPr lang="en-US" sz="1200" dirty="0">
                <a:solidFill>
                  <a:schemeClr val="bg1"/>
                </a:solidFill>
              </a:rPr>
              <a:t>),2) AS std_dev__</a:t>
            </a:r>
            <a:r>
              <a:rPr lang="en-US" sz="1200" dirty="0" err="1">
                <a:solidFill>
                  <a:schemeClr val="bg1"/>
                </a:solidFill>
              </a:rPr>
              <a:t>government_bonds</a:t>
            </a:r>
            <a:r>
              <a:rPr lang="en-US" sz="1200" dirty="0">
                <a:solidFill>
                  <a:schemeClr val="bg1"/>
                </a:solidFill>
              </a:rPr>
              <a:t>,</a:t>
            </a:r>
          </a:p>
          <a:p>
            <a:r>
              <a:rPr lang="en-US" sz="1200" dirty="0">
                <a:solidFill>
                  <a:schemeClr val="bg1"/>
                </a:solidFill>
              </a:rPr>
              <a:t>	ROUND(STDDEV_POP(</a:t>
            </a:r>
            <a:r>
              <a:rPr lang="en-US" sz="1200" dirty="0" err="1">
                <a:solidFill>
                  <a:schemeClr val="bg1"/>
                </a:solidFill>
              </a:rPr>
              <a:t>fixed_deposits</a:t>
            </a:r>
            <a:r>
              <a:rPr lang="en-US" sz="1200" dirty="0">
                <a:solidFill>
                  <a:schemeClr val="bg1"/>
                </a:solidFill>
              </a:rPr>
              <a:t>),2) AS std_dev__</a:t>
            </a:r>
            <a:r>
              <a:rPr lang="en-US" sz="1200" dirty="0" err="1">
                <a:solidFill>
                  <a:schemeClr val="bg1"/>
                </a:solidFill>
              </a:rPr>
              <a:t>fixed_deposits</a:t>
            </a:r>
            <a:r>
              <a:rPr lang="en-US" sz="1200" dirty="0">
                <a:solidFill>
                  <a:schemeClr val="bg1"/>
                </a:solidFill>
              </a:rPr>
              <a:t>, </a:t>
            </a:r>
          </a:p>
          <a:p>
            <a:r>
              <a:rPr lang="en-US" sz="1200" dirty="0">
                <a:solidFill>
                  <a:schemeClr val="bg1"/>
                </a:solidFill>
              </a:rPr>
              <a:t>	ROUND(STDDEV_POP(ppf),2) AS </a:t>
            </a:r>
            <a:r>
              <a:rPr lang="en-US" sz="1200" dirty="0" err="1">
                <a:solidFill>
                  <a:schemeClr val="bg1"/>
                </a:solidFill>
              </a:rPr>
              <a:t>std_dev__ppf</a:t>
            </a:r>
            <a:r>
              <a:rPr lang="en-US" sz="1200" dirty="0">
                <a:solidFill>
                  <a:schemeClr val="bg1"/>
                </a:solidFill>
              </a:rPr>
              <a:t>,</a:t>
            </a:r>
          </a:p>
          <a:p>
            <a:r>
              <a:rPr lang="en-US" sz="1200" dirty="0">
                <a:solidFill>
                  <a:schemeClr val="bg1"/>
                </a:solidFill>
              </a:rPr>
              <a:t>	ROUND(STDDEV_POP(gold),2) AS </a:t>
            </a:r>
            <a:r>
              <a:rPr lang="en-US" sz="1200" dirty="0" err="1">
                <a:solidFill>
                  <a:schemeClr val="bg1"/>
                </a:solidFill>
              </a:rPr>
              <a:t>std_dev__gold</a:t>
            </a:r>
            <a:endParaRPr lang="en-US" sz="1200" dirty="0">
              <a:solidFill>
                <a:schemeClr val="bg1"/>
              </a:solidFill>
            </a:endParaRPr>
          </a:p>
          <a:p>
            <a:r>
              <a:rPr lang="en-US" sz="1200" dirty="0">
                <a:solidFill>
                  <a:schemeClr val="bg1"/>
                </a:solidFill>
              </a:rPr>
              <a:t>FROM data;</a:t>
            </a:r>
          </a:p>
        </p:txBody>
      </p:sp>
      <p:pic>
        <p:nvPicPr>
          <p:cNvPr id="3" name="Picture 2">
            <a:extLst>
              <a:ext uri="{FF2B5EF4-FFF2-40B4-BE49-F238E27FC236}">
                <a16:creationId xmlns:a16="http://schemas.microsoft.com/office/drawing/2014/main" id="{FC318993-EDF2-6197-C3F4-85B214ABA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498" y="1207820"/>
            <a:ext cx="4170841" cy="1737120"/>
          </a:xfrm>
          <a:prstGeom prst="rect">
            <a:avLst/>
          </a:prstGeom>
        </p:spPr>
      </p:pic>
      <p:pic>
        <p:nvPicPr>
          <p:cNvPr id="8" name="Picture 7">
            <a:extLst>
              <a:ext uri="{FF2B5EF4-FFF2-40B4-BE49-F238E27FC236}">
                <a16:creationId xmlns:a16="http://schemas.microsoft.com/office/drawing/2014/main" id="{FE425FEF-3315-CA1B-02DE-9C97C98F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875" y="3119423"/>
            <a:ext cx="4170840" cy="1737120"/>
          </a:xfrm>
          <a:prstGeom prst="rect">
            <a:avLst/>
          </a:prstGeom>
        </p:spPr>
      </p:pic>
      <p:pic>
        <p:nvPicPr>
          <p:cNvPr id="10" name="Picture 9">
            <a:extLst>
              <a:ext uri="{FF2B5EF4-FFF2-40B4-BE49-F238E27FC236}">
                <a16:creationId xmlns:a16="http://schemas.microsoft.com/office/drawing/2014/main" id="{58B20E50-7AD1-A7F5-1E17-6352088B8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499" y="5031027"/>
            <a:ext cx="4170840" cy="1748157"/>
          </a:xfrm>
          <a:prstGeom prst="rect">
            <a:avLst/>
          </a:prstGeom>
        </p:spPr>
      </p:pic>
    </p:spTree>
    <p:extLst>
      <p:ext uri="{BB962C8B-B14F-4D97-AF65-F5344CB8AC3E}">
        <p14:creationId xmlns:p14="http://schemas.microsoft.com/office/powerpoint/2010/main" val="318750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0" y="113341"/>
            <a:ext cx="12192000" cy="738664"/>
          </a:xfrm>
          <a:prstGeom prst="rect">
            <a:avLst/>
          </a:prstGeom>
          <a:noFill/>
        </p:spPr>
        <p:txBody>
          <a:bodyPr wrap="square" rtlCol="0">
            <a:spAutoFit/>
          </a:bodyPr>
          <a:lstStyle/>
          <a:p>
            <a:r>
              <a:rPr lang="en-US" sz="2400" b="1" dirty="0"/>
              <a:t>Task 4: </a:t>
            </a:r>
            <a:r>
              <a:rPr lang="en-US" sz="2400" b="1" i="0" u="none" strike="noStrike" baseline="0" dirty="0"/>
              <a:t>Most preferred investment Avenue</a:t>
            </a:r>
            <a:endParaRPr lang="en-US" sz="2400" b="1" dirty="0"/>
          </a:p>
          <a:p>
            <a:pPr algn="l"/>
            <a:r>
              <a:rPr lang="en-IN" sz="1800" b="0" i="0" u="none" strike="noStrike" baseline="0" dirty="0"/>
              <a:t>Determine the </a:t>
            </a:r>
            <a:r>
              <a:rPr lang="en-US" sz="1800" b="0" i="0" u="none" strike="noStrike" baseline="0" dirty="0"/>
              <a:t>investment avenue with the highest </a:t>
            </a:r>
            <a:r>
              <a:rPr lang="en-IN" sz="1800" b="0" i="0" u="none" strike="noStrike" baseline="0" dirty="0"/>
              <a:t>frequency or occurrence.</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0" y="1129004"/>
            <a:ext cx="12192000" cy="1569660"/>
          </a:xfrm>
          <a:prstGeom prst="rect">
            <a:avLst/>
          </a:prstGeom>
          <a:noFill/>
        </p:spPr>
        <p:txBody>
          <a:bodyPr wrap="square" rtlCol="0">
            <a:spAutoFit/>
          </a:bodyPr>
          <a:lstStyle/>
          <a:p>
            <a:r>
              <a:rPr lang="en-US" sz="2400" dirty="0">
                <a:solidFill>
                  <a:schemeClr val="bg1"/>
                </a:solidFill>
              </a:rPr>
              <a:t>SELECT avenue, COUNT(avenue) AS </a:t>
            </a:r>
            <a:r>
              <a:rPr lang="en-US" sz="2400" dirty="0" err="1">
                <a:solidFill>
                  <a:schemeClr val="bg1"/>
                </a:solidFill>
              </a:rPr>
              <a:t>avenue_count</a:t>
            </a:r>
            <a:endParaRPr lang="en-US" sz="2400" dirty="0">
              <a:solidFill>
                <a:schemeClr val="bg1"/>
              </a:solidFill>
            </a:endParaRPr>
          </a:p>
          <a:p>
            <a:r>
              <a:rPr lang="en-US" sz="2400" dirty="0">
                <a:solidFill>
                  <a:schemeClr val="bg1"/>
                </a:solidFill>
              </a:rPr>
              <a:t>FROM data</a:t>
            </a:r>
          </a:p>
          <a:p>
            <a:r>
              <a:rPr lang="en-US" sz="2400" dirty="0">
                <a:solidFill>
                  <a:schemeClr val="bg1"/>
                </a:solidFill>
              </a:rPr>
              <a:t>GROUP BY avenue</a:t>
            </a:r>
          </a:p>
          <a:p>
            <a:r>
              <a:rPr lang="en-US" sz="2400" dirty="0">
                <a:solidFill>
                  <a:schemeClr val="bg1"/>
                </a:solidFill>
              </a:rPr>
              <a:t>ORDER BY </a:t>
            </a:r>
            <a:r>
              <a:rPr lang="en-US" sz="2400" dirty="0" err="1">
                <a:solidFill>
                  <a:schemeClr val="bg1"/>
                </a:solidFill>
              </a:rPr>
              <a:t>avenue_count</a:t>
            </a:r>
            <a:r>
              <a:rPr lang="en-US" sz="2400" dirty="0">
                <a:solidFill>
                  <a:schemeClr val="bg1"/>
                </a:solidFill>
              </a:rPr>
              <a:t> DESC;</a:t>
            </a:r>
            <a:endParaRPr lang="en-IN" sz="2400" dirty="0">
              <a:solidFill>
                <a:schemeClr val="bg1"/>
              </a:solidFill>
            </a:endParaRPr>
          </a:p>
        </p:txBody>
      </p:sp>
      <p:pic>
        <p:nvPicPr>
          <p:cNvPr id="3" name="Picture 2">
            <a:extLst>
              <a:ext uri="{FF2B5EF4-FFF2-40B4-BE49-F238E27FC236}">
                <a16:creationId xmlns:a16="http://schemas.microsoft.com/office/drawing/2014/main" id="{6E421506-7F92-C19B-6A2D-D7DB1038D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827" y="2330277"/>
            <a:ext cx="4923453" cy="4239390"/>
          </a:xfrm>
          <a:prstGeom prst="rect">
            <a:avLst/>
          </a:prstGeom>
        </p:spPr>
      </p:pic>
    </p:spTree>
    <p:extLst>
      <p:ext uri="{BB962C8B-B14F-4D97-AF65-F5344CB8AC3E}">
        <p14:creationId xmlns:p14="http://schemas.microsoft.com/office/powerpoint/2010/main" val="403374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0" y="113341"/>
            <a:ext cx="5143500" cy="738664"/>
          </a:xfrm>
          <a:prstGeom prst="rect">
            <a:avLst/>
          </a:prstGeom>
          <a:noFill/>
        </p:spPr>
        <p:txBody>
          <a:bodyPr wrap="square" rtlCol="0">
            <a:spAutoFit/>
          </a:bodyPr>
          <a:lstStyle/>
          <a:p>
            <a:r>
              <a:rPr lang="en-US" sz="2400" b="1" dirty="0"/>
              <a:t>Task 5: </a:t>
            </a:r>
            <a:r>
              <a:rPr lang="en-IN" sz="2400" b="1" i="0" u="none" strike="noStrike" baseline="0" dirty="0"/>
              <a:t>Reasons for Investment</a:t>
            </a:r>
            <a:endParaRPr lang="en-US" sz="3200" b="1" dirty="0"/>
          </a:p>
          <a:p>
            <a:pPr algn="l"/>
            <a:r>
              <a:rPr lang="en-IN" sz="1800" b="0" i="0" u="none" strike="noStrike" baseline="0" dirty="0"/>
              <a:t>Identify recurring reasons and provide a summary.</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0" y="1102578"/>
            <a:ext cx="12192000" cy="5755422"/>
          </a:xfrm>
          <a:prstGeom prst="rect">
            <a:avLst/>
          </a:prstGeom>
          <a:noFill/>
        </p:spPr>
        <p:txBody>
          <a:bodyPr wrap="square" rtlCol="0">
            <a:spAutoFit/>
          </a:bodyPr>
          <a:lstStyle/>
          <a:p>
            <a:r>
              <a:rPr lang="en-US" sz="1600" b="1" u="sng" dirty="0"/>
              <a:t>Reason for Equity:</a:t>
            </a:r>
          </a:p>
          <a:p>
            <a:r>
              <a:rPr lang="en-US" sz="1600" dirty="0">
                <a:solidFill>
                  <a:schemeClr val="bg1"/>
                </a:solidFill>
              </a:rPr>
              <a:t>SELECT </a:t>
            </a:r>
            <a:r>
              <a:rPr lang="en-US" sz="1600" dirty="0" err="1">
                <a:solidFill>
                  <a:schemeClr val="bg1"/>
                </a:solidFill>
              </a:rPr>
              <a:t>reason_equity</a:t>
            </a:r>
            <a:r>
              <a:rPr lang="en-US" sz="1600" dirty="0">
                <a:solidFill>
                  <a:schemeClr val="bg1"/>
                </a:solidFill>
              </a:rPr>
              <a:t>, COUNT(</a:t>
            </a:r>
            <a:r>
              <a:rPr lang="en-US" sz="1600" dirty="0" err="1">
                <a:solidFill>
                  <a:schemeClr val="bg1"/>
                </a:solidFill>
              </a:rPr>
              <a:t>reason_equity</a:t>
            </a:r>
            <a:r>
              <a:rPr lang="en-US" sz="1600" dirty="0">
                <a:solidFill>
                  <a:schemeClr val="bg1"/>
                </a:solidFill>
              </a:rPr>
              <a:t>) AS </a:t>
            </a:r>
            <a:r>
              <a:rPr lang="en-US" sz="1600" dirty="0" err="1">
                <a:solidFill>
                  <a:schemeClr val="bg1"/>
                </a:solidFill>
              </a:rPr>
              <a:t>equity_reasons</a:t>
            </a:r>
            <a:endParaRPr lang="en-US" sz="1600" dirty="0">
              <a:solidFill>
                <a:schemeClr val="bg1"/>
              </a:solidFill>
            </a:endParaRPr>
          </a:p>
          <a:p>
            <a:r>
              <a:rPr lang="en-US" sz="1600" dirty="0">
                <a:solidFill>
                  <a:schemeClr val="bg1"/>
                </a:solidFill>
              </a:rPr>
              <a:t>FROM data</a:t>
            </a:r>
          </a:p>
          <a:p>
            <a:r>
              <a:rPr lang="en-US" sz="1600" dirty="0">
                <a:solidFill>
                  <a:schemeClr val="bg1"/>
                </a:solidFill>
              </a:rPr>
              <a:t>GROUP BY </a:t>
            </a:r>
            <a:r>
              <a:rPr lang="en-US" sz="1600" dirty="0" err="1">
                <a:solidFill>
                  <a:schemeClr val="bg1"/>
                </a:solidFill>
              </a:rPr>
              <a:t>reason_equity</a:t>
            </a:r>
            <a:endParaRPr lang="en-US" sz="1600" dirty="0">
              <a:solidFill>
                <a:schemeClr val="bg1"/>
              </a:solidFill>
            </a:endParaRPr>
          </a:p>
          <a:p>
            <a:r>
              <a:rPr lang="en-US" sz="1600" dirty="0">
                <a:solidFill>
                  <a:schemeClr val="bg1"/>
                </a:solidFill>
              </a:rPr>
              <a:t>ORDER BY </a:t>
            </a:r>
            <a:r>
              <a:rPr lang="en-US" sz="1600" dirty="0" err="1">
                <a:solidFill>
                  <a:schemeClr val="bg1"/>
                </a:solidFill>
              </a:rPr>
              <a:t>equity_reasons</a:t>
            </a:r>
            <a:r>
              <a:rPr lang="en-US" sz="1600" dirty="0">
                <a:solidFill>
                  <a:schemeClr val="bg1"/>
                </a:solidFill>
              </a:rPr>
              <a:t> DESC;</a:t>
            </a:r>
          </a:p>
          <a:p>
            <a:endParaRPr lang="en-US" sz="1600" dirty="0">
              <a:solidFill>
                <a:schemeClr val="bg1"/>
              </a:solidFill>
            </a:endParaRPr>
          </a:p>
          <a:p>
            <a:r>
              <a:rPr lang="en-US" sz="1600" b="1" u="sng" dirty="0"/>
              <a:t>Reason for Mutual Fund:</a:t>
            </a:r>
            <a:endParaRPr lang="en-US" sz="1600" dirty="0">
              <a:solidFill>
                <a:schemeClr val="bg1"/>
              </a:solidFill>
            </a:endParaRPr>
          </a:p>
          <a:p>
            <a:r>
              <a:rPr lang="en-US" sz="1600" dirty="0">
                <a:solidFill>
                  <a:schemeClr val="bg1"/>
                </a:solidFill>
              </a:rPr>
              <a:t>SELECT </a:t>
            </a:r>
            <a:r>
              <a:rPr lang="en-US" sz="1600" dirty="0" err="1">
                <a:solidFill>
                  <a:schemeClr val="bg1"/>
                </a:solidFill>
              </a:rPr>
              <a:t>reason_mutual</a:t>
            </a:r>
            <a:r>
              <a:rPr lang="en-US" sz="1600" dirty="0">
                <a:solidFill>
                  <a:schemeClr val="bg1"/>
                </a:solidFill>
              </a:rPr>
              <a:t>, COUNT(</a:t>
            </a:r>
            <a:r>
              <a:rPr lang="en-US" sz="1600" dirty="0" err="1">
                <a:solidFill>
                  <a:schemeClr val="bg1"/>
                </a:solidFill>
              </a:rPr>
              <a:t>reason_mutual</a:t>
            </a:r>
            <a:r>
              <a:rPr lang="en-US" sz="1600" dirty="0">
                <a:solidFill>
                  <a:schemeClr val="bg1"/>
                </a:solidFill>
              </a:rPr>
              <a:t>) AS </a:t>
            </a:r>
            <a:r>
              <a:rPr lang="en-US" sz="1600" dirty="0" err="1">
                <a:solidFill>
                  <a:schemeClr val="bg1"/>
                </a:solidFill>
              </a:rPr>
              <a:t>mutual_fund_reasons</a:t>
            </a:r>
            <a:endParaRPr lang="en-US" sz="1600" dirty="0">
              <a:solidFill>
                <a:schemeClr val="bg1"/>
              </a:solidFill>
            </a:endParaRPr>
          </a:p>
          <a:p>
            <a:r>
              <a:rPr lang="en-US" sz="1600" dirty="0">
                <a:solidFill>
                  <a:schemeClr val="bg1"/>
                </a:solidFill>
              </a:rPr>
              <a:t>FROM data</a:t>
            </a:r>
          </a:p>
          <a:p>
            <a:r>
              <a:rPr lang="en-US" sz="1600" dirty="0">
                <a:solidFill>
                  <a:schemeClr val="bg1"/>
                </a:solidFill>
              </a:rPr>
              <a:t>GROUP BY </a:t>
            </a:r>
            <a:r>
              <a:rPr lang="en-US" sz="1600" dirty="0" err="1">
                <a:solidFill>
                  <a:schemeClr val="bg1"/>
                </a:solidFill>
              </a:rPr>
              <a:t>reason_mutual</a:t>
            </a:r>
            <a:endParaRPr lang="en-US" sz="1600" dirty="0">
              <a:solidFill>
                <a:schemeClr val="bg1"/>
              </a:solidFill>
            </a:endParaRPr>
          </a:p>
          <a:p>
            <a:r>
              <a:rPr lang="en-US" sz="1600" dirty="0">
                <a:solidFill>
                  <a:schemeClr val="bg1"/>
                </a:solidFill>
              </a:rPr>
              <a:t>ORDER BY </a:t>
            </a:r>
            <a:r>
              <a:rPr lang="en-US" sz="1600" dirty="0" err="1">
                <a:solidFill>
                  <a:schemeClr val="bg1"/>
                </a:solidFill>
              </a:rPr>
              <a:t>mutual_fund_reasons</a:t>
            </a:r>
            <a:r>
              <a:rPr lang="en-US" sz="1600" dirty="0">
                <a:solidFill>
                  <a:schemeClr val="bg1"/>
                </a:solidFill>
              </a:rPr>
              <a:t> DESC;</a:t>
            </a:r>
          </a:p>
          <a:p>
            <a:endParaRPr lang="en-US" sz="1600" dirty="0">
              <a:solidFill>
                <a:schemeClr val="bg1"/>
              </a:solidFill>
            </a:endParaRPr>
          </a:p>
          <a:p>
            <a:r>
              <a:rPr lang="en-US" sz="1600" b="1" u="sng" dirty="0"/>
              <a:t>Reason for Government Bonds:</a:t>
            </a:r>
            <a:endParaRPr lang="en-US" sz="1600" dirty="0">
              <a:solidFill>
                <a:schemeClr val="bg1"/>
              </a:solidFill>
            </a:endParaRPr>
          </a:p>
          <a:p>
            <a:r>
              <a:rPr lang="en-US" sz="1600" dirty="0">
                <a:solidFill>
                  <a:schemeClr val="bg1"/>
                </a:solidFill>
              </a:rPr>
              <a:t>SELECT </a:t>
            </a:r>
            <a:r>
              <a:rPr lang="en-US" sz="1600" dirty="0" err="1">
                <a:solidFill>
                  <a:schemeClr val="bg1"/>
                </a:solidFill>
              </a:rPr>
              <a:t>reason_bonds</a:t>
            </a:r>
            <a:r>
              <a:rPr lang="en-US" sz="1600" dirty="0">
                <a:solidFill>
                  <a:schemeClr val="bg1"/>
                </a:solidFill>
              </a:rPr>
              <a:t>, COUNT(</a:t>
            </a:r>
            <a:r>
              <a:rPr lang="en-US" sz="1600" dirty="0" err="1">
                <a:solidFill>
                  <a:schemeClr val="bg1"/>
                </a:solidFill>
              </a:rPr>
              <a:t>reason_bonds</a:t>
            </a:r>
            <a:r>
              <a:rPr lang="en-US" sz="1600" dirty="0">
                <a:solidFill>
                  <a:schemeClr val="bg1"/>
                </a:solidFill>
              </a:rPr>
              <a:t>) AS </a:t>
            </a:r>
            <a:r>
              <a:rPr lang="en-US" sz="1600" dirty="0" err="1">
                <a:solidFill>
                  <a:schemeClr val="bg1"/>
                </a:solidFill>
              </a:rPr>
              <a:t>bond_reasons</a:t>
            </a:r>
            <a:endParaRPr lang="en-US" sz="1600" dirty="0">
              <a:solidFill>
                <a:schemeClr val="bg1"/>
              </a:solidFill>
            </a:endParaRPr>
          </a:p>
          <a:p>
            <a:r>
              <a:rPr lang="en-US" sz="1600" dirty="0">
                <a:solidFill>
                  <a:schemeClr val="bg1"/>
                </a:solidFill>
              </a:rPr>
              <a:t>FROM data</a:t>
            </a:r>
          </a:p>
          <a:p>
            <a:r>
              <a:rPr lang="en-US" sz="1600" dirty="0">
                <a:solidFill>
                  <a:schemeClr val="bg1"/>
                </a:solidFill>
              </a:rPr>
              <a:t>GROUP BY </a:t>
            </a:r>
            <a:r>
              <a:rPr lang="en-US" sz="1600" dirty="0" err="1">
                <a:solidFill>
                  <a:schemeClr val="bg1"/>
                </a:solidFill>
              </a:rPr>
              <a:t>reason_bonds</a:t>
            </a:r>
            <a:endParaRPr lang="en-US" sz="1600" dirty="0">
              <a:solidFill>
                <a:schemeClr val="bg1"/>
              </a:solidFill>
            </a:endParaRPr>
          </a:p>
          <a:p>
            <a:r>
              <a:rPr lang="en-US" sz="1600" dirty="0">
                <a:solidFill>
                  <a:schemeClr val="bg1"/>
                </a:solidFill>
              </a:rPr>
              <a:t>ORDER BY </a:t>
            </a:r>
            <a:r>
              <a:rPr lang="en-US" sz="1600" dirty="0" err="1">
                <a:solidFill>
                  <a:schemeClr val="bg1"/>
                </a:solidFill>
              </a:rPr>
              <a:t>bond_reasons</a:t>
            </a:r>
            <a:r>
              <a:rPr lang="en-US" sz="1600" dirty="0">
                <a:solidFill>
                  <a:schemeClr val="bg1"/>
                </a:solidFill>
              </a:rPr>
              <a:t> DESC;</a:t>
            </a:r>
          </a:p>
          <a:p>
            <a:endParaRPr lang="en-US" sz="1600" dirty="0">
              <a:solidFill>
                <a:schemeClr val="bg1"/>
              </a:solidFill>
            </a:endParaRPr>
          </a:p>
          <a:p>
            <a:r>
              <a:rPr lang="en-US" sz="1600" b="1" u="sng" dirty="0"/>
              <a:t>Reason for Fixed Deposit (FD):</a:t>
            </a:r>
            <a:endParaRPr lang="en-US" sz="1600" dirty="0">
              <a:solidFill>
                <a:schemeClr val="bg1"/>
              </a:solidFill>
            </a:endParaRPr>
          </a:p>
          <a:p>
            <a:r>
              <a:rPr lang="en-US" sz="1600" dirty="0">
                <a:solidFill>
                  <a:schemeClr val="bg1"/>
                </a:solidFill>
              </a:rPr>
              <a:t>SELECT </a:t>
            </a:r>
            <a:r>
              <a:rPr lang="en-US" sz="1600" dirty="0" err="1">
                <a:solidFill>
                  <a:schemeClr val="bg1"/>
                </a:solidFill>
              </a:rPr>
              <a:t>reason_fd</a:t>
            </a:r>
            <a:r>
              <a:rPr lang="en-US" sz="1600" dirty="0">
                <a:solidFill>
                  <a:schemeClr val="bg1"/>
                </a:solidFill>
              </a:rPr>
              <a:t>, COUNT(</a:t>
            </a:r>
            <a:r>
              <a:rPr lang="en-US" sz="1600" dirty="0" err="1">
                <a:solidFill>
                  <a:schemeClr val="bg1"/>
                </a:solidFill>
              </a:rPr>
              <a:t>reason_fd</a:t>
            </a:r>
            <a:r>
              <a:rPr lang="en-US" sz="1600" dirty="0">
                <a:solidFill>
                  <a:schemeClr val="bg1"/>
                </a:solidFill>
              </a:rPr>
              <a:t>) AS </a:t>
            </a:r>
            <a:r>
              <a:rPr lang="en-US" sz="1600" dirty="0" err="1">
                <a:solidFill>
                  <a:schemeClr val="bg1"/>
                </a:solidFill>
              </a:rPr>
              <a:t>fd_reasons</a:t>
            </a:r>
            <a:endParaRPr lang="en-US" sz="1600" dirty="0">
              <a:solidFill>
                <a:schemeClr val="bg1"/>
              </a:solidFill>
            </a:endParaRPr>
          </a:p>
          <a:p>
            <a:r>
              <a:rPr lang="en-US" sz="1600" dirty="0">
                <a:solidFill>
                  <a:schemeClr val="bg1"/>
                </a:solidFill>
              </a:rPr>
              <a:t>FROM data</a:t>
            </a:r>
          </a:p>
          <a:p>
            <a:r>
              <a:rPr lang="en-US" sz="1600" dirty="0">
                <a:solidFill>
                  <a:schemeClr val="bg1"/>
                </a:solidFill>
              </a:rPr>
              <a:t>GROUP BY </a:t>
            </a:r>
            <a:r>
              <a:rPr lang="en-US" sz="1600" dirty="0" err="1">
                <a:solidFill>
                  <a:schemeClr val="bg1"/>
                </a:solidFill>
              </a:rPr>
              <a:t>reason_fd</a:t>
            </a:r>
            <a:endParaRPr lang="en-US" sz="1600" dirty="0">
              <a:solidFill>
                <a:schemeClr val="bg1"/>
              </a:solidFill>
            </a:endParaRPr>
          </a:p>
          <a:p>
            <a:r>
              <a:rPr lang="en-US" sz="1600" dirty="0">
                <a:solidFill>
                  <a:schemeClr val="bg1"/>
                </a:solidFill>
              </a:rPr>
              <a:t>ORDER BY </a:t>
            </a:r>
            <a:r>
              <a:rPr lang="en-US" sz="1600" dirty="0" err="1">
                <a:solidFill>
                  <a:schemeClr val="bg1"/>
                </a:solidFill>
              </a:rPr>
              <a:t>fd_reasons</a:t>
            </a:r>
            <a:r>
              <a:rPr lang="en-US" sz="1600" dirty="0">
                <a:solidFill>
                  <a:schemeClr val="bg1"/>
                </a:solidFill>
              </a:rPr>
              <a:t> DESC;</a:t>
            </a:r>
            <a:endParaRPr lang="en-IN" sz="1600" dirty="0">
              <a:solidFill>
                <a:schemeClr val="bg1"/>
              </a:solidFill>
            </a:endParaRPr>
          </a:p>
        </p:txBody>
      </p:sp>
      <p:pic>
        <p:nvPicPr>
          <p:cNvPr id="3" name="Picture 2">
            <a:extLst>
              <a:ext uri="{FF2B5EF4-FFF2-40B4-BE49-F238E27FC236}">
                <a16:creationId xmlns:a16="http://schemas.microsoft.com/office/drawing/2014/main" id="{DDFACC49-0A41-B665-E954-D480C2F18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349" y="1196384"/>
            <a:ext cx="2727650" cy="1368510"/>
          </a:xfrm>
          <a:prstGeom prst="rect">
            <a:avLst/>
          </a:prstGeom>
        </p:spPr>
      </p:pic>
      <p:pic>
        <p:nvPicPr>
          <p:cNvPr id="8" name="Picture 7">
            <a:extLst>
              <a:ext uri="{FF2B5EF4-FFF2-40B4-BE49-F238E27FC236}">
                <a16:creationId xmlns:a16="http://schemas.microsoft.com/office/drawing/2014/main" id="{E6638432-A252-54EA-6492-F4EEFE779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351" y="2680223"/>
            <a:ext cx="2727649" cy="1300066"/>
          </a:xfrm>
          <a:prstGeom prst="rect">
            <a:avLst/>
          </a:prstGeom>
        </p:spPr>
      </p:pic>
      <p:pic>
        <p:nvPicPr>
          <p:cNvPr id="10" name="Picture 9">
            <a:extLst>
              <a:ext uri="{FF2B5EF4-FFF2-40B4-BE49-F238E27FC236}">
                <a16:creationId xmlns:a16="http://schemas.microsoft.com/office/drawing/2014/main" id="{1553B2AA-740C-832C-D3B4-32BEA0BE2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352" y="4067100"/>
            <a:ext cx="2766324" cy="1300066"/>
          </a:xfrm>
          <a:prstGeom prst="rect">
            <a:avLst/>
          </a:prstGeom>
        </p:spPr>
      </p:pic>
      <p:pic>
        <p:nvPicPr>
          <p:cNvPr id="12" name="Picture 11">
            <a:extLst>
              <a:ext uri="{FF2B5EF4-FFF2-40B4-BE49-F238E27FC236}">
                <a16:creationId xmlns:a16="http://schemas.microsoft.com/office/drawing/2014/main" id="{DEC08D15-FBC0-C1B6-F24E-FF367C064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1351" y="5493867"/>
            <a:ext cx="2766325" cy="1300066"/>
          </a:xfrm>
          <a:prstGeom prst="rect">
            <a:avLst/>
          </a:prstGeom>
        </p:spPr>
      </p:pic>
    </p:spTree>
    <p:extLst>
      <p:ext uri="{BB962C8B-B14F-4D97-AF65-F5344CB8AC3E}">
        <p14:creationId xmlns:p14="http://schemas.microsoft.com/office/powerpoint/2010/main" val="239903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0" y="113341"/>
            <a:ext cx="6279502" cy="738664"/>
          </a:xfrm>
          <a:prstGeom prst="rect">
            <a:avLst/>
          </a:prstGeom>
          <a:noFill/>
        </p:spPr>
        <p:txBody>
          <a:bodyPr wrap="square" rtlCol="0">
            <a:spAutoFit/>
          </a:bodyPr>
          <a:lstStyle/>
          <a:p>
            <a:r>
              <a:rPr lang="en-US" sz="2400" b="1" dirty="0"/>
              <a:t>Task 6: </a:t>
            </a:r>
            <a:r>
              <a:rPr lang="en-IN" sz="2400" b="1" i="0" u="none" strike="noStrike" baseline="0" dirty="0"/>
              <a:t>Savings Objectives</a:t>
            </a:r>
            <a:endParaRPr lang="en-US" sz="3200" b="1" dirty="0"/>
          </a:p>
          <a:p>
            <a:pPr algn="l"/>
            <a:r>
              <a:rPr lang="en-IN" dirty="0">
                <a:latin typeface="CanvaSans-Regular"/>
              </a:rPr>
              <a:t>D</a:t>
            </a:r>
            <a:r>
              <a:rPr lang="en-IN" sz="1800" b="0" i="0" u="none" strike="noStrike" baseline="0" dirty="0">
                <a:latin typeface="CanvaSans-Regular"/>
              </a:rPr>
              <a:t>escribe the main savings objectives mentioned by participants.</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0" y="1129004"/>
            <a:ext cx="12192000" cy="1569660"/>
          </a:xfrm>
          <a:prstGeom prst="rect">
            <a:avLst/>
          </a:prstGeom>
          <a:noFill/>
        </p:spPr>
        <p:txBody>
          <a:bodyPr wrap="square" rtlCol="0">
            <a:spAutoFit/>
          </a:bodyPr>
          <a:lstStyle/>
          <a:p>
            <a:r>
              <a:rPr lang="en-US" sz="2400" dirty="0">
                <a:solidFill>
                  <a:schemeClr val="bg1"/>
                </a:solidFill>
              </a:rPr>
              <a:t>SELECT objective, COUNT(objective) AS </a:t>
            </a:r>
            <a:r>
              <a:rPr lang="en-US" sz="2400" dirty="0" err="1">
                <a:solidFill>
                  <a:schemeClr val="bg1"/>
                </a:solidFill>
              </a:rPr>
              <a:t>objective_count</a:t>
            </a:r>
            <a:endParaRPr lang="en-US" sz="2400" dirty="0">
              <a:solidFill>
                <a:schemeClr val="bg1"/>
              </a:solidFill>
            </a:endParaRPr>
          </a:p>
          <a:p>
            <a:r>
              <a:rPr lang="en-US" sz="2400" dirty="0">
                <a:solidFill>
                  <a:schemeClr val="bg1"/>
                </a:solidFill>
              </a:rPr>
              <a:t>FROM data</a:t>
            </a:r>
          </a:p>
          <a:p>
            <a:r>
              <a:rPr lang="en-US" sz="2400" dirty="0">
                <a:solidFill>
                  <a:schemeClr val="bg1"/>
                </a:solidFill>
              </a:rPr>
              <a:t>GROUP BY objective</a:t>
            </a:r>
          </a:p>
          <a:p>
            <a:r>
              <a:rPr lang="en-US" sz="2400" dirty="0">
                <a:solidFill>
                  <a:schemeClr val="bg1"/>
                </a:solidFill>
              </a:rPr>
              <a:t>ORDER BY </a:t>
            </a:r>
            <a:r>
              <a:rPr lang="en-US" sz="2400" dirty="0" err="1">
                <a:solidFill>
                  <a:schemeClr val="bg1"/>
                </a:solidFill>
              </a:rPr>
              <a:t>objective_count</a:t>
            </a:r>
            <a:r>
              <a:rPr lang="en-US" sz="2400" dirty="0">
                <a:solidFill>
                  <a:schemeClr val="bg1"/>
                </a:solidFill>
              </a:rPr>
              <a:t> DESC;</a:t>
            </a:r>
            <a:endParaRPr lang="en-IN" sz="2400" dirty="0">
              <a:solidFill>
                <a:schemeClr val="bg1"/>
              </a:solidFill>
            </a:endParaRPr>
          </a:p>
        </p:txBody>
      </p:sp>
      <p:pic>
        <p:nvPicPr>
          <p:cNvPr id="3" name="Picture 2">
            <a:extLst>
              <a:ext uri="{FF2B5EF4-FFF2-40B4-BE49-F238E27FC236}">
                <a16:creationId xmlns:a16="http://schemas.microsoft.com/office/drawing/2014/main" id="{03C04AF9-7CC6-342F-8152-0CE45B531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383" y="2789230"/>
            <a:ext cx="5369689" cy="3728263"/>
          </a:xfrm>
          <a:prstGeom prst="rect">
            <a:avLst/>
          </a:prstGeom>
        </p:spPr>
      </p:pic>
    </p:spTree>
    <p:extLst>
      <p:ext uri="{BB962C8B-B14F-4D97-AF65-F5344CB8AC3E}">
        <p14:creationId xmlns:p14="http://schemas.microsoft.com/office/powerpoint/2010/main" val="214922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1" y="113341"/>
            <a:ext cx="8929397" cy="738664"/>
          </a:xfrm>
          <a:prstGeom prst="rect">
            <a:avLst/>
          </a:prstGeom>
          <a:noFill/>
        </p:spPr>
        <p:txBody>
          <a:bodyPr wrap="square" rtlCol="0">
            <a:spAutoFit/>
          </a:bodyPr>
          <a:lstStyle/>
          <a:p>
            <a:r>
              <a:rPr lang="en-US" sz="2400" b="1" dirty="0"/>
              <a:t>Task 7: </a:t>
            </a:r>
            <a:r>
              <a:rPr lang="en-IN" sz="2400" b="1" i="0" u="none" strike="noStrike" baseline="0" dirty="0"/>
              <a:t>Common Information Sources</a:t>
            </a:r>
            <a:endParaRPr lang="en-US" sz="4000" b="1" dirty="0"/>
          </a:p>
          <a:p>
            <a:pPr algn="l"/>
            <a:r>
              <a:rPr lang="en-IN" sz="1800" b="0" i="0" u="none" strike="noStrike" baseline="0" dirty="0">
                <a:latin typeface="CanvaSans-Regular"/>
              </a:rPr>
              <a:t>Analyze the data to </a:t>
            </a:r>
            <a:r>
              <a:rPr lang="en-US" sz="1800" b="0" i="0" u="none" strike="noStrike" baseline="0" dirty="0">
                <a:latin typeface="CanvaSans-Regular"/>
              </a:rPr>
              <a:t>identify and summarize the most common </a:t>
            </a:r>
            <a:r>
              <a:rPr lang="en-IN" sz="1800" b="0" i="0" u="none" strike="noStrike" baseline="0" dirty="0">
                <a:latin typeface="CanvaSans-Regular"/>
              </a:rPr>
              <a:t>sources participants rely on.</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0" y="1129004"/>
            <a:ext cx="12192000" cy="1569660"/>
          </a:xfrm>
          <a:prstGeom prst="rect">
            <a:avLst/>
          </a:prstGeom>
          <a:noFill/>
        </p:spPr>
        <p:txBody>
          <a:bodyPr wrap="square" rtlCol="0">
            <a:spAutoFit/>
          </a:bodyPr>
          <a:lstStyle/>
          <a:p>
            <a:r>
              <a:rPr lang="en-US" sz="2400" dirty="0">
                <a:solidFill>
                  <a:schemeClr val="bg1"/>
                </a:solidFill>
              </a:rPr>
              <a:t>SELECT source, COUNT(source) AS </a:t>
            </a:r>
            <a:r>
              <a:rPr lang="en-US" sz="2400" dirty="0" err="1">
                <a:solidFill>
                  <a:schemeClr val="bg1"/>
                </a:solidFill>
              </a:rPr>
              <a:t>source_count</a:t>
            </a:r>
            <a:endParaRPr lang="en-US" sz="2400" dirty="0">
              <a:solidFill>
                <a:schemeClr val="bg1"/>
              </a:solidFill>
            </a:endParaRPr>
          </a:p>
          <a:p>
            <a:r>
              <a:rPr lang="en-US" sz="2400" dirty="0">
                <a:solidFill>
                  <a:schemeClr val="bg1"/>
                </a:solidFill>
              </a:rPr>
              <a:t>FROM data</a:t>
            </a:r>
          </a:p>
          <a:p>
            <a:r>
              <a:rPr lang="en-US" sz="2400" dirty="0">
                <a:solidFill>
                  <a:schemeClr val="bg1"/>
                </a:solidFill>
              </a:rPr>
              <a:t>GROUP BY source</a:t>
            </a:r>
          </a:p>
          <a:p>
            <a:r>
              <a:rPr lang="en-US" sz="2400" dirty="0">
                <a:solidFill>
                  <a:schemeClr val="bg1"/>
                </a:solidFill>
              </a:rPr>
              <a:t>ORDER BY </a:t>
            </a:r>
            <a:r>
              <a:rPr lang="en-US" sz="2400" dirty="0" err="1">
                <a:solidFill>
                  <a:schemeClr val="bg1"/>
                </a:solidFill>
              </a:rPr>
              <a:t>source_count</a:t>
            </a:r>
            <a:r>
              <a:rPr lang="en-US" sz="2400" dirty="0">
                <a:solidFill>
                  <a:schemeClr val="bg1"/>
                </a:solidFill>
              </a:rPr>
              <a:t> DESC;</a:t>
            </a:r>
            <a:endParaRPr lang="en-IN" sz="2400" dirty="0">
              <a:solidFill>
                <a:schemeClr val="bg1"/>
              </a:solidFill>
            </a:endParaRPr>
          </a:p>
        </p:txBody>
      </p:sp>
      <p:pic>
        <p:nvPicPr>
          <p:cNvPr id="3" name="Picture 2">
            <a:extLst>
              <a:ext uri="{FF2B5EF4-FFF2-40B4-BE49-F238E27FC236}">
                <a16:creationId xmlns:a16="http://schemas.microsoft.com/office/drawing/2014/main" id="{B9B6CE97-1A14-AC59-B305-44E4FF677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526" y="2698664"/>
            <a:ext cx="5007739" cy="3647724"/>
          </a:xfrm>
          <a:prstGeom prst="rect">
            <a:avLst/>
          </a:prstGeom>
        </p:spPr>
      </p:pic>
    </p:spTree>
    <p:extLst>
      <p:ext uri="{BB962C8B-B14F-4D97-AF65-F5344CB8AC3E}">
        <p14:creationId xmlns:p14="http://schemas.microsoft.com/office/powerpoint/2010/main" val="179943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4E3209-0A7E-59EA-C114-00E967A0A7A4}"/>
              </a:ext>
            </a:extLst>
          </p:cNvPr>
          <p:cNvSpPr txBox="1"/>
          <p:nvPr/>
        </p:nvSpPr>
        <p:spPr>
          <a:xfrm>
            <a:off x="-1" y="113341"/>
            <a:ext cx="8929397" cy="738664"/>
          </a:xfrm>
          <a:prstGeom prst="rect">
            <a:avLst/>
          </a:prstGeom>
          <a:noFill/>
        </p:spPr>
        <p:txBody>
          <a:bodyPr wrap="square" rtlCol="0">
            <a:spAutoFit/>
          </a:bodyPr>
          <a:lstStyle/>
          <a:p>
            <a:r>
              <a:rPr lang="en-US" sz="2400" b="1" dirty="0"/>
              <a:t>Task 8: </a:t>
            </a:r>
            <a:r>
              <a:rPr lang="en-IN" sz="2400" b="1" i="0" u="none" strike="noStrike" baseline="0" dirty="0"/>
              <a:t>Investment Duration</a:t>
            </a:r>
            <a:endParaRPr lang="en-US" sz="4800" b="1" dirty="0"/>
          </a:p>
          <a:p>
            <a:pPr algn="l"/>
            <a:r>
              <a:rPr lang="en-IN" sz="1800" b="0" i="0" u="none" strike="noStrike" baseline="0" dirty="0"/>
              <a:t>Calculate the average investment duration.</a:t>
            </a:r>
            <a:endParaRPr lang="en-IN" dirty="0"/>
          </a:p>
        </p:txBody>
      </p:sp>
      <p:sp>
        <p:nvSpPr>
          <p:cNvPr id="5" name="Rectangle 4">
            <a:extLst>
              <a:ext uri="{FF2B5EF4-FFF2-40B4-BE49-F238E27FC236}">
                <a16:creationId xmlns:a16="http://schemas.microsoft.com/office/drawing/2014/main" id="{28B76F69-AFC3-F093-9D60-EECF3D989BCD}"/>
              </a:ext>
            </a:extLst>
          </p:cNvPr>
          <p:cNvSpPr/>
          <p:nvPr/>
        </p:nvSpPr>
        <p:spPr>
          <a:xfrm>
            <a:off x="0" y="1129004"/>
            <a:ext cx="12192000" cy="5728996"/>
          </a:xfrm>
          <a:prstGeom prst="rect">
            <a:avLst/>
          </a:prstGeom>
          <a:solidFill>
            <a:schemeClr val="accent2">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a:extLst>
              <a:ext uri="{FF2B5EF4-FFF2-40B4-BE49-F238E27FC236}">
                <a16:creationId xmlns:a16="http://schemas.microsoft.com/office/drawing/2014/main" id="{B1EE1BBD-D17B-F65F-4798-C976E1D7D890}"/>
              </a:ext>
            </a:extLst>
          </p:cNvPr>
          <p:cNvSpPr txBox="1"/>
          <p:nvPr/>
        </p:nvSpPr>
        <p:spPr>
          <a:xfrm>
            <a:off x="0" y="1129004"/>
            <a:ext cx="12192000" cy="5747727"/>
          </a:xfrm>
          <a:prstGeom prst="rect">
            <a:avLst/>
          </a:prstGeom>
          <a:noFill/>
        </p:spPr>
        <p:txBody>
          <a:bodyPr wrap="square" rtlCol="0">
            <a:spAutoFit/>
          </a:bodyPr>
          <a:lstStyle/>
          <a:p>
            <a:r>
              <a:rPr lang="en-US" sz="1050" dirty="0">
                <a:solidFill>
                  <a:schemeClr val="bg1"/>
                </a:solidFill>
              </a:rPr>
              <a:t>WITH cte5 AS(</a:t>
            </a:r>
          </a:p>
          <a:p>
            <a:r>
              <a:rPr lang="en-US" sz="1050" dirty="0">
                <a:solidFill>
                  <a:schemeClr val="bg1"/>
                </a:solidFill>
              </a:rPr>
              <a:t>	WITH cte4 AS(</a:t>
            </a:r>
          </a:p>
          <a:p>
            <a:r>
              <a:rPr lang="en-US" sz="1050" dirty="0">
                <a:solidFill>
                  <a:schemeClr val="bg1"/>
                </a:solidFill>
              </a:rPr>
              <a:t>		WITH cte3 AS(</a:t>
            </a:r>
          </a:p>
          <a:p>
            <a:r>
              <a:rPr lang="en-US" sz="1050" dirty="0">
                <a:solidFill>
                  <a:schemeClr val="bg1"/>
                </a:solidFill>
              </a:rPr>
              <a:t>			WITH cte2 AS(</a:t>
            </a:r>
          </a:p>
          <a:p>
            <a:r>
              <a:rPr lang="en-US" sz="1050" dirty="0">
                <a:solidFill>
                  <a:schemeClr val="bg1"/>
                </a:solidFill>
              </a:rPr>
              <a:t>				WITH </a:t>
            </a:r>
            <a:r>
              <a:rPr lang="en-US" sz="1050" dirty="0" err="1">
                <a:solidFill>
                  <a:schemeClr val="bg1"/>
                </a:solidFill>
              </a:rPr>
              <a:t>cte</a:t>
            </a:r>
            <a:r>
              <a:rPr lang="en-US" sz="1050" dirty="0">
                <a:solidFill>
                  <a:schemeClr val="bg1"/>
                </a:solidFill>
              </a:rPr>
              <a:t> AS(</a:t>
            </a:r>
          </a:p>
          <a:p>
            <a:r>
              <a:rPr lang="en-US" sz="1050" dirty="0">
                <a:solidFill>
                  <a:schemeClr val="bg1"/>
                </a:solidFill>
              </a:rPr>
              <a:t>						SELECT duration,</a:t>
            </a:r>
          </a:p>
          <a:p>
            <a:r>
              <a:rPr lang="en-US" sz="1050" dirty="0">
                <a:solidFill>
                  <a:schemeClr val="bg1"/>
                </a:solidFill>
              </a:rPr>
              <a:t>							CASE WHEN duration = 'Less than 1 year' THEN 0 END AS less_than_1_yr,</a:t>
            </a:r>
          </a:p>
          <a:p>
            <a:r>
              <a:rPr lang="en-US" sz="1050" dirty="0">
                <a:solidFill>
                  <a:schemeClr val="bg1"/>
                </a:solidFill>
              </a:rPr>
              <a:t>							CASE WHEN duration = '1-3 years' THEN 1 END AS minimum_1_yr,</a:t>
            </a:r>
          </a:p>
          <a:p>
            <a:r>
              <a:rPr lang="en-US" sz="1050" dirty="0">
                <a:solidFill>
                  <a:schemeClr val="bg1"/>
                </a:solidFill>
              </a:rPr>
              <a:t>							CASE WHEN duration = '3-5 years' THEN 3 END AS minimum_3_yrs,</a:t>
            </a:r>
          </a:p>
          <a:p>
            <a:r>
              <a:rPr lang="en-US" sz="1050" dirty="0">
                <a:solidFill>
                  <a:schemeClr val="bg1"/>
                </a:solidFill>
              </a:rPr>
              <a:t>							CASE WHEN duration = 'More than 5 years' THEN 5 END AS minimum_5_yrs</a:t>
            </a:r>
          </a:p>
          <a:p>
            <a:r>
              <a:rPr lang="en-US" sz="1050" dirty="0">
                <a:solidFill>
                  <a:schemeClr val="bg1"/>
                </a:solidFill>
              </a:rPr>
              <a:t>						FROM data</a:t>
            </a:r>
          </a:p>
          <a:p>
            <a:r>
              <a:rPr lang="en-US" sz="1050" dirty="0">
                <a:solidFill>
                  <a:schemeClr val="bg1"/>
                </a:solidFill>
              </a:rPr>
              <a:t>						   )</a:t>
            </a:r>
          </a:p>
          <a:p>
            <a:r>
              <a:rPr lang="en-US" sz="1050" dirty="0">
                <a:solidFill>
                  <a:schemeClr val="bg1"/>
                </a:solidFill>
              </a:rPr>
              <a:t>				SELECT duration, </a:t>
            </a:r>
          </a:p>
          <a:p>
            <a:r>
              <a:rPr lang="en-US" sz="1050" dirty="0">
                <a:solidFill>
                  <a:schemeClr val="bg1"/>
                </a:solidFill>
              </a:rPr>
              <a:t>					CONCAT(less_than_1_yr,  minimum_1_yr, minimum_3_yrs, minimum_5_yrs)::INT AS </a:t>
            </a:r>
            <a:r>
              <a:rPr lang="en-US" sz="1050" dirty="0" err="1">
                <a:solidFill>
                  <a:schemeClr val="bg1"/>
                </a:solidFill>
              </a:rPr>
              <a:t>approx_duration_yrs</a:t>
            </a:r>
            <a:endParaRPr lang="en-US" sz="1050" dirty="0">
              <a:solidFill>
                <a:schemeClr val="bg1"/>
              </a:solidFill>
            </a:endParaRPr>
          </a:p>
          <a:p>
            <a:r>
              <a:rPr lang="en-US" sz="1050" dirty="0">
                <a:solidFill>
                  <a:schemeClr val="bg1"/>
                </a:solidFill>
              </a:rPr>
              <a:t>				FROM </a:t>
            </a:r>
            <a:r>
              <a:rPr lang="en-US" sz="1050" dirty="0" err="1">
                <a:solidFill>
                  <a:schemeClr val="bg1"/>
                </a:solidFill>
              </a:rPr>
              <a:t>cte</a:t>
            </a:r>
            <a:endParaRPr lang="en-US" sz="1050" dirty="0">
              <a:solidFill>
                <a:schemeClr val="bg1"/>
              </a:solidFill>
            </a:endParaRPr>
          </a:p>
          <a:p>
            <a:r>
              <a:rPr lang="en-US" sz="1050" dirty="0">
                <a:solidFill>
                  <a:schemeClr val="bg1"/>
                </a:solidFill>
              </a:rPr>
              <a:t>						)</a:t>
            </a:r>
          </a:p>
          <a:p>
            <a:r>
              <a:rPr lang="en-US" sz="1050" dirty="0">
                <a:solidFill>
                  <a:schemeClr val="bg1"/>
                </a:solidFill>
              </a:rPr>
              <a:t>			SELECT duration, COUNT(</a:t>
            </a:r>
            <a:r>
              <a:rPr lang="en-US" sz="1050" dirty="0" err="1">
                <a:solidFill>
                  <a:schemeClr val="bg1"/>
                </a:solidFill>
              </a:rPr>
              <a:t>approx_duration_yrs</a:t>
            </a:r>
            <a:r>
              <a:rPr lang="en-US" sz="1050" dirty="0">
                <a:solidFill>
                  <a:schemeClr val="bg1"/>
                </a:solidFill>
              </a:rPr>
              <a:t>) AS </a:t>
            </a:r>
            <a:r>
              <a:rPr lang="en-US" sz="1050" dirty="0" err="1">
                <a:solidFill>
                  <a:schemeClr val="bg1"/>
                </a:solidFill>
              </a:rPr>
              <a:t>total_people</a:t>
            </a:r>
            <a:endParaRPr lang="en-US" sz="1050" dirty="0">
              <a:solidFill>
                <a:schemeClr val="bg1"/>
              </a:solidFill>
            </a:endParaRPr>
          </a:p>
          <a:p>
            <a:r>
              <a:rPr lang="en-US" sz="1050" dirty="0">
                <a:solidFill>
                  <a:schemeClr val="bg1"/>
                </a:solidFill>
              </a:rPr>
              <a:t>			FROM cte2</a:t>
            </a:r>
          </a:p>
          <a:p>
            <a:r>
              <a:rPr lang="en-US" sz="1050" dirty="0">
                <a:solidFill>
                  <a:schemeClr val="bg1"/>
                </a:solidFill>
              </a:rPr>
              <a:t>			GROUP BY duration</a:t>
            </a:r>
          </a:p>
          <a:p>
            <a:r>
              <a:rPr lang="en-US" sz="1050" dirty="0">
                <a:solidFill>
                  <a:schemeClr val="bg1"/>
                </a:solidFill>
              </a:rPr>
              <a:t>		           )</a:t>
            </a:r>
          </a:p>
          <a:p>
            <a:r>
              <a:rPr lang="en-US" sz="1050" dirty="0">
                <a:solidFill>
                  <a:schemeClr val="bg1"/>
                </a:solidFill>
              </a:rPr>
              <a:t>		SELECT *,</a:t>
            </a:r>
          </a:p>
          <a:p>
            <a:r>
              <a:rPr lang="en-US" sz="1050" dirty="0">
                <a:solidFill>
                  <a:schemeClr val="bg1"/>
                </a:solidFill>
              </a:rPr>
              <a:t>			CASE WHEN duration = 'Less than 1 year' THEN </a:t>
            </a:r>
            <a:r>
              <a:rPr lang="en-US" sz="1050" dirty="0" err="1">
                <a:solidFill>
                  <a:schemeClr val="bg1"/>
                </a:solidFill>
              </a:rPr>
              <a:t>total_people</a:t>
            </a:r>
            <a:r>
              <a:rPr lang="en-US" sz="1050" dirty="0">
                <a:solidFill>
                  <a:schemeClr val="bg1"/>
                </a:solidFill>
              </a:rPr>
              <a:t>*0 END AS total_less_than_1_yr,</a:t>
            </a:r>
          </a:p>
          <a:p>
            <a:r>
              <a:rPr lang="en-US" sz="1050" dirty="0">
                <a:solidFill>
                  <a:schemeClr val="bg1"/>
                </a:solidFill>
              </a:rPr>
              <a:t>			CASE WHEN duration = '1-3 years' THEN </a:t>
            </a:r>
            <a:r>
              <a:rPr lang="en-US" sz="1050" dirty="0" err="1">
                <a:solidFill>
                  <a:schemeClr val="bg1"/>
                </a:solidFill>
              </a:rPr>
              <a:t>total_people</a:t>
            </a:r>
            <a:r>
              <a:rPr lang="en-US" sz="1050" dirty="0">
                <a:solidFill>
                  <a:schemeClr val="bg1"/>
                </a:solidFill>
              </a:rPr>
              <a:t>*1 END AS total_minimum_1_yr,</a:t>
            </a:r>
          </a:p>
          <a:p>
            <a:r>
              <a:rPr lang="en-US" sz="1050" dirty="0">
                <a:solidFill>
                  <a:schemeClr val="bg1"/>
                </a:solidFill>
              </a:rPr>
              <a:t>			CASE WHEN duration = '3-5 years' THEN </a:t>
            </a:r>
            <a:r>
              <a:rPr lang="en-US" sz="1050" dirty="0" err="1">
                <a:solidFill>
                  <a:schemeClr val="bg1"/>
                </a:solidFill>
              </a:rPr>
              <a:t>total_people</a:t>
            </a:r>
            <a:r>
              <a:rPr lang="en-US" sz="1050" dirty="0">
                <a:solidFill>
                  <a:schemeClr val="bg1"/>
                </a:solidFill>
              </a:rPr>
              <a:t>*3 END AS total_minimum_3_yrs,</a:t>
            </a:r>
          </a:p>
          <a:p>
            <a:r>
              <a:rPr lang="en-US" sz="1050" dirty="0">
                <a:solidFill>
                  <a:schemeClr val="bg1"/>
                </a:solidFill>
              </a:rPr>
              <a:t>			CASE WHEN duration = 'More than 5 years' THEN </a:t>
            </a:r>
            <a:r>
              <a:rPr lang="en-US" sz="1050" dirty="0" err="1">
                <a:solidFill>
                  <a:schemeClr val="bg1"/>
                </a:solidFill>
              </a:rPr>
              <a:t>total_people</a:t>
            </a:r>
            <a:r>
              <a:rPr lang="en-US" sz="1050" dirty="0">
                <a:solidFill>
                  <a:schemeClr val="bg1"/>
                </a:solidFill>
              </a:rPr>
              <a:t>*5 END AS total_minimum_5_yrs</a:t>
            </a:r>
          </a:p>
          <a:p>
            <a:r>
              <a:rPr lang="en-US" sz="1050" dirty="0">
                <a:solidFill>
                  <a:schemeClr val="bg1"/>
                </a:solidFill>
              </a:rPr>
              <a:t>		FROM cte3</a:t>
            </a:r>
          </a:p>
          <a:p>
            <a:r>
              <a:rPr lang="en-US" sz="1050" dirty="0">
                <a:solidFill>
                  <a:schemeClr val="bg1"/>
                </a:solidFill>
              </a:rPr>
              <a:t>	           )</a:t>
            </a:r>
          </a:p>
          <a:p>
            <a:r>
              <a:rPr lang="en-US" sz="1050" dirty="0">
                <a:solidFill>
                  <a:schemeClr val="bg1"/>
                </a:solidFill>
              </a:rPr>
              <a:t>	SELECT duration, </a:t>
            </a:r>
            <a:r>
              <a:rPr lang="en-US" sz="1050" dirty="0" err="1">
                <a:solidFill>
                  <a:schemeClr val="bg1"/>
                </a:solidFill>
              </a:rPr>
              <a:t>total_people</a:t>
            </a:r>
            <a:r>
              <a:rPr lang="en-US" sz="1050" dirty="0">
                <a:solidFill>
                  <a:schemeClr val="bg1"/>
                </a:solidFill>
              </a:rPr>
              <a:t>,</a:t>
            </a:r>
          </a:p>
          <a:p>
            <a:r>
              <a:rPr lang="en-US" sz="1050" dirty="0">
                <a:solidFill>
                  <a:schemeClr val="bg1"/>
                </a:solidFill>
              </a:rPr>
              <a:t>		CONCAT(total_less_than_1_yr, total_minimum_1_yr, total_minimum_3_yrs, total_minimum_5_yrs)</a:t>
            </a:r>
          </a:p>
          <a:p>
            <a:r>
              <a:rPr lang="en-US" sz="1050" dirty="0">
                <a:solidFill>
                  <a:schemeClr val="bg1"/>
                </a:solidFill>
              </a:rPr>
              <a:t>																			AS </a:t>
            </a:r>
            <a:r>
              <a:rPr lang="en-US" sz="1050" dirty="0" err="1">
                <a:solidFill>
                  <a:schemeClr val="bg1"/>
                </a:solidFill>
              </a:rPr>
              <a:t>total_duration_years</a:t>
            </a:r>
            <a:endParaRPr lang="en-US" sz="1050" dirty="0">
              <a:solidFill>
                <a:schemeClr val="bg1"/>
              </a:solidFill>
            </a:endParaRPr>
          </a:p>
          <a:p>
            <a:r>
              <a:rPr lang="en-US" sz="1050" dirty="0">
                <a:solidFill>
                  <a:schemeClr val="bg1"/>
                </a:solidFill>
              </a:rPr>
              <a:t>	FROM cte4</a:t>
            </a:r>
          </a:p>
          <a:p>
            <a:r>
              <a:rPr lang="en-US" sz="1050" dirty="0">
                <a:solidFill>
                  <a:schemeClr val="bg1"/>
                </a:solidFill>
              </a:rPr>
              <a:t>           )</a:t>
            </a:r>
          </a:p>
          <a:p>
            <a:r>
              <a:rPr lang="en-US" sz="1050" dirty="0">
                <a:solidFill>
                  <a:schemeClr val="bg1"/>
                </a:solidFill>
              </a:rPr>
              <a:t>SELECT SUM(</a:t>
            </a:r>
            <a:r>
              <a:rPr lang="en-US" sz="1050" dirty="0" err="1">
                <a:solidFill>
                  <a:schemeClr val="bg1"/>
                </a:solidFill>
              </a:rPr>
              <a:t>total_duration_years</a:t>
            </a:r>
            <a:r>
              <a:rPr lang="en-US" sz="1050" dirty="0">
                <a:solidFill>
                  <a:schemeClr val="bg1"/>
                </a:solidFill>
              </a:rPr>
              <a:t>::INT)/(SELECT COUNT(</a:t>
            </a:r>
            <a:r>
              <a:rPr lang="en-US" sz="1050" dirty="0" err="1">
                <a:solidFill>
                  <a:schemeClr val="bg1"/>
                </a:solidFill>
              </a:rPr>
              <a:t>user_id</a:t>
            </a:r>
            <a:r>
              <a:rPr lang="en-US" sz="1050" dirty="0">
                <a:solidFill>
                  <a:schemeClr val="bg1"/>
                </a:solidFill>
              </a:rPr>
              <a:t>) FROM data) AS </a:t>
            </a:r>
            <a:r>
              <a:rPr lang="en-US" sz="1050" dirty="0" err="1">
                <a:solidFill>
                  <a:schemeClr val="bg1"/>
                </a:solidFill>
              </a:rPr>
              <a:t>avg_investment_duration_yrs</a:t>
            </a:r>
            <a:endParaRPr lang="en-US" sz="1050" dirty="0">
              <a:solidFill>
                <a:schemeClr val="bg1"/>
              </a:solidFill>
            </a:endParaRPr>
          </a:p>
          <a:p>
            <a:r>
              <a:rPr lang="en-US" sz="1050" dirty="0" err="1">
                <a:solidFill>
                  <a:schemeClr val="bg1"/>
                </a:solidFill>
              </a:rPr>
              <a:t>FROm</a:t>
            </a:r>
            <a:r>
              <a:rPr lang="en-US" sz="1050" dirty="0">
                <a:solidFill>
                  <a:schemeClr val="bg1"/>
                </a:solidFill>
              </a:rPr>
              <a:t> cte5;</a:t>
            </a:r>
            <a:endParaRPr lang="en-IN" sz="1050" dirty="0">
              <a:solidFill>
                <a:schemeClr val="bg1"/>
              </a:solidFill>
            </a:endParaRPr>
          </a:p>
        </p:txBody>
      </p:sp>
      <p:pic>
        <p:nvPicPr>
          <p:cNvPr id="3" name="Picture 2">
            <a:extLst>
              <a:ext uri="{FF2B5EF4-FFF2-40B4-BE49-F238E27FC236}">
                <a16:creationId xmlns:a16="http://schemas.microsoft.com/office/drawing/2014/main" id="{47CC8B46-B742-BD64-D23C-5E01A0442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322" y="4803183"/>
            <a:ext cx="2713272" cy="1851625"/>
          </a:xfrm>
          <a:prstGeom prst="rect">
            <a:avLst/>
          </a:prstGeom>
        </p:spPr>
      </p:pic>
    </p:spTree>
    <p:extLst>
      <p:ext uri="{BB962C8B-B14F-4D97-AF65-F5344CB8AC3E}">
        <p14:creationId xmlns:p14="http://schemas.microsoft.com/office/powerpoint/2010/main" val="2597915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TotalTime>
  <Words>1489</Words>
  <Application>Microsoft Office PowerPoint</Application>
  <PresentationFormat>Widescreen</PresentationFormat>
  <Paragraphs>144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CanvaSans-Regular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Vedansh Tyagi</dc:creator>
  <cp:lastModifiedBy>Vedansh Tyagi</cp:lastModifiedBy>
  <cp:revision>2</cp:revision>
  <dcterms:created xsi:type="dcterms:W3CDTF">2025-01-16T14:07:45Z</dcterms:created>
  <dcterms:modified xsi:type="dcterms:W3CDTF">2025-01-16T16:59:22Z</dcterms:modified>
</cp:coreProperties>
</file>