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7"/>
  </p:notesMasterIdLst>
  <p:sldIdLst>
    <p:sldId id="256" r:id="rId2"/>
    <p:sldId id="372" r:id="rId3"/>
    <p:sldId id="427" r:id="rId4"/>
    <p:sldId id="428" r:id="rId5"/>
    <p:sldId id="406" r:id="rId6"/>
    <p:sldId id="436" r:id="rId7"/>
    <p:sldId id="429" r:id="rId8"/>
    <p:sldId id="430" r:id="rId9"/>
    <p:sldId id="437" r:id="rId10"/>
    <p:sldId id="435" r:id="rId11"/>
    <p:sldId id="431" r:id="rId12"/>
    <p:sldId id="432" r:id="rId13"/>
    <p:sldId id="433" r:id="rId14"/>
    <p:sldId id="434" r:id="rId15"/>
    <p:sldId id="397" r:id="rId16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D40"/>
    <a:srgbClr val="FFC627"/>
    <a:srgbClr val="5C6670"/>
    <a:srgbClr val="000000"/>
    <a:srgbClr val="FFC425"/>
    <a:srgbClr val="FFB310"/>
    <a:srgbClr val="FFFFFF"/>
    <a:srgbClr val="4F55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6452" autoAdjust="0"/>
  </p:normalViewPr>
  <p:slideViewPr>
    <p:cSldViewPr snapToGrid="0" snapToObjects="1">
      <p:cViewPr varScale="1">
        <p:scale>
          <a:sx n="72" d="100"/>
          <a:sy n="72" d="100"/>
        </p:scale>
        <p:origin x="1094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9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1\netsdb\model-inference\decisionTree\experiments\results\results.od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1\netsdb\model-inference\decisionTree\experiments\results\results.ods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1\netsdb\model-inference\decisionTree\experiments\results\results.od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1\netsdb\model-inference\decisionTree\experiments\results\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1\netsdb\model-inference\decisionTree\experiments\results\results.ods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1\netsdb\model-inference\decisionTree\experiments\results\results.ods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1\netsdb\model-inference\decisionTree\experiments\results\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1\netsdb\model-inference\decisionTree\experiments\results\results.ods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1\netsdb\model-inference\decisionTree\experiments\results\results.ods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1\netsdb\model-inference\decisionTree\experiments\results\results.ods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Randomforest</a:t>
            </a:r>
            <a:r>
              <a:rPr lang="en-US" dirty="0"/>
              <a:t> Prediction time 10 trees 8 depth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Sheet1!$K$2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Sheet1!$J$3:$J$6</c:f>
              <c:strCache>
                <c:ptCount val="4"/>
                <c:pt idx="0">
                  <c:v>Sklearn</c:v>
                </c:pt>
                <c:pt idx="1">
                  <c:v>HumminbirdTorchCPU</c:v>
                </c:pt>
                <c:pt idx="2">
                  <c:v>HummingbirdTorchScriptCPU</c:v>
                </c:pt>
                <c:pt idx="3">
                  <c:v>ONNXCPU</c:v>
                </c:pt>
              </c:strCache>
            </c:strRef>
          </c:cat>
          <c:val>
            <c:numRef>
              <c:f>Sheet1!$K$3:$K$6</c:f>
              <c:numCache>
                <c:formatCode>General</c:formatCode>
                <c:ptCount val="4"/>
                <c:pt idx="0">
                  <c:v>69647.741079330401</c:v>
                </c:pt>
                <c:pt idx="1">
                  <c:v>15249.168395996099</c:v>
                </c:pt>
                <c:pt idx="2">
                  <c:v>11333.399295806899</c:v>
                </c:pt>
                <c:pt idx="3">
                  <c:v>4341.9544696807898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88-45D1-8D16-8BB3D8D8477E}"/>
            </c:ext>
          </c:extLst>
        </c:ser>
        <c:ser>
          <c:idx val="1"/>
          <c:order val="1"/>
          <c:tx>
            <c:strRef>
              <c:f>Sheet1!$L$2</c:f>
              <c:strCache>
                <c:ptCount val="1"/>
                <c:pt idx="0">
                  <c:v>10000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Sheet1!$J$3:$J$6</c:f>
              <c:strCache>
                <c:ptCount val="4"/>
                <c:pt idx="0">
                  <c:v>Sklearn</c:v>
                </c:pt>
                <c:pt idx="1">
                  <c:v>HumminbirdTorchCPU</c:v>
                </c:pt>
                <c:pt idx="2">
                  <c:v>HummingbirdTorchScriptCPU</c:v>
                </c:pt>
                <c:pt idx="3">
                  <c:v>ONNXCPU</c:v>
                </c:pt>
              </c:strCache>
            </c:strRef>
          </c:cat>
          <c:val>
            <c:numRef>
              <c:f>Sheet1!$L$3:$L$6</c:f>
              <c:numCache>
                <c:formatCode>General</c:formatCode>
                <c:ptCount val="4"/>
                <c:pt idx="0">
                  <c:v>3242.81811714172</c:v>
                </c:pt>
                <c:pt idx="1">
                  <c:v>1876.5087127685499</c:v>
                </c:pt>
                <c:pt idx="2">
                  <c:v>1999.08423423767</c:v>
                </c:pt>
                <c:pt idx="3">
                  <c:v>1542.9761409759501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88-45D1-8D16-8BB3D8D8477E}"/>
            </c:ext>
          </c:extLst>
        </c:ser>
        <c:ser>
          <c:idx val="2"/>
          <c:order val="2"/>
          <c:tx>
            <c:strRef>
              <c:f>Sheet1!$M$2</c:f>
              <c:strCache>
                <c:ptCount val="1"/>
                <c:pt idx="0">
                  <c:v>1000000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Sheet1!$J$3:$J$6</c:f>
              <c:strCache>
                <c:ptCount val="4"/>
                <c:pt idx="0">
                  <c:v>Sklearn</c:v>
                </c:pt>
                <c:pt idx="1">
                  <c:v>HumminbirdTorchCPU</c:v>
                </c:pt>
                <c:pt idx="2">
                  <c:v>HummingbirdTorchScriptCPU</c:v>
                </c:pt>
                <c:pt idx="3">
                  <c:v>ONNXCPU</c:v>
                </c:pt>
              </c:strCache>
            </c:strRef>
          </c:cat>
          <c:val>
            <c:numRef>
              <c:f>Sheet1!$M$3:$M$6</c:f>
              <c:numCache>
                <c:formatCode>General</c:formatCode>
                <c:ptCount val="4"/>
                <c:pt idx="0">
                  <c:v>2541.68701171875</c:v>
                </c:pt>
                <c:pt idx="1">
                  <c:v>4193.8238143920898</c:v>
                </c:pt>
                <c:pt idx="2">
                  <c:v>3631.9601535797101</c:v>
                </c:pt>
                <c:pt idx="3">
                  <c:v>1851.9320487976099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88-45D1-8D16-8BB3D8D8477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696388768"/>
        <c:axId val="1696387936"/>
      </c:barChart>
      <c:catAx>
        <c:axId val="16963887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Library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6387936"/>
        <c:crosses val="autoZero"/>
        <c:auto val="1"/>
        <c:lblAlgn val="ctr"/>
        <c:lblOffset val="100"/>
        <c:noMultiLvlLbl val="0"/>
      </c:catAx>
      <c:valAx>
        <c:axId val="16963879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Taken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6388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XGBoost Total Time 500 trees 8 depth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Sheet2!$I$70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Sheet2!$H$71:$H$74</c:f>
              <c:strCache>
                <c:ptCount val="4"/>
                <c:pt idx="0">
                  <c:v>Sklearn</c:v>
                </c:pt>
                <c:pt idx="1">
                  <c:v>HumminbirdTorchCPU</c:v>
                </c:pt>
                <c:pt idx="2">
                  <c:v>HummingbirdTorchScriptCPU</c:v>
                </c:pt>
                <c:pt idx="3">
                  <c:v>ONNXCPU</c:v>
                </c:pt>
              </c:strCache>
            </c:strRef>
          </c:cat>
          <c:val>
            <c:numRef>
              <c:f>Sheet2!$I$71:$I$74</c:f>
              <c:numCache>
                <c:formatCode>General</c:formatCode>
                <c:ptCount val="4"/>
                <c:pt idx="0">
                  <c:v>136573.39000701901</c:v>
                </c:pt>
                <c:pt idx="1">
                  <c:v>78153.047084808393</c:v>
                </c:pt>
                <c:pt idx="2">
                  <c:v>82835.233211517305</c:v>
                </c:pt>
                <c:pt idx="3">
                  <c:v>45775.402545928999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20-4639-A8C5-9B909737DF01}"/>
            </c:ext>
          </c:extLst>
        </c:ser>
        <c:ser>
          <c:idx val="1"/>
          <c:order val="1"/>
          <c:tx>
            <c:strRef>
              <c:f>Sheet2!$J$70</c:f>
              <c:strCache>
                <c:ptCount val="1"/>
                <c:pt idx="0">
                  <c:v>10000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Sheet2!$H$71:$H$74</c:f>
              <c:strCache>
                <c:ptCount val="4"/>
                <c:pt idx="0">
                  <c:v>Sklearn</c:v>
                </c:pt>
                <c:pt idx="1">
                  <c:v>HumminbirdTorchCPU</c:v>
                </c:pt>
                <c:pt idx="2">
                  <c:v>HummingbirdTorchScriptCPU</c:v>
                </c:pt>
                <c:pt idx="3">
                  <c:v>ONNXCPU</c:v>
                </c:pt>
              </c:strCache>
            </c:strRef>
          </c:cat>
          <c:val>
            <c:numRef>
              <c:f>Sheet2!$J$71:$J$74</c:f>
              <c:numCache>
                <c:formatCode>General</c:formatCode>
                <c:ptCount val="4"/>
                <c:pt idx="0">
                  <c:v>21653.745412826502</c:v>
                </c:pt>
                <c:pt idx="1">
                  <c:v>163559.726953506</c:v>
                </c:pt>
                <c:pt idx="2">
                  <c:v>141051.24235153201</c:v>
                </c:pt>
                <c:pt idx="3">
                  <c:v>28144.618272781401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20-4639-A8C5-9B909737DF01}"/>
            </c:ext>
          </c:extLst>
        </c:ser>
        <c:ser>
          <c:idx val="2"/>
          <c:order val="2"/>
          <c:tx>
            <c:strRef>
              <c:f>Sheet2!$K$70</c:f>
              <c:strCache>
                <c:ptCount val="1"/>
                <c:pt idx="0">
                  <c:v>1000000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Sheet2!$H$71:$H$74</c:f>
              <c:strCache>
                <c:ptCount val="4"/>
                <c:pt idx="0">
                  <c:v>Sklearn</c:v>
                </c:pt>
                <c:pt idx="1">
                  <c:v>HumminbirdTorchCPU</c:v>
                </c:pt>
                <c:pt idx="2">
                  <c:v>HummingbirdTorchScriptCPU</c:v>
                </c:pt>
                <c:pt idx="3">
                  <c:v>ONNXCPU</c:v>
                </c:pt>
              </c:strCache>
            </c:strRef>
          </c:cat>
          <c:val>
            <c:numRef>
              <c:f>Sheet2!$K$71:$K$74</c:f>
              <c:numCache>
                <c:formatCode>General</c:formatCode>
                <c:ptCount val="4"/>
                <c:pt idx="0">
                  <c:v>20137.602329254099</c:v>
                </c:pt>
                <c:pt idx="1">
                  <c:v>191806.066989899</c:v>
                </c:pt>
                <c:pt idx="2">
                  <c:v>605028.63812446594</c:v>
                </c:pt>
                <c:pt idx="3">
                  <c:v>27451.575040817301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20-4639-A8C5-9B909737DF0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804293040"/>
        <c:axId val="1804292624"/>
      </c:barChart>
      <c:catAx>
        <c:axId val="18042930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Library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4292624"/>
        <c:crosses val="autoZero"/>
        <c:auto val="1"/>
        <c:lblAlgn val="ctr"/>
        <c:lblOffset val="100"/>
        <c:noMultiLvlLbl val="0"/>
      </c:catAx>
      <c:valAx>
        <c:axId val="1804292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Taken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4293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 dirty="0" err="1">
                <a:effectLst/>
              </a:rPr>
              <a:t>Randomforest</a:t>
            </a:r>
            <a:r>
              <a:rPr lang="en-US" sz="1400" b="0" i="0" u="none" strike="noStrike" baseline="0" dirty="0">
                <a:effectLst/>
              </a:rPr>
              <a:t> </a:t>
            </a:r>
            <a:r>
              <a:rPr lang="en-US" dirty="0"/>
              <a:t>Total</a:t>
            </a:r>
            <a:r>
              <a:rPr lang="en-US" baseline="0" dirty="0"/>
              <a:t> Time for 10 trees 8 depth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Sheet1!$K$24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Sheet1!$J$25:$J$28</c:f>
              <c:strCache>
                <c:ptCount val="4"/>
                <c:pt idx="0">
                  <c:v>Sklearn</c:v>
                </c:pt>
                <c:pt idx="1">
                  <c:v>HumminbirdTorchCPU</c:v>
                </c:pt>
                <c:pt idx="2">
                  <c:v>HummingbirdTorchScriptCPU</c:v>
                </c:pt>
                <c:pt idx="3">
                  <c:v>ONNXCPU</c:v>
                </c:pt>
              </c:strCache>
            </c:strRef>
          </c:cat>
          <c:val>
            <c:numRef>
              <c:f>Sheet1!$K$25:$K$28</c:f>
              <c:numCache>
                <c:formatCode>General</c:formatCode>
                <c:ptCount val="4"/>
                <c:pt idx="0">
                  <c:v>71738.083600997896</c:v>
                </c:pt>
                <c:pt idx="1">
                  <c:v>16929.334878921502</c:v>
                </c:pt>
                <c:pt idx="2">
                  <c:v>13176.705121994</c:v>
                </c:pt>
                <c:pt idx="3">
                  <c:v>5995.6068992614701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35-4238-8D0A-2604B05101E0}"/>
            </c:ext>
          </c:extLst>
        </c:ser>
        <c:ser>
          <c:idx val="1"/>
          <c:order val="1"/>
          <c:tx>
            <c:strRef>
              <c:f>Sheet1!$L$24</c:f>
              <c:strCache>
                <c:ptCount val="1"/>
                <c:pt idx="0">
                  <c:v>10000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Sheet1!$J$25:$J$28</c:f>
              <c:strCache>
                <c:ptCount val="4"/>
                <c:pt idx="0">
                  <c:v>Sklearn</c:v>
                </c:pt>
                <c:pt idx="1">
                  <c:v>HumminbirdTorchCPU</c:v>
                </c:pt>
                <c:pt idx="2">
                  <c:v>HummingbirdTorchScriptCPU</c:v>
                </c:pt>
                <c:pt idx="3">
                  <c:v>ONNXCPU</c:v>
                </c:pt>
              </c:strCache>
            </c:strRef>
          </c:cat>
          <c:val>
            <c:numRef>
              <c:f>Sheet1!$L$25:$L$28</c:f>
              <c:numCache>
                <c:formatCode>General</c:formatCode>
                <c:ptCount val="4"/>
                <c:pt idx="0">
                  <c:v>5351.2096405029297</c:v>
                </c:pt>
                <c:pt idx="1">
                  <c:v>3525.1343250274699</c:v>
                </c:pt>
                <c:pt idx="2">
                  <c:v>3900.82883834839</c:v>
                </c:pt>
                <c:pt idx="3">
                  <c:v>3234.9281311035202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35-4238-8D0A-2604B05101E0}"/>
            </c:ext>
          </c:extLst>
        </c:ser>
        <c:ser>
          <c:idx val="2"/>
          <c:order val="2"/>
          <c:tx>
            <c:strRef>
              <c:f>Sheet1!$M$24</c:f>
              <c:strCache>
                <c:ptCount val="1"/>
                <c:pt idx="0">
                  <c:v>1000000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Sheet1!$J$25:$J$28</c:f>
              <c:strCache>
                <c:ptCount val="4"/>
                <c:pt idx="0">
                  <c:v>Sklearn</c:v>
                </c:pt>
                <c:pt idx="1">
                  <c:v>HumminbirdTorchCPU</c:v>
                </c:pt>
                <c:pt idx="2">
                  <c:v>HummingbirdTorchScriptCPU</c:v>
                </c:pt>
                <c:pt idx="3">
                  <c:v>ONNXCPU</c:v>
                </c:pt>
              </c:strCache>
            </c:strRef>
          </c:cat>
          <c:val>
            <c:numRef>
              <c:f>Sheet1!$M$25:$M$28</c:f>
              <c:numCache>
                <c:formatCode>General</c:formatCode>
                <c:ptCount val="4"/>
                <c:pt idx="0">
                  <c:v>4652.1031856536902</c:v>
                </c:pt>
                <c:pt idx="1">
                  <c:v>5882.1687698364303</c:v>
                </c:pt>
                <c:pt idx="2">
                  <c:v>16230.039358139</c:v>
                </c:pt>
                <c:pt idx="3">
                  <c:v>3541.7847633361798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35-4238-8D0A-2604B05101E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798586672"/>
        <c:axId val="1798583760"/>
      </c:barChart>
      <c:catAx>
        <c:axId val="179858667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Library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8583760"/>
        <c:crosses val="autoZero"/>
        <c:auto val="1"/>
        <c:lblAlgn val="ctr"/>
        <c:lblOffset val="100"/>
        <c:noMultiLvlLbl val="0"/>
      </c:catAx>
      <c:valAx>
        <c:axId val="1798583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Taken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8586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Conversion Time 10 trees 8 depth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RandomForest!$R$4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RandomForest!$Q$5:$Q$7</c:f>
              <c:strCache>
                <c:ptCount val="3"/>
                <c:pt idx="0">
                  <c:v>HumminbirdTorchCPU</c:v>
                </c:pt>
                <c:pt idx="1">
                  <c:v>ONNXCPU</c:v>
                </c:pt>
                <c:pt idx="2">
                  <c:v>HummingbirdTorchScriptCPU</c:v>
                </c:pt>
              </c:strCache>
            </c:strRef>
          </c:cat>
          <c:val>
            <c:numRef>
              <c:f>RandomForest!$R$5:$R$7</c:f>
              <c:numCache>
                <c:formatCode>General</c:formatCode>
                <c:ptCount val="3"/>
                <c:pt idx="0">
                  <c:v>191.073179244995</c:v>
                </c:pt>
                <c:pt idx="1">
                  <c:v>249.435186386108</c:v>
                </c:pt>
                <c:pt idx="2">
                  <c:v>181.19502067565901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9E-4B24-820A-B7DBCE8A9D4B}"/>
            </c:ext>
          </c:extLst>
        </c:ser>
        <c:ser>
          <c:idx val="1"/>
          <c:order val="1"/>
          <c:tx>
            <c:strRef>
              <c:f>RandomForest!$S$4</c:f>
              <c:strCache>
                <c:ptCount val="1"/>
                <c:pt idx="0">
                  <c:v>10000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RandomForest!$Q$5:$Q$7</c:f>
              <c:strCache>
                <c:ptCount val="3"/>
                <c:pt idx="0">
                  <c:v>HumminbirdTorchCPU</c:v>
                </c:pt>
                <c:pt idx="1">
                  <c:v>ONNXCPU</c:v>
                </c:pt>
                <c:pt idx="2">
                  <c:v>HummingbirdTorchScriptCPU</c:v>
                </c:pt>
              </c:strCache>
            </c:strRef>
          </c:cat>
          <c:val>
            <c:numRef>
              <c:f>RandomForest!$S$5:$S$7</c:f>
              <c:numCache>
                <c:formatCode>General</c:formatCode>
                <c:ptCount val="3"/>
                <c:pt idx="2">
                  <c:v>251.01208686828599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9E-4B24-820A-B7DBCE8A9D4B}"/>
            </c:ext>
          </c:extLst>
        </c:ser>
        <c:ser>
          <c:idx val="2"/>
          <c:order val="2"/>
          <c:tx>
            <c:strRef>
              <c:f>RandomForest!$T$4</c:f>
              <c:strCache>
                <c:ptCount val="1"/>
                <c:pt idx="0">
                  <c:v>1000000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RandomForest!$Q$5:$Q$7</c:f>
              <c:strCache>
                <c:ptCount val="3"/>
                <c:pt idx="0">
                  <c:v>HumminbirdTorchCPU</c:v>
                </c:pt>
                <c:pt idx="1">
                  <c:v>ONNXCPU</c:v>
                </c:pt>
                <c:pt idx="2">
                  <c:v>HummingbirdTorchScriptCPU</c:v>
                </c:pt>
              </c:strCache>
            </c:strRef>
          </c:cat>
          <c:val>
            <c:numRef>
              <c:f>RandomForest!$T$5:$T$7</c:f>
              <c:numCache>
                <c:formatCode>General</c:formatCode>
                <c:ptCount val="3"/>
                <c:pt idx="2">
                  <c:v>10938.5261535645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69E-4B24-820A-B7DBCE8A9D4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52701583"/>
        <c:axId val="352686191"/>
      </c:barChart>
      <c:catAx>
        <c:axId val="35270158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Library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686191"/>
        <c:crosses val="autoZero"/>
        <c:auto val="1"/>
        <c:lblAlgn val="ctr"/>
        <c:lblOffset val="100"/>
        <c:noMultiLvlLbl val="0"/>
      </c:catAx>
      <c:valAx>
        <c:axId val="3526861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taken to convert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701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Randomforest</a:t>
            </a:r>
            <a:r>
              <a:rPr lang="en-US" dirty="0"/>
              <a:t> Prediction</a:t>
            </a:r>
            <a:r>
              <a:rPr lang="en-US" baseline="0" dirty="0"/>
              <a:t> Time 500 Trees 8 Depth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Sheet1!$K$46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Sheet1!$J$47:$J$50</c:f>
              <c:strCache>
                <c:ptCount val="4"/>
                <c:pt idx="0">
                  <c:v>Sklearn</c:v>
                </c:pt>
                <c:pt idx="1">
                  <c:v>HumminbirdTorchCPU</c:v>
                </c:pt>
                <c:pt idx="2">
                  <c:v>HummingbirdTorchScriptCPU</c:v>
                </c:pt>
                <c:pt idx="3">
                  <c:v>ONNXCPU</c:v>
                </c:pt>
              </c:strCache>
            </c:strRef>
          </c:cat>
          <c:val>
            <c:numRef>
              <c:f>Sheet1!$K$47:$K$50</c:f>
              <c:numCache>
                <c:formatCode>General</c:formatCode>
                <c:ptCount val="4"/>
                <c:pt idx="0">
                  <c:v>2398450.6170749702</c:v>
                </c:pt>
                <c:pt idx="1">
                  <c:v>75672.934055328398</c:v>
                </c:pt>
                <c:pt idx="2">
                  <c:v>53508.896827697798</c:v>
                </c:pt>
                <c:pt idx="3">
                  <c:v>45634.240865707397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55-4F38-8109-8288652C4EA3}"/>
            </c:ext>
          </c:extLst>
        </c:ser>
        <c:ser>
          <c:idx val="1"/>
          <c:order val="1"/>
          <c:tx>
            <c:strRef>
              <c:f>Sheet1!$L$46</c:f>
              <c:strCache>
                <c:ptCount val="1"/>
                <c:pt idx="0">
                  <c:v>10000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Sheet1!$J$47:$J$50</c:f>
              <c:strCache>
                <c:ptCount val="4"/>
                <c:pt idx="0">
                  <c:v>Sklearn</c:v>
                </c:pt>
                <c:pt idx="1">
                  <c:v>HumminbirdTorchCPU</c:v>
                </c:pt>
                <c:pt idx="2">
                  <c:v>HummingbirdTorchScriptCPU</c:v>
                </c:pt>
                <c:pt idx="3">
                  <c:v>ONNXCPU</c:v>
                </c:pt>
              </c:strCache>
            </c:strRef>
          </c:cat>
          <c:val>
            <c:numRef>
              <c:f>Sheet1!$L$47:$L$50</c:f>
              <c:numCache>
                <c:formatCode>General</c:formatCode>
                <c:ptCount val="4"/>
                <c:pt idx="0">
                  <c:v>65838.8383388519</c:v>
                </c:pt>
                <c:pt idx="1">
                  <c:v>165408.913135529</c:v>
                </c:pt>
                <c:pt idx="2">
                  <c:v>80452.737569809004</c:v>
                </c:pt>
                <c:pt idx="3">
                  <c:v>33044.742822647102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55-4F38-8109-8288652C4EA3}"/>
            </c:ext>
          </c:extLst>
        </c:ser>
        <c:ser>
          <c:idx val="2"/>
          <c:order val="2"/>
          <c:tx>
            <c:strRef>
              <c:f>Sheet1!$M$46</c:f>
              <c:strCache>
                <c:ptCount val="1"/>
                <c:pt idx="0">
                  <c:v>1000000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Sheet1!$J$47:$J$50</c:f>
              <c:strCache>
                <c:ptCount val="4"/>
                <c:pt idx="0">
                  <c:v>Sklearn</c:v>
                </c:pt>
                <c:pt idx="1">
                  <c:v>HumminbirdTorchCPU</c:v>
                </c:pt>
                <c:pt idx="2">
                  <c:v>HummingbirdTorchScriptCPU</c:v>
                </c:pt>
                <c:pt idx="3">
                  <c:v>ONNXCPU</c:v>
                </c:pt>
              </c:strCache>
            </c:strRef>
          </c:cat>
          <c:val>
            <c:numRef>
              <c:f>Sheet1!$M$47:$M$50</c:f>
              <c:numCache>
                <c:formatCode>General</c:formatCode>
                <c:ptCount val="4"/>
                <c:pt idx="0">
                  <c:v>40161.787271499597</c:v>
                </c:pt>
                <c:pt idx="1">
                  <c:v>193318.262815475</c:v>
                </c:pt>
                <c:pt idx="2">
                  <c:v>142404.34074401899</c:v>
                </c:pt>
                <c:pt idx="3">
                  <c:v>33232.1290969849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55-4F38-8109-8288652C4EA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629415344"/>
        <c:axId val="1629415760"/>
      </c:barChart>
      <c:catAx>
        <c:axId val="16294153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Library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9415760"/>
        <c:crosses val="autoZero"/>
        <c:auto val="1"/>
        <c:lblAlgn val="ctr"/>
        <c:lblOffset val="100"/>
        <c:noMultiLvlLbl val="0"/>
      </c:catAx>
      <c:valAx>
        <c:axId val="1629415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Taken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9415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Randomforest</a:t>
            </a:r>
            <a:r>
              <a:rPr lang="en-US" dirty="0"/>
              <a:t> Total</a:t>
            </a:r>
            <a:r>
              <a:rPr lang="en-US" baseline="0" dirty="0"/>
              <a:t> Time Taken for 500 trees 8 Depth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Sheet1!$K$69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Sheet1!$J$70:$J$73</c:f>
              <c:strCache>
                <c:ptCount val="4"/>
                <c:pt idx="0">
                  <c:v>Sklearn</c:v>
                </c:pt>
                <c:pt idx="1">
                  <c:v>HumminbirdTorchCPU</c:v>
                </c:pt>
                <c:pt idx="2">
                  <c:v>HummingbirdTorchScriptCPU</c:v>
                </c:pt>
                <c:pt idx="3">
                  <c:v>ONNXCPU</c:v>
                </c:pt>
              </c:strCache>
            </c:strRef>
          </c:cat>
          <c:val>
            <c:numRef>
              <c:f>Sheet1!$K$70:$K$73</c:f>
              <c:numCache>
                <c:formatCode>General</c:formatCode>
                <c:ptCount val="4"/>
                <c:pt idx="0">
                  <c:v>2400774.7287750202</c:v>
                </c:pt>
                <c:pt idx="1">
                  <c:v>77322.875738143906</c:v>
                </c:pt>
                <c:pt idx="2">
                  <c:v>58822.841644287102</c:v>
                </c:pt>
                <c:pt idx="3">
                  <c:v>47632.974147796602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D0-4D92-8CA7-49E0E1A3120A}"/>
            </c:ext>
          </c:extLst>
        </c:ser>
        <c:ser>
          <c:idx val="1"/>
          <c:order val="1"/>
          <c:tx>
            <c:strRef>
              <c:f>Sheet1!$L$69</c:f>
              <c:strCache>
                <c:ptCount val="1"/>
                <c:pt idx="0">
                  <c:v>10000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Sheet1!$J$70:$J$73</c:f>
              <c:strCache>
                <c:ptCount val="4"/>
                <c:pt idx="0">
                  <c:v>Sklearn</c:v>
                </c:pt>
                <c:pt idx="1">
                  <c:v>HumminbirdTorchCPU</c:v>
                </c:pt>
                <c:pt idx="2">
                  <c:v>HummingbirdTorchScriptCPU</c:v>
                </c:pt>
                <c:pt idx="3">
                  <c:v>ONNXCPU</c:v>
                </c:pt>
              </c:strCache>
            </c:strRef>
          </c:cat>
          <c:val>
            <c:numRef>
              <c:f>Sheet1!$L$70:$L$73</c:f>
              <c:numCache>
                <c:formatCode>General</c:formatCode>
                <c:ptCount val="4"/>
                <c:pt idx="0">
                  <c:v>68185.975074768096</c:v>
                </c:pt>
                <c:pt idx="1">
                  <c:v>167146.206378937</c:v>
                </c:pt>
                <c:pt idx="2">
                  <c:v>89946.172237396197</c:v>
                </c:pt>
                <c:pt idx="3">
                  <c:v>35096.3327884674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D0-4D92-8CA7-49E0E1A3120A}"/>
            </c:ext>
          </c:extLst>
        </c:ser>
        <c:ser>
          <c:idx val="2"/>
          <c:order val="2"/>
          <c:tx>
            <c:strRef>
              <c:f>Sheet1!$M$69</c:f>
              <c:strCache>
                <c:ptCount val="1"/>
                <c:pt idx="0">
                  <c:v>1000000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Sheet1!$J$70:$J$73</c:f>
              <c:strCache>
                <c:ptCount val="4"/>
                <c:pt idx="0">
                  <c:v>Sklearn</c:v>
                </c:pt>
                <c:pt idx="1">
                  <c:v>HumminbirdTorchCPU</c:v>
                </c:pt>
                <c:pt idx="2">
                  <c:v>HummingbirdTorchScriptCPU</c:v>
                </c:pt>
                <c:pt idx="3">
                  <c:v>ONNXCPU</c:v>
                </c:pt>
              </c:strCache>
            </c:strRef>
          </c:cat>
          <c:val>
            <c:numRef>
              <c:f>Sheet1!$M$70:$M$73</c:f>
              <c:numCache>
                <c:formatCode>General</c:formatCode>
                <c:ptCount val="4"/>
                <c:pt idx="0">
                  <c:v>42423.929452896104</c:v>
                </c:pt>
                <c:pt idx="1">
                  <c:v>194980.717420578</c:v>
                </c:pt>
                <c:pt idx="2">
                  <c:v>589106.90832138096</c:v>
                </c:pt>
                <c:pt idx="3">
                  <c:v>35200.565814971902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D0-4D92-8CA7-49E0E1A3120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690801248"/>
        <c:axId val="1690800832"/>
      </c:barChart>
      <c:catAx>
        <c:axId val="16908012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Library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0800832"/>
        <c:crosses val="autoZero"/>
        <c:auto val="1"/>
        <c:lblAlgn val="ctr"/>
        <c:lblOffset val="100"/>
        <c:noMultiLvlLbl val="0"/>
      </c:catAx>
      <c:valAx>
        <c:axId val="1690800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Taken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0801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Conversion</a:t>
            </a:r>
            <a:r>
              <a:rPr lang="en-US" baseline="0"/>
              <a:t> Time 500 trees 8 depth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RandomForest!$R$46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RandomForest!$Q$47:$Q$49</c:f>
              <c:strCache>
                <c:ptCount val="3"/>
                <c:pt idx="0">
                  <c:v>HumminbirdTorchCPU</c:v>
                </c:pt>
                <c:pt idx="1">
                  <c:v>ONNXCPU</c:v>
                </c:pt>
                <c:pt idx="2">
                  <c:v>HummingbirdTorchScriptCPU</c:v>
                </c:pt>
              </c:strCache>
            </c:strRef>
          </c:cat>
          <c:val>
            <c:numRef>
              <c:f>RandomForest!$R$47:$R$49</c:f>
              <c:numCache>
                <c:formatCode>General</c:formatCode>
                <c:ptCount val="3"/>
                <c:pt idx="0">
                  <c:v>3840.3789997100798</c:v>
                </c:pt>
                <c:pt idx="1">
                  <c:v>7251.2507438659704</c:v>
                </c:pt>
                <c:pt idx="2">
                  <c:v>3477.6661396026602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D0-46F0-A242-C7DCE9055AE3}"/>
            </c:ext>
          </c:extLst>
        </c:ser>
        <c:ser>
          <c:idx val="1"/>
          <c:order val="1"/>
          <c:tx>
            <c:strRef>
              <c:f>RandomForest!$S$46</c:f>
              <c:strCache>
                <c:ptCount val="1"/>
                <c:pt idx="0">
                  <c:v>10000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RandomForest!$Q$47:$Q$49</c:f>
              <c:strCache>
                <c:ptCount val="3"/>
                <c:pt idx="0">
                  <c:v>HumminbirdTorchCPU</c:v>
                </c:pt>
                <c:pt idx="1">
                  <c:v>ONNXCPU</c:v>
                </c:pt>
                <c:pt idx="2">
                  <c:v>HummingbirdTorchScriptCPU</c:v>
                </c:pt>
              </c:strCache>
            </c:strRef>
          </c:cat>
          <c:val>
            <c:numRef>
              <c:f>RandomForest!$S$47:$S$49</c:f>
              <c:numCache>
                <c:formatCode>General</c:formatCode>
                <c:ptCount val="3"/>
                <c:pt idx="2">
                  <c:v>7578.59325408936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D0-46F0-A242-C7DCE9055AE3}"/>
            </c:ext>
          </c:extLst>
        </c:ser>
        <c:ser>
          <c:idx val="2"/>
          <c:order val="2"/>
          <c:tx>
            <c:strRef>
              <c:f>RandomForest!$T$46</c:f>
              <c:strCache>
                <c:ptCount val="1"/>
                <c:pt idx="0">
                  <c:v>1000000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RandomForest!$Q$47:$Q$49</c:f>
              <c:strCache>
                <c:ptCount val="3"/>
                <c:pt idx="0">
                  <c:v>HumminbirdTorchCPU</c:v>
                </c:pt>
                <c:pt idx="1">
                  <c:v>ONNXCPU</c:v>
                </c:pt>
                <c:pt idx="2">
                  <c:v>HummingbirdTorchScriptCPU</c:v>
                </c:pt>
              </c:strCache>
            </c:strRef>
          </c:cat>
          <c:val>
            <c:numRef>
              <c:f>RandomForest!$T$47:$T$49</c:f>
              <c:numCache>
                <c:formatCode>General</c:formatCode>
                <c:ptCount val="3"/>
                <c:pt idx="2">
                  <c:v>444874.01199340803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DD0-46F0-A242-C7DCE9055AE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54696095"/>
        <c:axId val="354696511"/>
      </c:barChart>
      <c:catAx>
        <c:axId val="35469609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Library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4696511"/>
        <c:crosses val="autoZero"/>
        <c:auto val="1"/>
        <c:lblAlgn val="ctr"/>
        <c:lblOffset val="100"/>
        <c:noMultiLvlLbl val="0"/>
      </c:catAx>
      <c:valAx>
        <c:axId val="3546965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Taken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4696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XGBoost Prediction 10 trees 8 depth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Sheet2!$I$2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Sheet2!$H$3:$H$6</c:f>
              <c:strCache>
                <c:ptCount val="4"/>
                <c:pt idx="0">
                  <c:v>Sklearn</c:v>
                </c:pt>
                <c:pt idx="1">
                  <c:v>HumminbirdTorchCPU</c:v>
                </c:pt>
                <c:pt idx="2">
                  <c:v>HummingbirdTorchScriptCPU</c:v>
                </c:pt>
                <c:pt idx="3">
                  <c:v>ONNXCPU</c:v>
                </c:pt>
              </c:strCache>
            </c:strRef>
          </c:cat>
          <c:val>
            <c:numRef>
              <c:f>Sheet2!$I$3:$I$6</c:f>
              <c:numCache>
                <c:formatCode>General</c:formatCode>
                <c:ptCount val="4"/>
                <c:pt idx="0">
                  <c:v>101459.13028717</c:v>
                </c:pt>
                <c:pt idx="1">
                  <c:v>18906.903266906698</c:v>
                </c:pt>
                <c:pt idx="2">
                  <c:v>13349.5345115662</c:v>
                </c:pt>
                <c:pt idx="3">
                  <c:v>4898.1800079345703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51-4828-88BD-7F7EC5892552}"/>
            </c:ext>
          </c:extLst>
        </c:ser>
        <c:ser>
          <c:idx val="1"/>
          <c:order val="1"/>
          <c:tx>
            <c:strRef>
              <c:f>Sheet2!$J$2</c:f>
              <c:strCache>
                <c:ptCount val="1"/>
                <c:pt idx="0">
                  <c:v>10000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Sheet2!$H$3:$H$6</c:f>
              <c:strCache>
                <c:ptCount val="4"/>
                <c:pt idx="0">
                  <c:v>Sklearn</c:v>
                </c:pt>
                <c:pt idx="1">
                  <c:v>HumminbirdTorchCPU</c:v>
                </c:pt>
                <c:pt idx="2">
                  <c:v>HummingbirdTorchScriptCPU</c:v>
                </c:pt>
                <c:pt idx="3">
                  <c:v>ONNXCPU</c:v>
                </c:pt>
              </c:strCache>
            </c:strRef>
          </c:cat>
          <c:val>
            <c:numRef>
              <c:f>Sheet2!$J$3:$J$6</c:f>
              <c:numCache>
                <c:formatCode>General</c:formatCode>
                <c:ptCount val="4"/>
                <c:pt idx="0">
                  <c:v>1871.8445301055899</c:v>
                </c:pt>
                <c:pt idx="1">
                  <c:v>1947.7601051330601</c:v>
                </c:pt>
                <c:pt idx="2">
                  <c:v>2058.7294101715102</c:v>
                </c:pt>
                <c:pt idx="3">
                  <c:v>1590.9845829010001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51-4828-88BD-7F7EC5892552}"/>
            </c:ext>
          </c:extLst>
        </c:ser>
        <c:ser>
          <c:idx val="2"/>
          <c:order val="2"/>
          <c:tx>
            <c:strRef>
              <c:f>Sheet2!$K$2</c:f>
              <c:strCache>
                <c:ptCount val="1"/>
                <c:pt idx="0">
                  <c:v>1000000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Sheet2!$H$3:$H$6</c:f>
              <c:strCache>
                <c:ptCount val="4"/>
                <c:pt idx="0">
                  <c:v>Sklearn</c:v>
                </c:pt>
                <c:pt idx="1">
                  <c:v>HumminbirdTorchCPU</c:v>
                </c:pt>
                <c:pt idx="2">
                  <c:v>HummingbirdTorchScriptCPU</c:v>
                </c:pt>
                <c:pt idx="3">
                  <c:v>ONNXCPU</c:v>
                </c:pt>
              </c:strCache>
            </c:strRef>
          </c:cat>
          <c:val>
            <c:numRef>
              <c:f>Sheet2!$K$3:$K$6</c:f>
              <c:numCache>
                <c:formatCode>General</c:formatCode>
                <c:ptCount val="4"/>
                <c:pt idx="0">
                  <c:v>801.26929283142101</c:v>
                </c:pt>
                <c:pt idx="1">
                  <c:v>4118.7105178832999</c:v>
                </c:pt>
                <c:pt idx="2">
                  <c:v>3974.8582839965802</c:v>
                </c:pt>
                <c:pt idx="3">
                  <c:v>1899.05190467834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51-4828-88BD-7F7EC589255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897127936"/>
        <c:axId val="1897129600"/>
      </c:barChart>
      <c:catAx>
        <c:axId val="18971279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Library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7129600"/>
        <c:crosses val="autoZero"/>
        <c:auto val="1"/>
        <c:lblAlgn val="ctr"/>
        <c:lblOffset val="100"/>
        <c:noMultiLvlLbl val="0"/>
      </c:catAx>
      <c:valAx>
        <c:axId val="1897129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Taken (ms)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7127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XGBoost</a:t>
            </a:r>
            <a:r>
              <a:rPr lang="en-US" baseline="0"/>
              <a:t> Total time 10 trees 8 depth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Sheet2!$I$24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Sheet2!$H$25:$H$28</c:f>
              <c:strCache>
                <c:ptCount val="4"/>
                <c:pt idx="0">
                  <c:v>Sklearn</c:v>
                </c:pt>
                <c:pt idx="1">
                  <c:v>HumminbirdTorchCPU</c:v>
                </c:pt>
                <c:pt idx="2">
                  <c:v>HummingbirdTorchScriptCPU</c:v>
                </c:pt>
                <c:pt idx="3">
                  <c:v>ONNXCPU</c:v>
                </c:pt>
              </c:strCache>
            </c:strRef>
          </c:cat>
          <c:val>
            <c:numRef>
              <c:f>Sheet2!$I$25:$I$28</c:f>
              <c:numCache>
                <c:formatCode>General</c:formatCode>
                <c:ptCount val="4"/>
                <c:pt idx="0">
                  <c:v>103382.778167725</c:v>
                </c:pt>
                <c:pt idx="1">
                  <c:v>20708.543777465798</c:v>
                </c:pt>
                <c:pt idx="2">
                  <c:v>15993.8747882843</c:v>
                </c:pt>
                <c:pt idx="3">
                  <c:v>6617.2964572906503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9D-4C09-80A4-DDE73467F196}"/>
            </c:ext>
          </c:extLst>
        </c:ser>
        <c:ser>
          <c:idx val="1"/>
          <c:order val="1"/>
          <c:tx>
            <c:strRef>
              <c:f>Sheet2!$J$24</c:f>
              <c:strCache>
                <c:ptCount val="1"/>
                <c:pt idx="0">
                  <c:v>10000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Sheet2!$H$25:$H$28</c:f>
              <c:strCache>
                <c:ptCount val="4"/>
                <c:pt idx="0">
                  <c:v>Sklearn</c:v>
                </c:pt>
                <c:pt idx="1">
                  <c:v>HumminbirdTorchCPU</c:v>
                </c:pt>
                <c:pt idx="2">
                  <c:v>HummingbirdTorchScriptCPU</c:v>
                </c:pt>
                <c:pt idx="3">
                  <c:v>ONNXCPU</c:v>
                </c:pt>
              </c:strCache>
            </c:strRef>
          </c:cat>
          <c:val>
            <c:numRef>
              <c:f>Sheet2!$J$25:$J$28</c:f>
              <c:numCache>
                <c:formatCode>General</c:formatCode>
                <c:ptCount val="4"/>
                <c:pt idx="0">
                  <c:v>3912.0421409606902</c:v>
                </c:pt>
                <c:pt idx="1">
                  <c:v>3671.5307235717801</c:v>
                </c:pt>
                <c:pt idx="2">
                  <c:v>4646.4087963104303</c:v>
                </c:pt>
                <c:pt idx="3">
                  <c:v>3383.0780982971201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9D-4C09-80A4-DDE73467F196}"/>
            </c:ext>
          </c:extLst>
        </c:ser>
        <c:ser>
          <c:idx val="2"/>
          <c:order val="2"/>
          <c:tx>
            <c:strRef>
              <c:f>Sheet2!$K$24</c:f>
              <c:strCache>
                <c:ptCount val="1"/>
                <c:pt idx="0">
                  <c:v>1000000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Sheet2!$H$25:$H$28</c:f>
              <c:strCache>
                <c:ptCount val="4"/>
                <c:pt idx="0">
                  <c:v>Sklearn</c:v>
                </c:pt>
                <c:pt idx="1">
                  <c:v>HumminbirdTorchCPU</c:v>
                </c:pt>
                <c:pt idx="2">
                  <c:v>HummingbirdTorchScriptCPU</c:v>
                </c:pt>
                <c:pt idx="3">
                  <c:v>ONNXCPU</c:v>
                </c:pt>
              </c:strCache>
            </c:strRef>
          </c:cat>
          <c:val>
            <c:numRef>
              <c:f>Sheet2!$K$25:$K$28</c:f>
              <c:numCache>
                <c:formatCode>General</c:formatCode>
                <c:ptCount val="4"/>
                <c:pt idx="0">
                  <c:v>2799.70240592957</c:v>
                </c:pt>
                <c:pt idx="1">
                  <c:v>5720.8530902862603</c:v>
                </c:pt>
                <c:pt idx="2">
                  <c:v>16880.869865417499</c:v>
                </c:pt>
                <c:pt idx="3">
                  <c:v>3576.4412879943802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09D-4C09-80A4-DDE73467F19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940507168"/>
        <c:axId val="1940507584"/>
      </c:barChart>
      <c:catAx>
        <c:axId val="19405071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Library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0507584"/>
        <c:crosses val="autoZero"/>
        <c:auto val="1"/>
        <c:lblAlgn val="ctr"/>
        <c:lblOffset val="100"/>
        <c:noMultiLvlLbl val="0"/>
      </c:catAx>
      <c:valAx>
        <c:axId val="1940507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taken (ms)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0507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XGBoost Prediction</a:t>
            </a:r>
            <a:r>
              <a:rPr lang="en-US" baseline="0"/>
              <a:t> 500 trees 8 depth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Sheet2!$I$47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Sheet2!$H$48:$H$51</c:f>
              <c:strCache>
                <c:ptCount val="4"/>
                <c:pt idx="0">
                  <c:v>Sklearn</c:v>
                </c:pt>
                <c:pt idx="1">
                  <c:v>HumminbirdTorchCPU</c:v>
                </c:pt>
                <c:pt idx="2">
                  <c:v>HummingbirdTorchScriptCPU</c:v>
                </c:pt>
                <c:pt idx="3">
                  <c:v>ONNXCPU</c:v>
                </c:pt>
              </c:strCache>
            </c:strRef>
          </c:cat>
          <c:val>
            <c:numRef>
              <c:f>Sheet2!$I$48:$I$51</c:f>
              <c:numCache>
                <c:formatCode>General</c:formatCode>
                <c:ptCount val="4"/>
                <c:pt idx="0">
                  <c:v>134122.53594398501</c:v>
                </c:pt>
                <c:pt idx="1">
                  <c:v>76444.410562515302</c:v>
                </c:pt>
                <c:pt idx="2">
                  <c:v>52917.887210845998</c:v>
                </c:pt>
                <c:pt idx="3">
                  <c:v>43588.705778121999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9E-4A71-ABF9-B3544CD3D615}"/>
            </c:ext>
          </c:extLst>
        </c:ser>
        <c:ser>
          <c:idx val="1"/>
          <c:order val="1"/>
          <c:tx>
            <c:strRef>
              <c:f>Sheet2!$J$47</c:f>
              <c:strCache>
                <c:ptCount val="1"/>
                <c:pt idx="0">
                  <c:v>10000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Sheet2!$H$48:$H$51</c:f>
              <c:strCache>
                <c:ptCount val="4"/>
                <c:pt idx="0">
                  <c:v>Sklearn</c:v>
                </c:pt>
                <c:pt idx="1">
                  <c:v>HumminbirdTorchCPU</c:v>
                </c:pt>
                <c:pt idx="2">
                  <c:v>HummingbirdTorchScriptCPU</c:v>
                </c:pt>
                <c:pt idx="3">
                  <c:v>ONNXCPU</c:v>
                </c:pt>
              </c:strCache>
            </c:strRef>
          </c:cat>
          <c:val>
            <c:numRef>
              <c:f>Sheet2!$J$48:$J$51</c:f>
              <c:numCache>
                <c:formatCode>General</c:formatCode>
                <c:ptCount val="4"/>
                <c:pt idx="0">
                  <c:v>19080.024242401101</c:v>
                </c:pt>
                <c:pt idx="1">
                  <c:v>161689.79668617301</c:v>
                </c:pt>
                <c:pt idx="2">
                  <c:v>105802.506446838</c:v>
                </c:pt>
                <c:pt idx="3">
                  <c:v>25896.202564239498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9E-4A71-ABF9-B3544CD3D615}"/>
            </c:ext>
          </c:extLst>
        </c:ser>
        <c:ser>
          <c:idx val="2"/>
          <c:order val="2"/>
          <c:tx>
            <c:strRef>
              <c:f>Sheet2!$K$47</c:f>
              <c:strCache>
                <c:ptCount val="1"/>
                <c:pt idx="0">
                  <c:v>1000000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Sheet2!$H$48:$H$51</c:f>
              <c:strCache>
                <c:ptCount val="4"/>
                <c:pt idx="0">
                  <c:v>Sklearn</c:v>
                </c:pt>
                <c:pt idx="1">
                  <c:v>HumminbirdTorchCPU</c:v>
                </c:pt>
                <c:pt idx="2">
                  <c:v>HummingbirdTorchScriptCPU</c:v>
                </c:pt>
                <c:pt idx="3">
                  <c:v>ONNXCPU</c:v>
                </c:pt>
              </c:strCache>
            </c:strRef>
          </c:cat>
          <c:val>
            <c:numRef>
              <c:f>Sheet2!$K$48:$K$51</c:f>
              <c:numCache>
                <c:formatCode>General</c:formatCode>
                <c:ptCount val="4"/>
                <c:pt idx="0">
                  <c:v>17692.823410034202</c:v>
                </c:pt>
                <c:pt idx="1">
                  <c:v>190123.545885086</c:v>
                </c:pt>
                <c:pt idx="2">
                  <c:v>138616.07551574701</c:v>
                </c:pt>
                <c:pt idx="3">
                  <c:v>25381.461381912199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9E-4A71-ABF9-B3544CD3D61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897131680"/>
        <c:axId val="1897120032"/>
      </c:barChart>
      <c:catAx>
        <c:axId val="18971316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Library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7120032"/>
        <c:crosses val="autoZero"/>
        <c:auto val="1"/>
        <c:lblAlgn val="ctr"/>
        <c:lblOffset val="100"/>
        <c:noMultiLvlLbl val="0"/>
      </c:catAx>
      <c:valAx>
        <c:axId val="1897120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taken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7131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7F710229-4D45-4872-AFFD-54636330810B}" type="datetimeFigureOut">
              <a:rPr lang="en-US" altLang="en-US"/>
              <a:pPr>
                <a:defRPr/>
              </a:pPr>
              <a:t>02-Jun-22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3748741B-5953-40C1-9924-CF136179C2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74140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7B1D556-5396-4983-838B-3EF41D5F5D87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786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664DC14-52D4-4E7E-B0C7-543B71C2190E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531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0C412BE-583A-40C3-BC8F-A4B60291C951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522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0C412BE-583A-40C3-BC8F-A4B60291C951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049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B705B56-D071-4AC8-B72E-C30AD75C8029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6142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2F759-3580-4F07-973A-D24A7CA72404}" type="datetimeFigureOut">
              <a:rPr lang="en-US" altLang="en-US"/>
              <a:pPr>
                <a:defRPr/>
              </a:pPr>
              <a:t>02-Jun-22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3769A-18BD-4F93-9B8B-0BD846C622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6390000"/>
      </p:ext>
    </p:extLst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B95A8-705B-4DC9-997E-C17E78792008}" type="datetimeFigureOut">
              <a:rPr lang="en-US" altLang="en-US"/>
              <a:pPr>
                <a:defRPr/>
              </a:pPr>
              <a:t>02-Jun-22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942C7-E683-4850-8383-3B1B894F83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2059016"/>
      </p:ext>
    </p:extLst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2B28E-25E3-4D9D-BE11-0A3A475BFC13}" type="datetimeFigureOut">
              <a:rPr lang="en-US" altLang="en-US"/>
              <a:pPr>
                <a:defRPr/>
              </a:pPr>
              <a:t>02-Jun-22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8993E-D48C-4FAC-9979-A3C1758D01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4290249"/>
      </p:ext>
    </p:extLst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50362-0D2D-4C20-BE9B-253092BE41BD}" type="datetimeFigureOut">
              <a:rPr lang="en-US" altLang="en-US"/>
              <a:pPr>
                <a:defRPr/>
              </a:pPr>
              <a:t>02-Jun-22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DAE75-F874-4353-BAC0-E4D7679B94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9318027"/>
      </p:ext>
    </p:extLst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115AB-1B58-4A37-87E1-0996203DA4EE}" type="datetimeFigureOut">
              <a:rPr lang="en-US" altLang="en-US"/>
              <a:pPr>
                <a:defRPr/>
              </a:pPr>
              <a:t>02-Jun-22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02782-F0F8-407A-8BD9-3A96D9E2BE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0079802"/>
      </p:ext>
    </p:extLst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9E1DB-C9A4-4B9B-9D7D-DF6593DB21E6}" type="datetimeFigureOut">
              <a:rPr lang="en-US" altLang="en-US"/>
              <a:pPr>
                <a:defRPr/>
              </a:pPr>
              <a:t>02-Jun-22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C846D-7CAC-4E0E-AE62-ABFD4FEC20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0171802"/>
      </p:ext>
    </p:extLst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55C10-9E41-4D12-9CF7-FC52B366257D}" type="datetimeFigureOut">
              <a:rPr lang="en-US" altLang="en-US"/>
              <a:pPr>
                <a:defRPr/>
              </a:pPr>
              <a:t>02-Jun-22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A2A40-9AB9-4F3C-A0F7-B58FEFFA65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7823955"/>
      </p:ext>
    </p:extLst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20A31-ED3E-46E3-A63E-DB0F74F173FB}" type="datetimeFigureOut">
              <a:rPr lang="en-US" altLang="en-US"/>
              <a:pPr>
                <a:defRPr/>
              </a:pPr>
              <a:t>02-Jun-22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1473-B1FF-4742-8FCF-D1FA7DAEC5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6551258"/>
      </p:ext>
    </p:extLst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33DDA-321B-4251-ABBC-784A692E6550}" type="datetimeFigureOut">
              <a:rPr lang="en-US" altLang="en-US"/>
              <a:pPr>
                <a:defRPr/>
              </a:pPr>
              <a:t>02-Jun-22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648A4-1456-4956-B1A6-C3B7D582C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0628622"/>
      </p:ext>
    </p:extLst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EB04C-A831-40B7-A97E-768446AE4AB0}" type="datetimeFigureOut">
              <a:rPr lang="en-US" altLang="en-US"/>
              <a:pPr>
                <a:defRPr/>
              </a:pPr>
              <a:t>02-Jun-22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0037C-E2A2-4CAF-9FE2-8D19BC5372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120397"/>
      </p:ext>
    </p:extLst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7EBE9-303D-40CA-80BF-DF10BB80D4C6}" type="datetimeFigureOut">
              <a:rPr lang="en-US" altLang="en-US"/>
              <a:pPr>
                <a:defRPr/>
              </a:pPr>
              <a:t>02-Jun-22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61A05-65FF-42B0-8B0E-9EBAC70CD8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7068"/>
      </p:ext>
    </p:extLst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solidFill>
                  <a:srgbClr val="898989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C906A35-E3F3-4858-9D3E-F80C6DFF1710}" type="datetimeFigureOut">
              <a:rPr lang="en-US" altLang="en-US"/>
              <a:pPr>
                <a:defRPr/>
              </a:pPr>
              <a:t>02-Jun-22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rgbClr val="898989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4B723B-1B94-438F-94A4-E05BB04765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push/>
  </p:transition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Black" panose="020B0A04020102020204" pitchFamily="34" charset="0"/>
          <a:ea typeface="ＭＳ Ｐゴシック" panose="020B0600070205080204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ＭＳ Ｐゴシック" panose="020B0600070205080204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ＭＳ Ｐゴシック" panose="020B0600070205080204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ＭＳ Ｐゴシック" panose="020B0600070205080204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ＭＳ Ｐゴシック" panose="020B0600070205080204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  <a:cs typeface="Arial" panose="020B0604020202020204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  <a:cs typeface="Arial" panose="020B0604020202020204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  <a:cs typeface="Arial" panose="020B0604020202020204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  <a:cs typeface="Arial" panose="020B0604020202020204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493713" y="2017713"/>
            <a:ext cx="8305800" cy="925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65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6500" b="1" dirty="0"/>
              <a:t>Comparison</a:t>
            </a:r>
          </a:p>
        </p:txBody>
      </p:sp>
      <p:sp>
        <p:nvSpPr>
          <p:cNvPr id="3075" name="TextBox 11"/>
          <p:cNvSpPr txBox="1">
            <a:spLocks noChangeArrowheads="1"/>
          </p:cNvSpPr>
          <p:nvPr/>
        </p:nvSpPr>
        <p:spPr bwMode="auto">
          <a:xfrm>
            <a:off x="611188" y="1608138"/>
            <a:ext cx="8865322" cy="369332"/>
          </a:xfrm>
          <a:prstGeom prst="rect">
            <a:avLst/>
          </a:prstGeom>
          <a:solidFill>
            <a:srgbClr val="FFC6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/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493713" y="3757612"/>
            <a:ext cx="8123237" cy="1492249"/>
          </a:xfrm>
        </p:spPr>
        <p:txBody>
          <a:bodyPr/>
          <a:lstStyle/>
          <a:p>
            <a:pPr algn="l"/>
            <a:endParaRPr lang="en-US" altLang="en-US" sz="2500" dirty="0">
              <a:solidFill>
                <a:schemeClr val="tx1"/>
              </a:solidFill>
            </a:endParaRPr>
          </a:p>
        </p:txBody>
      </p:sp>
      <p:pic>
        <p:nvPicPr>
          <p:cNvPr id="307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5557838"/>
            <a:ext cx="2909887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C62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B31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33525" y="1603375"/>
            <a:ext cx="8566150" cy="925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65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6500" b="1" dirty="0" err="1">
                <a:solidFill>
                  <a:srgbClr val="8C1D40"/>
                </a:solidFill>
              </a:rPr>
              <a:t>XGBoost</a:t>
            </a:r>
            <a:endParaRPr lang="en-US" altLang="en-US" sz="6500" b="1" dirty="0">
              <a:solidFill>
                <a:srgbClr val="8C1D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998109"/>
      </p:ext>
    </p:extLst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9725959-4D21-10E6-5B49-2C479856BF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888392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7014963"/>
      </p:ext>
    </p:extLst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FCE888C-F578-D5E0-3231-7CE678D2DB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517806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8830598"/>
      </p:ext>
    </p:extLst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2E9148A-43D4-1802-679F-CBFCBE87D7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091667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7238463"/>
      </p:ext>
    </p:extLst>
  </p:cSld>
  <p:clrMapOvr>
    <a:masterClrMapping/>
  </p:clrMapOvr>
  <p:transition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A95A533-FD4E-DDB5-8636-B19F33AD70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118306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7881266"/>
      </p:ext>
    </p:extLst>
  </p:cSld>
  <p:clrMapOvr>
    <a:masterClrMapping/>
  </p:clrMapOvr>
  <p:transition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5"/>
          <p:cNvSpPr>
            <a:spLocks noChangeArrowheads="1"/>
          </p:cNvSpPr>
          <p:nvPr/>
        </p:nvSpPr>
        <p:spPr bwMode="auto">
          <a:xfrm>
            <a:off x="493713" y="1951038"/>
            <a:ext cx="8305800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65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7000" b="1" dirty="0"/>
              <a:t>Q &amp; A?</a:t>
            </a:r>
          </a:p>
        </p:txBody>
      </p:sp>
      <p:sp>
        <p:nvSpPr>
          <p:cNvPr id="63491" name="Subtitle 2"/>
          <p:cNvSpPr>
            <a:spLocks noGrp="1"/>
          </p:cNvSpPr>
          <p:nvPr>
            <p:ph type="subTitle" idx="1"/>
          </p:nvPr>
        </p:nvSpPr>
        <p:spPr>
          <a:xfrm>
            <a:off x="619126" y="2909888"/>
            <a:ext cx="5016362" cy="538162"/>
          </a:xfrm>
          <a:solidFill>
            <a:srgbClr val="FFC425"/>
          </a:solidFill>
        </p:spPr>
        <p:txBody>
          <a:bodyPr/>
          <a:lstStyle/>
          <a:p>
            <a:pPr algn="l"/>
            <a:r>
              <a:rPr lang="en-US" altLang="en-US" sz="2500" b="1" dirty="0">
                <a:solidFill>
                  <a:schemeClr val="tx1"/>
                </a:solidFill>
              </a:rPr>
              <a:t>Thank you!</a:t>
            </a:r>
          </a:p>
        </p:txBody>
      </p:sp>
      <p:pic>
        <p:nvPicPr>
          <p:cNvPr id="6349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5557838"/>
            <a:ext cx="2909887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545233" y="513193"/>
            <a:ext cx="8774257" cy="925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65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6500" b="1" dirty="0">
                <a:solidFill>
                  <a:schemeClr val="bg1"/>
                </a:solidFill>
              </a:rPr>
              <a:t>Experimental Setup</a:t>
            </a: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0D41ED9E-B26C-4DA6-AA73-1D1119853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8912" y="1636847"/>
            <a:ext cx="3223923" cy="438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0"/>
              </a:spcBef>
            </a:pPr>
            <a:r>
              <a:rPr lang="en-US" altLang="en-US" sz="3400" dirty="0">
                <a:solidFill>
                  <a:srgbClr val="FFC627"/>
                </a:solidFill>
              </a:rPr>
              <a:t>R4.xlarge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dirty="0">
              <a:solidFill>
                <a:srgbClr val="FFC627"/>
              </a:solidFill>
            </a:endParaRPr>
          </a:p>
          <a:p>
            <a:pPr marL="457200" indent="-457200" eaLnBrk="1" hangingPunct="1">
              <a:spcBef>
                <a:spcPct val="0"/>
              </a:spcBef>
            </a:pPr>
            <a:r>
              <a:rPr lang="en-US" altLang="en-US" sz="3400" dirty="0">
                <a:solidFill>
                  <a:srgbClr val="FFC627"/>
                </a:solidFill>
              </a:rPr>
              <a:t>30.5GB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dirty="0">
              <a:solidFill>
                <a:srgbClr val="FFC627"/>
              </a:solidFill>
            </a:endParaRPr>
          </a:p>
          <a:p>
            <a:pPr marL="457200" indent="-457200" eaLnBrk="1" hangingPunct="1">
              <a:spcBef>
                <a:spcPct val="0"/>
              </a:spcBef>
            </a:pPr>
            <a:r>
              <a:rPr lang="en-US" altLang="en-US" sz="3400" dirty="0">
                <a:solidFill>
                  <a:srgbClr val="FFC627"/>
                </a:solidFill>
              </a:rPr>
              <a:t>4 Processors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dirty="0">
              <a:solidFill>
                <a:srgbClr val="FFC627"/>
              </a:solidFill>
            </a:endParaRPr>
          </a:p>
          <a:p>
            <a:pPr marL="457200" indent="-457200" eaLnBrk="1" hangingPunct="1">
              <a:spcBef>
                <a:spcPct val="0"/>
              </a:spcBef>
            </a:pPr>
            <a:r>
              <a:rPr lang="en-US" altLang="en-US" sz="3400" dirty="0">
                <a:solidFill>
                  <a:srgbClr val="FFC627"/>
                </a:solidFill>
              </a:rPr>
              <a:t>PostgreSQL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en-US" sz="3400" dirty="0">
              <a:solidFill>
                <a:srgbClr val="FFC627"/>
              </a:solidFill>
            </a:endParaRPr>
          </a:p>
          <a:p>
            <a:pPr marL="457200" indent="-457200" eaLnBrk="1" hangingPunct="1">
              <a:spcBef>
                <a:spcPct val="0"/>
              </a:spcBef>
            </a:pPr>
            <a:r>
              <a:rPr lang="en-US" altLang="en-US" sz="3400" dirty="0">
                <a:solidFill>
                  <a:srgbClr val="FFC627"/>
                </a:solidFill>
              </a:rPr>
              <a:t>80 – 20 split</a:t>
            </a:r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C62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B31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33525" y="1603375"/>
            <a:ext cx="8566150" cy="925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65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6500" b="1" dirty="0">
                <a:solidFill>
                  <a:srgbClr val="8C1D40"/>
                </a:solidFill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1543656"/>
      </p:ext>
    </p:extLst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182B5CA-936F-EAA3-CBD6-3CD469E502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836844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6216837"/>
      </p:ext>
    </p:extLst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36D078B-CC9F-4143-FCE6-37B019DACE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544696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7590530"/>
      </p:ext>
    </p:extLst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0C0934F-23E7-0CD2-6FAF-C82240023E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939715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70913871"/>
      </p:ext>
    </p:extLst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478ECC0-6AF9-9280-C125-930AB62D63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592079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0859059"/>
      </p:ext>
    </p:extLst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FEC7128-67A0-0329-C814-03FE33B38F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42507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707983"/>
      </p:ext>
    </p:extLst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A2C01B6-D2FD-D539-576C-94DAC7CDCE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208037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8677611"/>
      </p:ext>
    </p:extLst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ASU-BrandColors">
  <a:themeElements>
    <a:clrScheme name="ASU Brand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C1D40"/>
      </a:accent1>
      <a:accent2>
        <a:srgbClr val="FFC627"/>
      </a:accent2>
      <a:accent3>
        <a:srgbClr val="78BE20"/>
      </a:accent3>
      <a:accent4>
        <a:srgbClr val="00A3E0"/>
      </a:accent4>
      <a:accent5>
        <a:srgbClr val="FF7F32"/>
      </a:accent5>
      <a:accent6>
        <a:srgbClr val="5C6670"/>
      </a:accent6>
      <a:hlink>
        <a:srgbClr val="8C1D40"/>
      </a:hlink>
      <a:folHlink>
        <a:srgbClr val="FFC627"/>
      </a:folHlink>
    </a:clrScheme>
    <a:fontScheme name="ASU Brand fon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SU Template and Guide PowerPoint v.1 (16x9).potx" id="{DD6C1EAC-8256-4A99-9515-3C9C1F264C25}" vid="{B930B6B1-98E7-4329-83C0-D8E1916774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ASU Guide for PowerPoint v.1 (16x9)</Template>
  <TotalTime>904</TotalTime>
  <Words>160</Words>
  <Application>Microsoft Office PowerPoint</Application>
  <PresentationFormat>Widescreen</PresentationFormat>
  <Paragraphs>50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Arial Black</vt:lpstr>
      <vt:lpstr>Calibri</vt:lpstr>
      <vt:lpstr>ASU-BrandColors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Finden</dc:creator>
  <cp:lastModifiedBy>Mahidhar Dwarampudi</cp:lastModifiedBy>
  <cp:revision>29</cp:revision>
  <dcterms:created xsi:type="dcterms:W3CDTF">2017-04-25T16:06:11Z</dcterms:created>
  <dcterms:modified xsi:type="dcterms:W3CDTF">2022-06-02T21:43:45Z</dcterms:modified>
</cp:coreProperties>
</file>