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372" r:id="rId3"/>
    <p:sldId id="427" r:id="rId4"/>
    <p:sldId id="428" r:id="rId5"/>
    <p:sldId id="406" r:id="rId6"/>
    <p:sldId id="429" r:id="rId7"/>
    <p:sldId id="430" r:id="rId8"/>
    <p:sldId id="435" r:id="rId9"/>
    <p:sldId id="431" r:id="rId10"/>
    <p:sldId id="432" r:id="rId11"/>
    <p:sldId id="433" r:id="rId12"/>
    <p:sldId id="434" r:id="rId13"/>
    <p:sldId id="397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D40"/>
    <a:srgbClr val="FFC627"/>
    <a:srgbClr val="5C6670"/>
    <a:srgbClr val="000000"/>
    <a:srgbClr val="FFC425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452" autoAdjust="0"/>
  </p:normalViewPr>
  <p:slideViewPr>
    <p:cSldViewPr snapToGrid="0" snapToObjects="1">
      <p:cViewPr varScale="1">
        <p:scale>
          <a:sx n="72" d="100"/>
          <a:sy n="72" d="100"/>
        </p:scale>
        <p:origin x="37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1\netsdb\model-inference\decisionTree\experiments\results\results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Prediction time 10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Sheet1!$K$3:$K$6</c:f>
              <c:numCache>
                <c:formatCode>General</c:formatCode>
                <c:ptCount val="4"/>
                <c:pt idx="0">
                  <c:v>69647.741079330401</c:v>
                </c:pt>
                <c:pt idx="1">
                  <c:v>15249.168395996099</c:v>
                </c:pt>
                <c:pt idx="2">
                  <c:v>11333.399295806899</c:v>
                </c:pt>
                <c:pt idx="3">
                  <c:v>4341.9544696807898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8-45D1-8D16-8BB3D8D8477E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Sheet1!$L$3:$L$6</c:f>
              <c:numCache>
                <c:formatCode>General</c:formatCode>
                <c:ptCount val="4"/>
                <c:pt idx="0">
                  <c:v>3242.81811714172</c:v>
                </c:pt>
                <c:pt idx="1">
                  <c:v>1876.5087127685499</c:v>
                </c:pt>
                <c:pt idx="2">
                  <c:v>1999.08423423767</c:v>
                </c:pt>
                <c:pt idx="3">
                  <c:v>1542.9761409759501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8-45D1-8D16-8BB3D8D8477E}"/>
            </c:ext>
          </c:extLst>
        </c:ser>
        <c:ser>
          <c:idx val="2"/>
          <c:order val="2"/>
          <c:tx>
            <c:strRef>
              <c:f>Sheet1!$M$2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Sheet1!$M$3:$M$6</c:f>
              <c:numCache>
                <c:formatCode>General</c:formatCode>
                <c:ptCount val="4"/>
                <c:pt idx="0">
                  <c:v>2541.68701171875</c:v>
                </c:pt>
                <c:pt idx="1">
                  <c:v>4193.8238143920898</c:v>
                </c:pt>
                <c:pt idx="2">
                  <c:v>3631.9601535797101</c:v>
                </c:pt>
                <c:pt idx="3">
                  <c:v>1851.9320487976099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8-45D1-8D16-8BB3D8D847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6388768"/>
        <c:axId val="1696387936"/>
      </c:barChart>
      <c:catAx>
        <c:axId val="1696388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387936"/>
        <c:crosses val="autoZero"/>
        <c:auto val="1"/>
        <c:lblAlgn val="ctr"/>
        <c:lblOffset val="100"/>
        <c:noMultiLvlLbl val="0"/>
      </c:catAx>
      <c:valAx>
        <c:axId val="16963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38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err="1">
                <a:effectLst/>
              </a:rPr>
              <a:t>Randomforest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dirty="0"/>
              <a:t>Total</a:t>
            </a:r>
            <a:r>
              <a:rPr lang="en-US" baseline="0" dirty="0"/>
              <a:t> Time for 10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Sheet1!$K$25:$K$28</c:f>
              <c:numCache>
                <c:formatCode>General</c:formatCode>
                <c:ptCount val="4"/>
                <c:pt idx="0">
                  <c:v>71738.083600997896</c:v>
                </c:pt>
                <c:pt idx="1">
                  <c:v>16929.334878921502</c:v>
                </c:pt>
                <c:pt idx="2">
                  <c:v>13176.705121994</c:v>
                </c:pt>
                <c:pt idx="3">
                  <c:v>5995.6068992614701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5-4238-8D0A-2604B05101E0}"/>
            </c:ext>
          </c:extLst>
        </c:ser>
        <c:ser>
          <c:idx val="1"/>
          <c:order val="1"/>
          <c:tx>
            <c:strRef>
              <c:f>Sheet1!$L$24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Sheet1!$L$25:$L$28</c:f>
              <c:numCache>
                <c:formatCode>General</c:formatCode>
                <c:ptCount val="4"/>
                <c:pt idx="0">
                  <c:v>5351.2096405029297</c:v>
                </c:pt>
                <c:pt idx="1">
                  <c:v>3525.1343250274699</c:v>
                </c:pt>
                <c:pt idx="2">
                  <c:v>3900.82883834839</c:v>
                </c:pt>
                <c:pt idx="3">
                  <c:v>3234.9281311035202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35-4238-8D0A-2604B05101E0}"/>
            </c:ext>
          </c:extLst>
        </c:ser>
        <c:ser>
          <c:idx val="2"/>
          <c:order val="2"/>
          <c:tx>
            <c:strRef>
              <c:f>Sheet1!$M$24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Sheet1!$J$25:$J$28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Sheet1!$M$25:$M$28</c:f>
              <c:numCache>
                <c:formatCode>General</c:formatCode>
                <c:ptCount val="4"/>
                <c:pt idx="0">
                  <c:v>4652.1031856536902</c:v>
                </c:pt>
                <c:pt idx="1">
                  <c:v>5882.1687698364303</c:v>
                </c:pt>
                <c:pt idx="2">
                  <c:v>16230.039358139</c:v>
                </c:pt>
                <c:pt idx="3">
                  <c:v>3541.7847633361798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35-4238-8D0A-2604B05101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98586672"/>
        <c:axId val="1798583760"/>
      </c:barChart>
      <c:catAx>
        <c:axId val="1798586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83760"/>
        <c:crosses val="autoZero"/>
        <c:auto val="1"/>
        <c:lblAlgn val="ctr"/>
        <c:lblOffset val="100"/>
        <c:noMultiLvlLbl val="0"/>
      </c:catAx>
      <c:valAx>
        <c:axId val="179858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5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Prediction</a:t>
            </a:r>
            <a:r>
              <a:rPr lang="en-US" baseline="0" dirty="0"/>
              <a:t> Time 500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Sheet1!$K$46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Sheet1!$K$47:$K$50</c:f>
              <c:numCache>
                <c:formatCode>General</c:formatCode>
                <c:ptCount val="4"/>
                <c:pt idx="0">
                  <c:v>2398450.6170749702</c:v>
                </c:pt>
                <c:pt idx="1">
                  <c:v>75672.934055328398</c:v>
                </c:pt>
                <c:pt idx="2">
                  <c:v>53508.896827697798</c:v>
                </c:pt>
                <c:pt idx="3">
                  <c:v>45634.240865707397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5-4F38-8109-8288652C4EA3}"/>
            </c:ext>
          </c:extLst>
        </c:ser>
        <c:ser>
          <c:idx val="1"/>
          <c:order val="1"/>
          <c:tx>
            <c:strRef>
              <c:f>Sheet1!$L$46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Sheet1!$L$47:$L$50</c:f>
              <c:numCache>
                <c:formatCode>General</c:formatCode>
                <c:ptCount val="4"/>
                <c:pt idx="0">
                  <c:v>65838.8383388519</c:v>
                </c:pt>
                <c:pt idx="1">
                  <c:v>165408.913135529</c:v>
                </c:pt>
                <c:pt idx="2">
                  <c:v>80452.737569809004</c:v>
                </c:pt>
                <c:pt idx="3">
                  <c:v>33044.742822647102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55-4F38-8109-8288652C4EA3}"/>
            </c:ext>
          </c:extLst>
        </c:ser>
        <c:ser>
          <c:idx val="2"/>
          <c:order val="2"/>
          <c:tx>
            <c:strRef>
              <c:f>Sheet1!$M$46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Sheet1!$J$47:$J$50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Sheet1!$M$47:$M$50</c:f>
              <c:numCache>
                <c:formatCode>General</c:formatCode>
                <c:ptCount val="4"/>
                <c:pt idx="0">
                  <c:v>40161.787271499597</c:v>
                </c:pt>
                <c:pt idx="1">
                  <c:v>193318.262815475</c:v>
                </c:pt>
                <c:pt idx="2">
                  <c:v>142404.34074401899</c:v>
                </c:pt>
                <c:pt idx="3">
                  <c:v>33232.1290969849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55-4F38-8109-8288652C4E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29415344"/>
        <c:axId val="1629415760"/>
      </c:barChart>
      <c:catAx>
        <c:axId val="1629415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15760"/>
        <c:crosses val="autoZero"/>
        <c:auto val="1"/>
        <c:lblAlgn val="ctr"/>
        <c:lblOffset val="100"/>
        <c:noMultiLvlLbl val="0"/>
      </c:catAx>
      <c:valAx>
        <c:axId val="162941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Randomforest</a:t>
            </a:r>
            <a:r>
              <a:rPr lang="en-US" dirty="0"/>
              <a:t> Total</a:t>
            </a:r>
            <a:r>
              <a:rPr lang="en-US" baseline="0" dirty="0"/>
              <a:t> Time Taken for 500 trees 8 Depth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Sheet1!$K$69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Sheet1!$K$70:$K$73</c:f>
              <c:numCache>
                <c:formatCode>General</c:formatCode>
                <c:ptCount val="4"/>
                <c:pt idx="0">
                  <c:v>2400774.7287750202</c:v>
                </c:pt>
                <c:pt idx="1">
                  <c:v>77322.875738143906</c:v>
                </c:pt>
                <c:pt idx="2">
                  <c:v>58822.841644287102</c:v>
                </c:pt>
                <c:pt idx="3">
                  <c:v>47632.974147796602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0-4D92-8CA7-49E0E1A3120A}"/>
            </c:ext>
          </c:extLst>
        </c:ser>
        <c:ser>
          <c:idx val="1"/>
          <c:order val="1"/>
          <c:tx>
            <c:strRef>
              <c:f>Sheet1!$L$69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Sheet1!$L$70:$L$73</c:f>
              <c:numCache>
                <c:formatCode>General</c:formatCode>
                <c:ptCount val="4"/>
                <c:pt idx="0">
                  <c:v>68185.975074768096</c:v>
                </c:pt>
                <c:pt idx="1">
                  <c:v>167146.206378937</c:v>
                </c:pt>
                <c:pt idx="2">
                  <c:v>89946.172237396197</c:v>
                </c:pt>
                <c:pt idx="3">
                  <c:v>35096.3327884674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D0-4D92-8CA7-49E0E1A3120A}"/>
            </c:ext>
          </c:extLst>
        </c:ser>
        <c:ser>
          <c:idx val="2"/>
          <c:order val="2"/>
          <c:tx>
            <c:strRef>
              <c:f>Sheet1!$M$69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Sheet1!$J$70:$J$73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Sheet1!$M$70:$M$73</c:f>
              <c:numCache>
                <c:formatCode>General</c:formatCode>
                <c:ptCount val="4"/>
                <c:pt idx="0">
                  <c:v>42423.929452896104</c:v>
                </c:pt>
                <c:pt idx="1">
                  <c:v>194980.717420578</c:v>
                </c:pt>
                <c:pt idx="2">
                  <c:v>589106.90832138096</c:v>
                </c:pt>
                <c:pt idx="3">
                  <c:v>35200.565814971902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D0-4D92-8CA7-49E0E1A312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0801248"/>
        <c:axId val="1690800832"/>
      </c:barChart>
      <c:catAx>
        <c:axId val="1690801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800832"/>
        <c:crosses val="autoZero"/>
        <c:auto val="1"/>
        <c:lblAlgn val="ctr"/>
        <c:lblOffset val="100"/>
        <c:noMultiLvlLbl val="0"/>
      </c:catAx>
      <c:valAx>
        <c:axId val="169080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80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Prediction 10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Sheet2!$I$2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Sheet2!$I$3:$I$6</c:f>
              <c:numCache>
                <c:formatCode>General</c:formatCode>
                <c:ptCount val="4"/>
                <c:pt idx="0">
                  <c:v>101459.13028717</c:v>
                </c:pt>
                <c:pt idx="1">
                  <c:v>18906.903266906698</c:v>
                </c:pt>
                <c:pt idx="2">
                  <c:v>13349.5345115662</c:v>
                </c:pt>
                <c:pt idx="3">
                  <c:v>4898.1800079345703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1-4828-88BD-7F7EC5892552}"/>
            </c:ext>
          </c:extLst>
        </c:ser>
        <c:ser>
          <c:idx val="1"/>
          <c:order val="1"/>
          <c:tx>
            <c:strRef>
              <c:f>Sheet2!$J$2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Sheet2!$J$3:$J$6</c:f>
              <c:numCache>
                <c:formatCode>General</c:formatCode>
                <c:ptCount val="4"/>
                <c:pt idx="0">
                  <c:v>1871.8445301055899</c:v>
                </c:pt>
                <c:pt idx="1">
                  <c:v>1947.7601051330601</c:v>
                </c:pt>
                <c:pt idx="2">
                  <c:v>2058.7294101715102</c:v>
                </c:pt>
                <c:pt idx="3">
                  <c:v>1590.9845829010001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51-4828-88BD-7F7EC5892552}"/>
            </c:ext>
          </c:extLst>
        </c:ser>
        <c:ser>
          <c:idx val="2"/>
          <c:order val="2"/>
          <c:tx>
            <c:strRef>
              <c:f>Sheet2!$K$2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Sheet2!$H$3:$H$6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Sheet2!$K$3:$K$6</c:f>
              <c:numCache>
                <c:formatCode>General</c:formatCode>
                <c:ptCount val="4"/>
                <c:pt idx="0">
                  <c:v>801.26929283142101</c:v>
                </c:pt>
                <c:pt idx="1">
                  <c:v>4118.7105178832999</c:v>
                </c:pt>
                <c:pt idx="2">
                  <c:v>3974.8582839965802</c:v>
                </c:pt>
                <c:pt idx="3">
                  <c:v>1899.05190467834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51-4828-88BD-7F7EC58925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97127936"/>
        <c:axId val="1897129600"/>
      </c:barChart>
      <c:catAx>
        <c:axId val="1897127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9600"/>
        <c:crosses val="autoZero"/>
        <c:auto val="1"/>
        <c:lblAlgn val="ctr"/>
        <c:lblOffset val="100"/>
        <c:noMultiLvlLbl val="0"/>
      </c:catAx>
      <c:valAx>
        <c:axId val="189712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</a:t>
            </a:r>
            <a:r>
              <a:rPr lang="en-US" baseline="0"/>
              <a:t> Total time 10 trees 8 depth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Sheet2!$I$24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Sheet2!$I$25:$I$28</c:f>
              <c:numCache>
                <c:formatCode>General</c:formatCode>
                <c:ptCount val="4"/>
                <c:pt idx="0">
                  <c:v>103382.778167725</c:v>
                </c:pt>
                <c:pt idx="1">
                  <c:v>20708.543777465798</c:v>
                </c:pt>
                <c:pt idx="2">
                  <c:v>15993.8747882843</c:v>
                </c:pt>
                <c:pt idx="3">
                  <c:v>6617.2964572906503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D-4C09-80A4-DDE73467F196}"/>
            </c:ext>
          </c:extLst>
        </c:ser>
        <c:ser>
          <c:idx val="1"/>
          <c:order val="1"/>
          <c:tx>
            <c:strRef>
              <c:f>Sheet2!$J$24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Sheet2!$J$25:$J$28</c:f>
              <c:numCache>
                <c:formatCode>General</c:formatCode>
                <c:ptCount val="4"/>
                <c:pt idx="0">
                  <c:v>3912.0421409606902</c:v>
                </c:pt>
                <c:pt idx="1">
                  <c:v>3671.5307235717801</c:v>
                </c:pt>
                <c:pt idx="2">
                  <c:v>4646.4087963104303</c:v>
                </c:pt>
                <c:pt idx="3">
                  <c:v>3383.0780982971201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D-4C09-80A4-DDE73467F196}"/>
            </c:ext>
          </c:extLst>
        </c:ser>
        <c:ser>
          <c:idx val="2"/>
          <c:order val="2"/>
          <c:tx>
            <c:strRef>
              <c:f>Sheet2!$K$24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Sheet2!$H$25:$H$28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Sheet2!$K$25:$K$28</c:f>
              <c:numCache>
                <c:formatCode>General</c:formatCode>
                <c:ptCount val="4"/>
                <c:pt idx="0">
                  <c:v>2799.70240592957</c:v>
                </c:pt>
                <c:pt idx="1">
                  <c:v>5720.8530902862603</c:v>
                </c:pt>
                <c:pt idx="2">
                  <c:v>16880.869865417499</c:v>
                </c:pt>
                <c:pt idx="3">
                  <c:v>3576.4412879943802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D-4C09-80A4-DDE73467F1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40507168"/>
        <c:axId val="1940507584"/>
      </c:barChart>
      <c:catAx>
        <c:axId val="1940507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7584"/>
        <c:crosses val="autoZero"/>
        <c:auto val="1"/>
        <c:lblAlgn val="ctr"/>
        <c:lblOffset val="100"/>
        <c:noMultiLvlLbl val="0"/>
      </c:catAx>
      <c:valAx>
        <c:axId val="194050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taken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Prediction</a:t>
            </a:r>
            <a:r>
              <a:rPr lang="en-US" baseline="0"/>
              <a:t> 500 trees 8 depth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Sheet2!$I$47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Sheet2!$I$48:$I$51</c:f>
              <c:numCache>
                <c:formatCode>General</c:formatCode>
                <c:ptCount val="4"/>
                <c:pt idx="0">
                  <c:v>134122.53594398501</c:v>
                </c:pt>
                <c:pt idx="1">
                  <c:v>76444.410562515302</c:v>
                </c:pt>
                <c:pt idx="2">
                  <c:v>52917.887210845998</c:v>
                </c:pt>
                <c:pt idx="3">
                  <c:v>43588.705778121999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E-4A71-ABF9-B3544CD3D615}"/>
            </c:ext>
          </c:extLst>
        </c:ser>
        <c:ser>
          <c:idx val="1"/>
          <c:order val="1"/>
          <c:tx>
            <c:strRef>
              <c:f>Sheet2!$J$47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Sheet2!$J$48:$J$51</c:f>
              <c:numCache>
                <c:formatCode>General</c:formatCode>
                <c:ptCount val="4"/>
                <c:pt idx="0">
                  <c:v>19080.024242401101</c:v>
                </c:pt>
                <c:pt idx="1">
                  <c:v>161689.79668617301</c:v>
                </c:pt>
                <c:pt idx="2">
                  <c:v>105802.506446838</c:v>
                </c:pt>
                <c:pt idx="3">
                  <c:v>25896.202564239498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E-4A71-ABF9-B3544CD3D615}"/>
            </c:ext>
          </c:extLst>
        </c:ser>
        <c:ser>
          <c:idx val="2"/>
          <c:order val="2"/>
          <c:tx>
            <c:strRef>
              <c:f>Sheet2!$K$47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Sheet2!$H$48:$H$51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Sheet2!$K$48:$K$51</c:f>
              <c:numCache>
                <c:formatCode>General</c:formatCode>
                <c:ptCount val="4"/>
                <c:pt idx="0">
                  <c:v>17692.823410034202</c:v>
                </c:pt>
                <c:pt idx="1">
                  <c:v>190123.545885086</c:v>
                </c:pt>
                <c:pt idx="2">
                  <c:v>138616.07551574701</c:v>
                </c:pt>
                <c:pt idx="3">
                  <c:v>25381.461381912199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E-4A71-ABF9-B3544CD3D6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97131680"/>
        <c:axId val="1897120032"/>
      </c:barChart>
      <c:catAx>
        <c:axId val="1897131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20032"/>
        <c:crosses val="autoZero"/>
        <c:auto val="1"/>
        <c:lblAlgn val="ctr"/>
        <c:lblOffset val="100"/>
        <c:noMultiLvlLbl val="0"/>
      </c:catAx>
      <c:valAx>
        <c:axId val="189712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3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XGBoost Total Time 500 trees 8 depth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Sheet2!$I$70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Sheet2!$I$71:$I$74</c:f>
              <c:numCache>
                <c:formatCode>General</c:formatCode>
                <c:ptCount val="4"/>
                <c:pt idx="0">
                  <c:v>136573.39000701901</c:v>
                </c:pt>
                <c:pt idx="1">
                  <c:v>78153.047084808393</c:v>
                </c:pt>
                <c:pt idx="2">
                  <c:v>82835.233211517305</c:v>
                </c:pt>
                <c:pt idx="3">
                  <c:v>45775.402545928999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0-4639-A8C5-9B909737DF01}"/>
            </c:ext>
          </c:extLst>
        </c:ser>
        <c:ser>
          <c:idx val="1"/>
          <c:order val="1"/>
          <c:tx>
            <c:strRef>
              <c:f>Sheet2!$J$70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Sheet2!$J$71:$J$74</c:f>
              <c:numCache>
                <c:formatCode>General</c:formatCode>
                <c:ptCount val="4"/>
                <c:pt idx="0">
                  <c:v>21653.745412826502</c:v>
                </c:pt>
                <c:pt idx="1">
                  <c:v>163559.726953506</c:v>
                </c:pt>
                <c:pt idx="2">
                  <c:v>141051.24235153201</c:v>
                </c:pt>
                <c:pt idx="3">
                  <c:v>28144.618272781401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0-4639-A8C5-9B909737DF01}"/>
            </c:ext>
          </c:extLst>
        </c:ser>
        <c:ser>
          <c:idx val="2"/>
          <c:order val="2"/>
          <c:tx>
            <c:strRef>
              <c:f>Sheet2!$K$70</c:f>
              <c:strCache>
                <c:ptCount val="1"/>
                <c:pt idx="0">
                  <c:v>1000000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Sheet2!$H$71:$H$74</c:f>
              <c:strCache>
                <c:ptCount val="4"/>
                <c:pt idx="0">
                  <c:v>Sklearn</c:v>
                </c:pt>
                <c:pt idx="1">
                  <c:v>HumminbirdTorchCPU</c:v>
                </c:pt>
                <c:pt idx="2">
                  <c:v>HummingbirdTorchScriptCPU</c:v>
                </c:pt>
                <c:pt idx="3">
                  <c:v>ONNXCPU</c:v>
                </c:pt>
              </c:strCache>
            </c:strRef>
          </c:cat>
          <c:val>
            <c:numRef>
              <c:f>Sheet2!$K$71:$K$74</c:f>
              <c:numCache>
                <c:formatCode>General</c:formatCode>
                <c:ptCount val="4"/>
                <c:pt idx="0">
                  <c:v>20137.602329254099</c:v>
                </c:pt>
                <c:pt idx="1">
                  <c:v>191806.066989899</c:v>
                </c:pt>
                <c:pt idx="2">
                  <c:v>605028.63812446594</c:v>
                </c:pt>
                <c:pt idx="3">
                  <c:v>27451.575040817301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0-4639-A8C5-9B909737D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04293040"/>
        <c:axId val="1804292624"/>
      </c:barChart>
      <c:catAx>
        <c:axId val="180429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Library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292624"/>
        <c:crosses val="autoZero"/>
        <c:auto val="1"/>
        <c:lblAlgn val="ctr"/>
        <c:lblOffset val="100"/>
        <c:noMultiLvlLbl val="0"/>
      </c:catAx>
      <c:valAx>
        <c:axId val="180429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29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4DC14-52D4-4E7E-B0C7-543B71C2190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C412BE-583A-40C3-BC8F-A4B60291C95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52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C412BE-583A-40C3-BC8F-A4B60291C95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49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705B56-D071-4AC8-B72E-C30AD75C802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1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F759-3580-4F07-973A-D24A7CA72404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95A8-705B-4DC9-997E-C17E78792008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28E-25E3-4D9D-BE11-0A3A475BFC13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362-0D2D-4C20-BE9B-253092BE41BD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15AB-1B58-4A37-87E1-0996203DA4EE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1DB-C9A4-4B9B-9D7D-DF6593DB21E6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5C10-9E41-4D12-9CF7-FC52B366257D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0A31-ED3E-46E3-A63E-DB0F74F173FB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3DDA-321B-4251-ABBC-784A692E6550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B04C-A831-40B7-A97E-768446AE4AB0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EBE9-303D-40CA-80BF-DF10BB80D4C6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906A35-E3F3-4858-9D3E-F80C6DFF1710}" type="datetimeFigureOut">
              <a:rPr lang="en-US" altLang="en-US"/>
              <a:pPr>
                <a:defRPr/>
              </a:pPr>
              <a:t>01-Jun-22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93713" y="2017713"/>
            <a:ext cx="830580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/>
              <a:t>Comparison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8" y="1608138"/>
            <a:ext cx="8865322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493713" y="3757612"/>
            <a:ext cx="8123237" cy="1492249"/>
          </a:xfrm>
        </p:spPr>
        <p:txBody>
          <a:bodyPr/>
          <a:lstStyle/>
          <a:p>
            <a:pPr algn="l"/>
            <a:endParaRPr lang="en-US" altLang="en-US" sz="2500" dirty="0">
              <a:solidFill>
                <a:schemeClr val="tx1"/>
              </a:solidFill>
            </a:endParaRPr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CE888C-F578-D5E0-3231-7CE678D2D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1780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830598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9148A-43D4-1802-679F-CBFCBE87D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166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723846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95A533-FD4E-DDB5-8636-B19F33AD7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830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7881266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493713" y="1951038"/>
            <a:ext cx="83058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7000" b="1" dirty="0"/>
              <a:t>Q &amp; A?</a:t>
            </a: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619126" y="2909888"/>
            <a:ext cx="5016362" cy="538162"/>
          </a:xfrm>
          <a:solidFill>
            <a:srgbClr val="FFC425"/>
          </a:solidFill>
        </p:spPr>
        <p:txBody>
          <a:bodyPr/>
          <a:lstStyle/>
          <a:p>
            <a:pPr algn="l"/>
            <a:r>
              <a:rPr lang="en-US" altLang="en-US" sz="2500" b="1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45233" y="513193"/>
            <a:ext cx="8774257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chemeClr val="bg1"/>
                </a:solidFill>
              </a:rPr>
              <a:t>Experimental Setup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D41ED9E-B26C-4DA6-AA73-1D111985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1636847"/>
            <a:ext cx="3223923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R4.xlarge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30.5GB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4 Processors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PostgreSQL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34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80 – 20 split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33525" y="1603375"/>
            <a:ext cx="856615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8C1D4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543656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82B5CA-936F-EAA3-CBD6-3CD469E50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684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6216837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6D078B-CC9F-4143-FCE6-37B019DAC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469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59053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78ECC0-6AF9-9280-C125-930AB62D6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9207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859059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EC7128-67A0-0329-C814-03FE33B38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250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07983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33525" y="1603375"/>
            <a:ext cx="856615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 err="1">
                <a:solidFill>
                  <a:srgbClr val="8C1D40"/>
                </a:solidFill>
              </a:rPr>
              <a:t>XGBoost</a:t>
            </a:r>
            <a:endParaRPr lang="en-US" altLang="en-US" sz="6500" b="1" dirty="0">
              <a:solidFill>
                <a:srgbClr val="8C1D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8109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725959-4D21-10E6-5B49-2C479856B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839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7014963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901</TotalTime>
  <Words>134</Words>
  <Application>Microsoft Office PowerPoint</Application>
  <PresentationFormat>Widescreen</PresentationFormat>
  <Paragraphs>44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ASU-BrandColors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Mahidhar Dwarampudi</cp:lastModifiedBy>
  <cp:revision>28</cp:revision>
  <dcterms:created xsi:type="dcterms:W3CDTF">2017-04-25T16:06:11Z</dcterms:created>
  <dcterms:modified xsi:type="dcterms:W3CDTF">2022-06-02T04:34:31Z</dcterms:modified>
</cp:coreProperties>
</file>