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7" r:id="rId2"/>
    <p:sldId id="269" r:id="rId3"/>
    <p:sldId id="270" r:id="rId4"/>
    <p:sldId id="271" r:id="rId5"/>
    <p:sldId id="272" r:id="rId6"/>
    <p:sldId id="273"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9/10/2023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9/10/2023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9/10/2023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9/10/2023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9/10/2023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9/10/2023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9/10/2023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9/10/2023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9/10/2023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9/10/2023</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9/10/2023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9/10/2023</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6503468" cy="3083767"/>
          </a:xfrm>
        </p:spPr>
        <p:txBody>
          <a:bodyPr/>
          <a:lstStyle/>
          <a:p>
            <a:r>
              <a:rPr lang="en-US" dirty="0"/>
              <a:t>BCG Data Science Task 2</a:t>
            </a:r>
          </a:p>
        </p:txBody>
      </p:sp>
      <p:sp>
        <p:nvSpPr>
          <p:cNvPr id="3" name="Subtitle 2"/>
          <p:cNvSpPr>
            <a:spLocks noGrp="1"/>
          </p:cNvSpPr>
          <p:nvPr>
            <p:ph type="subTitle" idx="1"/>
          </p:nvPr>
        </p:nvSpPr>
        <p:spPr/>
        <p:txBody>
          <a:bodyPr/>
          <a:lstStyle/>
          <a:p>
            <a:r>
              <a:rPr lang="en-US" dirty="0"/>
              <a:t>Vedant Kedia</a:t>
            </a:r>
          </a:p>
        </p:txBody>
      </p:sp>
      <p:pic>
        <p:nvPicPr>
          <p:cNvPr id="5" name="Picture 4">
            <a:extLst>
              <a:ext uri="{FF2B5EF4-FFF2-40B4-BE49-F238E27FC236}">
                <a16:creationId xmlns:a16="http://schemas.microsoft.com/office/drawing/2014/main" id="{FA0E9E31-C7E5-752D-0F8D-6CD0525579D3}"/>
              </a:ext>
            </a:extLst>
          </p:cNvPr>
          <p:cNvPicPr>
            <a:picLocks noChangeAspect="1"/>
          </p:cNvPicPr>
          <p:nvPr/>
        </p:nvPicPr>
        <p:blipFill>
          <a:blip r:embed="rId2"/>
          <a:stretch>
            <a:fillRect/>
          </a:stretch>
        </p:blipFill>
        <p:spPr>
          <a:xfrm>
            <a:off x="7113068" y="0"/>
            <a:ext cx="5078931" cy="6858000"/>
          </a:xfrm>
          <a:prstGeom prst="rect">
            <a:avLst/>
          </a:prstGeom>
        </p:spPr>
      </p:pic>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Churn Rate</a:t>
            </a:r>
          </a:p>
        </p:txBody>
      </p:sp>
      <p:pic>
        <p:nvPicPr>
          <p:cNvPr id="7" name="Picture 6">
            <a:extLst>
              <a:ext uri="{FF2B5EF4-FFF2-40B4-BE49-F238E27FC236}">
                <a16:creationId xmlns:a16="http://schemas.microsoft.com/office/drawing/2014/main" id="{00FD59B4-8DC3-839D-F589-7354A9845E30}"/>
              </a:ext>
            </a:extLst>
          </p:cNvPr>
          <p:cNvPicPr>
            <a:picLocks noChangeAspect="1"/>
          </p:cNvPicPr>
          <p:nvPr/>
        </p:nvPicPr>
        <p:blipFill>
          <a:blip r:embed="rId2"/>
          <a:stretch>
            <a:fillRect/>
          </a:stretch>
        </p:blipFill>
        <p:spPr>
          <a:xfrm>
            <a:off x="5640404" y="1674796"/>
            <a:ext cx="5886650" cy="4196615"/>
          </a:xfrm>
          <a:prstGeom prst="rect">
            <a:avLst/>
          </a:prstGeom>
        </p:spPr>
      </p:pic>
      <p:sp>
        <p:nvSpPr>
          <p:cNvPr id="8" name="TextBox 7">
            <a:extLst>
              <a:ext uri="{FF2B5EF4-FFF2-40B4-BE49-F238E27FC236}">
                <a16:creationId xmlns:a16="http://schemas.microsoft.com/office/drawing/2014/main" id="{517EB657-D9DF-B7D0-067B-42C53252BA11}"/>
              </a:ext>
            </a:extLst>
          </p:cNvPr>
          <p:cNvSpPr txBox="1"/>
          <p:nvPr/>
        </p:nvSpPr>
        <p:spPr>
          <a:xfrm>
            <a:off x="664946" y="2701300"/>
            <a:ext cx="4975458" cy="923330"/>
          </a:xfrm>
          <a:prstGeom prst="rect">
            <a:avLst/>
          </a:prstGeom>
          <a:noFill/>
        </p:spPr>
        <p:txBody>
          <a:bodyPr wrap="square" rtlCol="0">
            <a:spAutoFit/>
          </a:bodyPr>
          <a:lstStyle/>
          <a:p>
            <a:r>
              <a:rPr lang="en-IN" dirty="0"/>
              <a:t>Of </a:t>
            </a:r>
            <a:r>
              <a:rPr lang="en-IN" dirty="0" err="1"/>
              <a:t>PowerCo’s</a:t>
            </a:r>
            <a:r>
              <a:rPr lang="en-IN" dirty="0"/>
              <a:t> total customers, 9.7% have churned in the 3 months following the dataset’s last records</a:t>
            </a:r>
          </a:p>
        </p:txBody>
      </p:sp>
    </p:spTree>
    <p:extLst>
      <p:ext uri="{BB962C8B-B14F-4D97-AF65-F5344CB8AC3E}">
        <p14:creationId xmlns:p14="http://schemas.microsoft.com/office/powerpoint/2010/main" val="6795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Correlations</a:t>
            </a:r>
          </a:p>
        </p:txBody>
      </p:sp>
      <p:sp>
        <p:nvSpPr>
          <p:cNvPr id="8" name="TextBox 7">
            <a:extLst>
              <a:ext uri="{FF2B5EF4-FFF2-40B4-BE49-F238E27FC236}">
                <a16:creationId xmlns:a16="http://schemas.microsoft.com/office/drawing/2014/main" id="{517EB657-D9DF-B7D0-067B-42C53252BA11}"/>
              </a:ext>
            </a:extLst>
          </p:cNvPr>
          <p:cNvSpPr txBox="1"/>
          <p:nvPr/>
        </p:nvSpPr>
        <p:spPr>
          <a:xfrm>
            <a:off x="182880" y="2203440"/>
            <a:ext cx="5104598" cy="3139321"/>
          </a:xfrm>
          <a:prstGeom prst="rect">
            <a:avLst/>
          </a:prstGeom>
          <a:noFill/>
        </p:spPr>
        <p:txBody>
          <a:bodyPr wrap="square" rtlCol="0">
            <a:spAutoFit/>
          </a:bodyPr>
          <a:lstStyle/>
          <a:p>
            <a:pPr marL="285750" indent="-285750" algn="l">
              <a:buFont typeface="Arial" panose="020B0604020202020204" pitchFamily="34" charset="0"/>
              <a:buChar char="•"/>
            </a:pPr>
            <a:r>
              <a:rPr lang="en-US" dirty="0">
                <a:effectLst/>
              </a:rPr>
              <a:t>Current consumption shows a 100% correlation with the forecasted consumption for the next calendar year.</a:t>
            </a:r>
          </a:p>
          <a:p>
            <a:pPr marL="285750" indent="-285750" algn="l">
              <a:buFont typeface="Arial" panose="020B0604020202020204" pitchFamily="34" charset="0"/>
              <a:buChar char="•"/>
            </a:pPr>
            <a:r>
              <a:rPr lang="en-US" dirty="0">
                <a:effectLst/>
              </a:rPr>
              <a:t>Consumption of Gas is showing strong positive correlation with consumption of electricity</a:t>
            </a:r>
          </a:p>
          <a:p>
            <a:pPr marL="285750" indent="-285750" algn="l">
              <a:buFont typeface="Arial" panose="020B0604020202020204" pitchFamily="34" charset="0"/>
              <a:buChar char="•"/>
            </a:pPr>
            <a:r>
              <a:rPr lang="en-US" dirty="0">
                <a:effectLst/>
              </a:rPr>
              <a:t>The forecasted consumption is highly correlated with the net margin.</a:t>
            </a:r>
          </a:p>
          <a:p>
            <a:pPr marL="285750" indent="-285750" algn="l">
              <a:buFont typeface="Arial" panose="020B0604020202020204" pitchFamily="34" charset="0"/>
              <a:buChar char="•"/>
            </a:pPr>
            <a:r>
              <a:rPr lang="en-US" dirty="0">
                <a:effectLst/>
              </a:rPr>
              <a:t>Max power consumption shows positive correlation with margin.</a:t>
            </a:r>
          </a:p>
          <a:p>
            <a:endParaRPr lang="en-IN" dirty="0"/>
          </a:p>
        </p:txBody>
      </p:sp>
      <p:pic>
        <p:nvPicPr>
          <p:cNvPr id="4" name="Picture 3">
            <a:extLst>
              <a:ext uri="{FF2B5EF4-FFF2-40B4-BE49-F238E27FC236}">
                <a16:creationId xmlns:a16="http://schemas.microsoft.com/office/drawing/2014/main" id="{0A1086A7-CA4F-E8A8-BD78-48E9C90B7EC9}"/>
              </a:ext>
            </a:extLst>
          </p:cNvPr>
          <p:cNvPicPr>
            <a:picLocks noChangeAspect="1"/>
          </p:cNvPicPr>
          <p:nvPr/>
        </p:nvPicPr>
        <p:blipFill>
          <a:blip r:embed="rId2"/>
          <a:stretch>
            <a:fillRect/>
          </a:stretch>
        </p:blipFill>
        <p:spPr>
          <a:xfrm>
            <a:off x="5287478" y="1347535"/>
            <a:ext cx="6468177" cy="4851133"/>
          </a:xfrm>
          <a:prstGeom prst="rect">
            <a:avLst/>
          </a:prstGeom>
        </p:spPr>
      </p:pic>
    </p:spTree>
    <p:extLst>
      <p:ext uri="{BB962C8B-B14F-4D97-AF65-F5344CB8AC3E}">
        <p14:creationId xmlns:p14="http://schemas.microsoft.com/office/powerpoint/2010/main" val="1232888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Consumption</a:t>
            </a:r>
          </a:p>
        </p:txBody>
      </p:sp>
      <p:pic>
        <p:nvPicPr>
          <p:cNvPr id="5" name="Picture 4">
            <a:extLst>
              <a:ext uri="{FF2B5EF4-FFF2-40B4-BE49-F238E27FC236}">
                <a16:creationId xmlns:a16="http://schemas.microsoft.com/office/drawing/2014/main" id="{351BD8DD-95A5-5C0A-BCC8-60FD08DD9455}"/>
              </a:ext>
            </a:extLst>
          </p:cNvPr>
          <p:cNvPicPr>
            <a:picLocks noChangeAspect="1"/>
          </p:cNvPicPr>
          <p:nvPr/>
        </p:nvPicPr>
        <p:blipFill>
          <a:blip r:embed="rId2"/>
          <a:stretch>
            <a:fillRect/>
          </a:stretch>
        </p:blipFill>
        <p:spPr>
          <a:xfrm>
            <a:off x="344104" y="1608622"/>
            <a:ext cx="3640756" cy="3640756"/>
          </a:xfrm>
          <a:prstGeom prst="rect">
            <a:avLst/>
          </a:prstGeom>
        </p:spPr>
      </p:pic>
      <p:pic>
        <p:nvPicPr>
          <p:cNvPr id="7" name="Picture 6">
            <a:extLst>
              <a:ext uri="{FF2B5EF4-FFF2-40B4-BE49-F238E27FC236}">
                <a16:creationId xmlns:a16="http://schemas.microsoft.com/office/drawing/2014/main" id="{67A652C9-277B-A30E-8C5E-5DC1D5514843}"/>
              </a:ext>
            </a:extLst>
          </p:cNvPr>
          <p:cNvPicPr>
            <a:picLocks noChangeAspect="1"/>
          </p:cNvPicPr>
          <p:nvPr/>
        </p:nvPicPr>
        <p:blipFill>
          <a:blip r:embed="rId3"/>
          <a:stretch>
            <a:fillRect/>
          </a:stretch>
        </p:blipFill>
        <p:spPr>
          <a:xfrm>
            <a:off x="4231907" y="1608234"/>
            <a:ext cx="3640756" cy="3640756"/>
          </a:xfrm>
          <a:prstGeom prst="rect">
            <a:avLst/>
          </a:prstGeom>
        </p:spPr>
      </p:pic>
      <p:pic>
        <p:nvPicPr>
          <p:cNvPr id="10" name="Picture 9">
            <a:extLst>
              <a:ext uri="{FF2B5EF4-FFF2-40B4-BE49-F238E27FC236}">
                <a16:creationId xmlns:a16="http://schemas.microsoft.com/office/drawing/2014/main" id="{84FF028E-FBBD-5BD5-BC46-F5CB82E3D1ED}"/>
              </a:ext>
            </a:extLst>
          </p:cNvPr>
          <p:cNvPicPr>
            <a:picLocks noChangeAspect="1"/>
          </p:cNvPicPr>
          <p:nvPr/>
        </p:nvPicPr>
        <p:blipFill>
          <a:blip r:embed="rId4"/>
          <a:stretch>
            <a:fillRect/>
          </a:stretch>
        </p:blipFill>
        <p:spPr>
          <a:xfrm>
            <a:off x="8154202" y="1608234"/>
            <a:ext cx="3640756" cy="3640756"/>
          </a:xfrm>
          <a:prstGeom prst="rect">
            <a:avLst/>
          </a:prstGeom>
        </p:spPr>
      </p:pic>
      <p:sp>
        <p:nvSpPr>
          <p:cNvPr id="11" name="TextBox 10">
            <a:extLst>
              <a:ext uri="{FF2B5EF4-FFF2-40B4-BE49-F238E27FC236}">
                <a16:creationId xmlns:a16="http://schemas.microsoft.com/office/drawing/2014/main" id="{895ED171-DDCA-18B9-9BF5-0151443B71E7}"/>
              </a:ext>
            </a:extLst>
          </p:cNvPr>
          <p:cNvSpPr txBox="1"/>
          <p:nvPr/>
        </p:nvSpPr>
        <p:spPr>
          <a:xfrm>
            <a:off x="413886" y="5524901"/>
            <a:ext cx="11194181" cy="923330"/>
          </a:xfrm>
          <a:prstGeom prst="rect">
            <a:avLst/>
          </a:prstGeom>
          <a:noFill/>
        </p:spPr>
        <p:txBody>
          <a:bodyPr wrap="square" rtlCol="0">
            <a:spAutoFit/>
          </a:bodyPr>
          <a:lstStyle/>
          <a:p>
            <a:r>
              <a:rPr lang="en-IN" dirty="0"/>
              <a:t>Both electricity and gas consumption were highly skewed with the majority of customers consuming at the lower end of the spectrum and few consuming at the higher end. The same trend was visible with power subscription albeit to a lesser degree</a:t>
            </a:r>
          </a:p>
        </p:txBody>
      </p:sp>
    </p:spTree>
    <p:extLst>
      <p:ext uri="{BB962C8B-B14F-4D97-AF65-F5344CB8AC3E}">
        <p14:creationId xmlns:p14="http://schemas.microsoft.com/office/powerpoint/2010/main" val="4007774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Sensitivity</a:t>
            </a:r>
          </a:p>
        </p:txBody>
      </p:sp>
      <p:sp>
        <p:nvSpPr>
          <p:cNvPr id="8" name="TextBox 7">
            <a:extLst>
              <a:ext uri="{FF2B5EF4-FFF2-40B4-BE49-F238E27FC236}">
                <a16:creationId xmlns:a16="http://schemas.microsoft.com/office/drawing/2014/main" id="{517EB657-D9DF-B7D0-067B-42C53252BA11}"/>
              </a:ext>
            </a:extLst>
          </p:cNvPr>
          <p:cNvSpPr txBox="1"/>
          <p:nvPr/>
        </p:nvSpPr>
        <p:spPr>
          <a:xfrm>
            <a:off x="487680" y="2865279"/>
            <a:ext cx="5104598" cy="1477328"/>
          </a:xfrm>
          <a:prstGeom prst="rect">
            <a:avLst/>
          </a:prstGeom>
          <a:noFill/>
        </p:spPr>
        <p:txBody>
          <a:bodyPr wrap="square" rtlCol="0">
            <a:spAutoFit/>
          </a:bodyPr>
          <a:lstStyle/>
          <a:p>
            <a:pPr marL="285750" indent="-285750" algn="l">
              <a:buFont typeface="Arial" panose="020B0604020202020204" pitchFamily="34" charset="0"/>
              <a:buChar char="•"/>
            </a:pPr>
            <a:r>
              <a:rPr lang="en-US" dirty="0"/>
              <a:t>Prices showed inconsistent correlation between variable and fixed rates</a:t>
            </a:r>
          </a:p>
          <a:p>
            <a:pPr marL="285750" indent="-285750" algn="l">
              <a:buFont typeface="Arial" panose="020B0604020202020204" pitchFamily="34" charset="0"/>
              <a:buChar char="•"/>
            </a:pPr>
            <a:r>
              <a:rPr lang="en-US" dirty="0">
                <a:effectLst/>
              </a:rPr>
              <a:t>No price attribute showed significant correlation with churn</a:t>
            </a:r>
            <a:r>
              <a:rPr lang="en-US" dirty="0"/>
              <a:t>ing decisions</a:t>
            </a:r>
            <a:endParaRPr lang="en-US" dirty="0">
              <a:effectLst/>
            </a:endParaRPr>
          </a:p>
          <a:p>
            <a:endParaRPr lang="en-IN" dirty="0"/>
          </a:p>
        </p:txBody>
      </p:sp>
      <p:pic>
        <p:nvPicPr>
          <p:cNvPr id="5" name="Picture 4">
            <a:extLst>
              <a:ext uri="{FF2B5EF4-FFF2-40B4-BE49-F238E27FC236}">
                <a16:creationId xmlns:a16="http://schemas.microsoft.com/office/drawing/2014/main" id="{3CC2A80C-54F1-515D-15D8-3EBB6DAD9F15}"/>
              </a:ext>
            </a:extLst>
          </p:cNvPr>
          <p:cNvPicPr>
            <a:picLocks noChangeAspect="1"/>
          </p:cNvPicPr>
          <p:nvPr/>
        </p:nvPicPr>
        <p:blipFill>
          <a:blip r:embed="rId2"/>
          <a:stretch>
            <a:fillRect/>
          </a:stretch>
        </p:blipFill>
        <p:spPr>
          <a:xfrm>
            <a:off x="5913120" y="1432243"/>
            <a:ext cx="5791200" cy="4343400"/>
          </a:xfrm>
          <a:prstGeom prst="rect">
            <a:avLst/>
          </a:prstGeom>
        </p:spPr>
      </p:pic>
    </p:spTree>
    <p:extLst>
      <p:ext uri="{BB962C8B-B14F-4D97-AF65-F5344CB8AC3E}">
        <p14:creationId xmlns:p14="http://schemas.microsoft.com/office/powerpoint/2010/main" val="2241213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Steps and Additional Data Sources</a:t>
            </a:r>
          </a:p>
        </p:txBody>
      </p:sp>
      <p:sp>
        <p:nvSpPr>
          <p:cNvPr id="8" name="TextBox 7">
            <a:extLst>
              <a:ext uri="{FF2B5EF4-FFF2-40B4-BE49-F238E27FC236}">
                <a16:creationId xmlns:a16="http://schemas.microsoft.com/office/drawing/2014/main" id="{517EB657-D9DF-B7D0-067B-42C53252BA11}"/>
              </a:ext>
            </a:extLst>
          </p:cNvPr>
          <p:cNvSpPr txBox="1"/>
          <p:nvPr/>
        </p:nvSpPr>
        <p:spPr>
          <a:xfrm>
            <a:off x="911191" y="2413337"/>
            <a:ext cx="9686223" cy="2031325"/>
          </a:xfrm>
          <a:prstGeom prst="rect">
            <a:avLst/>
          </a:prstGeom>
          <a:noFill/>
        </p:spPr>
        <p:txBody>
          <a:bodyPr wrap="square" rtlCol="0">
            <a:spAutoFit/>
          </a:bodyPr>
          <a:lstStyle/>
          <a:p>
            <a:pPr marL="285750" indent="-285750" algn="l">
              <a:buFont typeface="Arial" panose="020B0604020202020204" pitchFamily="34" charset="0"/>
              <a:buChar char="•"/>
            </a:pPr>
            <a:r>
              <a:rPr lang="en-US" dirty="0"/>
              <a:t>While prices may not have shown a promising correlation with churn, this is a preliminary analysis and may not be fully accurate.</a:t>
            </a:r>
          </a:p>
          <a:p>
            <a:pPr marL="285750" indent="-285750" algn="l">
              <a:buFont typeface="Arial" panose="020B0604020202020204" pitchFamily="34" charset="0"/>
              <a:buChar char="•"/>
            </a:pPr>
            <a:r>
              <a:rPr lang="en-US" dirty="0"/>
              <a:t>To determine accurate price sensitivity, we would require average prices and consumption details at an equal date/time granularity.</a:t>
            </a:r>
          </a:p>
          <a:p>
            <a:pPr marL="285750" indent="-285750" algn="l">
              <a:buFont typeface="Arial" panose="020B0604020202020204" pitchFamily="34" charset="0"/>
              <a:buChar char="•"/>
            </a:pPr>
            <a:r>
              <a:rPr lang="en-US" dirty="0"/>
              <a:t>Moreover data over the customer’s revenues would also assist in further analysis.</a:t>
            </a:r>
          </a:p>
          <a:p>
            <a:pPr marL="285750" indent="-285750" algn="l">
              <a:buFont typeface="Arial" panose="020B0604020202020204" pitchFamily="34" charset="0"/>
              <a:buChar char="•"/>
            </a:pPr>
            <a:r>
              <a:rPr lang="en-US" dirty="0"/>
              <a:t>Measuring energy cost as a percentage of revenue will provide further insight into a customer’s budget for energy rates</a:t>
            </a:r>
          </a:p>
        </p:txBody>
      </p:sp>
    </p:spTree>
    <p:extLst>
      <p:ext uri="{BB962C8B-B14F-4D97-AF65-F5344CB8AC3E}">
        <p14:creationId xmlns:p14="http://schemas.microsoft.com/office/powerpoint/2010/main" val="1910800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20241" y="2980671"/>
            <a:ext cx="3158692" cy="896657"/>
          </a:xfrm>
        </p:spPr>
        <p:txBody>
          <a:bodyPr>
            <a:normAutofit/>
          </a:bodyPr>
          <a:lstStyle/>
          <a:p>
            <a:r>
              <a:rPr lang="en-US" sz="4800" dirty="0"/>
              <a:t>Thank You</a:t>
            </a:r>
          </a:p>
        </p:txBody>
      </p:sp>
      <p:pic>
        <p:nvPicPr>
          <p:cNvPr id="5" name="Picture 4">
            <a:extLst>
              <a:ext uri="{FF2B5EF4-FFF2-40B4-BE49-F238E27FC236}">
                <a16:creationId xmlns:a16="http://schemas.microsoft.com/office/drawing/2014/main" id="{FA0E9E31-C7E5-752D-0F8D-6CD0525579D3}"/>
              </a:ext>
            </a:extLst>
          </p:cNvPr>
          <p:cNvPicPr>
            <a:picLocks noChangeAspect="1"/>
          </p:cNvPicPr>
          <p:nvPr/>
        </p:nvPicPr>
        <p:blipFill>
          <a:blip r:embed="rId2"/>
          <a:stretch>
            <a:fillRect/>
          </a:stretch>
        </p:blipFill>
        <p:spPr>
          <a:xfrm>
            <a:off x="7113068" y="0"/>
            <a:ext cx="5078931" cy="6858000"/>
          </a:xfrm>
          <a:prstGeom prst="rect">
            <a:avLst/>
          </a:prstGeom>
        </p:spPr>
      </p:pic>
    </p:spTree>
    <p:extLst>
      <p:ext uri="{BB962C8B-B14F-4D97-AF65-F5344CB8AC3E}">
        <p14:creationId xmlns:p14="http://schemas.microsoft.com/office/powerpoint/2010/main" val="3612965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46</TotalTime>
  <Words>226</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Georgia</vt:lpstr>
      <vt:lpstr>Brushed Metal 16x9</vt:lpstr>
      <vt:lpstr>BCG Data Science Task 2</vt:lpstr>
      <vt:lpstr>Churn Rate</vt:lpstr>
      <vt:lpstr>Correlations</vt:lpstr>
      <vt:lpstr>Consumption</vt:lpstr>
      <vt:lpstr>Price Sensitivity</vt:lpstr>
      <vt:lpstr>Further Steps and Additional Data 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BCG Data Science Task 2</dc:title>
  <dc:creator>Vedant Kedia</dc:creator>
  <cp:lastModifiedBy>Vedant Kedia</cp:lastModifiedBy>
  <cp:revision>1</cp:revision>
  <dcterms:created xsi:type="dcterms:W3CDTF">2023-09-10T13:57:10Z</dcterms:created>
  <dcterms:modified xsi:type="dcterms:W3CDTF">2023-09-10T14:43:12Z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