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383763" y="4141999"/>
            <a:ext cx="4329197" cy="861497"/>
          </a:xfrm>
        </p:spPr>
        <p:txBody>
          <a:bodyPr>
            <a:normAutofit/>
          </a:bodyPr>
          <a:lstStyle/>
          <a:p>
            <a:pPr algn="r"/>
            <a:r>
              <a:rPr lang="en-US" dirty="0">
                <a:solidFill>
                  <a:schemeClr val="tx1"/>
                </a:solidFill>
              </a:rPr>
              <a:t>	Vedant Kolsure			</a:t>
            </a:r>
          </a:p>
          <a:p>
            <a:pPr algn="r"/>
            <a:r>
              <a:rPr lang="en-IN" dirty="0"/>
              <a:t>STU68622f4541e721751265093</a:t>
            </a:r>
            <a:endParaRPr lang="en-IN"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452328" y="2050553"/>
            <a:ext cx="7859264" cy="743448"/>
          </a:xfrm>
        </p:spPr>
        <p:txBody>
          <a:bodyPr>
            <a:normAutofit/>
          </a:bodyPr>
          <a:lstStyle/>
          <a:p>
            <a:r>
              <a:rPr lang="en-GB" sz="3200" b="1" dirty="0"/>
              <a:t>Project Title -	</a:t>
            </a:r>
            <a:r>
              <a:rPr lang="en-US" altLang="en-US" sz="3200" b="1" dirty="0"/>
              <a:t>Netflix Dataset Analysis</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0BEE1419-E54C-BD6B-E9CE-664626F45E99}"/>
              </a:ext>
            </a:extLst>
          </p:cNvPr>
          <p:cNvPicPr>
            <a:picLocks noChangeAspect="1"/>
          </p:cNvPicPr>
          <p:nvPr/>
        </p:nvPicPr>
        <p:blipFill>
          <a:blip r:embed="rId3"/>
          <a:stretch>
            <a:fillRect/>
          </a:stretch>
        </p:blipFill>
        <p:spPr>
          <a:xfrm>
            <a:off x="435381" y="1183154"/>
            <a:ext cx="7365012" cy="520836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A2CC1089-A0DD-046A-103B-725C3FAB818D}"/>
              </a:ext>
            </a:extLst>
          </p:cNvPr>
          <p:cNvPicPr>
            <a:picLocks noChangeAspect="1"/>
          </p:cNvPicPr>
          <p:nvPr/>
        </p:nvPicPr>
        <p:blipFill>
          <a:blip r:embed="rId3"/>
          <a:stretch>
            <a:fillRect/>
          </a:stretch>
        </p:blipFill>
        <p:spPr>
          <a:xfrm>
            <a:off x="535829" y="989045"/>
            <a:ext cx="8091875" cy="574288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3" name="Rectangle 1">
            <a:extLst>
              <a:ext uri="{FF2B5EF4-FFF2-40B4-BE49-F238E27FC236}">
                <a16:creationId xmlns:a16="http://schemas.microsoft.com/office/drawing/2014/main" id="{DD1D6625-31BB-3ABC-ADC3-898030DC6C58}"/>
              </a:ext>
            </a:extLst>
          </p:cNvPr>
          <p:cNvSpPr>
            <a:spLocks noGrp="1" noChangeArrowheads="1"/>
          </p:cNvSpPr>
          <p:nvPr>
            <p:ph type="body" sz="quarter" idx="12"/>
          </p:nvPr>
        </p:nvSpPr>
        <p:spPr bwMode="auto">
          <a:xfrm>
            <a:off x="795733" y="1333322"/>
            <a:ext cx="6801168" cy="552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rapid growth of OTT platforms has intensified competition for Netflix, with major rivals like </a:t>
            </a:r>
            <a:r>
              <a:rPr kumimoji="0" lang="en-US" altLang="en-US" sz="1600" b="1" i="0" u="none" strike="noStrike" cap="none" normalizeH="0" baseline="0" dirty="0">
                <a:ln>
                  <a:noFill/>
                </a:ln>
                <a:solidFill>
                  <a:schemeClr val="tx1"/>
                </a:solidFill>
                <a:effectLst/>
                <a:latin typeface="Arial" panose="020B0604020202020204" pitchFamily="34" charset="0"/>
              </a:rPr>
              <a:t>Amazon Prime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Disney+</a:t>
            </a:r>
            <a:r>
              <a:rPr kumimoji="0" lang="en-US" altLang="en-US" sz="1600" b="0" i="0" u="none" strike="noStrike" cap="none" normalizeH="0" baseline="0" dirty="0">
                <a:ln>
                  <a:noFill/>
                </a:ln>
                <a:solidFill>
                  <a:schemeClr val="tx1"/>
                </a:solidFill>
                <a:effectLst/>
                <a:latin typeface="Arial" panose="020B0604020202020204" pitchFamily="34" charset="0"/>
              </a:rPr>
              <a:t>, and various </a:t>
            </a:r>
            <a:r>
              <a:rPr kumimoji="0" lang="en-US" altLang="en-US" sz="1600" b="1" i="0" u="none" strike="noStrike" cap="none" normalizeH="0" baseline="0" dirty="0">
                <a:ln>
                  <a:noFill/>
                </a:ln>
                <a:solidFill>
                  <a:schemeClr val="tx1"/>
                </a:solidFill>
                <a:effectLst/>
                <a:latin typeface="Arial" panose="020B0604020202020204" pitchFamily="34" charset="0"/>
              </a:rPr>
              <a:t>regional streaming services</a:t>
            </a:r>
            <a:r>
              <a:rPr kumimoji="0" lang="en-US" altLang="en-US" sz="1600" b="0" i="0" u="none" strike="noStrike" cap="none" normalizeH="0" baseline="0" dirty="0">
                <a:ln>
                  <a:noFill/>
                </a:ln>
                <a:solidFill>
                  <a:schemeClr val="tx1"/>
                </a:solidFill>
                <a:effectLst/>
                <a:latin typeface="Arial" panose="020B0604020202020204" pitchFamily="34" charset="0"/>
              </a:rPr>
              <a:t> entering the market.</a:t>
            </a:r>
          </a:p>
          <a:p>
            <a:pPr>
              <a:lnSpc>
                <a:spcPct val="150000"/>
              </a:lnSpc>
            </a:pPr>
            <a:r>
              <a:rPr kumimoji="0" lang="en-US" altLang="en-US" sz="1600" b="0" i="0" u="none" strike="noStrike" cap="none" normalizeH="0" baseline="0" dirty="0">
                <a:ln>
                  <a:noFill/>
                </a:ln>
                <a:solidFill>
                  <a:schemeClr val="tx1"/>
                </a:solidFill>
                <a:effectLst/>
                <a:latin typeface="Arial" panose="020B0604020202020204" pitchFamily="34" charset="0"/>
              </a:rPr>
              <a:t>To maintain its leadership position, Netflix must </a:t>
            </a:r>
            <a:r>
              <a:rPr kumimoji="0" lang="en-US" altLang="en-US" sz="1600" b="1" i="0" u="none" strike="noStrike" cap="none" normalizeH="0" baseline="0" dirty="0">
                <a:ln>
                  <a:noFill/>
                </a:ln>
                <a:solidFill>
                  <a:schemeClr val="tx1"/>
                </a:solidFill>
                <a:effectLst/>
                <a:latin typeface="Arial" panose="020B0604020202020204" pitchFamily="34" charset="0"/>
              </a:rPr>
              <a:t>strategically evaluate its content catalog</a:t>
            </a:r>
            <a:r>
              <a:rPr kumimoji="0" lang="en-US" altLang="en-US" sz="1600" b="0" i="0" u="none" strike="noStrike" cap="none" normalizeH="0" baseline="0" dirty="0">
                <a:ln>
                  <a:noFill/>
                </a:ln>
                <a:solidFill>
                  <a:schemeClr val="tx1"/>
                </a:solidFill>
                <a:effectLst/>
                <a:latin typeface="Arial" panose="020B0604020202020204" pitchFamily="34" charset="0"/>
              </a:rPr>
              <a:t> to identify </a:t>
            </a:r>
            <a:r>
              <a:rPr kumimoji="0" lang="en-US" altLang="en-US" sz="1600" b="1" i="0" u="none" strike="noStrike" cap="none" normalizeH="0" baseline="0" dirty="0">
                <a:ln>
                  <a:noFill/>
                </a:ln>
                <a:solidFill>
                  <a:schemeClr val="tx1"/>
                </a:solidFill>
                <a:effectLst/>
                <a:latin typeface="Arial" panose="020B0604020202020204" pitchFamily="34" charset="0"/>
              </a:rPr>
              <a:t>strengths, gaps, and new opportunities</a:t>
            </a:r>
            <a:r>
              <a:rPr kumimoji="0" lang="en-US" altLang="en-US" sz="1600" b="0" i="0" u="none" strike="noStrike" cap="none" normalizeH="0" baseline="0" dirty="0">
                <a:ln>
                  <a:noFill/>
                </a:ln>
                <a:solidFill>
                  <a:schemeClr val="tx1"/>
                </a:solidFill>
                <a:effectLst/>
                <a:latin typeface="Arial" panose="020B0604020202020204" pitchFamily="34" charset="0"/>
              </a:rPr>
              <a:t> for growth.</a:t>
            </a:r>
            <a:br>
              <a:rPr kumimoji="0" lang="en-US" altLang="en-US" sz="1600" b="0" i="0" u="none" strike="noStrike" cap="none" normalizeH="0" baseline="0" dirty="0">
                <a:ln>
                  <a:noFill/>
                </a:ln>
                <a:solidFill>
                  <a:schemeClr val="tx1"/>
                </a:solidFill>
                <a:effectLst/>
                <a:latin typeface="Arial" panose="020B0604020202020204" pitchFamily="34" charset="0"/>
              </a:rPr>
            </a:br>
            <a:r>
              <a:rPr lang="en-US" sz="1600" dirty="0"/>
              <a:t>“How has Netflix’s content distribution (Movies vs. TV Shows, genres, and country contributions) evolved over the years, and what insights can be derived to guide future content acquisition and production strategies?”</a:t>
            </a:r>
            <a:br>
              <a:rPr lang="en-US" sz="1600" dirty="0"/>
            </a:br>
            <a:r>
              <a:rPr lang="en-US" altLang="en-US" sz="1600" dirty="0">
                <a:cs typeface="+mn-lt"/>
              </a:rPr>
              <a:t>This problem requires analyzing the dataset to uncover:</a:t>
            </a:r>
          </a:p>
          <a:p>
            <a:pPr>
              <a:lnSpc>
                <a:spcPct val="150000"/>
              </a:lnSpc>
            </a:pPr>
            <a:r>
              <a:rPr lang="en-US" altLang="en-US" sz="1600" dirty="0">
                <a:cs typeface="+mn-lt"/>
              </a:rPr>
              <a:t>The balance between Movies and TV Shows in Netflix’s library.</a:t>
            </a:r>
          </a:p>
          <a:p>
            <a:pPr>
              <a:lnSpc>
                <a:spcPct val="150000"/>
              </a:lnSpc>
            </a:pPr>
            <a:r>
              <a:rPr lang="en-US" altLang="en-US" sz="1600" dirty="0">
                <a:cs typeface="+mn-lt"/>
              </a:rPr>
              <a:t>The most common genres and how their popularity has changed over time.</a:t>
            </a:r>
          </a:p>
          <a:p>
            <a:pPr marL="0" lvl="0" indent="0" defTabSz="914400" eaLnBrk="0" fontAlgn="base" hangingPunct="0">
              <a:spcBef>
                <a:spcPct val="0"/>
              </a:spcBef>
              <a:spcAft>
                <a:spcPct val="0"/>
              </a:spcAft>
              <a:buClrTx/>
              <a:buSzTx/>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469311"/>
            <a:ext cx="7656280" cy="1275513"/>
          </a:xfrm>
        </p:spPr>
        <p:txBody>
          <a:bodyPr>
            <a:noAutofit/>
          </a:bodyPr>
          <a:lstStyle/>
          <a:p>
            <a:r>
              <a:rPr lang="en-GB" sz="2800" dirty="0"/>
              <a:t>Project Description</a:t>
            </a:r>
            <a:br>
              <a:rPr lang="en-GB" sz="1200" dirty="0"/>
            </a:br>
            <a:br>
              <a:rPr lang="en-GB" sz="1400" b="0" dirty="0"/>
            </a:br>
            <a:br>
              <a:rPr lang="en-US" sz="1400" b="0" dirty="0"/>
            </a:br>
            <a:r>
              <a:rPr lang="en-US" sz="1400" b="0" dirty="0"/>
              <a:t>The project titled “Content Trends Analysis for Strategic Recommendations – Netflix Dataset” focuses on exploring and analyzing Netflix’s extensive content library to uncover meaningful patterns and insights. As one of the largest global streaming platforms, Netflix continuously expands its catalog through a combination of original productions and licensed titles. However, with the rising competition from platforms like Amazon Prime, Disney+, and various regional OTT providers, it has become increasingly important for Netflix to adopt a data-driven approach to strengthen its content strategy and maintain market leadership.</a:t>
            </a:r>
            <a:br>
              <a:rPr lang="en-US" sz="1400" b="0" dirty="0"/>
            </a:br>
            <a:r>
              <a:rPr lang="en-US" sz="1400" b="0" dirty="0"/>
              <a:t>This project utilizes a Netflix dataset (in CSV format) that includes detailed information about movies and TV shows, such as release dates, genres, categories, countries of origin, and other relevant attributes. By applying data analytics and visualization techniques, the project aims to derive insights into the distribution of Movies vs. TV Shows over the years, the popularity and evolution of genres, and the country-wise contribution to Netflix’s global catalog.</a:t>
            </a:r>
            <a:br>
              <a:rPr lang="en-US" sz="1400" b="0" dirty="0"/>
            </a:br>
            <a:r>
              <a:rPr lang="en-US" sz="1400" b="0" dirty="0"/>
              <a:t>Through this analysis, the project identifies key trends, strengths, gaps, and opportunities within Netflix’s library. These insights enable Netflix to refine its content acquisition and production strategies, ensuring that it appeals to diverse audiences around the world while maintaining a competitive edge in the streaming industry.</a:t>
            </a:r>
            <a:br>
              <a:rPr lang="en-US" sz="1400" b="0" dirty="0"/>
            </a:br>
            <a:r>
              <a:rPr lang="en-US" sz="1400" b="0" dirty="0"/>
              <a:t>The analysis is conducted using Python, Pandas, Matplotlib, and Seaborn within a </a:t>
            </a:r>
            <a:r>
              <a:rPr lang="en-US" sz="1400" b="0" dirty="0" err="1"/>
              <a:t>Jupyter</a:t>
            </a:r>
            <a:r>
              <a:rPr lang="en-US" sz="1400" b="0" dirty="0"/>
              <a:t> Notebook environment, with the potential to extend the results into interactive dashboards using Tableau or Power BI for enhanced visualization and decision-making. Ultimately, this project provides strategic recommendations to guide Netflix’s future direction in content investment, global market expansion, and audience engagement.</a:t>
            </a:r>
            <a:br>
              <a:rPr lang="en-US" sz="1400" b="0" dirty="0"/>
            </a:br>
            <a:br>
              <a:rPr lang="en-GB" sz="1200" dirty="0"/>
            </a:br>
            <a:br>
              <a:rPr lang="en-GB" sz="1200" dirty="0"/>
            </a:br>
            <a:br>
              <a:rPr lang="en-GB" sz="1200" dirty="0"/>
            </a:br>
            <a:endParaRPr lang="en-IN" sz="12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580813"/>
            <a:ext cx="7904481" cy="3990023"/>
          </a:xfrm>
        </p:spPr>
        <p:txBody>
          <a:bodyPr>
            <a:noAutofit/>
          </a:bodyPr>
          <a:lstStyle/>
          <a:p>
            <a:r>
              <a:rPr lang="en-US" sz="1200" b="1" dirty="0"/>
              <a:t>Netflix Management &amp; Strategy Teams</a:t>
            </a:r>
            <a:endParaRPr lang="en-US" sz="1200" dirty="0"/>
          </a:p>
          <a:p>
            <a:r>
              <a:rPr lang="en-US" sz="1200" dirty="0"/>
              <a:t>To make </a:t>
            </a:r>
            <a:r>
              <a:rPr lang="en-US" sz="1200" b="1" dirty="0"/>
              <a:t>data-driven decisions</a:t>
            </a:r>
            <a:r>
              <a:rPr lang="en-US" sz="1200" dirty="0"/>
              <a:t> regarding content acquisition, production, and licensing.</a:t>
            </a:r>
          </a:p>
          <a:p>
            <a:r>
              <a:rPr lang="en-US" sz="1200" dirty="0"/>
              <a:t>Helps identify </a:t>
            </a:r>
            <a:r>
              <a:rPr lang="en-US" sz="1200" b="1" dirty="0"/>
              <a:t>trending genres, popular countries</a:t>
            </a:r>
            <a:r>
              <a:rPr lang="en-US" sz="1200" dirty="0"/>
              <a:t>, and </a:t>
            </a:r>
            <a:r>
              <a:rPr lang="en-US" sz="1200" b="1" dirty="0"/>
              <a:t>underrepresented markets</a:t>
            </a:r>
            <a:r>
              <a:rPr lang="en-US" sz="1200" dirty="0"/>
              <a:t> for strategic planning.</a:t>
            </a:r>
          </a:p>
          <a:p>
            <a:r>
              <a:rPr lang="en-US" sz="1200" b="1" dirty="0"/>
              <a:t>Content Acquisition &amp; Production Teams</a:t>
            </a:r>
            <a:endParaRPr lang="en-US" sz="1200" dirty="0"/>
          </a:p>
          <a:p>
            <a:r>
              <a:rPr lang="en-US" sz="1200" dirty="0"/>
              <a:t>To determine which </a:t>
            </a:r>
            <a:r>
              <a:rPr lang="en-US" sz="1200" b="1" dirty="0"/>
              <a:t>movies or TV shows to invest in</a:t>
            </a:r>
            <a:r>
              <a:rPr lang="en-US" sz="1200" dirty="0"/>
              <a:t>.</a:t>
            </a:r>
          </a:p>
          <a:p>
            <a:r>
              <a:rPr lang="en-US" sz="1200" dirty="0"/>
              <a:t>Supports decisions on </a:t>
            </a:r>
            <a:r>
              <a:rPr lang="en-US" sz="1200" b="1" dirty="0"/>
              <a:t>regional content focus</a:t>
            </a:r>
            <a:r>
              <a:rPr lang="en-US" sz="1200" dirty="0"/>
              <a:t>, such as K-dramas, Spanish thrillers, or Indian productions.</a:t>
            </a:r>
          </a:p>
          <a:p>
            <a:r>
              <a:rPr lang="en-US" sz="1200" b="1" dirty="0"/>
              <a:t>Marketing Teams</a:t>
            </a:r>
            <a:endParaRPr lang="en-US" sz="1200" dirty="0"/>
          </a:p>
          <a:p>
            <a:r>
              <a:rPr lang="en-US" sz="1200" dirty="0"/>
              <a:t>To design </a:t>
            </a:r>
            <a:r>
              <a:rPr lang="en-US" sz="1200" b="1" dirty="0"/>
              <a:t>targeted campaigns</a:t>
            </a:r>
            <a:r>
              <a:rPr lang="en-US" sz="1200" dirty="0"/>
              <a:t> based on audience preferences by genre and region.</a:t>
            </a:r>
          </a:p>
          <a:p>
            <a:r>
              <a:rPr lang="en-US" sz="1200" dirty="0"/>
              <a:t>Example: Promoting Indian movies in Asian markets or K-dramas to global youth audiences.</a:t>
            </a:r>
          </a:p>
          <a:p>
            <a:r>
              <a:rPr lang="en-US" sz="1200" b="1" dirty="0"/>
              <a:t>Data Analysts &amp; Researchers</a:t>
            </a:r>
            <a:endParaRPr lang="en-US" sz="1200" dirty="0"/>
          </a:p>
          <a:p>
            <a:r>
              <a:rPr lang="en-US" sz="1200" dirty="0"/>
              <a:t>To analyze </a:t>
            </a:r>
            <a:r>
              <a:rPr lang="en-US" sz="1200" b="1" dirty="0"/>
              <a:t>trends in OTT platforms</a:t>
            </a:r>
            <a:r>
              <a:rPr lang="en-US" sz="1200" dirty="0"/>
              <a:t>.</a:t>
            </a:r>
          </a:p>
          <a:p>
            <a:r>
              <a:rPr lang="en-US" sz="1200" dirty="0"/>
              <a:t>Provides insights for </a:t>
            </a:r>
            <a:r>
              <a:rPr lang="en-US" sz="1200" b="1" dirty="0"/>
              <a:t>academic studies, business research, or market analysis</a:t>
            </a:r>
            <a:r>
              <a:rPr lang="en-US" sz="1200" dirty="0"/>
              <a:t>.</a:t>
            </a:r>
          </a:p>
          <a:p>
            <a:r>
              <a:rPr lang="en-US" sz="1200" dirty="0"/>
              <a:t>Assists investors and </a:t>
            </a:r>
            <a:r>
              <a:rPr lang="en-US" sz="1200" b="1" dirty="0"/>
              <a:t>business partners</a:t>
            </a:r>
            <a:r>
              <a:rPr lang="en-US" sz="1200" dirty="0"/>
              <a:t> in understanding growth potential and aligning with Netflix’s strategy.</a:t>
            </a:r>
          </a:p>
          <a:p>
            <a:r>
              <a:rPr lang="en-US" sz="1200" b="1" dirty="0"/>
              <a:t>Competitor Platforms (Amazon Prime, Disney+, etc.) – Indirect End Users</a:t>
            </a:r>
            <a:endParaRPr lang="en-US" sz="1200" dirty="0"/>
          </a:p>
          <a:p>
            <a:r>
              <a:rPr lang="en-US" sz="1200" dirty="0"/>
              <a:t>Can </a:t>
            </a:r>
            <a:r>
              <a:rPr lang="en-US" sz="1200" b="1" dirty="0"/>
              <a:t>benchmark Netflix’s content strategy</a:t>
            </a:r>
            <a:r>
              <a:rPr lang="en-US" sz="1200" dirty="0"/>
              <a:t> to adjust and optimize their own content catalogs.</a:t>
            </a:r>
          </a:p>
          <a:p>
            <a:pPr algn="just">
              <a:lnSpc>
                <a:spcPct val="150000"/>
              </a:lnSpc>
            </a:pPr>
            <a:endParaRPr lang="en-IN" sz="12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
                                            <p:txEl>
                                              <p:pRg st="12" end="12"/>
                                            </p:txEl>
                                          </p:spTgt>
                                        </p:tgtEl>
                                        <p:attrNameLst>
                                          <p:attrName>style.visibility</p:attrName>
                                        </p:attrNameLst>
                                      </p:cBhvr>
                                      <p:to>
                                        <p:strVal val="visible"/>
                                      </p:to>
                                    </p:set>
                                    <p:animEffect transition="in" filter="fade">
                                      <p:cBhvr>
                                        <p:cTn id="98" dur="1000"/>
                                        <p:tgtEl>
                                          <p:spTgt spid="2">
                                            <p:txEl>
                                              <p:pRg st="12" end="12"/>
                                            </p:txEl>
                                          </p:spTgt>
                                        </p:tgtEl>
                                      </p:cBhvr>
                                    </p:animEffect>
                                    <p:anim calcmode="lin" valueType="num">
                                      <p:cBhvr>
                                        <p:cTn id="9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
                                            <p:txEl>
                                              <p:pRg st="13" end="13"/>
                                            </p:txEl>
                                          </p:spTgt>
                                        </p:tgtEl>
                                        <p:attrNameLst>
                                          <p:attrName>style.visibility</p:attrName>
                                        </p:attrNameLst>
                                      </p:cBhvr>
                                      <p:to>
                                        <p:strVal val="visible"/>
                                      </p:to>
                                    </p:set>
                                    <p:animEffect transition="in" filter="fade">
                                      <p:cBhvr>
                                        <p:cTn id="105" dur="1000"/>
                                        <p:tgtEl>
                                          <p:spTgt spid="2">
                                            <p:txEl>
                                              <p:pRg st="13" end="13"/>
                                            </p:txEl>
                                          </p:spTgt>
                                        </p:tgtEl>
                                      </p:cBhvr>
                                    </p:animEffect>
                                    <p:anim calcmode="lin" valueType="num">
                                      <p:cBhvr>
                                        <p:cTn id="106"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
                                            <p:txEl>
                                              <p:pRg st="14" end="14"/>
                                            </p:txEl>
                                          </p:spTgt>
                                        </p:tgtEl>
                                        <p:attrNameLst>
                                          <p:attrName>style.visibility</p:attrName>
                                        </p:attrNameLst>
                                      </p:cBhvr>
                                      <p:to>
                                        <p:strVal val="visible"/>
                                      </p:to>
                                    </p:set>
                                    <p:animEffect transition="in" filter="fade">
                                      <p:cBhvr>
                                        <p:cTn id="112" dur="1000"/>
                                        <p:tgtEl>
                                          <p:spTgt spid="2">
                                            <p:txEl>
                                              <p:pRg st="14" end="14"/>
                                            </p:txEl>
                                          </p:spTgt>
                                        </p:tgtEl>
                                      </p:cBhvr>
                                    </p:animEffect>
                                    <p:anim calcmode="lin" valueType="num">
                                      <p:cBhvr>
                                        <p:cTn id="11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normAutofit fontScale="85000" lnSpcReduction="10000"/>
          </a:bodyPr>
          <a:lstStyle/>
          <a:p>
            <a:r>
              <a:rPr lang="en-IN" b="1" dirty="0"/>
              <a:t>1. Data Handling &amp; Preprocessing</a:t>
            </a:r>
            <a:endParaRPr lang="en-IN" dirty="0"/>
          </a:p>
          <a:p>
            <a:r>
              <a:rPr lang="en-IN" b="1" dirty="0"/>
              <a:t>Python</a:t>
            </a:r>
            <a:r>
              <a:rPr lang="en-IN" dirty="0"/>
              <a:t> – Primary language for data analysis.</a:t>
            </a:r>
          </a:p>
          <a:p>
            <a:r>
              <a:rPr lang="en-IN" b="1" dirty="0"/>
              <a:t>Pandas</a:t>
            </a:r>
            <a:r>
              <a:rPr lang="en-IN" dirty="0"/>
              <a:t> – For cleaning, transforming, and manipulating datasets.</a:t>
            </a:r>
          </a:p>
          <a:p>
            <a:r>
              <a:rPr lang="en-IN" b="1" dirty="0"/>
              <a:t>NumPy</a:t>
            </a:r>
            <a:r>
              <a:rPr lang="en-IN" dirty="0"/>
              <a:t> – For numerical operations and handling large arrays efficiently.</a:t>
            </a:r>
          </a:p>
          <a:p>
            <a:r>
              <a:rPr lang="en-IN" b="1" dirty="0"/>
              <a:t>2. Data Visualization</a:t>
            </a:r>
            <a:endParaRPr lang="en-IN" dirty="0"/>
          </a:p>
          <a:p>
            <a:r>
              <a:rPr lang="en-IN" b="1" dirty="0"/>
              <a:t>Matplotlib</a:t>
            </a:r>
            <a:r>
              <a:rPr lang="en-IN" dirty="0"/>
              <a:t> – For basic plots such as line charts, bar charts, and scatter plots.</a:t>
            </a:r>
          </a:p>
          <a:p>
            <a:r>
              <a:rPr lang="en-IN" b="1" dirty="0"/>
              <a:t>Seaborn</a:t>
            </a:r>
            <a:r>
              <a:rPr lang="en-IN" dirty="0"/>
              <a:t> – For advanced statistical visualizations like heatmaps and distribution plots.</a:t>
            </a:r>
          </a:p>
          <a:p>
            <a:r>
              <a:rPr lang="en-IN" b="1" dirty="0"/>
              <a:t>3. Exploratory Data Analysis (EDA)</a:t>
            </a:r>
            <a:endParaRPr lang="en-IN" dirty="0"/>
          </a:p>
          <a:p>
            <a:r>
              <a:rPr lang="en-IN" b="1" dirty="0" err="1"/>
              <a:t>Jupyter</a:t>
            </a:r>
            <a:r>
              <a:rPr lang="en-IN" b="1" dirty="0"/>
              <a:t> Notebook / Google </a:t>
            </a:r>
            <a:r>
              <a:rPr lang="en-IN" b="1" dirty="0" err="1"/>
              <a:t>Colab</a:t>
            </a:r>
            <a:r>
              <a:rPr lang="en-IN" dirty="0"/>
              <a:t> – For interactive coding, analysis, and visualization.</a:t>
            </a:r>
          </a:p>
          <a:p>
            <a:r>
              <a:rPr lang="en-IN" b="1" dirty="0"/>
              <a:t>Excel</a:t>
            </a:r>
            <a:r>
              <a:rPr lang="en-IN" dirty="0"/>
              <a:t> – For quick data checks, summaries, and initial exploration.</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Effect transition="in" filter="fade">
                                      <p:cBhvr>
                                        <p:cTn id="77" dur="1000"/>
                                        <p:tgtEl>
                                          <p:spTgt spid="7">
                                            <p:txEl>
                                              <p:pRg st="9" end="9"/>
                                            </p:txEl>
                                          </p:spTgt>
                                        </p:tgtEl>
                                      </p:cBhvr>
                                    </p:animEffect>
                                    <p:anim calcmode="lin" valueType="num">
                                      <p:cBhvr>
                                        <p:cTn id="7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descr="p25">
            <a:extLst>
              <a:ext uri="{FF2B5EF4-FFF2-40B4-BE49-F238E27FC236}">
                <a16:creationId xmlns:a16="http://schemas.microsoft.com/office/drawing/2014/main" id="{DAE52F68-8388-1357-473C-5F27334F078E}"/>
              </a:ext>
            </a:extLst>
          </p:cNvPr>
          <p:cNvPicPr>
            <a:picLocks noChangeAspect="1"/>
          </p:cNvPicPr>
          <p:nvPr/>
        </p:nvPicPr>
        <p:blipFill>
          <a:blip r:embed="rId3"/>
          <a:stretch>
            <a:fillRect/>
          </a:stretch>
        </p:blipFill>
        <p:spPr>
          <a:xfrm>
            <a:off x="807164" y="1431693"/>
            <a:ext cx="5371465" cy="5080000"/>
          </a:xfrm>
          <a:prstGeom prst="rect">
            <a:avLst/>
          </a:prstGeom>
        </p:spPr>
      </p:pic>
      <p:pic>
        <p:nvPicPr>
          <p:cNvPr id="3" name="Picture 2" descr="p23">
            <a:extLst>
              <a:ext uri="{FF2B5EF4-FFF2-40B4-BE49-F238E27FC236}">
                <a16:creationId xmlns:a16="http://schemas.microsoft.com/office/drawing/2014/main" id="{61D9BE3B-11AE-834A-11B1-1C5E70A09621}"/>
              </a:ext>
            </a:extLst>
          </p:cNvPr>
          <p:cNvPicPr>
            <a:picLocks noChangeAspect="1"/>
          </p:cNvPicPr>
          <p:nvPr/>
        </p:nvPicPr>
        <p:blipFill>
          <a:blip r:embed="rId4"/>
          <a:stretch>
            <a:fillRect/>
          </a:stretch>
        </p:blipFill>
        <p:spPr>
          <a:xfrm>
            <a:off x="6424216" y="1603843"/>
            <a:ext cx="5371465" cy="490785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descr="p22">
            <a:extLst>
              <a:ext uri="{FF2B5EF4-FFF2-40B4-BE49-F238E27FC236}">
                <a16:creationId xmlns:a16="http://schemas.microsoft.com/office/drawing/2014/main" id="{04EB77CD-18D4-7C0D-C1CD-9908FD474DD6}"/>
              </a:ext>
            </a:extLst>
          </p:cNvPr>
          <p:cNvPicPr>
            <a:picLocks noChangeAspect="1"/>
          </p:cNvPicPr>
          <p:nvPr/>
        </p:nvPicPr>
        <p:blipFill>
          <a:blip r:embed="rId3"/>
          <a:srcRect t="10282" b="13595"/>
          <a:stretch>
            <a:fillRect/>
          </a:stretch>
        </p:blipFill>
        <p:spPr>
          <a:xfrm>
            <a:off x="398223" y="1791477"/>
            <a:ext cx="6254504" cy="4805265"/>
          </a:xfrm>
          <a:prstGeom prst="rect">
            <a:avLst/>
          </a:prstGeom>
        </p:spPr>
      </p:pic>
      <p:pic>
        <p:nvPicPr>
          <p:cNvPr id="3" name="Picture 2" descr="p26">
            <a:extLst>
              <a:ext uri="{FF2B5EF4-FFF2-40B4-BE49-F238E27FC236}">
                <a16:creationId xmlns:a16="http://schemas.microsoft.com/office/drawing/2014/main" id="{DF47FFC9-EB70-6B3B-00EE-2A8E54F0280B}"/>
              </a:ext>
            </a:extLst>
          </p:cNvPr>
          <p:cNvPicPr>
            <a:picLocks noChangeAspect="1"/>
          </p:cNvPicPr>
          <p:nvPr/>
        </p:nvPicPr>
        <p:blipFill>
          <a:blip r:embed="rId4"/>
          <a:stretch>
            <a:fillRect/>
          </a:stretch>
        </p:blipFill>
        <p:spPr>
          <a:xfrm>
            <a:off x="7461574" y="1670453"/>
            <a:ext cx="4248150" cy="468439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descr="p27">
            <a:extLst>
              <a:ext uri="{FF2B5EF4-FFF2-40B4-BE49-F238E27FC236}">
                <a16:creationId xmlns:a16="http://schemas.microsoft.com/office/drawing/2014/main" id="{792A9658-405B-3E4E-E000-E8E3702E695E}"/>
              </a:ext>
            </a:extLst>
          </p:cNvPr>
          <p:cNvPicPr>
            <a:picLocks noChangeAspect="1"/>
          </p:cNvPicPr>
          <p:nvPr/>
        </p:nvPicPr>
        <p:blipFill>
          <a:blip r:embed="rId3"/>
          <a:stretch>
            <a:fillRect/>
          </a:stretch>
        </p:blipFill>
        <p:spPr>
          <a:xfrm>
            <a:off x="0" y="1431693"/>
            <a:ext cx="8280400" cy="4567555"/>
          </a:xfrm>
          <a:prstGeom prst="rect">
            <a:avLst/>
          </a:prstGeom>
        </p:spPr>
      </p:pic>
      <p:pic>
        <p:nvPicPr>
          <p:cNvPr id="3" name="Picture 2" descr="p21">
            <a:extLst>
              <a:ext uri="{FF2B5EF4-FFF2-40B4-BE49-F238E27FC236}">
                <a16:creationId xmlns:a16="http://schemas.microsoft.com/office/drawing/2014/main" id="{8DAB5109-B661-2BB2-4411-4F8323277E04}"/>
              </a:ext>
            </a:extLst>
          </p:cNvPr>
          <p:cNvPicPr>
            <a:picLocks noChangeAspect="1"/>
          </p:cNvPicPr>
          <p:nvPr/>
        </p:nvPicPr>
        <p:blipFill>
          <a:blip r:embed="rId4"/>
          <a:srcRect t="3850"/>
          <a:stretch>
            <a:fillRect/>
          </a:stretch>
        </p:blipFill>
        <p:spPr>
          <a:xfrm>
            <a:off x="8018366" y="1744824"/>
            <a:ext cx="3937000" cy="340688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https://github.com/Vedant-K007/-VOIS_AICTE_Oct2025_MajorProjectNetflix_VEDANT-KOLSURE.git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599</TotalTime>
  <Words>819</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Dataset Analysis</vt:lpstr>
      <vt:lpstr>PROBLEM  STATEMENT</vt:lpstr>
      <vt:lpstr>Project Description   The project titled “Content Trends Analysis for Strategic Recommendations – Netflix Dataset” focuses on exploring and analyzing Netflix’s extensive content library to uncover meaningful patterns and insights. As one of the largest global streaming platforms, Netflix continuously expands its catalog through a combination of original productions and licensed titles. However, with the rising competition from platforms like Amazon Prime, Disney+, and various regional OTT providers, it has become increasingly important for Netflix to adopt a data-driven approach to strengthen its content strategy and maintain market leadership. This project utilizes a Netflix dataset (in CSV format) that includes detailed information about movies and TV shows, such as release dates, genres, categories, countries of origin, and other relevant attributes. By applying data analytics and visualization techniques, the project aims to derive insights into the distribution of Movies vs. TV Shows over the years, the popularity and evolution of genres, and the country-wise contribution to Netflix’s global catalog. Through this analysis, the project identifies key trends, strengths, gaps, and opportunities within Netflix’s library. These insights enable Netflix to refine its content acquisition and production strategies, ensuring that it appeals to diverse audiences around the world while maintaining a competitive edge in the streaming industry. The analysis is conducted using Python, Pandas, Matplotlib, and Seaborn within a Jupyter Notebook environment, with the potential to extend the results into interactive dashboards using Tableau or Power BI for enhanced visualization and decision-making. Ultimately, this project provides strategic recommendations to guide Netflix’s future direction in content investment, global market expansion, and audience engagement.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VedantK</dc:creator>
  <cp:lastModifiedBy>Vedant Kolsure</cp:lastModifiedBy>
  <cp:revision>109</cp:revision>
  <dcterms:created xsi:type="dcterms:W3CDTF">2021-07-11T13:13:15Z</dcterms:created>
  <dcterms:modified xsi:type="dcterms:W3CDTF">2025-10-07T17:14:25Z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