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5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ctr">
              <a:defRPr sz="4400" b="1"/>
            </a:pPr>
            <a:r>
              <a:t>Machine Learning Operations (MLOPS)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ctr">
              <a:defRPr sz="3200"/>
            </a:pPr>
            <a:r>
              <a:t>Data Lifecycle Management in MLOps.pptx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Building Pipelines: Automation and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Automation: Automates data preprocessing and feature engineering.</a:t>
            </a:r>
          </a:p>
          <a:p>
            <a:pPr>
              <a:spcAft>
                <a:spcPts val="1200"/>
              </a:spcAft>
              <a:defRPr sz="1800"/>
            </a:pPr>
            <a:r>
              <a:t>Reproducibility: Ensures consistent transformations across datasets.</a:t>
            </a:r>
          </a:p>
          <a:p>
            <a:pPr>
              <a:spcAft>
                <a:spcPts val="1200"/>
              </a:spcAft>
              <a:defRPr sz="1800"/>
            </a:pPr>
            <a:r>
              <a:t>Scikit-learn: Using Pipeline and ColumnTransformer for efficient implementation.</a:t>
            </a:r>
          </a:p>
          <a:p>
            <a:pPr>
              <a:spcAft>
                <a:spcPts val="1200"/>
              </a:spcAft>
              <a:defRPr sz="1800"/>
            </a:pPr>
            <a:r>
              <a:t>Example: Separate pipelines for numerical and categorical features.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Reproducibility and Experimentation with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Reproducibility: Easy recreation of results, clear record of all steps, easier debugging.</a:t>
            </a:r>
          </a:p>
          <a:p>
            <a:pPr>
              <a:spcAft>
                <a:spcPts val="1200"/>
              </a:spcAft>
              <a:defRPr sz="1800"/>
            </a:pPr>
            <a:r>
              <a:t>Experimentation: Easy comparison of different techniques and models.</a:t>
            </a:r>
          </a:p>
          <a:p>
            <a:pPr>
              <a:spcAft>
                <a:spcPts val="1200"/>
              </a:spcAft>
              <a:defRPr sz="1800"/>
            </a:pPr>
            <a:r>
              <a:t>Tracking Experiments:  Facilitates tracking and comparing results, leading to faster iterations.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Scalability of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Handling Large Datasets: Efficient algorithms and data structures for large-scale data processing.</a:t>
            </a:r>
          </a:p>
          <a:p>
            <a:pPr>
              <a:spcAft>
                <a:spcPts val="1200"/>
              </a:spcAft>
              <a:defRPr sz="1800"/>
            </a:pPr>
            <a:r>
              <a:t>MLOps Relevance: Crucial for maintaining efficiency as data volume increases.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Validation: Ensuring Data Quality Before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Visual representation of data validation checks]</a:t>
            </a:r>
          </a:p>
          <a:p>
            <a:pPr>
              <a:spcAft>
                <a:spcPts val="1200"/>
              </a:spcAft>
              <a:defRPr sz="1800"/>
            </a:pPr>
            <a:r>
              <a:t>Anomaly Detection: Identifying unusual data points.</a:t>
            </a:r>
          </a:p>
          <a:p>
            <a:pPr>
              <a:spcAft>
                <a:spcPts val="1200"/>
              </a:spcAft>
              <a:defRPr sz="1800"/>
            </a:pPr>
            <a:r>
              <a:t>Assumption Verification: Checking data meets model assumptions.</a:t>
            </a:r>
          </a:p>
          <a:p>
            <a:pPr>
              <a:spcAft>
                <a:spcPts val="1200"/>
              </a:spcAft>
              <a:defRPr sz="1800"/>
            </a:pPr>
            <a:r>
              <a:t>Data Consistency Checks: Comparing data batches for inconsistencies.</a:t>
            </a:r>
          </a:p>
          <a:p>
            <a:pPr>
              <a:spcAft>
                <a:spcPts val="1200"/>
              </a:spcAft>
              <a:defRPr sz="1800"/>
            </a:pPr>
            <a:r>
              <a:t>Data Quality Assessment: Accuracy, completeness, consistency, timeliness.</a:t>
            </a:r>
          </a:p>
          <a:p>
            <a:pPr>
              <a:spcAft>
                <a:spcPts val="1200"/>
              </a:spcAft>
              <a:defRPr sz="1800"/>
            </a:pPr>
            <a:r>
              <a:t>Data Lineage: Tracking data origin and flow.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Monitoring: Maintaining Data Quality During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2: Visual representation of data monitoring dashboard]</a:t>
            </a:r>
          </a:p>
          <a:p>
            <a:pPr>
              <a:spcAft>
                <a:spcPts val="1200"/>
              </a:spcAft>
              <a:defRPr sz="1800"/>
            </a:pPr>
            <a:r>
              <a:t>Data Drift Detection: Identifying changes in data distribution.</a:t>
            </a:r>
          </a:p>
          <a:p>
            <a:pPr>
              <a:spcAft>
                <a:spcPts val="1200"/>
              </a:spcAft>
              <a:defRPr sz="1800"/>
            </a:pPr>
            <a:r>
              <a:t>Performance Monitoring: Tracking model performance metrics.</a:t>
            </a:r>
          </a:p>
          <a:p>
            <a:pPr>
              <a:spcAft>
                <a:spcPts val="1200"/>
              </a:spcAft>
              <a:defRPr sz="1800"/>
            </a:pPr>
            <a:r>
              <a:t>Alerting and Remediation: Notifications for data quality issues.</a:t>
            </a:r>
          </a:p>
          <a:p>
            <a:pPr>
              <a:spcAft>
                <a:spcPts val="1200"/>
              </a:spcAft>
              <a:defRPr sz="1800"/>
            </a:pPr>
            <a:r>
              <a:t>Version Control: Tracking model and data versions.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Tools and Techniques for Data Validation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Statistical Methods: Descriptive statistics, visualizations, hypothesis tests.</a:t>
            </a:r>
          </a:p>
          <a:p>
            <a:pPr>
              <a:spcAft>
                <a:spcPts val="1200"/>
              </a:spcAft>
              <a:defRPr sz="1800"/>
            </a:pPr>
            <a:r>
              <a:t>Machine Learning Algorithms: Anomaly detection, data drift detection.</a:t>
            </a:r>
          </a:p>
          <a:p>
            <a:pPr>
              <a:spcAft>
                <a:spcPts val="1200"/>
              </a:spcAft>
              <a:defRPr sz="1800"/>
            </a:pPr>
            <a:r>
              <a:t>Data Profiling Tools: Automated data quality checks (e.g., Whylogs).</a:t>
            </a:r>
          </a:p>
          <a:p>
            <a:pPr>
              <a:spcAft>
                <a:spcPts val="1200"/>
              </a:spcAft>
              <a:defRPr sz="1800"/>
            </a:pPr>
            <a:r>
              <a:t>Monitoring Platforms: Specialized platforms for model and data monitoring.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Quality: Definition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Data workflow diagram illustrating data quality assurance]</a:t>
            </a:r>
          </a:p>
          <a:p>
            <a:pPr>
              <a:spcAft>
                <a:spcPts val="1200"/>
              </a:spcAft>
              <a:defRPr sz="1800"/>
            </a:pPr>
            <a:r>
              <a:t>Data Quality: Fitness of data for its intended use (accuracy, completeness, consistency, reliability, timeliness, relevance).</a:t>
            </a:r>
          </a:p>
          <a:p>
            <a:pPr>
              <a:spcAft>
                <a:spcPts val="1200"/>
              </a:spcAft>
              <a:defRPr sz="1800"/>
            </a:pPr>
            <a:r>
              <a:t>Impact of Poor Data Quality: Inaccurate models, flawed insights, poor business decisions.</a:t>
            </a:r>
          </a:p>
          <a:p>
            <a:pPr>
              <a:spcAft>
                <a:spcPts val="1200"/>
              </a:spcAft>
              <a:defRPr sz="1800"/>
            </a:pPr>
            <a:r>
              <a:t>Example: Customer churn prediction model with incomplete customer data.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Governance: Establishing 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Data Governance: Policies, procedures, roles, and responsibilities for managing data.</a:t>
            </a:r>
          </a:p>
          <a:p>
            <a:pPr>
              <a:spcAft>
                <a:spcPts val="1200"/>
              </a:spcAft>
              <a:defRPr sz="1800"/>
            </a:pPr>
            <a:r>
              <a:t>Key Components: Data policies, data stewards, data lineage, data security.</a:t>
            </a:r>
          </a:p>
          <a:p>
            <a:pPr>
              <a:spcAft>
                <a:spcPts val="1200"/>
              </a:spcAft>
              <a:defRPr sz="1800"/>
            </a:pPr>
            <a:r>
              <a:t>Example: Data anonymization policy for privacy protection.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Interplay Between Data Quality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2: Hyperparameter tuning diagram illustrating indirect impact of data quality]</a:t>
            </a:r>
          </a:p>
          <a:p>
            <a:pPr>
              <a:spcAft>
                <a:spcPts val="1200"/>
              </a:spcAft>
              <a:defRPr sz="1800"/>
            </a:pPr>
            <a:r>
              <a:t>Interdependence: Data governance provides structure for data quality measures.</a:t>
            </a:r>
          </a:p>
          <a:p>
            <a:pPr>
              <a:spcAft>
                <a:spcPts val="1200"/>
              </a:spcAft>
              <a:defRPr sz="1800"/>
            </a:pPr>
            <a:r>
              <a:t>Data Stewards' Role: Enforcing policies and addressing data quality issues.</a:t>
            </a:r>
          </a:p>
          <a:p>
            <a:pPr>
              <a:spcAft>
                <a:spcPts val="1200"/>
              </a:spcAft>
              <a:defRPr sz="1800"/>
            </a:pPr>
            <a:r>
              <a:t>Impact on Model Performance: High-quality data improves model accuracy and reduces need for extensive hyperparameter tuning.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Real-world Examples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Healthcare: Patient data privacy (HIPAA), accuracy of patient records.</a:t>
            </a:r>
          </a:p>
          <a:p>
            <a:pPr>
              <a:spcAft>
                <a:spcPts val="1200"/>
              </a:spcAft>
              <a:defRPr sz="1800"/>
            </a:pPr>
            <a:r>
              <a:t>Finance: Financial data security (SOX), accuracy of financial transactions.</a:t>
            </a:r>
          </a:p>
          <a:p>
            <a:pPr>
              <a:spcAft>
                <a:spcPts val="1200"/>
              </a:spcAft>
              <a:defRPr sz="1800"/>
            </a:pPr>
            <a:r>
              <a:t>E-commerce: Customer data privacy, accuracy of product information and 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Versioning and Reproducibility: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Data Versioning: Tracks and manages changes to datasets over time, enabling easy retrieval of past versions for debugging, experimentation, and collaboration.  Think of it like Git for your data.</a:t>
            </a:r>
          </a:p>
          <a:p>
            <a:pPr>
              <a:spcAft>
                <a:spcPts val="1200"/>
              </a:spcAft>
              <a:defRPr sz="1800"/>
            </a:pPr>
            <a:r>
              <a:t>Reproducibility:  The ability to obtain the same results given the same input data and conditions. This encompasses the entire ML workflow, from data collection to deployment.</a:t>
            </a:r>
          </a:p>
          <a:p>
            <a:pPr>
              <a:spcAft>
                <a:spcPts val="1200"/>
              </a:spcAft>
              <a:defRPr sz="1800"/>
            </a:pPr>
            <a:r>
              <a:t>MLOps Integration:  Both are crucial for reliable and repeatable machine learning workflows within an MLOps framework.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Model Versioning: What It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Model versioning tree]</a:t>
            </a:r>
          </a:p>
          <a:p>
            <a:pPr>
              <a:spcAft>
                <a:spcPts val="1200"/>
              </a:spcAft>
              <a:defRPr sz="1800"/>
            </a:pPr>
            <a:r>
              <a:t>Managing Multiple Model Versions: Each version associated with metadata (training data, hyperparameters, code, performance metrics).</a:t>
            </a:r>
          </a:p>
          <a:p>
            <a:pPr>
              <a:spcAft>
                <a:spcPts val="1200"/>
              </a:spcAft>
              <a:defRPr sz="1800"/>
            </a:pPr>
            <a:r>
              <a:t>Audit Trail: Detailed record of model development.</a:t>
            </a:r>
          </a:p>
          <a:p>
            <a:pPr>
              <a:spcAft>
                <a:spcPts val="1200"/>
              </a:spcAft>
              <a:defRPr sz="1800"/>
            </a:pPr>
            <a:r>
              <a:t>Example: Model versions trained on different datasets or with different architectures.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Advantages of Model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Collaboration: Efficient teamwork.</a:t>
            </a:r>
          </a:p>
          <a:p>
            <a:pPr>
              <a:spcAft>
                <a:spcPts val="1200"/>
              </a:spcAft>
              <a:defRPr sz="1800"/>
            </a:pPr>
            <a:r>
              <a:t>Reproducibility: Easy recreation of results.</a:t>
            </a:r>
          </a:p>
          <a:p>
            <a:pPr>
              <a:spcAft>
                <a:spcPts val="1200"/>
              </a:spcAft>
              <a:defRPr sz="1800"/>
            </a:pPr>
            <a:r>
              <a:t>Model Governance: Improved control and transparency.</a:t>
            </a:r>
          </a:p>
          <a:p>
            <a:pPr>
              <a:spcAft>
                <a:spcPts val="1200"/>
              </a:spcAft>
              <a:defRPr sz="1800"/>
            </a:pPr>
            <a:r>
              <a:t>Debugging and Stability: Easy rollback to previous versions.</a:t>
            </a:r>
          </a:p>
          <a:p>
            <a:pPr>
              <a:spcAft>
                <a:spcPts val="1200"/>
              </a:spcAft>
              <a:defRPr sz="1800"/>
            </a:pPr>
            <a:r>
              <a:t>Compliance: Crucial in regulated industries.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Model Versioning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Neptune.ai: User-friendly interface for tracking experiments, storing artifacts, and comparing performance.</a:t>
            </a:r>
          </a:p>
          <a:p>
            <a:pPr>
              <a:spcAft>
                <a:spcPts val="1200"/>
              </a:spcAft>
              <a:defRPr sz="1800"/>
            </a:pPr>
            <a:r>
              <a:t>ModelDB: Open-source alternative with similar functionality.</a:t>
            </a:r>
          </a:p>
          <a:p>
            <a:pPr>
              <a:spcAft>
                <a:spcPts val="1200"/>
              </a:spcAft>
              <a:defRPr sz="1800"/>
            </a:pPr>
            <a:r>
              <a:t>Tool Selection:  Depends on team needs and preferences.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Model Versioning vs. Data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Model Versioning: Tracks changes to the model itself.</a:t>
            </a:r>
          </a:p>
          <a:p>
            <a:pPr>
              <a:spcAft>
                <a:spcPts val="1200"/>
              </a:spcAft>
              <a:defRPr sz="1800"/>
            </a:pPr>
            <a:r>
              <a:t>Data Versioning: Manages different versions of datasets.</a:t>
            </a:r>
          </a:p>
          <a:p>
            <a:pPr>
              <a:spcAft>
                <a:spcPts val="1200"/>
              </a:spcAft>
              <a:defRPr sz="1800"/>
            </a:pPr>
            <a:r>
              <a:t>Interrelation: Both are crucial for reproducibility and traceability.</a:t>
            </a:r>
          </a:p>
          <a:p>
            <a:pPr>
              <a:spcAft>
                <a:spcPts val="1200"/>
              </a:spcAft>
              <a:defRPr sz="1800"/>
            </a:pPr>
            <a:r>
              <a:t>Example:  Multiple model versions trained on different data versions.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Model Training Pipeline Across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2: Model training pipeline across research and production environments]</a:t>
            </a:r>
          </a:p>
          <a:p>
            <a:pPr>
              <a:spcAft>
                <a:spcPts val="1200"/>
              </a:spcAft>
              <a:defRPr sz="1800"/>
            </a:pPr>
            <a:r>
              <a:t>Consistency Across Environments: Maintaining consistency in the pipeline between research and production is critical for reliable model versioning.</a:t>
            </a:r>
          </a:p>
          <a:p>
            <a:pPr>
              <a:spcAft>
                <a:spcPts val="1200"/>
              </a:spcAft>
              <a:defRPr sz="1800"/>
            </a:pPr>
            <a:r>
              <a:t>Reproducibility: Ensures models behave predictably in different contexts.</a:t>
            </a:r>
          </a:p>
          <a:p>
            <a:pPr>
              <a:spcAft>
                <a:spcPts val="1200"/>
              </a:spcAft>
              <a:defRPr sz="1800"/>
            </a:pPr>
            <a:r>
              <a:t>Reducing Errors: Minimizes inconsistencies during model transition from development to deployment.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Why Use Model Training Pipelines?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Diagram of a well-structured model training pipeline]</a:t>
            </a:r>
          </a:p>
          <a:p>
            <a:pPr>
              <a:spcAft>
                <a:spcPts val="1200"/>
              </a:spcAft>
              <a:defRPr sz="1800"/>
            </a:pPr>
            <a:r>
              <a:t>Efficiency: Automates repetitive tasks, saving time and resources.</a:t>
            </a:r>
          </a:p>
          <a:p>
            <a:pPr>
              <a:spcAft>
                <a:spcPts val="1200"/>
              </a:spcAft>
              <a:defRPr sz="1800"/>
            </a:pPr>
            <a:r>
              <a:t>Consistency: Ensures reliable and reproducible results.</a:t>
            </a:r>
          </a:p>
          <a:p>
            <a:pPr>
              <a:spcAft>
                <a:spcPts val="1200"/>
              </a:spcAft>
              <a:defRPr sz="1800"/>
            </a:pPr>
            <a:r>
              <a:t>Scalability: Handles large datasets and scales to meet growing demands.</a:t>
            </a:r>
          </a:p>
          <a:p>
            <a:pPr>
              <a:spcAft>
                <a:spcPts val="1200"/>
              </a:spcAft>
              <a:defRPr sz="1800"/>
            </a:pPr>
            <a:r>
              <a:t>Modularity: Easy modification and updating of individual components.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Stages in a Model 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Data Ingestion</a:t>
            </a:r>
          </a:p>
          <a:p>
            <a:pPr>
              <a:spcAft>
                <a:spcPts val="1200"/>
              </a:spcAft>
              <a:defRPr sz="1800"/>
            </a:pPr>
            <a:r>
              <a:t>Data Preprocessing</a:t>
            </a:r>
          </a:p>
          <a:p>
            <a:pPr>
              <a:spcAft>
                <a:spcPts val="1200"/>
              </a:spcAft>
              <a:defRPr sz="1800"/>
            </a:pPr>
            <a:r>
              <a:t>Feature Engineering</a:t>
            </a:r>
          </a:p>
          <a:p>
            <a:pPr>
              <a:spcAft>
                <a:spcPts val="1200"/>
              </a:spcAft>
              <a:defRPr sz="1800"/>
            </a:pPr>
            <a:r>
              <a:t>Model Training</a:t>
            </a:r>
          </a:p>
          <a:p>
            <a:pPr>
              <a:spcAft>
                <a:spcPts val="1200"/>
              </a:spcAft>
              <a:defRPr sz="1800"/>
            </a:pPr>
            <a:r>
              <a:t>Model Evaluation</a:t>
            </a:r>
          </a:p>
          <a:p>
            <a:pPr>
              <a:spcAft>
                <a:spcPts val="1200"/>
              </a:spcAft>
              <a:defRPr sz="1800"/>
            </a:pPr>
            <a:r>
              <a:t>Model Deployment</a:t>
            </a:r>
          </a:p>
          <a:p>
            <a:pPr>
              <a:spcAft>
                <a:spcPts val="1200"/>
              </a:spcAft>
              <a:defRPr sz="1800"/>
            </a:pPr>
            <a:r>
              <a:t>Monitoring and Maintenance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Building an ML Model 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Install Libraries</a:t>
            </a:r>
          </a:p>
          <a:p>
            <a:pPr>
              <a:spcAft>
                <a:spcPts val="1200"/>
              </a:spcAft>
              <a:defRPr sz="1800"/>
            </a:pPr>
            <a:r>
              <a:t>Define Preprocessing Steps</a:t>
            </a:r>
          </a:p>
          <a:p>
            <a:pPr>
              <a:spcAft>
                <a:spcPts val="1200"/>
              </a:spcAft>
              <a:defRPr sz="1800"/>
            </a:pPr>
            <a:r>
              <a:t>Choose a Model</a:t>
            </a:r>
          </a:p>
          <a:p>
            <a:pPr>
              <a:spcAft>
                <a:spcPts val="1200"/>
              </a:spcAft>
              <a:defRPr sz="1800"/>
            </a:pPr>
            <a:r>
              <a:t>Create a Pipeline (using scikit-learn's Pipeline)</a:t>
            </a:r>
          </a:p>
          <a:p>
            <a:pPr>
              <a:spcAft>
                <a:spcPts val="1200"/>
              </a:spcAft>
              <a:defRPr sz="1800"/>
            </a:pPr>
            <a:r>
              <a:t>Train and Evaluate</a:t>
            </a:r>
          </a:p>
          <a:p>
            <a:pPr>
              <a:spcAft>
                <a:spcPts val="1200"/>
              </a:spcAft>
              <a:defRPr sz="1800"/>
            </a:pPr>
            <a:r>
              <a:t>Deploy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Image Integration: Research vs. Production &amp; Cost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2: Graph illustrating the escalating cost of errors as the model development process advances]</a:t>
            </a:r>
          </a:p>
          <a:p>
            <a:pPr>
              <a:spcAft>
                <a:spcPts val="1200"/>
              </a:spcAft>
              <a:defRPr sz="1800"/>
            </a:pPr>
            <a:r>
              <a:t>Research vs. Production: Parallel pipelines for experimentation and deployment.</a:t>
            </a:r>
          </a:p>
          <a:p>
            <a:pPr>
              <a:spcAft>
                <a:spcPts val="1200"/>
              </a:spcAft>
              <a:defRPr sz="1800"/>
            </a:pPr>
            <a:r>
              <a:t>Cost of Errors:  Early error detection is far more cost-effective.  A well-structured pipeline helps mitigate these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Versioning: Tracking Dataset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DAG illustrating data versioning]</a:t>
            </a:r>
          </a:p>
          <a:p>
            <a:pPr>
              <a:spcAft>
                <a:spcPts val="1200"/>
              </a:spcAft>
              <a:defRPr sz="1800"/>
            </a:pPr>
            <a:r>
              <a:t>Dataset Evolution: Datasets change over time (feature engineering, corrections, new data). Versioning captures this evolution.</a:t>
            </a:r>
          </a:p>
          <a:p>
            <a:pPr>
              <a:spcAft>
                <a:spcPts val="1200"/>
              </a:spcAft>
              <a:defRPr sz="1800"/>
            </a:pPr>
            <a:r>
              <a:t>Directed Acyclic Graph (DAG):  Visual representation of dataset versions and transformations.</a:t>
            </a:r>
          </a:p>
          <a:p>
            <a:pPr>
              <a:spcAft>
                <a:spcPts val="1200"/>
              </a:spcAft>
              <a:defRPr sz="1800"/>
            </a:pPr>
            <a:r>
              <a:t>Lineage Tracking: Understand how and why datasets changed. Easily revert to previous versions if needed.</a:t>
            </a:r>
          </a:p>
          <a:p>
            <a:pPr>
              <a:spcAft>
                <a:spcPts val="1200"/>
              </a:spcAft>
              <a:defRPr sz="1800"/>
            </a:pPr>
            <a:r>
              <a:t>Real-world Example: Customer transaction data evolving with added demographics and error corrections.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Reproducibility: Ensuring Consistent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2: Diagram of data preprocessing steps]</a:t>
            </a:r>
          </a:p>
          <a:p>
            <a:pPr>
              <a:spcAft>
                <a:spcPts val="1200"/>
              </a:spcAft>
              <a:defRPr sz="1800"/>
            </a:pPr>
            <a:r>
              <a:t>Consistent Results: Ability to reproduce the same results given the same inputs and conditions across the entire ML pipeline.</a:t>
            </a:r>
          </a:p>
          <a:p>
            <a:pPr>
              <a:spcAft>
                <a:spcPts val="1200"/>
              </a:spcAft>
              <a:defRPr sz="1800"/>
            </a:pPr>
            <a:r>
              <a:t>Data Preprocessing's Role:  Consistent preprocessing is critical.  Steps must be meticulously documented and reproducible (Data Integration, Cleaning, Transformation, Reduction).</a:t>
            </a:r>
          </a:p>
          <a:p>
            <a:pPr>
              <a:spcAft>
                <a:spcPts val="1200"/>
              </a:spcAft>
              <a:defRPr sz="1800"/>
            </a:pPr>
            <a:r>
              <a:t>Challenges of Non-Reproducibility: Debugging difficulties, inability to validate results, deployment challenges.</a:t>
            </a:r>
          </a:p>
          <a:p>
            <a:pPr>
              <a:spcAft>
                <a:spcPts val="1200"/>
              </a:spcAft>
              <a:defRPr sz="1800"/>
            </a:pPr>
            <a:r>
              <a:t>Research Example:  Ensuring other researchers can replicate study findings.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Version Control Systems for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Options: Dedicated data versioning tools and adapting existing VCS (like Git) for large datasets.</a:t>
            </a:r>
          </a:p>
          <a:p>
            <a:pPr>
              <a:spcAft>
                <a:spcPts val="1200"/>
              </a:spcAft>
              <a:defRPr sz="1800"/>
            </a:pPr>
            <a:r>
              <a:t>Choosing a System: Depends on data size, complexity, and project needs.</a:t>
            </a:r>
          </a:p>
          <a:p>
            <a:pPr>
              <a:spcAft>
                <a:spcPts val="1200"/>
              </a:spcAft>
              <a:defRPr sz="1800"/>
            </a:pPr>
            <a:r>
              <a:t>Key Requirement: Tracking changes to data, metadata, and associated code for easy rollback.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Best Practices for Data Versioning and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Version control for code and data.</a:t>
            </a:r>
          </a:p>
          <a:p>
            <a:pPr>
              <a:spcAft>
                <a:spcPts val="1200"/>
              </a:spcAft>
              <a:defRPr sz="1800"/>
            </a:pPr>
            <a:r>
              <a:t>Document all data preprocessing.</a:t>
            </a:r>
          </a:p>
          <a:p>
            <a:pPr>
              <a:spcAft>
                <a:spcPts val="1200"/>
              </a:spcAft>
              <a:defRPr sz="1800"/>
            </a:pPr>
            <a:r>
              <a:t>Detailed record of parameters and results.</a:t>
            </a:r>
          </a:p>
          <a:p>
            <a:pPr>
              <a:spcAft>
                <a:spcPts val="1200"/>
              </a:spcAft>
              <a:defRPr sz="1800"/>
            </a:pPr>
            <a:r>
              <a:t>Standardized data formats.</a:t>
            </a:r>
          </a:p>
          <a:p>
            <a:pPr>
              <a:spcAft>
                <a:spcPts val="1200"/>
              </a:spcAft>
              <a:defRPr sz="1800"/>
            </a:pPr>
            <a:r>
              <a:t>Automated testing and validation.</a:t>
            </a:r>
          </a:p>
          <a:p>
            <a:pPr>
              <a:spcAft>
                <a:spcPts val="1200"/>
              </a:spcAft>
              <a:defRPr sz="1800"/>
            </a:pPr>
            <a:r>
              <a:t>Reproducible environments (Docker, VMs).</a:t>
            </a:r>
          </a:p>
          <a:p>
            <a:pPr>
              <a:spcAft>
                <a:spcPts val="1200"/>
              </a:spcAft>
              <a:defRPr sz="1800"/>
            </a:pPr>
            <a:r>
              <a:t>Clear versioning conventions.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Preprocessing and Feature Engineering: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Data Preprocessing: Cleaning, transforming, and preparing raw data for ML algorithms (missing values, outliers, data type conversions).</a:t>
            </a:r>
          </a:p>
          <a:p>
            <a:pPr>
              <a:spcAft>
                <a:spcPts val="1200"/>
              </a:spcAft>
              <a:defRPr sz="1800"/>
            </a:pPr>
            <a:r>
              <a:t>Feature Engineering: Transforming data into features that improve model performance (selection, transformation, scaling).</a:t>
            </a:r>
          </a:p>
          <a:p>
            <a:pPr>
              <a:spcAft>
                <a:spcPts val="1200"/>
              </a:spcAft>
              <a:defRPr sz="1800"/>
            </a:pPr>
            <a:r>
              <a:t>MLOps Context: Building efficient and reproducible pipelines for these processes is essential.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Data Preprocessing: Key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[Image 1: Kaggle notebook screenshot showing initial data exploration]</a:t>
            </a:r>
          </a:p>
          <a:p>
            <a:pPr>
              <a:spcAft>
                <a:spcPts val="1200"/>
              </a:spcAft>
              <a:defRPr sz="1800"/>
            </a:pPr>
            <a:r>
              <a:t>Handling Missing Values: Imputation (mean, median, mode, advanced techniques).</a:t>
            </a:r>
          </a:p>
          <a:p>
            <a:pPr>
              <a:spcAft>
                <a:spcPts val="1200"/>
              </a:spcAft>
              <a:defRPr sz="1800"/>
            </a:pPr>
            <a:r>
              <a:t>Outlier Detection and Treatment: Identifying and handling unusual data points.</a:t>
            </a:r>
          </a:p>
          <a:p>
            <a:pPr>
              <a:spcAft>
                <a:spcPts val="1200"/>
              </a:spcAft>
              <a:defRPr sz="1800"/>
            </a:pPr>
            <a:r>
              <a:t>Data Type Conversion: Converting data to appropriate formats for ML algorithms.</a:t>
            </a:r>
          </a:p>
          <a:p>
            <a:pPr>
              <a:spcAft>
                <a:spcPts val="1200"/>
              </a:spcAft>
              <a:defRPr sz="1800"/>
            </a:pPr>
            <a:r>
              <a:t>Data Cleaning: Removing duplicates, inconsistencies, and errors.</a:t>
            </a:r>
          </a:p>
          <a:p>
            <a:pPr>
              <a:spcAft>
                <a:spcPts val="1200"/>
              </a:spcAft>
              <a:defRPr sz="1800"/>
            </a:pPr>
            <a:r>
              <a:t>Iterative Process: Often requires revisiting previous steps as understanding of data improves. [Image 2: Diagram illustrating iterative preprocessing steps]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Feature Engineering: Techniques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Feature Selection: Choosing the most relevant features.</a:t>
            </a:r>
          </a:p>
          <a:p>
            <a:pPr>
              <a:spcAft>
                <a:spcPts val="1200"/>
              </a:spcAft>
              <a:defRPr sz="1800"/>
            </a:pPr>
            <a:r>
              <a:t>Feature Transformation: Creating new features (polynomial features, interaction terms).</a:t>
            </a:r>
          </a:p>
          <a:p>
            <a:pPr>
              <a:spcAft>
                <a:spcPts val="1200"/>
              </a:spcAft>
              <a:defRPr sz="1800"/>
            </a:pPr>
            <a:r>
              <a:t>Feature Scaling: Normalizing or standardizing features.</a:t>
            </a:r>
          </a:p>
          <a:p>
            <a:pPr>
              <a:spcAft>
                <a:spcPts val="1200"/>
              </a:spcAft>
              <a:defRPr sz="1800"/>
            </a:pPr>
            <a:r>
              <a:t>Impact on Model Accuracy: Effective feature engineering significantly impacts model performance. Poor feature engineering leads to poor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