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/>
          <a:lstStyle/>
          <a:p>
            <a:pPr algn="ctr">
              <a:defRPr sz="4400" b="1"/>
            </a:pPr>
            <a:r>
              <a:t>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/>
          <a:lstStyle/>
          <a:p>
            <a:pPr algn="ctr">
              <a:defRPr sz="3200"/>
            </a:pPr>
            <a:r>
              <a:t>Introduction to Reinforcement Learning.pptx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Grid World Example: Applying Dynamic Programming</a:t>
            </a:r>
          </a:p>
          <a:p>
            <a:pPr>
              <a:spcAft>
                <a:spcPts val="1200"/>
              </a:spcAft>
              <a:defRPr sz="1800"/>
            </a:pPr>
            <a:r>
              <a:t>Simple grid world with a goal and obstacles.</a:t>
            </a:r>
          </a:p>
          <a:p>
            <a:pPr>
              <a:spcAft>
                <a:spcPts val="1200"/>
              </a:spcAft>
              <a:defRPr sz="1800"/>
            </a:pPr>
            <a:r>
              <a:t>Dynamic programming finds the optimal policy by iteratively calculating state values and determining optimal 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Monte Carlo Methods: Learning from Complete Episodes</a:t>
            </a:r>
          </a:p>
          <a:p>
            <a:pPr>
              <a:spcAft>
                <a:spcPts val="1200"/>
              </a:spcAft>
              <a:defRPr sz="1800"/>
            </a:pPr>
            <a:r>
              <a:t>Model-free: No knowledge of environment dynamics needed.</a:t>
            </a:r>
          </a:p>
          <a:p>
            <a:pPr>
              <a:spcAft>
                <a:spcPts val="1200"/>
              </a:spcAft>
              <a:defRPr sz="1800"/>
            </a:pPr>
            <a:r>
              <a:t>Learns from complete episodes of experience.</a:t>
            </a:r>
          </a:p>
          <a:p>
            <a:pPr>
              <a:spcAft>
                <a:spcPts val="1200"/>
              </a:spcAft>
              <a:defRPr sz="1800"/>
            </a:pPr>
            <a:r>
              <a:t>Estimates value functions by averaging returns from multiple episodes.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First-Visit vs. Every-Visit Monte Carlo</a:t>
            </a:r>
          </a:p>
          <a:p>
            <a:pPr>
              <a:spcAft>
                <a:spcPts val="1200"/>
              </a:spcAft>
              <a:defRPr sz="1800"/>
            </a:pPr>
            <a:r>
              <a:t>First-Visit: Updates value function only for the first visit to a state in an episode.</a:t>
            </a:r>
          </a:p>
          <a:p>
            <a:pPr>
              <a:spcAft>
                <a:spcPts val="1200"/>
              </a:spcAft>
              <a:defRPr sz="1800"/>
            </a:pPr>
            <a:r>
              <a:t>Every-Visit: Updates value function for every visit to a state in an episode.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Monte Carlo Control: Finding the Optimal Policy</a:t>
            </a:r>
          </a:p>
          <a:p>
            <a:pPr>
              <a:spcAft>
                <a:spcPts val="1200"/>
              </a:spcAft>
              <a:defRPr sz="1800"/>
            </a:pPr>
            <a:r>
              <a:t>Uses policy iteration: Alternates between policy evaluation and policy improvement.</a:t>
            </a:r>
          </a:p>
          <a:p>
            <a:pPr>
              <a:spcAft>
                <a:spcPts val="1200"/>
              </a:spcAft>
              <a:defRPr sz="1800"/>
            </a:pPr>
            <a:r>
              <a:t>Requires exploration methods (e.g., ε-greedy) to ensure sufficient exploration of the state-action space.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Grid World Example: Estimating State Values with Monte Carlo</a:t>
            </a:r>
          </a:p>
          <a:p>
            <a:pPr>
              <a:spcAft>
                <a:spcPts val="1200"/>
              </a:spcAft>
              <a:defRPr sz="1800"/>
            </a:pPr>
            <a:r>
              <a:t>Simulate multiple episodes, recording cumulative rewards.</a:t>
            </a:r>
          </a:p>
          <a:p>
            <a:pPr>
              <a:spcAft>
                <a:spcPts val="1200"/>
              </a:spcAft>
              <a:defRPr sz="1800"/>
            </a:pPr>
            <a:r>
              <a:t>Estimate state value as the average cumulative reward obtained when starting from that state.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Temporal Difference (TD) Learning: Combining Monte Carlo and DP</a:t>
            </a:r>
          </a:p>
          <a:p>
            <a:pPr>
              <a:spcAft>
                <a:spcPts val="1200"/>
              </a:spcAft>
              <a:defRPr sz="1800"/>
            </a:pPr>
            <a:r>
              <a:t>Model-free: Learns from experience without explicit environment modeling.</a:t>
            </a:r>
          </a:p>
          <a:p>
            <a:pPr>
              <a:spcAft>
                <a:spcPts val="1200"/>
              </a:spcAft>
              <a:defRPr sz="1800"/>
            </a:pPr>
            <a:r>
              <a:t>Bootstrapping: Updates estimates based on other estimates.</a:t>
            </a:r>
          </a:p>
          <a:p>
            <a:pPr>
              <a:spcAft>
                <a:spcPts val="1200"/>
              </a:spcAft>
              <a:defRPr sz="1800"/>
            </a:pPr>
            <a:r>
              <a:t>Incremental updates: Updates estimates after each step, not just at episode end.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TD(0) Algorithm: Updating Value Functions Incrementally</a:t>
            </a:r>
          </a:p>
          <a:p>
            <a:pPr>
              <a:spcAft>
                <a:spcPts val="1200"/>
              </a:spcAft>
              <a:defRPr sz="1800"/>
            </a:pPr>
            <a:r>
              <a:t>V(St) ← V(St) + α[Rt+1 + γV(St+1) - V(St)]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SARSA and Q-learning: On-Policy vs. Off-Policy Control</a:t>
            </a:r>
          </a:p>
          <a:p>
            <a:pPr>
              <a:spcAft>
                <a:spcPts val="1200"/>
              </a:spcAft>
              <a:defRPr sz="1800"/>
            </a:pPr>
            <a:r>
              <a:t>SARSA (on-policy): Q(St, At) ← Q(St, At) + α[Rt+1 + γQ(St+1, At+1) - Q(St, At)]</a:t>
            </a:r>
          </a:p>
          <a:p>
            <a:pPr>
              <a:spcAft>
                <a:spcPts val="1200"/>
              </a:spcAft>
              <a:defRPr sz="1800"/>
            </a:pPr>
            <a:r>
              <a:t>Q-learning (off-policy): Q(St, At) ← Q(St, At) + α[Rt+1 + γ maxa Q(St+1, a) - Q(St, At)]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Deep Reinforcement Learning: Combining RL with Deep Neural Networks</a:t>
            </a:r>
          </a:p>
          <a:p>
            <a:pPr>
              <a:spcAft>
                <a:spcPts val="1200"/>
              </a:spcAft>
              <a:defRPr sz="1800"/>
            </a:pPr>
            <a:r>
              <a:t>Addresses high-dimensional state and action spaces.</a:t>
            </a:r>
          </a:p>
          <a:p>
            <a:pPr>
              <a:spcAft>
                <a:spcPts val="1200"/>
              </a:spcAft>
              <a:defRPr sz="1800"/>
            </a:pPr>
            <a:r>
              <a:t>Automatically learns relevant features from raw data.</a:t>
            </a:r>
          </a:p>
          <a:p>
            <a:pPr>
              <a:spcAft>
                <a:spcPts val="1200"/>
              </a:spcAft>
              <a:defRPr sz="1800"/>
            </a:pPr>
            <a:r>
              <a:t>Enables solving complex problems where traditional methods struggle.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Core Components of a DRL System</a:t>
            </a:r>
          </a:p>
          <a:p>
            <a:pPr>
              <a:spcAft>
                <a:spcPts val="1200"/>
              </a:spcAft>
              <a:defRPr sz="1800"/>
            </a:pPr>
            <a:r>
              <a:t>Agent: Learner and decision-maker.</a:t>
            </a:r>
          </a:p>
          <a:p>
            <a:pPr>
              <a:spcAft>
                <a:spcPts val="1200"/>
              </a:spcAft>
              <a:defRPr sz="1800"/>
            </a:pPr>
            <a:r>
              <a:t>Environment: Provides feedback (rewards, observations).</a:t>
            </a:r>
          </a:p>
          <a:p>
            <a:pPr>
              <a:spcAft>
                <a:spcPts val="1200"/>
              </a:spcAft>
              <a:defRPr sz="1800"/>
            </a:pPr>
            <a:r>
              <a:t>Deep Neural Network: Approximates value function or policy function.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MDPs: A Mathematical Framework for Sequential Decision-Making</a:t>
            </a:r>
          </a:p>
          <a:p>
            <a:pPr>
              <a:spcAft>
                <a:spcPts val="1200"/>
              </a:spcAft>
              <a:defRPr sz="1800"/>
            </a:pPr>
            <a:r>
              <a:t>Models decision-making under uncertainty</a:t>
            </a:r>
          </a:p>
          <a:p>
            <a:pPr>
              <a:spcAft>
                <a:spcPts val="1200"/>
              </a:spcAft>
              <a:defRPr sz="1800"/>
            </a:pPr>
            <a:r>
              <a:t>Defined by states, actions, transition probabilities, rewards, and a discount factor</a:t>
            </a:r>
          </a:p>
          <a:p>
            <a:pPr>
              <a:spcAft>
                <a:spcPts val="1200"/>
              </a:spcAft>
              <a:defRPr sz="1800"/>
            </a:pPr>
            <a:r>
              <a:t>Core to Reinforcement Learning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Deep Q-Networks (DQN): Approximating the Q-function</a:t>
            </a:r>
          </a:p>
          <a:p>
            <a:pPr>
              <a:spcAft>
                <a:spcPts val="1200"/>
              </a:spcAft>
              <a:defRPr sz="1800"/>
            </a:pPr>
            <a:r>
              <a:t>Uses a deep neural network to approximate the Q-function.</a:t>
            </a:r>
          </a:p>
          <a:p>
            <a:pPr>
              <a:spcAft>
                <a:spcPts val="1200"/>
              </a:spcAft>
              <a:defRPr sz="1800"/>
            </a:pPr>
            <a:r>
              <a:t>Experience replay: Stores and randomly samples past experiences to break correlations and improve stability.</a:t>
            </a:r>
          </a:p>
          <a:p>
            <a:pPr>
              <a:spcAft>
                <a:spcPts val="1200"/>
              </a:spcAft>
              <a:defRPr sz="1800"/>
            </a:pPr>
            <a:r>
              <a:t>Q-function update based on the Bellman equation.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Actor-Critic Methods: Separating Policy and Value Estimation</a:t>
            </a:r>
          </a:p>
          <a:p>
            <a:pPr>
              <a:spcAft>
                <a:spcPts val="1200"/>
              </a:spcAft>
              <a:defRPr sz="1800"/>
            </a:pPr>
            <a:r>
              <a:t>Actor: Learns a policy (probability distribution over actions).</a:t>
            </a:r>
          </a:p>
          <a:p>
            <a:pPr>
              <a:spcAft>
                <a:spcPts val="1200"/>
              </a:spcAft>
              <a:defRPr sz="1800"/>
            </a:pPr>
            <a:r>
              <a:t>Critic: Evaluates the policy by estimating the value function.</a:t>
            </a:r>
          </a:p>
          <a:p>
            <a:pPr>
              <a:spcAft>
                <a:spcPts val="1200"/>
              </a:spcAft>
              <a:defRPr sz="1800"/>
            </a:pPr>
            <a:r>
              <a:t>Critic provides feedback to the actor to improve the policy.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Challenges and Considerations in DRL</a:t>
            </a:r>
          </a:p>
          <a:p>
            <a:pPr>
              <a:spcAft>
                <a:spcPts val="1200"/>
              </a:spcAft>
              <a:defRPr sz="1800"/>
            </a:pPr>
            <a:r>
              <a:t>High computational cost</a:t>
            </a:r>
          </a:p>
          <a:p>
            <a:pPr>
              <a:spcAft>
                <a:spcPts val="1200"/>
              </a:spcAft>
              <a:defRPr sz="1800"/>
            </a:pPr>
            <a:r>
              <a:t>Sample inefficiency</a:t>
            </a:r>
          </a:p>
          <a:p>
            <a:pPr>
              <a:spcAft>
                <a:spcPts val="1200"/>
              </a:spcAft>
              <a:defRPr sz="1800"/>
            </a:pPr>
            <a:r>
              <a:t>Hyperparameter tuning</a:t>
            </a:r>
          </a:p>
          <a:p>
            <a:pPr>
              <a:spcAft>
                <a:spcPts val="1200"/>
              </a:spcAft>
              <a:defRPr sz="1800"/>
            </a:pPr>
            <a:r>
              <a:t>Reward shaping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Applications of Deep Reinforcement Learning</a:t>
            </a:r>
          </a:p>
          <a:p>
            <a:pPr>
              <a:spcAft>
                <a:spcPts val="1200"/>
              </a:spcAft>
              <a:defRPr sz="1800"/>
            </a:pPr>
            <a:r>
              <a:t>Game playing</a:t>
            </a:r>
          </a:p>
          <a:p>
            <a:pPr>
              <a:spcAft>
                <a:spcPts val="1200"/>
              </a:spcAft>
              <a:defRPr sz="1800"/>
            </a:pPr>
            <a:r>
              <a:t>Robotics</a:t>
            </a:r>
          </a:p>
          <a:p>
            <a:pPr>
              <a:spcAft>
                <a:spcPts val="1200"/>
              </a:spcAft>
              <a:defRPr sz="1800"/>
            </a:pPr>
            <a:r>
              <a:t>Resource management</a:t>
            </a:r>
          </a:p>
          <a:p>
            <a:pPr>
              <a:spcAft>
                <a:spcPts val="1200"/>
              </a:spcAft>
              <a:defRPr sz="1800"/>
            </a:pPr>
            <a:r>
              <a:t>Personalized recommendations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Robotics: Learning through Trial and Error</a:t>
            </a:r>
          </a:p>
          <a:p>
            <a:pPr>
              <a:spcAft>
                <a:spcPts val="1200"/>
              </a:spcAft>
              <a:defRPr sz="1800"/>
            </a:pPr>
            <a:r>
              <a:t>RL enables robots to learn complex tasks.</a:t>
            </a:r>
          </a:p>
          <a:p>
            <a:pPr>
              <a:spcAft>
                <a:spcPts val="1200"/>
              </a:spcAft>
              <a:defRPr sz="1800"/>
            </a:pPr>
            <a:r>
              <a:t>Examples: Object grasping, navigation, locomotion, manipulation.</a:t>
            </a:r>
          </a:p>
          <a:p>
            <a:pPr>
              <a:spcAft>
                <a:spcPts val="1200"/>
              </a:spcAft>
              <a:defRPr sz="1800"/>
            </a:pPr>
            <a:r>
              <a:t>Algorithms: Q-learning, policy gradients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Game Playing: Achieving Superhuman Performance</a:t>
            </a:r>
          </a:p>
          <a:p>
            <a:pPr>
              <a:spcAft>
                <a:spcPts val="1200"/>
              </a:spcAft>
              <a:defRPr sz="1800"/>
            </a:pPr>
            <a:r>
              <a:t>RL has achieved superhuman performance in games like Go and chess.</a:t>
            </a:r>
          </a:p>
          <a:p>
            <a:pPr>
              <a:spcAft>
                <a:spcPts val="1200"/>
              </a:spcAft>
              <a:defRPr sz="1800"/>
            </a:pPr>
            <a:r>
              <a:t>AlphaGo: Combined deep neural networks and Monte Carlo tree search.</a:t>
            </a:r>
          </a:p>
          <a:p>
            <a:pPr>
              <a:spcAft>
                <a:spcPts val="1200"/>
              </a:spcAft>
              <a:defRPr sz="1800"/>
            </a:pPr>
            <a:r>
              <a:t>Algorithms: Policy gradients, Monte Carlo tree 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Resource Management: Optimizing Resource Allocation</a:t>
            </a:r>
          </a:p>
          <a:p>
            <a:pPr>
              <a:spcAft>
                <a:spcPts val="1200"/>
              </a:spcAft>
              <a:defRPr sz="1800"/>
            </a:pPr>
            <a:r>
              <a:t>RL optimizes resource allocation in cloud computing, energy grids, etc.</a:t>
            </a:r>
          </a:p>
          <a:p>
            <a:pPr>
              <a:spcAft>
                <a:spcPts val="1200"/>
              </a:spcAft>
              <a:defRPr sz="1800"/>
            </a:pPr>
            <a:r>
              <a:t>Goal: Minimize costs while maintaining performance.</a:t>
            </a:r>
          </a:p>
          <a:p>
            <a:pPr>
              <a:spcAft>
                <a:spcPts val="1200"/>
              </a:spcAft>
              <a:defRPr sz="1800"/>
            </a:pPr>
            <a:r>
              <a:t>Models: Markov Decision Processes (MDPs)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Finance: Algorithmic Trading and Risk Management</a:t>
            </a:r>
          </a:p>
          <a:p>
            <a:pPr>
              <a:spcAft>
                <a:spcPts val="1200"/>
              </a:spcAft>
              <a:defRPr sz="1800"/>
            </a:pPr>
            <a:r>
              <a:t>RL used in algorithmic trading, portfolio optimization, and risk management.</a:t>
            </a:r>
          </a:p>
          <a:p>
            <a:pPr>
              <a:spcAft>
                <a:spcPts val="1200"/>
              </a:spcAft>
              <a:defRPr sz="1800"/>
            </a:pPr>
            <a:r>
              <a:t>Learns to identify profitable trading opportunities and manage risk.</a:t>
            </a:r>
          </a:p>
          <a:p>
            <a:pPr>
              <a:spcAft>
                <a:spcPts val="1200"/>
              </a:spcAft>
              <a:defRPr sz="1800"/>
            </a:pPr>
            <a:r>
              <a:t>Algorithms: Deep reinforcement 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Personalized Recommendations: Improving User Engagement</a:t>
            </a:r>
          </a:p>
          <a:p>
            <a:pPr>
              <a:spcAft>
                <a:spcPts val="1200"/>
              </a:spcAft>
              <a:defRPr sz="1800"/>
            </a:pPr>
            <a:r>
              <a:t>RL personalizes recommendations in e-commerce, entertainment, etc.</a:t>
            </a:r>
          </a:p>
          <a:p>
            <a:pPr>
              <a:spcAft>
                <a:spcPts val="1200"/>
              </a:spcAft>
              <a:defRPr sz="1800"/>
            </a:pPr>
            <a:r>
              <a:t>Goal: Maximize user engagement and satisfaction.</a:t>
            </a:r>
          </a:p>
          <a:p>
            <a:pPr>
              <a:spcAft>
                <a:spcPts val="1200"/>
              </a:spcAft>
              <a:defRPr sz="1800"/>
            </a:pPr>
            <a:r>
              <a:t>Algorithms: Contextual bandits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Key Components of an MDP</a:t>
            </a:r>
          </a:p>
          <a:p>
            <a:pPr>
              <a:spcAft>
                <a:spcPts val="1200"/>
              </a:spcAft>
              <a:defRPr sz="1800"/>
            </a:pPr>
            <a:r>
              <a:t>States (S):  Possible states the agent can be in.</a:t>
            </a:r>
          </a:p>
          <a:p>
            <a:pPr>
              <a:spcAft>
                <a:spcPts val="1200"/>
              </a:spcAft>
              <a:defRPr sz="1800"/>
            </a:pPr>
            <a:r>
              <a:t>Actions (A): Actions the agent can take.</a:t>
            </a:r>
          </a:p>
          <a:p>
            <a:pPr>
              <a:spcAft>
                <a:spcPts val="1200"/>
              </a:spcAft>
              <a:defRPr sz="1800"/>
            </a:pPr>
            <a:r>
              <a:t>Transition Probabilities (P): P(s'|s, a) – Probability of transitioning to s' from s after taking action a.</a:t>
            </a:r>
          </a:p>
          <a:p>
            <a:pPr>
              <a:spcAft>
                <a:spcPts val="1200"/>
              </a:spcAft>
              <a:defRPr sz="1800"/>
            </a:pPr>
            <a:r>
              <a:t>Reward Function (R): R(s, a, s') – Immediate reward after taking action a in state s and transitioning to s'.</a:t>
            </a:r>
          </a:p>
          <a:p>
            <a:pPr>
              <a:spcAft>
                <a:spcPts val="1200"/>
              </a:spcAft>
              <a:defRPr sz="1800"/>
            </a:pPr>
            <a:r>
              <a:t>Discount Factor (γ): 0 ≤ γ ≤ 1.  Balances immediate vs. future rewards.  Discounted cumulative reward: Σ γt * rt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Bellman Equations: The Core of MDP Solution</a:t>
            </a:r>
          </a:p>
          <a:p>
            <a:pPr>
              <a:spcAft>
                <a:spcPts val="1200"/>
              </a:spcAft>
              <a:defRPr sz="1800"/>
            </a:pPr>
            <a:r>
              <a:t>Value Iteration: V(s) = maxa Σs' P(s'|s, a) * [R(s, a, s') + γV(s')]</a:t>
            </a:r>
          </a:p>
          <a:p>
            <a:pPr>
              <a:spcAft>
                <a:spcPts val="1200"/>
              </a:spcAft>
              <a:defRPr sz="1800"/>
            </a:pPr>
            <a:r>
              <a:t>Policy Iteration: Vπ(s) = Σs' P(s'|s, π(s)) * [R(s, π(s), s') + γVπ(s')]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Solving MDPs: Algorithms and Approaches</a:t>
            </a:r>
          </a:p>
          <a:p>
            <a:pPr>
              <a:spcAft>
                <a:spcPts val="1200"/>
              </a:spcAft>
              <a:defRPr sz="1800"/>
            </a:pPr>
            <a:r>
              <a:t>Value Iteration: Iteratively improves value function estimates until convergence.</a:t>
            </a:r>
          </a:p>
          <a:p>
            <a:pPr>
              <a:spcAft>
                <a:spcPts val="1200"/>
              </a:spcAft>
              <a:defRPr sz="1800"/>
            </a:pPr>
            <a:r>
              <a:t>Policy Iteration: Iteratively improves policy through policy evaluation and policy improvement steps.  Alternates between these steps until convergence.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114800"/>
            <a:ext cx="2743200" cy="260604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14800"/>
            <a:ext cx="2743200" cy="2606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Dynamic Programming: Solving Sequential Decisions Efficiently</a:t>
            </a:r>
          </a:p>
          <a:p>
            <a:pPr>
              <a:spcAft>
                <a:spcPts val="1200"/>
              </a:spcAft>
              <a:defRPr sz="1800"/>
            </a:pPr>
            <a:r>
              <a:t>Leverages the principle of optimality: Optimal policy's sub-policies are also optimal.</a:t>
            </a:r>
          </a:p>
          <a:p>
            <a:pPr>
              <a:spcAft>
                <a:spcPts val="1200"/>
              </a:spcAft>
              <a:defRPr sz="1800"/>
            </a:pPr>
            <a:r>
              <a:t>Breaks down complex problems into smaller, overlapping subproblems.</a:t>
            </a:r>
          </a:p>
          <a:p>
            <a:pPr>
              <a:spcAft>
                <a:spcPts val="1200"/>
              </a:spcAft>
              <a:defRPr sz="1800"/>
            </a:pPr>
            <a:r>
              <a:t>Solves each subproblem once and stores solutions, avoiding redundant computation.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Bellman Equation in Dynamic Programming</a:t>
            </a:r>
          </a:p>
          <a:p>
            <a:pPr>
              <a:spcAft>
                <a:spcPts val="1200"/>
              </a:spcAft>
              <a:defRPr sz="1800"/>
            </a:pPr>
            <a:r>
              <a:t>Value Iteration: V(s) = maxa[R(s,a) + γ Σs' P(s'|s,a)V(s')]</a:t>
            </a:r>
          </a:p>
          <a:p>
            <a:pPr>
              <a:spcAft>
                <a:spcPts val="1200"/>
              </a:spcAft>
              <a:defRPr sz="1800"/>
            </a:pPr>
            <a:r>
              <a:t>Policy Iteration: Vπ(s) = R(s,π(s)) + γ Σs' P(s'|s,π(s))Vπ(s')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Value Iteration Algorithm</a:t>
            </a:r>
          </a:p>
          <a:p>
            <a:pPr>
              <a:spcAft>
                <a:spcPts val="1200"/>
              </a:spcAft>
              <a:defRPr sz="1800"/>
            </a:pPr>
            <a:r>
              <a:t>Iteratively updates value function V(s) using the Bellman equation until convergence.</a:t>
            </a:r>
          </a:p>
          <a:p>
            <a:pPr>
              <a:spcAft>
                <a:spcPts val="1200"/>
              </a:spcAft>
              <a:defRPr sz="1800"/>
            </a:pPr>
            <a:r>
              <a:t>Starts with an initial estimate (often V(s) = 0 for all s).</a:t>
            </a:r>
          </a:p>
          <a:p>
            <a:pPr>
              <a:spcAft>
                <a:spcPts val="1200"/>
              </a:spcAft>
              <a:defRPr sz="1800"/>
            </a:pPr>
            <a:r>
              <a:t>Vk+1(s) = maxa[R(s,a) + γ Σs' P(s'|s,a)Vk(s')]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pPr>
              <a:defRPr sz="3600"/>
            </a:pPr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Policy Iteration Algorithm</a:t>
            </a:r>
          </a:p>
          <a:p>
            <a:pPr>
              <a:spcAft>
                <a:spcPts val="1200"/>
              </a:spcAft>
              <a:defRPr sz="1800"/>
            </a:pPr>
            <a:r>
              <a:t>Policy Evaluation:  Calculate the value function Vπ(s) for a given policy π.</a:t>
            </a:r>
          </a:p>
          <a:p>
            <a:pPr>
              <a:spcAft>
                <a:spcPts val="1200"/>
              </a:spcAft>
              <a:defRPr sz="1800"/>
            </a:pPr>
            <a:r>
              <a:t>Policy Improvement: Update the policy π'(s) greedily based on Vπ(s): π'(s) = argmaxa[R(s,a) + γ Σs' P(s'|s,a)Vπ(s')]</a:t>
            </a:r>
          </a:p>
          <a:p>
            <a:pPr>
              <a:spcAft>
                <a:spcPts val="1200"/>
              </a:spcAft>
              <a:defRPr sz="1800"/>
            </a:pPr>
            <a:r>
              <a:t>Repeat until policy converges.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