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pPr algn="ctr">
              <a:defRPr sz="4400" b="1"/>
            </a:pPr>
            <a:r>
              <a:t>Large Language Models</a:t>
            </a:r>
          </a:p>
        </p:txBody>
      </p:sp>
      <p:sp>
        <p:nvSpPr>
          <p:cNvPr id="3" name="Subtitle 2"/>
          <p:cNvSpPr>
            <a:spLocks noGrp="1"/>
          </p:cNvSpPr>
          <p:nvPr>
            <p:ph type="subTitle" idx="1"/>
          </p:nvPr>
        </p:nvSpPr>
        <p:spPr/>
        <p:txBody>
          <a:bodyPr wrap="square"/>
          <a:lstStyle/>
          <a:p>
            <a:pPr algn="ctr">
              <a:defRPr sz="3200"/>
            </a:pPr>
            <a:r>
              <a:t>Introduction to Generative AI.pptx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Definition &amp; Core Concepts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AI text generation uses algorithms to create coherent, contextually relevant text.  Key concepts: language modeling (predicting word sequence probability) and text generation models (using this probability to produce new text).  Models use techniques like RNNs, transformers, and Markov chains.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Approaches to AI Text Generation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Template-based: Simple, limited creativity.</a:t>
            </a:r>
          </a:p>
          <a:p>
            <a:pPr>
              <a:spcAft>
                <a:spcPts val="1200"/>
              </a:spcAft>
              <a:defRPr sz="1800"/>
            </a:pPr>
            <a:r>
              <a:t>Rule-based: More complex, struggles with nuanced language.</a:t>
            </a:r>
          </a:p>
          <a:p>
            <a:pPr>
              <a:spcAft>
                <a:spcPts val="1200"/>
              </a:spcAft>
              <a:defRPr sz="1800"/>
            </a:pPr>
            <a:r>
              <a:t>Statistical (n-gram): Predicts next word based on preceding 'n' words; lacks long-range context.</a:t>
            </a:r>
          </a:p>
          <a:p>
            <a:pPr>
              <a:spcAft>
                <a:spcPts val="1200"/>
              </a:spcAft>
              <a:defRPr sz="1800"/>
            </a:pPr>
            <a:r>
              <a:t>RNNs: Process sequential data; can struggle with long sequences.</a:t>
            </a:r>
          </a:p>
          <a:p>
            <a:pPr>
              <a:spcAft>
                <a:spcPts val="1200"/>
              </a:spcAft>
              <a:defRPr sz="1800"/>
            </a:pPr>
            <a:r>
              <a:t>LSTMs: Address vanishing gradient problem in RNNs.</a:t>
            </a:r>
          </a:p>
          <a:p>
            <a:pPr>
              <a:spcAft>
                <a:spcPts val="1200"/>
              </a:spcAft>
              <a:defRPr sz="1800"/>
            </a:pPr>
            <a:r>
              <a:t>Transformers: Utilize attention mechanisms for superior context understanding.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Deep Learning Models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Deep learning models, particularly transformers (GPT-3, LaMDA), are at the forefront. Trained on massive datasets, they learn complex patterns to generate coherent text.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Applications of AI Text Generation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Chatbots: Engaging conversations.</a:t>
            </a:r>
          </a:p>
          <a:p>
            <a:pPr>
              <a:spcAft>
                <a:spcPts val="1200"/>
              </a:spcAft>
              <a:defRPr sz="1800"/>
            </a:pPr>
            <a:r>
              <a:t>Content creation: Marketing copy, articles.</a:t>
            </a:r>
          </a:p>
          <a:p>
            <a:pPr>
              <a:spcAft>
                <a:spcPts val="1200"/>
              </a:spcAft>
              <a:defRPr sz="1800"/>
            </a:pPr>
            <a:r>
              <a:t>Machine translation: Translating text.</a:t>
            </a:r>
          </a:p>
          <a:p>
            <a:pPr>
              <a:spcAft>
                <a:spcPts val="1200"/>
              </a:spcAft>
              <a:defRPr sz="1800"/>
            </a:pPr>
            <a:r>
              <a:t>Code generation: Generating code snippets.</a:t>
            </a:r>
          </a:p>
          <a:p>
            <a:pPr>
              <a:spcAft>
                <a:spcPts val="1200"/>
              </a:spcAft>
              <a:defRPr sz="1800"/>
            </a:pPr>
            <a:r>
              <a:t>Creative writing: Assisting writers.</a:t>
            </a:r>
          </a:p>
          <a:p>
            <a:pPr>
              <a:spcAft>
                <a:spcPts val="1200"/>
              </a:spcAft>
              <a:defRPr sz="1800"/>
            </a:pPr>
            <a:r>
              <a:t>Summarization: Condensing large amounts of text.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Ethical Considerations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Bias &amp; Fairness: Models trained on biased data perpetuate stereotypes.</a:t>
            </a:r>
          </a:p>
          <a:p>
            <a:pPr>
              <a:spcAft>
                <a:spcPts val="1200"/>
              </a:spcAft>
              <a:defRPr sz="1800"/>
            </a:pPr>
            <a:r>
              <a:t>Misinformation: Potential for generating realistic fake content.</a:t>
            </a:r>
          </a:p>
          <a:p>
            <a:pPr>
              <a:spcAft>
                <a:spcPts val="1200"/>
              </a:spcAft>
              <a:defRPr sz="1800"/>
            </a:pPr>
            <a:r>
              <a:t>Copyright &amp; Ownership: Ownership of AI-generated text is unclear.</a:t>
            </a:r>
          </a:p>
          <a:p>
            <a:pPr>
              <a:spcAft>
                <a:spcPts val="1200"/>
              </a:spcAft>
              <a:defRPr sz="1800"/>
            </a:pPr>
            <a:r>
              <a:t>Transparency &amp; Explainability: Understanding model outputs is crucial.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Fundamentals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Generative AI models learn the distribution of real-world image/video data to generate new samples.  Architectures include GANs, VAEs, Diffusion Models, and Autoregressive Models.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GANs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 generator creates synthetic images, and a discriminator distinguishes between real and generated images. Adversarial training results in realistic images (e.g., StyleGAN, DeepFake).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VAEs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Learn a compressed representation (latent space) to generate new data by sampling and decoding. Useful for controlled generation but might not produce the highest-quality images.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Diffusion Models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Add noise to an image until pure noise, then reverse the process to reconstruct an image from noise.  Produces high-quality images with fine-grained control (e.g., Stable Diffusion, DALL-E 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Autoregressive Models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Generate images pixel by pixel or patch by patch; good for sharp images but computationally expensive.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What is Generative AI?</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Generative AI focuses on algorithms creating new content (text, images, audio, video). Unlike discriminative models that classify data, generative models learn the data's underlying distribution to produce novel outputs. Key characteristics include diverse outputs, some generation control, and learning complex data patterns.</a:t>
            </a:r>
          </a:p>
        </p:txBody>
      </p:sp>
      <p:pic>
        <p:nvPicPr>
          <p:cNvPr id="5" name="Picture 4" descr="image.pn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Applications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Creative industry: Art generation, product design, special effects.</a:t>
            </a:r>
          </a:p>
          <a:p>
            <a:pPr>
              <a:spcAft>
                <a:spcPts val="1200"/>
              </a:spcAft>
              <a:defRPr sz="1800"/>
            </a:pPr>
            <a:r>
              <a:t>Healthcare: Medical image synthesis.</a:t>
            </a:r>
          </a:p>
          <a:p>
            <a:pPr>
              <a:spcAft>
                <a:spcPts val="1200"/>
              </a:spcAft>
              <a:defRPr sz="1800"/>
            </a:pPr>
            <a:r>
              <a:t>Gaming: Game environments, character design.</a:t>
            </a:r>
          </a:p>
          <a:p>
            <a:pPr>
              <a:spcAft>
                <a:spcPts val="1200"/>
              </a:spcAft>
              <a:defRPr sz="1800"/>
            </a:pPr>
            <a:r>
              <a:t>Autonomous vehicles &amp; robots: Realistic simulations.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Ethical Considerations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Potential for misuse in creating deepfakes and spreading misinformation.  Detection of synthetic media and responsible use are crucial.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Introduction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Audio generation uses algorithms to create new audio waveforms (from simple sounds to complex music). Generative AI learns patterns from existing data to generate new, similar audio using deep learning models (RNNs, transformers).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Deep Learning Models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RNNs (LSTMs, GRUs): Process sequential audio data.</a:t>
            </a:r>
          </a:p>
          <a:p>
            <a:pPr>
              <a:spcAft>
                <a:spcPts val="1200"/>
              </a:spcAft>
              <a:defRPr sz="1800"/>
            </a:pPr>
            <a:r>
              <a:t>WaveNet: Generates raw audio waveforms for high-quality audio.</a:t>
            </a:r>
          </a:p>
          <a:p>
            <a:pPr>
              <a:spcAft>
                <a:spcPts val="1200"/>
              </a:spcAft>
              <a:defRPr sz="1800"/>
            </a:pPr>
            <a:r>
              <a:t>Transformer Networks: Process long-range dependencies for complex audio sequences.</a:t>
            </a:r>
          </a:p>
          <a:p>
            <a:pPr>
              <a:spcAft>
                <a:spcPts val="1200"/>
              </a:spcAft>
              <a:defRPr sz="1800"/>
            </a:pPr>
            <a:r>
              <a:t>Diffusion Models: Add and remove noise to generate audio.</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Data Representation &amp; Preprocessing</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Convert raw audio waveforms into numerical representations (spectrograms, mel-spectrograms) for model processing. Data augmentation techniques improve model performance.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Training &amp; Evaluation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Training involves optimizing model parameters using loss functions (MSE, perceptual loss functions). Evaluation uses subjective listening tests and objective measures (FID, IS).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Applications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Music generation: Creating new musical pieces.</a:t>
            </a:r>
          </a:p>
          <a:p>
            <a:pPr>
              <a:spcAft>
                <a:spcPts val="1200"/>
              </a:spcAft>
              <a:defRPr sz="1800"/>
            </a:pPr>
            <a:r>
              <a:t>Speech synthesis: Generating realistic speech.</a:t>
            </a:r>
          </a:p>
          <a:p>
            <a:pPr>
              <a:spcAft>
                <a:spcPts val="1200"/>
              </a:spcAft>
              <a:defRPr sz="1800"/>
            </a:pPr>
            <a:r>
              <a:t>Sound effects design: Generating unique sound effects.</a:t>
            </a:r>
          </a:p>
          <a:p>
            <a:pPr>
              <a:spcAft>
                <a:spcPts val="1200"/>
              </a:spcAft>
              <a:defRPr sz="1800"/>
            </a:pPr>
            <a:r>
              <a:t>Audio enhancement: Improving audio quality.</a:t>
            </a:r>
          </a:p>
          <a:p>
            <a:pPr>
              <a:spcAft>
                <a:spcPts val="1200"/>
              </a:spcAft>
              <a:defRPr sz="1800"/>
            </a:pPr>
            <a:r>
              <a:t>Personalized audio experiences: Generating customized audio.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Challenges &amp; Future Directions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Generating long, coherent sequences, controlling style/content, ensuring high-quality and diverse audio are ongoing challenges.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Bias and Discrimination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Generative AI models can amplify existing societal biases, leading to discriminatory outputs. Mitigation requires careful data curation, algorithmic adjustments, and monitoring.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Misinformation and Malicious Use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Generative AI can create realistic fake content (deepfakes, fake news).  Combating this requires detection methods, media literacy, and regulations.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Core Techniques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Variational Autoencoders (VAEs): Learn a compressed data representation to generate new data points, useful for high-dimensional data like images.</a:t>
            </a:r>
          </a:p>
          <a:p>
            <a:pPr>
              <a:spcAft>
                <a:spcPts val="1200"/>
              </a:spcAft>
              <a:defRPr sz="1800"/>
            </a:pPr>
            <a:r>
              <a:t>Generative Adversarial Networks (GANs):  A generator creates data, and a discriminator distinguishes real from generated data.  This competition leads to realistic outputs.</a:t>
            </a:r>
          </a:p>
          <a:p>
            <a:pPr>
              <a:spcAft>
                <a:spcPts val="1200"/>
              </a:spcAft>
              <a:defRPr sz="1800"/>
            </a:pPr>
            <a:r>
              <a:t>Diffusion Models: Add noise to data, then learn to reverse this process to generate data from noise; excellent for image generation.</a:t>
            </a:r>
          </a:p>
          <a:p>
            <a:pPr>
              <a:spcAft>
                <a:spcPts val="1200"/>
              </a:spcAft>
              <a:defRPr sz="1800"/>
            </a:pPr>
            <a:r>
              <a:t>Autoregressive Models: Generate data sequentially, predicting the next element based on previous ones (e.g., large language models).</a:t>
            </a:r>
          </a:p>
        </p:txBody>
      </p:sp>
      <p:pic>
        <p:nvPicPr>
          <p:cNvPr id="5" name="Picture 4" descr="image.jp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Intellectual Property and Copyright</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The legal landscape surrounding AI-generated content ownership is unclear.  Clearer legal frameworks are needed.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Job Displacement and Economic Impact</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Automation potential raises concerns about job displacement.  Reskilling and upskilling initiatives are crucial.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Transparency and Explainability</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Understanding model decision-making processes is essential for building trust and accountability.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Environmental Impact</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Training large models consumes significant energy.  More energy-efficient methods and sustainable infrastructure are needed.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Responsibility and Accountability</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Determining responsibility for harmful outputs requires clear lines of accountability for developers, users, and policymakers.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Text Generation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Applications include chatbots, automated content creation, and writer assistance. Large language models are key (e.g., generating different product descriptions).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Image Generation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Applications include art and design, gaming, and medical imaging (e.g., generating building designs based on parameters).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Music Generation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AI composes music for videos, games, and personalized music experiences.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Code Generation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AI assists programmers by generating code snippets or entire programs from natural language descriptions.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Drug Discovery and Materials Science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Generative models design new molecules and materials with specific properties (e.g., predicting molecule properties based on structure).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Applications of Generative AI</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Art &amp; Design: Unique artwork, product design, realistic textures.</a:t>
            </a:r>
          </a:p>
          <a:p>
            <a:pPr>
              <a:spcAft>
                <a:spcPts val="1200"/>
              </a:spcAft>
              <a:defRPr sz="1800"/>
            </a:pPr>
            <a:r>
              <a:t>Drug Discovery: Designing molecules with specific properties.</a:t>
            </a:r>
          </a:p>
          <a:p>
            <a:pPr>
              <a:spcAft>
                <a:spcPts val="1200"/>
              </a:spcAft>
              <a:defRPr sz="1800"/>
            </a:pPr>
            <a:r>
              <a:t>Content Creation: Text, images, videos for marketing, entertainment, education.</a:t>
            </a:r>
          </a:p>
          <a:p>
            <a:pPr>
              <a:spcAft>
                <a:spcPts val="1200"/>
              </a:spcAft>
              <a:defRPr sz="1800"/>
            </a:pPr>
            <a:r>
              <a:t>Data Augmentation: Increasing dataset size for training ML models.</a:t>
            </a:r>
          </a:p>
          <a:p>
            <a:pPr>
              <a:spcAft>
                <a:spcPts val="1200"/>
              </a:spcAft>
              <a:defRPr sz="1800"/>
            </a:pPr>
            <a:r>
              <a:t>Robotics: Generating control policies for complex tasks.</a:t>
            </a:r>
          </a:p>
        </p:txBody>
      </p:sp>
      <p:pic>
        <p:nvPicPr>
          <p:cNvPr id="5" name="Picture 4" descr="image.jp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Challenges and Ethical Considerations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Potential biases, misuse risks, and copyright issues require careful consideration and responsible development.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Limitations &amp; Ethical Concerns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Bias Amplification: Perpetuates biases in training data, leading to unfair outcomes.</a:t>
            </a:r>
          </a:p>
          <a:p>
            <a:pPr>
              <a:spcAft>
                <a:spcPts val="1200"/>
              </a:spcAft>
              <a:defRPr sz="1800"/>
            </a:pPr>
            <a:r>
              <a:t>Computational Cost: Training is resource-intensive.</a:t>
            </a:r>
          </a:p>
          <a:p>
            <a:pPr>
              <a:spcAft>
                <a:spcPts val="1200"/>
              </a:spcAft>
              <a:defRPr sz="1800"/>
            </a:pPr>
            <a:r>
              <a:t>Controllability: Difficult to fully control the output.</a:t>
            </a:r>
          </a:p>
          <a:p>
            <a:pPr>
              <a:spcAft>
                <a:spcPts val="1200"/>
              </a:spcAft>
              <a:defRPr sz="1800"/>
            </a:pPr>
            <a:r>
              <a:t>Misinformation &amp; Deepfakes:  Potential for creating realistic but fake content.</a:t>
            </a:r>
          </a:p>
        </p:txBody>
      </p:sp>
      <p:pic>
        <p:nvPicPr>
          <p:cNvPr id="5" name="Picture 4" descr="image.jp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Types of Generative Models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Variational Autoencoders (VAEs): Encode data into a lower-dimensional latent space and decode it back, generating new samples.</a:t>
            </a:r>
          </a:p>
          <a:p>
            <a:pPr>
              <a:spcAft>
                <a:spcPts val="1200"/>
              </a:spcAft>
              <a:defRPr sz="1800"/>
            </a:pPr>
            <a:r>
              <a:t>Generative Adversarial Networks (GANs): A generator and discriminator compete to create realistic data.</a:t>
            </a:r>
          </a:p>
          <a:p>
            <a:pPr>
              <a:spcAft>
                <a:spcPts val="1200"/>
              </a:spcAft>
              <a:defRPr sz="1800"/>
            </a:pPr>
            <a:r>
              <a:t>Autoregressive Models: Generate data sequentially, predicting the next element.</a:t>
            </a:r>
          </a:p>
          <a:p>
            <a:pPr>
              <a:spcAft>
                <a:spcPts val="1200"/>
              </a:spcAft>
              <a:defRPr sz="1800"/>
            </a:pPr>
            <a:r>
              <a:t>Diffusion Models: Add and remove noise to generate data.</a:t>
            </a:r>
          </a:p>
          <a:p>
            <a:pPr>
              <a:spcAft>
                <a:spcPts val="1200"/>
              </a:spcAft>
              <a:defRPr sz="1800"/>
            </a:pPr>
            <a:r>
              <a:t>Flow-based Models: Learn a bijective mapping between a simple and the data distribution for efficient sampling.</a:t>
            </a:r>
          </a:p>
        </p:txBody>
      </p:sp>
      <p:pic>
        <p:nvPicPr>
          <p:cNvPr id="5" name="Picture 4" descr="image.jpg"/>
          <p:cNvPicPr>
            <a:picLocks noChangeAspect="1"/>
          </p:cNvPicPr>
          <p:nvPr/>
        </p:nvPicPr>
        <p:blipFill>
          <a:blip r:embed="rId2"/>
          <a:stretch>
            <a:fillRect/>
          </a:stretch>
        </p:blipFill>
        <p:spPr>
          <a:xfrm>
            <a:off x="914400" y="4114800"/>
            <a:ext cx="2743200" cy="260604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Understanding Latent Space</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 lower-dimensional representation capturing essential data features.  Manipulating this space controls generated samples (e.g., interpolation creates new samples).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Training &amp; Evaluation</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Training involves complex optimization (minimax for GANs, variational lower bound for VAEs). Evaluation uses metrics like Inception Score (IS), Fréchet Inception Distance (FID), and human evaluation to assess quality and diversity.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Applications of Generative Models</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Image generation: Realistic images of faces, objects, scenes.</a:t>
            </a:r>
          </a:p>
          <a:p>
            <a:pPr>
              <a:spcAft>
                <a:spcPts val="1200"/>
              </a:spcAft>
              <a:defRPr sz="1800"/>
            </a:pPr>
            <a:r>
              <a:t>Text generation: Human-quality text (stories, articles, code).</a:t>
            </a:r>
          </a:p>
          <a:p>
            <a:pPr>
              <a:spcAft>
                <a:spcPts val="1200"/>
              </a:spcAft>
              <a:defRPr sz="1800"/>
            </a:pPr>
            <a:r>
              <a:t>Audio generation: Realistic music and speech.</a:t>
            </a:r>
          </a:p>
          <a:p>
            <a:pPr>
              <a:spcAft>
                <a:spcPts val="1200"/>
              </a:spcAft>
              <a:defRPr sz="1800"/>
            </a:pPr>
            <a:r>
              <a:t>Drug discovery: Novel molecules.</a:t>
            </a:r>
          </a:p>
          <a:p>
            <a:pPr>
              <a:spcAft>
                <a:spcPts val="1200"/>
              </a:spcAft>
              <a:defRPr sz="1800"/>
            </a:pPr>
            <a:r>
              <a:t>Anomaly detection: Identifying unusual patterns.</a:t>
            </a:r>
          </a:p>
          <a:p>
            <a:pPr>
              <a:spcAft>
                <a:spcPts val="1200"/>
              </a:spcAft>
              <a:defRPr sz="1800"/>
            </a:pPr>
            <a:r>
              <a:t>Data augmentation: Generating synthetic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