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Lst>
  <p:notesMasterIdLst>
    <p:notesMasterId r:id="rId74"/>
  </p:notesMasterIdLst>
  <p:handoutMasterIdLst>
    <p:handoutMasterId r:id="rId75"/>
  </p:handoutMasterIdLst>
  <p:sldIdLst>
    <p:sldId id="1786" r:id="rId5"/>
    <p:sldId id="1788" r:id="rId6"/>
    <p:sldId id="1789" r:id="rId7"/>
    <p:sldId id="1790" r:id="rId8"/>
    <p:sldId id="1791" r:id="rId9"/>
    <p:sldId id="1792" r:id="rId10"/>
    <p:sldId id="1794" r:id="rId11"/>
    <p:sldId id="1796" r:id="rId12"/>
    <p:sldId id="1797" r:id="rId13"/>
    <p:sldId id="1798" r:id="rId14"/>
    <p:sldId id="1870" r:id="rId15"/>
    <p:sldId id="1855" r:id="rId16"/>
    <p:sldId id="1800" r:id="rId17"/>
    <p:sldId id="1802" r:id="rId18"/>
    <p:sldId id="1804" r:id="rId19"/>
    <p:sldId id="1805" r:id="rId20"/>
    <p:sldId id="1645" r:id="rId21"/>
    <p:sldId id="1692" r:id="rId22"/>
    <p:sldId id="1856" r:id="rId23"/>
    <p:sldId id="1838" r:id="rId24"/>
    <p:sldId id="1839" r:id="rId25"/>
    <p:sldId id="1840" r:id="rId26"/>
    <p:sldId id="1841" r:id="rId27"/>
    <p:sldId id="1693" r:id="rId28"/>
    <p:sldId id="1694" r:id="rId29"/>
    <p:sldId id="1778" r:id="rId30"/>
    <p:sldId id="1779" r:id="rId31"/>
    <p:sldId id="1842" r:id="rId32"/>
    <p:sldId id="1857" r:id="rId33"/>
    <p:sldId id="1858" r:id="rId34"/>
    <p:sldId id="1843" r:id="rId35"/>
    <p:sldId id="1844" r:id="rId36"/>
    <p:sldId id="1859" r:id="rId37"/>
    <p:sldId id="1846" r:id="rId38"/>
    <p:sldId id="1847" r:id="rId39"/>
    <p:sldId id="1848" r:id="rId40"/>
    <p:sldId id="1868" r:id="rId41"/>
    <p:sldId id="1850" r:id="rId42"/>
    <p:sldId id="1851" r:id="rId43"/>
    <p:sldId id="1849" r:id="rId44"/>
    <p:sldId id="1806" r:id="rId45"/>
    <p:sldId id="1861" r:id="rId46"/>
    <p:sldId id="1814" r:id="rId47"/>
    <p:sldId id="1815" r:id="rId48"/>
    <p:sldId id="1816" r:id="rId49"/>
    <p:sldId id="1817" r:id="rId50"/>
    <p:sldId id="1818" r:id="rId51"/>
    <p:sldId id="1820" r:id="rId52"/>
    <p:sldId id="1821" r:id="rId53"/>
    <p:sldId id="1823" r:id="rId54"/>
    <p:sldId id="1824" r:id="rId55"/>
    <p:sldId id="1825" r:id="rId56"/>
    <p:sldId id="1826" r:id="rId57"/>
    <p:sldId id="1827" r:id="rId58"/>
    <p:sldId id="1829" r:id="rId59"/>
    <p:sldId id="1831" r:id="rId60"/>
    <p:sldId id="1836" r:id="rId61"/>
    <p:sldId id="1834" r:id="rId62"/>
    <p:sldId id="1835" r:id="rId63"/>
    <p:sldId id="1721" r:id="rId64"/>
    <p:sldId id="1862" r:id="rId65"/>
    <p:sldId id="1722" r:id="rId66"/>
    <p:sldId id="1726" r:id="rId67"/>
    <p:sldId id="1728" r:id="rId68"/>
    <p:sldId id="1863" r:id="rId69"/>
    <p:sldId id="1864" r:id="rId70"/>
    <p:sldId id="1865" r:id="rId71"/>
    <p:sldId id="1866" r:id="rId72"/>
    <p:sldId id="1853" r:id="rId7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23">
          <p15:clr>
            <a:srgbClr val="A4A3A4"/>
          </p15:clr>
        </p15:guide>
        <p15:guide id="3" orient="horz" pos="3888">
          <p15:clr>
            <a:srgbClr val="A4A3A4"/>
          </p15:clr>
        </p15:guide>
        <p15:guide id="4" orient="horz" pos="659">
          <p15:clr>
            <a:srgbClr val="A4A3A4"/>
          </p15:clr>
        </p15:guide>
        <p15:guide id="5" orient="horz" pos="1344">
          <p15:clr>
            <a:srgbClr val="A4A3A4"/>
          </p15:clr>
        </p15:guide>
        <p15:guide id="6" pos="5568">
          <p15:clr>
            <a:srgbClr val="A4A3A4"/>
          </p15:clr>
        </p15:guide>
        <p15:guide id="7" pos="192">
          <p15:clr>
            <a:srgbClr val="A4A3A4"/>
          </p15:clr>
        </p15:guide>
        <p15:guide id="8" pos="4512">
          <p15:clr>
            <a:srgbClr val="A4A3A4"/>
          </p15:clr>
        </p15:guide>
        <p15:guide id="9">
          <p15:clr>
            <a:srgbClr val="A4A3A4"/>
          </p15:clr>
        </p15:guide>
        <p15:guide id="10" pos="2936">
          <p15:clr>
            <a:srgbClr val="A4A3A4"/>
          </p15:clr>
        </p15:guide>
        <p15:guide id="11" pos="282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1E00AA"/>
    <a:srgbClr val="990000"/>
    <a:srgbClr val="BEBEBE"/>
    <a:srgbClr val="800080"/>
    <a:srgbClr val="CC6600"/>
    <a:srgbClr val="4B0082"/>
    <a:srgbClr val="0046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1A5719-E076-4F93-B600-6DA6B86495A1}" v="1" dt="2023-03-25T09:50:47.7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39" autoAdjust="0"/>
    <p:restoredTop sz="93818" autoAdjust="0"/>
  </p:normalViewPr>
  <p:slideViewPr>
    <p:cSldViewPr>
      <p:cViewPr varScale="1">
        <p:scale>
          <a:sx n="68" d="100"/>
          <a:sy n="68" d="100"/>
        </p:scale>
        <p:origin x="1596" y="60"/>
      </p:cViewPr>
      <p:guideLst>
        <p:guide orient="horz" pos="2160"/>
        <p:guide orient="horz" pos="323"/>
        <p:guide orient="horz" pos="3888"/>
        <p:guide orient="horz" pos="659"/>
        <p:guide orient="horz" pos="1344"/>
        <p:guide pos="5568"/>
        <p:guide pos="192"/>
        <p:guide pos="4512"/>
        <p:guide/>
        <p:guide pos="2936"/>
        <p:guide pos="282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81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0CD4CD-1DF4-4EEE-AABF-2EBD3BA51C65}" type="doc">
      <dgm:prSet loTypeId="urn:microsoft.com/office/officeart/2005/8/layout/hProcess9" loCatId="process" qsTypeId="urn:microsoft.com/office/officeart/2005/8/quickstyle/simple1" qsCatId="simple" csTypeId="urn:microsoft.com/office/officeart/2005/8/colors/accent1_2" csCatId="accent1" phldr="1"/>
      <dgm:spPr/>
    </dgm:pt>
    <dgm:pt modelId="{97096A5B-6BA2-4D31-BAE8-26D654E2F5D6}">
      <dgm:prSet phldrT="[Text]" custT="1"/>
      <dgm:spPr>
        <a:noFill/>
        <a:ln>
          <a:solidFill>
            <a:schemeClr val="tx1"/>
          </a:solidFill>
        </a:ln>
      </dgm:spPr>
      <dgm:t>
        <a:bodyPr/>
        <a:lstStyle/>
        <a:p>
          <a:r>
            <a:rPr lang="en-US" sz="3200" dirty="0">
              <a:solidFill>
                <a:srgbClr val="FF0000"/>
              </a:solidFill>
            </a:rPr>
            <a:t>School</a:t>
          </a:r>
        </a:p>
      </dgm:t>
    </dgm:pt>
    <dgm:pt modelId="{76D90005-07F8-4A60-9C08-8744D6BD5C2A}" type="parTrans" cxnId="{E9CB0AE7-42C2-4A4A-BF89-1C820E9E00C0}">
      <dgm:prSet/>
      <dgm:spPr/>
      <dgm:t>
        <a:bodyPr/>
        <a:lstStyle/>
        <a:p>
          <a:endParaRPr lang="en-US"/>
        </a:p>
      </dgm:t>
    </dgm:pt>
    <dgm:pt modelId="{4336A4A9-E1EF-4403-89BB-984749F82C8E}" type="sibTrans" cxnId="{E9CB0AE7-42C2-4A4A-BF89-1C820E9E00C0}">
      <dgm:prSet/>
      <dgm:spPr/>
      <dgm:t>
        <a:bodyPr/>
        <a:lstStyle/>
        <a:p>
          <a:endParaRPr lang="en-US"/>
        </a:p>
      </dgm:t>
    </dgm:pt>
    <dgm:pt modelId="{DB62AF39-BCDB-4A5E-8E65-52D5F451DD95}">
      <dgm:prSet phldrT="[Text]" custT="1"/>
      <dgm:spPr>
        <a:noFill/>
        <a:ln>
          <a:solidFill>
            <a:schemeClr val="tx1"/>
          </a:solidFill>
        </a:ln>
      </dgm:spPr>
      <dgm:t>
        <a:bodyPr/>
        <a:lstStyle/>
        <a:p>
          <a:r>
            <a:rPr lang="en-US" sz="2800" dirty="0">
              <a:solidFill>
                <a:srgbClr val="FF0000"/>
              </a:solidFill>
            </a:rPr>
            <a:t>College</a:t>
          </a:r>
        </a:p>
      </dgm:t>
    </dgm:pt>
    <dgm:pt modelId="{D90107EB-3614-4FF0-9F58-B7C4F6C2BF60}" type="parTrans" cxnId="{D868DB88-0305-4836-B2AE-16428B961557}">
      <dgm:prSet/>
      <dgm:spPr/>
      <dgm:t>
        <a:bodyPr/>
        <a:lstStyle/>
        <a:p>
          <a:endParaRPr lang="en-US"/>
        </a:p>
      </dgm:t>
    </dgm:pt>
    <dgm:pt modelId="{2CB12120-4D71-4275-9C29-33C0E306C66A}" type="sibTrans" cxnId="{D868DB88-0305-4836-B2AE-16428B961557}">
      <dgm:prSet/>
      <dgm:spPr/>
      <dgm:t>
        <a:bodyPr/>
        <a:lstStyle/>
        <a:p>
          <a:endParaRPr lang="en-US"/>
        </a:p>
      </dgm:t>
    </dgm:pt>
    <dgm:pt modelId="{2A0F2F72-D115-4E45-84EE-A088B8E76FFA}">
      <dgm:prSet phldrT="[Text]" custT="1"/>
      <dgm:spPr>
        <a:noFill/>
        <a:ln>
          <a:solidFill>
            <a:schemeClr val="tx1"/>
          </a:solidFill>
        </a:ln>
      </dgm:spPr>
      <dgm:t>
        <a:bodyPr/>
        <a:lstStyle/>
        <a:p>
          <a:pPr>
            <a:spcAft>
              <a:spcPts val="0"/>
            </a:spcAft>
          </a:pPr>
          <a:r>
            <a:rPr lang="en-US" sz="2800" dirty="0">
              <a:solidFill>
                <a:srgbClr val="FF0000"/>
              </a:solidFill>
            </a:rPr>
            <a:t>Assignments/</a:t>
          </a:r>
        </a:p>
        <a:p>
          <a:pPr>
            <a:spcAft>
              <a:spcPts val="0"/>
            </a:spcAft>
          </a:pPr>
          <a:r>
            <a:rPr lang="en-US" sz="2800" dirty="0">
              <a:solidFill>
                <a:srgbClr val="FF0000"/>
              </a:solidFill>
            </a:rPr>
            <a:t>Grades</a:t>
          </a:r>
        </a:p>
      </dgm:t>
    </dgm:pt>
    <dgm:pt modelId="{496F49ED-8A8A-4282-BFDC-7DC940E8D55B}" type="parTrans" cxnId="{268B95ED-EC98-4C87-8CBA-3D97AABB4BB6}">
      <dgm:prSet/>
      <dgm:spPr/>
      <dgm:t>
        <a:bodyPr/>
        <a:lstStyle/>
        <a:p>
          <a:endParaRPr lang="en-US"/>
        </a:p>
      </dgm:t>
    </dgm:pt>
    <dgm:pt modelId="{0538F363-4A13-44CC-A44D-CFA3F50E615F}" type="sibTrans" cxnId="{268B95ED-EC98-4C87-8CBA-3D97AABB4BB6}">
      <dgm:prSet/>
      <dgm:spPr/>
      <dgm:t>
        <a:bodyPr/>
        <a:lstStyle/>
        <a:p>
          <a:endParaRPr lang="en-US"/>
        </a:p>
      </dgm:t>
    </dgm:pt>
    <dgm:pt modelId="{CD86CEB8-05A7-4C0B-8528-EB5D88032397}">
      <dgm:prSet phldrT="[Text]" custT="1"/>
      <dgm:spPr>
        <a:noFill/>
        <a:ln>
          <a:solidFill>
            <a:schemeClr val="tx1"/>
          </a:solidFill>
        </a:ln>
      </dgm:spPr>
      <dgm:t>
        <a:bodyPr/>
        <a:lstStyle/>
        <a:p>
          <a:r>
            <a:rPr lang="en-US" sz="2800" b="0" dirty="0">
              <a:solidFill>
                <a:srgbClr val="FF0000"/>
              </a:solidFill>
            </a:rPr>
            <a:t>Placement</a:t>
          </a:r>
        </a:p>
      </dgm:t>
    </dgm:pt>
    <dgm:pt modelId="{283349B5-F75A-40AF-A861-B41E2A691776}" type="parTrans" cxnId="{1B1523BE-C8BA-4423-A891-CAC56A5B9231}">
      <dgm:prSet/>
      <dgm:spPr/>
      <dgm:t>
        <a:bodyPr/>
        <a:lstStyle/>
        <a:p>
          <a:endParaRPr lang="en-US"/>
        </a:p>
      </dgm:t>
    </dgm:pt>
    <dgm:pt modelId="{91F6999A-1C76-4834-B2E6-0777BDA49AAD}" type="sibTrans" cxnId="{1B1523BE-C8BA-4423-A891-CAC56A5B9231}">
      <dgm:prSet/>
      <dgm:spPr/>
      <dgm:t>
        <a:bodyPr/>
        <a:lstStyle/>
        <a:p>
          <a:endParaRPr lang="en-US"/>
        </a:p>
      </dgm:t>
    </dgm:pt>
    <dgm:pt modelId="{BDA02ABA-6CA5-403C-AA4A-E12CF72C9A9D}" type="pres">
      <dgm:prSet presAssocID="{650CD4CD-1DF4-4EEE-AABF-2EBD3BA51C65}" presName="CompostProcess" presStyleCnt="0">
        <dgm:presLayoutVars>
          <dgm:dir/>
          <dgm:resizeHandles val="exact"/>
        </dgm:presLayoutVars>
      </dgm:prSet>
      <dgm:spPr/>
    </dgm:pt>
    <dgm:pt modelId="{DE0D2958-7A14-4A5D-90F9-F673A683CF6C}" type="pres">
      <dgm:prSet presAssocID="{650CD4CD-1DF4-4EEE-AABF-2EBD3BA51C65}" presName="arrow" presStyleLbl="bgShp" presStyleIdx="0" presStyleCnt="1"/>
      <dgm:spPr>
        <a:solidFill>
          <a:schemeClr val="accent1"/>
        </a:solidFill>
        <a:ln>
          <a:noFill/>
        </a:ln>
      </dgm:spPr>
    </dgm:pt>
    <dgm:pt modelId="{4DD3C388-1B0C-4487-9BEF-4644F141F163}" type="pres">
      <dgm:prSet presAssocID="{650CD4CD-1DF4-4EEE-AABF-2EBD3BA51C65}" presName="linearProcess" presStyleCnt="0"/>
      <dgm:spPr/>
    </dgm:pt>
    <dgm:pt modelId="{05DDE345-A365-44D8-A219-F37BC7382AED}" type="pres">
      <dgm:prSet presAssocID="{97096A5B-6BA2-4D31-BAE8-26D654E2F5D6}" presName="textNode" presStyleLbl="node1" presStyleIdx="0" presStyleCnt="4">
        <dgm:presLayoutVars>
          <dgm:bulletEnabled val="1"/>
        </dgm:presLayoutVars>
      </dgm:prSet>
      <dgm:spPr/>
    </dgm:pt>
    <dgm:pt modelId="{91244606-4119-4CCC-BE2E-DF0338129E06}" type="pres">
      <dgm:prSet presAssocID="{4336A4A9-E1EF-4403-89BB-984749F82C8E}" presName="sibTrans" presStyleCnt="0"/>
      <dgm:spPr/>
    </dgm:pt>
    <dgm:pt modelId="{F8451DD5-E617-42CE-BAC8-8A61B8701A1A}" type="pres">
      <dgm:prSet presAssocID="{DB62AF39-BCDB-4A5E-8E65-52D5F451DD95}" presName="textNode" presStyleLbl="node1" presStyleIdx="1" presStyleCnt="4">
        <dgm:presLayoutVars>
          <dgm:bulletEnabled val="1"/>
        </dgm:presLayoutVars>
      </dgm:prSet>
      <dgm:spPr/>
    </dgm:pt>
    <dgm:pt modelId="{AFB4214A-F705-4908-B850-20A599AC3366}" type="pres">
      <dgm:prSet presAssocID="{2CB12120-4D71-4275-9C29-33C0E306C66A}" presName="sibTrans" presStyleCnt="0"/>
      <dgm:spPr/>
    </dgm:pt>
    <dgm:pt modelId="{905999C5-9F26-489D-8A71-6EFA8B7E2FF3}" type="pres">
      <dgm:prSet presAssocID="{2A0F2F72-D115-4E45-84EE-A088B8E76FFA}" presName="textNode" presStyleLbl="node1" presStyleIdx="2" presStyleCnt="4" custScaleX="142700">
        <dgm:presLayoutVars>
          <dgm:bulletEnabled val="1"/>
        </dgm:presLayoutVars>
      </dgm:prSet>
      <dgm:spPr/>
    </dgm:pt>
    <dgm:pt modelId="{6B5F1785-A428-4170-A0AC-5199050D6383}" type="pres">
      <dgm:prSet presAssocID="{0538F363-4A13-44CC-A44D-CFA3F50E615F}" presName="sibTrans" presStyleCnt="0"/>
      <dgm:spPr/>
    </dgm:pt>
    <dgm:pt modelId="{161FA6E4-D7B9-47EA-9DA9-B8BFFE5BE0A2}" type="pres">
      <dgm:prSet presAssocID="{CD86CEB8-05A7-4C0B-8528-EB5D88032397}" presName="textNode" presStyleLbl="node1" presStyleIdx="3" presStyleCnt="4" custScaleX="137012">
        <dgm:presLayoutVars>
          <dgm:bulletEnabled val="1"/>
        </dgm:presLayoutVars>
      </dgm:prSet>
      <dgm:spPr/>
    </dgm:pt>
  </dgm:ptLst>
  <dgm:cxnLst>
    <dgm:cxn modelId="{B7049B16-4607-4F70-BE18-5369E1FAB834}" type="presOf" srcId="{2A0F2F72-D115-4E45-84EE-A088B8E76FFA}" destId="{905999C5-9F26-489D-8A71-6EFA8B7E2FF3}" srcOrd="0" destOrd="0" presId="urn:microsoft.com/office/officeart/2005/8/layout/hProcess9"/>
    <dgm:cxn modelId="{B62D3734-2BE4-4E3B-92AE-FC643BC259CC}" type="presOf" srcId="{97096A5B-6BA2-4D31-BAE8-26D654E2F5D6}" destId="{05DDE345-A365-44D8-A219-F37BC7382AED}" srcOrd="0" destOrd="0" presId="urn:microsoft.com/office/officeart/2005/8/layout/hProcess9"/>
    <dgm:cxn modelId="{D8253252-E9A3-424E-B5E6-A6A1ED6ABE63}" type="presOf" srcId="{650CD4CD-1DF4-4EEE-AABF-2EBD3BA51C65}" destId="{BDA02ABA-6CA5-403C-AA4A-E12CF72C9A9D}" srcOrd="0" destOrd="0" presId="urn:microsoft.com/office/officeart/2005/8/layout/hProcess9"/>
    <dgm:cxn modelId="{1BAF8F75-10FB-4178-A217-194CBBC4A1FD}" type="presOf" srcId="{CD86CEB8-05A7-4C0B-8528-EB5D88032397}" destId="{161FA6E4-D7B9-47EA-9DA9-B8BFFE5BE0A2}" srcOrd="0" destOrd="0" presId="urn:microsoft.com/office/officeart/2005/8/layout/hProcess9"/>
    <dgm:cxn modelId="{D868DB88-0305-4836-B2AE-16428B961557}" srcId="{650CD4CD-1DF4-4EEE-AABF-2EBD3BA51C65}" destId="{DB62AF39-BCDB-4A5E-8E65-52D5F451DD95}" srcOrd="1" destOrd="0" parTransId="{D90107EB-3614-4FF0-9F58-B7C4F6C2BF60}" sibTransId="{2CB12120-4D71-4275-9C29-33C0E306C66A}"/>
    <dgm:cxn modelId="{10F8A48A-9F1A-4A18-A81D-33615BD8AECD}" type="presOf" srcId="{DB62AF39-BCDB-4A5E-8E65-52D5F451DD95}" destId="{F8451DD5-E617-42CE-BAC8-8A61B8701A1A}" srcOrd="0" destOrd="0" presId="urn:microsoft.com/office/officeart/2005/8/layout/hProcess9"/>
    <dgm:cxn modelId="{1B1523BE-C8BA-4423-A891-CAC56A5B9231}" srcId="{650CD4CD-1DF4-4EEE-AABF-2EBD3BA51C65}" destId="{CD86CEB8-05A7-4C0B-8528-EB5D88032397}" srcOrd="3" destOrd="0" parTransId="{283349B5-F75A-40AF-A861-B41E2A691776}" sibTransId="{91F6999A-1C76-4834-B2E6-0777BDA49AAD}"/>
    <dgm:cxn modelId="{E9CB0AE7-42C2-4A4A-BF89-1C820E9E00C0}" srcId="{650CD4CD-1DF4-4EEE-AABF-2EBD3BA51C65}" destId="{97096A5B-6BA2-4D31-BAE8-26D654E2F5D6}" srcOrd="0" destOrd="0" parTransId="{76D90005-07F8-4A60-9C08-8744D6BD5C2A}" sibTransId="{4336A4A9-E1EF-4403-89BB-984749F82C8E}"/>
    <dgm:cxn modelId="{268B95ED-EC98-4C87-8CBA-3D97AABB4BB6}" srcId="{650CD4CD-1DF4-4EEE-AABF-2EBD3BA51C65}" destId="{2A0F2F72-D115-4E45-84EE-A088B8E76FFA}" srcOrd="2" destOrd="0" parTransId="{496F49ED-8A8A-4282-BFDC-7DC940E8D55B}" sibTransId="{0538F363-4A13-44CC-A44D-CFA3F50E615F}"/>
    <dgm:cxn modelId="{E733A4FF-77B1-49C3-87EE-C7FEFFF4E737}" type="presParOf" srcId="{BDA02ABA-6CA5-403C-AA4A-E12CF72C9A9D}" destId="{DE0D2958-7A14-4A5D-90F9-F673A683CF6C}" srcOrd="0" destOrd="0" presId="urn:microsoft.com/office/officeart/2005/8/layout/hProcess9"/>
    <dgm:cxn modelId="{BDCC233C-027F-4CC5-8605-B1FB31EBAECC}" type="presParOf" srcId="{BDA02ABA-6CA5-403C-AA4A-E12CF72C9A9D}" destId="{4DD3C388-1B0C-4487-9BEF-4644F141F163}" srcOrd="1" destOrd="0" presId="urn:microsoft.com/office/officeart/2005/8/layout/hProcess9"/>
    <dgm:cxn modelId="{611F6551-A578-4F37-A4D9-8C2845287029}" type="presParOf" srcId="{4DD3C388-1B0C-4487-9BEF-4644F141F163}" destId="{05DDE345-A365-44D8-A219-F37BC7382AED}" srcOrd="0" destOrd="0" presId="urn:microsoft.com/office/officeart/2005/8/layout/hProcess9"/>
    <dgm:cxn modelId="{B22B35AC-2369-417A-AB4B-055EFD35AF87}" type="presParOf" srcId="{4DD3C388-1B0C-4487-9BEF-4644F141F163}" destId="{91244606-4119-4CCC-BE2E-DF0338129E06}" srcOrd="1" destOrd="0" presId="urn:microsoft.com/office/officeart/2005/8/layout/hProcess9"/>
    <dgm:cxn modelId="{9DDE96A8-2289-4B78-A866-3A4B9C280AB2}" type="presParOf" srcId="{4DD3C388-1B0C-4487-9BEF-4644F141F163}" destId="{F8451DD5-E617-42CE-BAC8-8A61B8701A1A}" srcOrd="2" destOrd="0" presId="urn:microsoft.com/office/officeart/2005/8/layout/hProcess9"/>
    <dgm:cxn modelId="{978AF96D-8333-4852-A378-F8F2979E592A}" type="presParOf" srcId="{4DD3C388-1B0C-4487-9BEF-4644F141F163}" destId="{AFB4214A-F705-4908-B850-20A599AC3366}" srcOrd="3" destOrd="0" presId="urn:microsoft.com/office/officeart/2005/8/layout/hProcess9"/>
    <dgm:cxn modelId="{13362264-3A8E-4795-A57B-43A5FC7C5ABA}" type="presParOf" srcId="{4DD3C388-1B0C-4487-9BEF-4644F141F163}" destId="{905999C5-9F26-489D-8A71-6EFA8B7E2FF3}" srcOrd="4" destOrd="0" presId="urn:microsoft.com/office/officeart/2005/8/layout/hProcess9"/>
    <dgm:cxn modelId="{62CF2E3E-28B9-4BA9-B8F4-E6DAD0D0CA5C}" type="presParOf" srcId="{4DD3C388-1B0C-4487-9BEF-4644F141F163}" destId="{6B5F1785-A428-4170-A0AC-5199050D6383}" srcOrd="5" destOrd="0" presId="urn:microsoft.com/office/officeart/2005/8/layout/hProcess9"/>
    <dgm:cxn modelId="{267B2D21-AD34-4ADC-B9EC-931C9C7A1377}" type="presParOf" srcId="{4DD3C388-1B0C-4487-9BEF-4644F141F163}" destId="{161FA6E4-D7B9-47EA-9DA9-B8BFFE5BE0A2}"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0D2958-7A14-4A5D-90F9-F673A683CF6C}">
      <dsp:nvSpPr>
        <dsp:cNvPr id="0" name=""/>
        <dsp:cNvSpPr/>
      </dsp:nvSpPr>
      <dsp:spPr>
        <a:xfrm>
          <a:off x="628649" y="0"/>
          <a:ext cx="7124700" cy="1905000"/>
        </a:xfrm>
        <a:prstGeom prst="rightArrow">
          <a:avLst/>
        </a:prstGeom>
        <a:solidFill>
          <a:schemeClr val="accent1"/>
        </a:solidFill>
        <a:ln>
          <a:noFill/>
        </a:ln>
        <a:effectLst/>
      </dsp:spPr>
      <dsp:style>
        <a:lnRef idx="0">
          <a:scrgbClr r="0" g="0" b="0"/>
        </a:lnRef>
        <a:fillRef idx="1">
          <a:scrgbClr r="0" g="0" b="0"/>
        </a:fillRef>
        <a:effectRef idx="0">
          <a:scrgbClr r="0" g="0" b="0"/>
        </a:effectRef>
        <a:fontRef idx="minor"/>
      </dsp:style>
    </dsp:sp>
    <dsp:sp modelId="{05DDE345-A365-44D8-A219-F37BC7382AED}">
      <dsp:nvSpPr>
        <dsp:cNvPr id="0" name=""/>
        <dsp:cNvSpPr/>
      </dsp:nvSpPr>
      <dsp:spPr>
        <a:xfrm>
          <a:off x="2440" y="571499"/>
          <a:ext cx="1581447" cy="762000"/>
        </a:xfrm>
        <a:prstGeom prst="roundRect">
          <a:avLst/>
        </a:prstGeom>
        <a:no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rgbClr val="FF0000"/>
              </a:solidFill>
            </a:rPr>
            <a:t>School</a:t>
          </a:r>
        </a:p>
      </dsp:txBody>
      <dsp:txXfrm>
        <a:off x="39638" y="608697"/>
        <a:ext cx="1507051" cy="687604"/>
      </dsp:txXfrm>
    </dsp:sp>
    <dsp:sp modelId="{F8451DD5-E617-42CE-BAC8-8A61B8701A1A}">
      <dsp:nvSpPr>
        <dsp:cNvPr id="0" name=""/>
        <dsp:cNvSpPr/>
      </dsp:nvSpPr>
      <dsp:spPr>
        <a:xfrm>
          <a:off x="1847463" y="571499"/>
          <a:ext cx="1581447" cy="762000"/>
        </a:xfrm>
        <a:prstGeom prst="roundRect">
          <a:avLst/>
        </a:prstGeom>
        <a:no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rgbClr val="FF0000"/>
              </a:solidFill>
            </a:rPr>
            <a:t>College</a:t>
          </a:r>
        </a:p>
      </dsp:txBody>
      <dsp:txXfrm>
        <a:off x="1884661" y="608697"/>
        <a:ext cx="1507051" cy="687604"/>
      </dsp:txXfrm>
    </dsp:sp>
    <dsp:sp modelId="{905999C5-9F26-489D-8A71-6EFA8B7E2FF3}">
      <dsp:nvSpPr>
        <dsp:cNvPr id="0" name=""/>
        <dsp:cNvSpPr/>
      </dsp:nvSpPr>
      <dsp:spPr>
        <a:xfrm>
          <a:off x="3692485" y="571499"/>
          <a:ext cx="2256725" cy="762000"/>
        </a:xfrm>
        <a:prstGeom prst="roundRect">
          <a:avLst/>
        </a:prstGeom>
        <a:no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ts val="0"/>
            </a:spcAft>
            <a:buNone/>
          </a:pPr>
          <a:r>
            <a:rPr lang="en-US" sz="2800" kern="1200" dirty="0">
              <a:solidFill>
                <a:srgbClr val="FF0000"/>
              </a:solidFill>
            </a:rPr>
            <a:t>Assignments/</a:t>
          </a:r>
        </a:p>
        <a:p>
          <a:pPr marL="0" lvl="0" indent="0" algn="ctr" defTabSz="1244600">
            <a:lnSpc>
              <a:spcPct val="90000"/>
            </a:lnSpc>
            <a:spcBef>
              <a:spcPct val="0"/>
            </a:spcBef>
            <a:spcAft>
              <a:spcPts val="0"/>
            </a:spcAft>
            <a:buNone/>
          </a:pPr>
          <a:r>
            <a:rPr lang="en-US" sz="2800" kern="1200" dirty="0">
              <a:solidFill>
                <a:srgbClr val="FF0000"/>
              </a:solidFill>
            </a:rPr>
            <a:t>Grades</a:t>
          </a:r>
        </a:p>
      </dsp:txBody>
      <dsp:txXfrm>
        <a:off x="3729683" y="608697"/>
        <a:ext cx="2182329" cy="687604"/>
      </dsp:txXfrm>
    </dsp:sp>
    <dsp:sp modelId="{161FA6E4-D7B9-47EA-9DA9-B8BFFE5BE0A2}">
      <dsp:nvSpPr>
        <dsp:cNvPr id="0" name=""/>
        <dsp:cNvSpPr/>
      </dsp:nvSpPr>
      <dsp:spPr>
        <a:xfrm>
          <a:off x="6212785" y="571499"/>
          <a:ext cx="2166773" cy="762000"/>
        </a:xfrm>
        <a:prstGeom prst="roundRect">
          <a:avLst/>
        </a:prstGeom>
        <a:no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kern="1200" dirty="0">
              <a:solidFill>
                <a:srgbClr val="FF0000"/>
              </a:solidFill>
            </a:rPr>
            <a:t>Placement</a:t>
          </a:r>
        </a:p>
      </dsp:txBody>
      <dsp:txXfrm>
        <a:off x="6249983" y="608697"/>
        <a:ext cx="2092377" cy="68760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45153FAE-6ADC-4AF2-9C88-2D64CDDFEB3C}" type="datetimeFigureOut">
              <a:rPr lang="en-US"/>
              <a:pPr>
                <a:defRPr/>
              </a:pPr>
              <a:t>3/25/2023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pPr>
              <a:defRPr/>
            </a:pPr>
            <a:fld id="{DA555677-177B-4B56-BDB5-E37571812DCA}"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0B8DFCCB-66AD-4246-893B-686904A2EAC7}" type="datetimeFigureOut">
              <a:rPr lang="en-US"/>
              <a:pPr>
                <a:defRPr/>
              </a:pPr>
              <a:t>3/25/2023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pPr>
              <a:defRPr/>
            </a:pPr>
            <a:fld id="{AF4CD12C-4982-445D-B0EF-974C3534F42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p:spPr>
      </p:sp>
      <p:sp>
        <p:nvSpPr>
          <p:cNvPr id="931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p:spPr>
      </p:sp>
      <p:sp>
        <p:nvSpPr>
          <p:cNvPr id="942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p:spPr>
      </p:sp>
      <p:sp>
        <p:nvSpPr>
          <p:cNvPr id="952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p:spPr>
      </p:sp>
      <p:sp>
        <p:nvSpPr>
          <p:cNvPr id="962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p:spPr>
      </p:sp>
      <p:sp>
        <p:nvSpPr>
          <p:cNvPr id="983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p:spPr>
      </p:sp>
      <p:sp>
        <p:nvSpPr>
          <p:cNvPr id="993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White">
      <p:bgPr>
        <a:solidFill>
          <a:srgbClr val="4B0082"/>
        </a:solidFill>
        <a:effectLst/>
      </p:bgPr>
    </p:bg>
    <p:spTree>
      <p:nvGrpSpPr>
        <p:cNvPr id="1" name=""/>
        <p:cNvGrpSpPr/>
        <p:nvPr/>
      </p:nvGrpSpPr>
      <p:grpSpPr>
        <a:xfrm>
          <a:off x="0" y="0"/>
          <a:ext cx="0" cy="0"/>
          <a:chOff x="0" y="0"/>
          <a:chExt cx="0" cy="0"/>
        </a:xfrm>
      </p:grpSpPr>
      <p:sp>
        <p:nvSpPr>
          <p:cNvPr id="305154" name="Text Placeholder 7"/>
          <p:cNvSpPr>
            <a:spLocks noGrp="1"/>
          </p:cNvSpPr>
          <p:nvPr>
            <p:ph type="subTitle" idx="1"/>
          </p:nvPr>
        </p:nvSpPr>
        <p:spPr bwMode="invGray">
          <a:xfrm>
            <a:off x="1281952" y="3900488"/>
            <a:ext cx="5880847" cy="366712"/>
          </a:xfrm>
          <a:prstGeom prst="rect">
            <a:avLst/>
          </a:prstGeom>
        </p:spPr>
        <p:txBody>
          <a:bodyPr>
            <a:spAutoFit/>
          </a:bodyPr>
          <a:lstStyle>
            <a:lvl1pPr marL="0" indent="0">
              <a:buFontTx/>
              <a:buNone/>
              <a:defRPr sz="1800" b="0" smtClean="0">
                <a:solidFill>
                  <a:schemeClr val="bg1"/>
                </a:solidFill>
                <a:latin typeface="Arial" charset="0"/>
              </a:defRPr>
            </a:lvl1pPr>
          </a:lstStyle>
          <a:p>
            <a:r>
              <a:rPr lang="en-US"/>
              <a:t>Click to edit Master subtitle style</a:t>
            </a:r>
            <a:endParaRPr lang="en-US" dirty="0"/>
          </a:p>
        </p:txBody>
      </p:sp>
      <p:sp>
        <p:nvSpPr>
          <p:cNvPr id="305156" name="Rectangle 5"/>
          <p:cNvSpPr>
            <a:spLocks noGrp="1" noChangeArrowheads="1"/>
          </p:cNvSpPr>
          <p:nvPr>
            <p:ph type="ctrTitle"/>
          </p:nvPr>
        </p:nvSpPr>
        <p:spPr bwMode="invGray">
          <a:xfrm>
            <a:off x="1281952" y="2286000"/>
            <a:ext cx="5880847" cy="1231106"/>
          </a:xfrm>
          <a:prstGeom prst="rect">
            <a:avLst/>
          </a:prstGeom>
        </p:spPr>
        <p:txBody>
          <a:bodyPr anchor="b">
            <a:noAutofit/>
          </a:bodyPr>
          <a:lstStyle>
            <a:lvl1pPr>
              <a:defRPr sz="4000" smtClean="0">
                <a:latin typeface="Arial" charset="0"/>
              </a:defRPr>
            </a:lvl1pPr>
          </a:lstStyle>
          <a:p>
            <a:r>
              <a:rPr lang="en-US"/>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0" y="76200"/>
            <a:ext cx="9144000" cy="380999"/>
          </a:xfrm>
          <a:prstGeom prst="rect">
            <a:avLst/>
          </a:prstGeom>
        </p:spPr>
        <p:txBody>
          <a:bodyPr/>
          <a:lstStyle/>
          <a:p>
            <a:r>
              <a:rPr lang="en-US" dirty="0"/>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1"/>
          <p:cNvSpPr>
            <a:spLocks noGrp="1"/>
          </p:cNvSpPr>
          <p:nvPr>
            <p:ph type="title"/>
          </p:nvPr>
        </p:nvSpPr>
        <p:spPr>
          <a:xfrm>
            <a:off x="0" y="76200"/>
            <a:ext cx="9144000" cy="380999"/>
          </a:xfrm>
          <a:prstGeom prst="rect">
            <a:avLst/>
          </a:prstGeom>
        </p:spPr>
        <p:txBody>
          <a:bodyPr/>
          <a:lstStyle/>
          <a:p>
            <a:r>
              <a:rPr lang="en-US" dirty="0"/>
              <a:t>Click to edit Master title style</a:t>
            </a:r>
          </a:p>
        </p:txBody>
      </p:sp>
      <p:sp>
        <p:nvSpPr>
          <p:cNvPr id="7" name="Text Placeholder 7"/>
          <p:cNvSpPr>
            <a:spLocks noGrp="1"/>
          </p:cNvSpPr>
          <p:nvPr>
            <p:ph type="body" sz="quarter" idx="13"/>
          </p:nvPr>
        </p:nvSpPr>
        <p:spPr>
          <a:xfrm>
            <a:off x="0" y="609600"/>
            <a:ext cx="9144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380999"/>
          </a:xfrm>
          <a:prstGeom prst="rect">
            <a:avLst/>
          </a:prstGeom>
        </p:spPr>
        <p:txBody>
          <a:bodyPr/>
          <a:lstStyle/>
          <a:p>
            <a:r>
              <a:rPr lang="en-US" dirty="0"/>
              <a:t>Click to edit Master title style</a:t>
            </a:r>
          </a:p>
        </p:txBody>
      </p:sp>
      <p:sp>
        <p:nvSpPr>
          <p:cNvPr id="8" name="Text Placeholder 7"/>
          <p:cNvSpPr>
            <a:spLocks noGrp="1"/>
          </p:cNvSpPr>
          <p:nvPr>
            <p:ph type="body" sz="quarter" idx="13"/>
          </p:nvPr>
        </p:nvSpPr>
        <p:spPr>
          <a:xfrm>
            <a:off x="0" y="609600"/>
            <a:ext cx="9144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609600"/>
            <a:ext cx="4505325" cy="5943600"/>
          </a:xfrm>
          <a:prstGeom prst="rect">
            <a:avLst/>
          </a:prstGeom>
        </p:spPr>
        <p:txBody>
          <a:bodyPr/>
          <a:lstStyle>
            <a:lvl1pPr>
              <a:defRPr sz="2200" b="0" i="0" baseline="0"/>
            </a:lvl1pPr>
            <a:lvl2pPr>
              <a:defRPr sz="2000" baseline="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57724" y="609600"/>
            <a:ext cx="4486275" cy="5943600"/>
          </a:xfrm>
          <a:prstGeom prst="rect">
            <a:avLst/>
          </a:prstGeom>
        </p:spPr>
        <p:txBody>
          <a:bodyPr/>
          <a:lstStyle>
            <a:lvl1pPr>
              <a:defRPr sz="2200" b="0" i="0" baseline="0"/>
            </a:lvl1pPr>
            <a:lvl2pPr>
              <a:defRPr sz="2000" baseline="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0" y="76200"/>
            <a:ext cx="9144000" cy="380999"/>
          </a:xfrm>
          <a:prstGeom prst="rect">
            <a:avLst/>
          </a:prstGeom>
        </p:spPr>
        <p:txBody>
          <a:bodyPr/>
          <a:lstStyle/>
          <a:p>
            <a:r>
              <a:rPr lang="en-US" dirty="0"/>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p:cNvSpPr>
            <a:spLocks noChangeArrowheads="1"/>
          </p:cNvSpPr>
          <p:nvPr/>
        </p:nvSpPr>
        <p:spPr bwMode="auto">
          <a:xfrm>
            <a:off x="0" y="0"/>
            <a:ext cx="9144000" cy="500063"/>
          </a:xfrm>
          <a:prstGeom prst="rect">
            <a:avLst/>
          </a:prstGeom>
          <a:solidFill>
            <a:srgbClr val="4B0082"/>
          </a:soli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7" name="Rectangle 27"/>
          <p:cNvSpPr>
            <a:spLocks noChangeArrowheads="1"/>
          </p:cNvSpPr>
          <p:nvPr/>
        </p:nvSpPr>
        <p:spPr bwMode="auto">
          <a:xfrm flipV="1">
            <a:off x="0" y="6572250"/>
            <a:ext cx="9144000" cy="304800"/>
          </a:xfrm>
          <a:prstGeom prst="rect">
            <a:avLst/>
          </a:prstGeom>
          <a:solidFill>
            <a:srgbClr val="BEBEBE"/>
          </a:solidFill>
          <a:ln>
            <a:noFill/>
          </a:ln>
        </p:spPr>
        <p:txBody>
          <a:bodyPr rot="108000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43" name="Slide Number Placeholder 5"/>
          <p:cNvSpPr txBox="1">
            <a:spLocks/>
          </p:cNvSpPr>
          <p:nvPr/>
        </p:nvSpPr>
        <p:spPr bwMode="auto">
          <a:xfrm>
            <a:off x="8715375" y="6572250"/>
            <a:ext cx="428625" cy="293688"/>
          </a:xfrm>
          <a:prstGeom prst="rect">
            <a:avLst/>
          </a:prstGeom>
          <a:noFill/>
          <a:ln w="9525">
            <a:noFill/>
            <a:miter lim="800000"/>
            <a:headEnd/>
            <a:tailEnd/>
          </a:ln>
        </p:spPr>
        <p:txBody>
          <a:bodyPr anchor="ctr"/>
          <a:lstStyle/>
          <a:p>
            <a:pPr algn="r" eaLnBrk="1" hangingPunct="1">
              <a:defRPr/>
            </a:pPr>
            <a:fld id="{5F2A78F7-955D-4A99-BB62-0AF37E39F53F}" type="slidenum">
              <a:rPr lang="en-US" altLang="en-US" sz="800"/>
              <a:pPr algn="r" eaLnBrk="1" hangingPunct="1">
                <a:defRPr/>
              </a:pPr>
              <a:t>‹#›</a:t>
            </a:fld>
            <a:endParaRPr lang="en-US" altLang="en-US" sz="800"/>
          </a:p>
        </p:txBody>
      </p:sp>
    </p:spTree>
  </p:cSld>
  <p:clrMap bg1="lt1" tx1="dk1" bg2="lt2" tx2="dk2" accent1="accent1" accent2="accent2" accent3="accent3" accent4="accent4" accent5="accent5" accent6="accent6" hlink="hlink" folHlink="folHlink"/>
  <p:sldLayoutIdLst>
    <p:sldLayoutId id="2147486324" r:id="rId1"/>
    <p:sldLayoutId id="2147486320" r:id="rId2"/>
    <p:sldLayoutId id="2147486321" r:id="rId3"/>
    <p:sldLayoutId id="2147486322" r:id="rId4"/>
    <p:sldLayoutId id="2147486323" r:id="rId5"/>
  </p:sldLayoutIdLst>
  <p:hf sldNum="0" hdr="0" ftr="0" dt="0"/>
  <p:txStyles>
    <p:titleStyle>
      <a:lvl1pPr algn="l" rtl="0" eaLnBrk="0" fontAlgn="base" hangingPunct="0">
        <a:spcBef>
          <a:spcPct val="0"/>
        </a:spcBef>
        <a:spcAft>
          <a:spcPct val="0"/>
        </a:spcAft>
        <a:defRPr sz="2200" b="1" kern="1200">
          <a:solidFill>
            <a:schemeClr val="bg1"/>
          </a:solidFill>
          <a:latin typeface="Arial"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228600" indent="-228600" algn="l" rtl="0" eaLnBrk="0" fontAlgn="base" hangingPunct="0">
        <a:spcBef>
          <a:spcPct val="20000"/>
        </a:spcBef>
        <a:spcAft>
          <a:spcPct val="0"/>
        </a:spcAft>
        <a:buFont typeface="Arial" pitchFamily="34" charset="0"/>
        <a:buChar char="•"/>
        <a:defRPr sz="3200" b="1" kern="1200">
          <a:solidFill>
            <a:schemeClr val="tx1"/>
          </a:solidFill>
          <a:latin typeface="Arial" pitchFamily="34" charset="0"/>
          <a:ea typeface="+mn-ea"/>
          <a:cs typeface="+mn-cs"/>
        </a:defRPr>
      </a:lvl1pPr>
      <a:lvl2pPr marL="457200" indent="-22860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mn-cs"/>
        </a:defRPr>
      </a:lvl2pPr>
      <a:lvl3pPr marL="685800" indent="-2286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mn-cs"/>
        </a:defRPr>
      </a:lvl3pPr>
      <a:lvl4pPr marL="900113" indent="-212725"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mn-cs"/>
        </a:defRPr>
      </a:lvl4pPr>
      <a:lvl5pPr marL="1146175" indent="-244475"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Experiental%20Validation.ppt" TargetMode="External"/><Relationship Id="rId2" Type="http://schemas.openxmlformats.org/officeDocument/2006/relationships/hyperlink" Target="Natural%20Acceptance.ppt"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Experiental%20Validation.ppt" TargetMode="External"/><Relationship Id="rId2" Type="http://schemas.openxmlformats.org/officeDocument/2006/relationships/hyperlink" Target="Natural%20Acceptance.ppt" TargetMode="Externa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Experiental%20Validation.ppt" TargetMode="External"/><Relationship Id="rId2" Type="http://schemas.openxmlformats.org/officeDocument/2006/relationships/hyperlink" Target="Natural%20Acceptance.ppt" TargetMode="Externa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hyperlink" Target="HVPE%20Brief%20about%20Physical%20facilities.ppt" TargetMode="External"/><Relationship Id="rId2" Type="http://schemas.openxmlformats.org/officeDocument/2006/relationships/hyperlink" Target="HVPE%20Harmony%20in%20Family.ppt" TargetMode="External"/><Relationship Id="rId1" Type="http://schemas.openxmlformats.org/officeDocument/2006/relationships/slideLayout" Target="../slideLayouts/slideLayout3.xml"/><Relationship Id="rId4" Type="http://schemas.openxmlformats.org/officeDocument/2006/relationships/hyperlink" Target="HVPE%20Right%20Understanding.ppt" TargetMode="External"/></Relationships>
</file>

<file path=ppt/slides/_rels/slide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0"/>
          <p:cNvSpPr>
            <a:spLocks noGrp="1"/>
          </p:cNvSpPr>
          <p:nvPr>
            <p:ph type="ctrTitle"/>
          </p:nvPr>
        </p:nvSpPr>
        <p:spPr bwMode="auto">
          <a:xfrm>
            <a:off x="0" y="304800"/>
            <a:ext cx="8839200" cy="3276600"/>
          </a:xfrm>
          <a:noFill/>
          <a:ln>
            <a:miter lim="800000"/>
            <a:headEnd/>
            <a:tailEnd/>
          </a:ln>
        </p:spPr>
        <p:txBody>
          <a:bodyPr vert="horz" wrap="square" lIns="91440" tIns="45720" rIns="91440" bIns="45720" numCol="1" anchorCtr="0" compatLnSpc="1">
            <a:prstTxWarp prst="textNoShape">
              <a:avLst/>
            </a:prstTxWarp>
          </a:bodyPr>
          <a:lstStyle/>
          <a:p>
            <a:pPr algn="ctr" eaLnBrk="1" hangingPunct="1"/>
            <a:r>
              <a:rPr lang="en-US" altLang="en-US" sz="2800">
                <a:latin typeface="Arial" pitchFamily="34" charset="0"/>
              </a:rPr>
              <a:t>U</a:t>
            </a:r>
            <a:r>
              <a:rPr lang="en-US" altLang="en-US" sz="2800" b="0">
                <a:latin typeface="Arial" pitchFamily="34" charset="0"/>
              </a:rPr>
              <a:t>niversal </a:t>
            </a:r>
            <a:r>
              <a:rPr lang="en-US" altLang="en-US" sz="2800">
                <a:latin typeface="Arial" pitchFamily="34" charset="0"/>
              </a:rPr>
              <a:t>H</a:t>
            </a:r>
            <a:r>
              <a:rPr lang="en-US" altLang="en-US" sz="2800" b="0">
                <a:latin typeface="Arial" pitchFamily="34" charset="0"/>
              </a:rPr>
              <a:t>uman </a:t>
            </a:r>
            <a:r>
              <a:rPr lang="en-US" altLang="en-US" sz="2800">
                <a:latin typeface="Arial" pitchFamily="34" charset="0"/>
              </a:rPr>
              <a:t>V</a:t>
            </a:r>
            <a:r>
              <a:rPr lang="en-US" altLang="en-US" sz="2800" b="0">
                <a:latin typeface="Arial" pitchFamily="34" charset="0"/>
              </a:rPr>
              <a:t>alues and </a:t>
            </a:r>
            <a:r>
              <a:rPr lang="en-US" altLang="en-US" sz="2800">
                <a:latin typeface="Arial" pitchFamily="34" charset="0"/>
              </a:rPr>
              <a:t>P</a:t>
            </a:r>
            <a:r>
              <a:rPr lang="en-US" altLang="en-US" sz="2800" b="0">
                <a:latin typeface="Arial" pitchFamily="34" charset="0"/>
              </a:rPr>
              <a:t>rofessional </a:t>
            </a:r>
            <a:r>
              <a:rPr lang="en-US" altLang="en-US" sz="2800">
                <a:latin typeface="Arial" pitchFamily="34" charset="0"/>
              </a:rPr>
              <a:t>E</a:t>
            </a:r>
            <a:r>
              <a:rPr lang="en-US" altLang="en-US" sz="2800" b="0">
                <a:latin typeface="Arial" pitchFamily="34" charset="0"/>
              </a:rPr>
              <a:t>thics</a:t>
            </a:r>
            <a:br>
              <a:rPr lang="en-US" altLang="en-US" sz="2800" b="0">
                <a:latin typeface="Arial" pitchFamily="34" charset="0"/>
              </a:rPr>
            </a:br>
            <a:br>
              <a:rPr lang="en-US" altLang="en-US" sz="2800" b="0">
                <a:latin typeface="Arial" pitchFamily="34" charset="0"/>
              </a:rPr>
            </a:br>
            <a:endParaRPr lang="en-US" altLang="en-US" sz="2800" b="0">
              <a:latin typeface="Arial" pitchFamily="34" charset="0"/>
            </a:endParaRPr>
          </a:p>
        </p:txBody>
      </p:sp>
      <p:sp>
        <p:nvSpPr>
          <p:cNvPr id="2051" name="Title 10"/>
          <p:cNvSpPr txBox="1">
            <a:spLocks/>
          </p:cNvSpPr>
          <p:nvPr/>
        </p:nvSpPr>
        <p:spPr bwMode="auto">
          <a:xfrm>
            <a:off x="228600" y="5486400"/>
            <a:ext cx="8229600" cy="1066800"/>
          </a:xfrm>
          <a:prstGeom prst="rect">
            <a:avLst/>
          </a:prstGeom>
          <a:noFill/>
          <a:ln w="9525">
            <a:noFill/>
            <a:miter lim="800000"/>
            <a:headEnd/>
            <a:tailEnd/>
          </a:ln>
        </p:spPr>
        <p:txBody>
          <a:bodyPr anchor="b"/>
          <a:lstStyle/>
          <a:p>
            <a:pPr algn="ctr" eaLnBrk="1" hangingPunct="1">
              <a:lnSpc>
                <a:spcPct val="150000"/>
              </a:lnSpc>
            </a:pPr>
            <a:r>
              <a:rPr lang="en-US" altLang="en-US" sz="2800" u="sng">
                <a:solidFill>
                  <a:schemeClr val="bg1"/>
                </a:solidFill>
                <a:latin typeface="Arial Black" pitchFamily="34" charset="0"/>
                <a:cs typeface="Arial" pitchFamily="34" charset="0"/>
              </a:rPr>
              <a:t>VALUE EDUCATION CELL (VE CELL)</a:t>
            </a:r>
          </a:p>
          <a:p>
            <a:pPr algn="ctr" eaLnBrk="1" hangingPunct="1">
              <a:lnSpc>
                <a:spcPct val="150000"/>
              </a:lnSpc>
            </a:pPr>
            <a:r>
              <a:rPr lang="en-US" altLang="en-US" sz="2000">
                <a:solidFill>
                  <a:schemeClr val="bg1"/>
                </a:solidFill>
                <a:latin typeface="Arial Black" pitchFamily="34" charset="0"/>
                <a:cs typeface="Arial" pitchFamily="34" charset="0"/>
              </a:rPr>
              <a:t>(CS/IT BLOCK 4</a:t>
            </a:r>
            <a:r>
              <a:rPr lang="en-US" altLang="en-US" sz="2000" baseline="30000">
                <a:solidFill>
                  <a:schemeClr val="bg1"/>
                </a:solidFill>
                <a:latin typeface="Arial Black" pitchFamily="34" charset="0"/>
                <a:cs typeface="Arial" pitchFamily="34" charset="0"/>
              </a:rPr>
              <a:t>TH</a:t>
            </a:r>
            <a:r>
              <a:rPr lang="en-US" altLang="en-US" sz="2000">
                <a:solidFill>
                  <a:schemeClr val="bg1"/>
                </a:solidFill>
                <a:latin typeface="Arial Black" pitchFamily="34" charset="0"/>
                <a:cs typeface="Arial" pitchFamily="34" charset="0"/>
              </a:rPr>
              <a:t> FLOOR CS – 403)</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t>Contents: About Authors</a:t>
            </a:r>
            <a:endParaRPr lang="en-GB" altLang="en-US"/>
          </a:p>
        </p:txBody>
      </p:sp>
      <p:sp>
        <p:nvSpPr>
          <p:cNvPr id="2" name="Rectangle 1"/>
          <p:cNvSpPr/>
          <p:nvPr/>
        </p:nvSpPr>
        <p:spPr>
          <a:xfrm>
            <a:off x="266700" y="536575"/>
            <a:ext cx="8382000" cy="454025"/>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lang="en-US" sz="2800" b="1" dirty="0"/>
              <a:t>Prof. G P </a:t>
            </a:r>
            <a:r>
              <a:rPr lang="en-US" sz="2800" b="1" dirty="0" err="1"/>
              <a:t>Bagaria</a:t>
            </a:r>
            <a:endParaRPr lang="en-US" sz="2800" b="1" dirty="0"/>
          </a:p>
        </p:txBody>
      </p:sp>
      <p:sp>
        <p:nvSpPr>
          <p:cNvPr id="4" name="Rectangle 3"/>
          <p:cNvSpPr/>
          <p:nvPr/>
        </p:nvSpPr>
        <p:spPr>
          <a:xfrm>
            <a:off x="266700" y="1069975"/>
            <a:ext cx="8267700" cy="533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r>
              <a:rPr lang="en-US" sz="2000" dirty="0">
                <a:solidFill>
                  <a:schemeClr val="tx1"/>
                </a:solidFill>
              </a:rPr>
              <a:t>Highly respected teacher both in </a:t>
            </a:r>
            <a:r>
              <a:rPr lang="en-US" sz="2000" b="1" dirty="0">
                <a:solidFill>
                  <a:schemeClr val="tx1"/>
                </a:solidFill>
              </a:rPr>
              <a:t>Electronics and Communication </a:t>
            </a:r>
            <a:r>
              <a:rPr lang="en-US" sz="2000" dirty="0">
                <a:solidFill>
                  <a:schemeClr val="tx1"/>
                </a:solidFill>
              </a:rPr>
              <a:t>as well as in </a:t>
            </a:r>
            <a:r>
              <a:rPr lang="en-US" sz="2000" b="1" dirty="0">
                <a:solidFill>
                  <a:schemeClr val="tx1"/>
                </a:solidFill>
              </a:rPr>
              <a:t>Value Education. </a:t>
            </a:r>
            <a:r>
              <a:rPr lang="en-US" sz="2000" dirty="0">
                <a:solidFill>
                  <a:schemeClr val="tx1"/>
                </a:solidFill>
              </a:rPr>
              <a:t>He has carried out extensive research over the past 15 years in evolving a </a:t>
            </a:r>
            <a:r>
              <a:rPr lang="en-US" sz="2000" b="1" dirty="0">
                <a:solidFill>
                  <a:schemeClr val="tx1"/>
                </a:solidFill>
              </a:rPr>
              <a:t>suitable methodology for Value Education</a:t>
            </a:r>
            <a:r>
              <a:rPr lang="en-US" sz="2000" dirty="0">
                <a:solidFill>
                  <a:schemeClr val="tx1"/>
                </a:solidFill>
              </a:rPr>
              <a:t> and has successfully experimented with it, both within the institutional framework as well as with a variety of people in the community at large. He is accepted as an inspiring role model by his students and peers. For the work carried out by him in the area of Value Education and as social activist, he was awarded the </a:t>
            </a:r>
            <a:r>
              <a:rPr lang="en-US" sz="2000" b="1" dirty="0" err="1">
                <a:solidFill>
                  <a:schemeClr val="tx1"/>
                </a:solidFill>
              </a:rPr>
              <a:t>Satyendra</a:t>
            </a:r>
            <a:r>
              <a:rPr lang="en-US" sz="2000" b="1" dirty="0">
                <a:solidFill>
                  <a:schemeClr val="tx1"/>
                </a:solidFill>
              </a:rPr>
              <a:t> K Dubey Memorial Award for the year 2006 by IIT Kanpur</a:t>
            </a:r>
            <a:r>
              <a:rPr lang="en-US" sz="2000" dirty="0">
                <a:solidFill>
                  <a:schemeClr val="tx1"/>
                </a:solidFill>
              </a:rPr>
              <a:t>. </a:t>
            </a:r>
            <a:r>
              <a:rPr lang="en-US" sz="2000" b="1" dirty="0">
                <a:solidFill>
                  <a:schemeClr val="tx1"/>
                </a:solidFill>
              </a:rPr>
              <a:t>He is an alumnus of IIT Kanpur.</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noChangeArrowheads="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IN" altLang="en-US"/>
              <a:t>Word, Meaning and Reality</a:t>
            </a:r>
            <a:endParaRPr lang="en-US" altLang="en-US"/>
          </a:p>
        </p:txBody>
      </p:sp>
      <p:sp>
        <p:nvSpPr>
          <p:cNvPr id="3" name="Text Placeholder 2"/>
          <p:cNvSpPr>
            <a:spLocks noGrp="1"/>
          </p:cNvSpPr>
          <p:nvPr>
            <p:ph type="body" sz="quarter" idx="13"/>
          </p:nvPr>
        </p:nvSpPr>
        <p:spPr/>
        <p:txBody>
          <a:bodyPr>
            <a:noAutofit/>
          </a:bodyPr>
          <a:lstStyle/>
          <a:p>
            <a:pPr marL="457200" indent="-457200">
              <a:buFont typeface="+mj-lt"/>
              <a:buAutoNum type="arabicPeriod"/>
              <a:defRPr/>
            </a:pPr>
            <a:r>
              <a:rPr sz="2000" b="1" dirty="0"/>
              <a:t>Once you self-explore and see a reality, you know much more about it than any description that can be given.</a:t>
            </a:r>
            <a:r>
              <a:rPr sz="2000" dirty="0"/>
              <a:t> You may be able to describe many more details</a:t>
            </a:r>
          </a:p>
          <a:p>
            <a:pPr marL="457200" indent="-457200">
              <a:buFont typeface="+mj-lt"/>
              <a:buAutoNum type="arabicPeriod"/>
              <a:defRPr/>
            </a:pPr>
            <a:endParaRPr sz="900" dirty="0"/>
          </a:p>
          <a:p>
            <a:pPr marL="457200" indent="-457200">
              <a:buFont typeface="+mj-lt"/>
              <a:buAutoNum type="arabicPeriod"/>
              <a:defRPr/>
            </a:pPr>
            <a:r>
              <a:rPr sz="2000" b="1" dirty="0"/>
              <a:t>The reality is not the words</a:t>
            </a:r>
            <a:r>
              <a:rPr sz="2000" dirty="0"/>
              <a:t>. Try describing everything about yourself! </a:t>
            </a:r>
            <a:r>
              <a:rPr sz="2000" b="1" dirty="0"/>
              <a:t>Any reality is beyond words</a:t>
            </a:r>
          </a:p>
          <a:p>
            <a:pPr marL="457200" indent="-457200">
              <a:buFont typeface="+mj-lt"/>
              <a:buAutoNum type="arabicPeriod"/>
              <a:defRPr/>
            </a:pPr>
            <a:endParaRPr sz="900" dirty="0"/>
          </a:p>
          <a:p>
            <a:pPr marL="457200" indent="-457200">
              <a:buFont typeface="+mj-lt"/>
              <a:buAutoNum type="arabicPeriod"/>
              <a:defRPr/>
            </a:pPr>
            <a:r>
              <a:rPr sz="2000" b="1" dirty="0"/>
              <a:t>You do see through your senses, but you have the capacity to see beyond that (through the Self, by self-exploration)</a:t>
            </a:r>
            <a:endParaRPr sz="2000" dirty="0"/>
          </a:p>
          <a:p>
            <a:pPr marL="0" indent="0">
              <a:buFont typeface="Symbol" pitchFamily="18" charset="2"/>
              <a:buNone/>
              <a:defRPr/>
            </a:pPr>
            <a:endParaRPr sz="900" dirty="0"/>
          </a:p>
          <a:p>
            <a:pPr marL="0" indent="0">
              <a:buFont typeface="Symbol" pitchFamily="18" charset="2"/>
              <a:buNone/>
              <a:defRPr/>
            </a:pPr>
            <a:r>
              <a:rPr sz="2000" dirty="0"/>
              <a:t>Every human being has the need and also the potential to see the entire reality</a:t>
            </a:r>
          </a:p>
          <a:p>
            <a:pPr marL="0" indent="0">
              <a:buFont typeface="Symbol" pitchFamily="18" charset="2"/>
              <a:buNone/>
              <a:defRPr/>
            </a:pPr>
            <a:endParaRPr sz="2000" dirty="0"/>
          </a:p>
          <a:p>
            <a:pPr marL="0" indent="0">
              <a:buFont typeface="Symbol" pitchFamily="18" charset="2"/>
              <a:buNone/>
              <a:defRPr/>
            </a:pPr>
            <a:r>
              <a:rPr sz="2000" dirty="0"/>
              <a:t>We will use words like ‘happiness’, ‘trust’, ‘respect’, ‘harmony’… </a:t>
            </a:r>
          </a:p>
          <a:p>
            <a:pPr marL="0" indent="0">
              <a:buFont typeface="Symbol" pitchFamily="18" charset="2"/>
              <a:buNone/>
              <a:defRPr/>
            </a:pPr>
            <a:endParaRPr sz="2000" dirty="0"/>
          </a:p>
          <a:p>
            <a:pPr marL="0" indent="0">
              <a:buFont typeface="Symbol" pitchFamily="18" charset="2"/>
              <a:buNone/>
              <a:defRPr/>
            </a:pPr>
            <a:r>
              <a:rPr sz="2000" dirty="0"/>
              <a:t>So, please try to get to the reality being described, rather than getting stuck to the words being used.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solidFill>
                  <a:srgbClr val="C00000"/>
                </a:solidFill>
              </a:rPr>
              <a:t>Important Points</a:t>
            </a:r>
          </a:p>
        </p:txBody>
      </p:sp>
      <p:sp>
        <p:nvSpPr>
          <p:cNvPr id="3" name="Text Placeholder 2"/>
          <p:cNvSpPr>
            <a:spLocks noGrp="1"/>
          </p:cNvSpPr>
          <p:nvPr>
            <p:ph type="body" sz="quarter" idx="13"/>
          </p:nvPr>
        </p:nvSpPr>
        <p:spPr/>
        <p:txBody>
          <a:bodyPr/>
          <a:lstStyle/>
          <a:p>
            <a:pPr lvl="1">
              <a:defRPr/>
            </a:pPr>
            <a:endParaRPr sz="2800">
              <a:solidFill>
                <a:srgbClr val="C00000"/>
              </a:solidFill>
            </a:endParaRPr>
          </a:p>
          <a:p>
            <a:pPr lvl="1">
              <a:defRPr/>
            </a:pPr>
            <a:r>
              <a:rPr sz="2800">
                <a:solidFill>
                  <a:srgbClr val="C00000"/>
                </a:solidFill>
              </a:rPr>
              <a:t>Avoid jumps to readymade solutions.</a:t>
            </a:r>
          </a:p>
          <a:p>
            <a:pPr lvl="1">
              <a:defRPr/>
            </a:pPr>
            <a:r>
              <a:rPr sz="2800">
                <a:solidFill>
                  <a:srgbClr val="C00000"/>
                </a:solidFill>
              </a:rPr>
              <a:t>Avoid comparing with existing beliefs/ notions.</a:t>
            </a:r>
          </a:p>
          <a:p>
            <a:pPr lvl="1">
              <a:defRPr/>
            </a:pPr>
            <a:endParaRPr sz="2800">
              <a:solidFill>
                <a:srgbClr val="C00000"/>
              </a:solidFill>
            </a:endParaRPr>
          </a:p>
          <a:p>
            <a:pPr marL="228600" lvl="1">
              <a:buFont typeface="Symbol" pitchFamily="18" charset="2"/>
              <a:buChar char="·"/>
              <a:defRPr/>
            </a:pPr>
            <a:r>
              <a:rPr sz="2400" b="1">
                <a:solidFill>
                  <a:srgbClr val="C00000"/>
                </a:solidFill>
              </a:rPr>
              <a:t>2 Step process :</a:t>
            </a:r>
          </a:p>
          <a:p>
            <a:pPr marL="457200" lvl="2">
              <a:buFont typeface="Symbol" pitchFamily="18" charset="2"/>
              <a:buChar char="·"/>
              <a:defRPr/>
            </a:pPr>
            <a:r>
              <a:rPr sz="2800">
                <a:solidFill>
                  <a:srgbClr val="C00000"/>
                </a:solidFill>
              </a:rPr>
              <a:t>Verify the proposals (rather than agreeing or disagreeing)</a:t>
            </a:r>
          </a:p>
          <a:p>
            <a:pPr marL="457200" lvl="2">
              <a:buFont typeface="Symbol" pitchFamily="18" charset="2"/>
              <a:buChar char="·"/>
              <a:defRPr/>
            </a:pPr>
            <a:r>
              <a:rPr sz="2800">
                <a:solidFill>
                  <a:srgbClr val="C00000"/>
                </a:solidFill>
              </a:rPr>
              <a:t>Experimentally validate the proposals</a:t>
            </a:r>
          </a:p>
          <a:p>
            <a:pPr marL="228600" lvl="1">
              <a:buFont typeface="Symbol" pitchFamily="18" charset="2"/>
              <a:buChar char="·"/>
              <a:defRPr/>
            </a:pPr>
            <a:endParaRPr sz="2400" b="1">
              <a:solidFill>
                <a:srgbClr val="C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t>Methodology:</a:t>
            </a:r>
            <a:endParaRPr lang="en-GB" altLang="en-US"/>
          </a:p>
        </p:txBody>
      </p:sp>
      <p:sp>
        <p:nvSpPr>
          <p:cNvPr id="20483" name="Text Placeholder 24"/>
          <p:cNvSpPr>
            <a:spLocks noGrp="1"/>
          </p:cNvSpPr>
          <p:nvPr>
            <p:ph type="body" sz="quarter" idx="13"/>
          </p:nvPr>
        </p:nvSpPr>
        <p:spPr bwMode="auto">
          <a:noFill/>
          <a:ln>
            <a:miter lim="800000"/>
            <a:headEnd/>
            <a:tailEnd/>
          </a:ln>
        </p:spPr>
        <p:txBody>
          <a:bodyPr vert="horz" wrap="square" lIns="91440" tIns="45720" rIns="91440" bIns="45720" numCol="1" anchor="t" anchorCtr="0" compatLnSpc="1">
            <a:prstTxWarp prst="textNoShape">
              <a:avLst/>
            </a:prstTxWarp>
          </a:bodyPr>
          <a:lstStyle/>
          <a:p>
            <a:pPr>
              <a:buFont typeface="Symbol" pitchFamily="18" charset="2"/>
              <a:buNone/>
            </a:pPr>
            <a:r>
              <a:rPr lang="en-GB" altLang="en-US"/>
              <a:t>Whatever is stated is a </a:t>
            </a:r>
            <a:r>
              <a:rPr lang="en-GB" altLang="en-US" b="1"/>
              <a:t>Proposal</a:t>
            </a:r>
            <a:r>
              <a:rPr lang="en-GB" altLang="en-US"/>
              <a:t> (</a:t>
            </a:r>
            <a:r>
              <a:rPr lang="en-GB" altLang="en-US" b="1">
                <a:solidFill>
                  <a:srgbClr val="FF0000"/>
                </a:solidFill>
              </a:rPr>
              <a:t>Do not assume it to be true</a:t>
            </a:r>
            <a:r>
              <a:rPr lang="en-GB" altLang="en-US"/>
              <a:t>)</a:t>
            </a:r>
          </a:p>
          <a:p>
            <a:pPr>
              <a:buFont typeface="Symbol" pitchFamily="18" charset="2"/>
              <a:buNone/>
            </a:pPr>
            <a:r>
              <a:rPr lang="en-GB" altLang="en-US" b="1"/>
              <a:t>Verify</a:t>
            </a:r>
            <a:r>
              <a:rPr lang="en-GB" altLang="en-US"/>
              <a:t> it on your own right</a:t>
            </a:r>
          </a:p>
          <a:p>
            <a:pPr>
              <a:buFont typeface="Symbol" pitchFamily="18" charset="2"/>
              <a:buNone/>
            </a:pPr>
            <a:endParaRPr altLang="en-US"/>
          </a:p>
        </p:txBody>
      </p:sp>
      <p:sp>
        <p:nvSpPr>
          <p:cNvPr id="20484" name="Rectangle 27"/>
          <p:cNvSpPr>
            <a:spLocks noChangeArrowheads="1"/>
          </p:cNvSpPr>
          <p:nvPr/>
        </p:nvSpPr>
        <p:spPr bwMode="auto">
          <a:xfrm>
            <a:off x="3027363" y="1828800"/>
            <a:ext cx="1420812" cy="430213"/>
          </a:xfrm>
          <a:prstGeom prst="rect">
            <a:avLst/>
          </a:prstGeom>
          <a:noFill/>
          <a:ln w="9525">
            <a:noFill/>
            <a:miter lim="800000"/>
            <a:headEnd/>
            <a:tailEnd/>
          </a:ln>
        </p:spPr>
        <p:txBody>
          <a:bodyPr wrap="none" lIns="0" tIns="0" rIns="0" bIns="0">
            <a:spAutoFit/>
          </a:bodyPr>
          <a:lstStyle/>
          <a:p>
            <a:pPr eaLnBrk="1" hangingPunct="1"/>
            <a:r>
              <a:rPr lang="en-US" altLang="en-US" sz="2800"/>
              <a:t>Proposal</a:t>
            </a:r>
            <a:endParaRPr lang="en-US" altLang="en-US" sz="3600"/>
          </a:p>
        </p:txBody>
      </p:sp>
      <p:grpSp>
        <p:nvGrpSpPr>
          <p:cNvPr id="20485" name="Group 32"/>
          <p:cNvGrpSpPr>
            <a:grpSpLocks/>
          </p:cNvGrpSpPr>
          <p:nvPr/>
        </p:nvGrpSpPr>
        <p:grpSpPr bwMode="auto">
          <a:xfrm>
            <a:off x="1984375" y="1420813"/>
            <a:ext cx="1063625" cy="3532187"/>
            <a:chOff x="1393" y="1694"/>
            <a:chExt cx="374" cy="987"/>
          </a:xfrm>
        </p:grpSpPr>
        <p:sp>
          <p:nvSpPr>
            <p:cNvPr id="20507" name="Freeform 28"/>
            <p:cNvSpPr>
              <a:spLocks/>
            </p:cNvSpPr>
            <p:nvPr/>
          </p:nvSpPr>
          <p:spPr bwMode="auto">
            <a:xfrm>
              <a:off x="1393" y="1694"/>
              <a:ext cx="374" cy="987"/>
            </a:xfrm>
            <a:custGeom>
              <a:avLst/>
              <a:gdLst>
                <a:gd name="T0" fmla="*/ 0 w 5158"/>
                <a:gd name="T1" fmla="*/ 0 h 15903"/>
                <a:gd name="T2" fmla="*/ 0 w 5158"/>
                <a:gd name="T3" fmla="*/ 0 h 15903"/>
                <a:gd name="T4" fmla="*/ 0 w 5158"/>
                <a:gd name="T5" fmla="*/ 0 h 15903"/>
                <a:gd name="T6" fmla="*/ 0 w 5158"/>
                <a:gd name="T7" fmla="*/ 0 h 15903"/>
                <a:gd name="T8" fmla="*/ 0 w 5158"/>
                <a:gd name="T9" fmla="*/ 0 h 15903"/>
                <a:gd name="T10" fmla="*/ 0 w 5158"/>
                <a:gd name="T11" fmla="*/ 0 h 15903"/>
                <a:gd name="T12" fmla="*/ 0 w 5158"/>
                <a:gd name="T13" fmla="*/ 0 h 15903"/>
                <a:gd name="T14" fmla="*/ 0 w 5158"/>
                <a:gd name="T15" fmla="*/ 0 h 15903"/>
                <a:gd name="T16" fmla="*/ 0 w 5158"/>
                <a:gd name="T17" fmla="*/ 0 h 15903"/>
                <a:gd name="T18" fmla="*/ 0 w 5158"/>
                <a:gd name="T19" fmla="*/ 0 h 15903"/>
                <a:gd name="T20" fmla="*/ 0 w 5158"/>
                <a:gd name="T21" fmla="*/ 0 h 15903"/>
                <a:gd name="T22" fmla="*/ 0 w 5158"/>
                <a:gd name="T23" fmla="*/ 0 h 15903"/>
                <a:gd name="T24" fmla="*/ 0 w 5158"/>
                <a:gd name="T25" fmla="*/ 0 h 159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158"/>
                <a:gd name="T40" fmla="*/ 0 h 15903"/>
                <a:gd name="T41" fmla="*/ 5158 w 5158"/>
                <a:gd name="T42" fmla="*/ 15903 h 159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158" h="15903">
                  <a:moveTo>
                    <a:pt x="5158" y="0"/>
                  </a:moveTo>
                  <a:cubicBezTo>
                    <a:pt x="2309" y="0"/>
                    <a:pt x="0" y="3026"/>
                    <a:pt x="0" y="6760"/>
                  </a:cubicBezTo>
                  <a:cubicBezTo>
                    <a:pt x="0" y="6760"/>
                    <a:pt x="0" y="6760"/>
                    <a:pt x="0" y="6760"/>
                  </a:cubicBezTo>
                  <a:lnTo>
                    <a:pt x="0" y="8086"/>
                  </a:lnTo>
                  <a:cubicBezTo>
                    <a:pt x="0" y="10976"/>
                    <a:pt x="1402" y="13546"/>
                    <a:pt x="3488" y="14482"/>
                  </a:cubicBezTo>
                  <a:lnTo>
                    <a:pt x="3488" y="15903"/>
                  </a:lnTo>
                  <a:lnTo>
                    <a:pt x="5158" y="14183"/>
                  </a:lnTo>
                  <a:lnTo>
                    <a:pt x="3488" y="11736"/>
                  </a:lnTo>
                  <a:lnTo>
                    <a:pt x="3488" y="13156"/>
                  </a:lnTo>
                  <a:cubicBezTo>
                    <a:pt x="1577" y="12299"/>
                    <a:pt x="223" y="10059"/>
                    <a:pt x="25" y="7424"/>
                  </a:cubicBezTo>
                  <a:lnTo>
                    <a:pt x="24" y="7423"/>
                  </a:lnTo>
                  <a:cubicBezTo>
                    <a:pt x="284" y="3963"/>
                    <a:pt x="2505" y="1326"/>
                    <a:pt x="5158" y="1326"/>
                  </a:cubicBezTo>
                  <a:lnTo>
                    <a:pt x="5158" y="0"/>
                  </a:lnTo>
                  <a:close/>
                </a:path>
              </a:pathLst>
            </a:custGeom>
            <a:solidFill>
              <a:srgbClr val="99CCFF"/>
            </a:solidFill>
            <a:ln w="0">
              <a:solidFill>
                <a:srgbClr val="000000"/>
              </a:solidFill>
              <a:round/>
              <a:headEnd/>
              <a:tailEnd/>
            </a:ln>
          </p:spPr>
          <p:txBody>
            <a:bodyPr/>
            <a:lstStyle/>
            <a:p>
              <a:endParaRPr lang="en-US"/>
            </a:p>
          </p:txBody>
        </p:sp>
        <p:sp>
          <p:nvSpPr>
            <p:cNvPr id="20508" name="Freeform 29"/>
            <p:cNvSpPr>
              <a:spLocks/>
            </p:cNvSpPr>
            <p:nvPr/>
          </p:nvSpPr>
          <p:spPr bwMode="auto">
            <a:xfrm>
              <a:off x="1393" y="1694"/>
              <a:ext cx="374" cy="538"/>
            </a:xfrm>
            <a:custGeom>
              <a:avLst/>
              <a:gdLst>
                <a:gd name="T0" fmla="*/ 0 w 5158"/>
                <a:gd name="T1" fmla="*/ 0 h 7424"/>
                <a:gd name="T2" fmla="*/ 0 w 5158"/>
                <a:gd name="T3" fmla="*/ 0 h 7424"/>
                <a:gd name="T4" fmla="*/ 0 w 5158"/>
                <a:gd name="T5" fmla="*/ 0 h 7424"/>
                <a:gd name="T6" fmla="*/ 0 w 5158"/>
                <a:gd name="T7" fmla="*/ 0 h 7424"/>
                <a:gd name="T8" fmla="*/ 0 w 5158"/>
                <a:gd name="T9" fmla="*/ 0 h 7424"/>
                <a:gd name="T10" fmla="*/ 0 w 5158"/>
                <a:gd name="T11" fmla="*/ 0 h 7424"/>
                <a:gd name="T12" fmla="*/ 0 60000 65536"/>
                <a:gd name="T13" fmla="*/ 0 60000 65536"/>
                <a:gd name="T14" fmla="*/ 0 60000 65536"/>
                <a:gd name="T15" fmla="*/ 0 60000 65536"/>
                <a:gd name="T16" fmla="*/ 0 60000 65536"/>
                <a:gd name="T17" fmla="*/ 0 60000 65536"/>
                <a:gd name="T18" fmla="*/ 0 w 5158"/>
                <a:gd name="T19" fmla="*/ 0 h 7424"/>
                <a:gd name="T20" fmla="*/ 5158 w 5158"/>
                <a:gd name="T21" fmla="*/ 7424 h 7424"/>
              </a:gdLst>
              <a:ahLst/>
              <a:cxnLst>
                <a:cxn ang="T12">
                  <a:pos x="T0" y="T1"/>
                </a:cxn>
                <a:cxn ang="T13">
                  <a:pos x="T2" y="T3"/>
                </a:cxn>
                <a:cxn ang="T14">
                  <a:pos x="T4" y="T5"/>
                </a:cxn>
                <a:cxn ang="T15">
                  <a:pos x="T6" y="T7"/>
                </a:cxn>
                <a:cxn ang="T16">
                  <a:pos x="T8" y="T9"/>
                </a:cxn>
                <a:cxn ang="T17">
                  <a:pos x="T10" y="T11"/>
                </a:cxn>
              </a:cxnLst>
              <a:rect l="T18" t="T19" r="T20" b="T21"/>
              <a:pathLst>
                <a:path w="5158" h="7424">
                  <a:moveTo>
                    <a:pt x="5158" y="0"/>
                  </a:moveTo>
                  <a:cubicBezTo>
                    <a:pt x="2309" y="0"/>
                    <a:pt x="0" y="3026"/>
                    <a:pt x="0" y="6760"/>
                  </a:cubicBezTo>
                  <a:cubicBezTo>
                    <a:pt x="0" y="6982"/>
                    <a:pt x="8" y="7203"/>
                    <a:pt x="25" y="7424"/>
                  </a:cubicBezTo>
                  <a:lnTo>
                    <a:pt x="24" y="7423"/>
                  </a:lnTo>
                  <a:cubicBezTo>
                    <a:pt x="284" y="3963"/>
                    <a:pt x="2505" y="1326"/>
                    <a:pt x="5158" y="1326"/>
                  </a:cubicBezTo>
                  <a:lnTo>
                    <a:pt x="5158" y="0"/>
                  </a:lnTo>
                  <a:close/>
                </a:path>
              </a:pathLst>
            </a:custGeom>
            <a:solidFill>
              <a:srgbClr val="7BA4CD"/>
            </a:solidFill>
            <a:ln w="0">
              <a:solidFill>
                <a:srgbClr val="000000"/>
              </a:solidFill>
              <a:round/>
              <a:headEnd/>
              <a:tailEnd/>
            </a:ln>
          </p:spPr>
          <p:txBody>
            <a:bodyPr/>
            <a:lstStyle/>
            <a:p>
              <a:endParaRPr lang="en-US"/>
            </a:p>
          </p:txBody>
        </p:sp>
        <p:sp>
          <p:nvSpPr>
            <p:cNvPr id="20509" name="Freeform 31"/>
            <p:cNvSpPr>
              <a:spLocks/>
            </p:cNvSpPr>
            <p:nvPr/>
          </p:nvSpPr>
          <p:spPr bwMode="auto">
            <a:xfrm>
              <a:off x="1393" y="2184"/>
              <a:ext cx="2" cy="48"/>
            </a:xfrm>
            <a:custGeom>
              <a:avLst/>
              <a:gdLst>
                <a:gd name="T0" fmla="*/ 0 w 2"/>
                <a:gd name="T1" fmla="*/ 0 h 48"/>
                <a:gd name="T2" fmla="*/ 2 w 2"/>
                <a:gd name="T3" fmla="*/ 48 h 48"/>
                <a:gd name="T4" fmla="*/ 0 60000 65536"/>
                <a:gd name="T5" fmla="*/ 0 60000 65536"/>
                <a:gd name="T6" fmla="*/ 0 w 2"/>
                <a:gd name="T7" fmla="*/ 0 h 48"/>
                <a:gd name="T8" fmla="*/ 2 w 2"/>
                <a:gd name="T9" fmla="*/ 48 h 48"/>
              </a:gdLst>
              <a:ahLst/>
              <a:cxnLst>
                <a:cxn ang="T4">
                  <a:pos x="T0" y="T1"/>
                </a:cxn>
                <a:cxn ang="T5">
                  <a:pos x="T2" y="T3"/>
                </a:cxn>
              </a:cxnLst>
              <a:rect l="T6" t="T7" r="T8" b="T9"/>
              <a:pathLst>
                <a:path w="2" h="48">
                  <a:moveTo>
                    <a:pt x="0" y="0"/>
                  </a:moveTo>
                  <a:cubicBezTo>
                    <a:pt x="0" y="16"/>
                    <a:pt x="0" y="32"/>
                    <a:pt x="2" y="48"/>
                  </a:cubicBezTo>
                </a:path>
              </a:pathLst>
            </a:custGeom>
            <a:noFill/>
            <a:ln w="6350" cap="rnd">
              <a:solidFill>
                <a:srgbClr val="000000"/>
              </a:solidFill>
              <a:round/>
              <a:headEnd/>
              <a:tailEnd/>
            </a:ln>
          </p:spPr>
          <p:txBody>
            <a:bodyPr/>
            <a:lstStyle/>
            <a:p>
              <a:endParaRPr lang="en-US"/>
            </a:p>
          </p:txBody>
        </p:sp>
      </p:grpSp>
      <p:grpSp>
        <p:nvGrpSpPr>
          <p:cNvPr id="20486" name="Group 37"/>
          <p:cNvGrpSpPr>
            <a:grpSpLocks/>
          </p:cNvGrpSpPr>
          <p:nvPr/>
        </p:nvGrpSpPr>
        <p:grpSpPr bwMode="auto">
          <a:xfrm>
            <a:off x="4343400" y="1490663"/>
            <a:ext cx="933450" cy="3386137"/>
            <a:chOff x="2415" y="1712"/>
            <a:chExt cx="293" cy="967"/>
          </a:xfrm>
        </p:grpSpPr>
        <p:sp>
          <p:nvSpPr>
            <p:cNvPr id="20504" name="Freeform 33"/>
            <p:cNvSpPr>
              <a:spLocks/>
            </p:cNvSpPr>
            <p:nvPr/>
          </p:nvSpPr>
          <p:spPr bwMode="auto">
            <a:xfrm>
              <a:off x="2415" y="1712"/>
              <a:ext cx="293" cy="967"/>
            </a:xfrm>
            <a:custGeom>
              <a:avLst/>
              <a:gdLst>
                <a:gd name="T0" fmla="*/ 0 w 4042"/>
                <a:gd name="T1" fmla="*/ 0 h 15569"/>
                <a:gd name="T2" fmla="*/ 0 w 4042"/>
                <a:gd name="T3" fmla="*/ 0 h 15569"/>
                <a:gd name="T4" fmla="*/ 0 w 4042"/>
                <a:gd name="T5" fmla="*/ 0 h 15569"/>
                <a:gd name="T6" fmla="*/ 0 w 4042"/>
                <a:gd name="T7" fmla="*/ 0 h 15569"/>
                <a:gd name="T8" fmla="*/ 0 w 4042"/>
                <a:gd name="T9" fmla="*/ 0 h 15569"/>
                <a:gd name="T10" fmla="*/ 0 w 4042"/>
                <a:gd name="T11" fmla="*/ 0 h 15569"/>
                <a:gd name="T12" fmla="*/ 0 w 4042"/>
                <a:gd name="T13" fmla="*/ 0 h 15569"/>
                <a:gd name="T14" fmla="*/ 0 w 4042"/>
                <a:gd name="T15" fmla="*/ 0 h 15569"/>
                <a:gd name="T16" fmla="*/ 0 w 4042"/>
                <a:gd name="T17" fmla="*/ 0 h 15569"/>
                <a:gd name="T18" fmla="*/ 0 w 4042"/>
                <a:gd name="T19" fmla="*/ 0 h 15569"/>
                <a:gd name="T20" fmla="*/ 0 w 4042"/>
                <a:gd name="T21" fmla="*/ 0 h 15569"/>
                <a:gd name="T22" fmla="*/ 0 w 4042"/>
                <a:gd name="T23" fmla="*/ 0 h 15569"/>
                <a:gd name="T24" fmla="*/ 0 w 4042"/>
                <a:gd name="T25" fmla="*/ 0 h 155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042"/>
                <a:gd name="T40" fmla="*/ 0 h 15569"/>
                <a:gd name="T41" fmla="*/ 4042 w 4042"/>
                <a:gd name="T42" fmla="*/ 15569 h 155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042" h="15569">
                  <a:moveTo>
                    <a:pt x="0" y="0"/>
                  </a:moveTo>
                  <a:cubicBezTo>
                    <a:pt x="2232" y="0"/>
                    <a:pt x="4041" y="2963"/>
                    <a:pt x="4041" y="6618"/>
                  </a:cubicBezTo>
                  <a:cubicBezTo>
                    <a:pt x="4042" y="6618"/>
                    <a:pt x="4041" y="6618"/>
                    <a:pt x="4041" y="6618"/>
                  </a:cubicBezTo>
                  <a:lnTo>
                    <a:pt x="4041" y="7916"/>
                  </a:lnTo>
                  <a:cubicBezTo>
                    <a:pt x="4041" y="10745"/>
                    <a:pt x="2943" y="13262"/>
                    <a:pt x="1308" y="14177"/>
                  </a:cubicBezTo>
                  <a:lnTo>
                    <a:pt x="1308" y="15569"/>
                  </a:lnTo>
                  <a:lnTo>
                    <a:pt x="0" y="13885"/>
                  </a:lnTo>
                  <a:lnTo>
                    <a:pt x="1308" y="11489"/>
                  </a:lnTo>
                  <a:lnTo>
                    <a:pt x="1308" y="12880"/>
                  </a:lnTo>
                  <a:cubicBezTo>
                    <a:pt x="2806" y="12041"/>
                    <a:pt x="3867" y="9847"/>
                    <a:pt x="4022" y="7268"/>
                  </a:cubicBezTo>
                  <a:lnTo>
                    <a:pt x="4022" y="7267"/>
                  </a:lnTo>
                  <a:cubicBezTo>
                    <a:pt x="3818" y="3880"/>
                    <a:pt x="2079" y="1298"/>
                    <a:pt x="0" y="1298"/>
                  </a:cubicBezTo>
                  <a:lnTo>
                    <a:pt x="0" y="0"/>
                  </a:lnTo>
                  <a:close/>
                </a:path>
              </a:pathLst>
            </a:custGeom>
            <a:solidFill>
              <a:srgbClr val="99CCFF"/>
            </a:solidFill>
            <a:ln w="0">
              <a:solidFill>
                <a:srgbClr val="000000"/>
              </a:solidFill>
              <a:round/>
              <a:headEnd/>
              <a:tailEnd/>
            </a:ln>
          </p:spPr>
          <p:txBody>
            <a:bodyPr/>
            <a:lstStyle/>
            <a:p>
              <a:endParaRPr lang="en-US"/>
            </a:p>
          </p:txBody>
        </p:sp>
        <p:sp>
          <p:nvSpPr>
            <p:cNvPr id="20505" name="Freeform 34"/>
            <p:cNvSpPr>
              <a:spLocks/>
            </p:cNvSpPr>
            <p:nvPr/>
          </p:nvSpPr>
          <p:spPr bwMode="auto">
            <a:xfrm>
              <a:off x="2415" y="1712"/>
              <a:ext cx="293" cy="526"/>
            </a:xfrm>
            <a:custGeom>
              <a:avLst/>
              <a:gdLst>
                <a:gd name="T0" fmla="*/ 0 w 4042"/>
                <a:gd name="T1" fmla="*/ 0 h 7268"/>
                <a:gd name="T2" fmla="*/ 0 w 4042"/>
                <a:gd name="T3" fmla="*/ 0 h 7268"/>
                <a:gd name="T4" fmla="*/ 0 w 4042"/>
                <a:gd name="T5" fmla="*/ 0 h 7268"/>
                <a:gd name="T6" fmla="*/ 0 w 4042"/>
                <a:gd name="T7" fmla="*/ 0 h 7268"/>
                <a:gd name="T8" fmla="*/ 0 w 4042"/>
                <a:gd name="T9" fmla="*/ 0 h 7268"/>
                <a:gd name="T10" fmla="*/ 0 w 4042"/>
                <a:gd name="T11" fmla="*/ 0 h 7268"/>
                <a:gd name="T12" fmla="*/ 0 60000 65536"/>
                <a:gd name="T13" fmla="*/ 0 60000 65536"/>
                <a:gd name="T14" fmla="*/ 0 60000 65536"/>
                <a:gd name="T15" fmla="*/ 0 60000 65536"/>
                <a:gd name="T16" fmla="*/ 0 60000 65536"/>
                <a:gd name="T17" fmla="*/ 0 60000 65536"/>
                <a:gd name="T18" fmla="*/ 0 w 4042"/>
                <a:gd name="T19" fmla="*/ 0 h 7268"/>
                <a:gd name="T20" fmla="*/ 4042 w 4042"/>
                <a:gd name="T21" fmla="*/ 7268 h 7268"/>
              </a:gdLst>
              <a:ahLst/>
              <a:cxnLst>
                <a:cxn ang="T12">
                  <a:pos x="T0" y="T1"/>
                </a:cxn>
                <a:cxn ang="T13">
                  <a:pos x="T2" y="T3"/>
                </a:cxn>
                <a:cxn ang="T14">
                  <a:pos x="T4" y="T5"/>
                </a:cxn>
                <a:cxn ang="T15">
                  <a:pos x="T6" y="T7"/>
                </a:cxn>
                <a:cxn ang="T16">
                  <a:pos x="T8" y="T9"/>
                </a:cxn>
                <a:cxn ang="T17">
                  <a:pos x="T10" y="T11"/>
                </a:cxn>
              </a:cxnLst>
              <a:rect l="T18" t="T19" r="T20" b="T21"/>
              <a:pathLst>
                <a:path w="4042" h="7268">
                  <a:moveTo>
                    <a:pt x="0" y="0"/>
                  </a:moveTo>
                  <a:cubicBezTo>
                    <a:pt x="2232" y="0"/>
                    <a:pt x="4041" y="2963"/>
                    <a:pt x="4041" y="6618"/>
                  </a:cubicBezTo>
                  <a:cubicBezTo>
                    <a:pt x="4042" y="6835"/>
                    <a:pt x="4035" y="7052"/>
                    <a:pt x="4022" y="7268"/>
                  </a:cubicBezTo>
                  <a:lnTo>
                    <a:pt x="4022" y="7267"/>
                  </a:lnTo>
                  <a:cubicBezTo>
                    <a:pt x="3818" y="3880"/>
                    <a:pt x="2079" y="1298"/>
                    <a:pt x="0" y="1298"/>
                  </a:cubicBezTo>
                  <a:lnTo>
                    <a:pt x="0" y="0"/>
                  </a:lnTo>
                  <a:close/>
                </a:path>
              </a:pathLst>
            </a:custGeom>
            <a:solidFill>
              <a:srgbClr val="7BA4CD"/>
            </a:solidFill>
            <a:ln w="0">
              <a:solidFill>
                <a:srgbClr val="000000"/>
              </a:solidFill>
              <a:round/>
              <a:headEnd/>
              <a:tailEnd/>
            </a:ln>
          </p:spPr>
          <p:txBody>
            <a:bodyPr/>
            <a:lstStyle/>
            <a:p>
              <a:endParaRPr lang="en-US"/>
            </a:p>
          </p:txBody>
        </p:sp>
        <p:sp>
          <p:nvSpPr>
            <p:cNvPr id="20506" name="Freeform 36"/>
            <p:cNvSpPr>
              <a:spLocks/>
            </p:cNvSpPr>
            <p:nvPr/>
          </p:nvSpPr>
          <p:spPr bwMode="auto">
            <a:xfrm>
              <a:off x="2707" y="2191"/>
              <a:ext cx="1" cy="47"/>
            </a:xfrm>
            <a:custGeom>
              <a:avLst/>
              <a:gdLst>
                <a:gd name="T0" fmla="*/ 1 w 1"/>
                <a:gd name="T1" fmla="*/ 0 h 47"/>
                <a:gd name="T2" fmla="*/ 0 w 1"/>
                <a:gd name="T3" fmla="*/ 47 h 47"/>
                <a:gd name="T4" fmla="*/ 0 60000 65536"/>
                <a:gd name="T5" fmla="*/ 0 60000 65536"/>
                <a:gd name="T6" fmla="*/ 0 w 1"/>
                <a:gd name="T7" fmla="*/ 0 h 47"/>
                <a:gd name="T8" fmla="*/ 1 w 1"/>
                <a:gd name="T9" fmla="*/ 47 h 47"/>
              </a:gdLst>
              <a:ahLst/>
              <a:cxnLst>
                <a:cxn ang="T4">
                  <a:pos x="T0" y="T1"/>
                </a:cxn>
                <a:cxn ang="T5">
                  <a:pos x="T2" y="T3"/>
                </a:cxn>
              </a:cxnLst>
              <a:rect l="T6" t="T7" r="T8" b="T9"/>
              <a:pathLst>
                <a:path w="1" h="47">
                  <a:moveTo>
                    <a:pt x="1" y="0"/>
                  </a:moveTo>
                  <a:cubicBezTo>
                    <a:pt x="1" y="16"/>
                    <a:pt x="1" y="32"/>
                    <a:pt x="0" y="47"/>
                  </a:cubicBezTo>
                </a:path>
              </a:pathLst>
            </a:custGeom>
            <a:noFill/>
            <a:ln w="6350" cap="rnd">
              <a:solidFill>
                <a:srgbClr val="000000"/>
              </a:solidFill>
              <a:round/>
              <a:headEnd/>
              <a:tailEnd/>
            </a:ln>
          </p:spPr>
          <p:txBody>
            <a:bodyPr/>
            <a:lstStyle/>
            <a:p>
              <a:endParaRPr lang="en-US"/>
            </a:p>
          </p:txBody>
        </p:sp>
      </p:grpSp>
      <p:sp>
        <p:nvSpPr>
          <p:cNvPr id="4104" name="Rectangle 38">
            <a:hlinkClick r:id="rId2" action="ppaction://hlinkpres?slideindex=1&amp;slidetitle="/>
          </p:cNvPr>
          <p:cNvSpPr>
            <a:spLocks noChangeArrowheads="1"/>
          </p:cNvSpPr>
          <p:nvPr/>
        </p:nvSpPr>
        <p:spPr bwMode="auto">
          <a:xfrm>
            <a:off x="152400" y="1789113"/>
            <a:ext cx="1346200" cy="1662112"/>
          </a:xfrm>
          <a:prstGeom prst="rect">
            <a:avLst/>
          </a:prstGeom>
          <a:noFill/>
          <a:ln w="9525">
            <a:noFill/>
            <a:miter lim="800000"/>
            <a:headEnd/>
            <a:tailEnd/>
          </a:ln>
        </p:spPr>
        <p:txBody>
          <a:bodyPr wrap="none" lIns="0" tIns="0" rIns="0" bIns="0">
            <a:spAutoFit/>
          </a:bodyPr>
          <a:lstStyle/>
          <a:p>
            <a:pPr algn="ctr" eaLnBrk="1" hangingPunct="1"/>
            <a:r>
              <a:rPr lang="en-US" altLang="en-US" b="1">
                <a:solidFill>
                  <a:srgbClr val="FF3300"/>
                </a:solidFill>
              </a:rPr>
              <a:t>Verify</a:t>
            </a:r>
          </a:p>
          <a:p>
            <a:pPr algn="ctr" eaLnBrk="1" hangingPunct="1"/>
            <a:r>
              <a:rPr lang="en-US" altLang="en-US" b="1"/>
              <a:t>on the basis</a:t>
            </a:r>
          </a:p>
          <a:p>
            <a:pPr algn="ctr" eaLnBrk="1" hangingPunct="1"/>
            <a:r>
              <a:rPr lang="en-US" altLang="en-US" b="1"/>
              <a:t>Of</a:t>
            </a:r>
          </a:p>
          <a:p>
            <a:pPr algn="ctr" eaLnBrk="1" hangingPunct="1"/>
            <a:r>
              <a:rPr lang="en-US" altLang="en-US" b="1"/>
              <a:t>your</a:t>
            </a:r>
          </a:p>
          <a:p>
            <a:pPr algn="ctr" eaLnBrk="1" hangingPunct="1"/>
            <a:r>
              <a:rPr lang="en-US" altLang="en-US" b="1"/>
              <a:t>Natural</a:t>
            </a:r>
          </a:p>
          <a:p>
            <a:pPr algn="ctr" eaLnBrk="1" hangingPunct="1"/>
            <a:r>
              <a:rPr lang="en-US" altLang="en-US" b="1"/>
              <a:t>Acceptance</a:t>
            </a:r>
          </a:p>
        </p:txBody>
      </p:sp>
      <p:grpSp>
        <p:nvGrpSpPr>
          <p:cNvPr id="4" name="Group 27"/>
          <p:cNvGrpSpPr>
            <a:grpSpLocks/>
          </p:cNvGrpSpPr>
          <p:nvPr/>
        </p:nvGrpSpPr>
        <p:grpSpPr bwMode="auto">
          <a:xfrm>
            <a:off x="6945313" y="2614613"/>
            <a:ext cx="1931987" cy="1576387"/>
            <a:chOff x="6944887" y="2286151"/>
            <a:chExt cx="1932413" cy="1576622"/>
          </a:xfrm>
        </p:grpSpPr>
        <p:sp>
          <p:nvSpPr>
            <p:cNvPr id="20500" name="Rectangle 62"/>
            <p:cNvSpPr>
              <a:spLocks noChangeArrowheads="1"/>
            </p:cNvSpPr>
            <p:nvPr/>
          </p:nvSpPr>
          <p:spPr bwMode="auto">
            <a:xfrm>
              <a:off x="7288517" y="2729398"/>
              <a:ext cx="1324373" cy="492387"/>
            </a:xfrm>
            <a:prstGeom prst="rect">
              <a:avLst/>
            </a:prstGeom>
            <a:noFill/>
            <a:ln w="9525">
              <a:noFill/>
              <a:miter lim="800000"/>
              <a:headEnd/>
              <a:tailEnd/>
            </a:ln>
          </p:spPr>
          <p:txBody>
            <a:bodyPr wrap="none" lIns="0" tIns="0" rIns="0" bIns="0">
              <a:spAutoFit/>
            </a:bodyPr>
            <a:lstStyle/>
            <a:p>
              <a:pPr algn="ctr" eaLnBrk="1" hangingPunct="1"/>
              <a:r>
                <a:rPr lang="en-US" altLang="en-US" sz="1600">
                  <a:solidFill>
                    <a:srgbClr val="000066"/>
                  </a:solidFill>
                </a:rPr>
                <a:t>Work with</a:t>
              </a:r>
            </a:p>
            <a:p>
              <a:pPr algn="ctr" eaLnBrk="1" hangingPunct="1"/>
              <a:r>
                <a:rPr lang="en-US" altLang="en-US" sz="1600">
                  <a:solidFill>
                    <a:srgbClr val="000066"/>
                  </a:solidFill>
                </a:rPr>
                <a:t>Rest of Nature</a:t>
              </a:r>
              <a:endParaRPr lang="en-US" altLang="en-US" sz="3600"/>
            </a:p>
          </p:txBody>
        </p:sp>
        <p:sp>
          <p:nvSpPr>
            <p:cNvPr id="20501" name="Freeform 93"/>
            <p:cNvSpPr>
              <a:spLocks noEditPoints="1"/>
            </p:cNvSpPr>
            <p:nvPr/>
          </p:nvSpPr>
          <p:spPr bwMode="auto">
            <a:xfrm>
              <a:off x="6944887" y="2286151"/>
              <a:ext cx="510768" cy="357710"/>
            </a:xfrm>
            <a:custGeom>
              <a:avLst/>
              <a:gdLst>
                <a:gd name="T0" fmla="*/ 2147483647 w 204"/>
                <a:gd name="T1" fmla="*/ 0 h 92"/>
                <a:gd name="T2" fmla="*/ 2147483647 w 204"/>
                <a:gd name="T3" fmla="*/ 2147483647 h 92"/>
                <a:gd name="T4" fmla="*/ 2147483647 w 204"/>
                <a:gd name="T5" fmla="*/ 2147483647 h 92"/>
                <a:gd name="T6" fmla="*/ 0 w 204"/>
                <a:gd name="T7" fmla="*/ 2147483647 h 92"/>
                <a:gd name="T8" fmla="*/ 2147483647 w 204"/>
                <a:gd name="T9" fmla="*/ 0 h 92"/>
                <a:gd name="T10" fmla="*/ 2147483647 w 204"/>
                <a:gd name="T11" fmla="*/ 2147483647 h 92"/>
                <a:gd name="T12" fmla="*/ 2147483647 w 204"/>
                <a:gd name="T13" fmla="*/ 2147483647 h 92"/>
                <a:gd name="T14" fmla="*/ 2147483647 w 204"/>
                <a:gd name="T15" fmla="*/ 2147483647 h 92"/>
                <a:gd name="T16" fmla="*/ 2147483647 w 204"/>
                <a:gd name="T17" fmla="*/ 2147483647 h 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4"/>
                <a:gd name="T28" fmla="*/ 0 h 92"/>
                <a:gd name="T29" fmla="*/ 204 w 204"/>
                <a:gd name="T30" fmla="*/ 92 h 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4" h="92">
                  <a:moveTo>
                    <a:pt x="3" y="0"/>
                  </a:moveTo>
                  <a:lnTo>
                    <a:pt x="184" y="77"/>
                  </a:lnTo>
                  <a:lnTo>
                    <a:pt x="181" y="84"/>
                  </a:lnTo>
                  <a:lnTo>
                    <a:pt x="0" y="7"/>
                  </a:lnTo>
                  <a:lnTo>
                    <a:pt x="3" y="0"/>
                  </a:lnTo>
                  <a:close/>
                  <a:moveTo>
                    <a:pt x="183" y="66"/>
                  </a:moveTo>
                  <a:lnTo>
                    <a:pt x="204" y="90"/>
                  </a:lnTo>
                  <a:lnTo>
                    <a:pt x="172" y="92"/>
                  </a:lnTo>
                  <a:lnTo>
                    <a:pt x="183" y="66"/>
                  </a:lnTo>
                  <a:close/>
                </a:path>
              </a:pathLst>
            </a:custGeom>
            <a:solidFill>
              <a:srgbClr val="000000"/>
            </a:solidFill>
            <a:ln w="1588">
              <a:solidFill>
                <a:srgbClr val="000000"/>
              </a:solidFill>
              <a:bevel/>
              <a:headEnd/>
              <a:tailEnd/>
            </a:ln>
          </p:spPr>
          <p:txBody>
            <a:bodyPr/>
            <a:lstStyle/>
            <a:p>
              <a:endParaRPr lang="en-US"/>
            </a:p>
          </p:txBody>
        </p:sp>
        <p:sp>
          <p:nvSpPr>
            <p:cNvPr id="20502" name="Line 96"/>
            <p:cNvSpPr>
              <a:spLocks noChangeShapeType="1"/>
            </p:cNvSpPr>
            <p:nvPr/>
          </p:nvSpPr>
          <p:spPr bwMode="auto">
            <a:xfrm>
              <a:off x="7991459" y="3243307"/>
              <a:ext cx="0" cy="373263"/>
            </a:xfrm>
            <a:prstGeom prst="line">
              <a:avLst/>
            </a:prstGeom>
            <a:noFill/>
            <a:ln w="28575">
              <a:solidFill>
                <a:schemeClr val="tx1"/>
              </a:solidFill>
              <a:round/>
              <a:headEnd/>
              <a:tailEnd type="triangle" w="med" len="med"/>
            </a:ln>
          </p:spPr>
          <p:txBody>
            <a:bodyPr/>
            <a:lstStyle/>
            <a:p>
              <a:endParaRPr lang="en-IN"/>
            </a:p>
          </p:txBody>
        </p:sp>
        <p:sp>
          <p:nvSpPr>
            <p:cNvPr id="20503" name="Text Box 97"/>
            <p:cNvSpPr txBox="1">
              <a:spLocks noChangeArrowheads="1"/>
            </p:cNvSpPr>
            <p:nvPr/>
          </p:nvSpPr>
          <p:spPr bwMode="auto">
            <a:xfrm>
              <a:off x="7280390" y="3616572"/>
              <a:ext cx="1596910" cy="246201"/>
            </a:xfrm>
            <a:prstGeom prst="rect">
              <a:avLst/>
            </a:prstGeom>
            <a:noFill/>
            <a:ln w="9525" algn="ctr">
              <a:noFill/>
              <a:miter lim="800000"/>
              <a:headEnd/>
              <a:tailEnd/>
            </a:ln>
          </p:spPr>
          <p:txBody>
            <a:bodyPr wrap="none" lIns="0" tIns="0" rIns="0" bIns="0">
              <a:spAutoFit/>
            </a:bodyPr>
            <a:lstStyle/>
            <a:p>
              <a:pPr eaLnBrk="1" hangingPunct="1"/>
              <a:r>
                <a:rPr lang="en-US" altLang="en-US" sz="1600">
                  <a:solidFill>
                    <a:srgbClr val="008000"/>
                  </a:solidFill>
                </a:rPr>
                <a:t>Mutual Prosperity</a:t>
              </a:r>
            </a:p>
          </p:txBody>
        </p:sp>
      </p:grpSp>
      <p:grpSp>
        <p:nvGrpSpPr>
          <p:cNvPr id="5" name="Group 26"/>
          <p:cNvGrpSpPr>
            <a:grpSpLocks/>
          </p:cNvGrpSpPr>
          <p:nvPr/>
        </p:nvGrpSpPr>
        <p:grpSpPr bwMode="auto">
          <a:xfrm>
            <a:off x="5467350" y="1811338"/>
            <a:ext cx="2565400" cy="2425700"/>
            <a:chOff x="5467666" y="1436298"/>
            <a:chExt cx="2564111" cy="2426259"/>
          </a:xfrm>
        </p:grpSpPr>
        <p:sp>
          <p:nvSpPr>
            <p:cNvPr id="20495" name="Rectangle 44">
              <a:hlinkClick r:id="rId3" action="ppaction://hlinkpres?slideindex=1&amp;slidetitle="/>
            </p:cNvPr>
            <p:cNvSpPr>
              <a:spLocks noChangeArrowheads="1"/>
            </p:cNvSpPr>
            <p:nvPr/>
          </p:nvSpPr>
          <p:spPr bwMode="auto">
            <a:xfrm>
              <a:off x="5570398" y="1436298"/>
              <a:ext cx="2461379" cy="892758"/>
            </a:xfrm>
            <a:prstGeom prst="rect">
              <a:avLst/>
            </a:prstGeom>
            <a:noFill/>
            <a:ln w="9525">
              <a:noFill/>
              <a:miter lim="800000"/>
              <a:headEnd/>
              <a:tailEnd/>
            </a:ln>
          </p:spPr>
          <p:txBody>
            <a:bodyPr wrap="none" lIns="0" tIns="0" rIns="0" bIns="0">
              <a:spAutoFit/>
            </a:bodyPr>
            <a:lstStyle/>
            <a:p>
              <a:pPr algn="ctr" eaLnBrk="1" hangingPunct="1"/>
              <a:r>
                <a:rPr lang="en-US" altLang="en-US" b="1">
                  <a:solidFill>
                    <a:srgbClr val="FF3300"/>
                  </a:solidFill>
                </a:rPr>
                <a:t>Experiential Validation</a:t>
              </a:r>
            </a:p>
            <a:p>
              <a:pPr algn="ctr" eaLnBrk="1" hangingPunct="1"/>
              <a:r>
                <a:rPr lang="en-US" altLang="en-US" b="1">
                  <a:solidFill>
                    <a:srgbClr val="FF3300"/>
                  </a:solidFill>
                </a:rPr>
                <a:t>Live according to it</a:t>
              </a:r>
              <a:endParaRPr lang="en-US" altLang="en-US" sz="4000"/>
            </a:p>
          </p:txBody>
        </p:sp>
        <p:sp>
          <p:nvSpPr>
            <p:cNvPr id="20496" name="Rectangle 88"/>
            <p:cNvSpPr>
              <a:spLocks noChangeArrowheads="1"/>
            </p:cNvSpPr>
            <p:nvPr/>
          </p:nvSpPr>
          <p:spPr bwMode="auto">
            <a:xfrm>
              <a:off x="5569537" y="2709626"/>
              <a:ext cx="1343584" cy="492403"/>
            </a:xfrm>
            <a:prstGeom prst="rect">
              <a:avLst/>
            </a:prstGeom>
            <a:noFill/>
            <a:ln w="9525">
              <a:noFill/>
              <a:miter lim="800000"/>
              <a:headEnd/>
              <a:tailEnd/>
            </a:ln>
          </p:spPr>
          <p:txBody>
            <a:bodyPr wrap="none" lIns="0" tIns="0" rIns="0" bIns="0">
              <a:spAutoFit/>
            </a:bodyPr>
            <a:lstStyle/>
            <a:p>
              <a:pPr algn="ctr" eaLnBrk="1" hangingPunct="1"/>
              <a:r>
                <a:rPr lang="en-US" altLang="en-US" sz="1600">
                  <a:solidFill>
                    <a:srgbClr val="000066"/>
                  </a:solidFill>
                </a:rPr>
                <a:t>Behaviour with</a:t>
              </a:r>
            </a:p>
            <a:p>
              <a:pPr algn="ctr" eaLnBrk="1" hangingPunct="1"/>
              <a:r>
                <a:rPr lang="en-US" altLang="en-US" sz="1600">
                  <a:solidFill>
                    <a:srgbClr val="000066"/>
                  </a:solidFill>
                </a:rPr>
                <a:t>Human Beings</a:t>
              </a:r>
              <a:endParaRPr lang="en-US" altLang="en-US" sz="3600"/>
            </a:p>
          </p:txBody>
        </p:sp>
        <p:sp>
          <p:nvSpPr>
            <p:cNvPr id="20497" name="Freeform 94"/>
            <p:cNvSpPr>
              <a:spLocks noEditPoints="1"/>
            </p:cNvSpPr>
            <p:nvPr/>
          </p:nvSpPr>
          <p:spPr bwMode="auto">
            <a:xfrm>
              <a:off x="6148691" y="2286151"/>
              <a:ext cx="440662" cy="349934"/>
            </a:xfrm>
            <a:custGeom>
              <a:avLst/>
              <a:gdLst>
                <a:gd name="T0" fmla="*/ 2147483647 w 176"/>
                <a:gd name="T1" fmla="*/ 2147483647 h 90"/>
                <a:gd name="T2" fmla="*/ 2147483647 w 176"/>
                <a:gd name="T3" fmla="*/ 2147483647 h 90"/>
                <a:gd name="T4" fmla="*/ 2147483647 w 176"/>
                <a:gd name="T5" fmla="*/ 2147483647 h 90"/>
                <a:gd name="T6" fmla="*/ 2147483647 w 176"/>
                <a:gd name="T7" fmla="*/ 0 h 90"/>
                <a:gd name="T8" fmla="*/ 2147483647 w 176"/>
                <a:gd name="T9" fmla="*/ 2147483647 h 90"/>
                <a:gd name="T10" fmla="*/ 2147483647 w 176"/>
                <a:gd name="T11" fmla="*/ 2147483647 h 90"/>
                <a:gd name="T12" fmla="*/ 0 w 176"/>
                <a:gd name="T13" fmla="*/ 2147483647 h 90"/>
                <a:gd name="T14" fmla="*/ 2147483647 w 176"/>
                <a:gd name="T15" fmla="*/ 2147483647 h 90"/>
                <a:gd name="T16" fmla="*/ 2147483647 w 176"/>
                <a:gd name="T17" fmla="*/ 2147483647 h 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90"/>
                <a:gd name="T29" fmla="*/ 176 w 176"/>
                <a:gd name="T30" fmla="*/ 90 h 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90">
                  <a:moveTo>
                    <a:pt x="176" y="7"/>
                  </a:moveTo>
                  <a:lnTo>
                    <a:pt x="24" y="83"/>
                  </a:lnTo>
                  <a:lnTo>
                    <a:pt x="20" y="76"/>
                  </a:lnTo>
                  <a:lnTo>
                    <a:pt x="173" y="0"/>
                  </a:lnTo>
                  <a:lnTo>
                    <a:pt x="176" y="7"/>
                  </a:lnTo>
                  <a:close/>
                  <a:moveTo>
                    <a:pt x="33" y="90"/>
                  </a:moveTo>
                  <a:lnTo>
                    <a:pt x="0" y="90"/>
                  </a:lnTo>
                  <a:lnTo>
                    <a:pt x="20" y="64"/>
                  </a:lnTo>
                  <a:lnTo>
                    <a:pt x="33" y="90"/>
                  </a:lnTo>
                  <a:close/>
                </a:path>
              </a:pathLst>
            </a:custGeom>
            <a:solidFill>
              <a:srgbClr val="000000"/>
            </a:solidFill>
            <a:ln w="1588">
              <a:solidFill>
                <a:srgbClr val="000000"/>
              </a:solidFill>
              <a:bevel/>
              <a:headEnd/>
              <a:tailEnd/>
            </a:ln>
          </p:spPr>
          <p:txBody>
            <a:bodyPr/>
            <a:lstStyle/>
            <a:p>
              <a:endParaRPr lang="en-US"/>
            </a:p>
          </p:txBody>
        </p:sp>
        <p:sp>
          <p:nvSpPr>
            <p:cNvPr id="20498" name="Text Box 98"/>
            <p:cNvSpPr txBox="1">
              <a:spLocks noChangeArrowheads="1"/>
            </p:cNvSpPr>
            <p:nvPr/>
          </p:nvSpPr>
          <p:spPr bwMode="auto">
            <a:xfrm>
              <a:off x="5467666" y="3616356"/>
              <a:ext cx="1640200" cy="246201"/>
            </a:xfrm>
            <a:prstGeom prst="rect">
              <a:avLst/>
            </a:prstGeom>
            <a:noFill/>
            <a:ln w="9525" algn="ctr">
              <a:noFill/>
              <a:miter lim="800000"/>
              <a:headEnd/>
              <a:tailEnd/>
            </a:ln>
          </p:spPr>
          <p:txBody>
            <a:bodyPr wrap="none" lIns="0" tIns="0" rIns="0" bIns="0">
              <a:spAutoFit/>
            </a:bodyPr>
            <a:lstStyle/>
            <a:p>
              <a:pPr eaLnBrk="1" hangingPunct="1"/>
              <a:r>
                <a:rPr lang="en-US" altLang="en-US" sz="1600">
                  <a:solidFill>
                    <a:srgbClr val="008000"/>
                  </a:solidFill>
                </a:rPr>
                <a:t>Mutual Happiness</a:t>
              </a:r>
            </a:p>
          </p:txBody>
        </p:sp>
        <p:sp>
          <p:nvSpPr>
            <p:cNvPr id="20499" name="Line 99"/>
            <p:cNvSpPr>
              <a:spLocks noChangeShapeType="1"/>
            </p:cNvSpPr>
            <p:nvPr/>
          </p:nvSpPr>
          <p:spPr bwMode="auto">
            <a:xfrm>
              <a:off x="6027616" y="3243090"/>
              <a:ext cx="0" cy="373263"/>
            </a:xfrm>
            <a:prstGeom prst="line">
              <a:avLst/>
            </a:prstGeom>
            <a:noFill/>
            <a:ln w="28575">
              <a:solidFill>
                <a:schemeClr val="tx1"/>
              </a:solidFill>
              <a:round/>
              <a:headEnd/>
              <a:tailEnd type="triangle" w="med" len="med"/>
            </a:ln>
          </p:spPr>
          <p:txBody>
            <a:bodyPr/>
            <a:lstStyle/>
            <a:p>
              <a:endParaRPr lang="en-IN"/>
            </a:p>
          </p:txBody>
        </p:sp>
      </p:grpSp>
      <p:sp>
        <p:nvSpPr>
          <p:cNvPr id="28" name="TextBox 27"/>
          <p:cNvSpPr txBox="1"/>
          <p:nvPr/>
        </p:nvSpPr>
        <p:spPr>
          <a:xfrm>
            <a:off x="0" y="4919663"/>
            <a:ext cx="9144000" cy="1938337"/>
          </a:xfrm>
          <a:prstGeom prst="rect">
            <a:avLst/>
          </a:prstGeom>
          <a:solidFill>
            <a:schemeClr val="bg1"/>
          </a:solidFill>
          <a:ln>
            <a:solidFill>
              <a:schemeClr val="tx1"/>
            </a:solidFill>
          </a:ln>
          <a:effectLst>
            <a:outerShdw blurRad="50800" dist="50800" dir="5400000" algn="ctr" rotWithShape="0">
              <a:schemeClr val="tx1"/>
            </a:outerShdw>
          </a:effectLst>
        </p:spPr>
        <p:txBody>
          <a:bodyPr>
            <a:spAutoFit/>
          </a:bodyPr>
          <a:lstStyle/>
          <a:p>
            <a:pPr algn="ctr" eaLnBrk="1" hangingPunct="1">
              <a:defRPr/>
            </a:pPr>
            <a:r>
              <a:rPr lang="en-US" sz="2000" b="1" dirty="0">
                <a:solidFill>
                  <a:srgbClr val="FF0000"/>
                </a:solidFill>
                <a:latin typeface="Arial" charset="0"/>
              </a:rPr>
              <a:t>Which process is Naturally Acceptable to you?</a:t>
            </a:r>
          </a:p>
          <a:p>
            <a:pPr eaLnBrk="1" hangingPunct="1">
              <a:defRPr/>
            </a:pPr>
            <a:endParaRPr lang="en-US" sz="2000" b="1" dirty="0">
              <a:solidFill>
                <a:srgbClr val="FF0000"/>
              </a:solidFill>
              <a:latin typeface="Arial" charset="0"/>
            </a:endParaRPr>
          </a:p>
          <a:p>
            <a:pPr algn="ctr" eaLnBrk="1" hangingPunct="1">
              <a:defRPr/>
            </a:pPr>
            <a:r>
              <a:rPr lang="en-US" sz="2000" b="1" dirty="0">
                <a:solidFill>
                  <a:srgbClr val="FF0000"/>
                </a:solidFill>
                <a:latin typeface="Arial" charset="0"/>
              </a:rPr>
              <a:t>A process of self-exploration on your own right, leading to understanding in your self</a:t>
            </a:r>
          </a:p>
          <a:p>
            <a:pPr algn="ctr" eaLnBrk="1" hangingPunct="1">
              <a:defRPr/>
            </a:pPr>
            <a:r>
              <a:rPr lang="en-US" sz="2000" b="1" dirty="0">
                <a:solidFill>
                  <a:srgbClr val="FF0000"/>
                </a:solidFill>
                <a:latin typeface="Arial" charset="0"/>
              </a:rPr>
              <a:t>or</a:t>
            </a:r>
          </a:p>
          <a:p>
            <a:pPr algn="ctr" eaLnBrk="1" hangingPunct="1">
              <a:defRPr/>
            </a:pPr>
            <a:r>
              <a:rPr lang="en-US" sz="2000" b="1" dirty="0">
                <a:solidFill>
                  <a:srgbClr val="FF0000"/>
                </a:solidFill>
                <a:latin typeface="Arial" charset="0"/>
              </a:rPr>
              <a:t>A process of discourse, do’s &amp; don’ts, in which you assume what is said</a:t>
            </a:r>
            <a:endParaRPr lang="en-GB" sz="2000" b="1" dirty="0">
              <a:solidFill>
                <a:srgbClr val="FF0000"/>
              </a:solidFill>
              <a:latin typeface="Arial" charset="0"/>
            </a:endParaRPr>
          </a:p>
        </p:txBody>
      </p:sp>
      <p:sp>
        <p:nvSpPr>
          <p:cNvPr id="26" name="Oval 25"/>
          <p:cNvSpPr/>
          <p:nvPr/>
        </p:nvSpPr>
        <p:spPr bwMode="auto">
          <a:xfrm>
            <a:off x="5105400" y="15240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2</a:t>
            </a:r>
          </a:p>
        </p:txBody>
      </p:sp>
      <p:sp>
        <p:nvSpPr>
          <p:cNvPr id="27" name="Oval 5"/>
          <p:cNvSpPr/>
          <p:nvPr/>
        </p:nvSpPr>
        <p:spPr bwMode="auto">
          <a:xfrm>
            <a:off x="0" y="1712913"/>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1</a:t>
            </a:r>
          </a:p>
        </p:txBody>
      </p:sp>
      <p:sp>
        <p:nvSpPr>
          <p:cNvPr id="29" name="Oval 28"/>
          <p:cNvSpPr/>
          <p:nvPr/>
        </p:nvSpPr>
        <p:spPr bwMode="auto">
          <a:xfrm>
            <a:off x="5562600" y="2627313"/>
            <a:ext cx="533400" cy="4572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400" dirty="0">
                <a:solidFill>
                  <a:srgbClr val="800080"/>
                </a:solidFill>
              </a:rPr>
              <a:t>2a</a:t>
            </a:r>
          </a:p>
        </p:txBody>
      </p:sp>
      <p:sp>
        <p:nvSpPr>
          <p:cNvPr id="31" name="Oval 30"/>
          <p:cNvSpPr/>
          <p:nvPr/>
        </p:nvSpPr>
        <p:spPr bwMode="auto">
          <a:xfrm>
            <a:off x="7543800" y="2627313"/>
            <a:ext cx="533400" cy="4572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400" dirty="0">
                <a:solidFill>
                  <a:srgbClr val="800080"/>
                </a:solidFill>
              </a:rPr>
              <a:t>2b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p:bldP spid="28" grpId="0" animBg="1"/>
      <p:bldP spid="26" grpId="0" animBg="1"/>
      <p:bldP spid="27" grpId="0" animBg="1"/>
      <p:bldP spid="3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t>Conents: Guidelines for Value Education</a:t>
            </a:r>
            <a:endParaRPr lang="en-GB" altLang="en-US"/>
          </a:p>
        </p:txBody>
      </p:sp>
      <p:sp>
        <p:nvSpPr>
          <p:cNvPr id="7171" name="Text Placeholder 2"/>
          <p:cNvSpPr>
            <a:spLocks noGrp="1"/>
          </p:cNvSpPr>
          <p:nvPr>
            <p:ph type="body" sz="quarter" idx="13"/>
          </p:nvPr>
        </p:nvSpPr>
        <p:spPr bwMode="auto">
          <a:ln>
            <a:miter lim="800000"/>
            <a:headEnd/>
            <a:tailEnd/>
          </a:ln>
        </p:spPr>
        <p:txBody>
          <a:bodyPr vert="horz" wrap="square" lIns="91440" tIns="45720" rIns="91440" bIns="45720" numCol="1" anchor="t" anchorCtr="0" compatLnSpc="1">
            <a:prstTxWarp prst="textNoShape">
              <a:avLst/>
            </a:prstTxWarp>
            <a:normAutofit fontScale="92500" lnSpcReduction="10000"/>
          </a:bodyPr>
          <a:lstStyle/>
          <a:p>
            <a:pPr marL="457200" indent="-457200">
              <a:buFont typeface="Calibri" pitchFamily="34" charset="0"/>
              <a:buAutoNum type="arabicPeriod"/>
              <a:defRPr/>
            </a:pPr>
            <a:r>
              <a:rPr lang="en-GB" b="1" dirty="0">
                <a:latin typeface="Arial" charset="0"/>
                <a:cs typeface="Arial" charset="0"/>
              </a:rPr>
              <a:t>Universal</a:t>
            </a:r>
            <a:r>
              <a:rPr lang="en-GB" dirty="0">
                <a:latin typeface="Arial" charset="0"/>
                <a:cs typeface="Arial" charset="0"/>
              </a:rPr>
              <a:t> 		– all time, all place, all individuals. </a:t>
            </a:r>
            <a:r>
              <a:rPr lang="en-GB" dirty="0">
                <a:solidFill>
                  <a:srgbClr val="FF0000"/>
                </a:solidFill>
                <a:latin typeface="Arial" charset="0"/>
                <a:cs typeface="Arial" charset="0"/>
              </a:rPr>
              <a:t>Not sectarian. 			   </a:t>
            </a:r>
            <a:r>
              <a:rPr lang="en-GB" dirty="0">
                <a:latin typeface="Arial" charset="0"/>
                <a:cs typeface="Arial" charset="0"/>
              </a:rPr>
              <a:t>E.g. Respect</a:t>
            </a:r>
          </a:p>
          <a:p>
            <a:pPr marL="457200" indent="-457200">
              <a:buFont typeface="Symbol" pitchFamily="18" charset="2"/>
              <a:buNone/>
              <a:defRPr/>
            </a:pPr>
            <a:endParaRPr lang="en-GB" dirty="0">
              <a:latin typeface="Arial" charset="0"/>
              <a:cs typeface="Arial" charset="0"/>
            </a:endParaRPr>
          </a:p>
          <a:p>
            <a:pPr marL="457200" indent="-457200">
              <a:buFont typeface="Symbol" pitchFamily="18" charset="2"/>
              <a:buAutoNum type="arabicPeriod" startAt="2"/>
              <a:defRPr/>
            </a:pPr>
            <a:r>
              <a:rPr lang="en-GB" b="1" dirty="0">
                <a:latin typeface="Arial" charset="0"/>
                <a:cs typeface="Arial" charset="0"/>
              </a:rPr>
              <a:t>Rational</a:t>
            </a:r>
            <a:r>
              <a:rPr lang="en-GB" dirty="0">
                <a:latin typeface="Arial" charset="0"/>
                <a:cs typeface="Arial" charset="0"/>
              </a:rPr>
              <a:t> 		– logical, appeals to human reasoning. It must be 			   possible to discuss &amp; ask questions. 					   </a:t>
            </a:r>
            <a:r>
              <a:rPr lang="en-GB" dirty="0">
                <a:solidFill>
                  <a:srgbClr val="FF0000"/>
                </a:solidFill>
                <a:latin typeface="Arial" charset="0"/>
                <a:cs typeface="Arial" charset="0"/>
              </a:rPr>
              <a:t>Not do’s &amp; don’ts</a:t>
            </a:r>
          </a:p>
          <a:p>
            <a:pPr marL="457200" indent="-457200">
              <a:buFont typeface="Symbol" pitchFamily="18" charset="2"/>
              <a:buAutoNum type="arabicPeriod" startAt="2"/>
              <a:defRPr/>
            </a:pPr>
            <a:endParaRPr lang="en-GB" b="1" dirty="0">
              <a:latin typeface="Arial" charset="0"/>
              <a:cs typeface="Arial" charset="0"/>
            </a:endParaRPr>
          </a:p>
          <a:p>
            <a:pPr marL="457200" indent="-457200">
              <a:buFont typeface="Symbol" pitchFamily="18" charset="2"/>
              <a:buNone/>
              <a:defRPr/>
            </a:pPr>
            <a:r>
              <a:rPr lang="en-GB" b="1" dirty="0">
                <a:latin typeface="Arial" charset="0"/>
                <a:cs typeface="Arial" charset="0"/>
              </a:rPr>
              <a:t>3.	Natural 		</a:t>
            </a:r>
            <a:r>
              <a:rPr lang="en-GB" dirty="0">
                <a:latin typeface="Arial" charset="0"/>
                <a:cs typeface="Arial" charset="0"/>
              </a:rPr>
              <a:t>– Naturally Acceptable to human being </a:t>
            </a:r>
          </a:p>
          <a:p>
            <a:pPr marL="457200" indent="-457200">
              <a:buFont typeface="Symbol" pitchFamily="18" charset="2"/>
              <a:buNone/>
              <a:defRPr/>
            </a:pPr>
            <a:r>
              <a:rPr lang="en-GB" dirty="0">
                <a:latin typeface="Arial" charset="0"/>
                <a:cs typeface="Arial" charset="0"/>
              </a:rPr>
              <a:t>				   (there is provision in Nature for its fulfilment)</a:t>
            </a:r>
          </a:p>
          <a:p>
            <a:pPr marL="457200" indent="-457200">
              <a:buFont typeface="Calibri" pitchFamily="34" charset="0"/>
              <a:buAutoNum type="arabicPeriod"/>
              <a:defRPr/>
            </a:pPr>
            <a:endParaRPr lang="en-GB" b="1" dirty="0">
              <a:latin typeface="Arial" charset="0"/>
              <a:cs typeface="Arial" charset="0"/>
            </a:endParaRPr>
          </a:p>
          <a:p>
            <a:pPr marL="457200" indent="-457200">
              <a:buFont typeface="Symbol" pitchFamily="18" charset="2"/>
              <a:buNone/>
              <a:defRPr/>
            </a:pPr>
            <a:r>
              <a:rPr lang="en-GB" b="1" dirty="0">
                <a:latin typeface="Arial" charset="0"/>
                <a:cs typeface="Arial" charset="0"/>
              </a:rPr>
              <a:t>4.	Verifiable 		</a:t>
            </a:r>
            <a:r>
              <a:rPr lang="en-GB" dirty="0">
                <a:latin typeface="Arial" charset="0"/>
                <a:cs typeface="Arial" charset="0"/>
              </a:rPr>
              <a:t>– through one’s own Natural Acceptance as well as</a:t>
            </a:r>
          </a:p>
          <a:p>
            <a:pPr marL="457200" indent="-457200">
              <a:buFont typeface="Symbol" pitchFamily="18" charset="2"/>
              <a:buNone/>
              <a:defRPr/>
            </a:pPr>
            <a:r>
              <a:rPr lang="en-GB" dirty="0">
                <a:latin typeface="Arial" charset="0"/>
                <a:cs typeface="Arial" charset="0"/>
              </a:rPr>
              <a:t>				   in one’s experience. </a:t>
            </a:r>
            <a:endParaRPr lang="en-GB" dirty="0">
              <a:solidFill>
                <a:srgbClr val="FF0000"/>
              </a:solidFill>
              <a:latin typeface="Arial" charset="0"/>
              <a:cs typeface="Arial" charset="0"/>
            </a:endParaRPr>
          </a:p>
          <a:p>
            <a:pPr marL="457200" indent="-457200">
              <a:buFont typeface="Calibri" pitchFamily="34" charset="0"/>
              <a:buAutoNum type="arabicPeriod"/>
              <a:defRPr/>
            </a:pPr>
            <a:endParaRPr lang="en-GB" dirty="0">
              <a:latin typeface="Arial" charset="0"/>
              <a:cs typeface="Arial" charset="0"/>
            </a:endParaRPr>
          </a:p>
          <a:p>
            <a:pPr marL="457200" indent="-457200">
              <a:buFont typeface="Symbol" pitchFamily="18" charset="2"/>
              <a:buNone/>
              <a:defRPr/>
            </a:pPr>
            <a:r>
              <a:rPr lang="en-GB" dirty="0">
                <a:latin typeface="Arial" charset="0"/>
                <a:cs typeface="Arial" charset="0"/>
              </a:rPr>
              <a:t>5.	</a:t>
            </a:r>
            <a:r>
              <a:rPr lang="en-GB" b="1" dirty="0">
                <a:latin typeface="Arial" charset="0"/>
                <a:cs typeface="Arial" charset="0"/>
              </a:rPr>
              <a:t>All Encompassing </a:t>
            </a:r>
            <a:r>
              <a:rPr lang="en-GB" dirty="0">
                <a:latin typeface="Arial" charset="0"/>
                <a:cs typeface="Arial" charset="0"/>
              </a:rPr>
              <a:t>	– covering all aspects of life, of human existence</a:t>
            </a:r>
          </a:p>
          <a:p>
            <a:pPr marL="457200" indent="-457200">
              <a:buFont typeface="Calibri" pitchFamily="34" charset="0"/>
              <a:buAutoNum type="arabicPeriod"/>
              <a:defRPr/>
            </a:pPr>
            <a:endParaRPr lang="en-GB" dirty="0">
              <a:latin typeface="Arial" charset="0"/>
              <a:cs typeface="Arial" charset="0"/>
            </a:endParaRPr>
          </a:p>
          <a:p>
            <a:pPr marL="457200" indent="-457200">
              <a:buFont typeface="Symbol" pitchFamily="18" charset="2"/>
              <a:buNone/>
              <a:defRPr/>
            </a:pPr>
            <a:r>
              <a:rPr lang="en-GB" dirty="0">
                <a:latin typeface="Arial" charset="0"/>
                <a:cs typeface="Arial" charset="0"/>
              </a:rPr>
              <a:t>6.	</a:t>
            </a:r>
            <a:r>
              <a:rPr lang="en-GB" b="1" dirty="0">
                <a:latin typeface="Arial" charset="0"/>
                <a:cs typeface="Arial" charset="0"/>
              </a:rPr>
              <a:t>Leading to</a:t>
            </a:r>
          </a:p>
          <a:p>
            <a:pPr marL="457200" indent="-457200">
              <a:buFont typeface="Symbol" pitchFamily="18" charset="2"/>
              <a:buNone/>
              <a:defRPr/>
            </a:pPr>
            <a:r>
              <a:rPr lang="en-GB" b="1" dirty="0">
                <a:latin typeface="Arial" charset="0"/>
                <a:cs typeface="Arial" charset="0"/>
              </a:rPr>
              <a:t>       Harmony  in living</a:t>
            </a:r>
            <a:r>
              <a:rPr lang="en-GB" dirty="0">
                <a:latin typeface="Arial" charset="0"/>
                <a:cs typeface="Arial" charset="0"/>
              </a:rPr>
              <a:t>	– among human beings and with nature. </a:t>
            </a:r>
            <a:endParaRPr sz="1500" dirty="0">
              <a:latin typeface="Arial" charset="0"/>
              <a:cs typeface="Arial" charset="0"/>
            </a:endParaRPr>
          </a:p>
          <a:p>
            <a:pPr marL="457200" indent="-457200">
              <a:buFont typeface="Symbol" pitchFamily="18" charset="2"/>
              <a:buNone/>
              <a:defRPr/>
            </a:pPr>
            <a:endParaRPr sz="1600" dirty="0">
              <a:latin typeface="Arial" charset="0"/>
              <a:cs typeface="Arial" charset="0"/>
            </a:endParaRPr>
          </a:p>
          <a:p>
            <a:pPr marL="457200" indent="-457200">
              <a:buFont typeface="Symbol" pitchFamily="18" charset="2"/>
              <a:buNone/>
              <a:defRPr/>
            </a:pPr>
            <a:endParaRPr sz="1600" dirty="0">
              <a:latin typeface="Arial" charset="0"/>
              <a:cs typeface="Arial"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a:xfrm>
            <a:off x="2133600" y="685800"/>
            <a:ext cx="4953000" cy="52578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579" name="Title 3"/>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t>Contents: Scope of the Subject</a:t>
            </a:r>
            <a:endParaRPr lang="en-GB" altLang="en-US"/>
          </a:p>
        </p:txBody>
      </p:sp>
      <p:grpSp>
        <p:nvGrpSpPr>
          <p:cNvPr id="24580" name="Group 8"/>
          <p:cNvGrpSpPr>
            <a:grpSpLocks/>
          </p:cNvGrpSpPr>
          <p:nvPr/>
        </p:nvGrpSpPr>
        <p:grpSpPr bwMode="auto">
          <a:xfrm>
            <a:off x="2667000" y="1371600"/>
            <a:ext cx="3962400" cy="4495800"/>
            <a:chOff x="1752600" y="914400"/>
            <a:chExt cx="3962400" cy="4495800"/>
          </a:xfrm>
        </p:grpSpPr>
        <p:sp>
          <p:nvSpPr>
            <p:cNvPr id="7" name="Oval 6"/>
            <p:cNvSpPr/>
            <p:nvPr/>
          </p:nvSpPr>
          <p:spPr>
            <a:xfrm>
              <a:off x="1752600" y="914400"/>
              <a:ext cx="3962400" cy="4495800"/>
            </a:xfrm>
            <a:prstGeom prst="ellipse">
              <a:avLst/>
            </a:prstGeom>
            <a:solidFill>
              <a:schemeClr val="accent4"/>
            </a:solidFill>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2362200" y="1676400"/>
              <a:ext cx="2743200" cy="3581400"/>
            </a:xfrm>
            <a:prstGeom prst="ellipse">
              <a:avLst/>
            </a:prstGeom>
            <a:solidFill>
              <a:schemeClr val="accent5">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2667000" y="2514600"/>
              <a:ext cx="2209800" cy="2590800"/>
            </a:xfrm>
            <a:prstGeom prst="ellipse">
              <a:avLst/>
            </a:prstGeom>
            <a:solidFill>
              <a:schemeClr val="accent4">
                <a:lumMod val="60000"/>
                <a:lumOff val="4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 name="Oval 2"/>
            <p:cNvSpPr/>
            <p:nvPr/>
          </p:nvSpPr>
          <p:spPr>
            <a:xfrm>
              <a:off x="2895600" y="3276600"/>
              <a:ext cx="1655618" cy="17526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rPr>
                <a:t>Individual</a:t>
              </a:r>
            </a:p>
          </p:txBody>
        </p:sp>
        <p:sp>
          <p:nvSpPr>
            <p:cNvPr id="8" name="Rectangle 7"/>
            <p:cNvSpPr/>
            <p:nvPr/>
          </p:nvSpPr>
          <p:spPr>
            <a:xfrm>
              <a:off x="2781300" y="2743200"/>
              <a:ext cx="1905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anose="02020603050405020304" pitchFamily="18" charset="0"/>
                  <a:cs typeface="Times New Roman" panose="02020603050405020304" pitchFamily="18" charset="0"/>
                </a:rPr>
                <a:t>Family </a:t>
              </a:r>
            </a:p>
          </p:txBody>
        </p:sp>
        <p:sp>
          <p:nvSpPr>
            <p:cNvPr id="11" name="Rectangle 10"/>
            <p:cNvSpPr/>
            <p:nvPr/>
          </p:nvSpPr>
          <p:spPr>
            <a:xfrm>
              <a:off x="2819400" y="1870075"/>
              <a:ext cx="1905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anose="02020603050405020304" pitchFamily="18" charset="0"/>
                  <a:cs typeface="Times New Roman" panose="02020603050405020304" pitchFamily="18" charset="0"/>
                </a:rPr>
                <a:t>Society </a:t>
              </a:r>
            </a:p>
          </p:txBody>
        </p:sp>
        <p:sp>
          <p:nvSpPr>
            <p:cNvPr id="12" name="Rectangle 11"/>
            <p:cNvSpPr/>
            <p:nvPr/>
          </p:nvSpPr>
          <p:spPr>
            <a:xfrm>
              <a:off x="2819400" y="1143000"/>
              <a:ext cx="1905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anose="02020603050405020304" pitchFamily="18" charset="0"/>
                  <a:cs typeface="Times New Roman" panose="02020603050405020304" pitchFamily="18" charset="0"/>
                </a:rPr>
                <a:t>Nature/Existence</a:t>
              </a:r>
            </a:p>
          </p:txBody>
        </p:sp>
      </p:grpSp>
      <p:sp>
        <p:nvSpPr>
          <p:cNvPr id="15" name="Rectangle 14"/>
          <p:cNvSpPr/>
          <p:nvPr/>
        </p:nvSpPr>
        <p:spPr bwMode="auto">
          <a:xfrm>
            <a:off x="3733800" y="914400"/>
            <a:ext cx="1905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C00000"/>
                </a:solidFill>
                <a:latin typeface="Times New Roman" panose="02020603050405020304" pitchFamily="18" charset="0"/>
                <a:cs typeface="Times New Roman" panose="02020603050405020304" pitchFamily="18" charset="0"/>
              </a:rPr>
              <a:t>Fulfilling Life</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0"/>
          <p:cNvSpPr>
            <a:spLocks noGrp="1"/>
          </p:cNvSpPr>
          <p:nvPr>
            <p:ph type="ctrTitle"/>
          </p:nvPr>
        </p:nvSpPr>
        <p:spPr bwMode="auto">
          <a:xfrm>
            <a:off x="381000" y="304800"/>
            <a:ext cx="8229600" cy="3276600"/>
          </a:xfrm>
          <a:noFill/>
          <a:ln>
            <a:miter lim="800000"/>
            <a:headEnd/>
            <a:tailEnd/>
          </a:ln>
        </p:spPr>
        <p:txBody>
          <a:bodyPr vert="horz" wrap="square" lIns="91440" tIns="45720" rIns="91440" bIns="45720" numCol="1" anchorCtr="0" compatLnSpc="1">
            <a:prstTxWarp prst="textNoShape">
              <a:avLst/>
            </a:prstTxWarp>
          </a:bodyPr>
          <a:lstStyle/>
          <a:p>
            <a:pPr algn="ctr" eaLnBrk="1" hangingPunct="1"/>
            <a:r>
              <a:rPr lang="en-US" altLang="en-US">
                <a:latin typeface="Arial" pitchFamily="34" charset="0"/>
              </a:rPr>
              <a:t>Thank You</a:t>
            </a:r>
            <a:endParaRPr lang="en-US" altLang="en-US" b="0">
              <a:latin typeface="Arial" pitchFamily="34" charset="0"/>
            </a:endParaRPr>
          </a:p>
        </p:txBody>
      </p:sp>
      <p:sp>
        <p:nvSpPr>
          <p:cNvPr id="25603" name="Title 10"/>
          <p:cNvSpPr txBox="1">
            <a:spLocks/>
          </p:cNvSpPr>
          <p:nvPr/>
        </p:nvSpPr>
        <p:spPr bwMode="auto">
          <a:xfrm>
            <a:off x="228600" y="5486400"/>
            <a:ext cx="8229600" cy="1066800"/>
          </a:xfrm>
          <a:prstGeom prst="rect">
            <a:avLst/>
          </a:prstGeom>
          <a:noFill/>
          <a:ln w="9525">
            <a:noFill/>
            <a:miter lim="800000"/>
            <a:headEnd/>
            <a:tailEnd/>
          </a:ln>
        </p:spPr>
        <p:txBody>
          <a:bodyPr anchor="b"/>
          <a:lstStyle/>
          <a:p>
            <a:pPr algn="ctr" eaLnBrk="1" hangingPunct="1">
              <a:lnSpc>
                <a:spcPct val="150000"/>
              </a:lnSpc>
            </a:pPr>
            <a:r>
              <a:rPr lang="en-US" altLang="en-US" sz="2800" u="sng">
                <a:solidFill>
                  <a:schemeClr val="bg1"/>
                </a:solidFill>
                <a:latin typeface="Arial Black" pitchFamily="34" charset="0"/>
                <a:cs typeface="Arial" pitchFamily="34" charset="0"/>
              </a:rPr>
              <a:t>VALUE EDUCATION CELL (VE CELL)</a:t>
            </a:r>
          </a:p>
          <a:p>
            <a:pPr algn="ctr" eaLnBrk="1" hangingPunct="1">
              <a:lnSpc>
                <a:spcPct val="150000"/>
              </a:lnSpc>
            </a:pPr>
            <a:r>
              <a:rPr lang="en-US" altLang="en-US" sz="2000">
                <a:solidFill>
                  <a:schemeClr val="bg1"/>
                </a:solidFill>
                <a:latin typeface="Arial Black" pitchFamily="34" charset="0"/>
                <a:cs typeface="Arial" pitchFamily="34" charset="0"/>
              </a:rPr>
              <a:t>(CS/IT BLOCK 4</a:t>
            </a:r>
            <a:r>
              <a:rPr lang="en-US" altLang="en-US" sz="2000" baseline="30000">
                <a:solidFill>
                  <a:schemeClr val="bg1"/>
                </a:solidFill>
                <a:latin typeface="Arial Black" pitchFamily="34" charset="0"/>
                <a:cs typeface="Arial" pitchFamily="34" charset="0"/>
              </a:rPr>
              <a:t>TH</a:t>
            </a:r>
            <a:r>
              <a:rPr lang="en-US" altLang="en-US" sz="2000">
                <a:solidFill>
                  <a:schemeClr val="bg1"/>
                </a:solidFill>
                <a:latin typeface="Arial Black" pitchFamily="34" charset="0"/>
                <a:cs typeface="Arial" pitchFamily="34" charset="0"/>
              </a:rPr>
              <a:t> FLOOR CS – 403)</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0"/>
          <p:cNvSpPr>
            <a:spLocks noGrp="1"/>
          </p:cNvSpPr>
          <p:nvPr>
            <p:ph type="ctrTitle"/>
          </p:nvPr>
        </p:nvSpPr>
        <p:spPr bwMode="auto">
          <a:xfrm>
            <a:off x="685800" y="2362200"/>
            <a:ext cx="8229600" cy="1295400"/>
          </a:xfrm>
          <a:noFill/>
          <a:ln>
            <a:miter lim="800000"/>
            <a:headEnd/>
            <a:tailEnd/>
          </a:ln>
        </p:spPr>
        <p:txBody>
          <a:bodyPr vert="horz" wrap="square" lIns="91440" tIns="45720" rIns="91440" bIns="45720" numCol="1" anchorCtr="0" compatLnSpc="1">
            <a:prstTxWarp prst="textNoShape">
              <a:avLst/>
            </a:prstTxWarp>
          </a:bodyPr>
          <a:lstStyle/>
          <a:p>
            <a:pPr eaLnBrk="1" hangingPunct="1"/>
            <a:r>
              <a:rPr lang="en-IN" altLang="en-US" sz="2800">
                <a:latin typeface="Arial" pitchFamily="34" charset="0"/>
              </a:rPr>
              <a:t>1.</a:t>
            </a:r>
            <a:r>
              <a:rPr lang="en-IN" altLang="en-US">
                <a:latin typeface="Arial" pitchFamily="34" charset="0"/>
              </a:rPr>
              <a:t> </a:t>
            </a:r>
            <a:r>
              <a:rPr lang="en-IN" altLang="en-US" sz="2800">
                <a:latin typeface="Arial" pitchFamily="34" charset="0"/>
              </a:rPr>
              <a:t>Understanding the Need and Basic    </a:t>
            </a:r>
            <a:br>
              <a:rPr lang="en-IN" altLang="en-US" sz="2800">
                <a:latin typeface="Arial" pitchFamily="34" charset="0"/>
              </a:rPr>
            </a:br>
            <a:r>
              <a:rPr lang="en-IN" altLang="en-US" sz="2800">
                <a:latin typeface="Arial" pitchFamily="34" charset="0"/>
              </a:rPr>
              <a:t>     Guidelines for Value Education</a:t>
            </a:r>
            <a:endParaRPr lang="en-US" altLang="en-US" sz="2800" b="0">
              <a:latin typeface="Arial" pitchFamily="34"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3"/>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t>Purpose of Value Education</a:t>
            </a:r>
            <a:endParaRPr lang="en-GB" altLang="en-US"/>
          </a:p>
        </p:txBody>
      </p:sp>
      <p:sp>
        <p:nvSpPr>
          <p:cNvPr id="28675" name="Text Placeholder 2"/>
          <p:cNvSpPr>
            <a:spLocks noGrp="1"/>
          </p:cNvSpPr>
          <p:nvPr>
            <p:ph type="body" sz="quarter" idx="13"/>
          </p:nvPr>
        </p:nvSpPr>
        <p:spPr bwMode="auto">
          <a:xfrm>
            <a:off x="0" y="609600"/>
            <a:ext cx="9144000" cy="5911850"/>
          </a:xfrm>
        </p:spPr>
        <p:txBody>
          <a:bodyPr vert="horz" wrap="square" lIns="91440" tIns="45720" rIns="91440" bIns="45720" numCol="1" anchor="t" anchorCtr="0" compatLnSpc="1">
            <a:prstTxWarp prst="textNoShape">
              <a:avLst/>
            </a:prstTxWarp>
            <a:spAutoFit/>
          </a:bodyPr>
          <a:lstStyle/>
          <a:p>
            <a:pPr>
              <a:lnSpc>
                <a:spcPct val="90000"/>
              </a:lnSpc>
              <a:spcAft>
                <a:spcPct val="10000"/>
              </a:spcAft>
              <a:defRPr/>
            </a:pPr>
            <a:r>
              <a:rPr altLang="en-US" sz="2400" b="1" dirty="0">
                <a:latin typeface="Times New Roman" panose="02020603050405020304" pitchFamily="18" charset="0"/>
                <a:cs typeface="Times New Roman" panose="02020603050405020304" pitchFamily="18" charset="0"/>
              </a:rPr>
              <a:t>To Ensure a fulfilling life.</a:t>
            </a:r>
          </a:p>
          <a:p>
            <a:pPr marL="0" indent="0">
              <a:lnSpc>
                <a:spcPct val="90000"/>
              </a:lnSpc>
              <a:spcAft>
                <a:spcPct val="10000"/>
              </a:spcAft>
              <a:buFont typeface="Symbol" pitchFamily="18" charset="2"/>
              <a:buNone/>
              <a:defRPr/>
            </a:pPr>
            <a:endParaRPr altLang="en-US" sz="2400" b="1" dirty="0">
              <a:latin typeface="Times New Roman" panose="02020603050405020304" pitchFamily="18" charset="0"/>
              <a:cs typeface="Times New Roman" panose="02020603050405020304" pitchFamily="18" charset="0"/>
            </a:endParaRPr>
          </a:p>
          <a:p>
            <a:pPr>
              <a:lnSpc>
                <a:spcPct val="90000"/>
              </a:lnSpc>
              <a:spcAft>
                <a:spcPct val="10000"/>
              </a:spcAft>
              <a:defRPr/>
            </a:pPr>
            <a:r>
              <a:rPr altLang="en-US" sz="2400" b="1" dirty="0">
                <a:latin typeface="Times New Roman" panose="02020603050405020304" pitchFamily="18" charset="0"/>
                <a:cs typeface="Times New Roman" panose="02020603050405020304" pitchFamily="18" charset="0"/>
              </a:rPr>
              <a:t>Meaning of fulfilling life:</a:t>
            </a:r>
          </a:p>
          <a:p>
            <a:pPr lvl="1">
              <a:lnSpc>
                <a:spcPct val="90000"/>
              </a:lnSpc>
              <a:spcAft>
                <a:spcPct val="10000"/>
              </a:spcAft>
              <a:defRPr/>
            </a:pPr>
            <a:r>
              <a:rPr lang="en-GB" altLang="en-US" b="1" dirty="0">
                <a:latin typeface="Times New Roman" panose="02020603050405020304" pitchFamily="18" charset="0"/>
                <a:cs typeface="Times New Roman" panose="02020603050405020304" pitchFamily="18" charset="0"/>
              </a:rPr>
              <a:t>There is a feeling of happiness within you, all the time.</a:t>
            </a:r>
          </a:p>
          <a:p>
            <a:pPr lvl="1">
              <a:lnSpc>
                <a:spcPct val="90000"/>
              </a:lnSpc>
              <a:spcAft>
                <a:spcPct val="10000"/>
              </a:spcAft>
              <a:defRPr/>
            </a:pPr>
            <a:r>
              <a:rPr lang="en-GB" altLang="en-US" b="1" dirty="0">
                <a:latin typeface="Times New Roman" panose="02020603050405020304" pitchFamily="18" charset="0"/>
                <a:cs typeface="Times New Roman" panose="02020603050405020304" pitchFamily="18" charset="0"/>
              </a:rPr>
              <a:t>Your body is in good health.</a:t>
            </a:r>
          </a:p>
          <a:p>
            <a:pPr lvl="1">
              <a:lnSpc>
                <a:spcPct val="90000"/>
              </a:lnSpc>
              <a:spcAft>
                <a:spcPct val="10000"/>
              </a:spcAft>
              <a:defRPr/>
            </a:pPr>
            <a:r>
              <a:rPr lang="en-GB" altLang="en-US" b="1" dirty="0">
                <a:latin typeface="Times New Roman" panose="02020603050405020304" pitchFamily="18" charset="0"/>
                <a:cs typeface="Times New Roman" panose="02020603050405020304" pitchFamily="18" charset="0"/>
              </a:rPr>
              <a:t>You are able to have what you require in terms of physical facility and you have a feeling of prosperity, all the time</a:t>
            </a:r>
          </a:p>
          <a:p>
            <a:pPr lvl="1">
              <a:lnSpc>
                <a:spcPct val="90000"/>
              </a:lnSpc>
              <a:spcAft>
                <a:spcPct val="10000"/>
              </a:spcAft>
              <a:defRPr/>
            </a:pPr>
            <a:r>
              <a:rPr lang="en-GB" altLang="en-US" b="1" dirty="0">
                <a:latin typeface="Times New Roman" panose="02020603050405020304" pitchFamily="18" charset="0"/>
                <a:cs typeface="Times New Roman" panose="02020603050405020304" pitchFamily="18" charset="0"/>
              </a:rPr>
              <a:t>You have good relations with everyone connected to you.</a:t>
            </a:r>
          </a:p>
          <a:p>
            <a:pPr lvl="1">
              <a:lnSpc>
                <a:spcPct val="90000"/>
              </a:lnSpc>
              <a:spcAft>
                <a:spcPct val="10000"/>
              </a:spcAft>
              <a:defRPr/>
            </a:pPr>
            <a:r>
              <a:rPr lang="en-GB" altLang="en-US" b="1" dirty="0">
                <a:latin typeface="Times New Roman" panose="02020603050405020304" pitchFamily="18" charset="0"/>
                <a:cs typeface="Times New Roman" panose="02020603050405020304" pitchFamily="18" charset="0"/>
              </a:rPr>
              <a:t>There is peace and harmony in the society around you.</a:t>
            </a:r>
          </a:p>
          <a:p>
            <a:pPr lvl="1">
              <a:lnSpc>
                <a:spcPct val="90000"/>
              </a:lnSpc>
              <a:spcAft>
                <a:spcPct val="10000"/>
              </a:spcAft>
              <a:defRPr/>
            </a:pPr>
            <a:r>
              <a:rPr lang="en-GB" altLang="en-US" b="1" dirty="0">
                <a:latin typeface="Times New Roman" panose="02020603050405020304" pitchFamily="18" charset="0"/>
                <a:cs typeface="Times New Roman" panose="02020603050405020304" pitchFamily="18" charset="0"/>
              </a:rPr>
              <a:t>You are able to co-exist with the nature and make effort for an environment in which there is no pollution or depletion of resources, and</a:t>
            </a:r>
          </a:p>
          <a:p>
            <a:pPr lvl="1">
              <a:lnSpc>
                <a:spcPct val="90000"/>
              </a:lnSpc>
              <a:spcAft>
                <a:spcPct val="10000"/>
              </a:spcAft>
              <a:defRPr/>
            </a:pPr>
            <a:r>
              <a:rPr lang="en-GB" altLang="en-US" b="1" dirty="0">
                <a:latin typeface="Times New Roman" panose="02020603050405020304" pitchFamily="18" charset="0"/>
                <a:cs typeface="Times New Roman" panose="02020603050405020304" pitchFamily="18" charset="0"/>
              </a:rPr>
              <a:t>You are able to understand the main aspects of your own reality as well as the rest of existence as it is.</a:t>
            </a:r>
          </a:p>
          <a:p>
            <a:pPr lvl="1">
              <a:lnSpc>
                <a:spcPct val="90000"/>
              </a:lnSpc>
              <a:spcAft>
                <a:spcPct val="10000"/>
              </a:spcAft>
              <a:buFont typeface="Wingdings" pitchFamily="2" charset="2"/>
              <a:buNone/>
              <a:defRPr/>
            </a:pPr>
            <a:endParaRPr lang="en-GB" altLang="en-US" sz="1800" b="1" dirty="0">
              <a:latin typeface="Times New Roman" panose="02020603050405020304" pitchFamily="18" charset="0"/>
              <a:cs typeface="Times New Roman" panose="02020603050405020304" pitchFamily="18" charset="0"/>
            </a:endParaRPr>
          </a:p>
          <a:p>
            <a:pPr>
              <a:lnSpc>
                <a:spcPct val="90000"/>
              </a:lnSpc>
              <a:spcAft>
                <a:spcPct val="10000"/>
              </a:spcAft>
              <a:defRPr/>
            </a:pPr>
            <a:r>
              <a:rPr lang="en-GB" altLang="en-US" sz="2400" b="1" dirty="0">
                <a:latin typeface="Times New Roman" panose="02020603050405020304" pitchFamily="18" charset="0"/>
                <a:cs typeface="Times New Roman" panose="02020603050405020304" pitchFamily="18" charset="0"/>
              </a:rPr>
              <a:t>To Ensure the above fulfilling life, proper education is required.</a:t>
            </a:r>
          </a:p>
          <a:p>
            <a:pPr marL="457200" indent="-457200">
              <a:lnSpc>
                <a:spcPct val="90000"/>
              </a:lnSpc>
              <a:spcAft>
                <a:spcPct val="10000"/>
              </a:spcAft>
              <a:buFont typeface="Symbol" pitchFamily="18" charset="2"/>
              <a:buNone/>
              <a:defRPr/>
            </a:pPr>
            <a:endParaRPr lang="en-GB" altLang="en-US"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solidFill>
                  <a:srgbClr val="C00000"/>
                </a:solidFill>
              </a:rPr>
              <a:t>Education for a fulfilling life</a:t>
            </a:r>
          </a:p>
        </p:txBody>
      </p:sp>
      <p:sp>
        <p:nvSpPr>
          <p:cNvPr id="28675" name="Text Placeholder 2"/>
          <p:cNvSpPr txBox="1">
            <a:spLocks/>
          </p:cNvSpPr>
          <p:nvPr/>
        </p:nvSpPr>
        <p:spPr bwMode="auto">
          <a:xfrm>
            <a:off x="0" y="609600"/>
            <a:ext cx="9144000" cy="5878513"/>
          </a:xfrm>
          <a:prstGeom prst="rect">
            <a:avLst/>
          </a:prstGeom>
          <a:noFill/>
          <a:ln w="9525">
            <a:noFill/>
            <a:miter lim="800000"/>
            <a:headEnd/>
            <a:tailEnd/>
          </a:ln>
        </p:spPr>
        <p:txBody>
          <a:bodyPr>
            <a:spAutoFit/>
          </a:bodyPr>
          <a:lstStyle/>
          <a:p>
            <a:pPr algn="just">
              <a:buFont typeface="Arial" pitchFamily="34" charset="0"/>
              <a:buChar char="•"/>
            </a:pPr>
            <a:r>
              <a:rPr lang="en-US" sz="2400">
                <a:solidFill>
                  <a:srgbClr val="C00000"/>
                </a:solidFill>
              </a:rPr>
              <a:t>To understand what a fulfilling life means and to understand the programme to ensure it, there is need for appropriate education.</a:t>
            </a:r>
          </a:p>
          <a:p>
            <a:pPr algn="just">
              <a:buFont typeface="Arial" pitchFamily="34" charset="0"/>
              <a:buChar char="•"/>
            </a:pPr>
            <a:endParaRPr lang="en-US" sz="2400">
              <a:solidFill>
                <a:srgbClr val="C00000"/>
              </a:solidFill>
            </a:endParaRPr>
          </a:p>
          <a:p>
            <a:pPr algn="just">
              <a:buFont typeface="Arial" pitchFamily="34" charset="0"/>
              <a:buChar char="•"/>
            </a:pPr>
            <a:r>
              <a:rPr lang="en-US" sz="2400">
                <a:solidFill>
                  <a:srgbClr val="C00000"/>
                </a:solidFill>
              </a:rPr>
              <a:t>On this earth it is only the human being which goes through a long process of education, yet, it is the human being only who is creating so many problems on this planet. (not mutually fulfilling)</a:t>
            </a:r>
          </a:p>
          <a:p>
            <a:pPr algn="just">
              <a:buFont typeface="Arial" pitchFamily="34" charset="0"/>
              <a:buChar char="•"/>
            </a:pPr>
            <a:endParaRPr lang="en-US" sz="2400">
              <a:solidFill>
                <a:srgbClr val="C00000"/>
              </a:solidFill>
            </a:endParaRPr>
          </a:p>
          <a:p>
            <a:pPr algn="just">
              <a:buFont typeface="Arial" pitchFamily="34" charset="0"/>
              <a:buChar char="•"/>
            </a:pPr>
            <a:r>
              <a:rPr lang="en-US" sz="2400">
                <a:solidFill>
                  <a:srgbClr val="C00000"/>
                </a:solidFill>
              </a:rPr>
              <a:t>As a human being, we have two important questions to resolve: 	</a:t>
            </a:r>
          </a:p>
          <a:p>
            <a:pPr lvl="1" algn="just">
              <a:buFont typeface="Wingdings" pitchFamily="2" charset="2"/>
              <a:buChar char="v"/>
            </a:pPr>
            <a:r>
              <a:rPr lang="en-US" sz="2400">
                <a:solidFill>
                  <a:srgbClr val="C00000"/>
                </a:solidFill>
              </a:rPr>
              <a:t> What to do? (Value Education)</a:t>
            </a:r>
          </a:p>
          <a:p>
            <a:pPr lvl="2" algn="just">
              <a:buFont typeface="Arial" pitchFamily="34" charset="0"/>
              <a:buChar char="•"/>
            </a:pPr>
            <a:r>
              <a:rPr lang="en-US" sz="2000">
                <a:solidFill>
                  <a:srgbClr val="C00000"/>
                </a:solidFill>
              </a:rPr>
              <a:t> Gives us the clarity of our goal, our basic aspiration and the programme to fulfill the basic aspiration</a:t>
            </a:r>
          </a:p>
          <a:p>
            <a:pPr lvl="2" algn="just">
              <a:buFont typeface="Arial" pitchFamily="34" charset="0"/>
              <a:buChar char="•"/>
            </a:pPr>
            <a:endParaRPr lang="en-US" sz="3200">
              <a:solidFill>
                <a:srgbClr val="C00000"/>
              </a:solidFill>
            </a:endParaRPr>
          </a:p>
          <a:p>
            <a:pPr lvl="1" algn="just">
              <a:buFont typeface="Wingdings" pitchFamily="2" charset="2"/>
              <a:buChar char="v"/>
            </a:pPr>
            <a:r>
              <a:rPr lang="en-US" sz="2400">
                <a:solidFill>
                  <a:srgbClr val="C00000"/>
                </a:solidFill>
              </a:rPr>
              <a:t> How to do it? ( Skill Education)</a:t>
            </a:r>
          </a:p>
          <a:p>
            <a:pPr lvl="2" algn="just">
              <a:buFont typeface="Arial" pitchFamily="34" charset="0"/>
              <a:buChar char="•"/>
            </a:pPr>
            <a:r>
              <a:rPr lang="en-US" sz="2000">
                <a:solidFill>
                  <a:srgbClr val="C00000"/>
                </a:solidFill>
              </a:rPr>
              <a:t> It helps us learn skills, methods and techniques to implement the programme.</a:t>
            </a:r>
            <a:endParaRPr lang="en-US" altLang="en-US" sz="2000" b="1">
              <a:solidFill>
                <a:srgbClr val="C00000"/>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t>Contents: Need of the Course </a:t>
            </a:r>
            <a:endParaRPr lang="en-GB" altLang="en-US"/>
          </a:p>
        </p:txBody>
      </p:sp>
      <p:sp>
        <p:nvSpPr>
          <p:cNvPr id="2" name="Rectangle 1"/>
          <p:cNvSpPr/>
          <p:nvPr/>
        </p:nvSpPr>
        <p:spPr>
          <a:xfrm>
            <a:off x="228600" y="685800"/>
            <a:ext cx="8382000" cy="5334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2800" b="1" dirty="0"/>
              <a:t>Today State - At the level of the individual </a:t>
            </a:r>
          </a:p>
        </p:txBody>
      </p:sp>
      <p:sp>
        <p:nvSpPr>
          <p:cNvPr id="3" name="Rectangle 2"/>
          <p:cNvSpPr/>
          <p:nvPr/>
        </p:nvSpPr>
        <p:spPr>
          <a:xfrm>
            <a:off x="533400" y="1219200"/>
            <a:ext cx="7848600" cy="502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lnSpc>
                <a:spcPct val="150000"/>
              </a:lnSpc>
              <a:buFont typeface="Arial" panose="020B0604020202020204" pitchFamily="34" charset="0"/>
              <a:buChar char="•"/>
              <a:defRPr/>
            </a:pPr>
            <a:r>
              <a:rPr lang="en-US" sz="2800" b="1" dirty="0">
                <a:solidFill>
                  <a:schemeClr val="tx1"/>
                </a:solidFill>
                <a:latin typeface="Times New Roman" panose="02020603050405020304" pitchFamily="18" charset="0"/>
                <a:cs typeface="Times New Roman" panose="02020603050405020304" pitchFamily="18" charset="0"/>
              </a:rPr>
              <a:t>Rising problems of depression</a:t>
            </a:r>
          </a:p>
          <a:p>
            <a:pPr marL="285750" indent="-285750">
              <a:lnSpc>
                <a:spcPct val="150000"/>
              </a:lnSpc>
              <a:buFont typeface="Arial" panose="020B0604020202020204" pitchFamily="34" charset="0"/>
              <a:buChar char="•"/>
              <a:defRPr/>
            </a:pPr>
            <a:r>
              <a:rPr lang="en-US" sz="2800" b="1" dirty="0">
                <a:solidFill>
                  <a:schemeClr val="tx1"/>
                </a:solidFill>
                <a:latin typeface="Times New Roman" panose="02020603050405020304" pitchFamily="18" charset="0"/>
                <a:cs typeface="Times New Roman" panose="02020603050405020304" pitchFamily="18" charset="0"/>
              </a:rPr>
              <a:t>Relative confidence </a:t>
            </a:r>
          </a:p>
          <a:p>
            <a:pPr marL="285750" indent="-285750">
              <a:lnSpc>
                <a:spcPct val="150000"/>
              </a:lnSpc>
              <a:buFont typeface="Arial" panose="020B0604020202020204" pitchFamily="34" charset="0"/>
              <a:buChar char="•"/>
              <a:defRPr/>
            </a:pPr>
            <a:r>
              <a:rPr lang="en-US" sz="2800" b="1" dirty="0">
                <a:solidFill>
                  <a:schemeClr val="tx1"/>
                </a:solidFill>
                <a:latin typeface="Times New Roman" panose="02020603050405020304" pitchFamily="18" charset="0"/>
                <a:cs typeface="Times New Roman" panose="02020603050405020304" pitchFamily="18" charset="0"/>
              </a:rPr>
              <a:t>Psychological disorders</a:t>
            </a:r>
          </a:p>
          <a:p>
            <a:pPr marL="285750" indent="-285750">
              <a:lnSpc>
                <a:spcPct val="150000"/>
              </a:lnSpc>
              <a:buFont typeface="Arial" panose="020B0604020202020204" pitchFamily="34" charset="0"/>
              <a:buChar char="•"/>
              <a:defRPr/>
            </a:pPr>
            <a:r>
              <a:rPr lang="en-US" sz="2800" b="1" dirty="0">
                <a:solidFill>
                  <a:schemeClr val="tx1"/>
                </a:solidFill>
                <a:latin typeface="Times New Roman" panose="02020603050405020304" pitchFamily="18" charset="0"/>
                <a:cs typeface="Times New Roman" panose="02020603050405020304" pitchFamily="18" charset="0"/>
              </a:rPr>
              <a:t>Suicides</a:t>
            </a:r>
          </a:p>
          <a:p>
            <a:pPr marL="285750" indent="-285750">
              <a:lnSpc>
                <a:spcPct val="150000"/>
              </a:lnSpc>
              <a:buFont typeface="Arial" panose="020B0604020202020204" pitchFamily="34" charset="0"/>
              <a:buChar char="•"/>
              <a:defRPr/>
            </a:pPr>
            <a:r>
              <a:rPr lang="en-US" sz="2800" b="1" dirty="0">
                <a:solidFill>
                  <a:schemeClr val="tx1"/>
                </a:solidFill>
                <a:latin typeface="Times New Roman" panose="02020603050405020304" pitchFamily="18" charset="0"/>
                <a:cs typeface="Times New Roman" panose="02020603050405020304" pitchFamily="18" charset="0"/>
              </a:rPr>
              <a:t>Stress</a:t>
            </a:r>
          </a:p>
          <a:p>
            <a:pPr marL="285750" indent="-285750">
              <a:lnSpc>
                <a:spcPct val="150000"/>
              </a:lnSpc>
              <a:buFont typeface="Arial" panose="020B0604020202020204" pitchFamily="34" charset="0"/>
              <a:buChar char="•"/>
              <a:defRPr/>
            </a:pPr>
            <a:r>
              <a:rPr lang="en-US" sz="2800" b="1" dirty="0">
                <a:solidFill>
                  <a:schemeClr val="tx1"/>
                </a:solidFill>
                <a:latin typeface="Times New Roman" panose="02020603050405020304" pitchFamily="18" charset="0"/>
                <a:cs typeface="Times New Roman" panose="02020603050405020304" pitchFamily="18" charset="0"/>
              </a:rPr>
              <a:t>Insecurity</a:t>
            </a:r>
          </a:p>
          <a:p>
            <a:pPr marL="285750" indent="-285750">
              <a:lnSpc>
                <a:spcPct val="150000"/>
              </a:lnSpc>
              <a:buFont typeface="Arial" panose="020B0604020202020204" pitchFamily="34" charset="0"/>
              <a:buChar char="•"/>
              <a:defRPr/>
            </a:pPr>
            <a:r>
              <a:rPr lang="en-US" sz="2800" b="1" dirty="0">
                <a:solidFill>
                  <a:schemeClr val="tx1"/>
                </a:solidFill>
                <a:latin typeface="Times New Roman" panose="02020603050405020304" pitchFamily="18" charset="0"/>
                <a:cs typeface="Times New Roman" panose="02020603050405020304" pitchFamily="18" charset="0"/>
              </a:rPr>
              <a:t>Psychosomatic diseases</a:t>
            </a:r>
          </a:p>
          <a:p>
            <a:pPr marL="285750" indent="-285750">
              <a:lnSpc>
                <a:spcPct val="150000"/>
              </a:lnSpc>
              <a:buFont typeface="Arial" panose="020B0604020202020204" pitchFamily="34" charset="0"/>
              <a:buChar char="•"/>
              <a:defRPr/>
            </a:pPr>
            <a:r>
              <a:rPr lang="en-US" sz="2800" b="1" dirty="0">
                <a:solidFill>
                  <a:schemeClr val="tx1"/>
                </a:solidFill>
                <a:latin typeface="Times New Roman" panose="02020603050405020304" pitchFamily="18" charset="0"/>
                <a:cs typeface="Times New Roman" panose="02020603050405020304" pitchFamily="18" charset="0"/>
              </a:rPr>
              <a:t>Loneliness etc.</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3"/>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t>Education for a Fulfilling  Life</a:t>
            </a:r>
            <a:endParaRPr lang="en-GB" altLang="en-US"/>
          </a:p>
        </p:txBody>
      </p:sp>
      <p:sp>
        <p:nvSpPr>
          <p:cNvPr id="28675" name="Text Placeholder 2"/>
          <p:cNvSpPr>
            <a:spLocks noGrp="1"/>
          </p:cNvSpPr>
          <p:nvPr>
            <p:ph type="body" sz="quarter" idx="13"/>
          </p:nvPr>
        </p:nvSpPr>
        <p:spPr bwMode="auto">
          <a:xfrm>
            <a:off x="0" y="609600"/>
            <a:ext cx="9144000" cy="5302250"/>
          </a:xfrm>
        </p:spPr>
        <p:txBody>
          <a:bodyPr vert="horz" wrap="square" lIns="91440" tIns="45720" rIns="91440" bIns="45720" numCol="1" anchor="t" anchorCtr="0" compatLnSpc="1">
            <a:prstTxWarp prst="textNoShape">
              <a:avLst/>
            </a:prstTxWarp>
            <a:spAutoFit/>
          </a:bodyPr>
          <a:lstStyle/>
          <a:p>
            <a:pPr marL="457200" indent="-457200">
              <a:lnSpc>
                <a:spcPct val="90000"/>
              </a:lnSpc>
              <a:spcAft>
                <a:spcPct val="10000"/>
              </a:spcAft>
              <a:buFont typeface="Symbol" pitchFamily="18" charset="2"/>
              <a:buNone/>
              <a:defRPr/>
            </a:pPr>
            <a:r>
              <a:rPr altLang="en-US" sz="2400" b="1"/>
              <a:t>Value Education:</a:t>
            </a:r>
          </a:p>
          <a:p>
            <a:pPr marL="457200" indent="-457200">
              <a:lnSpc>
                <a:spcPct val="90000"/>
              </a:lnSpc>
              <a:spcAft>
                <a:spcPct val="10000"/>
              </a:spcAft>
              <a:buFont typeface="Symbol" pitchFamily="18" charset="2"/>
              <a:buNone/>
              <a:defRPr/>
            </a:pPr>
            <a:r>
              <a:rPr altLang="en-US"/>
              <a:t>The value of an entity is its participation in the larger order of which it is a part. </a:t>
            </a:r>
          </a:p>
          <a:p>
            <a:pPr marL="457200" indent="-457200">
              <a:lnSpc>
                <a:spcPct val="90000"/>
              </a:lnSpc>
              <a:spcAft>
                <a:spcPct val="10000"/>
              </a:spcAft>
              <a:buFont typeface="Symbol" pitchFamily="18" charset="2"/>
              <a:buNone/>
              <a:defRPr/>
            </a:pPr>
            <a:endParaRPr altLang="en-US" b="1"/>
          </a:p>
          <a:p>
            <a:pPr marL="457200" indent="-457200" algn="just">
              <a:lnSpc>
                <a:spcPct val="90000"/>
              </a:lnSpc>
              <a:spcAft>
                <a:spcPct val="10000"/>
              </a:spcAft>
              <a:buFont typeface="Symbol" pitchFamily="18" charset="2"/>
              <a:buNone/>
              <a:defRPr/>
            </a:pPr>
            <a:r>
              <a:rPr altLang="en-US" b="1"/>
              <a:t>For example: </a:t>
            </a:r>
          </a:p>
          <a:p>
            <a:pPr marL="457200" indent="-457200" algn="just">
              <a:lnSpc>
                <a:spcPct val="90000"/>
              </a:lnSpc>
              <a:spcAft>
                <a:spcPct val="10000"/>
              </a:spcAft>
              <a:buFont typeface="Symbol" pitchFamily="18" charset="2"/>
              <a:buNone/>
              <a:defRPr/>
            </a:pPr>
            <a:endParaRPr altLang="en-US" b="1"/>
          </a:p>
          <a:p>
            <a:pPr algn="just">
              <a:lnSpc>
                <a:spcPct val="90000"/>
              </a:lnSpc>
              <a:spcAft>
                <a:spcPct val="10000"/>
              </a:spcAft>
              <a:defRPr/>
            </a:pPr>
            <a:r>
              <a:rPr altLang="en-US"/>
              <a:t>The value of a pen is that it can write. Here writing is the participation of the pen in the bigger order in which it is present along with paper and human being. </a:t>
            </a:r>
          </a:p>
          <a:p>
            <a:pPr algn="just">
              <a:lnSpc>
                <a:spcPct val="90000"/>
              </a:lnSpc>
              <a:spcAft>
                <a:spcPct val="10000"/>
              </a:spcAft>
              <a:defRPr/>
            </a:pPr>
            <a:r>
              <a:rPr altLang="en-US"/>
              <a:t>The value of an eye is that it can be used for seeing. </a:t>
            </a:r>
          </a:p>
          <a:p>
            <a:pPr algn="just">
              <a:lnSpc>
                <a:spcPct val="90000"/>
              </a:lnSpc>
              <a:spcAft>
                <a:spcPct val="10000"/>
              </a:spcAft>
              <a:defRPr/>
            </a:pPr>
            <a:r>
              <a:rPr altLang="en-US"/>
              <a:t>The value of a vegetable plant is that it provides nutrition to animals and humans</a:t>
            </a:r>
            <a:r>
              <a:rPr altLang="en-US" b="1"/>
              <a:t>. </a:t>
            </a:r>
          </a:p>
          <a:p>
            <a:pPr algn="just">
              <a:lnSpc>
                <a:spcPct val="90000"/>
              </a:lnSpc>
              <a:spcAft>
                <a:spcPct val="10000"/>
              </a:spcAft>
              <a:defRPr/>
            </a:pPr>
            <a:endParaRPr altLang="en-US" b="1"/>
          </a:p>
          <a:p>
            <a:pPr marL="0" indent="0" algn="ctr">
              <a:lnSpc>
                <a:spcPct val="90000"/>
              </a:lnSpc>
              <a:spcAft>
                <a:spcPct val="10000"/>
              </a:spcAft>
              <a:buFont typeface="Symbol" pitchFamily="18" charset="2"/>
              <a:buNone/>
              <a:defRPr/>
            </a:pPr>
            <a:r>
              <a:rPr altLang="en-US" sz="2400" b="1"/>
              <a:t>WHAT IS THE VALUE OF A HUMAN BEING?</a:t>
            </a:r>
            <a:endParaRPr lang="en-GB" altLang="en-US" sz="240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3"/>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z="2000"/>
              <a:t>THE VALUE OF A HUMAN BEING</a:t>
            </a:r>
            <a:endParaRPr lang="en-GB" altLang="en-US"/>
          </a:p>
        </p:txBody>
      </p:sp>
      <p:sp>
        <p:nvSpPr>
          <p:cNvPr id="28675" name="Text Placeholder 2"/>
          <p:cNvSpPr>
            <a:spLocks noGrp="1"/>
          </p:cNvSpPr>
          <p:nvPr>
            <p:ph type="body" sz="quarter" idx="13"/>
          </p:nvPr>
        </p:nvSpPr>
        <p:spPr bwMode="auto">
          <a:xfrm>
            <a:off x="0" y="609600"/>
            <a:ext cx="9144000" cy="4806950"/>
          </a:xfrm>
        </p:spPr>
        <p:txBody>
          <a:bodyPr vert="horz" wrap="square" lIns="91440" tIns="45720" rIns="91440" bIns="45720" numCol="1" anchor="t" anchorCtr="0" compatLnSpc="1">
            <a:prstTxWarp prst="textNoShape">
              <a:avLst/>
            </a:prstTxWarp>
            <a:spAutoFit/>
          </a:bodyPr>
          <a:lstStyle/>
          <a:p>
            <a:pPr marL="457200" indent="-457200">
              <a:lnSpc>
                <a:spcPct val="90000"/>
              </a:lnSpc>
              <a:spcAft>
                <a:spcPct val="10000"/>
              </a:spcAft>
              <a:buFont typeface="Symbol" pitchFamily="18" charset="2"/>
              <a:buNone/>
              <a:defRPr/>
            </a:pPr>
            <a:r>
              <a:rPr altLang="en-US" sz="2400" b="1"/>
              <a:t>The value of a human being is its natural or expected participation in the larger order – </a:t>
            </a:r>
          </a:p>
          <a:p>
            <a:pPr marL="457200" indent="-457200">
              <a:lnSpc>
                <a:spcPct val="90000"/>
              </a:lnSpc>
              <a:spcAft>
                <a:spcPct val="10000"/>
              </a:spcAft>
              <a:buFont typeface="Symbol" pitchFamily="18" charset="2"/>
              <a:buNone/>
              <a:defRPr/>
            </a:pPr>
            <a:endParaRPr altLang="en-US" sz="2400" b="1"/>
          </a:p>
          <a:p>
            <a:pPr>
              <a:lnSpc>
                <a:spcPct val="90000"/>
              </a:lnSpc>
              <a:spcAft>
                <a:spcPct val="10000"/>
              </a:spcAft>
              <a:defRPr/>
            </a:pPr>
            <a:r>
              <a:rPr altLang="en-US" sz="2400" b="1"/>
              <a:t>At the level of the individual</a:t>
            </a:r>
          </a:p>
          <a:p>
            <a:pPr>
              <a:lnSpc>
                <a:spcPct val="90000"/>
              </a:lnSpc>
              <a:spcAft>
                <a:spcPct val="10000"/>
              </a:spcAft>
              <a:defRPr/>
            </a:pPr>
            <a:r>
              <a:rPr altLang="en-US" sz="2400" b="1"/>
              <a:t> At the level of family</a:t>
            </a:r>
          </a:p>
          <a:p>
            <a:pPr>
              <a:lnSpc>
                <a:spcPct val="90000"/>
              </a:lnSpc>
              <a:spcAft>
                <a:spcPct val="10000"/>
              </a:spcAft>
              <a:defRPr/>
            </a:pPr>
            <a:r>
              <a:rPr altLang="en-US" sz="2400" b="1"/>
              <a:t>At the level of society</a:t>
            </a:r>
          </a:p>
          <a:p>
            <a:pPr>
              <a:lnSpc>
                <a:spcPct val="90000"/>
              </a:lnSpc>
              <a:spcAft>
                <a:spcPct val="10000"/>
              </a:spcAft>
              <a:defRPr/>
            </a:pPr>
            <a:r>
              <a:rPr altLang="en-US" sz="2400" b="1"/>
              <a:t>At the level of nature/existence.</a:t>
            </a:r>
            <a:endParaRPr altLang="en-US" b="1"/>
          </a:p>
          <a:p>
            <a:pPr algn="just">
              <a:lnSpc>
                <a:spcPct val="90000"/>
              </a:lnSpc>
              <a:spcAft>
                <a:spcPct val="10000"/>
              </a:spcAft>
              <a:defRPr/>
            </a:pPr>
            <a:endParaRPr altLang="en-US" b="1"/>
          </a:p>
          <a:p>
            <a:pPr marL="0" indent="0">
              <a:lnSpc>
                <a:spcPct val="150000"/>
              </a:lnSpc>
              <a:spcAft>
                <a:spcPct val="10000"/>
              </a:spcAft>
              <a:buFont typeface="Symbol" pitchFamily="18" charset="2"/>
              <a:buNone/>
              <a:defRPr/>
            </a:pPr>
            <a:r>
              <a:rPr altLang="en-US" sz="3200" b="1"/>
              <a:t>It is interesting </a:t>
            </a:r>
            <a:r>
              <a:rPr altLang="en-US" sz="2400" b="1"/>
              <a:t>to note that you feel happy in the process of fulfilling your participation in the larger order. </a:t>
            </a:r>
            <a:endParaRPr lang="en-GB" altLang="en-US" sz="240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3"/>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z="2000"/>
              <a:t>Value Education</a:t>
            </a:r>
            <a:endParaRPr lang="en-GB" altLang="en-US"/>
          </a:p>
        </p:txBody>
      </p:sp>
      <p:sp>
        <p:nvSpPr>
          <p:cNvPr id="31747" name="Text Placeholder 2"/>
          <p:cNvSpPr>
            <a:spLocks noGrp="1"/>
          </p:cNvSpPr>
          <p:nvPr>
            <p:ph type="body" sz="quarter" idx="13"/>
          </p:nvPr>
        </p:nvSpPr>
        <p:spPr bwMode="auto">
          <a:xfrm>
            <a:off x="0" y="2133600"/>
            <a:ext cx="9144000" cy="1685925"/>
          </a:xfrm>
          <a:noFill/>
          <a:ln>
            <a:miter lim="800000"/>
            <a:headEnd/>
            <a:tailEnd/>
          </a:ln>
        </p:spPr>
        <p:txBody>
          <a:bodyPr vert="horz" wrap="square" lIns="91440" tIns="45720" rIns="91440" bIns="45720" numCol="1" anchor="t" anchorCtr="0" compatLnSpc="1">
            <a:prstTxWarp prst="textNoShape">
              <a:avLst/>
            </a:prstTxWarp>
            <a:spAutoFit/>
          </a:bodyPr>
          <a:lstStyle/>
          <a:p>
            <a:pPr marL="457200" indent="-457200" algn="just">
              <a:lnSpc>
                <a:spcPct val="150000"/>
              </a:lnSpc>
              <a:spcAft>
                <a:spcPct val="10000"/>
              </a:spcAft>
              <a:buFont typeface="Symbol" pitchFamily="18" charset="2"/>
              <a:buNone/>
            </a:pPr>
            <a:r>
              <a:rPr altLang="en-US" sz="2400" b="1"/>
              <a:t>The part of education that deals with the understanding of one’s participation in the larger order, and thus ensuring it in living, is called as Value Education.</a:t>
            </a:r>
            <a:endParaRPr lang="en-GB" altLang="en-US" sz="240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3"/>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z="2000"/>
              <a:t>Skill Education</a:t>
            </a:r>
            <a:endParaRPr lang="en-GB" altLang="en-US"/>
          </a:p>
        </p:txBody>
      </p:sp>
      <p:sp>
        <p:nvSpPr>
          <p:cNvPr id="32771" name="Text Placeholder 2"/>
          <p:cNvSpPr>
            <a:spLocks noGrp="1"/>
          </p:cNvSpPr>
          <p:nvPr>
            <p:ph type="body" sz="quarter" idx="13"/>
          </p:nvPr>
        </p:nvSpPr>
        <p:spPr bwMode="auto">
          <a:xfrm>
            <a:off x="0" y="914400"/>
            <a:ext cx="9144000" cy="5767388"/>
          </a:xfrm>
          <a:ln>
            <a:miter lim="800000"/>
            <a:headEnd/>
            <a:tailEnd/>
          </a:ln>
        </p:spPr>
        <p:txBody>
          <a:bodyPr vert="horz" wrap="square" lIns="91440" tIns="45720" rIns="91440" bIns="45720" numCol="1" anchor="t" anchorCtr="0" compatLnSpc="1">
            <a:prstTxWarp prst="textNoShape">
              <a:avLst/>
            </a:prstTxWarp>
            <a:spAutoFit/>
          </a:bodyPr>
          <a:lstStyle/>
          <a:p>
            <a:pPr algn="just">
              <a:lnSpc>
                <a:spcPct val="150000"/>
              </a:lnSpc>
              <a:spcAft>
                <a:spcPct val="10000"/>
              </a:spcAft>
              <a:defRPr/>
            </a:pPr>
            <a:r>
              <a:rPr altLang="en-US" sz="2400" b="1"/>
              <a:t>Skill Education</a:t>
            </a:r>
          </a:p>
          <a:p>
            <a:pPr lvl="1" algn="just">
              <a:lnSpc>
                <a:spcPct val="150000"/>
              </a:lnSpc>
              <a:spcAft>
                <a:spcPct val="10000"/>
              </a:spcAft>
              <a:defRPr/>
            </a:pPr>
            <a:r>
              <a:rPr altLang="en-US" b="1">
                <a:solidFill>
                  <a:srgbClr val="C00000"/>
                </a:solidFill>
              </a:rPr>
              <a:t>Skills are necessary in our life. (computer, telecom, construction..)</a:t>
            </a:r>
          </a:p>
          <a:p>
            <a:pPr lvl="1" algn="just">
              <a:lnSpc>
                <a:spcPct val="150000"/>
              </a:lnSpc>
              <a:spcAft>
                <a:spcPct val="10000"/>
              </a:spcAft>
              <a:defRPr/>
            </a:pPr>
            <a:r>
              <a:rPr altLang="en-US" b="1">
                <a:solidFill>
                  <a:srgbClr val="C00000"/>
                </a:solidFill>
              </a:rPr>
              <a:t>However, along with skills, it is essential to decide the purpose for which they are to be used. </a:t>
            </a:r>
          </a:p>
          <a:p>
            <a:pPr algn="just">
              <a:lnSpc>
                <a:spcPct val="150000"/>
              </a:lnSpc>
              <a:spcAft>
                <a:spcPct val="10000"/>
              </a:spcAft>
              <a:defRPr/>
            </a:pPr>
            <a:r>
              <a:rPr altLang="en-US" sz="2400" b="1"/>
              <a:t>Complementarity of Values and Skills.</a:t>
            </a:r>
          </a:p>
          <a:p>
            <a:pPr lvl="1" algn="just">
              <a:lnSpc>
                <a:spcPct val="150000"/>
              </a:lnSpc>
              <a:spcAft>
                <a:spcPct val="10000"/>
              </a:spcAft>
              <a:defRPr/>
            </a:pPr>
            <a:r>
              <a:rPr altLang="en-US" b="1">
                <a:solidFill>
                  <a:srgbClr val="C00000"/>
                </a:solidFill>
              </a:rPr>
              <a:t>Right utilization of learnt skills.</a:t>
            </a:r>
          </a:p>
          <a:p>
            <a:pPr lvl="1" algn="just">
              <a:lnSpc>
                <a:spcPct val="150000"/>
              </a:lnSpc>
              <a:spcAft>
                <a:spcPct val="10000"/>
              </a:spcAft>
              <a:defRPr/>
            </a:pPr>
            <a:r>
              <a:rPr altLang="en-US" b="1">
                <a:solidFill>
                  <a:srgbClr val="C00000"/>
                </a:solidFill>
              </a:rPr>
              <a:t>Achieving right purpose.</a:t>
            </a:r>
            <a:endParaRPr altLang="en-US" sz="2400">
              <a:solidFill>
                <a:srgbClr val="C00000"/>
              </a:solidFill>
            </a:endParaRPr>
          </a:p>
          <a:p>
            <a:pPr marL="228600" lvl="1" algn="just">
              <a:lnSpc>
                <a:spcPct val="150000"/>
              </a:lnSpc>
              <a:spcAft>
                <a:spcPct val="10000"/>
              </a:spcAft>
              <a:buFont typeface="Symbol" pitchFamily="18" charset="2"/>
              <a:buChar char="·"/>
              <a:defRPr/>
            </a:pPr>
            <a:r>
              <a:rPr altLang="en-US" sz="2400" b="1">
                <a:solidFill>
                  <a:srgbClr val="C00000"/>
                </a:solidFill>
              </a:rPr>
              <a:t>Priority of Values over Skill</a:t>
            </a:r>
            <a:endParaRPr altLang="en-US" sz="2400">
              <a:solidFill>
                <a:srgbClr val="C00000"/>
              </a:solidFill>
            </a:endParaRPr>
          </a:p>
          <a:p>
            <a:pPr lvl="1" algn="just">
              <a:lnSpc>
                <a:spcPct val="150000"/>
              </a:lnSpc>
              <a:spcAft>
                <a:spcPct val="10000"/>
              </a:spcAft>
              <a:defRPr/>
            </a:pPr>
            <a:r>
              <a:rPr altLang="en-US" b="1">
                <a:solidFill>
                  <a:srgbClr val="C00000"/>
                </a:solidFill>
              </a:rPr>
              <a:t>What is more important: What to do? OR How to do?</a:t>
            </a:r>
          </a:p>
          <a:p>
            <a:pPr lvl="1" algn="just">
              <a:lnSpc>
                <a:spcPct val="150000"/>
              </a:lnSpc>
              <a:spcAft>
                <a:spcPct val="10000"/>
              </a:spcAft>
              <a:defRPr/>
            </a:pPr>
            <a:endParaRPr altLang="en-US" b="1"/>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3"/>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t>Need and Important Implications of Value Education</a:t>
            </a:r>
            <a:endParaRPr lang="en-GB" altLang="en-US"/>
          </a:p>
        </p:txBody>
      </p:sp>
      <p:sp>
        <p:nvSpPr>
          <p:cNvPr id="14339" name="Text Placeholder 2"/>
          <p:cNvSpPr>
            <a:spLocks noGrp="1"/>
          </p:cNvSpPr>
          <p:nvPr>
            <p:ph type="body" sz="quarter" idx="13"/>
          </p:nvPr>
        </p:nvSpPr>
        <p:spPr bwMode="auto">
          <a:xfrm>
            <a:off x="0" y="609600"/>
            <a:ext cx="9144000" cy="5848350"/>
          </a:xfrm>
        </p:spPr>
        <p:txBody>
          <a:bodyPr vert="horz" wrap="square" lIns="91440" tIns="45720" rIns="91440" bIns="45720" numCol="1" anchor="t" anchorCtr="0" compatLnSpc="1">
            <a:prstTxWarp prst="textNoShape">
              <a:avLst/>
            </a:prstTxWarp>
            <a:spAutoFit/>
          </a:bodyPr>
          <a:lstStyle/>
          <a:p>
            <a:pPr>
              <a:lnSpc>
                <a:spcPct val="200000"/>
              </a:lnSpc>
              <a:spcAft>
                <a:spcPct val="10000"/>
              </a:spcAft>
              <a:defRPr/>
            </a:pPr>
            <a:r>
              <a:rPr lang="en-GB" altLang="en-US"/>
              <a:t>Correct identification of our aspirations.</a:t>
            </a:r>
          </a:p>
          <a:p>
            <a:pPr>
              <a:lnSpc>
                <a:spcPct val="200000"/>
              </a:lnSpc>
              <a:spcAft>
                <a:spcPct val="10000"/>
              </a:spcAft>
              <a:defRPr/>
            </a:pPr>
            <a:r>
              <a:rPr lang="en-GB" altLang="en-US"/>
              <a:t>Develop a Holistic Perspective</a:t>
            </a:r>
          </a:p>
          <a:p>
            <a:pPr>
              <a:lnSpc>
                <a:spcPct val="200000"/>
              </a:lnSpc>
              <a:spcAft>
                <a:spcPct val="10000"/>
              </a:spcAft>
              <a:defRPr/>
            </a:pPr>
            <a:r>
              <a:rPr lang="en-GB" altLang="en-US"/>
              <a:t>Clarity of Programme to Live with Holistic Perspective.</a:t>
            </a:r>
          </a:p>
          <a:p>
            <a:pPr>
              <a:lnSpc>
                <a:spcPct val="200000"/>
              </a:lnSpc>
              <a:spcAft>
                <a:spcPct val="10000"/>
              </a:spcAft>
              <a:defRPr/>
            </a:pPr>
            <a:r>
              <a:rPr lang="en-GB" altLang="en-US"/>
              <a:t>Evaluation of our beliefs</a:t>
            </a:r>
          </a:p>
          <a:p>
            <a:pPr>
              <a:lnSpc>
                <a:spcPct val="200000"/>
              </a:lnSpc>
              <a:spcAft>
                <a:spcPct val="10000"/>
              </a:spcAft>
              <a:defRPr/>
            </a:pPr>
            <a:r>
              <a:rPr lang="en-GB" altLang="en-US">
                <a:solidFill>
                  <a:srgbClr val="C00000"/>
                </a:solidFill>
              </a:rPr>
              <a:t>Solution of existing problems</a:t>
            </a:r>
          </a:p>
          <a:p>
            <a:pPr>
              <a:lnSpc>
                <a:spcPct val="200000"/>
              </a:lnSpc>
              <a:spcAft>
                <a:spcPct val="10000"/>
              </a:spcAft>
              <a:defRPr/>
            </a:pPr>
            <a:r>
              <a:rPr lang="en-GB" altLang="en-US"/>
              <a:t>Technology and Human Values</a:t>
            </a:r>
          </a:p>
          <a:p>
            <a:pPr>
              <a:lnSpc>
                <a:spcPct val="200000"/>
              </a:lnSpc>
              <a:spcAft>
                <a:spcPct val="10000"/>
              </a:spcAft>
              <a:defRPr/>
            </a:pPr>
            <a:r>
              <a:rPr lang="en-GB" altLang="en-US"/>
              <a:t>Development of Ethical Competence</a:t>
            </a:r>
          </a:p>
          <a:p>
            <a:pPr marL="457200" indent="-457200">
              <a:lnSpc>
                <a:spcPct val="90000"/>
              </a:lnSpc>
              <a:spcAft>
                <a:spcPct val="10000"/>
              </a:spcAft>
              <a:buFont typeface="Symbol" pitchFamily="18" charset="2"/>
              <a:buNone/>
              <a:defRPr/>
            </a:pPr>
            <a:endParaRPr lang="en-GB" alt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t>Guidelines for Value Education</a:t>
            </a:r>
            <a:endParaRPr lang="en-GB" altLang="en-US"/>
          </a:p>
        </p:txBody>
      </p:sp>
      <p:sp>
        <p:nvSpPr>
          <p:cNvPr id="7171" name="Text Placeholder 2"/>
          <p:cNvSpPr>
            <a:spLocks noGrp="1"/>
          </p:cNvSpPr>
          <p:nvPr>
            <p:ph type="body" sz="quarter" idx="13"/>
          </p:nvPr>
        </p:nvSpPr>
        <p:spPr bwMode="auto">
          <a:ln>
            <a:miter lim="800000"/>
            <a:headEnd/>
            <a:tailEnd/>
          </a:ln>
        </p:spPr>
        <p:txBody>
          <a:bodyPr vert="horz" wrap="square" lIns="91440" tIns="45720" rIns="91440" bIns="45720" numCol="1" anchor="t" anchorCtr="0" compatLnSpc="1">
            <a:prstTxWarp prst="textNoShape">
              <a:avLst/>
            </a:prstTxWarp>
            <a:normAutofit fontScale="92500" lnSpcReduction="10000"/>
          </a:bodyPr>
          <a:lstStyle/>
          <a:p>
            <a:pPr marL="457200" indent="-457200">
              <a:buFont typeface="Calibri" pitchFamily="34" charset="0"/>
              <a:buAutoNum type="arabicPeriod"/>
              <a:defRPr/>
            </a:pPr>
            <a:r>
              <a:rPr lang="en-GB" b="1">
                <a:latin typeface="Arial" charset="0"/>
                <a:cs typeface="Arial" charset="0"/>
              </a:rPr>
              <a:t>Universal</a:t>
            </a:r>
            <a:r>
              <a:rPr lang="en-GB">
                <a:latin typeface="Arial" charset="0"/>
                <a:cs typeface="Arial" charset="0"/>
              </a:rPr>
              <a:t> 		– all time, all place, all individuals. </a:t>
            </a:r>
            <a:r>
              <a:rPr lang="en-GB">
                <a:solidFill>
                  <a:srgbClr val="FF0000"/>
                </a:solidFill>
                <a:latin typeface="Arial" charset="0"/>
                <a:cs typeface="Arial" charset="0"/>
              </a:rPr>
              <a:t>Not sectarian. 			   </a:t>
            </a:r>
            <a:r>
              <a:rPr lang="en-GB">
                <a:latin typeface="Arial" charset="0"/>
                <a:cs typeface="Arial" charset="0"/>
              </a:rPr>
              <a:t>E.g. Respect</a:t>
            </a:r>
          </a:p>
          <a:p>
            <a:pPr marL="457200" indent="-457200">
              <a:buFont typeface="Symbol" pitchFamily="18" charset="2"/>
              <a:buNone/>
              <a:defRPr/>
            </a:pPr>
            <a:endParaRPr lang="en-GB">
              <a:latin typeface="Arial" charset="0"/>
              <a:cs typeface="Arial" charset="0"/>
            </a:endParaRPr>
          </a:p>
          <a:p>
            <a:pPr marL="457200" indent="-457200">
              <a:buFont typeface="Symbol" pitchFamily="18" charset="2"/>
              <a:buAutoNum type="arabicPeriod" startAt="2"/>
              <a:defRPr/>
            </a:pPr>
            <a:r>
              <a:rPr lang="en-GB" b="1">
                <a:latin typeface="Arial" charset="0"/>
                <a:cs typeface="Arial" charset="0"/>
              </a:rPr>
              <a:t>Rational</a:t>
            </a:r>
            <a:r>
              <a:rPr lang="en-GB">
                <a:latin typeface="Arial" charset="0"/>
                <a:cs typeface="Arial" charset="0"/>
              </a:rPr>
              <a:t> 		– logical, appeals to human reasoning. It must be 			   possible to discuss &amp; ask questions. 					   </a:t>
            </a:r>
            <a:r>
              <a:rPr lang="en-GB">
                <a:solidFill>
                  <a:srgbClr val="FF0000"/>
                </a:solidFill>
                <a:latin typeface="Arial" charset="0"/>
                <a:cs typeface="Arial" charset="0"/>
              </a:rPr>
              <a:t>Not do’s &amp; don’ts</a:t>
            </a:r>
          </a:p>
          <a:p>
            <a:pPr marL="457200" indent="-457200">
              <a:buFont typeface="Symbol" pitchFamily="18" charset="2"/>
              <a:buAutoNum type="arabicPeriod" startAt="2"/>
              <a:defRPr/>
            </a:pPr>
            <a:endParaRPr lang="en-GB" b="1">
              <a:latin typeface="Arial" charset="0"/>
              <a:cs typeface="Arial" charset="0"/>
            </a:endParaRPr>
          </a:p>
          <a:p>
            <a:pPr marL="457200" indent="-457200">
              <a:buFont typeface="Symbol" pitchFamily="18" charset="2"/>
              <a:buNone/>
              <a:defRPr/>
            </a:pPr>
            <a:r>
              <a:rPr lang="en-GB" b="1">
                <a:latin typeface="Arial" charset="0"/>
                <a:cs typeface="Arial" charset="0"/>
              </a:rPr>
              <a:t>3.	Natural 		</a:t>
            </a:r>
            <a:r>
              <a:rPr lang="en-GB">
                <a:latin typeface="Arial" charset="0"/>
                <a:cs typeface="Arial" charset="0"/>
              </a:rPr>
              <a:t>– Naturally Acceptable to human being &amp; Natural</a:t>
            </a:r>
          </a:p>
          <a:p>
            <a:pPr marL="457200" indent="-457200">
              <a:buFont typeface="Symbol" pitchFamily="18" charset="2"/>
              <a:buNone/>
              <a:defRPr/>
            </a:pPr>
            <a:r>
              <a:rPr lang="en-GB">
                <a:latin typeface="Arial" charset="0"/>
                <a:cs typeface="Arial" charset="0"/>
              </a:rPr>
              <a:t>				   (there is provision in Nature for its fulfilment)</a:t>
            </a:r>
          </a:p>
          <a:p>
            <a:pPr marL="457200" indent="-457200">
              <a:buFont typeface="Calibri" pitchFamily="34" charset="0"/>
              <a:buAutoNum type="arabicPeriod"/>
              <a:defRPr/>
            </a:pPr>
            <a:endParaRPr lang="en-GB" b="1">
              <a:latin typeface="Arial" charset="0"/>
              <a:cs typeface="Arial" charset="0"/>
            </a:endParaRPr>
          </a:p>
          <a:p>
            <a:pPr marL="457200" indent="-457200">
              <a:buFont typeface="Symbol" pitchFamily="18" charset="2"/>
              <a:buNone/>
              <a:defRPr/>
            </a:pPr>
            <a:r>
              <a:rPr lang="en-GB" b="1">
                <a:latin typeface="Arial" charset="0"/>
                <a:cs typeface="Arial" charset="0"/>
              </a:rPr>
              <a:t>4.	Verifiable 		</a:t>
            </a:r>
            <a:r>
              <a:rPr lang="en-GB">
                <a:latin typeface="Arial" charset="0"/>
                <a:cs typeface="Arial" charset="0"/>
              </a:rPr>
              <a:t>– through one’s own Natural Acceptance as well as</a:t>
            </a:r>
          </a:p>
          <a:p>
            <a:pPr marL="457200" indent="-457200">
              <a:buFont typeface="Symbol" pitchFamily="18" charset="2"/>
              <a:buNone/>
              <a:defRPr/>
            </a:pPr>
            <a:r>
              <a:rPr lang="en-GB">
                <a:latin typeface="Arial" charset="0"/>
                <a:cs typeface="Arial" charset="0"/>
              </a:rPr>
              <a:t>				   in one’s experience. </a:t>
            </a:r>
            <a:r>
              <a:rPr lang="en-GB">
                <a:solidFill>
                  <a:srgbClr val="FF0000"/>
                </a:solidFill>
                <a:latin typeface="Arial" charset="0"/>
                <a:cs typeface="Arial" charset="0"/>
              </a:rPr>
              <a:t>Not mystical</a:t>
            </a:r>
          </a:p>
          <a:p>
            <a:pPr marL="457200" indent="-457200">
              <a:buFont typeface="Calibri" pitchFamily="34" charset="0"/>
              <a:buAutoNum type="arabicPeriod"/>
              <a:defRPr/>
            </a:pPr>
            <a:endParaRPr lang="en-GB">
              <a:latin typeface="Arial" charset="0"/>
              <a:cs typeface="Arial" charset="0"/>
            </a:endParaRPr>
          </a:p>
          <a:p>
            <a:pPr marL="457200" indent="-457200">
              <a:buFont typeface="Symbol" pitchFamily="18" charset="2"/>
              <a:buNone/>
              <a:defRPr/>
            </a:pPr>
            <a:r>
              <a:rPr lang="en-GB">
                <a:latin typeface="Arial" charset="0"/>
                <a:cs typeface="Arial" charset="0"/>
              </a:rPr>
              <a:t>5.	</a:t>
            </a:r>
            <a:r>
              <a:rPr lang="en-GB" b="1">
                <a:latin typeface="Arial" charset="0"/>
                <a:cs typeface="Arial" charset="0"/>
              </a:rPr>
              <a:t>All Encompassing </a:t>
            </a:r>
            <a:r>
              <a:rPr lang="en-GB">
                <a:latin typeface="Arial" charset="0"/>
                <a:cs typeface="Arial" charset="0"/>
              </a:rPr>
              <a:t>	– covering all aspects of life, of human existence</a:t>
            </a:r>
          </a:p>
          <a:p>
            <a:pPr marL="457200" indent="-457200">
              <a:buFont typeface="Calibri" pitchFamily="34" charset="0"/>
              <a:buAutoNum type="arabicPeriod"/>
              <a:defRPr/>
            </a:pPr>
            <a:endParaRPr lang="en-GB">
              <a:latin typeface="Arial" charset="0"/>
              <a:cs typeface="Arial" charset="0"/>
            </a:endParaRPr>
          </a:p>
          <a:p>
            <a:pPr marL="457200" indent="-457200">
              <a:buFont typeface="Symbol" pitchFamily="18" charset="2"/>
              <a:buNone/>
              <a:defRPr/>
            </a:pPr>
            <a:r>
              <a:rPr lang="en-GB">
                <a:latin typeface="Arial" charset="0"/>
                <a:cs typeface="Arial" charset="0"/>
              </a:rPr>
              <a:t>6.	</a:t>
            </a:r>
            <a:r>
              <a:rPr lang="en-GB" b="1">
                <a:latin typeface="Arial" charset="0"/>
                <a:cs typeface="Arial" charset="0"/>
              </a:rPr>
              <a:t>Leading to</a:t>
            </a:r>
          </a:p>
          <a:p>
            <a:pPr marL="457200" indent="-457200">
              <a:buFont typeface="Symbol" pitchFamily="18" charset="2"/>
              <a:buNone/>
              <a:defRPr/>
            </a:pPr>
            <a:r>
              <a:rPr lang="en-GB" b="1">
                <a:latin typeface="Arial" charset="0"/>
                <a:cs typeface="Arial" charset="0"/>
              </a:rPr>
              <a:t>       Harmony  in living</a:t>
            </a:r>
            <a:r>
              <a:rPr lang="en-GB">
                <a:latin typeface="Arial" charset="0"/>
                <a:cs typeface="Arial" charset="0"/>
              </a:rPr>
              <a:t>	– among human beings and with nature. </a:t>
            </a:r>
            <a:endParaRPr sz="1500">
              <a:latin typeface="Arial" charset="0"/>
              <a:cs typeface="Arial" charset="0"/>
            </a:endParaRPr>
          </a:p>
          <a:p>
            <a:pPr marL="457200" indent="-457200">
              <a:buFont typeface="Symbol" pitchFamily="18" charset="2"/>
              <a:buNone/>
              <a:defRPr/>
            </a:pPr>
            <a:endParaRPr sz="1600">
              <a:latin typeface="Arial" charset="0"/>
              <a:cs typeface="Arial" charset="0"/>
            </a:endParaRPr>
          </a:p>
          <a:p>
            <a:pPr marL="457200" indent="-457200">
              <a:buFont typeface="Symbol" pitchFamily="18" charset="2"/>
              <a:buNone/>
              <a:defRPr/>
            </a:pPr>
            <a:endParaRPr sz="1600">
              <a:latin typeface="Arial" charset="0"/>
              <a:cs typeface="Arial"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t>Content of Value Education</a:t>
            </a:r>
            <a:endParaRPr lang="en-GB" altLang="en-US"/>
          </a:p>
        </p:txBody>
      </p:sp>
      <p:sp>
        <p:nvSpPr>
          <p:cNvPr id="7171" name="Text Placeholder 2"/>
          <p:cNvSpPr>
            <a:spLocks noGrp="1"/>
          </p:cNvSpPr>
          <p:nvPr>
            <p:ph type="body" sz="quarter" idx="13"/>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r>
              <a:rPr lang="en-GB" b="1">
                <a:latin typeface="Arial" charset="0"/>
                <a:cs typeface="Arial" charset="0"/>
              </a:rPr>
              <a:t>All Dimensions: </a:t>
            </a:r>
          </a:p>
          <a:p>
            <a:pPr marL="0" indent="0">
              <a:buFont typeface="Symbol" pitchFamily="18" charset="2"/>
              <a:buNone/>
              <a:defRPr/>
            </a:pPr>
            <a:endParaRPr lang="en-GB" b="1">
              <a:latin typeface="Arial" charset="0"/>
              <a:cs typeface="Arial" charset="0"/>
            </a:endParaRPr>
          </a:p>
          <a:p>
            <a:pPr marL="0" indent="0">
              <a:buFont typeface="Symbol" pitchFamily="18" charset="2"/>
              <a:buNone/>
              <a:defRPr/>
            </a:pPr>
            <a:r>
              <a:rPr lang="en-GB">
                <a:latin typeface="Arial" charset="0"/>
                <a:cs typeface="Arial" charset="0"/>
              </a:rPr>
              <a:t>Thought, Behaviour, work and realization.</a:t>
            </a:r>
          </a:p>
          <a:p>
            <a:pPr>
              <a:defRPr/>
            </a:pPr>
            <a:endParaRPr lang="en-GB" sz="1500">
              <a:latin typeface="Arial" charset="0"/>
              <a:cs typeface="Arial" charset="0"/>
            </a:endParaRPr>
          </a:p>
          <a:p>
            <a:pPr>
              <a:defRPr/>
            </a:pPr>
            <a:endParaRPr lang="en-GB" sz="1500">
              <a:latin typeface="Arial" charset="0"/>
              <a:cs typeface="Arial" charset="0"/>
            </a:endParaRPr>
          </a:p>
          <a:p>
            <a:pPr>
              <a:lnSpc>
                <a:spcPct val="150000"/>
              </a:lnSpc>
              <a:defRPr/>
            </a:pPr>
            <a:r>
              <a:rPr lang="en-GB" b="1">
                <a:latin typeface="Arial" charset="0"/>
                <a:cs typeface="Arial" charset="0"/>
              </a:rPr>
              <a:t>All levels of human living:</a:t>
            </a:r>
          </a:p>
          <a:p>
            <a:pPr marL="0" indent="0">
              <a:lnSpc>
                <a:spcPct val="150000"/>
              </a:lnSpc>
              <a:buFont typeface="Symbol" pitchFamily="18" charset="2"/>
              <a:buNone/>
              <a:defRPr/>
            </a:pPr>
            <a:r>
              <a:rPr lang="en-GB" b="1">
                <a:latin typeface="Arial" charset="0"/>
                <a:cs typeface="Arial" charset="0"/>
              </a:rPr>
              <a:t> </a:t>
            </a:r>
            <a:r>
              <a:rPr lang="en-GB">
                <a:latin typeface="Arial" charset="0"/>
                <a:cs typeface="Arial" charset="0"/>
              </a:rPr>
              <a:t>individual, family, society, nature/existence of human living.</a:t>
            </a:r>
            <a:endParaRPr>
              <a:latin typeface="Arial" charset="0"/>
              <a:cs typeface="Arial" charset="0"/>
            </a:endParaRPr>
          </a:p>
          <a:p>
            <a:pPr marL="457200" indent="-457200">
              <a:buFont typeface="Symbol" pitchFamily="18" charset="2"/>
              <a:buNone/>
              <a:defRPr/>
            </a:pPr>
            <a:endParaRPr sz="1600">
              <a:latin typeface="Arial" charset="0"/>
              <a:cs typeface="Arial" charset="0"/>
            </a:endParaRPr>
          </a:p>
          <a:p>
            <a:pPr marL="457200" indent="-457200">
              <a:buFont typeface="Symbol" pitchFamily="18" charset="2"/>
              <a:buNone/>
              <a:defRPr/>
            </a:pPr>
            <a:endParaRPr sz="1600">
              <a:latin typeface="Arial" charset="0"/>
              <a:cs typeface="Arial" charset="0"/>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t>Process of Value Education</a:t>
            </a:r>
            <a:endParaRPr lang="en-GB" altLang="en-US"/>
          </a:p>
        </p:txBody>
      </p:sp>
      <p:sp>
        <p:nvSpPr>
          <p:cNvPr id="36867" name="Text Placeholder 24"/>
          <p:cNvSpPr>
            <a:spLocks noGrp="1"/>
          </p:cNvSpPr>
          <p:nvPr>
            <p:ph type="body" sz="quarter" idx="13"/>
          </p:nvPr>
        </p:nvSpPr>
        <p:spPr bwMode="auto">
          <a:noFill/>
          <a:ln>
            <a:miter lim="800000"/>
            <a:headEnd/>
            <a:tailEnd/>
          </a:ln>
        </p:spPr>
        <p:txBody>
          <a:bodyPr vert="horz" wrap="square" lIns="91440" tIns="45720" rIns="91440" bIns="45720" numCol="1" anchor="t" anchorCtr="0" compatLnSpc="1">
            <a:prstTxWarp prst="textNoShape">
              <a:avLst/>
            </a:prstTxWarp>
          </a:bodyPr>
          <a:lstStyle/>
          <a:p>
            <a:pPr>
              <a:buFont typeface="Symbol" pitchFamily="18" charset="2"/>
              <a:buNone/>
            </a:pPr>
            <a:r>
              <a:rPr lang="en-GB" altLang="en-US"/>
              <a:t>Whatever is stated is a </a:t>
            </a:r>
            <a:r>
              <a:rPr lang="en-GB" altLang="en-US" b="1"/>
              <a:t>Proposal</a:t>
            </a:r>
            <a:r>
              <a:rPr lang="en-GB" altLang="en-US"/>
              <a:t> (</a:t>
            </a:r>
            <a:r>
              <a:rPr lang="en-GB" altLang="en-US" b="1">
                <a:solidFill>
                  <a:srgbClr val="FF0000"/>
                </a:solidFill>
              </a:rPr>
              <a:t>Do not assume it to be true</a:t>
            </a:r>
            <a:r>
              <a:rPr lang="en-GB" altLang="en-US"/>
              <a:t>)</a:t>
            </a:r>
          </a:p>
          <a:p>
            <a:pPr>
              <a:buFont typeface="Symbol" pitchFamily="18" charset="2"/>
              <a:buNone/>
            </a:pPr>
            <a:r>
              <a:rPr lang="en-GB" altLang="en-US" b="1"/>
              <a:t>Verify</a:t>
            </a:r>
            <a:r>
              <a:rPr lang="en-GB" altLang="en-US"/>
              <a:t> it on your own right</a:t>
            </a:r>
          </a:p>
          <a:p>
            <a:pPr>
              <a:buFont typeface="Symbol" pitchFamily="18" charset="2"/>
              <a:buNone/>
            </a:pPr>
            <a:endParaRPr altLang="en-US"/>
          </a:p>
        </p:txBody>
      </p:sp>
      <p:sp>
        <p:nvSpPr>
          <p:cNvPr id="36868" name="Rectangle 27"/>
          <p:cNvSpPr>
            <a:spLocks noChangeArrowheads="1"/>
          </p:cNvSpPr>
          <p:nvPr/>
        </p:nvSpPr>
        <p:spPr bwMode="auto">
          <a:xfrm>
            <a:off x="3027363" y="1828800"/>
            <a:ext cx="1420812" cy="430213"/>
          </a:xfrm>
          <a:prstGeom prst="rect">
            <a:avLst/>
          </a:prstGeom>
          <a:noFill/>
          <a:ln w="9525">
            <a:noFill/>
            <a:miter lim="800000"/>
            <a:headEnd/>
            <a:tailEnd/>
          </a:ln>
        </p:spPr>
        <p:txBody>
          <a:bodyPr wrap="none" lIns="0" tIns="0" rIns="0" bIns="0">
            <a:spAutoFit/>
          </a:bodyPr>
          <a:lstStyle/>
          <a:p>
            <a:pPr eaLnBrk="1" hangingPunct="1"/>
            <a:r>
              <a:rPr lang="en-US" altLang="en-US" sz="2800"/>
              <a:t>Proposal</a:t>
            </a:r>
            <a:endParaRPr lang="en-US" altLang="en-US" sz="3600"/>
          </a:p>
        </p:txBody>
      </p:sp>
      <p:grpSp>
        <p:nvGrpSpPr>
          <p:cNvPr id="36869" name="Group 32"/>
          <p:cNvGrpSpPr>
            <a:grpSpLocks/>
          </p:cNvGrpSpPr>
          <p:nvPr/>
        </p:nvGrpSpPr>
        <p:grpSpPr bwMode="auto">
          <a:xfrm>
            <a:off x="1984375" y="2070100"/>
            <a:ext cx="936625" cy="3836988"/>
            <a:chOff x="1393" y="1694"/>
            <a:chExt cx="374" cy="987"/>
          </a:xfrm>
        </p:grpSpPr>
        <p:sp>
          <p:nvSpPr>
            <p:cNvPr id="36891" name="Freeform 28"/>
            <p:cNvSpPr>
              <a:spLocks/>
            </p:cNvSpPr>
            <p:nvPr/>
          </p:nvSpPr>
          <p:spPr bwMode="auto">
            <a:xfrm>
              <a:off x="1393" y="1694"/>
              <a:ext cx="374" cy="987"/>
            </a:xfrm>
            <a:custGeom>
              <a:avLst/>
              <a:gdLst>
                <a:gd name="T0" fmla="*/ 0 w 5158"/>
                <a:gd name="T1" fmla="*/ 0 h 15903"/>
                <a:gd name="T2" fmla="*/ 0 w 5158"/>
                <a:gd name="T3" fmla="*/ 0 h 15903"/>
                <a:gd name="T4" fmla="*/ 0 w 5158"/>
                <a:gd name="T5" fmla="*/ 0 h 15903"/>
                <a:gd name="T6" fmla="*/ 0 w 5158"/>
                <a:gd name="T7" fmla="*/ 0 h 15903"/>
                <a:gd name="T8" fmla="*/ 0 w 5158"/>
                <a:gd name="T9" fmla="*/ 0 h 15903"/>
                <a:gd name="T10" fmla="*/ 0 w 5158"/>
                <a:gd name="T11" fmla="*/ 0 h 15903"/>
                <a:gd name="T12" fmla="*/ 0 w 5158"/>
                <a:gd name="T13" fmla="*/ 0 h 15903"/>
                <a:gd name="T14" fmla="*/ 0 w 5158"/>
                <a:gd name="T15" fmla="*/ 0 h 15903"/>
                <a:gd name="T16" fmla="*/ 0 w 5158"/>
                <a:gd name="T17" fmla="*/ 0 h 15903"/>
                <a:gd name="T18" fmla="*/ 0 w 5158"/>
                <a:gd name="T19" fmla="*/ 0 h 15903"/>
                <a:gd name="T20" fmla="*/ 0 w 5158"/>
                <a:gd name="T21" fmla="*/ 0 h 15903"/>
                <a:gd name="T22" fmla="*/ 0 w 5158"/>
                <a:gd name="T23" fmla="*/ 0 h 15903"/>
                <a:gd name="T24" fmla="*/ 0 w 5158"/>
                <a:gd name="T25" fmla="*/ 0 h 159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158"/>
                <a:gd name="T40" fmla="*/ 0 h 15903"/>
                <a:gd name="T41" fmla="*/ 5158 w 5158"/>
                <a:gd name="T42" fmla="*/ 15903 h 159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158" h="15903">
                  <a:moveTo>
                    <a:pt x="5158" y="0"/>
                  </a:moveTo>
                  <a:cubicBezTo>
                    <a:pt x="2309" y="0"/>
                    <a:pt x="0" y="3026"/>
                    <a:pt x="0" y="6760"/>
                  </a:cubicBezTo>
                  <a:cubicBezTo>
                    <a:pt x="0" y="6760"/>
                    <a:pt x="0" y="6760"/>
                    <a:pt x="0" y="6760"/>
                  </a:cubicBezTo>
                  <a:lnTo>
                    <a:pt x="0" y="8086"/>
                  </a:lnTo>
                  <a:cubicBezTo>
                    <a:pt x="0" y="10976"/>
                    <a:pt x="1402" y="13546"/>
                    <a:pt x="3488" y="14482"/>
                  </a:cubicBezTo>
                  <a:lnTo>
                    <a:pt x="3488" y="15903"/>
                  </a:lnTo>
                  <a:lnTo>
                    <a:pt x="5158" y="14183"/>
                  </a:lnTo>
                  <a:lnTo>
                    <a:pt x="3488" y="11736"/>
                  </a:lnTo>
                  <a:lnTo>
                    <a:pt x="3488" y="13156"/>
                  </a:lnTo>
                  <a:cubicBezTo>
                    <a:pt x="1577" y="12299"/>
                    <a:pt x="223" y="10059"/>
                    <a:pt x="25" y="7424"/>
                  </a:cubicBezTo>
                  <a:lnTo>
                    <a:pt x="24" y="7423"/>
                  </a:lnTo>
                  <a:cubicBezTo>
                    <a:pt x="284" y="3963"/>
                    <a:pt x="2505" y="1326"/>
                    <a:pt x="5158" y="1326"/>
                  </a:cubicBezTo>
                  <a:lnTo>
                    <a:pt x="5158" y="0"/>
                  </a:lnTo>
                  <a:close/>
                </a:path>
              </a:pathLst>
            </a:custGeom>
            <a:solidFill>
              <a:srgbClr val="99CCFF"/>
            </a:solidFill>
            <a:ln w="0">
              <a:solidFill>
                <a:srgbClr val="000000"/>
              </a:solidFill>
              <a:round/>
              <a:headEnd/>
              <a:tailEnd/>
            </a:ln>
          </p:spPr>
          <p:txBody>
            <a:bodyPr/>
            <a:lstStyle/>
            <a:p>
              <a:endParaRPr lang="en-US"/>
            </a:p>
          </p:txBody>
        </p:sp>
        <p:sp>
          <p:nvSpPr>
            <p:cNvPr id="36892" name="Freeform 29"/>
            <p:cNvSpPr>
              <a:spLocks/>
            </p:cNvSpPr>
            <p:nvPr/>
          </p:nvSpPr>
          <p:spPr bwMode="auto">
            <a:xfrm>
              <a:off x="1393" y="1694"/>
              <a:ext cx="374" cy="538"/>
            </a:xfrm>
            <a:custGeom>
              <a:avLst/>
              <a:gdLst>
                <a:gd name="T0" fmla="*/ 0 w 5158"/>
                <a:gd name="T1" fmla="*/ 0 h 7424"/>
                <a:gd name="T2" fmla="*/ 0 w 5158"/>
                <a:gd name="T3" fmla="*/ 0 h 7424"/>
                <a:gd name="T4" fmla="*/ 0 w 5158"/>
                <a:gd name="T5" fmla="*/ 0 h 7424"/>
                <a:gd name="T6" fmla="*/ 0 w 5158"/>
                <a:gd name="T7" fmla="*/ 0 h 7424"/>
                <a:gd name="T8" fmla="*/ 0 w 5158"/>
                <a:gd name="T9" fmla="*/ 0 h 7424"/>
                <a:gd name="T10" fmla="*/ 0 w 5158"/>
                <a:gd name="T11" fmla="*/ 0 h 7424"/>
                <a:gd name="T12" fmla="*/ 0 60000 65536"/>
                <a:gd name="T13" fmla="*/ 0 60000 65536"/>
                <a:gd name="T14" fmla="*/ 0 60000 65536"/>
                <a:gd name="T15" fmla="*/ 0 60000 65536"/>
                <a:gd name="T16" fmla="*/ 0 60000 65536"/>
                <a:gd name="T17" fmla="*/ 0 60000 65536"/>
                <a:gd name="T18" fmla="*/ 0 w 5158"/>
                <a:gd name="T19" fmla="*/ 0 h 7424"/>
                <a:gd name="T20" fmla="*/ 5158 w 5158"/>
                <a:gd name="T21" fmla="*/ 7424 h 7424"/>
              </a:gdLst>
              <a:ahLst/>
              <a:cxnLst>
                <a:cxn ang="T12">
                  <a:pos x="T0" y="T1"/>
                </a:cxn>
                <a:cxn ang="T13">
                  <a:pos x="T2" y="T3"/>
                </a:cxn>
                <a:cxn ang="T14">
                  <a:pos x="T4" y="T5"/>
                </a:cxn>
                <a:cxn ang="T15">
                  <a:pos x="T6" y="T7"/>
                </a:cxn>
                <a:cxn ang="T16">
                  <a:pos x="T8" y="T9"/>
                </a:cxn>
                <a:cxn ang="T17">
                  <a:pos x="T10" y="T11"/>
                </a:cxn>
              </a:cxnLst>
              <a:rect l="T18" t="T19" r="T20" b="T21"/>
              <a:pathLst>
                <a:path w="5158" h="7424">
                  <a:moveTo>
                    <a:pt x="5158" y="0"/>
                  </a:moveTo>
                  <a:cubicBezTo>
                    <a:pt x="2309" y="0"/>
                    <a:pt x="0" y="3026"/>
                    <a:pt x="0" y="6760"/>
                  </a:cubicBezTo>
                  <a:cubicBezTo>
                    <a:pt x="0" y="6982"/>
                    <a:pt x="8" y="7203"/>
                    <a:pt x="25" y="7424"/>
                  </a:cubicBezTo>
                  <a:lnTo>
                    <a:pt x="24" y="7423"/>
                  </a:lnTo>
                  <a:cubicBezTo>
                    <a:pt x="284" y="3963"/>
                    <a:pt x="2505" y="1326"/>
                    <a:pt x="5158" y="1326"/>
                  </a:cubicBezTo>
                  <a:lnTo>
                    <a:pt x="5158" y="0"/>
                  </a:lnTo>
                  <a:close/>
                </a:path>
              </a:pathLst>
            </a:custGeom>
            <a:solidFill>
              <a:srgbClr val="7BA4CD"/>
            </a:solidFill>
            <a:ln w="0">
              <a:solidFill>
                <a:srgbClr val="000000"/>
              </a:solidFill>
              <a:round/>
              <a:headEnd/>
              <a:tailEnd/>
            </a:ln>
          </p:spPr>
          <p:txBody>
            <a:bodyPr/>
            <a:lstStyle/>
            <a:p>
              <a:endParaRPr lang="en-US"/>
            </a:p>
          </p:txBody>
        </p:sp>
        <p:sp>
          <p:nvSpPr>
            <p:cNvPr id="36893" name="Freeform 31"/>
            <p:cNvSpPr>
              <a:spLocks/>
            </p:cNvSpPr>
            <p:nvPr/>
          </p:nvSpPr>
          <p:spPr bwMode="auto">
            <a:xfrm>
              <a:off x="1393" y="2184"/>
              <a:ext cx="2" cy="48"/>
            </a:xfrm>
            <a:custGeom>
              <a:avLst/>
              <a:gdLst>
                <a:gd name="T0" fmla="*/ 0 w 2"/>
                <a:gd name="T1" fmla="*/ 0 h 48"/>
                <a:gd name="T2" fmla="*/ 2 w 2"/>
                <a:gd name="T3" fmla="*/ 48 h 48"/>
                <a:gd name="T4" fmla="*/ 0 60000 65536"/>
                <a:gd name="T5" fmla="*/ 0 60000 65536"/>
                <a:gd name="T6" fmla="*/ 0 w 2"/>
                <a:gd name="T7" fmla="*/ 0 h 48"/>
                <a:gd name="T8" fmla="*/ 2 w 2"/>
                <a:gd name="T9" fmla="*/ 48 h 48"/>
              </a:gdLst>
              <a:ahLst/>
              <a:cxnLst>
                <a:cxn ang="T4">
                  <a:pos x="T0" y="T1"/>
                </a:cxn>
                <a:cxn ang="T5">
                  <a:pos x="T2" y="T3"/>
                </a:cxn>
              </a:cxnLst>
              <a:rect l="T6" t="T7" r="T8" b="T9"/>
              <a:pathLst>
                <a:path w="2" h="48">
                  <a:moveTo>
                    <a:pt x="0" y="0"/>
                  </a:moveTo>
                  <a:cubicBezTo>
                    <a:pt x="0" y="16"/>
                    <a:pt x="0" y="32"/>
                    <a:pt x="2" y="48"/>
                  </a:cubicBezTo>
                </a:path>
              </a:pathLst>
            </a:custGeom>
            <a:noFill/>
            <a:ln w="6350" cap="rnd">
              <a:solidFill>
                <a:srgbClr val="000000"/>
              </a:solidFill>
              <a:round/>
              <a:headEnd/>
              <a:tailEnd/>
            </a:ln>
          </p:spPr>
          <p:txBody>
            <a:bodyPr/>
            <a:lstStyle/>
            <a:p>
              <a:endParaRPr lang="en-US"/>
            </a:p>
          </p:txBody>
        </p:sp>
      </p:grpSp>
      <p:grpSp>
        <p:nvGrpSpPr>
          <p:cNvPr id="36870" name="Group 37"/>
          <p:cNvGrpSpPr>
            <a:grpSpLocks/>
          </p:cNvGrpSpPr>
          <p:nvPr/>
        </p:nvGrpSpPr>
        <p:grpSpPr bwMode="auto">
          <a:xfrm>
            <a:off x="4543425" y="2139950"/>
            <a:ext cx="733425" cy="3759200"/>
            <a:chOff x="2415" y="1712"/>
            <a:chExt cx="293" cy="967"/>
          </a:xfrm>
        </p:grpSpPr>
        <p:sp>
          <p:nvSpPr>
            <p:cNvPr id="36888" name="Freeform 33"/>
            <p:cNvSpPr>
              <a:spLocks/>
            </p:cNvSpPr>
            <p:nvPr/>
          </p:nvSpPr>
          <p:spPr bwMode="auto">
            <a:xfrm>
              <a:off x="2415" y="1712"/>
              <a:ext cx="293" cy="967"/>
            </a:xfrm>
            <a:custGeom>
              <a:avLst/>
              <a:gdLst>
                <a:gd name="T0" fmla="*/ 0 w 4042"/>
                <a:gd name="T1" fmla="*/ 0 h 15569"/>
                <a:gd name="T2" fmla="*/ 0 w 4042"/>
                <a:gd name="T3" fmla="*/ 0 h 15569"/>
                <a:gd name="T4" fmla="*/ 0 w 4042"/>
                <a:gd name="T5" fmla="*/ 0 h 15569"/>
                <a:gd name="T6" fmla="*/ 0 w 4042"/>
                <a:gd name="T7" fmla="*/ 0 h 15569"/>
                <a:gd name="T8" fmla="*/ 0 w 4042"/>
                <a:gd name="T9" fmla="*/ 0 h 15569"/>
                <a:gd name="T10" fmla="*/ 0 w 4042"/>
                <a:gd name="T11" fmla="*/ 0 h 15569"/>
                <a:gd name="T12" fmla="*/ 0 w 4042"/>
                <a:gd name="T13" fmla="*/ 0 h 15569"/>
                <a:gd name="T14" fmla="*/ 0 w 4042"/>
                <a:gd name="T15" fmla="*/ 0 h 15569"/>
                <a:gd name="T16" fmla="*/ 0 w 4042"/>
                <a:gd name="T17" fmla="*/ 0 h 15569"/>
                <a:gd name="T18" fmla="*/ 0 w 4042"/>
                <a:gd name="T19" fmla="*/ 0 h 15569"/>
                <a:gd name="T20" fmla="*/ 0 w 4042"/>
                <a:gd name="T21" fmla="*/ 0 h 15569"/>
                <a:gd name="T22" fmla="*/ 0 w 4042"/>
                <a:gd name="T23" fmla="*/ 0 h 15569"/>
                <a:gd name="T24" fmla="*/ 0 w 4042"/>
                <a:gd name="T25" fmla="*/ 0 h 155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042"/>
                <a:gd name="T40" fmla="*/ 0 h 15569"/>
                <a:gd name="T41" fmla="*/ 4042 w 4042"/>
                <a:gd name="T42" fmla="*/ 15569 h 155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042" h="15569">
                  <a:moveTo>
                    <a:pt x="0" y="0"/>
                  </a:moveTo>
                  <a:cubicBezTo>
                    <a:pt x="2232" y="0"/>
                    <a:pt x="4041" y="2963"/>
                    <a:pt x="4041" y="6618"/>
                  </a:cubicBezTo>
                  <a:cubicBezTo>
                    <a:pt x="4042" y="6618"/>
                    <a:pt x="4041" y="6618"/>
                    <a:pt x="4041" y="6618"/>
                  </a:cubicBezTo>
                  <a:lnTo>
                    <a:pt x="4041" y="7916"/>
                  </a:lnTo>
                  <a:cubicBezTo>
                    <a:pt x="4041" y="10745"/>
                    <a:pt x="2943" y="13262"/>
                    <a:pt x="1308" y="14177"/>
                  </a:cubicBezTo>
                  <a:lnTo>
                    <a:pt x="1308" y="15569"/>
                  </a:lnTo>
                  <a:lnTo>
                    <a:pt x="0" y="13885"/>
                  </a:lnTo>
                  <a:lnTo>
                    <a:pt x="1308" y="11489"/>
                  </a:lnTo>
                  <a:lnTo>
                    <a:pt x="1308" y="12880"/>
                  </a:lnTo>
                  <a:cubicBezTo>
                    <a:pt x="2806" y="12041"/>
                    <a:pt x="3867" y="9847"/>
                    <a:pt x="4022" y="7268"/>
                  </a:cubicBezTo>
                  <a:lnTo>
                    <a:pt x="4022" y="7267"/>
                  </a:lnTo>
                  <a:cubicBezTo>
                    <a:pt x="3818" y="3880"/>
                    <a:pt x="2079" y="1298"/>
                    <a:pt x="0" y="1298"/>
                  </a:cubicBezTo>
                  <a:lnTo>
                    <a:pt x="0" y="0"/>
                  </a:lnTo>
                  <a:close/>
                </a:path>
              </a:pathLst>
            </a:custGeom>
            <a:solidFill>
              <a:srgbClr val="99CCFF"/>
            </a:solidFill>
            <a:ln w="0">
              <a:solidFill>
                <a:srgbClr val="000000"/>
              </a:solidFill>
              <a:round/>
              <a:headEnd/>
              <a:tailEnd/>
            </a:ln>
          </p:spPr>
          <p:txBody>
            <a:bodyPr/>
            <a:lstStyle/>
            <a:p>
              <a:endParaRPr lang="en-US"/>
            </a:p>
          </p:txBody>
        </p:sp>
        <p:sp>
          <p:nvSpPr>
            <p:cNvPr id="36889" name="Freeform 34"/>
            <p:cNvSpPr>
              <a:spLocks/>
            </p:cNvSpPr>
            <p:nvPr/>
          </p:nvSpPr>
          <p:spPr bwMode="auto">
            <a:xfrm>
              <a:off x="2415" y="1712"/>
              <a:ext cx="293" cy="526"/>
            </a:xfrm>
            <a:custGeom>
              <a:avLst/>
              <a:gdLst>
                <a:gd name="T0" fmla="*/ 0 w 4042"/>
                <a:gd name="T1" fmla="*/ 0 h 7268"/>
                <a:gd name="T2" fmla="*/ 0 w 4042"/>
                <a:gd name="T3" fmla="*/ 0 h 7268"/>
                <a:gd name="T4" fmla="*/ 0 w 4042"/>
                <a:gd name="T5" fmla="*/ 0 h 7268"/>
                <a:gd name="T6" fmla="*/ 0 w 4042"/>
                <a:gd name="T7" fmla="*/ 0 h 7268"/>
                <a:gd name="T8" fmla="*/ 0 w 4042"/>
                <a:gd name="T9" fmla="*/ 0 h 7268"/>
                <a:gd name="T10" fmla="*/ 0 w 4042"/>
                <a:gd name="T11" fmla="*/ 0 h 7268"/>
                <a:gd name="T12" fmla="*/ 0 60000 65536"/>
                <a:gd name="T13" fmla="*/ 0 60000 65536"/>
                <a:gd name="T14" fmla="*/ 0 60000 65536"/>
                <a:gd name="T15" fmla="*/ 0 60000 65536"/>
                <a:gd name="T16" fmla="*/ 0 60000 65536"/>
                <a:gd name="T17" fmla="*/ 0 60000 65536"/>
                <a:gd name="T18" fmla="*/ 0 w 4042"/>
                <a:gd name="T19" fmla="*/ 0 h 7268"/>
                <a:gd name="T20" fmla="*/ 4042 w 4042"/>
                <a:gd name="T21" fmla="*/ 7268 h 7268"/>
              </a:gdLst>
              <a:ahLst/>
              <a:cxnLst>
                <a:cxn ang="T12">
                  <a:pos x="T0" y="T1"/>
                </a:cxn>
                <a:cxn ang="T13">
                  <a:pos x="T2" y="T3"/>
                </a:cxn>
                <a:cxn ang="T14">
                  <a:pos x="T4" y="T5"/>
                </a:cxn>
                <a:cxn ang="T15">
                  <a:pos x="T6" y="T7"/>
                </a:cxn>
                <a:cxn ang="T16">
                  <a:pos x="T8" y="T9"/>
                </a:cxn>
                <a:cxn ang="T17">
                  <a:pos x="T10" y="T11"/>
                </a:cxn>
              </a:cxnLst>
              <a:rect l="T18" t="T19" r="T20" b="T21"/>
              <a:pathLst>
                <a:path w="4042" h="7268">
                  <a:moveTo>
                    <a:pt x="0" y="0"/>
                  </a:moveTo>
                  <a:cubicBezTo>
                    <a:pt x="2232" y="0"/>
                    <a:pt x="4041" y="2963"/>
                    <a:pt x="4041" y="6618"/>
                  </a:cubicBezTo>
                  <a:cubicBezTo>
                    <a:pt x="4042" y="6835"/>
                    <a:pt x="4035" y="7052"/>
                    <a:pt x="4022" y="7268"/>
                  </a:cubicBezTo>
                  <a:lnTo>
                    <a:pt x="4022" y="7267"/>
                  </a:lnTo>
                  <a:cubicBezTo>
                    <a:pt x="3818" y="3880"/>
                    <a:pt x="2079" y="1298"/>
                    <a:pt x="0" y="1298"/>
                  </a:cubicBezTo>
                  <a:lnTo>
                    <a:pt x="0" y="0"/>
                  </a:lnTo>
                  <a:close/>
                </a:path>
              </a:pathLst>
            </a:custGeom>
            <a:solidFill>
              <a:srgbClr val="7BA4CD"/>
            </a:solidFill>
            <a:ln w="0">
              <a:solidFill>
                <a:srgbClr val="000000"/>
              </a:solidFill>
              <a:round/>
              <a:headEnd/>
              <a:tailEnd/>
            </a:ln>
          </p:spPr>
          <p:txBody>
            <a:bodyPr/>
            <a:lstStyle/>
            <a:p>
              <a:endParaRPr lang="en-US"/>
            </a:p>
          </p:txBody>
        </p:sp>
        <p:sp>
          <p:nvSpPr>
            <p:cNvPr id="36890" name="Freeform 36"/>
            <p:cNvSpPr>
              <a:spLocks/>
            </p:cNvSpPr>
            <p:nvPr/>
          </p:nvSpPr>
          <p:spPr bwMode="auto">
            <a:xfrm>
              <a:off x="2707" y="2191"/>
              <a:ext cx="1" cy="47"/>
            </a:xfrm>
            <a:custGeom>
              <a:avLst/>
              <a:gdLst>
                <a:gd name="T0" fmla="*/ 1 w 1"/>
                <a:gd name="T1" fmla="*/ 0 h 47"/>
                <a:gd name="T2" fmla="*/ 0 w 1"/>
                <a:gd name="T3" fmla="*/ 47 h 47"/>
                <a:gd name="T4" fmla="*/ 0 60000 65536"/>
                <a:gd name="T5" fmla="*/ 0 60000 65536"/>
                <a:gd name="T6" fmla="*/ 0 w 1"/>
                <a:gd name="T7" fmla="*/ 0 h 47"/>
                <a:gd name="T8" fmla="*/ 1 w 1"/>
                <a:gd name="T9" fmla="*/ 47 h 47"/>
              </a:gdLst>
              <a:ahLst/>
              <a:cxnLst>
                <a:cxn ang="T4">
                  <a:pos x="T0" y="T1"/>
                </a:cxn>
                <a:cxn ang="T5">
                  <a:pos x="T2" y="T3"/>
                </a:cxn>
              </a:cxnLst>
              <a:rect l="T6" t="T7" r="T8" b="T9"/>
              <a:pathLst>
                <a:path w="1" h="47">
                  <a:moveTo>
                    <a:pt x="1" y="0"/>
                  </a:moveTo>
                  <a:cubicBezTo>
                    <a:pt x="1" y="16"/>
                    <a:pt x="1" y="32"/>
                    <a:pt x="0" y="47"/>
                  </a:cubicBezTo>
                </a:path>
              </a:pathLst>
            </a:custGeom>
            <a:noFill/>
            <a:ln w="6350" cap="rnd">
              <a:solidFill>
                <a:srgbClr val="000000"/>
              </a:solidFill>
              <a:round/>
              <a:headEnd/>
              <a:tailEnd/>
            </a:ln>
          </p:spPr>
          <p:txBody>
            <a:bodyPr/>
            <a:lstStyle/>
            <a:p>
              <a:endParaRPr lang="en-US"/>
            </a:p>
          </p:txBody>
        </p:sp>
      </p:grpSp>
      <p:sp>
        <p:nvSpPr>
          <p:cNvPr id="4104" name="Rectangle 38">
            <a:hlinkClick r:id="rId2" action="ppaction://hlinkpres?slideindex=1&amp;slidetitle="/>
          </p:cNvPr>
          <p:cNvSpPr>
            <a:spLocks noChangeArrowheads="1"/>
          </p:cNvSpPr>
          <p:nvPr/>
        </p:nvSpPr>
        <p:spPr bwMode="auto">
          <a:xfrm>
            <a:off x="152400" y="2438400"/>
            <a:ext cx="1346200" cy="1662113"/>
          </a:xfrm>
          <a:prstGeom prst="rect">
            <a:avLst/>
          </a:prstGeom>
          <a:noFill/>
          <a:ln w="9525">
            <a:noFill/>
            <a:miter lim="800000"/>
            <a:headEnd/>
            <a:tailEnd/>
          </a:ln>
        </p:spPr>
        <p:txBody>
          <a:bodyPr wrap="none" lIns="0" tIns="0" rIns="0" bIns="0">
            <a:spAutoFit/>
          </a:bodyPr>
          <a:lstStyle/>
          <a:p>
            <a:pPr algn="ctr" eaLnBrk="1" hangingPunct="1"/>
            <a:r>
              <a:rPr lang="en-US" altLang="en-US" b="1">
                <a:solidFill>
                  <a:srgbClr val="FF3300"/>
                </a:solidFill>
              </a:rPr>
              <a:t>Verify</a:t>
            </a:r>
          </a:p>
          <a:p>
            <a:pPr algn="ctr" eaLnBrk="1" hangingPunct="1"/>
            <a:r>
              <a:rPr lang="en-US" altLang="en-US" b="1"/>
              <a:t>on the basis</a:t>
            </a:r>
          </a:p>
          <a:p>
            <a:pPr algn="ctr" eaLnBrk="1" hangingPunct="1"/>
            <a:r>
              <a:rPr lang="en-US" altLang="en-US" b="1"/>
              <a:t>Of</a:t>
            </a:r>
          </a:p>
          <a:p>
            <a:pPr algn="ctr" eaLnBrk="1" hangingPunct="1"/>
            <a:r>
              <a:rPr lang="en-US" altLang="en-US" b="1"/>
              <a:t>your</a:t>
            </a:r>
          </a:p>
          <a:p>
            <a:pPr algn="ctr" eaLnBrk="1" hangingPunct="1"/>
            <a:r>
              <a:rPr lang="en-US" altLang="en-US" b="1"/>
              <a:t>Natural</a:t>
            </a:r>
          </a:p>
          <a:p>
            <a:pPr algn="ctr" eaLnBrk="1" hangingPunct="1"/>
            <a:r>
              <a:rPr lang="en-US" altLang="en-US" b="1"/>
              <a:t>Acceptance</a:t>
            </a:r>
          </a:p>
        </p:txBody>
      </p:sp>
      <p:grpSp>
        <p:nvGrpSpPr>
          <p:cNvPr id="4" name="Group 27"/>
          <p:cNvGrpSpPr>
            <a:grpSpLocks/>
          </p:cNvGrpSpPr>
          <p:nvPr/>
        </p:nvGrpSpPr>
        <p:grpSpPr bwMode="auto">
          <a:xfrm>
            <a:off x="6945313" y="3309938"/>
            <a:ext cx="1931987" cy="1576387"/>
            <a:chOff x="6944887" y="2286151"/>
            <a:chExt cx="1932413" cy="1576622"/>
          </a:xfrm>
        </p:grpSpPr>
        <p:sp>
          <p:nvSpPr>
            <p:cNvPr id="36884" name="Rectangle 62"/>
            <p:cNvSpPr>
              <a:spLocks noChangeArrowheads="1"/>
            </p:cNvSpPr>
            <p:nvPr/>
          </p:nvSpPr>
          <p:spPr bwMode="auto">
            <a:xfrm>
              <a:off x="7288517" y="2729398"/>
              <a:ext cx="1324373" cy="492387"/>
            </a:xfrm>
            <a:prstGeom prst="rect">
              <a:avLst/>
            </a:prstGeom>
            <a:noFill/>
            <a:ln w="9525">
              <a:noFill/>
              <a:miter lim="800000"/>
              <a:headEnd/>
              <a:tailEnd/>
            </a:ln>
          </p:spPr>
          <p:txBody>
            <a:bodyPr wrap="none" lIns="0" tIns="0" rIns="0" bIns="0">
              <a:spAutoFit/>
            </a:bodyPr>
            <a:lstStyle/>
            <a:p>
              <a:pPr algn="ctr" eaLnBrk="1" hangingPunct="1"/>
              <a:r>
                <a:rPr lang="en-US" altLang="en-US" sz="1600">
                  <a:solidFill>
                    <a:srgbClr val="000066"/>
                  </a:solidFill>
                </a:rPr>
                <a:t>Work with</a:t>
              </a:r>
            </a:p>
            <a:p>
              <a:pPr algn="ctr" eaLnBrk="1" hangingPunct="1"/>
              <a:r>
                <a:rPr lang="en-US" altLang="en-US" sz="1600">
                  <a:solidFill>
                    <a:srgbClr val="000066"/>
                  </a:solidFill>
                </a:rPr>
                <a:t>Rest of Nature</a:t>
              </a:r>
              <a:endParaRPr lang="en-US" altLang="en-US" sz="3600"/>
            </a:p>
          </p:txBody>
        </p:sp>
        <p:sp>
          <p:nvSpPr>
            <p:cNvPr id="36885" name="Freeform 93"/>
            <p:cNvSpPr>
              <a:spLocks noEditPoints="1"/>
            </p:cNvSpPr>
            <p:nvPr/>
          </p:nvSpPr>
          <p:spPr bwMode="auto">
            <a:xfrm>
              <a:off x="6944887" y="2286151"/>
              <a:ext cx="510768" cy="357710"/>
            </a:xfrm>
            <a:custGeom>
              <a:avLst/>
              <a:gdLst>
                <a:gd name="T0" fmla="*/ 2147483647 w 204"/>
                <a:gd name="T1" fmla="*/ 0 h 92"/>
                <a:gd name="T2" fmla="*/ 2147483647 w 204"/>
                <a:gd name="T3" fmla="*/ 2147483647 h 92"/>
                <a:gd name="T4" fmla="*/ 2147483647 w 204"/>
                <a:gd name="T5" fmla="*/ 2147483647 h 92"/>
                <a:gd name="T6" fmla="*/ 0 w 204"/>
                <a:gd name="T7" fmla="*/ 2147483647 h 92"/>
                <a:gd name="T8" fmla="*/ 2147483647 w 204"/>
                <a:gd name="T9" fmla="*/ 0 h 92"/>
                <a:gd name="T10" fmla="*/ 2147483647 w 204"/>
                <a:gd name="T11" fmla="*/ 2147483647 h 92"/>
                <a:gd name="T12" fmla="*/ 2147483647 w 204"/>
                <a:gd name="T13" fmla="*/ 2147483647 h 92"/>
                <a:gd name="T14" fmla="*/ 2147483647 w 204"/>
                <a:gd name="T15" fmla="*/ 2147483647 h 92"/>
                <a:gd name="T16" fmla="*/ 2147483647 w 204"/>
                <a:gd name="T17" fmla="*/ 2147483647 h 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4"/>
                <a:gd name="T28" fmla="*/ 0 h 92"/>
                <a:gd name="T29" fmla="*/ 204 w 204"/>
                <a:gd name="T30" fmla="*/ 92 h 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4" h="92">
                  <a:moveTo>
                    <a:pt x="3" y="0"/>
                  </a:moveTo>
                  <a:lnTo>
                    <a:pt x="184" y="77"/>
                  </a:lnTo>
                  <a:lnTo>
                    <a:pt x="181" y="84"/>
                  </a:lnTo>
                  <a:lnTo>
                    <a:pt x="0" y="7"/>
                  </a:lnTo>
                  <a:lnTo>
                    <a:pt x="3" y="0"/>
                  </a:lnTo>
                  <a:close/>
                  <a:moveTo>
                    <a:pt x="183" y="66"/>
                  </a:moveTo>
                  <a:lnTo>
                    <a:pt x="204" y="90"/>
                  </a:lnTo>
                  <a:lnTo>
                    <a:pt x="172" y="92"/>
                  </a:lnTo>
                  <a:lnTo>
                    <a:pt x="183" y="66"/>
                  </a:lnTo>
                  <a:close/>
                </a:path>
              </a:pathLst>
            </a:custGeom>
            <a:solidFill>
              <a:srgbClr val="000000"/>
            </a:solidFill>
            <a:ln w="1588">
              <a:solidFill>
                <a:srgbClr val="000000"/>
              </a:solidFill>
              <a:bevel/>
              <a:headEnd/>
              <a:tailEnd/>
            </a:ln>
          </p:spPr>
          <p:txBody>
            <a:bodyPr/>
            <a:lstStyle/>
            <a:p>
              <a:endParaRPr lang="en-US"/>
            </a:p>
          </p:txBody>
        </p:sp>
        <p:sp>
          <p:nvSpPr>
            <p:cNvPr id="36886" name="Line 96"/>
            <p:cNvSpPr>
              <a:spLocks noChangeShapeType="1"/>
            </p:cNvSpPr>
            <p:nvPr/>
          </p:nvSpPr>
          <p:spPr bwMode="auto">
            <a:xfrm>
              <a:off x="7991459" y="3243307"/>
              <a:ext cx="0" cy="373263"/>
            </a:xfrm>
            <a:prstGeom prst="line">
              <a:avLst/>
            </a:prstGeom>
            <a:noFill/>
            <a:ln w="28575">
              <a:solidFill>
                <a:schemeClr val="tx1"/>
              </a:solidFill>
              <a:round/>
              <a:headEnd/>
              <a:tailEnd type="triangle" w="med" len="med"/>
            </a:ln>
          </p:spPr>
          <p:txBody>
            <a:bodyPr/>
            <a:lstStyle/>
            <a:p>
              <a:endParaRPr lang="en-IN"/>
            </a:p>
          </p:txBody>
        </p:sp>
        <p:sp>
          <p:nvSpPr>
            <p:cNvPr id="36887" name="Text Box 97"/>
            <p:cNvSpPr txBox="1">
              <a:spLocks noChangeArrowheads="1"/>
            </p:cNvSpPr>
            <p:nvPr/>
          </p:nvSpPr>
          <p:spPr bwMode="auto">
            <a:xfrm>
              <a:off x="7280390" y="3616572"/>
              <a:ext cx="1596910" cy="246201"/>
            </a:xfrm>
            <a:prstGeom prst="rect">
              <a:avLst/>
            </a:prstGeom>
            <a:noFill/>
            <a:ln w="9525" algn="ctr">
              <a:noFill/>
              <a:miter lim="800000"/>
              <a:headEnd/>
              <a:tailEnd/>
            </a:ln>
          </p:spPr>
          <p:txBody>
            <a:bodyPr wrap="none" lIns="0" tIns="0" rIns="0" bIns="0">
              <a:spAutoFit/>
            </a:bodyPr>
            <a:lstStyle/>
            <a:p>
              <a:pPr eaLnBrk="1" hangingPunct="1"/>
              <a:r>
                <a:rPr lang="en-US" altLang="en-US" sz="1600">
                  <a:solidFill>
                    <a:srgbClr val="008000"/>
                  </a:solidFill>
                </a:rPr>
                <a:t>Mutual Prosperity</a:t>
              </a:r>
            </a:p>
          </p:txBody>
        </p:sp>
      </p:grpSp>
      <p:grpSp>
        <p:nvGrpSpPr>
          <p:cNvPr id="5" name="Group 26"/>
          <p:cNvGrpSpPr>
            <a:grpSpLocks/>
          </p:cNvGrpSpPr>
          <p:nvPr/>
        </p:nvGrpSpPr>
        <p:grpSpPr bwMode="auto">
          <a:xfrm>
            <a:off x="5467350" y="2460625"/>
            <a:ext cx="2565400" cy="2425700"/>
            <a:chOff x="5467666" y="1436298"/>
            <a:chExt cx="2564111" cy="2426259"/>
          </a:xfrm>
        </p:grpSpPr>
        <p:sp>
          <p:nvSpPr>
            <p:cNvPr id="36879" name="Rectangle 44">
              <a:hlinkClick r:id="rId3" action="ppaction://hlinkpres?slideindex=1&amp;slidetitle="/>
            </p:cNvPr>
            <p:cNvSpPr>
              <a:spLocks noChangeArrowheads="1"/>
            </p:cNvSpPr>
            <p:nvPr/>
          </p:nvSpPr>
          <p:spPr bwMode="auto">
            <a:xfrm>
              <a:off x="5570398" y="1436298"/>
              <a:ext cx="2461379" cy="892758"/>
            </a:xfrm>
            <a:prstGeom prst="rect">
              <a:avLst/>
            </a:prstGeom>
            <a:noFill/>
            <a:ln w="9525">
              <a:noFill/>
              <a:miter lim="800000"/>
              <a:headEnd/>
              <a:tailEnd/>
            </a:ln>
          </p:spPr>
          <p:txBody>
            <a:bodyPr wrap="none" lIns="0" tIns="0" rIns="0" bIns="0">
              <a:spAutoFit/>
            </a:bodyPr>
            <a:lstStyle/>
            <a:p>
              <a:pPr algn="ctr" eaLnBrk="1" hangingPunct="1"/>
              <a:r>
                <a:rPr lang="en-US" altLang="en-US" b="1">
                  <a:solidFill>
                    <a:srgbClr val="FF3300"/>
                  </a:solidFill>
                </a:rPr>
                <a:t>Experiential Validation</a:t>
              </a:r>
            </a:p>
            <a:p>
              <a:pPr algn="ctr" eaLnBrk="1" hangingPunct="1"/>
              <a:r>
                <a:rPr lang="en-US" altLang="en-US" b="1">
                  <a:solidFill>
                    <a:srgbClr val="FF3300"/>
                  </a:solidFill>
                </a:rPr>
                <a:t>Live according to it</a:t>
              </a:r>
              <a:endParaRPr lang="en-US" altLang="en-US" sz="4000"/>
            </a:p>
          </p:txBody>
        </p:sp>
        <p:sp>
          <p:nvSpPr>
            <p:cNvPr id="36880" name="Rectangle 88"/>
            <p:cNvSpPr>
              <a:spLocks noChangeArrowheads="1"/>
            </p:cNvSpPr>
            <p:nvPr/>
          </p:nvSpPr>
          <p:spPr bwMode="auto">
            <a:xfrm>
              <a:off x="5569537" y="2709626"/>
              <a:ext cx="1343584" cy="492403"/>
            </a:xfrm>
            <a:prstGeom prst="rect">
              <a:avLst/>
            </a:prstGeom>
            <a:noFill/>
            <a:ln w="9525">
              <a:noFill/>
              <a:miter lim="800000"/>
              <a:headEnd/>
              <a:tailEnd/>
            </a:ln>
          </p:spPr>
          <p:txBody>
            <a:bodyPr wrap="none" lIns="0" tIns="0" rIns="0" bIns="0">
              <a:spAutoFit/>
            </a:bodyPr>
            <a:lstStyle/>
            <a:p>
              <a:pPr algn="ctr" eaLnBrk="1" hangingPunct="1"/>
              <a:r>
                <a:rPr lang="en-US" altLang="en-US" sz="1600">
                  <a:solidFill>
                    <a:srgbClr val="000066"/>
                  </a:solidFill>
                </a:rPr>
                <a:t>Behaviour with</a:t>
              </a:r>
            </a:p>
            <a:p>
              <a:pPr algn="ctr" eaLnBrk="1" hangingPunct="1"/>
              <a:r>
                <a:rPr lang="en-US" altLang="en-US" sz="1600">
                  <a:solidFill>
                    <a:srgbClr val="000066"/>
                  </a:solidFill>
                </a:rPr>
                <a:t>Human Beings</a:t>
              </a:r>
              <a:endParaRPr lang="en-US" altLang="en-US" sz="3600"/>
            </a:p>
          </p:txBody>
        </p:sp>
        <p:sp>
          <p:nvSpPr>
            <p:cNvPr id="36881" name="Freeform 94"/>
            <p:cNvSpPr>
              <a:spLocks noEditPoints="1"/>
            </p:cNvSpPr>
            <p:nvPr/>
          </p:nvSpPr>
          <p:spPr bwMode="auto">
            <a:xfrm>
              <a:off x="6148691" y="2286151"/>
              <a:ext cx="440662" cy="349934"/>
            </a:xfrm>
            <a:custGeom>
              <a:avLst/>
              <a:gdLst>
                <a:gd name="T0" fmla="*/ 2147483647 w 176"/>
                <a:gd name="T1" fmla="*/ 2147483647 h 90"/>
                <a:gd name="T2" fmla="*/ 2147483647 w 176"/>
                <a:gd name="T3" fmla="*/ 2147483647 h 90"/>
                <a:gd name="T4" fmla="*/ 2147483647 w 176"/>
                <a:gd name="T5" fmla="*/ 2147483647 h 90"/>
                <a:gd name="T6" fmla="*/ 2147483647 w 176"/>
                <a:gd name="T7" fmla="*/ 0 h 90"/>
                <a:gd name="T8" fmla="*/ 2147483647 w 176"/>
                <a:gd name="T9" fmla="*/ 2147483647 h 90"/>
                <a:gd name="T10" fmla="*/ 2147483647 w 176"/>
                <a:gd name="T11" fmla="*/ 2147483647 h 90"/>
                <a:gd name="T12" fmla="*/ 0 w 176"/>
                <a:gd name="T13" fmla="*/ 2147483647 h 90"/>
                <a:gd name="T14" fmla="*/ 2147483647 w 176"/>
                <a:gd name="T15" fmla="*/ 2147483647 h 90"/>
                <a:gd name="T16" fmla="*/ 2147483647 w 176"/>
                <a:gd name="T17" fmla="*/ 2147483647 h 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90"/>
                <a:gd name="T29" fmla="*/ 176 w 176"/>
                <a:gd name="T30" fmla="*/ 90 h 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90">
                  <a:moveTo>
                    <a:pt x="176" y="7"/>
                  </a:moveTo>
                  <a:lnTo>
                    <a:pt x="24" y="83"/>
                  </a:lnTo>
                  <a:lnTo>
                    <a:pt x="20" y="76"/>
                  </a:lnTo>
                  <a:lnTo>
                    <a:pt x="173" y="0"/>
                  </a:lnTo>
                  <a:lnTo>
                    <a:pt x="176" y="7"/>
                  </a:lnTo>
                  <a:close/>
                  <a:moveTo>
                    <a:pt x="33" y="90"/>
                  </a:moveTo>
                  <a:lnTo>
                    <a:pt x="0" y="90"/>
                  </a:lnTo>
                  <a:lnTo>
                    <a:pt x="20" y="64"/>
                  </a:lnTo>
                  <a:lnTo>
                    <a:pt x="33" y="90"/>
                  </a:lnTo>
                  <a:close/>
                </a:path>
              </a:pathLst>
            </a:custGeom>
            <a:solidFill>
              <a:srgbClr val="000000"/>
            </a:solidFill>
            <a:ln w="1588">
              <a:solidFill>
                <a:srgbClr val="000000"/>
              </a:solidFill>
              <a:bevel/>
              <a:headEnd/>
              <a:tailEnd/>
            </a:ln>
          </p:spPr>
          <p:txBody>
            <a:bodyPr/>
            <a:lstStyle/>
            <a:p>
              <a:endParaRPr lang="en-US"/>
            </a:p>
          </p:txBody>
        </p:sp>
        <p:sp>
          <p:nvSpPr>
            <p:cNvPr id="36882" name="Text Box 98"/>
            <p:cNvSpPr txBox="1">
              <a:spLocks noChangeArrowheads="1"/>
            </p:cNvSpPr>
            <p:nvPr/>
          </p:nvSpPr>
          <p:spPr bwMode="auto">
            <a:xfrm>
              <a:off x="5467666" y="3616356"/>
              <a:ext cx="1640200" cy="246201"/>
            </a:xfrm>
            <a:prstGeom prst="rect">
              <a:avLst/>
            </a:prstGeom>
            <a:noFill/>
            <a:ln w="9525" algn="ctr">
              <a:noFill/>
              <a:miter lim="800000"/>
              <a:headEnd/>
              <a:tailEnd/>
            </a:ln>
          </p:spPr>
          <p:txBody>
            <a:bodyPr wrap="none" lIns="0" tIns="0" rIns="0" bIns="0">
              <a:spAutoFit/>
            </a:bodyPr>
            <a:lstStyle/>
            <a:p>
              <a:pPr eaLnBrk="1" hangingPunct="1"/>
              <a:r>
                <a:rPr lang="en-US" altLang="en-US" sz="1600">
                  <a:solidFill>
                    <a:srgbClr val="008000"/>
                  </a:solidFill>
                </a:rPr>
                <a:t>Mutual Happiness</a:t>
              </a:r>
            </a:p>
          </p:txBody>
        </p:sp>
        <p:sp>
          <p:nvSpPr>
            <p:cNvPr id="36883" name="Line 99"/>
            <p:cNvSpPr>
              <a:spLocks noChangeShapeType="1"/>
            </p:cNvSpPr>
            <p:nvPr/>
          </p:nvSpPr>
          <p:spPr bwMode="auto">
            <a:xfrm>
              <a:off x="6027616" y="3243090"/>
              <a:ext cx="0" cy="373263"/>
            </a:xfrm>
            <a:prstGeom prst="line">
              <a:avLst/>
            </a:prstGeom>
            <a:noFill/>
            <a:ln w="28575">
              <a:solidFill>
                <a:schemeClr val="tx1"/>
              </a:solidFill>
              <a:round/>
              <a:headEnd/>
              <a:tailEnd type="triangle" w="med" len="med"/>
            </a:ln>
          </p:spPr>
          <p:txBody>
            <a:bodyPr/>
            <a:lstStyle/>
            <a:p>
              <a:endParaRPr lang="en-IN"/>
            </a:p>
          </p:txBody>
        </p:sp>
      </p:grpSp>
      <p:sp>
        <p:nvSpPr>
          <p:cNvPr id="28" name="TextBox 27"/>
          <p:cNvSpPr txBox="1"/>
          <p:nvPr/>
        </p:nvSpPr>
        <p:spPr>
          <a:xfrm>
            <a:off x="0" y="4919663"/>
            <a:ext cx="9144000" cy="1938337"/>
          </a:xfrm>
          <a:prstGeom prst="rect">
            <a:avLst/>
          </a:prstGeom>
          <a:solidFill>
            <a:schemeClr val="bg1"/>
          </a:solidFill>
          <a:ln>
            <a:solidFill>
              <a:schemeClr val="tx1"/>
            </a:solidFill>
          </a:ln>
          <a:effectLst>
            <a:outerShdw blurRad="50800" dist="50800" dir="5400000" algn="ctr" rotWithShape="0">
              <a:schemeClr val="tx1"/>
            </a:outerShdw>
          </a:effectLst>
        </p:spPr>
        <p:txBody>
          <a:bodyPr>
            <a:spAutoFit/>
          </a:bodyPr>
          <a:lstStyle/>
          <a:p>
            <a:pPr algn="ctr" eaLnBrk="1" hangingPunct="1">
              <a:defRPr/>
            </a:pPr>
            <a:r>
              <a:rPr lang="en-US" sz="2000" b="1" dirty="0">
                <a:solidFill>
                  <a:srgbClr val="FF0000"/>
                </a:solidFill>
                <a:latin typeface="Arial" charset="0"/>
              </a:rPr>
              <a:t>Which process is Naturally Acceptable to you?</a:t>
            </a:r>
          </a:p>
          <a:p>
            <a:pPr eaLnBrk="1" hangingPunct="1">
              <a:defRPr/>
            </a:pPr>
            <a:endParaRPr lang="en-US" sz="2000" b="1" dirty="0">
              <a:solidFill>
                <a:srgbClr val="FF0000"/>
              </a:solidFill>
              <a:latin typeface="Arial" charset="0"/>
            </a:endParaRPr>
          </a:p>
          <a:p>
            <a:pPr algn="ctr" eaLnBrk="1" hangingPunct="1">
              <a:defRPr/>
            </a:pPr>
            <a:r>
              <a:rPr lang="en-US" sz="2000" b="1" dirty="0">
                <a:solidFill>
                  <a:srgbClr val="FF0000"/>
                </a:solidFill>
                <a:latin typeface="Arial" charset="0"/>
              </a:rPr>
              <a:t>A process of self-exploration on your own right, leading to understanding in your self</a:t>
            </a:r>
          </a:p>
          <a:p>
            <a:pPr algn="ctr" eaLnBrk="1" hangingPunct="1">
              <a:defRPr/>
            </a:pPr>
            <a:r>
              <a:rPr lang="en-US" sz="2000" b="1" dirty="0">
                <a:solidFill>
                  <a:srgbClr val="FF0000"/>
                </a:solidFill>
                <a:latin typeface="Arial" charset="0"/>
              </a:rPr>
              <a:t>or</a:t>
            </a:r>
          </a:p>
          <a:p>
            <a:pPr algn="ctr" eaLnBrk="1" hangingPunct="1">
              <a:defRPr/>
            </a:pPr>
            <a:r>
              <a:rPr lang="en-US" sz="2000" b="1" dirty="0">
                <a:solidFill>
                  <a:srgbClr val="FF0000"/>
                </a:solidFill>
                <a:latin typeface="Arial" charset="0"/>
              </a:rPr>
              <a:t>A process of discourse, do’s &amp; don’ts, in which you assume what is said</a:t>
            </a:r>
            <a:endParaRPr lang="en-GB" sz="2000" b="1" dirty="0">
              <a:solidFill>
                <a:srgbClr val="FF0000"/>
              </a:solidFill>
              <a:latin typeface="Arial" charset="0"/>
            </a:endParaRPr>
          </a:p>
        </p:txBody>
      </p:sp>
      <p:sp>
        <p:nvSpPr>
          <p:cNvPr id="26" name="Oval 25"/>
          <p:cNvSpPr/>
          <p:nvPr/>
        </p:nvSpPr>
        <p:spPr bwMode="auto">
          <a:xfrm>
            <a:off x="5049838" y="23622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2</a:t>
            </a:r>
          </a:p>
        </p:txBody>
      </p:sp>
      <p:sp>
        <p:nvSpPr>
          <p:cNvPr id="27" name="Oval 5"/>
          <p:cNvSpPr/>
          <p:nvPr/>
        </p:nvSpPr>
        <p:spPr bwMode="auto">
          <a:xfrm>
            <a:off x="0" y="23622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1</a:t>
            </a:r>
          </a:p>
        </p:txBody>
      </p:sp>
      <p:sp>
        <p:nvSpPr>
          <p:cNvPr id="29" name="Oval 28"/>
          <p:cNvSpPr/>
          <p:nvPr/>
        </p:nvSpPr>
        <p:spPr bwMode="auto">
          <a:xfrm>
            <a:off x="5562600" y="3276600"/>
            <a:ext cx="533400" cy="4572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400" dirty="0">
                <a:solidFill>
                  <a:srgbClr val="800080"/>
                </a:solidFill>
              </a:rPr>
              <a:t>2a</a:t>
            </a:r>
          </a:p>
        </p:txBody>
      </p:sp>
      <p:sp>
        <p:nvSpPr>
          <p:cNvPr id="31" name="Oval 30"/>
          <p:cNvSpPr/>
          <p:nvPr/>
        </p:nvSpPr>
        <p:spPr bwMode="auto">
          <a:xfrm>
            <a:off x="7543800" y="3276600"/>
            <a:ext cx="533400" cy="4572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400" dirty="0">
                <a:solidFill>
                  <a:srgbClr val="800080"/>
                </a:solidFill>
              </a:rPr>
              <a:t>2b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p:bldP spid="28" grpId="0" animBg="1"/>
      <p:bldP spid="26" grpId="0" animBg="1"/>
      <p:bldP spid="27" grpId="0" animBg="1"/>
      <p:bldP spid="3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0"/>
          <p:cNvSpPr>
            <a:spLocks noGrp="1"/>
          </p:cNvSpPr>
          <p:nvPr>
            <p:ph type="ctrTitle"/>
          </p:nvPr>
        </p:nvSpPr>
        <p:spPr bwMode="auto">
          <a:xfrm>
            <a:off x="685800" y="2362200"/>
            <a:ext cx="8229600" cy="1295400"/>
          </a:xfrm>
          <a:noFill/>
          <a:ln>
            <a:miter lim="800000"/>
            <a:headEnd/>
            <a:tailEnd/>
          </a:ln>
        </p:spPr>
        <p:txBody>
          <a:bodyPr vert="horz" wrap="square" lIns="91440" tIns="45720" rIns="91440" bIns="45720" numCol="1" anchorCtr="0" compatLnSpc="1">
            <a:prstTxWarp prst="textNoShape">
              <a:avLst/>
            </a:prstTxWarp>
          </a:bodyPr>
          <a:lstStyle/>
          <a:p>
            <a:pPr eaLnBrk="1" hangingPunct="1"/>
            <a:r>
              <a:rPr lang="en-IN" altLang="en-US">
                <a:latin typeface="Arial" pitchFamily="34" charset="0"/>
              </a:rPr>
              <a:t>2.    Self-Exploration as the    </a:t>
            </a:r>
            <a:br>
              <a:rPr lang="en-IN" altLang="en-US">
                <a:latin typeface="Arial" pitchFamily="34" charset="0"/>
              </a:rPr>
            </a:br>
            <a:r>
              <a:rPr lang="en-IN" altLang="en-US">
                <a:latin typeface="Arial" pitchFamily="34" charset="0"/>
              </a:rPr>
              <a:t>    Process for Value Education</a:t>
            </a:r>
            <a:endParaRPr lang="en-US" altLang="en-US" sz="2800" b="0">
              <a:latin typeface="Arial" pitchFamily="34" charset="0"/>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t>Self-Exploration, Self-investigation</a:t>
            </a:r>
          </a:p>
        </p:txBody>
      </p:sp>
      <p:sp>
        <p:nvSpPr>
          <p:cNvPr id="38915" name="Text Placeholder 2"/>
          <p:cNvSpPr>
            <a:spLocks noGrp="1"/>
          </p:cNvSpPr>
          <p:nvPr>
            <p:ph type="body" sz="quarter" idx="13"/>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altLang="en-US" sz="2400">
                <a:solidFill>
                  <a:srgbClr val="C00000"/>
                </a:solidFill>
              </a:rPr>
              <a:t>It is a process of seeing the truth about a reality on our own right, by our own investigation, observation and analysis.</a:t>
            </a:r>
          </a:p>
          <a:p>
            <a:r>
              <a:rPr altLang="en-US" sz="2400">
                <a:solidFill>
                  <a:srgbClr val="C00000"/>
                </a:solidFill>
              </a:rPr>
              <a:t>It is the first step in verification of a proposal.</a:t>
            </a:r>
          </a:p>
          <a:p>
            <a:r>
              <a:rPr altLang="en-US" sz="2400">
                <a:solidFill>
                  <a:srgbClr val="C00000"/>
                </a:solidFill>
              </a:rPr>
              <a:t>It is a process of dialogue that starts between us and you, then it turns into a dialog within your own self.</a:t>
            </a:r>
          </a:p>
          <a:p>
            <a:endParaRPr altLang="en-US" sz="2400">
              <a:solidFill>
                <a:srgbClr val="C00000"/>
              </a:solidFill>
            </a:endParaRPr>
          </a:p>
          <a:p>
            <a:endParaRPr altLang="en-US" sz="2400">
              <a:solidFill>
                <a:srgbClr val="C00000"/>
              </a:solidFill>
            </a:endParaRPr>
          </a:p>
        </p:txBody>
      </p:sp>
      <p:grpSp>
        <p:nvGrpSpPr>
          <p:cNvPr id="38916" name="Group 9"/>
          <p:cNvGrpSpPr>
            <a:grpSpLocks/>
          </p:cNvGrpSpPr>
          <p:nvPr/>
        </p:nvGrpSpPr>
        <p:grpSpPr bwMode="auto">
          <a:xfrm>
            <a:off x="762000" y="3657600"/>
            <a:ext cx="7924800" cy="609600"/>
            <a:chOff x="990600" y="2667000"/>
            <a:chExt cx="7924800" cy="609600"/>
          </a:xfrm>
        </p:grpSpPr>
        <p:sp>
          <p:nvSpPr>
            <p:cNvPr id="38917" name="TextBox 4"/>
            <p:cNvSpPr txBox="1">
              <a:spLocks noChangeArrowheads="1"/>
            </p:cNvSpPr>
            <p:nvPr/>
          </p:nvSpPr>
          <p:spPr bwMode="auto">
            <a:xfrm>
              <a:off x="990600" y="2819400"/>
              <a:ext cx="1600200" cy="369332"/>
            </a:xfrm>
            <a:prstGeom prst="rect">
              <a:avLst/>
            </a:prstGeom>
            <a:noFill/>
            <a:ln w="9525">
              <a:noFill/>
              <a:miter lim="800000"/>
              <a:headEnd/>
              <a:tailEnd/>
            </a:ln>
          </p:spPr>
          <p:txBody>
            <a:bodyPr>
              <a:spAutoFit/>
            </a:bodyPr>
            <a:lstStyle/>
            <a:p>
              <a:r>
                <a:rPr lang="en-US"/>
                <a:t>What I am ? </a:t>
              </a:r>
            </a:p>
          </p:txBody>
        </p:sp>
        <p:sp>
          <p:nvSpPr>
            <p:cNvPr id="6" name="Left-Right Arrow 5"/>
            <p:cNvSpPr/>
            <p:nvPr/>
          </p:nvSpPr>
          <p:spPr>
            <a:xfrm>
              <a:off x="2743200" y="2667000"/>
              <a:ext cx="2133600" cy="609600"/>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Dialogue within</a:t>
              </a:r>
            </a:p>
          </p:txBody>
        </p:sp>
        <p:sp>
          <p:nvSpPr>
            <p:cNvPr id="38919" name="TextBox 6"/>
            <p:cNvSpPr txBox="1">
              <a:spLocks noChangeArrowheads="1"/>
            </p:cNvSpPr>
            <p:nvPr/>
          </p:nvSpPr>
          <p:spPr bwMode="auto">
            <a:xfrm>
              <a:off x="5105400" y="2754868"/>
              <a:ext cx="3810000" cy="369332"/>
            </a:xfrm>
            <a:prstGeom prst="rect">
              <a:avLst/>
            </a:prstGeom>
            <a:noFill/>
            <a:ln w="9525">
              <a:noFill/>
              <a:miter lim="800000"/>
              <a:headEnd/>
              <a:tailEnd/>
            </a:ln>
          </p:spPr>
          <p:txBody>
            <a:bodyPr>
              <a:spAutoFit/>
            </a:bodyPr>
            <a:lstStyle/>
            <a:p>
              <a:r>
                <a:rPr lang="en-US"/>
                <a:t>What is naturally acceptable to me</a:t>
              </a:r>
            </a:p>
          </p:txBody>
        </p:sp>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t>Contents: Need of the Course </a:t>
            </a:r>
            <a:endParaRPr lang="en-GB" altLang="en-US"/>
          </a:p>
        </p:txBody>
      </p:sp>
      <p:sp>
        <p:nvSpPr>
          <p:cNvPr id="2" name="Rectangle 1"/>
          <p:cNvSpPr/>
          <p:nvPr/>
        </p:nvSpPr>
        <p:spPr>
          <a:xfrm>
            <a:off x="228600" y="685800"/>
            <a:ext cx="8382000" cy="5334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2800" b="1" dirty="0"/>
              <a:t>Today State - At the level of the Family </a:t>
            </a:r>
          </a:p>
        </p:txBody>
      </p:sp>
      <p:sp>
        <p:nvSpPr>
          <p:cNvPr id="3" name="Rectangle 2"/>
          <p:cNvSpPr/>
          <p:nvPr/>
        </p:nvSpPr>
        <p:spPr>
          <a:xfrm>
            <a:off x="533400" y="1219200"/>
            <a:ext cx="7848600" cy="464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nSpc>
                <a:spcPct val="150000"/>
              </a:lnSpc>
              <a:buFont typeface="Arial" panose="020B0604020202020204" pitchFamily="34" charset="0"/>
              <a:buChar char="•"/>
              <a:defRPr/>
            </a:pPr>
            <a:r>
              <a:rPr lang="en-US" sz="2400" b="1" dirty="0">
                <a:solidFill>
                  <a:schemeClr val="tx1"/>
                </a:solidFill>
                <a:latin typeface="Times New Roman" panose="02020603050405020304" pitchFamily="18" charset="0"/>
                <a:cs typeface="Times New Roman" panose="02020603050405020304" pitchFamily="18" charset="0"/>
              </a:rPr>
              <a:t>Breaking of joint families</a:t>
            </a:r>
          </a:p>
          <a:p>
            <a:pPr marL="342900" indent="-342900">
              <a:lnSpc>
                <a:spcPct val="150000"/>
              </a:lnSpc>
              <a:buFont typeface="Arial" panose="020B0604020202020204" pitchFamily="34" charset="0"/>
              <a:buChar char="•"/>
              <a:defRPr/>
            </a:pPr>
            <a:r>
              <a:rPr lang="en-US" sz="2400" b="1" dirty="0">
                <a:solidFill>
                  <a:schemeClr val="tx1"/>
                </a:solidFill>
                <a:latin typeface="Times New Roman" panose="02020603050405020304" pitchFamily="18" charset="0"/>
                <a:cs typeface="Times New Roman" panose="02020603050405020304" pitchFamily="18" charset="0"/>
              </a:rPr>
              <a:t>Mistrust</a:t>
            </a:r>
          </a:p>
          <a:p>
            <a:pPr marL="342900" indent="-342900">
              <a:lnSpc>
                <a:spcPct val="150000"/>
              </a:lnSpc>
              <a:buFont typeface="Arial" panose="020B0604020202020204" pitchFamily="34" charset="0"/>
              <a:buChar char="•"/>
              <a:defRPr/>
            </a:pPr>
            <a:r>
              <a:rPr lang="en-US" sz="2400" b="1" dirty="0">
                <a:solidFill>
                  <a:schemeClr val="tx1"/>
                </a:solidFill>
                <a:latin typeface="Times New Roman" panose="02020603050405020304" pitchFamily="18" charset="0"/>
                <a:cs typeface="Times New Roman" panose="02020603050405020304" pitchFamily="18" charset="0"/>
              </a:rPr>
              <a:t>Conflict between older and younger generations</a:t>
            </a:r>
          </a:p>
          <a:p>
            <a:pPr marL="342900" indent="-342900">
              <a:lnSpc>
                <a:spcPct val="150000"/>
              </a:lnSpc>
              <a:buFont typeface="Arial" panose="020B0604020202020204" pitchFamily="34" charset="0"/>
              <a:buChar char="•"/>
              <a:defRPr/>
            </a:pPr>
            <a:r>
              <a:rPr lang="en-US" sz="2400" b="1" dirty="0">
                <a:solidFill>
                  <a:schemeClr val="tx1"/>
                </a:solidFill>
                <a:latin typeface="Times New Roman" panose="02020603050405020304" pitchFamily="18" charset="0"/>
                <a:cs typeface="Times New Roman" panose="02020603050405020304" pitchFamily="18" charset="0"/>
              </a:rPr>
              <a:t>Insecurity in relationships</a:t>
            </a:r>
          </a:p>
          <a:p>
            <a:pPr marL="342900" indent="-342900">
              <a:lnSpc>
                <a:spcPct val="150000"/>
              </a:lnSpc>
              <a:buFont typeface="Arial" panose="020B0604020202020204" pitchFamily="34" charset="0"/>
              <a:buChar char="•"/>
              <a:defRPr/>
            </a:pPr>
            <a:r>
              <a:rPr lang="en-US" sz="2400" b="1" dirty="0">
                <a:solidFill>
                  <a:schemeClr val="tx1"/>
                </a:solidFill>
                <a:latin typeface="Times New Roman" panose="02020603050405020304" pitchFamily="18" charset="0"/>
                <a:cs typeface="Times New Roman" panose="02020603050405020304" pitchFamily="18" charset="0"/>
              </a:rPr>
              <a:t>Divorce</a:t>
            </a:r>
          </a:p>
          <a:p>
            <a:pPr marL="342900" indent="-342900">
              <a:lnSpc>
                <a:spcPct val="150000"/>
              </a:lnSpc>
              <a:buFont typeface="Arial" panose="020B0604020202020204" pitchFamily="34" charset="0"/>
              <a:buChar char="•"/>
              <a:defRPr/>
            </a:pPr>
            <a:r>
              <a:rPr lang="en-US" sz="2400" b="1" dirty="0">
                <a:solidFill>
                  <a:schemeClr val="tx1"/>
                </a:solidFill>
                <a:latin typeface="Times New Roman" panose="02020603050405020304" pitchFamily="18" charset="0"/>
                <a:cs typeface="Times New Roman" panose="02020603050405020304" pitchFamily="18" charset="0"/>
              </a:rPr>
              <a:t>Dowry tortures</a:t>
            </a:r>
          </a:p>
          <a:p>
            <a:pPr marL="342900" indent="-342900">
              <a:lnSpc>
                <a:spcPct val="150000"/>
              </a:lnSpc>
              <a:buFont typeface="Arial" panose="020B0604020202020204" pitchFamily="34" charset="0"/>
              <a:buChar char="•"/>
              <a:defRPr/>
            </a:pPr>
            <a:r>
              <a:rPr lang="en-US" sz="2400" b="1" dirty="0">
                <a:solidFill>
                  <a:schemeClr val="tx1"/>
                </a:solidFill>
                <a:latin typeface="Times New Roman" panose="02020603050405020304" pitchFamily="18" charset="0"/>
                <a:cs typeface="Times New Roman" panose="02020603050405020304" pitchFamily="18" charset="0"/>
              </a:rPr>
              <a:t>Family feuds</a:t>
            </a:r>
          </a:p>
          <a:p>
            <a:pPr marL="342900" indent="-342900">
              <a:lnSpc>
                <a:spcPct val="150000"/>
              </a:lnSpc>
              <a:buFont typeface="Arial" panose="020B0604020202020204" pitchFamily="34" charset="0"/>
              <a:buChar char="•"/>
              <a:defRPr/>
            </a:pPr>
            <a:r>
              <a:rPr lang="en-US" sz="2400" b="1" dirty="0">
                <a:solidFill>
                  <a:schemeClr val="tx1"/>
                </a:solidFill>
                <a:latin typeface="Times New Roman" panose="02020603050405020304" pitchFamily="18" charset="0"/>
                <a:cs typeface="Times New Roman" panose="02020603050405020304" pitchFamily="18" charset="0"/>
              </a:rPr>
              <a:t>Wasteful expenditure in family functions etc.</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solidFill>
                  <a:srgbClr val="C00000"/>
                </a:solidFill>
              </a:rPr>
              <a:t>What I am and What I really want to be</a:t>
            </a:r>
          </a:p>
        </p:txBody>
      </p:sp>
      <p:pic>
        <p:nvPicPr>
          <p:cNvPr id="39939" name="Picture 21" descr="D:\AKG\AKG study\uhvpe 2019\2020-21\Self Exploration.tif"/>
          <p:cNvPicPr>
            <a:picLocks noChangeAspect="1" noChangeArrowheads="1"/>
          </p:cNvPicPr>
          <p:nvPr/>
        </p:nvPicPr>
        <p:blipFill>
          <a:blip r:embed="rId2"/>
          <a:srcRect/>
          <a:stretch>
            <a:fillRect/>
          </a:stretch>
        </p:blipFill>
        <p:spPr bwMode="auto">
          <a:xfrm>
            <a:off x="177800" y="1143000"/>
            <a:ext cx="8813800" cy="51054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t>Self-Exploration, Self-investigation</a:t>
            </a:r>
          </a:p>
        </p:txBody>
      </p:sp>
      <p:sp>
        <p:nvSpPr>
          <p:cNvPr id="11267" name="Text Placeholder 2"/>
          <p:cNvSpPr>
            <a:spLocks noGrp="1"/>
          </p:cNvSpPr>
          <p:nvPr>
            <p:ph type="body" sz="quarter" idx="13"/>
          </p:nvPr>
        </p:nvSpPr>
        <p:spPr bwMode="auto">
          <a:noFill/>
          <a:ln>
            <a:miter lim="800000"/>
            <a:headEnd/>
            <a:tailEnd/>
          </a:ln>
        </p:spPr>
        <p:txBody>
          <a:bodyPr vert="horz" wrap="square" lIns="91440" tIns="45720" rIns="91440" bIns="45720" numCol="1" anchor="t" anchorCtr="0" compatLnSpc="1">
            <a:prstTxWarp prst="textNoShape">
              <a:avLst/>
            </a:prstTxWarp>
          </a:bodyPr>
          <a:lstStyle/>
          <a:p>
            <a:pPr>
              <a:buFont typeface="Symbol" pitchFamily="18" charset="2"/>
              <a:buNone/>
            </a:pPr>
            <a:r>
              <a:rPr altLang="en-US" dirty="0"/>
              <a:t>1. Content of Self Exploration:</a:t>
            </a:r>
          </a:p>
          <a:p>
            <a:pPr lvl="1">
              <a:buFont typeface="Wingdings" pitchFamily="2" charset="2"/>
              <a:buNone/>
            </a:pPr>
            <a:r>
              <a:rPr altLang="en-US" dirty="0"/>
              <a:t>a. Desire  - Aim, Objective, Purpose- Basic Aspiration</a:t>
            </a:r>
          </a:p>
          <a:p>
            <a:pPr>
              <a:buFont typeface="Symbol" pitchFamily="18" charset="2"/>
              <a:buNone/>
            </a:pPr>
            <a:r>
              <a:rPr altLang="en-US" dirty="0"/>
              <a:t>    		What do I want to achieve?</a:t>
            </a:r>
          </a:p>
          <a:p>
            <a:pPr>
              <a:buFont typeface="Symbol" pitchFamily="18" charset="2"/>
              <a:buNone/>
            </a:pPr>
            <a:endParaRPr altLang="en-US" dirty="0"/>
          </a:p>
          <a:p>
            <a:pPr lvl="1">
              <a:buFont typeface="Wingdings" pitchFamily="2" charset="2"/>
              <a:buNone/>
            </a:pPr>
            <a:r>
              <a:rPr altLang="en-US" dirty="0"/>
              <a:t>b. Program  – Process of achieving the desire, action</a:t>
            </a:r>
          </a:p>
          <a:p>
            <a:pPr>
              <a:buFont typeface="Symbol" pitchFamily="18" charset="2"/>
              <a:buNone/>
            </a:pPr>
            <a:r>
              <a:rPr altLang="en-US" dirty="0"/>
              <a:t>    		How do I achieve it ?</a:t>
            </a:r>
          </a:p>
          <a:p>
            <a:pPr>
              <a:buFont typeface="Symbol" pitchFamily="18" charset="2"/>
              <a:buNone/>
            </a:pPr>
            <a:endParaRPr altLang="en-US" dirty="0"/>
          </a:p>
          <a:p>
            <a:pPr>
              <a:buFont typeface="Symbol" pitchFamily="18" charset="2"/>
              <a:buNone/>
            </a:pPr>
            <a:r>
              <a:rPr altLang="en-US" dirty="0"/>
              <a:t>2. Process of Self Exploration</a:t>
            </a:r>
          </a:p>
          <a:p>
            <a:pPr>
              <a:buFont typeface="Symbol" pitchFamily="18" charset="2"/>
              <a:buNone/>
            </a:pPr>
            <a:r>
              <a:rPr altLang="en-US" dirty="0"/>
              <a:t>	a. </a:t>
            </a:r>
            <a:r>
              <a:rPr lang="en-GB" altLang="en-US" dirty="0"/>
              <a:t>Whatever is stated is a </a:t>
            </a:r>
            <a:r>
              <a:rPr lang="en-GB" altLang="en-US" b="1" dirty="0"/>
              <a:t>Proposal</a:t>
            </a:r>
            <a:r>
              <a:rPr lang="en-GB" altLang="en-US" dirty="0"/>
              <a:t> (</a:t>
            </a:r>
            <a:r>
              <a:rPr lang="en-GB" altLang="en-US" b="1" dirty="0">
                <a:solidFill>
                  <a:srgbClr val="FF0000"/>
                </a:solidFill>
              </a:rPr>
              <a:t>Do not assume it to be true</a:t>
            </a:r>
            <a:r>
              <a:rPr lang="en-GB" altLang="en-US" dirty="0"/>
              <a:t>)</a:t>
            </a:r>
          </a:p>
          <a:p>
            <a:pPr>
              <a:buFont typeface="Symbol" pitchFamily="18" charset="2"/>
              <a:buNone/>
            </a:pPr>
            <a:r>
              <a:rPr lang="en-GB" altLang="en-US" b="1" dirty="0"/>
              <a:t>	     Verify</a:t>
            </a:r>
            <a:r>
              <a:rPr lang="en-GB" altLang="en-US" dirty="0"/>
              <a:t> it on your own </a:t>
            </a:r>
          </a:p>
          <a:p>
            <a:pPr>
              <a:buFont typeface="Symbol" pitchFamily="18" charset="2"/>
              <a:buNone/>
            </a:pPr>
            <a:r>
              <a:rPr altLang="en-US" dirty="0"/>
              <a:t>	      Self-verification</a:t>
            </a:r>
          </a:p>
          <a:p>
            <a:pPr>
              <a:buFont typeface="Symbol" pitchFamily="18" charset="2"/>
              <a:buNone/>
            </a:pPr>
            <a:endParaRPr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126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267">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2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t>Process of Self-</a:t>
            </a:r>
            <a:r>
              <a:rPr lang="en-US" altLang="en-US">
                <a:solidFill>
                  <a:srgbClr val="C00000"/>
                </a:solidFill>
              </a:rPr>
              <a:t>exploration</a:t>
            </a:r>
            <a:endParaRPr lang="en-GB" altLang="en-US">
              <a:solidFill>
                <a:srgbClr val="C00000"/>
              </a:solidFill>
            </a:endParaRPr>
          </a:p>
        </p:txBody>
      </p:sp>
      <p:sp>
        <p:nvSpPr>
          <p:cNvPr id="41987" name="Text Placeholder 24"/>
          <p:cNvSpPr>
            <a:spLocks noGrp="1"/>
          </p:cNvSpPr>
          <p:nvPr>
            <p:ph type="body" sz="quarter" idx="13"/>
          </p:nvPr>
        </p:nvSpPr>
        <p:spPr bwMode="auto">
          <a:noFill/>
          <a:ln>
            <a:miter lim="800000"/>
            <a:headEnd/>
            <a:tailEnd/>
          </a:ln>
        </p:spPr>
        <p:txBody>
          <a:bodyPr vert="horz" wrap="square" lIns="91440" tIns="45720" rIns="91440" bIns="45720" numCol="1" anchor="t" anchorCtr="0" compatLnSpc="1">
            <a:prstTxWarp prst="textNoShape">
              <a:avLst/>
            </a:prstTxWarp>
          </a:bodyPr>
          <a:lstStyle/>
          <a:p>
            <a:pPr>
              <a:buFont typeface="Symbol" pitchFamily="18" charset="2"/>
              <a:buNone/>
            </a:pPr>
            <a:r>
              <a:rPr lang="en-GB" altLang="en-US"/>
              <a:t>Whatever is stated is a </a:t>
            </a:r>
            <a:r>
              <a:rPr lang="en-GB" altLang="en-US" b="1"/>
              <a:t>Proposal</a:t>
            </a:r>
            <a:r>
              <a:rPr lang="en-GB" altLang="en-US"/>
              <a:t> (</a:t>
            </a:r>
            <a:r>
              <a:rPr lang="en-GB" altLang="en-US" b="1">
                <a:solidFill>
                  <a:srgbClr val="FF0000"/>
                </a:solidFill>
              </a:rPr>
              <a:t>Do not assume it to be true</a:t>
            </a:r>
            <a:r>
              <a:rPr lang="en-GB" altLang="en-US"/>
              <a:t>)</a:t>
            </a:r>
          </a:p>
          <a:p>
            <a:pPr>
              <a:buFont typeface="Symbol" pitchFamily="18" charset="2"/>
              <a:buNone/>
            </a:pPr>
            <a:r>
              <a:rPr lang="en-GB" altLang="en-US" b="1"/>
              <a:t>Verify</a:t>
            </a:r>
            <a:r>
              <a:rPr lang="en-GB" altLang="en-US"/>
              <a:t> it on your own right</a:t>
            </a:r>
          </a:p>
          <a:p>
            <a:pPr>
              <a:buFont typeface="Symbol" pitchFamily="18" charset="2"/>
              <a:buNone/>
            </a:pPr>
            <a:endParaRPr altLang="en-US"/>
          </a:p>
        </p:txBody>
      </p:sp>
      <p:sp>
        <p:nvSpPr>
          <p:cNvPr id="41988" name="Rectangle 27"/>
          <p:cNvSpPr>
            <a:spLocks noChangeArrowheads="1"/>
          </p:cNvSpPr>
          <p:nvPr/>
        </p:nvSpPr>
        <p:spPr bwMode="auto">
          <a:xfrm>
            <a:off x="3027363" y="1828800"/>
            <a:ext cx="1420812" cy="430213"/>
          </a:xfrm>
          <a:prstGeom prst="rect">
            <a:avLst/>
          </a:prstGeom>
          <a:noFill/>
          <a:ln w="9525">
            <a:noFill/>
            <a:miter lim="800000"/>
            <a:headEnd/>
            <a:tailEnd/>
          </a:ln>
        </p:spPr>
        <p:txBody>
          <a:bodyPr wrap="none" lIns="0" tIns="0" rIns="0" bIns="0">
            <a:spAutoFit/>
          </a:bodyPr>
          <a:lstStyle/>
          <a:p>
            <a:pPr eaLnBrk="1" hangingPunct="1"/>
            <a:r>
              <a:rPr lang="en-US" altLang="en-US" sz="2800"/>
              <a:t>Proposal</a:t>
            </a:r>
            <a:endParaRPr lang="en-US" altLang="en-US" sz="3600"/>
          </a:p>
        </p:txBody>
      </p:sp>
      <p:grpSp>
        <p:nvGrpSpPr>
          <p:cNvPr id="41989" name="Group 32"/>
          <p:cNvGrpSpPr>
            <a:grpSpLocks/>
          </p:cNvGrpSpPr>
          <p:nvPr/>
        </p:nvGrpSpPr>
        <p:grpSpPr bwMode="auto">
          <a:xfrm>
            <a:off x="1984375" y="2070100"/>
            <a:ext cx="936625" cy="3836988"/>
            <a:chOff x="1393" y="1694"/>
            <a:chExt cx="374" cy="987"/>
          </a:xfrm>
        </p:grpSpPr>
        <p:sp>
          <p:nvSpPr>
            <p:cNvPr id="42011" name="Freeform 28"/>
            <p:cNvSpPr>
              <a:spLocks/>
            </p:cNvSpPr>
            <p:nvPr/>
          </p:nvSpPr>
          <p:spPr bwMode="auto">
            <a:xfrm>
              <a:off x="1393" y="1694"/>
              <a:ext cx="374" cy="987"/>
            </a:xfrm>
            <a:custGeom>
              <a:avLst/>
              <a:gdLst>
                <a:gd name="T0" fmla="*/ 0 w 5158"/>
                <a:gd name="T1" fmla="*/ 0 h 15903"/>
                <a:gd name="T2" fmla="*/ 0 w 5158"/>
                <a:gd name="T3" fmla="*/ 0 h 15903"/>
                <a:gd name="T4" fmla="*/ 0 w 5158"/>
                <a:gd name="T5" fmla="*/ 0 h 15903"/>
                <a:gd name="T6" fmla="*/ 0 w 5158"/>
                <a:gd name="T7" fmla="*/ 0 h 15903"/>
                <a:gd name="T8" fmla="*/ 0 w 5158"/>
                <a:gd name="T9" fmla="*/ 0 h 15903"/>
                <a:gd name="T10" fmla="*/ 0 w 5158"/>
                <a:gd name="T11" fmla="*/ 0 h 15903"/>
                <a:gd name="T12" fmla="*/ 0 w 5158"/>
                <a:gd name="T13" fmla="*/ 0 h 15903"/>
                <a:gd name="T14" fmla="*/ 0 w 5158"/>
                <a:gd name="T15" fmla="*/ 0 h 15903"/>
                <a:gd name="T16" fmla="*/ 0 w 5158"/>
                <a:gd name="T17" fmla="*/ 0 h 15903"/>
                <a:gd name="T18" fmla="*/ 0 w 5158"/>
                <a:gd name="T19" fmla="*/ 0 h 15903"/>
                <a:gd name="T20" fmla="*/ 0 w 5158"/>
                <a:gd name="T21" fmla="*/ 0 h 15903"/>
                <a:gd name="T22" fmla="*/ 0 w 5158"/>
                <a:gd name="T23" fmla="*/ 0 h 15903"/>
                <a:gd name="T24" fmla="*/ 0 w 5158"/>
                <a:gd name="T25" fmla="*/ 0 h 159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158"/>
                <a:gd name="T40" fmla="*/ 0 h 15903"/>
                <a:gd name="T41" fmla="*/ 5158 w 5158"/>
                <a:gd name="T42" fmla="*/ 15903 h 159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158" h="15903">
                  <a:moveTo>
                    <a:pt x="5158" y="0"/>
                  </a:moveTo>
                  <a:cubicBezTo>
                    <a:pt x="2309" y="0"/>
                    <a:pt x="0" y="3026"/>
                    <a:pt x="0" y="6760"/>
                  </a:cubicBezTo>
                  <a:cubicBezTo>
                    <a:pt x="0" y="6760"/>
                    <a:pt x="0" y="6760"/>
                    <a:pt x="0" y="6760"/>
                  </a:cubicBezTo>
                  <a:lnTo>
                    <a:pt x="0" y="8086"/>
                  </a:lnTo>
                  <a:cubicBezTo>
                    <a:pt x="0" y="10976"/>
                    <a:pt x="1402" y="13546"/>
                    <a:pt x="3488" y="14482"/>
                  </a:cubicBezTo>
                  <a:lnTo>
                    <a:pt x="3488" y="15903"/>
                  </a:lnTo>
                  <a:lnTo>
                    <a:pt x="5158" y="14183"/>
                  </a:lnTo>
                  <a:lnTo>
                    <a:pt x="3488" y="11736"/>
                  </a:lnTo>
                  <a:lnTo>
                    <a:pt x="3488" y="13156"/>
                  </a:lnTo>
                  <a:cubicBezTo>
                    <a:pt x="1577" y="12299"/>
                    <a:pt x="223" y="10059"/>
                    <a:pt x="25" y="7424"/>
                  </a:cubicBezTo>
                  <a:lnTo>
                    <a:pt x="24" y="7423"/>
                  </a:lnTo>
                  <a:cubicBezTo>
                    <a:pt x="284" y="3963"/>
                    <a:pt x="2505" y="1326"/>
                    <a:pt x="5158" y="1326"/>
                  </a:cubicBezTo>
                  <a:lnTo>
                    <a:pt x="5158" y="0"/>
                  </a:lnTo>
                  <a:close/>
                </a:path>
              </a:pathLst>
            </a:custGeom>
            <a:solidFill>
              <a:srgbClr val="99CCFF"/>
            </a:solidFill>
            <a:ln w="0">
              <a:solidFill>
                <a:srgbClr val="000000"/>
              </a:solidFill>
              <a:round/>
              <a:headEnd/>
              <a:tailEnd/>
            </a:ln>
          </p:spPr>
          <p:txBody>
            <a:bodyPr/>
            <a:lstStyle/>
            <a:p>
              <a:endParaRPr lang="en-US"/>
            </a:p>
          </p:txBody>
        </p:sp>
        <p:sp>
          <p:nvSpPr>
            <p:cNvPr id="42012" name="Freeform 29"/>
            <p:cNvSpPr>
              <a:spLocks/>
            </p:cNvSpPr>
            <p:nvPr/>
          </p:nvSpPr>
          <p:spPr bwMode="auto">
            <a:xfrm>
              <a:off x="1393" y="1694"/>
              <a:ext cx="374" cy="538"/>
            </a:xfrm>
            <a:custGeom>
              <a:avLst/>
              <a:gdLst>
                <a:gd name="T0" fmla="*/ 0 w 5158"/>
                <a:gd name="T1" fmla="*/ 0 h 7424"/>
                <a:gd name="T2" fmla="*/ 0 w 5158"/>
                <a:gd name="T3" fmla="*/ 0 h 7424"/>
                <a:gd name="T4" fmla="*/ 0 w 5158"/>
                <a:gd name="T5" fmla="*/ 0 h 7424"/>
                <a:gd name="T6" fmla="*/ 0 w 5158"/>
                <a:gd name="T7" fmla="*/ 0 h 7424"/>
                <a:gd name="T8" fmla="*/ 0 w 5158"/>
                <a:gd name="T9" fmla="*/ 0 h 7424"/>
                <a:gd name="T10" fmla="*/ 0 w 5158"/>
                <a:gd name="T11" fmla="*/ 0 h 7424"/>
                <a:gd name="T12" fmla="*/ 0 60000 65536"/>
                <a:gd name="T13" fmla="*/ 0 60000 65536"/>
                <a:gd name="T14" fmla="*/ 0 60000 65536"/>
                <a:gd name="T15" fmla="*/ 0 60000 65536"/>
                <a:gd name="T16" fmla="*/ 0 60000 65536"/>
                <a:gd name="T17" fmla="*/ 0 60000 65536"/>
                <a:gd name="T18" fmla="*/ 0 w 5158"/>
                <a:gd name="T19" fmla="*/ 0 h 7424"/>
                <a:gd name="T20" fmla="*/ 5158 w 5158"/>
                <a:gd name="T21" fmla="*/ 7424 h 7424"/>
              </a:gdLst>
              <a:ahLst/>
              <a:cxnLst>
                <a:cxn ang="T12">
                  <a:pos x="T0" y="T1"/>
                </a:cxn>
                <a:cxn ang="T13">
                  <a:pos x="T2" y="T3"/>
                </a:cxn>
                <a:cxn ang="T14">
                  <a:pos x="T4" y="T5"/>
                </a:cxn>
                <a:cxn ang="T15">
                  <a:pos x="T6" y="T7"/>
                </a:cxn>
                <a:cxn ang="T16">
                  <a:pos x="T8" y="T9"/>
                </a:cxn>
                <a:cxn ang="T17">
                  <a:pos x="T10" y="T11"/>
                </a:cxn>
              </a:cxnLst>
              <a:rect l="T18" t="T19" r="T20" b="T21"/>
              <a:pathLst>
                <a:path w="5158" h="7424">
                  <a:moveTo>
                    <a:pt x="5158" y="0"/>
                  </a:moveTo>
                  <a:cubicBezTo>
                    <a:pt x="2309" y="0"/>
                    <a:pt x="0" y="3026"/>
                    <a:pt x="0" y="6760"/>
                  </a:cubicBezTo>
                  <a:cubicBezTo>
                    <a:pt x="0" y="6982"/>
                    <a:pt x="8" y="7203"/>
                    <a:pt x="25" y="7424"/>
                  </a:cubicBezTo>
                  <a:lnTo>
                    <a:pt x="24" y="7423"/>
                  </a:lnTo>
                  <a:cubicBezTo>
                    <a:pt x="284" y="3963"/>
                    <a:pt x="2505" y="1326"/>
                    <a:pt x="5158" y="1326"/>
                  </a:cubicBezTo>
                  <a:lnTo>
                    <a:pt x="5158" y="0"/>
                  </a:lnTo>
                  <a:close/>
                </a:path>
              </a:pathLst>
            </a:custGeom>
            <a:solidFill>
              <a:srgbClr val="7BA4CD"/>
            </a:solidFill>
            <a:ln w="0">
              <a:solidFill>
                <a:srgbClr val="000000"/>
              </a:solidFill>
              <a:round/>
              <a:headEnd/>
              <a:tailEnd/>
            </a:ln>
          </p:spPr>
          <p:txBody>
            <a:bodyPr/>
            <a:lstStyle/>
            <a:p>
              <a:endParaRPr lang="en-US"/>
            </a:p>
          </p:txBody>
        </p:sp>
        <p:sp>
          <p:nvSpPr>
            <p:cNvPr id="42013" name="Freeform 31"/>
            <p:cNvSpPr>
              <a:spLocks/>
            </p:cNvSpPr>
            <p:nvPr/>
          </p:nvSpPr>
          <p:spPr bwMode="auto">
            <a:xfrm>
              <a:off x="1393" y="2184"/>
              <a:ext cx="2" cy="48"/>
            </a:xfrm>
            <a:custGeom>
              <a:avLst/>
              <a:gdLst>
                <a:gd name="T0" fmla="*/ 0 w 2"/>
                <a:gd name="T1" fmla="*/ 0 h 48"/>
                <a:gd name="T2" fmla="*/ 2 w 2"/>
                <a:gd name="T3" fmla="*/ 48 h 48"/>
                <a:gd name="T4" fmla="*/ 0 60000 65536"/>
                <a:gd name="T5" fmla="*/ 0 60000 65536"/>
                <a:gd name="T6" fmla="*/ 0 w 2"/>
                <a:gd name="T7" fmla="*/ 0 h 48"/>
                <a:gd name="T8" fmla="*/ 2 w 2"/>
                <a:gd name="T9" fmla="*/ 48 h 48"/>
              </a:gdLst>
              <a:ahLst/>
              <a:cxnLst>
                <a:cxn ang="T4">
                  <a:pos x="T0" y="T1"/>
                </a:cxn>
                <a:cxn ang="T5">
                  <a:pos x="T2" y="T3"/>
                </a:cxn>
              </a:cxnLst>
              <a:rect l="T6" t="T7" r="T8" b="T9"/>
              <a:pathLst>
                <a:path w="2" h="48">
                  <a:moveTo>
                    <a:pt x="0" y="0"/>
                  </a:moveTo>
                  <a:cubicBezTo>
                    <a:pt x="0" y="16"/>
                    <a:pt x="0" y="32"/>
                    <a:pt x="2" y="48"/>
                  </a:cubicBezTo>
                </a:path>
              </a:pathLst>
            </a:custGeom>
            <a:noFill/>
            <a:ln w="6350" cap="rnd">
              <a:solidFill>
                <a:srgbClr val="000000"/>
              </a:solidFill>
              <a:round/>
              <a:headEnd/>
              <a:tailEnd/>
            </a:ln>
          </p:spPr>
          <p:txBody>
            <a:bodyPr/>
            <a:lstStyle/>
            <a:p>
              <a:endParaRPr lang="en-US"/>
            </a:p>
          </p:txBody>
        </p:sp>
      </p:grpSp>
      <p:grpSp>
        <p:nvGrpSpPr>
          <p:cNvPr id="41990" name="Group 37"/>
          <p:cNvGrpSpPr>
            <a:grpSpLocks/>
          </p:cNvGrpSpPr>
          <p:nvPr/>
        </p:nvGrpSpPr>
        <p:grpSpPr bwMode="auto">
          <a:xfrm>
            <a:off x="4543425" y="2139950"/>
            <a:ext cx="733425" cy="3759200"/>
            <a:chOff x="2415" y="1712"/>
            <a:chExt cx="293" cy="967"/>
          </a:xfrm>
        </p:grpSpPr>
        <p:sp>
          <p:nvSpPr>
            <p:cNvPr id="42008" name="Freeform 33"/>
            <p:cNvSpPr>
              <a:spLocks/>
            </p:cNvSpPr>
            <p:nvPr/>
          </p:nvSpPr>
          <p:spPr bwMode="auto">
            <a:xfrm>
              <a:off x="2415" y="1712"/>
              <a:ext cx="293" cy="967"/>
            </a:xfrm>
            <a:custGeom>
              <a:avLst/>
              <a:gdLst>
                <a:gd name="T0" fmla="*/ 0 w 4042"/>
                <a:gd name="T1" fmla="*/ 0 h 15569"/>
                <a:gd name="T2" fmla="*/ 0 w 4042"/>
                <a:gd name="T3" fmla="*/ 0 h 15569"/>
                <a:gd name="T4" fmla="*/ 0 w 4042"/>
                <a:gd name="T5" fmla="*/ 0 h 15569"/>
                <a:gd name="T6" fmla="*/ 0 w 4042"/>
                <a:gd name="T7" fmla="*/ 0 h 15569"/>
                <a:gd name="T8" fmla="*/ 0 w 4042"/>
                <a:gd name="T9" fmla="*/ 0 h 15569"/>
                <a:gd name="T10" fmla="*/ 0 w 4042"/>
                <a:gd name="T11" fmla="*/ 0 h 15569"/>
                <a:gd name="T12" fmla="*/ 0 w 4042"/>
                <a:gd name="T13" fmla="*/ 0 h 15569"/>
                <a:gd name="T14" fmla="*/ 0 w 4042"/>
                <a:gd name="T15" fmla="*/ 0 h 15569"/>
                <a:gd name="T16" fmla="*/ 0 w 4042"/>
                <a:gd name="T17" fmla="*/ 0 h 15569"/>
                <a:gd name="T18" fmla="*/ 0 w 4042"/>
                <a:gd name="T19" fmla="*/ 0 h 15569"/>
                <a:gd name="T20" fmla="*/ 0 w 4042"/>
                <a:gd name="T21" fmla="*/ 0 h 15569"/>
                <a:gd name="T22" fmla="*/ 0 w 4042"/>
                <a:gd name="T23" fmla="*/ 0 h 15569"/>
                <a:gd name="T24" fmla="*/ 0 w 4042"/>
                <a:gd name="T25" fmla="*/ 0 h 155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042"/>
                <a:gd name="T40" fmla="*/ 0 h 15569"/>
                <a:gd name="T41" fmla="*/ 4042 w 4042"/>
                <a:gd name="T42" fmla="*/ 15569 h 155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042" h="15569">
                  <a:moveTo>
                    <a:pt x="0" y="0"/>
                  </a:moveTo>
                  <a:cubicBezTo>
                    <a:pt x="2232" y="0"/>
                    <a:pt x="4041" y="2963"/>
                    <a:pt x="4041" y="6618"/>
                  </a:cubicBezTo>
                  <a:cubicBezTo>
                    <a:pt x="4042" y="6618"/>
                    <a:pt x="4041" y="6618"/>
                    <a:pt x="4041" y="6618"/>
                  </a:cubicBezTo>
                  <a:lnTo>
                    <a:pt x="4041" y="7916"/>
                  </a:lnTo>
                  <a:cubicBezTo>
                    <a:pt x="4041" y="10745"/>
                    <a:pt x="2943" y="13262"/>
                    <a:pt x="1308" y="14177"/>
                  </a:cubicBezTo>
                  <a:lnTo>
                    <a:pt x="1308" y="15569"/>
                  </a:lnTo>
                  <a:lnTo>
                    <a:pt x="0" y="13885"/>
                  </a:lnTo>
                  <a:lnTo>
                    <a:pt x="1308" y="11489"/>
                  </a:lnTo>
                  <a:lnTo>
                    <a:pt x="1308" y="12880"/>
                  </a:lnTo>
                  <a:cubicBezTo>
                    <a:pt x="2806" y="12041"/>
                    <a:pt x="3867" y="9847"/>
                    <a:pt x="4022" y="7268"/>
                  </a:cubicBezTo>
                  <a:lnTo>
                    <a:pt x="4022" y="7267"/>
                  </a:lnTo>
                  <a:cubicBezTo>
                    <a:pt x="3818" y="3880"/>
                    <a:pt x="2079" y="1298"/>
                    <a:pt x="0" y="1298"/>
                  </a:cubicBezTo>
                  <a:lnTo>
                    <a:pt x="0" y="0"/>
                  </a:lnTo>
                  <a:close/>
                </a:path>
              </a:pathLst>
            </a:custGeom>
            <a:solidFill>
              <a:srgbClr val="99CCFF"/>
            </a:solidFill>
            <a:ln w="0">
              <a:solidFill>
                <a:srgbClr val="000000"/>
              </a:solidFill>
              <a:round/>
              <a:headEnd/>
              <a:tailEnd/>
            </a:ln>
          </p:spPr>
          <p:txBody>
            <a:bodyPr/>
            <a:lstStyle/>
            <a:p>
              <a:endParaRPr lang="en-US"/>
            </a:p>
          </p:txBody>
        </p:sp>
        <p:sp>
          <p:nvSpPr>
            <p:cNvPr id="42009" name="Freeform 34"/>
            <p:cNvSpPr>
              <a:spLocks/>
            </p:cNvSpPr>
            <p:nvPr/>
          </p:nvSpPr>
          <p:spPr bwMode="auto">
            <a:xfrm>
              <a:off x="2415" y="1712"/>
              <a:ext cx="293" cy="526"/>
            </a:xfrm>
            <a:custGeom>
              <a:avLst/>
              <a:gdLst>
                <a:gd name="T0" fmla="*/ 0 w 4042"/>
                <a:gd name="T1" fmla="*/ 0 h 7268"/>
                <a:gd name="T2" fmla="*/ 0 w 4042"/>
                <a:gd name="T3" fmla="*/ 0 h 7268"/>
                <a:gd name="T4" fmla="*/ 0 w 4042"/>
                <a:gd name="T5" fmla="*/ 0 h 7268"/>
                <a:gd name="T6" fmla="*/ 0 w 4042"/>
                <a:gd name="T7" fmla="*/ 0 h 7268"/>
                <a:gd name="T8" fmla="*/ 0 w 4042"/>
                <a:gd name="T9" fmla="*/ 0 h 7268"/>
                <a:gd name="T10" fmla="*/ 0 w 4042"/>
                <a:gd name="T11" fmla="*/ 0 h 7268"/>
                <a:gd name="T12" fmla="*/ 0 60000 65536"/>
                <a:gd name="T13" fmla="*/ 0 60000 65536"/>
                <a:gd name="T14" fmla="*/ 0 60000 65536"/>
                <a:gd name="T15" fmla="*/ 0 60000 65536"/>
                <a:gd name="T16" fmla="*/ 0 60000 65536"/>
                <a:gd name="T17" fmla="*/ 0 60000 65536"/>
                <a:gd name="T18" fmla="*/ 0 w 4042"/>
                <a:gd name="T19" fmla="*/ 0 h 7268"/>
                <a:gd name="T20" fmla="*/ 4042 w 4042"/>
                <a:gd name="T21" fmla="*/ 7268 h 7268"/>
              </a:gdLst>
              <a:ahLst/>
              <a:cxnLst>
                <a:cxn ang="T12">
                  <a:pos x="T0" y="T1"/>
                </a:cxn>
                <a:cxn ang="T13">
                  <a:pos x="T2" y="T3"/>
                </a:cxn>
                <a:cxn ang="T14">
                  <a:pos x="T4" y="T5"/>
                </a:cxn>
                <a:cxn ang="T15">
                  <a:pos x="T6" y="T7"/>
                </a:cxn>
                <a:cxn ang="T16">
                  <a:pos x="T8" y="T9"/>
                </a:cxn>
                <a:cxn ang="T17">
                  <a:pos x="T10" y="T11"/>
                </a:cxn>
              </a:cxnLst>
              <a:rect l="T18" t="T19" r="T20" b="T21"/>
              <a:pathLst>
                <a:path w="4042" h="7268">
                  <a:moveTo>
                    <a:pt x="0" y="0"/>
                  </a:moveTo>
                  <a:cubicBezTo>
                    <a:pt x="2232" y="0"/>
                    <a:pt x="4041" y="2963"/>
                    <a:pt x="4041" y="6618"/>
                  </a:cubicBezTo>
                  <a:cubicBezTo>
                    <a:pt x="4042" y="6835"/>
                    <a:pt x="4035" y="7052"/>
                    <a:pt x="4022" y="7268"/>
                  </a:cubicBezTo>
                  <a:lnTo>
                    <a:pt x="4022" y="7267"/>
                  </a:lnTo>
                  <a:cubicBezTo>
                    <a:pt x="3818" y="3880"/>
                    <a:pt x="2079" y="1298"/>
                    <a:pt x="0" y="1298"/>
                  </a:cubicBezTo>
                  <a:lnTo>
                    <a:pt x="0" y="0"/>
                  </a:lnTo>
                  <a:close/>
                </a:path>
              </a:pathLst>
            </a:custGeom>
            <a:solidFill>
              <a:srgbClr val="7BA4CD"/>
            </a:solidFill>
            <a:ln w="0">
              <a:solidFill>
                <a:srgbClr val="000000"/>
              </a:solidFill>
              <a:round/>
              <a:headEnd/>
              <a:tailEnd/>
            </a:ln>
          </p:spPr>
          <p:txBody>
            <a:bodyPr/>
            <a:lstStyle/>
            <a:p>
              <a:endParaRPr lang="en-US"/>
            </a:p>
          </p:txBody>
        </p:sp>
        <p:sp>
          <p:nvSpPr>
            <p:cNvPr id="42010" name="Freeform 36"/>
            <p:cNvSpPr>
              <a:spLocks/>
            </p:cNvSpPr>
            <p:nvPr/>
          </p:nvSpPr>
          <p:spPr bwMode="auto">
            <a:xfrm>
              <a:off x="2707" y="2191"/>
              <a:ext cx="1" cy="47"/>
            </a:xfrm>
            <a:custGeom>
              <a:avLst/>
              <a:gdLst>
                <a:gd name="T0" fmla="*/ 1 w 1"/>
                <a:gd name="T1" fmla="*/ 0 h 47"/>
                <a:gd name="T2" fmla="*/ 0 w 1"/>
                <a:gd name="T3" fmla="*/ 47 h 47"/>
                <a:gd name="T4" fmla="*/ 0 60000 65536"/>
                <a:gd name="T5" fmla="*/ 0 60000 65536"/>
                <a:gd name="T6" fmla="*/ 0 w 1"/>
                <a:gd name="T7" fmla="*/ 0 h 47"/>
                <a:gd name="T8" fmla="*/ 1 w 1"/>
                <a:gd name="T9" fmla="*/ 47 h 47"/>
              </a:gdLst>
              <a:ahLst/>
              <a:cxnLst>
                <a:cxn ang="T4">
                  <a:pos x="T0" y="T1"/>
                </a:cxn>
                <a:cxn ang="T5">
                  <a:pos x="T2" y="T3"/>
                </a:cxn>
              </a:cxnLst>
              <a:rect l="T6" t="T7" r="T8" b="T9"/>
              <a:pathLst>
                <a:path w="1" h="47">
                  <a:moveTo>
                    <a:pt x="1" y="0"/>
                  </a:moveTo>
                  <a:cubicBezTo>
                    <a:pt x="1" y="16"/>
                    <a:pt x="1" y="32"/>
                    <a:pt x="0" y="47"/>
                  </a:cubicBezTo>
                </a:path>
              </a:pathLst>
            </a:custGeom>
            <a:noFill/>
            <a:ln w="6350" cap="rnd">
              <a:solidFill>
                <a:srgbClr val="000000"/>
              </a:solidFill>
              <a:round/>
              <a:headEnd/>
              <a:tailEnd/>
            </a:ln>
          </p:spPr>
          <p:txBody>
            <a:bodyPr/>
            <a:lstStyle/>
            <a:p>
              <a:endParaRPr lang="en-US"/>
            </a:p>
          </p:txBody>
        </p:sp>
      </p:grpSp>
      <p:sp>
        <p:nvSpPr>
          <p:cNvPr id="4104" name="Rectangle 38">
            <a:hlinkClick r:id="rId2" action="ppaction://hlinkpres?slideindex=1&amp;slidetitle="/>
          </p:cNvPr>
          <p:cNvSpPr>
            <a:spLocks noChangeArrowheads="1"/>
          </p:cNvSpPr>
          <p:nvPr/>
        </p:nvSpPr>
        <p:spPr bwMode="auto">
          <a:xfrm>
            <a:off x="152400" y="2438400"/>
            <a:ext cx="1346200" cy="1662113"/>
          </a:xfrm>
          <a:prstGeom prst="rect">
            <a:avLst/>
          </a:prstGeom>
          <a:noFill/>
          <a:ln w="9525">
            <a:noFill/>
            <a:miter lim="800000"/>
            <a:headEnd/>
            <a:tailEnd/>
          </a:ln>
        </p:spPr>
        <p:txBody>
          <a:bodyPr wrap="none" lIns="0" tIns="0" rIns="0" bIns="0">
            <a:spAutoFit/>
          </a:bodyPr>
          <a:lstStyle/>
          <a:p>
            <a:pPr algn="ctr" eaLnBrk="1" hangingPunct="1"/>
            <a:r>
              <a:rPr lang="en-US" altLang="en-US" b="1">
                <a:solidFill>
                  <a:srgbClr val="FF3300"/>
                </a:solidFill>
              </a:rPr>
              <a:t>Verify</a:t>
            </a:r>
          </a:p>
          <a:p>
            <a:pPr algn="ctr" eaLnBrk="1" hangingPunct="1"/>
            <a:r>
              <a:rPr lang="en-US" altLang="en-US" b="1"/>
              <a:t>on the basis</a:t>
            </a:r>
          </a:p>
          <a:p>
            <a:pPr algn="ctr" eaLnBrk="1" hangingPunct="1"/>
            <a:r>
              <a:rPr lang="en-US" altLang="en-US" b="1"/>
              <a:t>Of</a:t>
            </a:r>
          </a:p>
          <a:p>
            <a:pPr algn="ctr" eaLnBrk="1" hangingPunct="1"/>
            <a:r>
              <a:rPr lang="en-US" altLang="en-US" b="1"/>
              <a:t>your</a:t>
            </a:r>
          </a:p>
          <a:p>
            <a:pPr algn="ctr" eaLnBrk="1" hangingPunct="1"/>
            <a:r>
              <a:rPr lang="en-US" altLang="en-US" b="1"/>
              <a:t>Natural</a:t>
            </a:r>
          </a:p>
          <a:p>
            <a:pPr algn="ctr" eaLnBrk="1" hangingPunct="1"/>
            <a:r>
              <a:rPr lang="en-US" altLang="en-US" b="1"/>
              <a:t>Acceptance</a:t>
            </a:r>
          </a:p>
        </p:txBody>
      </p:sp>
      <p:grpSp>
        <p:nvGrpSpPr>
          <p:cNvPr id="4" name="Group 27"/>
          <p:cNvGrpSpPr>
            <a:grpSpLocks/>
          </p:cNvGrpSpPr>
          <p:nvPr/>
        </p:nvGrpSpPr>
        <p:grpSpPr bwMode="auto">
          <a:xfrm>
            <a:off x="6945313" y="3309938"/>
            <a:ext cx="1931987" cy="1576387"/>
            <a:chOff x="6944887" y="2286151"/>
            <a:chExt cx="1932413" cy="1576622"/>
          </a:xfrm>
        </p:grpSpPr>
        <p:sp>
          <p:nvSpPr>
            <p:cNvPr id="42004" name="Rectangle 62"/>
            <p:cNvSpPr>
              <a:spLocks noChangeArrowheads="1"/>
            </p:cNvSpPr>
            <p:nvPr/>
          </p:nvSpPr>
          <p:spPr bwMode="auto">
            <a:xfrm>
              <a:off x="7288517" y="2729398"/>
              <a:ext cx="1324373" cy="492387"/>
            </a:xfrm>
            <a:prstGeom prst="rect">
              <a:avLst/>
            </a:prstGeom>
            <a:noFill/>
            <a:ln w="9525">
              <a:noFill/>
              <a:miter lim="800000"/>
              <a:headEnd/>
              <a:tailEnd/>
            </a:ln>
          </p:spPr>
          <p:txBody>
            <a:bodyPr wrap="none" lIns="0" tIns="0" rIns="0" bIns="0">
              <a:spAutoFit/>
            </a:bodyPr>
            <a:lstStyle/>
            <a:p>
              <a:pPr algn="ctr" eaLnBrk="1" hangingPunct="1"/>
              <a:r>
                <a:rPr lang="en-US" altLang="en-US" sz="1600">
                  <a:solidFill>
                    <a:srgbClr val="000066"/>
                  </a:solidFill>
                </a:rPr>
                <a:t>Work with</a:t>
              </a:r>
            </a:p>
            <a:p>
              <a:pPr algn="ctr" eaLnBrk="1" hangingPunct="1"/>
              <a:r>
                <a:rPr lang="en-US" altLang="en-US" sz="1600">
                  <a:solidFill>
                    <a:srgbClr val="000066"/>
                  </a:solidFill>
                </a:rPr>
                <a:t>Rest of Nature</a:t>
              </a:r>
              <a:endParaRPr lang="en-US" altLang="en-US" sz="3600"/>
            </a:p>
          </p:txBody>
        </p:sp>
        <p:sp>
          <p:nvSpPr>
            <p:cNvPr id="42005" name="Freeform 93"/>
            <p:cNvSpPr>
              <a:spLocks noEditPoints="1"/>
            </p:cNvSpPr>
            <p:nvPr/>
          </p:nvSpPr>
          <p:spPr bwMode="auto">
            <a:xfrm>
              <a:off x="6944887" y="2286151"/>
              <a:ext cx="510768" cy="357710"/>
            </a:xfrm>
            <a:custGeom>
              <a:avLst/>
              <a:gdLst>
                <a:gd name="T0" fmla="*/ 2147483647 w 204"/>
                <a:gd name="T1" fmla="*/ 0 h 92"/>
                <a:gd name="T2" fmla="*/ 2147483647 w 204"/>
                <a:gd name="T3" fmla="*/ 2147483647 h 92"/>
                <a:gd name="T4" fmla="*/ 2147483647 w 204"/>
                <a:gd name="T5" fmla="*/ 2147483647 h 92"/>
                <a:gd name="T6" fmla="*/ 0 w 204"/>
                <a:gd name="T7" fmla="*/ 2147483647 h 92"/>
                <a:gd name="T8" fmla="*/ 2147483647 w 204"/>
                <a:gd name="T9" fmla="*/ 0 h 92"/>
                <a:gd name="T10" fmla="*/ 2147483647 w 204"/>
                <a:gd name="T11" fmla="*/ 2147483647 h 92"/>
                <a:gd name="T12" fmla="*/ 2147483647 w 204"/>
                <a:gd name="T13" fmla="*/ 2147483647 h 92"/>
                <a:gd name="T14" fmla="*/ 2147483647 w 204"/>
                <a:gd name="T15" fmla="*/ 2147483647 h 92"/>
                <a:gd name="T16" fmla="*/ 2147483647 w 204"/>
                <a:gd name="T17" fmla="*/ 2147483647 h 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4"/>
                <a:gd name="T28" fmla="*/ 0 h 92"/>
                <a:gd name="T29" fmla="*/ 204 w 204"/>
                <a:gd name="T30" fmla="*/ 92 h 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4" h="92">
                  <a:moveTo>
                    <a:pt x="3" y="0"/>
                  </a:moveTo>
                  <a:lnTo>
                    <a:pt x="184" y="77"/>
                  </a:lnTo>
                  <a:lnTo>
                    <a:pt x="181" y="84"/>
                  </a:lnTo>
                  <a:lnTo>
                    <a:pt x="0" y="7"/>
                  </a:lnTo>
                  <a:lnTo>
                    <a:pt x="3" y="0"/>
                  </a:lnTo>
                  <a:close/>
                  <a:moveTo>
                    <a:pt x="183" y="66"/>
                  </a:moveTo>
                  <a:lnTo>
                    <a:pt x="204" y="90"/>
                  </a:lnTo>
                  <a:lnTo>
                    <a:pt x="172" y="92"/>
                  </a:lnTo>
                  <a:lnTo>
                    <a:pt x="183" y="66"/>
                  </a:lnTo>
                  <a:close/>
                </a:path>
              </a:pathLst>
            </a:custGeom>
            <a:solidFill>
              <a:srgbClr val="000000"/>
            </a:solidFill>
            <a:ln w="1588">
              <a:solidFill>
                <a:srgbClr val="000000"/>
              </a:solidFill>
              <a:bevel/>
              <a:headEnd/>
              <a:tailEnd/>
            </a:ln>
          </p:spPr>
          <p:txBody>
            <a:bodyPr/>
            <a:lstStyle/>
            <a:p>
              <a:endParaRPr lang="en-US"/>
            </a:p>
          </p:txBody>
        </p:sp>
        <p:sp>
          <p:nvSpPr>
            <p:cNvPr id="42006" name="Line 96"/>
            <p:cNvSpPr>
              <a:spLocks noChangeShapeType="1"/>
            </p:cNvSpPr>
            <p:nvPr/>
          </p:nvSpPr>
          <p:spPr bwMode="auto">
            <a:xfrm>
              <a:off x="7991459" y="3243307"/>
              <a:ext cx="0" cy="373263"/>
            </a:xfrm>
            <a:prstGeom prst="line">
              <a:avLst/>
            </a:prstGeom>
            <a:noFill/>
            <a:ln w="28575">
              <a:solidFill>
                <a:schemeClr val="tx1"/>
              </a:solidFill>
              <a:round/>
              <a:headEnd/>
              <a:tailEnd type="triangle" w="med" len="med"/>
            </a:ln>
          </p:spPr>
          <p:txBody>
            <a:bodyPr/>
            <a:lstStyle/>
            <a:p>
              <a:endParaRPr lang="en-IN"/>
            </a:p>
          </p:txBody>
        </p:sp>
        <p:sp>
          <p:nvSpPr>
            <p:cNvPr id="42007" name="Text Box 97"/>
            <p:cNvSpPr txBox="1">
              <a:spLocks noChangeArrowheads="1"/>
            </p:cNvSpPr>
            <p:nvPr/>
          </p:nvSpPr>
          <p:spPr bwMode="auto">
            <a:xfrm>
              <a:off x="7280390" y="3616572"/>
              <a:ext cx="1596910" cy="246201"/>
            </a:xfrm>
            <a:prstGeom prst="rect">
              <a:avLst/>
            </a:prstGeom>
            <a:noFill/>
            <a:ln w="9525" algn="ctr">
              <a:noFill/>
              <a:miter lim="800000"/>
              <a:headEnd/>
              <a:tailEnd/>
            </a:ln>
          </p:spPr>
          <p:txBody>
            <a:bodyPr wrap="none" lIns="0" tIns="0" rIns="0" bIns="0">
              <a:spAutoFit/>
            </a:bodyPr>
            <a:lstStyle/>
            <a:p>
              <a:pPr eaLnBrk="1" hangingPunct="1"/>
              <a:r>
                <a:rPr lang="en-US" altLang="en-US" sz="1600">
                  <a:solidFill>
                    <a:srgbClr val="008000"/>
                  </a:solidFill>
                </a:rPr>
                <a:t>Mutual Prosperity</a:t>
              </a:r>
            </a:p>
          </p:txBody>
        </p:sp>
      </p:grpSp>
      <p:grpSp>
        <p:nvGrpSpPr>
          <p:cNvPr id="5" name="Group 26"/>
          <p:cNvGrpSpPr>
            <a:grpSpLocks/>
          </p:cNvGrpSpPr>
          <p:nvPr/>
        </p:nvGrpSpPr>
        <p:grpSpPr bwMode="auto">
          <a:xfrm>
            <a:off x="5467350" y="2460625"/>
            <a:ext cx="2565400" cy="2425700"/>
            <a:chOff x="5467666" y="1436298"/>
            <a:chExt cx="2564111" cy="2426259"/>
          </a:xfrm>
        </p:grpSpPr>
        <p:sp>
          <p:nvSpPr>
            <p:cNvPr id="41999" name="Rectangle 44">
              <a:hlinkClick r:id="rId3" action="ppaction://hlinkpres?slideindex=1&amp;slidetitle="/>
            </p:cNvPr>
            <p:cNvSpPr>
              <a:spLocks noChangeArrowheads="1"/>
            </p:cNvSpPr>
            <p:nvPr/>
          </p:nvSpPr>
          <p:spPr bwMode="auto">
            <a:xfrm>
              <a:off x="5570398" y="1436298"/>
              <a:ext cx="2461379" cy="892758"/>
            </a:xfrm>
            <a:prstGeom prst="rect">
              <a:avLst/>
            </a:prstGeom>
            <a:noFill/>
            <a:ln w="9525">
              <a:noFill/>
              <a:miter lim="800000"/>
              <a:headEnd/>
              <a:tailEnd/>
            </a:ln>
          </p:spPr>
          <p:txBody>
            <a:bodyPr wrap="none" lIns="0" tIns="0" rIns="0" bIns="0">
              <a:spAutoFit/>
            </a:bodyPr>
            <a:lstStyle/>
            <a:p>
              <a:pPr algn="ctr" eaLnBrk="1" hangingPunct="1"/>
              <a:r>
                <a:rPr lang="en-US" altLang="en-US" b="1">
                  <a:solidFill>
                    <a:srgbClr val="FF3300"/>
                  </a:solidFill>
                </a:rPr>
                <a:t>Experiential Validation</a:t>
              </a:r>
            </a:p>
            <a:p>
              <a:pPr algn="ctr" eaLnBrk="1" hangingPunct="1"/>
              <a:r>
                <a:rPr lang="en-US" altLang="en-US" b="1">
                  <a:solidFill>
                    <a:srgbClr val="FF3300"/>
                  </a:solidFill>
                </a:rPr>
                <a:t>Live according to it</a:t>
              </a:r>
              <a:endParaRPr lang="en-US" altLang="en-US" sz="4000"/>
            </a:p>
          </p:txBody>
        </p:sp>
        <p:sp>
          <p:nvSpPr>
            <p:cNvPr id="42000" name="Rectangle 88"/>
            <p:cNvSpPr>
              <a:spLocks noChangeArrowheads="1"/>
            </p:cNvSpPr>
            <p:nvPr/>
          </p:nvSpPr>
          <p:spPr bwMode="auto">
            <a:xfrm>
              <a:off x="5569537" y="2709626"/>
              <a:ext cx="1343584" cy="492403"/>
            </a:xfrm>
            <a:prstGeom prst="rect">
              <a:avLst/>
            </a:prstGeom>
            <a:noFill/>
            <a:ln w="9525">
              <a:noFill/>
              <a:miter lim="800000"/>
              <a:headEnd/>
              <a:tailEnd/>
            </a:ln>
          </p:spPr>
          <p:txBody>
            <a:bodyPr wrap="none" lIns="0" tIns="0" rIns="0" bIns="0">
              <a:spAutoFit/>
            </a:bodyPr>
            <a:lstStyle/>
            <a:p>
              <a:pPr algn="ctr" eaLnBrk="1" hangingPunct="1"/>
              <a:r>
                <a:rPr lang="en-US" altLang="en-US" sz="1600">
                  <a:solidFill>
                    <a:srgbClr val="000066"/>
                  </a:solidFill>
                </a:rPr>
                <a:t>Behaviour with</a:t>
              </a:r>
            </a:p>
            <a:p>
              <a:pPr algn="ctr" eaLnBrk="1" hangingPunct="1"/>
              <a:r>
                <a:rPr lang="en-US" altLang="en-US" sz="1600">
                  <a:solidFill>
                    <a:srgbClr val="000066"/>
                  </a:solidFill>
                </a:rPr>
                <a:t>Human Beings</a:t>
              </a:r>
              <a:endParaRPr lang="en-US" altLang="en-US" sz="3600"/>
            </a:p>
          </p:txBody>
        </p:sp>
        <p:sp>
          <p:nvSpPr>
            <p:cNvPr id="42001" name="Freeform 94"/>
            <p:cNvSpPr>
              <a:spLocks noEditPoints="1"/>
            </p:cNvSpPr>
            <p:nvPr/>
          </p:nvSpPr>
          <p:spPr bwMode="auto">
            <a:xfrm>
              <a:off x="6148691" y="2286151"/>
              <a:ext cx="440662" cy="349934"/>
            </a:xfrm>
            <a:custGeom>
              <a:avLst/>
              <a:gdLst>
                <a:gd name="T0" fmla="*/ 2147483647 w 176"/>
                <a:gd name="T1" fmla="*/ 2147483647 h 90"/>
                <a:gd name="T2" fmla="*/ 2147483647 w 176"/>
                <a:gd name="T3" fmla="*/ 2147483647 h 90"/>
                <a:gd name="T4" fmla="*/ 2147483647 w 176"/>
                <a:gd name="T5" fmla="*/ 2147483647 h 90"/>
                <a:gd name="T6" fmla="*/ 2147483647 w 176"/>
                <a:gd name="T7" fmla="*/ 0 h 90"/>
                <a:gd name="T8" fmla="*/ 2147483647 w 176"/>
                <a:gd name="T9" fmla="*/ 2147483647 h 90"/>
                <a:gd name="T10" fmla="*/ 2147483647 w 176"/>
                <a:gd name="T11" fmla="*/ 2147483647 h 90"/>
                <a:gd name="T12" fmla="*/ 0 w 176"/>
                <a:gd name="T13" fmla="*/ 2147483647 h 90"/>
                <a:gd name="T14" fmla="*/ 2147483647 w 176"/>
                <a:gd name="T15" fmla="*/ 2147483647 h 90"/>
                <a:gd name="T16" fmla="*/ 2147483647 w 176"/>
                <a:gd name="T17" fmla="*/ 2147483647 h 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90"/>
                <a:gd name="T29" fmla="*/ 176 w 176"/>
                <a:gd name="T30" fmla="*/ 90 h 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90">
                  <a:moveTo>
                    <a:pt x="176" y="7"/>
                  </a:moveTo>
                  <a:lnTo>
                    <a:pt x="24" y="83"/>
                  </a:lnTo>
                  <a:lnTo>
                    <a:pt x="20" y="76"/>
                  </a:lnTo>
                  <a:lnTo>
                    <a:pt x="173" y="0"/>
                  </a:lnTo>
                  <a:lnTo>
                    <a:pt x="176" y="7"/>
                  </a:lnTo>
                  <a:close/>
                  <a:moveTo>
                    <a:pt x="33" y="90"/>
                  </a:moveTo>
                  <a:lnTo>
                    <a:pt x="0" y="90"/>
                  </a:lnTo>
                  <a:lnTo>
                    <a:pt x="20" y="64"/>
                  </a:lnTo>
                  <a:lnTo>
                    <a:pt x="33" y="90"/>
                  </a:lnTo>
                  <a:close/>
                </a:path>
              </a:pathLst>
            </a:custGeom>
            <a:solidFill>
              <a:srgbClr val="000000"/>
            </a:solidFill>
            <a:ln w="1588">
              <a:solidFill>
                <a:srgbClr val="000000"/>
              </a:solidFill>
              <a:bevel/>
              <a:headEnd/>
              <a:tailEnd/>
            </a:ln>
          </p:spPr>
          <p:txBody>
            <a:bodyPr/>
            <a:lstStyle/>
            <a:p>
              <a:endParaRPr lang="en-US"/>
            </a:p>
          </p:txBody>
        </p:sp>
        <p:sp>
          <p:nvSpPr>
            <p:cNvPr id="42002" name="Text Box 98"/>
            <p:cNvSpPr txBox="1">
              <a:spLocks noChangeArrowheads="1"/>
            </p:cNvSpPr>
            <p:nvPr/>
          </p:nvSpPr>
          <p:spPr bwMode="auto">
            <a:xfrm>
              <a:off x="5467666" y="3616356"/>
              <a:ext cx="1640200" cy="246201"/>
            </a:xfrm>
            <a:prstGeom prst="rect">
              <a:avLst/>
            </a:prstGeom>
            <a:noFill/>
            <a:ln w="9525" algn="ctr">
              <a:noFill/>
              <a:miter lim="800000"/>
              <a:headEnd/>
              <a:tailEnd/>
            </a:ln>
          </p:spPr>
          <p:txBody>
            <a:bodyPr wrap="none" lIns="0" tIns="0" rIns="0" bIns="0">
              <a:spAutoFit/>
            </a:bodyPr>
            <a:lstStyle/>
            <a:p>
              <a:pPr eaLnBrk="1" hangingPunct="1"/>
              <a:r>
                <a:rPr lang="en-US" altLang="en-US" sz="1600">
                  <a:solidFill>
                    <a:srgbClr val="008000"/>
                  </a:solidFill>
                </a:rPr>
                <a:t>Mutual Happiness</a:t>
              </a:r>
            </a:p>
          </p:txBody>
        </p:sp>
        <p:sp>
          <p:nvSpPr>
            <p:cNvPr id="42003" name="Line 99"/>
            <p:cNvSpPr>
              <a:spLocks noChangeShapeType="1"/>
            </p:cNvSpPr>
            <p:nvPr/>
          </p:nvSpPr>
          <p:spPr bwMode="auto">
            <a:xfrm>
              <a:off x="6027616" y="3243090"/>
              <a:ext cx="0" cy="373263"/>
            </a:xfrm>
            <a:prstGeom prst="line">
              <a:avLst/>
            </a:prstGeom>
            <a:noFill/>
            <a:ln w="28575">
              <a:solidFill>
                <a:schemeClr val="tx1"/>
              </a:solidFill>
              <a:round/>
              <a:headEnd/>
              <a:tailEnd type="triangle" w="med" len="med"/>
            </a:ln>
          </p:spPr>
          <p:txBody>
            <a:bodyPr/>
            <a:lstStyle/>
            <a:p>
              <a:endParaRPr lang="en-IN"/>
            </a:p>
          </p:txBody>
        </p:sp>
      </p:grpSp>
      <p:sp>
        <p:nvSpPr>
          <p:cNvPr id="28" name="TextBox 27"/>
          <p:cNvSpPr txBox="1"/>
          <p:nvPr/>
        </p:nvSpPr>
        <p:spPr>
          <a:xfrm>
            <a:off x="0" y="4919663"/>
            <a:ext cx="9144000" cy="1938337"/>
          </a:xfrm>
          <a:prstGeom prst="rect">
            <a:avLst/>
          </a:prstGeom>
          <a:solidFill>
            <a:schemeClr val="bg1"/>
          </a:solidFill>
          <a:ln>
            <a:solidFill>
              <a:schemeClr val="tx1"/>
            </a:solidFill>
          </a:ln>
          <a:effectLst>
            <a:outerShdw blurRad="50800" dist="50800" dir="5400000" algn="ctr" rotWithShape="0">
              <a:schemeClr val="tx1"/>
            </a:outerShdw>
          </a:effectLst>
        </p:spPr>
        <p:txBody>
          <a:bodyPr>
            <a:spAutoFit/>
          </a:bodyPr>
          <a:lstStyle/>
          <a:p>
            <a:pPr algn="ctr" eaLnBrk="1" hangingPunct="1">
              <a:defRPr/>
            </a:pPr>
            <a:r>
              <a:rPr lang="en-US" sz="2000" b="1" dirty="0">
                <a:solidFill>
                  <a:srgbClr val="FF0000"/>
                </a:solidFill>
                <a:latin typeface="Arial" charset="0"/>
              </a:rPr>
              <a:t>Which process is Naturally Acceptable to you?</a:t>
            </a:r>
          </a:p>
          <a:p>
            <a:pPr eaLnBrk="1" hangingPunct="1">
              <a:defRPr/>
            </a:pPr>
            <a:endParaRPr lang="en-US" sz="2000" b="1" dirty="0">
              <a:solidFill>
                <a:srgbClr val="FF0000"/>
              </a:solidFill>
              <a:latin typeface="Arial" charset="0"/>
            </a:endParaRPr>
          </a:p>
          <a:p>
            <a:pPr algn="ctr" eaLnBrk="1" hangingPunct="1">
              <a:defRPr/>
            </a:pPr>
            <a:r>
              <a:rPr lang="en-US" sz="2000" b="1" dirty="0">
                <a:solidFill>
                  <a:srgbClr val="FF0000"/>
                </a:solidFill>
                <a:latin typeface="Arial" charset="0"/>
              </a:rPr>
              <a:t>A process of self-exploration on your own right, leading to understanding in your self</a:t>
            </a:r>
          </a:p>
          <a:p>
            <a:pPr algn="ctr" eaLnBrk="1" hangingPunct="1">
              <a:defRPr/>
            </a:pPr>
            <a:r>
              <a:rPr lang="en-US" sz="2000" b="1" dirty="0">
                <a:solidFill>
                  <a:srgbClr val="FF0000"/>
                </a:solidFill>
                <a:latin typeface="Arial" charset="0"/>
              </a:rPr>
              <a:t>or</a:t>
            </a:r>
          </a:p>
          <a:p>
            <a:pPr algn="ctr" eaLnBrk="1" hangingPunct="1">
              <a:defRPr/>
            </a:pPr>
            <a:r>
              <a:rPr lang="en-US" sz="2000" b="1" dirty="0">
                <a:solidFill>
                  <a:srgbClr val="FF0000"/>
                </a:solidFill>
                <a:latin typeface="Arial" charset="0"/>
              </a:rPr>
              <a:t>A process of discourse, do’s &amp; don’ts, in which you assume what is said</a:t>
            </a:r>
            <a:endParaRPr lang="en-GB" sz="2000" b="1" dirty="0">
              <a:solidFill>
                <a:srgbClr val="FF0000"/>
              </a:solidFill>
              <a:latin typeface="Arial" charset="0"/>
            </a:endParaRPr>
          </a:p>
        </p:txBody>
      </p:sp>
      <p:sp>
        <p:nvSpPr>
          <p:cNvPr id="26" name="Oval 25"/>
          <p:cNvSpPr/>
          <p:nvPr/>
        </p:nvSpPr>
        <p:spPr bwMode="auto">
          <a:xfrm>
            <a:off x="5049838" y="23622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2</a:t>
            </a:r>
          </a:p>
        </p:txBody>
      </p:sp>
      <p:sp>
        <p:nvSpPr>
          <p:cNvPr id="27" name="Oval 5"/>
          <p:cNvSpPr/>
          <p:nvPr/>
        </p:nvSpPr>
        <p:spPr bwMode="auto">
          <a:xfrm>
            <a:off x="0" y="23622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1</a:t>
            </a:r>
          </a:p>
        </p:txBody>
      </p:sp>
      <p:sp>
        <p:nvSpPr>
          <p:cNvPr id="29" name="Oval 28"/>
          <p:cNvSpPr/>
          <p:nvPr/>
        </p:nvSpPr>
        <p:spPr bwMode="auto">
          <a:xfrm>
            <a:off x="5562600" y="3276600"/>
            <a:ext cx="533400" cy="4572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400" dirty="0">
                <a:solidFill>
                  <a:srgbClr val="800080"/>
                </a:solidFill>
              </a:rPr>
              <a:t>2a</a:t>
            </a:r>
          </a:p>
        </p:txBody>
      </p:sp>
      <p:sp>
        <p:nvSpPr>
          <p:cNvPr id="31" name="Oval 30"/>
          <p:cNvSpPr/>
          <p:nvPr/>
        </p:nvSpPr>
        <p:spPr bwMode="auto">
          <a:xfrm>
            <a:off x="7543800" y="3276600"/>
            <a:ext cx="533400" cy="4572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400" dirty="0">
                <a:solidFill>
                  <a:srgbClr val="800080"/>
                </a:solidFill>
              </a:rPr>
              <a:t>2b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p:bldP spid="28" grpId="0" animBg="1"/>
      <p:bldP spid="26" grpId="0" animBg="1"/>
      <p:bldP spid="27" grpId="0" animBg="1"/>
      <p:bldP spid="3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solidFill>
                  <a:srgbClr val="C00000"/>
                </a:solidFill>
              </a:rPr>
              <a:t>Understanding Natural Acceptance</a:t>
            </a:r>
          </a:p>
        </p:txBody>
      </p:sp>
      <p:sp>
        <p:nvSpPr>
          <p:cNvPr id="43011" name="Text Placeholder 2"/>
          <p:cNvSpPr>
            <a:spLocks noGrp="1"/>
          </p:cNvSpPr>
          <p:nvPr>
            <p:ph type="body" sz="quarter" idx="13"/>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a:solidFill>
                <a:srgbClr val="C00000"/>
              </a:solidFill>
            </a:endParaRPr>
          </a:p>
          <a:p>
            <a:r>
              <a:rPr>
                <a:solidFill>
                  <a:srgbClr val="C00000"/>
                </a:solidFill>
              </a:rPr>
              <a:t>What is Naturally acceptable to you?- </a:t>
            </a:r>
          </a:p>
          <a:p>
            <a:pPr lvl="2"/>
            <a:r>
              <a:rPr>
                <a:solidFill>
                  <a:srgbClr val="C00000"/>
                </a:solidFill>
              </a:rPr>
              <a:t>You want to be Happy or Unhappy?</a:t>
            </a:r>
          </a:p>
          <a:p>
            <a:endParaRPr>
              <a:solidFill>
                <a:srgbClr val="C00000"/>
              </a:solidFill>
            </a:endParaRPr>
          </a:p>
          <a:p>
            <a:r>
              <a:rPr>
                <a:solidFill>
                  <a:srgbClr val="C00000"/>
                </a:solidFill>
              </a:rPr>
              <a:t>Where does the answer come from?</a:t>
            </a:r>
          </a:p>
          <a:p>
            <a:endParaRPr>
              <a:solidFill>
                <a:srgbClr val="C00000"/>
              </a:solidFill>
            </a:endParaRPr>
          </a:p>
          <a:p>
            <a:pPr lvl="2"/>
            <a:r>
              <a:rPr>
                <a:solidFill>
                  <a:srgbClr val="C00000"/>
                </a:solidFill>
              </a:rPr>
              <a:t>Is it coming from your likes, dislikes, assumptions, preconditionings, beliefs, world-view, perspective etc.</a:t>
            </a:r>
          </a:p>
          <a:p>
            <a:pPr lvl="2" algn="ctr">
              <a:buFont typeface="Symbol" pitchFamily="18" charset="2"/>
              <a:buNone/>
            </a:pPr>
            <a:r>
              <a:rPr>
                <a:solidFill>
                  <a:srgbClr val="C00000"/>
                </a:solidFill>
              </a:rPr>
              <a:t>OR</a:t>
            </a:r>
          </a:p>
          <a:p>
            <a:pPr lvl="2" algn="ctr"/>
            <a:r>
              <a:rPr>
                <a:solidFill>
                  <a:srgbClr val="C00000"/>
                </a:solidFill>
              </a:rPr>
              <a:t>Is it coming from your Natural Acceptance</a:t>
            </a:r>
          </a:p>
          <a:p>
            <a:endParaRPr>
              <a:solidFill>
                <a:srgbClr val="C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3"/>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solidFill>
                  <a:srgbClr val="C00000"/>
                </a:solidFill>
              </a:rPr>
              <a:t>Characteristics of </a:t>
            </a:r>
            <a:r>
              <a:rPr lang="en-US" altLang="en-US"/>
              <a:t>Natural Acceptance</a:t>
            </a:r>
            <a:endParaRPr lang="en-GB" altLang="en-US"/>
          </a:p>
        </p:txBody>
      </p:sp>
      <p:sp>
        <p:nvSpPr>
          <p:cNvPr id="10" name="Rectangle 9"/>
          <p:cNvSpPr/>
          <p:nvPr/>
        </p:nvSpPr>
        <p:spPr>
          <a:xfrm>
            <a:off x="228600" y="914400"/>
            <a:ext cx="8534400" cy="5562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lgn="just" eaLnBrk="1" hangingPunct="1">
              <a:lnSpc>
                <a:spcPct val="150000"/>
              </a:lnSpc>
              <a:buFont typeface="Arial" panose="020B0604020202020204" pitchFamily="34" charset="0"/>
              <a:buChar char="•"/>
              <a:defRPr/>
            </a:pPr>
            <a:r>
              <a:rPr lang="en-GB" sz="2400" dirty="0">
                <a:solidFill>
                  <a:schemeClr val="tx1"/>
                </a:solidFill>
                <a:latin typeface="Times New Roman" panose="02020603050405020304" pitchFamily="18" charset="0"/>
                <a:cs typeface="Times New Roman" panose="02020603050405020304" pitchFamily="18" charset="0"/>
              </a:rPr>
              <a:t>It does not change with time.</a:t>
            </a:r>
          </a:p>
          <a:p>
            <a:pPr marL="285750" indent="-285750" algn="just" eaLnBrk="1" hangingPunct="1">
              <a:lnSpc>
                <a:spcPct val="150000"/>
              </a:lnSpc>
              <a:buFont typeface="Arial" panose="020B0604020202020204" pitchFamily="34" charset="0"/>
              <a:buChar char="•"/>
              <a:defRPr/>
            </a:pPr>
            <a:r>
              <a:rPr lang="en-GB" sz="2400" dirty="0">
                <a:solidFill>
                  <a:schemeClr val="tx1"/>
                </a:solidFill>
                <a:latin typeface="Times New Roman" panose="02020603050405020304" pitchFamily="18" charset="0"/>
                <a:cs typeface="Times New Roman" panose="02020603050405020304" pitchFamily="18" charset="0"/>
              </a:rPr>
              <a:t>It does not </a:t>
            </a:r>
            <a:r>
              <a:rPr lang="en-GB" sz="2400" dirty="0">
                <a:solidFill>
                  <a:srgbClr val="C00000"/>
                </a:solidFill>
                <a:latin typeface="Times New Roman" panose="02020603050405020304" pitchFamily="18" charset="0"/>
                <a:cs typeface="Times New Roman" panose="02020603050405020304" pitchFamily="18" charset="0"/>
              </a:rPr>
              <a:t>change with</a:t>
            </a:r>
            <a:r>
              <a:rPr lang="en-GB" sz="2400" dirty="0">
                <a:solidFill>
                  <a:schemeClr val="tx1"/>
                </a:solidFill>
                <a:latin typeface="Times New Roman" panose="02020603050405020304" pitchFamily="18" charset="0"/>
                <a:cs typeface="Times New Roman" panose="02020603050405020304" pitchFamily="18" charset="0"/>
              </a:rPr>
              <a:t> place.</a:t>
            </a:r>
          </a:p>
          <a:p>
            <a:pPr marL="285750" indent="-285750" algn="just" eaLnBrk="1" hangingPunct="1">
              <a:lnSpc>
                <a:spcPct val="150000"/>
              </a:lnSpc>
              <a:buFont typeface="Arial" panose="020B0604020202020204" pitchFamily="34" charset="0"/>
              <a:buChar char="•"/>
              <a:defRPr/>
            </a:pPr>
            <a:r>
              <a:rPr lang="en-GB" sz="2400" dirty="0">
                <a:solidFill>
                  <a:srgbClr val="C00000"/>
                </a:solidFill>
                <a:latin typeface="Times New Roman" panose="02020603050405020304" pitchFamily="18" charset="0"/>
                <a:cs typeface="Times New Roman" panose="02020603050405020304" pitchFamily="18" charset="0"/>
              </a:rPr>
              <a:t>It doesn’t change with the individual. </a:t>
            </a:r>
            <a:r>
              <a:rPr lang="en-GB" sz="2400" dirty="0">
                <a:solidFill>
                  <a:schemeClr val="tx1"/>
                </a:solidFill>
                <a:latin typeface="Times New Roman" panose="02020603050405020304" pitchFamily="18" charset="0"/>
                <a:cs typeface="Times New Roman" panose="02020603050405020304" pitchFamily="18" charset="0"/>
              </a:rPr>
              <a:t>It is the same for all of us: it is a part and parcel of every human being.</a:t>
            </a:r>
            <a:endParaRPr lang="en-GB" sz="2400" dirty="0">
              <a:solidFill>
                <a:srgbClr val="C00000"/>
              </a:solidFill>
              <a:latin typeface="Times New Roman" panose="02020603050405020304" pitchFamily="18" charset="0"/>
              <a:cs typeface="Times New Roman" panose="02020603050405020304" pitchFamily="18" charset="0"/>
            </a:endParaRPr>
          </a:p>
          <a:p>
            <a:pPr marL="285750" indent="-285750" algn="just" eaLnBrk="1" hangingPunct="1">
              <a:lnSpc>
                <a:spcPct val="150000"/>
              </a:lnSpc>
              <a:buFont typeface="Arial" panose="020B0604020202020204" pitchFamily="34" charset="0"/>
              <a:buChar char="•"/>
              <a:defRPr/>
            </a:pPr>
            <a:r>
              <a:rPr lang="en-GB" sz="2400" dirty="0">
                <a:solidFill>
                  <a:schemeClr val="tx1"/>
                </a:solidFill>
                <a:latin typeface="Times New Roman" panose="02020603050405020304" pitchFamily="18" charset="0"/>
                <a:cs typeface="Times New Roman" panose="02020603050405020304" pitchFamily="18" charset="0"/>
              </a:rPr>
              <a:t>It does not depend on our </a:t>
            </a:r>
            <a:r>
              <a:rPr lang="en-GB" sz="2400" dirty="0">
                <a:solidFill>
                  <a:srgbClr val="C00000"/>
                </a:solidFill>
                <a:latin typeface="Times New Roman" panose="02020603050405020304" pitchFamily="18" charset="0"/>
                <a:cs typeface="Times New Roman" panose="02020603050405020304" pitchFamily="18" charset="0"/>
              </a:rPr>
              <a:t>likes, dislikes,</a:t>
            </a:r>
            <a:r>
              <a:rPr lang="en-GB" sz="2400" dirty="0">
                <a:solidFill>
                  <a:schemeClr val="tx1"/>
                </a:solidFill>
                <a:latin typeface="Times New Roman" panose="02020603050405020304" pitchFamily="18" charset="0"/>
                <a:cs typeface="Times New Roman" panose="02020603050405020304" pitchFamily="18" charset="0"/>
              </a:rPr>
              <a:t> beliefs or past conditioning.</a:t>
            </a:r>
          </a:p>
          <a:p>
            <a:pPr marL="285750" indent="-285750" algn="just" eaLnBrk="1" hangingPunct="1">
              <a:lnSpc>
                <a:spcPct val="150000"/>
              </a:lnSpc>
              <a:buFont typeface="Arial" panose="020B0604020202020204" pitchFamily="34" charset="0"/>
              <a:buChar char="•"/>
              <a:defRPr/>
            </a:pPr>
            <a:r>
              <a:rPr lang="en-GB" sz="2400" dirty="0">
                <a:solidFill>
                  <a:schemeClr val="tx1"/>
                </a:solidFill>
                <a:latin typeface="Times New Roman" panose="02020603050405020304" pitchFamily="18" charset="0"/>
                <a:cs typeface="Times New Roman" panose="02020603050405020304" pitchFamily="18" charset="0"/>
              </a:rPr>
              <a:t>It is </a:t>
            </a:r>
            <a:r>
              <a:rPr lang="en-GB" sz="2400" dirty="0">
                <a:solidFill>
                  <a:srgbClr val="C00000"/>
                </a:solidFill>
                <a:latin typeface="Times New Roman" panose="02020603050405020304" pitchFamily="18" charset="0"/>
                <a:cs typeface="Times New Roman" panose="02020603050405020304" pitchFamily="18" charset="0"/>
              </a:rPr>
              <a:t>innate</a:t>
            </a:r>
            <a:r>
              <a:rPr lang="en-GB" sz="2400" dirty="0">
                <a:solidFill>
                  <a:schemeClr val="tx1"/>
                </a:solidFill>
                <a:latin typeface="Times New Roman" panose="02020603050405020304" pitchFamily="18" charset="0"/>
                <a:cs typeface="Times New Roman" panose="02020603050405020304" pitchFamily="18" charset="0"/>
              </a:rPr>
              <a:t> (constantly there), </a:t>
            </a:r>
            <a:r>
              <a:rPr lang="en-GB" sz="2400" dirty="0">
                <a:solidFill>
                  <a:srgbClr val="C00000"/>
                </a:solidFill>
                <a:latin typeface="Times New Roman" panose="02020603050405020304" pitchFamily="18" charset="0"/>
                <a:cs typeface="Times New Roman" panose="02020603050405020304" pitchFamily="18" charset="0"/>
              </a:rPr>
              <a:t>we don’t need to create it</a:t>
            </a:r>
            <a:r>
              <a:rPr lang="en-GB" sz="2400" dirty="0">
                <a:solidFill>
                  <a:schemeClr val="tx1"/>
                </a:solidFill>
                <a:latin typeface="Times New Roman" panose="02020603050405020304" pitchFamily="18" charset="0"/>
                <a:cs typeface="Times New Roman" panose="02020603050405020304" pitchFamily="18" charset="0"/>
              </a:rPr>
              <a:t>.</a:t>
            </a:r>
          </a:p>
          <a:p>
            <a:pPr marL="285750" indent="-285750" algn="just" eaLnBrk="1" hangingPunct="1">
              <a:lnSpc>
                <a:spcPct val="150000"/>
              </a:lnSpc>
              <a:buFont typeface="Arial" panose="020B0604020202020204" pitchFamily="34" charset="0"/>
              <a:buChar char="•"/>
              <a:defRPr/>
            </a:pPr>
            <a:r>
              <a:rPr lang="en-GB" sz="2400" dirty="0">
                <a:solidFill>
                  <a:srgbClr val="C00000"/>
                </a:solidFill>
                <a:latin typeface="Times New Roman" panose="02020603050405020304" pitchFamily="18" charset="0"/>
                <a:cs typeface="Times New Roman" panose="02020603050405020304" pitchFamily="18" charset="0"/>
              </a:rPr>
              <a:t>Natural Acceptance is definite.</a:t>
            </a:r>
          </a:p>
          <a:p>
            <a:pPr algn="just" eaLnBrk="1" hangingPunct="1">
              <a:defRPr/>
            </a:pPr>
            <a:endParaRPr lang="en-GB"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t>What is the self-exploration</a:t>
            </a:r>
            <a:endParaRPr lang="en-GB" altLang="en-US"/>
          </a:p>
        </p:txBody>
      </p:sp>
      <p:sp>
        <p:nvSpPr>
          <p:cNvPr id="3075" name="Text Placeholder 2"/>
          <p:cNvSpPr>
            <a:spLocks noGrp="1"/>
          </p:cNvSpPr>
          <p:nvPr>
            <p:ph type="body" sz="quarter" idx="13"/>
          </p:nvPr>
        </p:nvSpPr>
        <p:spPr bwMode="auto">
          <a:xfrm>
            <a:off x="0" y="609600"/>
            <a:ext cx="9144000" cy="6248400"/>
          </a:xfrm>
          <a:ln>
            <a:miter lim="800000"/>
            <a:headEnd/>
            <a:tailEnd/>
          </a:ln>
        </p:spPr>
        <p:txBody>
          <a:bodyPr vert="horz" wrap="square" lIns="91440" tIns="45720" rIns="91440" bIns="45720" numCol="1" anchor="t" anchorCtr="0" compatLnSpc="1">
            <a:prstTxWarp prst="textNoShape">
              <a:avLst/>
            </a:prstTxWarp>
          </a:bodyPr>
          <a:lstStyle/>
          <a:p>
            <a:pPr marL="457200" indent="-457200">
              <a:buFont typeface="Symbol" pitchFamily="18" charset="2"/>
              <a:buNone/>
              <a:defRPr/>
            </a:pPr>
            <a:r>
              <a:rPr lang="en-GB" dirty="0">
                <a:latin typeface="Arial" charset="0"/>
                <a:cs typeface="Arial" charset="0"/>
              </a:rPr>
              <a:t>1. It is a process of dialogue – between me and you, to begin with</a:t>
            </a:r>
          </a:p>
          <a:p>
            <a:pPr marL="457200" indent="-457200">
              <a:buFont typeface="Symbol" pitchFamily="18" charset="2"/>
              <a:buNone/>
              <a:defRPr/>
            </a:pPr>
            <a:r>
              <a:rPr dirty="0">
                <a:latin typeface="Arial" charset="0"/>
                <a:cs typeface="Arial" charset="0"/>
              </a:rPr>
              <a:t>2. It soon becomes a dialog within your own Self…</a:t>
            </a:r>
          </a:p>
          <a:p>
            <a:pPr marL="457200" indent="-457200">
              <a:buFont typeface="Symbol" pitchFamily="18" charset="2"/>
              <a:buNone/>
              <a:defRPr/>
            </a:pPr>
            <a:endParaRPr dirty="0">
              <a:latin typeface="Arial" charset="0"/>
              <a:cs typeface="Arial" charset="0"/>
            </a:endParaRPr>
          </a:p>
          <a:p>
            <a:pPr marL="457200" indent="-457200">
              <a:buFont typeface="Symbol" pitchFamily="18" charset="2"/>
              <a:buNone/>
              <a:defRPr/>
            </a:pPr>
            <a:r>
              <a:rPr b="1" dirty="0">
                <a:latin typeface="Arial" charset="0"/>
                <a:cs typeface="Arial" charset="0"/>
              </a:rPr>
              <a:t>What I am </a:t>
            </a:r>
            <a:r>
              <a:rPr lang="en-GB" b="1" dirty="0">
                <a:latin typeface="Arial" charset="0"/>
                <a:cs typeface="Arial" charset="0"/>
              </a:rPr>
              <a:t>		       	</a:t>
            </a:r>
            <a:r>
              <a:rPr b="1" dirty="0">
                <a:latin typeface="Arial" charset="0"/>
                <a:cs typeface="Arial" charset="0"/>
              </a:rPr>
              <a:t>What is Naturally Acceptable to Me</a:t>
            </a:r>
            <a:endParaRPr lang="en-GB" b="1" dirty="0">
              <a:latin typeface="Arial" charset="0"/>
              <a:cs typeface="Arial" charset="0"/>
            </a:endParaRPr>
          </a:p>
          <a:p>
            <a:pPr>
              <a:buFont typeface="Symbol" pitchFamily="18" charset="2"/>
              <a:buNone/>
              <a:defRPr/>
            </a:pPr>
            <a:r>
              <a:rPr sz="2800" dirty="0">
                <a:solidFill>
                  <a:srgbClr val="1E00AA"/>
                </a:solidFill>
                <a:latin typeface="Kruti Dev 010" pitchFamily="2" charset="0"/>
                <a:cs typeface="Arial" charset="0"/>
              </a:rPr>
              <a:t>		    	</a:t>
            </a:r>
            <a:endParaRPr lang="en-GB" i="1" dirty="0">
              <a:solidFill>
                <a:srgbClr val="1E00AA"/>
              </a:solidFill>
              <a:latin typeface="Arial" charset="0"/>
              <a:cs typeface="Arial" charset="0"/>
            </a:endParaRPr>
          </a:p>
          <a:p>
            <a:pPr>
              <a:buFont typeface="Symbol" pitchFamily="18" charset="2"/>
              <a:buNone/>
              <a:defRPr/>
            </a:pPr>
            <a:r>
              <a:rPr dirty="0">
                <a:latin typeface="Arial" charset="0"/>
                <a:cs typeface="Arial" charset="0"/>
              </a:rPr>
              <a:t>Desire, Thought, 			Natural Acceptance</a:t>
            </a:r>
            <a:endParaRPr b="1" dirty="0">
              <a:latin typeface="Arial" charset="0"/>
              <a:cs typeface="Arial" charset="0"/>
            </a:endParaRPr>
          </a:p>
          <a:p>
            <a:pPr>
              <a:buFont typeface="Symbol" pitchFamily="18" charset="2"/>
              <a:buNone/>
              <a:defRPr/>
            </a:pPr>
            <a:r>
              <a:rPr dirty="0">
                <a:latin typeface="Arial" charset="0"/>
                <a:cs typeface="Arial" charset="0"/>
                <a:sym typeface="Wingdings" pitchFamily="2" charset="2"/>
              </a:rPr>
              <a:t>Expectation…</a:t>
            </a:r>
          </a:p>
          <a:p>
            <a:pPr>
              <a:buFont typeface="Symbol" pitchFamily="18" charset="2"/>
              <a:buNone/>
              <a:defRPr/>
            </a:pPr>
            <a:endParaRPr dirty="0">
              <a:latin typeface="Arial" charset="0"/>
              <a:cs typeface="Arial" charset="0"/>
              <a:sym typeface="Wingdings" pitchFamily="2" charset="2"/>
            </a:endParaRPr>
          </a:p>
          <a:p>
            <a:pPr>
              <a:buFont typeface="Symbol" pitchFamily="18" charset="2"/>
              <a:buNone/>
              <a:defRPr/>
            </a:pPr>
            <a:r>
              <a:rPr dirty="0">
                <a:latin typeface="Arial" charset="0"/>
                <a:cs typeface="Arial" charset="0"/>
                <a:sym typeface="Wingdings" pitchFamily="2" charset="2"/>
              </a:rPr>
              <a:t>	     		Harmony </a:t>
            </a:r>
            <a:endParaRPr sz="3000" dirty="0">
              <a:solidFill>
                <a:srgbClr val="1E00AA"/>
              </a:solidFill>
              <a:latin typeface="Kruti Dev 010" pitchFamily="2" charset="0"/>
              <a:sym typeface="Wingdings" pitchFamily="2" charset="2"/>
            </a:endParaRPr>
          </a:p>
          <a:p>
            <a:pPr>
              <a:buFont typeface="Symbol" pitchFamily="18" charset="2"/>
              <a:buNone/>
              <a:defRPr/>
            </a:pPr>
            <a:r>
              <a:rPr dirty="0">
                <a:latin typeface="Arial" charset="0"/>
                <a:cs typeface="Arial" charset="0"/>
                <a:sym typeface="Wingdings" pitchFamily="2" charset="2"/>
              </a:rPr>
              <a:t>	     		</a:t>
            </a:r>
            <a:r>
              <a:rPr dirty="0">
                <a:solidFill>
                  <a:srgbClr val="FF0000"/>
                </a:solidFill>
                <a:latin typeface="Arial" charset="0"/>
                <a:cs typeface="Arial" charset="0"/>
                <a:sym typeface="Wingdings" pitchFamily="2" charset="2"/>
              </a:rPr>
              <a:t>Contradiction </a:t>
            </a:r>
            <a:endParaRPr dirty="0">
              <a:solidFill>
                <a:srgbClr val="1E00AA"/>
              </a:solidFill>
              <a:latin typeface="Arial" charset="0"/>
              <a:cs typeface="Arial" charset="0"/>
              <a:sym typeface="Wingdings" pitchFamily="2" charset="2"/>
            </a:endParaRPr>
          </a:p>
          <a:p>
            <a:pPr>
              <a:buFont typeface="Symbol" pitchFamily="18" charset="2"/>
              <a:buNone/>
              <a:defRPr/>
            </a:pPr>
            <a:endParaRPr dirty="0">
              <a:solidFill>
                <a:srgbClr val="1E00AA"/>
              </a:solidFill>
              <a:latin typeface="Arial" charset="0"/>
              <a:cs typeface="Arial" charset="0"/>
              <a:sym typeface="Wingdings" pitchFamily="2" charset="2"/>
            </a:endParaRPr>
          </a:p>
          <a:p>
            <a:pPr>
              <a:buFont typeface="Symbol" pitchFamily="18" charset="2"/>
              <a:buNone/>
              <a:defRPr/>
            </a:pPr>
            <a:endParaRPr dirty="0">
              <a:latin typeface="Arial" charset="0"/>
              <a:cs typeface="Arial" charset="0"/>
              <a:sym typeface="Wingdings" pitchFamily="2" charset="2"/>
            </a:endParaRPr>
          </a:p>
          <a:p>
            <a:pPr marL="457200" indent="-457200">
              <a:buFont typeface="Symbol" pitchFamily="18" charset="2"/>
              <a:buNone/>
              <a:defRPr/>
            </a:pPr>
            <a:endParaRPr lang="en-GB" dirty="0">
              <a:latin typeface="Arial" charset="0"/>
              <a:cs typeface="Arial" charset="0"/>
            </a:endParaRPr>
          </a:p>
          <a:p>
            <a:pPr marL="457200" indent="-457200">
              <a:buFont typeface="Symbol" pitchFamily="18" charset="2"/>
              <a:buNone/>
              <a:defRPr/>
            </a:pPr>
            <a:endParaRPr lang="en-GB" dirty="0">
              <a:latin typeface="Arial" charset="0"/>
              <a:cs typeface="Arial" charset="0"/>
            </a:endParaRPr>
          </a:p>
          <a:p>
            <a:pPr marL="457200" indent="-457200">
              <a:buFont typeface="Symbol" pitchFamily="18" charset="2"/>
              <a:buNone/>
              <a:defRPr/>
            </a:pPr>
            <a:endParaRPr lang="en-GB" sz="1400" dirty="0">
              <a:latin typeface="Arial" charset="0"/>
              <a:cs typeface="Arial" charset="0"/>
            </a:endParaRPr>
          </a:p>
          <a:p>
            <a:pPr marL="457200" indent="-457200">
              <a:buFont typeface="Symbol" pitchFamily="18" charset="2"/>
              <a:buNone/>
              <a:defRPr/>
            </a:pPr>
            <a:endParaRPr lang="en-GB" dirty="0">
              <a:latin typeface="Arial" charset="0"/>
              <a:cs typeface="Arial" charset="0"/>
            </a:endParaRPr>
          </a:p>
        </p:txBody>
      </p:sp>
      <p:sp>
        <p:nvSpPr>
          <p:cNvPr id="4" name="Left-Right Arrow 3"/>
          <p:cNvSpPr/>
          <p:nvPr/>
        </p:nvSpPr>
        <p:spPr>
          <a:xfrm>
            <a:off x="2362200" y="1905000"/>
            <a:ext cx="1219200" cy="533400"/>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Dialog</a:t>
            </a:r>
          </a:p>
          <a:p>
            <a:pPr algn="ctr" eaLnBrk="1" hangingPunct="1">
              <a:defRPr/>
            </a:pPr>
            <a:endParaRPr lang="en-US" dirty="0">
              <a:solidFill>
                <a:schemeClr val="tx1"/>
              </a:solidFill>
            </a:endParaRPr>
          </a:p>
          <a:p>
            <a:pPr algn="ctr" eaLnBrk="1" hangingPunct="1">
              <a:defRPr/>
            </a:pPr>
            <a:endParaRPr lang="en-GB" dirty="0">
              <a:solidFill>
                <a:srgbClr val="1E00AA"/>
              </a:solidFill>
            </a:endParaRPr>
          </a:p>
        </p:txBody>
      </p:sp>
      <p:sp>
        <p:nvSpPr>
          <p:cNvPr id="17" name="Rectangle 16"/>
          <p:cNvSpPr/>
          <p:nvPr/>
        </p:nvSpPr>
        <p:spPr>
          <a:xfrm>
            <a:off x="42863" y="1828800"/>
            <a:ext cx="2286000" cy="1752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9" name="Rectangle 18"/>
          <p:cNvSpPr/>
          <p:nvPr/>
        </p:nvSpPr>
        <p:spPr>
          <a:xfrm>
            <a:off x="3657600" y="1828800"/>
            <a:ext cx="4876800" cy="1752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075">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3"/>
          </p:nvPr>
        </p:nvSpPr>
        <p:spPr bwMode="auto">
          <a:xfrm>
            <a:off x="0" y="609600"/>
            <a:ext cx="9144000" cy="6248400"/>
          </a:xfrm>
          <a:ln>
            <a:miter lim="800000"/>
            <a:headEnd/>
            <a:tailEnd/>
          </a:ln>
        </p:spPr>
        <p:txBody>
          <a:bodyPr vert="horz" wrap="square" lIns="91440" tIns="45720" rIns="91440" bIns="45720" numCol="1" anchor="t" anchorCtr="0" compatLnSpc="1">
            <a:prstTxWarp prst="textNoShape">
              <a:avLst/>
            </a:prstTxWarp>
          </a:bodyPr>
          <a:lstStyle/>
          <a:p>
            <a:pPr marL="457200" indent="-457200">
              <a:buFont typeface="Symbol" pitchFamily="18" charset="2"/>
              <a:buNone/>
              <a:defRPr/>
            </a:pPr>
            <a:r>
              <a:rPr b="1" dirty="0">
                <a:latin typeface="Arial" charset="0"/>
                <a:cs typeface="Arial" charset="0"/>
              </a:rPr>
              <a:t>What I am </a:t>
            </a:r>
            <a:r>
              <a:rPr lang="en-GB" b="1" dirty="0">
                <a:latin typeface="Arial" charset="0"/>
                <a:cs typeface="Arial" charset="0"/>
              </a:rPr>
              <a:t>		       </a:t>
            </a:r>
            <a:r>
              <a:rPr b="1" dirty="0">
                <a:latin typeface="Arial" charset="0"/>
                <a:cs typeface="Arial" charset="0"/>
              </a:rPr>
              <a:t>What is Naturally Acceptable</a:t>
            </a:r>
            <a:endParaRPr lang="en-GB" b="1" dirty="0">
              <a:latin typeface="Arial" charset="0"/>
              <a:cs typeface="Arial" charset="0"/>
            </a:endParaRPr>
          </a:p>
          <a:p>
            <a:pPr>
              <a:buFont typeface="Symbol" pitchFamily="18" charset="2"/>
              <a:buNone/>
              <a:defRPr/>
            </a:pPr>
            <a:r>
              <a:rPr sz="2800" dirty="0">
                <a:solidFill>
                  <a:srgbClr val="1E00AA"/>
                </a:solidFill>
                <a:latin typeface="Kruti Dev 010" pitchFamily="2" charset="0"/>
                <a:cs typeface="Arial" charset="0"/>
              </a:rPr>
              <a:t>		    </a:t>
            </a:r>
            <a:endParaRPr sz="2800" dirty="0">
              <a:solidFill>
                <a:srgbClr val="1E00AA"/>
              </a:solidFill>
              <a:latin typeface="Kruti Dev 010" pitchFamily="2" charset="0"/>
            </a:endParaRPr>
          </a:p>
          <a:p>
            <a:pPr>
              <a:buFont typeface="Symbol" pitchFamily="18" charset="2"/>
              <a:buNone/>
              <a:defRPr/>
            </a:pPr>
            <a:r>
              <a:rPr dirty="0">
                <a:latin typeface="Arial" charset="0"/>
                <a:cs typeface="Arial" charset="0"/>
              </a:rPr>
              <a:t>Desire, Thought…		Natural Acceptance</a:t>
            </a:r>
            <a:endParaRPr b="1" dirty="0">
              <a:latin typeface="Arial" charset="0"/>
              <a:cs typeface="Arial" charset="0"/>
            </a:endParaRPr>
          </a:p>
          <a:p>
            <a:pPr>
              <a:buFont typeface="Symbol" pitchFamily="18" charset="2"/>
              <a:buNone/>
              <a:defRPr/>
            </a:pPr>
            <a:endParaRPr lang="en-GB" sz="700" dirty="0">
              <a:latin typeface="Arial" charset="0"/>
              <a:cs typeface="Arial" charset="0"/>
            </a:endParaRPr>
          </a:p>
          <a:p>
            <a:pPr>
              <a:buFont typeface="Symbol" pitchFamily="18" charset="2"/>
              <a:buNone/>
              <a:defRPr/>
            </a:pPr>
            <a:endParaRPr sz="400" dirty="0">
              <a:latin typeface="Arial" charset="0"/>
              <a:cs typeface="Arial" charset="0"/>
              <a:sym typeface="Wingdings" pitchFamily="2" charset="2"/>
            </a:endParaRPr>
          </a:p>
          <a:p>
            <a:pPr>
              <a:buFont typeface="Symbol" pitchFamily="18" charset="2"/>
              <a:buNone/>
              <a:defRPr/>
            </a:pPr>
            <a:endParaRPr dirty="0">
              <a:solidFill>
                <a:srgbClr val="1E00AA"/>
              </a:solidFill>
              <a:latin typeface="Arial" charset="0"/>
              <a:cs typeface="Arial" charset="0"/>
              <a:sym typeface="Wingdings" pitchFamily="2" charset="2"/>
            </a:endParaRPr>
          </a:p>
          <a:p>
            <a:pPr>
              <a:buFont typeface="Symbol" pitchFamily="18" charset="2"/>
              <a:buNone/>
              <a:defRPr/>
            </a:pPr>
            <a:endParaRPr lang="en-US" dirty="0">
              <a:solidFill>
                <a:srgbClr val="1E00AA"/>
              </a:solidFill>
              <a:latin typeface="Arial" charset="0"/>
              <a:cs typeface="Arial" charset="0"/>
              <a:sym typeface="Wingdings" pitchFamily="2" charset="2"/>
            </a:endParaRPr>
          </a:p>
          <a:p>
            <a:pPr>
              <a:buFont typeface="Symbol" pitchFamily="18" charset="2"/>
              <a:buNone/>
              <a:defRPr/>
            </a:pPr>
            <a:endParaRPr lang="en-US" dirty="0">
              <a:solidFill>
                <a:srgbClr val="1E00AA"/>
              </a:solidFill>
              <a:latin typeface="Arial" charset="0"/>
              <a:cs typeface="Arial" charset="0"/>
              <a:sym typeface="Wingdings" pitchFamily="2" charset="2"/>
            </a:endParaRPr>
          </a:p>
          <a:p>
            <a:pPr>
              <a:buFont typeface="Symbol" pitchFamily="18" charset="2"/>
              <a:buNone/>
              <a:defRPr/>
            </a:pPr>
            <a:endParaRPr dirty="0">
              <a:solidFill>
                <a:srgbClr val="1E00AA"/>
              </a:solidFill>
              <a:latin typeface="Arial" charset="0"/>
              <a:cs typeface="Arial" charset="0"/>
              <a:sym typeface="Wingdings" pitchFamily="2" charset="2"/>
            </a:endParaRPr>
          </a:p>
          <a:p>
            <a:pPr>
              <a:buFont typeface="Symbol" pitchFamily="18" charset="2"/>
              <a:buNone/>
              <a:defRPr/>
            </a:pPr>
            <a:r>
              <a:rPr dirty="0">
                <a:latin typeface="Arial" charset="0"/>
                <a:cs typeface="Arial" charset="0"/>
                <a:sym typeface="Wingdings" pitchFamily="2" charset="2"/>
              </a:rPr>
              <a:t>	     Harmony	            Happiness  </a:t>
            </a:r>
            <a:r>
              <a:rPr dirty="0" err="1">
                <a:latin typeface="Arial" charset="0"/>
                <a:cs typeface="Arial" charset="0"/>
                <a:sym typeface="Wingdings" pitchFamily="2" charset="2"/>
              </a:rPr>
              <a:t>Swatantrata</a:t>
            </a:r>
            <a:r>
              <a:rPr dirty="0">
                <a:latin typeface="Arial" charset="0"/>
                <a:cs typeface="Arial" charset="0"/>
                <a:sym typeface="Wingdings" pitchFamily="2" charset="2"/>
              </a:rPr>
              <a:t> 	     </a:t>
            </a:r>
          </a:p>
          <a:p>
            <a:pPr>
              <a:buFont typeface="Symbol" pitchFamily="18" charset="2"/>
              <a:buNone/>
              <a:defRPr/>
            </a:pPr>
            <a:r>
              <a:rPr dirty="0">
                <a:solidFill>
                  <a:srgbClr val="FF0000"/>
                </a:solidFill>
                <a:latin typeface="Arial" charset="0"/>
                <a:cs typeface="Arial" charset="0"/>
                <a:sym typeface="Wingdings" pitchFamily="2" charset="2"/>
              </a:rPr>
              <a:t>Contradiction </a:t>
            </a:r>
            <a:r>
              <a:rPr sz="2800" dirty="0">
                <a:solidFill>
                  <a:srgbClr val="FF0000"/>
                </a:solidFill>
                <a:latin typeface="Kruti Dev 010" pitchFamily="2" charset="0"/>
              </a:rPr>
              <a:t> </a:t>
            </a:r>
            <a:r>
              <a:rPr sz="2000" dirty="0">
                <a:solidFill>
                  <a:srgbClr val="FF0000"/>
                </a:solidFill>
                <a:latin typeface="Kruti Dev 010" pitchFamily="2" charset="0"/>
              </a:rPr>
              <a:t> </a:t>
            </a:r>
            <a:r>
              <a:rPr dirty="0">
                <a:solidFill>
                  <a:srgbClr val="FF0000"/>
                </a:solidFill>
                <a:latin typeface="Arial" charset="0"/>
                <a:cs typeface="Arial" charset="0"/>
                <a:sym typeface="Wingdings" pitchFamily="2" charset="2"/>
              </a:rPr>
              <a:t> Unhappiness </a:t>
            </a:r>
            <a:r>
              <a:rPr sz="1400" dirty="0">
                <a:solidFill>
                  <a:srgbClr val="FF0000"/>
                </a:solidFill>
                <a:latin typeface="Kruti Dev 010" pitchFamily="2" charset="0"/>
              </a:rPr>
              <a:t> </a:t>
            </a:r>
            <a:r>
              <a:rPr dirty="0">
                <a:latin typeface="Arial" charset="0"/>
                <a:cs typeface="Arial" charset="0"/>
                <a:sym typeface="Wingdings" pitchFamily="2" charset="2"/>
              </a:rPr>
              <a:t> </a:t>
            </a:r>
            <a:r>
              <a:rPr dirty="0" err="1">
                <a:latin typeface="Arial" charset="0"/>
                <a:cs typeface="Arial" charset="0"/>
                <a:sym typeface="Wingdings" pitchFamily="2" charset="2"/>
              </a:rPr>
              <a:t>Partantrata</a:t>
            </a:r>
            <a:r>
              <a:rPr dirty="0">
                <a:latin typeface="Arial" charset="0"/>
                <a:cs typeface="Arial" charset="0"/>
                <a:sym typeface="Wingdings" pitchFamily="2" charset="2"/>
              </a:rPr>
              <a:t> </a:t>
            </a:r>
          </a:p>
          <a:p>
            <a:pPr>
              <a:buFont typeface="Symbol" pitchFamily="18" charset="2"/>
              <a:buNone/>
              <a:defRPr/>
            </a:pPr>
            <a:endParaRPr dirty="0">
              <a:latin typeface="Arial" charset="0"/>
              <a:cs typeface="Arial" charset="0"/>
              <a:sym typeface="Wingdings" pitchFamily="2" charset="2"/>
            </a:endParaRPr>
          </a:p>
          <a:p>
            <a:pPr marL="457200" indent="-457200">
              <a:buFont typeface="Symbol" pitchFamily="18" charset="2"/>
              <a:buNone/>
              <a:defRPr/>
            </a:pPr>
            <a:endParaRPr lang="en-GB" dirty="0">
              <a:latin typeface="Arial" charset="0"/>
              <a:cs typeface="Arial" charset="0"/>
            </a:endParaRPr>
          </a:p>
          <a:p>
            <a:pPr marL="457200" indent="-457200">
              <a:buFont typeface="Symbol" pitchFamily="18" charset="2"/>
              <a:buNone/>
              <a:defRPr/>
            </a:pPr>
            <a:endParaRPr lang="en-GB" dirty="0">
              <a:latin typeface="Arial" charset="0"/>
              <a:cs typeface="Arial" charset="0"/>
            </a:endParaRPr>
          </a:p>
          <a:p>
            <a:pPr marL="457200" indent="-457200">
              <a:buFont typeface="Symbol" pitchFamily="18" charset="2"/>
              <a:buNone/>
              <a:defRPr/>
            </a:pPr>
            <a:endParaRPr lang="en-GB" sz="1400" dirty="0">
              <a:latin typeface="Arial" charset="0"/>
              <a:cs typeface="Arial" charset="0"/>
            </a:endParaRPr>
          </a:p>
          <a:p>
            <a:pPr marL="457200" indent="-457200">
              <a:buFont typeface="Symbol" pitchFamily="18" charset="2"/>
              <a:buNone/>
              <a:defRPr/>
            </a:pPr>
            <a:endParaRPr lang="en-GB" dirty="0">
              <a:latin typeface="Arial" charset="0"/>
              <a:cs typeface="Arial" charset="0"/>
            </a:endParaRPr>
          </a:p>
        </p:txBody>
      </p:sp>
      <p:sp>
        <p:nvSpPr>
          <p:cNvPr id="47107" name="Title 1"/>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t>Self-exploration, Self-investigation – Within My Self </a:t>
            </a:r>
            <a:endParaRPr lang="en-GB" altLang="en-US"/>
          </a:p>
        </p:txBody>
      </p:sp>
      <p:sp>
        <p:nvSpPr>
          <p:cNvPr id="4" name="Left-Right Arrow 3"/>
          <p:cNvSpPr/>
          <p:nvPr/>
        </p:nvSpPr>
        <p:spPr>
          <a:xfrm>
            <a:off x="1938338" y="990600"/>
            <a:ext cx="1295400" cy="533400"/>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Dialog</a:t>
            </a:r>
          </a:p>
          <a:p>
            <a:pPr algn="ctr" eaLnBrk="1" hangingPunct="1">
              <a:defRPr/>
            </a:pPr>
            <a:endParaRPr lang="en-US" dirty="0">
              <a:solidFill>
                <a:schemeClr val="tx1"/>
              </a:solidFill>
            </a:endParaRPr>
          </a:p>
          <a:p>
            <a:pPr algn="ctr" eaLnBrk="1" hangingPunct="1">
              <a:defRPr/>
            </a:pPr>
            <a:endParaRPr lang="en-GB" dirty="0">
              <a:solidFill>
                <a:srgbClr val="1E00AA"/>
              </a:solidFill>
            </a:endParaRPr>
          </a:p>
        </p:txBody>
      </p:sp>
      <p:sp>
        <p:nvSpPr>
          <p:cNvPr id="8" name="Rectangle 4"/>
          <p:cNvSpPr>
            <a:spLocks noChangeArrowheads="1"/>
          </p:cNvSpPr>
          <p:nvPr/>
        </p:nvSpPr>
        <p:spPr bwMode="auto">
          <a:xfrm>
            <a:off x="0" y="4960938"/>
            <a:ext cx="9144000" cy="830262"/>
          </a:xfrm>
          <a:prstGeom prst="rect">
            <a:avLst/>
          </a:prstGeom>
          <a:solidFill>
            <a:schemeClr val="accent1">
              <a:lumMod val="20000"/>
              <a:lumOff val="80000"/>
            </a:schemeClr>
          </a:solidFill>
          <a:ln w="9525">
            <a:noFill/>
            <a:miter lim="800000"/>
            <a:headEnd/>
            <a:tailEnd/>
          </a:ln>
        </p:spPr>
        <p:txBody>
          <a:bodyPr>
            <a:spAutoFit/>
          </a:bodyPr>
          <a:lstStyle/>
          <a:p>
            <a:pPr eaLnBrk="1" hangingPunct="1">
              <a:defRPr/>
            </a:pPr>
            <a:r>
              <a:rPr lang="en-US" sz="2000" dirty="0">
                <a:latin typeface="Arial" charset="0"/>
              </a:rPr>
              <a:t>Happiness = To be in a state of Harmony</a:t>
            </a:r>
          </a:p>
          <a:p>
            <a:pPr eaLnBrk="1" hangingPunct="1">
              <a:defRPr/>
            </a:pPr>
            <a:endParaRPr lang="en-US" sz="2800" dirty="0">
              <a:solidFill>
                <a:srgbClr val="1E00AA"/>
              </a:solidFill>
              <a:latin typeface="Kruti Dev 010" pitchFamily="2" charset="0"/>
              <a:ea typeface="Kozuka Gothic Pro EL" pitchFamily="34" charset="-128"/>
            </a:endParaRPr>
          </a:p>
        </p:txBody>
      </p:sp>
      <p:sp>
        <p:nvSpPr>
          <p:cNvPr id="12" name="Rectangle 4"/>
          <p:cNvSpPr>
            <a:spLocks noChangeArrowheads="1"/>
          </p:cNvSpPr>
          <p:nvPr/>
        </p:nvSpPr>
        <p:spPr bwMode="auto">
          <a:xfrm>
            <a:off x="0" y="5722938"/>
            <a:ext cx="9144000" cy="830262"/>
          </a:xfrm>
          <a:prstGeom prst="rect">
            <a:avLst/>
          </a:prstGeom>
          <a:solidFill>
            <a:schemeClr val="accent1">
              <a:lumMod val="20000"/>
              <a:lumOff val="80000"/>
            </a:schemeClr>
          </a:solidFill>
          <a:ln w="9525">
            <a:noFill/>
            <a:miter lim="800000"/>
            <a:headEnd/>
            <a:tailEnd/>
          </a:ln>
        </p:spPr>
        <p:txBody>
          <a:bodyPr>
            <a:spAutoFit/>
          </a:bodyPr>
          <a:lstStyle/>
          <a:p>
            <a:pPr eaLnBrk="1" hangingPunct="1">
              <a:defRPr/>
            </a:pPr>
            <a:r>
              <a:rPr lang="en-US" sz="2000" dirty="0">
                <a:solidFill>
                  <a:srgbClr val="FF0000"/>
                </a:solidFill>
                <a:latin typeface="Arial" charset="0"/>
              </a:rPr>
              <a:t>Unhappiness = To be forced to be in a state of Contradiction</a:t>
            </a:r>
          </a:p>
          <a:p>
            <a:pPr eaLnBrk="1" hangingPunct="1">
              <a:defRPr/>
            </a:pPr>
            <a:endParaRPr lang="en-US" sz="2800" dirty="0">
              <a:solidFill>
                <a:srgbClr val="FF0000"/>
              </a:solidFill>
              <a:latin typeface="Arial" charset="0"/>
            </a:endParaRPr>
          </a:p>
        </p:txBody>
      </p:sp>
      <p:cxnSp>
        <p:nvCxnSpPr>
          <p:cNvPr id="7" name="Straight Connector 6"/>
          <p:cNvCxnSpPr/>
          <p:nvPr/>
        </p:nvCxnSpPr>
        <p:spPr>
          <a:xfrm rot="5400000">
            <a:off x="6667500" y="1181100"/>
            <a:ext cx="11430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Group 13"/>
          <p:cNvGrpSpPr>
            <a:grpSpLocks/>
          </p:cNvGrpSpPr>
          <p:nvPr/>
        </p:nvGrpSpPr>
        <p:grpSpPr bwMode="auto">
          <a:xfrm>
            <a:off x="0" y="2286000"/>
            <a:ext cx="6356350" cy="1295400"/>
            <a:chOff x="0" y="2743200"/>
            <a:chExt cx="6356195" cy="1294709"/>
          </a:xfrm>
        </p:grpSpPr>
        <p:sp>
          <p:nvSpPr>
            <p:cNvPr id="11" name="Oval 10"/>
            <p:cNvSpPr/>
            <p:nvPr/>
          </p:nvSpPr>
          <p:spPr>
            <a:xfrm>
              <a:off x="0" y="2743200"/>
              <a:ext cx="5714861" cy="761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3" name="Freeform 12"/>
            <p:cNvSpPr/>
            <p:nvPr/>
          </p:nvSpPr>
          <p:spPr>
            <a:xfrm>
              <a:off x="5732323" y="3055771"/>
              <a:ext cx="623872" cy="982138"/>
            </a:xfrm>
            <a:custGeom>
              <a:avLst/>
              <a:gdLst>
                <a:gd name="connsiteX0" fmla="*/ 0 w 624468"/>
                <a:gd name="connsiteY0" fmla="*/ 0 h 1007862"/>
                <a:gd name="connsiteX1" fmla="*/ 334536 w 624468"/>
                <a:gd name="connsiteY1" fmla="*/ 22303 h 1007862"/>
                <a:gd name="connsiteX2" fmla="*/ 468351 w 624468"/>
                <a:gd name="connsiteY2" fmla="*/ 66907 h 1007862"/>
                <a:gd name="connsiteX3" fmla="*/ 512956 w 624468"/>
                <a:gd name="connsiteY3" fmla="*/ 133815 h 1007862"/>
                <a:gd name="connsiteX4" fmla="*/ 557561 w 624468"/>
                <a:gd name="connsiteY4" fmla="*/ 223025 h 1007862"/>
                <a:gd name="connsiteX5" fmla="*/ 624468 w 624468"/>
                <a:gd name="connsiteY5" fmla="*/ 289932 h 1007862"/>
                <a:gd name="connsiteX6" fmla="*/ 602166 w 624468"/>
                <a:gd name="connsiteY6" fmla="*/ 735981 h 1007862"/>
                <a:gd name="connsiteX7" fmla="*/ 557561 w 624468"/>
                <a:gd name="connsiteY7" fmla="*/ 802888 h 1007862"/>
                <a:gd name="connsiteX8" fmla="*/ 468351 w 624468"/>
                <a:gd name="connsiteY8" fmla="*/ 847493 h 1007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4468" h="1007862">
                  <a:moveTo>
                    <a:pt x="0" y="0"/>
                  </a:moveTo>
                  <a:cubicBezTo>
                    <a:pt x="111512" y="7434"/>
                    <a:pt x="223900" y="6498"/>
                    <a:pt x="334536" y="22303"/>
                  </a:cubicBezTo>
                  <a:cubicBezTo>
                    <a:pt x="381081" y="28952"/>
                    <a:pt x="468351" y="66907"/>
                    <a:pt x="468351" y="66907"/>
                  </a:cubicBezTo>
                  <a:cubicBezTo>
                    <a:pt x="483219" y="89210"/>
                    <a:pt x="499657" y="110542"/>
                    <a:pt x="512956" y="133815"/>
                  </a:cubicBezTo>
                  <a:cubicBezTo>
                    <a:pt x="529451" y="162681"/>
                    <a:pt x="538237" y="195971"/>
                    <a:pt x="557561" y="223025"/>
                  </a:cubicBezTo>
                  <a:cubicBezTo>
                    <a:pt x="575893" y="248690"/>
                    <a:pt x="602166" y="267630"/>
                    <a:pt x="624468" y="289932"/>
                  </a:cubicBezTo>
                  <a:cubicBezTo>
                    <a:pt x="617034" y="438615"/>
                    <a:pt x="621420" y="588363"/>
                    <a:pt x="602166" y="735981"/>
                  </a:cubicBezTo>
                  <a:cubicBezTo>
                    <a:pt x="598699" y="762560"/>
                    <a:pt x="578492" y="786144"/>
                    <a:pt x="557561" y="802888"/>
                  </a:cubicBezTo>
                  <a:cubicBezTo>
                    <a:pt x="301340" y="1007862"/>
                    <a:pt x="587478" y="728360"/>
                    <a:pt x="468351" y="847493"/>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grpSp>
      <p:grpSp>
        <p:nvGrpSpPr>
          <p:cNvPr id="3" name="Group 18"/>
          <p:cNvGrpSpPr>
            <a:grpSpLocks/>
          </p:cNvGrpSpPr>
          <p:nvPr/>
        </p:nvGrpSpPr>
        <p:grpSpPr bwMode="auto">
          <a:xfrm>
            <a:off x="-76200" y="2536825"/>
            <a:ext cx="5715000" cy="1577975"/>
            <a:chOff x="-76200" y="2993682"/>
            <a:chExt cx="5715000" cy="1578318"/>
          </a:xfrm>
        </p:grpSpPr>
        <p:sp>
          <p:nvSpPr>
            <p:cNvPr id="16" name="Oval 15"/>
            <p:cNvSpPr/>
            <p:nvPr/>
          </p:nvSpPr>
          <p:spPr>
            <a:xfrm rot="21353039">
              <a:off x="-76200" y="2993682"/>
              <a:ext cx="5715000" cy="7621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8" name="Freeform 17"/>
            <p:cNvSpPr/>
            <p:nvPr/>
          </p:nvSpPr>
          <p:spPr>
            <a:xfrm>
              <a:off x="200025" y="3724091"/>
              <a:ext cx="446088" cy="847909"/>
            </a:xfrm>
            <a:custGeom>
              <a:avLst/>
              <a:gdLst>
                <a:gd name="connsiteX0" fmla="*/ 66907 w 446049"/>
                <a:gd name="connsiteY0" fmla="*/ 0 h 847493"/>
                <a:gd name="connsiteX1" fmla="*/ 44605 w 446049"/>
                <a:gd name="connsiteY1" fmla="*/ 111513 h 847493"/>
                <a:gd name="connsiteX2" fmla="*/ 22302 w 446049"/>
                <a:gd name="connsiteY2" fmla="*/ 178420 h 847493"/>
                <a:gd name="connsiteX3" fmla="*/ 0 w 446049"/>
                <a:gd name="connsiteY3" fmla="*/ 267630 h 847493"/>
                <a:gd name="connsiteX4" fmla="*/ 22302 w 446049"/>
                <a:gd name="connsiteY4" fmla="*/ 602166 h 847493"/>
                <a:gd name="connsiteX5" fmla="*/ 44605 w 446049"/>
                <a:gd name="connsiteY5" fmla="*/ 669073 h 847493"/>
                <a:gd name="connsiteX6" fmla="*/ 245327 w 446049"/>
                <a:gd name="connsiteY6" fmla="*/ 780586 h 847493"/>
                <a:gd name="connsiteX7" fmla="*/ 356839 w 446049"/>
                <a:gd name="connsiteY7" fmla="*/ 802888 h 847493"/>
                <a:gd name="connsiteX8" fmla="*/ 446049 w 446049"/>
                <a:gd name="connsiteY8" fmla="*/ 847493 h 84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6049" h="847493">
                  <a:moveTo>
                    <a:pt x="66907" y="0"/>
                  </a:moveTo>
                  <a:cubicBezTo>
                    <a:pt x="59473" y="37171"/>
                    <a:pt x="53799" y="74738"/>
                    <a:pt x="44605" y="111513"/>
                  </a:cubicBezTo>
                  <a:cubicBezTo>
                    <a:pt x="38903" y="134320"/>
                    <a:pt x="28760" y="155816"/>
                    <a:pt x="22302" y="178420"/>
                  </a:cubicBezTo>
                  <a:cubicBezTo>
                    <a:pt x="13881" y="207892"/>
                    <a:pt x="7434" y="237893"/>
                    <a:pt x="0" y="267630"/>
                  </a:cubicBezTo>
                  <a:cubicBezTo>
                    <a:pt x="7434" y="379142"/>
                    <a:pt x="9960" y="491090"/>
                    <a:pt x="22302" y="602166"/>
                  </a:cubicBezTo>
                  <a:cubicBezTo>
                    <a:pt x="24898" y="625531"/>
                    <a:pt x="27982" y="652450"/>
                    <a:pt x="44605" y="669073"/>
                  </a:cubicBezTo>
                  <a:cubicBezTo>
                    <a:pt x="99974" y="724442"/>
                    <a:pt x="170541" y="761889"/>
                    <a:pt x="245327" y="780586"/>
                  </a:cubicBezTo>
                  <a:cubicBezTo>
                    <a:pt x="282102" y="789780"/>
                    <a:pt x="320064" y="793694"/>
                    <a:pt x="356839" y="802888"/>
                  </a:cubicBezTo>
                  <a:cubicBezTo>
                    <a:pt x="425176" y="819972"/>
                    <a:pt x="410943" y="812389"/>
                    <a:pt x="446049" y="847493"/>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grpSp>
      <p:sp>
        <p:nvSpPr>
          <p:cNvPr id="15" name="Rectangle 14"/>
          <p:cNvSpPr/>
          <p:nvPr/>
        </p:nvSpPr>
        <p:spPr>
          <a:xfrm>
            <a:off x="42863" y="609600"/>
            <a:ext cx="1828800" cy="1371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7" name="Rectangle 16"/>
          <p:cNvSpPr/>
          <p:nvPr/>
        </p:nvSpPr>
        <p:spPr>
          <a:xfrm>
            <a:off x="3276600" y="609600"/>
            <a:ext cx="3886200" cy="1371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10" end="1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2743200" y="2057400"/>
            <a:ext cx="4038600" cy="609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prstClr val="white"/>
              </a:solidFill>
            </a:endParaRPr>
          </a:p>
        </p:txBody>
      </p:sp>
      <p:sp>
        <p:nvSpPr>
          <p:cNvPr id="19" name="Rectangle 18"/>
          <p:cNvSpPr/>
          <p:nvPr/>
        </p:nvSpPr>
        <p:spPr>
          <a:xfrm>
            <a:off x="2743200" y="838200"/>
            <a:ext cx="4038600" cy="6096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prstClr val="white"/>
              </a:solidFill>
            </a:endParaRPr>
          </a:p>
        </p:txBody>
      </p:sp>
      <p:sp>
        <p:nvSpPr>
          <p:cNvPr id="48132" name="Title 2"/>
          <p:cNvSpPr>
            <a:spLocks noGrp="1" noChangeArrowheads="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IN" altLang="en-US"/>
              <a:t>Self-exploration</a:t>
            </a:r>
            <a:endParaRPr lang="en-US" altLang="en-US"/>
          </a:p>
        </p:txBody>
      </p:sp>
      <p:sp>
        <p:nvSpPr>
          <p:cNvPr id="48133" name="Text Placeholder 3"/>
          <p:cNvSpPr>
            <a:spLocks noGrp="1" noChangeArrowheads="1"/>
          </p:cNvSpPr>
          <p:nvPr>
            <p:ph type="body" sz="quarter" idx="13"/>
          </p:nvPr>
        </p:nvSpPr>
        <p:spPr bwMode="auto">
          <a:noFill/>
          <a:ln>
            <a:miter lim="800000"/>
            <a:headEnd/>
            <a:tailEnd/>
          </a:ln>
        </p:spPr>
        <p:txBody>
          <a:bodyPr vert="horz" wrap="square" lIns="91440" tIns="45720" rIns="91440" bIns="45720" numCol="1" anchor="t" anchorCtr="0" compatLnSpc="1">
            <a:prstTxWarp prst="textNoShape">
              <a:avLst/>
            </a:prstTxWarp>
          </a:bodyPr>
          <a:lstStyle/>
          <a:p>
            <a:pPr>
              <a:buFont typeface="Symbol" pitchFamily="18" charset="2"/>
              <a:buNone/>
            </a:pPr>
            <a:endParaRPr altLang="en-US"/>
          </a:p>
          <a:p>
            <a:pPr>
              <a:buFont typeface="Symbol" pitchFamily="18" charset="2"/>
              <a:buNone/>
            </a:pPr>
            <a:r>
              <a:rPr altLang="en-US">
                <a:solidFill>
                  <a:srgbClr val="FFFF00"/>
                </a:solidFill>
              </a:rPr>
              <a:t>				B1 – Dimension of Realisation</a:t>
            </a:r>
          </a:p>
          <a:p>
            <a:pPr>
              <a:buFont typeface="Symbol" pitchFamily="18" charset="2"/>
              <a:buNone/>
            </a:pPr>
            <a:endParaRPr altLang="en-US"/>
          </a:p>
          <a:p>
            <a:pPr>
              <a:buFont typeface="Symbol" pitchFamily="18" charset="2"/>
              <a:buNone/>
            </a:pPr>
            <a:endParaRPr altLang="en-US"/>
          </a:p>
          <a:p>
            <a:pPr>
              <a:buFont typeface="Symbol" pitchFamily="18" charset="2"/>
              <a:buNone/>
            </a:pPr>
            <a:r>
              <a:rPr altLang="en-US"/>
              <a:t>				B2 – Dimension of Thought</a:t>
            </a:r>
          </a:p>
          <a:p>
            <a:pPr>
              <a:buFont typeface="Symbol" pitchFamily="18" charset="2"/>
              <a:buNone/>
            </a:pPr>
            <a:endParaRPr altLang="en-US"/>
          </a:p>
          <a:p>
            <a:pPr>
              <a:buFont typeface="Symbol" pitchFamily="18" charset="2"/>
              <a:buNone/>
            </a:pPr>
            <a:endParaRPr altLang="en-US"/>
          </a:p>
          <a:p>
            <a:pPr>
              <a:buFont typeface="Symbol" pitchFamily="18" charset="2"/>
              <a:buNone/>
            </a:pPr>
            <a:r>
              <a:rPr altLang="en-US"/>
              <a:t>	Behaviour			Work &amp; Participation</a:t>
            </a:r>
          </a:p>
          <a:p>
            <a:pPr>
              <a:buFont typeface="Symbol" pitchFamily="18" charset="2"/>
              <a:buNone/>
            </a:pPr>
            <a:endParaRPr altLang="en-US"/>
          </a:p>
          <a:p>
            <a:pPr>
              <a:buFont typeface="Symbol" pitchFamily="18" charset="2"/>
              <a:buNone/>
            </a:pPr>
            <a:r>
              <a:rPr altLang="en-US"/>
              <a:t>Mutual Happiness		Mutual Prosperity</a:t>
            </a:r>
          </a:p>
          <a:p>
            <a:pPr>
              <a:buFont typeface="Symbol" pitchFamily="18" charset="2"/>
              <a:buNone/>
            </a:pPr>
            <a:r>
              <a:rPr altLang="en-US"/>
              <a:t>Mutual Fulfillment		Mutual Enrichment</a:t>
            </a:r>
          </a:p>
        </p:txBody>
      </p:sp>
      <p:cxnSp>
        <p:nvCxnSpPr>
          <p:cNvPr id="6" name="Straight Arrow Connector 5"/>
          <p:cNvCxnSpPr>
            <a:cxnSpLocks/>
          </p:cNvCxnSpPr>
          <p:nvPr/>
        </p:nvCxnSpPr>
        <p:spPr>
          <a:xfrm>
            <a:off x="2973388" y="1525588"/>
            <a:ext cx="0" cy="5318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10800000" flipV="1">
            <a:off x="990600" y="2590800"/>
            <a:ext cx="1982788" cy="838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973388" y="2590800"/>
            <a:ext cx="912812" cy="838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04800" y="2438400"/>
            <a:ext cx="24384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p:cNvCxnSpPr>
          <p:nvPr/>
        </p:nvCxnSpPr>
        <p:spPr>
          <a:xfrm flipV="1">
            <a:off x="2894013" y="1525588"/>
            <a:ext cx="0" cy="5318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flipV="1">
            <a:off x="838200" y="2590800"/>
            <a:ext cx="1905000" cy="762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124200" y="2590800"/>
            <a:ext cx="914400" cy="838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469" name="Rectangle 23"/>
          <p:cNvSpPr>
            <a:spLocks noChangeArrowheads="1"/>
          </p:cNvSpPr>
          <p:nvPr/>
        </p:nvSpPr>
        <p:spPr bwMode="auto">
          <a:xfrm>
            <a:off x="457200" y="2087563"/>
            <a:ext cx="1655763" cy="646112"/>
          </a:xfrm>
          <a:prstGeom prst="rect">
            <a:avLst/>
          </a:prstGeom>
          <a:noFill/>
          <a:ln w="9525">
            <a:noFill/>
            <a:miter lim="800000"/>
            <a:headEnd/>
            <a:tailEnd/>
          </a:ln>
        </p:spPr>
        <p:txBody>
          <a:bodyPr wrap="none">
            <a:spAutoFit/>
          </a:bodyPr>
          <a:lstStyle/>
          <a:p>
            <a:pPr eaLnBrk="1" hangingPunct="1">
              <a:defRPr/>
            </a:pPr>
            <a:r>
              <a:rPr lang="en-US" dirty="0">
                <a:solidFill>
                  <a:srgbClr val="FF0000"/>
                </a:solidFill>
              </a:rPr>
              <a:t>1. Proposal</a:t>
            </a:r>
          </a:p>
          <a:p>
            <a:pPr marL="342900" indent="-342900" eaLnBrk="1" hangingPunct="1">
              <a:defRPr/>
            </a:pPr>
            <a:r>
              <a:rPr lang="en-US" dirty="0">
                <a:solidFill>
                  <a:srgbClr val="FF0000"/>
                </a:solidFill>
              </a:rPr>
              <a:t>    from outside</a:t>
            </a:r>
          </a:p>
        </p:txBody>
      </p:sp>
      <p:sp>
        <p:nvSpPr>
          <p:cNvPr id="48142" name="Rectangle 24"/>
          <p:cNvSpPr>
            <a:spLocks noChangeArrowheads="1"/>
          </p:cNvSpPr>
          <p:nvPr/>
        </p:nvSpPr>
        <p:spPr bwMode="auto">
          <a:xfrm>
            <a:off x="3068638" y="1447800"/>
            <a:ext cx="4570412" cy="646113"/>
          </a:xfrm>
          <a:prstGeom prst="rect">
            <a:avLst/>
          </a:prstGeom>
          <a:noFill/>
          <a:ln w="9525">
            <a:noFill/>
            <a:miter lim="800000"/>
            <a:headEnd/>
            <a:tailEnd/>
          </a:ln>
        </p:spPr>
        <p:txBody>
          <a:bodyPr wrap="none">
            <a:spAutoFit/>
          </a:bodyPr>
          <a:lstStyle/>
          <a:p>
            <a:pPr eaLnBrk="1" hangingPunct="1"/>
            <a:r>
              <a:rPr lang="en-US" altLang="en-US">
                <a:solidFill>
                  <a:srgbClr val="FF0000"/>
                </a:solidFill>
              </a:rPr>
              <a:t>2. Verify the Proposal </a:t>
            </a:r>
          </a:p>
          <a:p>
            <a:pPr eaLnBrk="1" hangingPunct="1"/>
            <a:r>
              <a:rPr lang="en-US" altLang="en-US">
                <a:solidFill>
                  <a:srgbClr val="FF0000"/>
                </a:solidFill>
              </a:rPr>
              <a:t>    on the basis of your Natural Acceptance</a:t>
            </a:r>
          </a:p>
        </p:txBody>
      </p:sp>
      <p:sp>
        <p:nvSpPr>
          <p:cNvPr id="48143" name="Rectangle 25"/>
          <p:cNvSpPr>
            <a:spLocks noChangeArrowheads="1"/>
          </p:cNvSpPr>
          <p:nvPr/>
        </p:nvSpPr>
        <p:spPr bwMode="auto">
          <a:xfrm>
            <a:off x="3659188" y="2630488"/>
            <a:ext cx="2813050" cy="646112"/>
          </a:xfrm>
          <a:prstGeom prst="rect">
            <a:avLst/>
          </a:prstGeom>
          <a:noFill/>
          <a:ln w="9525">
            <a:noFill/>
            <a:miter lim="800000"/>
            <a:headEnd/>
            <a:tailEnd/>
          </a:ln>
        </p:spPr>
        <p:txBody>
          <a:bodyPr wrap="none">
            <a:spAutoFit/>
          </a:bodyPr>
          <a:lstStyle/>
          <a:p>
            <a:pPr eaLnBrk="1" hangingPunct="1"/>
            <a:r>
              <a:rPr lang="en-US" altLang="en-US">
                <a:solidFill>
                  <a:srgbClr val="FF0000"/>
                </a:solidFill>
              </a:rPr>
              <a:t>3. Experiential verification</a:t>
            </a:r>
          </a:p>
          <a:p>
            <a:pPr eaLnBrk="1" hangingPunct="1"/>
            <a:r>
              <a:rPr lang="en-US" altLang="en-US">
                <a:solidFill>
                  <a:srgbClr val="FF0000"/>
                </a:solidFill>
              </a:rPr>
              <a:t>      by living accordingly</a:t>
            </a:r>
          </a:p>
        </p:txBody>
      </p:sp>
      <p:cxnSp>
        <p:nvCxnSpPr>
          <p:cNvPr id="28" name="Straight Arrow Connector 27"/>
          <p:cNvCxnSpPr/>
          <p:nvPr/>
        </p:nvCxnSpPr>
        <p:spPr>
          <a:xfrm>
            <a:off x="838200" y="5105400"/>
            <a:ext cx="76962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0800000">
            <a:off x="6781800" y="1295400"/>
            <a:ext cx="16764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flipH="1" flipV="1">
            <a:off x="6592094" y="3161506"/>
            <a:ext cx="37338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5400000">
            <a:off x="571501" y="4075112"/>
            <a:ext cx="533400" cy="31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a:off x="3771107" y="4075906"/>
            <a:ext cx="533400" cy="158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a:off x="6781800" y="2360613"/>
            <a:ext cx="1676400" cy="158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p:cNvSpPr>
          <p:nvPr>
            <p:ph type="body" sz="quarter" idx="13"/>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457200" indent="-457200">
              <a:buFont typeface="Calibri" pitchFamily="34" charset="0"/>
              <a:buAutoNum type="arabicPeriod"/>
            </a:pPr>
            <a:r>
              <a:rPr lang="en-GB" altLang="en-US" sz="2000" dirty="0"/>
              <a:t>It is a process of dialogue – between me and you, to begin with. It soon becomes a dialogue within your own self</a:t>
            </a:r>
          </a:p>
          <a:p>
            <a:pPr marL="457200" indent="-457200">
              <a:buFont typeface="Calibri" pitchFamily="34" charset="0"/>
              <a:buAutoNum type="arabicPeriod"/>
            </a:pPr>
            <a:r>
              <a:rPr lang="en-GB" altLang="en-US" sz="2000" dirty="0"/>
              <a:t>It is a process of dialog between what I am and my Natural Acceptance or what I really want to be </a:t>
            </a:r>
          </a:p>
          <a:p>
            <a:pPr marL="457200" indent="-457200">
              <a:buFont typeface="Calibri" pitchFamily="34" charset="0"/>
              <a:buAutoNum type="arabicPeriod"/>
            </a:pPr>
            <a:r>
              <a:rPr lang="en-GB" altLang="en-US" sz="2000" dirty="0"/>
              <a:t>It is a process of </a:t>
            </a:r>
            <a:r>
              <a:rPr altLang="en-US" sz="2000" dirty="0"/>
              <a:t>Self-exploration, Self-investigation </a:t>
            </a:r>
            <a:r>
              <a:rPr altLang="en-US" sz="2000" dirty="0">
                <a:sym typeface="Wingdings" pitchFamily="2" charset="2"/>
              </a:rPr>
              <a:t> </a:t>
            </a:r>
            <a:r>
              <a:rPr lang="en-GB" altLang="en-US" sz="2000" dirty="0"/>
              <a:t>Self-evolution</a:t>
            </a:r>
          </a:p>
          <a:p>
            <a:pPr marL="457200" indent="-457200">
              <a:buFont typeface="Calibri" pitchFamily="34" charset="0"/>
              <a:buAutoNum type="arabicPeriod"/>
            </a:pPr>
            <a:r>
              <a:rPr lang="en-GB" altLang="en-US" sz="2000" dirty="0"/>
              <a:t>It is a process of knowing oneself and through the self, knowing Nature and the entire existence</a:t>
            </a:r>
          </a:p>
          <a:p>
            <a:pPr marL="457200" indent="-457200">
              <a:buFont typeface="Calibri" pitchFamily="34" charset="0"/>
              <a:buAutoNum type="arabicPeriod"/>
            </a:pPr>
            <a:r>
              <a:rPr lang="en-GB" altLang="en-US" sz="2000" dirty="0"/>
              <a:t>It is a process of recognizing one's relationship with every unit in nature/existence; and fulfilling that relationship</a:t>
            </a:r>
          </a:p>
          <a:p>
            <a:pPr marL="457200" indent="-457200">
              <a:buFont typeface="Calibri" pitchFamily="34" charset="0"/>
              <a:buAutoNum type="arabicPeriod"/>
            </a:pPr>
            <a:r>
              <a:rPr lang="en-GB" altLang="en-US" sz="2000" dirty="0"/>
              <a:t>It is a process of knowing Human Conduct and living according to it</a:t>
            </a:r>
          </a:p>
          <a:p>
            <a:pPr marL="457200" indent="-457200">
              <a:buFont typeface="Calibri" pitchFamily="34" charset="0"/>
              <a:buAutoNum type="arabicPeriod"/>
            </a:pPr>
            <a:r>
              <a:rPr lang="en-GB" altLang="en-US" sz="2000" dirty="0"/>
              <a:t>It is a process of living in harmony in oneself, living in harmony with others</a:t>
            </a:r>
            <a:r>
              <a:rPr altLang="en-US" sz="2000" dirty="0"/>
              <a:t>…</a:t>
            </a:r>
            <a:r>
              <a:rPr lang="en-GB" altLang="en-US" sz="2000" dirty="0"/>
              <a:t>living in harmony with entire existence</a:t>
            </a:r>
          </a:p>
          <a:p>
            <a:pPr marL="457200" indent="-457200">
              <a:buFont typeface="Symbol" pitchFamily="18" charset="2"/>
              <a:buNone/>
            </a:pPr>
            <a:endParaRPr lang="en-GB" altLang="en-US" sz="2000" dirty="0"/>
          </a:p>
        </p:txBody>
      </p:sp>
      <p:sp>
        <p:nvSpPr>
          <p:cNvPr id="49156" name="Rectangle 2"/>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a:t>Process of Self-exploration, Self-investigation</a:t>
            </a:r>
          </a:p>
        </p:txBody>
      </p:sp>
      <p:sp>
        <p:nvSpPr>
          <p:cNvPr id="11" name="Rectangle 10"/>
          <p:cNvSpPr/>
          <p:nvPr/>
        </p:nvSpPr>
        <p:spPr>
          <a:xfrm>
            <a:off x="20638" y="5257800"/>
            <a:ext cx="9088437" cy="685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9">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t>Scope of this </a:t>
            </a:r>
            <a:r>
              <a:rPr lang="en-US" altLang="en-US">
                <a:solidFill>
                  <a:srgbClr val="FF0000"/>
                </a:solidFill>
              </a:rPr>
              <a:t>Content</a:t>
            </a:r>
          </a:p>
        </p:txBody>
      </p:sp>
      <p:sp>
        <p:nvSpPr>
          <p:cNvPr id="50179" name="Text Placeholder 2"/>
          <p:cNvSpPr>
            <a:spLocks noGrp="1"/>
          </p:cNvSpPr>
          <p:nvPr>
            <p:ph type="body" sz="quarter" idx="13"/>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457200" indent="-457200" algn="ctr">
              <a:buFont typeface="Symbol" pitchFamily="18" charset="2"/>
              <a:buNone/>
            </a:pPr>
            <a:r>
              <a:rPr altLang="en-US"/>
              <a:t>Knowing your Natural Acceptance </a:t>
            </a:r>
          </a:p>
          <a:p>
            <a:pPr marL="457200" indent="-457200" algn="ctr">
              <a:buFont typeface="Symbol" pitchFamily="18" charset="2"/>
              <a:buNone/>
            </a:pPr>
            <a:r>
              <a:rPr altLang="en-US"/>
              <a:t>What you really want to be</a:t>
            </a:r>
            <a:endParaRPr altLang="en-US" b="1"/>
          </a:p>
          <a:p>
            <a:pPr marL="457200" indent="-457200" algn="ctr">
              <a:buFont typeface="Symbol" pitchFamily="18" charset="2"/>
              <a:buNone/>
            </a:pPr>
            <a:r>
              <a:rPr altLang="en-US" b="1"/>
              <a:t>(Natural Acceptance)</a:t>
            </a:r>
          </a:p>
          <a:p>
            <a:pPr marL="457200" indent="-457200" algn="ctr">
              <a:buFont typeface="Symbol" pitchFamily="18" charset="2"/>
              <a:buNone/>
            </a:pPr>
            <a:endParaRPr altLang="en-US"/>
          </a:p>
          <a:p>
            <a:pPr marL="457200" indent="-457200" algn="ctr">
              <a:buFont typeface="Symbol" pitchFamily="18" charset="2"/>
              <a:buNone/>
            </a:pPr>
            <a:endParaRPr altLang="en-US" sz="1200"/>
          </a:p>
          <a:p>
            <a:pPr marL="457200" indent="-457200" algn="ctr">
              <a:buFont typeface="Symbol" pitchFamily="18" charset="2"/>
              <a:buNone/>
            </a:pPr>
            <a:r>
              <a:rPr altLang="en-US"/>
              <a:t>Living in accordance with your Natural Acceptance</a:t>
            </a:r>
          </a:p>
          <a:p>
            <a:pPr marL="457200" indent="-457200" algn="ctr">
              <a:buFont typeface="Symbol" pitchFamily="18" charset="2"/>
              <a:buNone/>
            </a:pPr>
            <a:r>
              <a:rPr altLang="en-US"/>
              <a:t>Living in harmony within</a:t>
            </a:r>
            <a:endParaRPr altLang="en-US" sz="2800" b="1">
              <a:solidFill>
                <a:srgbClr val="1E00AA"/>
              </a:solidFill>
              <a:latin typeface="Kruti Dev 010" pitchFamily="2" charset="0"/>
            </a:endParaRPr>
          </a:p>
          <a:p>
            <a:pPr marL="457200" indent="-457200" algn="ctr">
              <a:buFont typeface="Symbol" pitchFamily="18" charset="2"/>
              <a:buNone/>
            </a:pPr>
            <a:r>
              <a:rPr altLang="en-US" b="1"/>
              <a:t>(Self-organized)</a:t>
            </a:r>
          </a:p>
          <a:p>
            <a:pPr marL="457200" indent="-457200" algn="ctr">
              <a:buFont typeface="Symbol" pitchFamily="18" charset="2"/>
              <a:buNone/>
            </a:pPr>
            <a:endParaRPr altLang="en-US">
              <a:solidFill>
                <a:srgbClr val="1E00AA"/>
              </a:solidFill>
            </a:endParaRPr>
          </a:p>
          <a:p>
            <a:pPr marL="457200" indent="-457200" algn="ctr">
              <a:buFont typeface="Symbol" pitchFamily="18" charset="2"/>
              <a:buNone/>
            </a:pPr>
            <a:endParaRPr altLang="en-US" sz="1400"/>
          </a:p>
          <a:p>
            <a:pPr marL="457200" indent="-457200" algn="ctr">
              <a:buFont typeface="Symbol" pitchFamily="18" charset="2"/>
              <a:buNone/>
            </a:pPr>
            <a:r>
              <a:rPr altLang="en-US"/>
              <a:t>Living in harmony with others… with the entire existence</a:t>
            </a:r>
          </a:p>
          <a:p>
            <a:pPr marL="457200" indent="-457200" algn="ctr">
              <a:buFont typeface="Symbol" pitchFamily="18" charset="2"/>
              <a:buNone/>
            </a:pPr>
            <a:r>
              <a:rPr altLang="en-US" b="1"/>
              <a:t>(Self-Expression)</a:t>
            </a:r>
          </a:p>
          <a:p>
            <a:pPr marL="457200" indent="-457200" algn="ctr">
              <a:buFont typeface="Symbol" pitchFamily="18" charset="2"/>
              <a:buNone/>
            </a:pPr>
            <a:endParaRPr altLang="en-US" b="1"/>
          </a:p>
          <a:p>
            <a:pPr marL="457200" indent="-457200" algn="ctr">
              <a:buFont typeface="Symbol" pitchFamily="18" charset="2"/>
              <a:buNone/>
            </a:pPr>
            <a:endParaRPr altLang="en-US" sz="1800" b="1"/>
          </a:p>
          <a:p>
            <a:pPr marL="457200" indent="-457200" algn="ctr">
              <a:buFont typeface="Symbol" pitchFamily="18" charset="2"/>
              <a:buNone/>
            </a:pPr>
            <a:r>
              <a:rPr altLang="en-US">
                <a:solidFill>
                  <a:srgbClr val="FF0000"/>
                </a:solidFill>
              </a:rPr>
              <a:t>Everything is in Harmony= Universal Human Order</a:t>
            </a:r>
          </a:p>
        </p:txBody>
      </p:sp>
      <p:sp>
        <p:nvSpPr>
          <p:cNvPr id="10" name="Down Arrow 9"/>
          <p:cNvSpPr/>
          <p:nvPr/>
        </p:nvSpPr>
        <p:spPr bwMode="auto">
          <a:xfrm>
            <a:off x="4495800" y="1905000"/>
            <a:ext cx="152400" cy="5334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13" name="Down Arrow 12"/>
          <p:cNvSpPr/>
          <p:nvPr/>
        </p:nvSpPr>
        <p:spPr bwMode="auto">
          <a:xfrm>
            <a:off x="4495800" y="3657600"/>
            <a:ext cx="152400" cy="6096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6" name="Rectangle 5"/>
          <p:cNvSpPr/>
          <p:nvPr/>
        </p:nvSpPr>
        <p:spPr>
          <a:xfrm>
            <a:off x="119063" y="2459038"/>
            <a:ext cx="8915400" cy="119856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7" name="Rectangle 6"/>
          <p:cNvSpPr/>
          <p:nvPr/>
        </p:nvSpPr>
        <p:spPr>
          <a:xfrm>
            <a:off x="131763" y="4343400"/>
            <a:ext cx="89154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8" name="Rectangle 7"/>
          <p:cNvSpPr/>
          <p:nvPr/>
        </p:nvSpPr>
        <p:spPr>
          <a:xfrm>
            <a:off x="119063" y="533400"/>
            <a:ext cx="8915400" cy="1371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9" name="Down Arrow 8"/>
          <p:cNvSpPr/>
          <p:nvPr/>
        </p:nvSpPr>
        <p:spPr bwMode="auto">
          <a:xfrm>
            <a:off x="4495800" y="5105400"/>
            <a:ext cx="152400" cy="6096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11" name="Rectangle 10"/>
          <p:cNvSpPr/>
          <p:nvPr/>
        </p:nvSpPr>
        <p:spPr>
          <a:xfrm>
            <a:off x="76200" y="5791200"/>
            <a:ext cx="8915400" cy="533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t>Contents: Need of the Course </a:t>
            </a:r>
            <a:endParaRPr lang="en-GB" altLang="en-US"/>
          </a:p>
        </p:txBody>
      </p:sp>
      <p:sp>
        <p:nvSpPr>
          <p:cNvPr id="2" name="Rectangle 1"/>
          <p:cNvSpPr/>
          <p:nvPr/>
        </p:nvSpPr>
        <p:spPr>
          <a:xfrm>
            <a:off x="228600" y="685800"/>
            <a:ext cx="8382000" cy="5334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2800" b="1" dirty="0"/>
              <a:t>Today State - At the level of the Society</a:t>
            </a:r>
          </a:p>
        </p:txBody>
      </p:sp>
      <p:sp>
        <p:nvSpPr>
          <p:cNvPr id="3" name="Rectangle 2"/>
          <p:cNvSpPr/>
          <p:nvPr/>
        </p:nvSpPr>
        <p:spPr>
          <a:xfrm>
            <a:off x="533400" y="1219200"/>
            <a:ext cx="7848600" cy="464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nSpc>
                <a:spcPct val="150000"/>
              </a:lnSpc>
              <a:buFont typeface="Arial" panose="020B0604020202020204" pitchFamily="34" charset="0"/>
              <a:buChar char="•"/>
              <a:defRPr/>
            </a:pPr>
            <a:r>
              <a:rPr lang="en-US" sz="2400" b="1" dirty="0">
                <a:solidFill>
                  <a:schemeClr val="tx1"/>
                </a:solidFill>
                <a:latin typeface="Times New Roman" panose="02020603050405020304" pitchFamily="18" charset="0"/>
                <a:cs typeface="Times New Roman" panose="02020603050405020304" pitchFamily="18" charset="0"/>
              </a:rPr>
              <a:t>Growing incidences of terrorism and </a:t>
            </a:r>
            <a:r>
              <a:rPr lang="en-US" sz="2400" b="1" dirty="0" err="1">
                <a:solidFill>
                  <a:schemeClr val="tx1"/>
                </a:solidFill>
                <a:latin typeface="Times New Roman" panose="02020603050405020304" pitchFamily="18" charset="0"/>
                <a:cs typeface="Times New Roman" panose="02020603050405020304" pitchFamily="18" charset="0"/>
              </a:rPr>
              <a:t>naxalism</a:t>
            </a:r>
            <a:endParaRPr lang="en-US" sz="2400" b="1" dirty="0">
              <a:solidFill>
                <a:schemeClr val="tx1"/>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defRPr/>
            </a:pPr>
            <a:r>
              <a:rPr lang="en-US" sz="2400" b="1" dirty="0">
                <a:solidFill>
                  <a:schemeClr val="tx1"/>
                </a:solidFill>
                <a:latin typeface="Times New Roman" panose="02020603050405020304" pitchFamily="18" charset="0"/>
                <a:cs typeface="Times New Roman" panose="02020603050405020304" pitchFamily="18" charset="0"/>
              </a:rPr>
              <a:t>Rising communalism</a:t>
            </a:r>
          </a:p>
          <a:p>
            <a:pPr marL="342900" indent="-342900">
              <a:lnSpc>
                <a:spcPct val="150000"/>
              </a:lnSpc>
              <a:buFont typeface="Arial" panose="020B0604020202020204" pitchFamily="34" charset="0"/>
              <a:buChar char="•"/>
              <a:defRPr/>
            </a:pPr>
            <a:r>
              <a:rPr lang="en-US" sz="2400" b="1" dirty="0">
                <a:solidFill>
                  <a:schemeClr val="tx1"/>
                </a:solidFill>
                <a:latin typeface="Times New Roman" panose="02020603050405020304" pitchFamily="18" charset="0"/>
                <a:cs typeface="Times New Roman" panose="02020603050405020304" pitchFamily="18" charset="0"/>
              </a:rPr>
              <a:t>Spreading </a:t>
            </a:r>
            <a:r>
              <a:rPr lang="en-US" sz="2400" b="1" dirty="0" err="1">
                <a:solidFill>
                  <a:schemeClr val="tx1"/>
                </a:solidFill>
                <a:latin typeface="Times New Roman" panose="02020603050405020304" pitchFamily="18" charset="0"/>
                <a:cs typeface="Times New Roman" panose="02020603050405020304" pitchFamily="18" charset="0"/>
              </a:rPr>
              <a:t>casteism</a:t>
            </a:r>
            <a:endParaRPr lang="en-US" sz="2400" b="1" dirty="0">
              <a:solidFill>
                <a:schemeClr val="tx1"/>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defRPr/>
            </a:pPr>
            <a:r>
              <a:rPr lang="en-US" sz="2400" b="1" dirty="0">
                <a:solidFill>
                  <a:schemeClr val="tx1"/>
                </a:solidFill>
                <a:latin typeface="Times New Roman" panose="02020603050405020304" pitchFamily="18" charset="0"/>
                <a:cs typeface="Times New Roman" panose="02020603050405020304" pitchFamily="18" charset="0"/>
              </a:rPr>
              <a:t>Racial and ethnic struggle</a:t>
            </a:r>
          </a:p>
          <a:p>
            <a:pPr marL="342900" indent="-342900">
              <a:lnSpc>
                <a:spcPct val="150000"/>
              </a:lnSpc>
              <a:buFont typeface="Arial" panose="020B0604020202020204" pitchFamily="34" charset="0"/>
              <a:buChar char="•"/>
              <a:defRPr/>
            </a:pPr>
            <a:r>
              <a:rPr lang="en-US" sz="2400" b="1" dirty="0">
                <a:solidFill>
                  <a:schemeClr val="tx1"/>
                </a:solidFill>
                <a:latin typeface="Times New Roman" panose="02020603050405020304" pitchFamily="18" charset="0"/>
                <a:cs typeface="Times New Roman" panose="02020603050405020304" pitchFamily="18" charset="0"/>
              </a:rPr>
              <a:t>Wars between nations</a:t>
            </a:r>
          </a:p>
          <a:p>
            <a:pPr marL="342900" indent="-342900">
              <a:lnSpc>
                <a:spcPct val="150000"/>
              </a:lnSpc>
              <a:buFont typeface="Arial" panose="020B0604020202020204" pitchFamily="34" charset="0"/>
              <a:buChar char="•"/>
              <a:defRPr/>
            </a:pPr>
            <a:r>
              <a:rPr lang="en-US" sz="2400" b="1" dirty="0">
                <a:solidFill>
                  <a:schemeClr val="tx1"/>
                </a:solidFill>
                <a:latin typeface="Times New Roman" panose="02020603050405020304" pitchFamily="18" charset="0"/>
                <a:cs typeface="Times New Roman" panose="02020603050405020304" pitchFamily="18" charset="0"/>
              </a:rPr>
              <a:t>Attempts of genocide</a:t>
            </a:r>
          </a:p>
          <a:p>
            <a:pPr marL="342900" indent="-342900">
              <a:lnSpc>
                <a:spcPct val="150000"/>
              </a:lnSpc>
              <a:buFont typeface="Arial" panose="020B0604020202020204" pitchFamily="34" charset="0"/>
              <a:buChar char="•"/>
              <a:defRPr/>
            </a:pPr>
            <a:r>
              <a:rPr lang="en-US" sz="2400" b="1" dirty="0">
                <a:solidFill>
                  <a:schemeClr val="tx1"/>
                </a:solidFill>
                <a:latin typeface="Times New Roman" panose="02020603050405020304" pitchFamily="18" charset="0"/>
                <a:cs typeface="Times New Roman" panose="02020603050405020304" pitchFamily="18" charset="0"/>
              </a:rPr>
              <a:t>Fear of nuclear and genetic warfare, etc.</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pPr marL="342900" indent="-342900"/>
            <a:r>
              <a:rPr lang="en-US" altLang="en-US" dirty="0"/>
              <a:t>Desire  – Aim, Objective, Purpose</a:t>
            </a:r>
            <a:endParaRPr lang="en-GB" altLang="en-US" dirty="0"/>
          </a:p>
        </p:txBody>
      </p:sp>
      <p:sp>
        <p:nvSpPr>
          <p:cNvPr id="8195" name="Text Placeholder 2"/>
          <p:cNvSpPr>
            <a:spLocks noGrp="1"/>
          </p:cNvSpPr>
          <p:nvPr>
            <p:ph type="body" sz="quarter" idx="13"/>
          </p:nvPr>
        </p:nvSpPr>
        <p:spPr bwMode="auto">
          <a:ln>
            <a:miter lim="800000"/>
            <a:headEnd/>
            <a:tailEnd/>
          </a:ln>
        </p:spPr>
        <p:txBody>
          <a:bodyPr vert="horz" wrap="square" lIns="91440" tIns="45720" rIns="91440" bIns="45720" numCol="1" anchor="t" anchorCtr="0" compatLnSpc="1">
            <a:prstTxWarp prst="textNoShape">
              <a:avLst/>
            </a:prstTxWarp>
            <a:normAutofit/>
          </a:bodyPr>
          <a:lstStyle/>
          <a:p>
            <a:pPr>
              <a:buFont typeface="Symbol" pitchFamily="18" charset="2"/>
              <a:buNone/>
              <a:defRPr/>
            </a:pPr>
            <a:r>
              <a:rPr sz="2000" dirty="0"/>
              <a:t>			Desire  – Aim, Objective, Purpose</a:t>
            </a:r>
            <a:endParaRPr sz="2000" dirty="0">
              <a:latin typeface="Arial" charset="0"/>
              <a:cs typeface="Arial" charset="0"/>
            </a:endParaRPr>
          </a:p>
          <a:p>
            <a:pPr>
              <a:buFont typeface="Symbol" pitchFamily="18" charset="2"/>
              <a:buNone/>
              <a:defRPr/>
            </a:pPr>
            <a:endParaRPr sz="2000" dirty="0">
              <a:latin typeface="Arial" charset="0"/>
              <a:cs typeface="Arial" charset="0"/>
            </a:endParaRPr>
          </a:p>
          <a:p>
            <a:pPr>
              <a:buFont typeface="Symbol" pitchFamily="18" charset="2"/>
              <a:buNone/>
              <a:defRPr/>
            </a:pPr>
            <a:endParaRPr sz="2000" dirty="0">
              <a:latin typeface="Arial" charset="0"/>
              <a:cs typeface="Arial" charset="0"/>
            </a:endParaRPr>
          </a:p>
          <a:p>
            <a:pPr>
              <a:buFont typeface="Symbol" pitchFamily="18" charset="2"/>
              <a:buNone/>
              <a:defRPr/>
            </a:pPr>
            <a:r>
              <a:rPr sz="2000" dirty="0">
                <a:latin typeface="Arial" charset="0"/>
                <a:cs typeface="Arial" charset="0"/>
              </a:rPr>
              <a:t>To Become	To Do/Get				To Be</a:t>
            </a:r>
          </a:p>
          <a:p>
            <a:pPr>
              <a:buFont typeface="Symbol" pitchFamily="18" charset="2"/>
              <a:buNone/>
              <a:defRPr/>
            </a:pPr>
            <a:r>
              <a:rPr sz="2000" dirty="0">
                <a:solidFill>
                  <a:srgbClr val="1E00AA"/>
                </a:solidFill>
                <a:latin typeface="Arial" charset="0"/>
                <a:cs typeface="Arial" charset="0"/>
              </a:rPr>
              <a:t>				</a:t>
            </a:r>
            <a:endParaRPr sz="2000" dirty="0">
              <a:latin typeface="Arial" charset="0"/>
              <a:cs typeface="Arial" charset="0"/>
            </a:endParaRPr>
          </a:p>
          <a:p>
            <a:pPr>
              <a:buFont typeface="Symbol" pitchFamily="18" charset="2"/>
              <a:buNone/>
              <a:defRPr/>
            </a:pPr>
            <a:r>
              <a:rPr sz="2000" dirty="0">
                <a:latin typeface="Arial" charset="0"/>
                <a:cs typeface="Arial" charset="0"/>
              </a:rPr>
              <a:t>Doctor		Service, Money, Respect…		Happy &amp; Prosperous</a:t>
            </a:r>
          </a:p>
          <a:p>
            <a:pPr>
              <a:buFont typeface="Symbol" pitchFamily="18" charset="2"/>
              <a:buNone/>
              <a:defRPr/>
            </a:pPr>
            <a:r>
              <a:rPr sz="2000" dirty="0">
                <a:latin typeface="Arial" charset="0"/>
                <a:cs typeface="Arial" charset="0"/>
              </a:rPr>
              <a:t>Engineer	Make Things, Money, Respect …	Happy &amp; Prosperous</a:t>
            </a:r>
          </a:p>
          <a:p>
            <a:pPr>
              <a:buFont typeface="Symbol" pitchFamily="18" charset="2"/>
              <a:buNone/>
              <a:defRPr/>
            </a:pPr>
            <a:r>
              <a:rPr sz="2000" dirty="0">
                <a:latin typeface="Arial" charset="0"/>
                <a:cs typeface="Arial" charset="0"/>
              </a:rPr>
              <a:t>IIT Engineer	Make Things, Money++, Respect++…	Happy &amp; Prosperous</a:t>
            </a:r>
          </a:p>
          <a:p>
            <a:pPr>
              <a:buFont typeface="Symbol" pitchFamily="18" charset="2"/>
              <a:buNone/>
              <a:defRPr/>
            </a:pPr>
            <a:r>
              <a:rPr sz="2000" dirty="0">
                <a:solidFill>
                  <a:schemeClr val="bg1"/>
                </a:solidFill>
                <a:latin typeface="Arial" charset="0"/>
                <a:cs typeface="Arial" charset="0"/>
              </a:rPr>
              <a:t>Mother		Take Care, Trust, Respect, Guidance…	Happy &amp; Prosperous</a:t>
            </a:r>
          </a:p>
          <a:p>
            <a:pPr>
              <a:buFont typeface="Symbol" pitchFamily="18" charset="2"/>
              <a:buNone/>
              <a:defRPr/>
            </a:pPr>
            <a:r>
              <a:rPr sz="2000" dirty="0">
                <a:latin typeface="Arial" charset="0"/>
                <a:cs typeface="Arial" charset="0"/>
              </a:rPr>
              <a:t>Farmer		Grow Things, Money, Respect…		Happy &amp; Prosperous</a:t>
            </a:r>
          </a:p>
          <a:p>
            <a:pPr>
              <a:buFont typeface="Symbol" pitchFamily="18" charset="2"/>
              <a:buNone/>
              <a:defRPr/>
            </a:pPr>
            <a:r>
              <a:rPr sz="2000" dirty="0">
                <a:solidFill>
                  <a:schemeClr val="bg1"/>
                </a:solidFill>
                <a:latin typeface="Arial" charset="0"/>
                <a:cs typeface="Arial" charset="0"/>
              </a:rPr>
              <a:t>Thief		Get Things, Money, Respect…		Happy &amp; Prosperous</a:t>
            </a:r>
          </a:p>
          <a:p>
            <a:pPr>
              <a:buFont typeface="Symbol" pitchFamily="18" charset="2"/>
              <a:buNone/>
              <a:defRPr/>
            </a:pPr>
            <a:r>
              <a:rPr sz="2000" dirty="0">
                <a:latin typeface="Arial" charset="0"/>
                <a:cs typeface="Arial" charset="0"/>
              </a:rPr>
              <a:t>…..</a:t>
            </a:r>
          </a:p>
          <a:p>
            <a:pPr algn="r">
              <a:buFont typeface="Symbol" pitchFamily="18" charset="2"/>
              <a:buNone/>
              <a:defRPr/>
            </a:pPr>
            <a:r>
              <a:rPr sz="2000" dirty="0">
                <a:latin typeface="Arial" charset="0"/>
                <a:cs typeface="Arial" charset="0"/>
              </a:rPr>
              <a:t>Steps toward Goal                                         Basic Human Goal</a:t>
            </a:r>
          </a:p>
          <a:p>
            <a:pPr algn="r">
              <a:buFont typeface="Symbol" pitchFamily="18" charset="2"/>
              <a:buNone/>
              <a:defRPr/>
            </a:pPr>
            <a:r>
              <a:rPr sz="2000" dirty="0">
                <a:solidFill>
                  <a:srgbClr val="FF0000"/>
                </a:solidFill>
                <a:latin typeface="Arial" charset="0"/>
                <a:cs typeface="Arial" charset="0"/>
              </a:rPr>
              <a:t>	Not the Goal                     </a:t>
            </a:r>
            <a:r>
              <a:rPr sz="2000" dirty="0">
                <a:latin typeface="Arial" charset="0"/>
                <a:cs typeface="Arial" charset="0"/>
              </a:rPr>
              <a:t>Desire, Aim, Objective, Purpose</a:t>
            </a:r>
          </a:p>
          <a:p>
            <a:pPr>
              <a:buFont typeface="Symbol" pitchFamily="18" charset="2"/>
              <a:buNone/>
              <a:defRPr/>
            </a:pPr>
            <a:endParaRPr sz="2000" dirty="0">
              <a:latin typeface="Arial" charset="0"/>
              <a:cs typeface="Arial" charset="0"/>
            </a:endParaRPr>
          </a:p>
          <a:p>
            <a:pPr>
              <a:buFont typeface="Symbol" pitchFamily="18" charset="2"/>
              <a:buNone/>
              <a:defRPr/>
            </a:pPr>
            <a:endParaRPr sz="2000" dirty="0">
              <a:latin typeface="Arial" charset="0"/>
              <a:cs typeface="Arial" charset="0"/>
            </a:endParaRPr>
          </a:p>
        </p:txBody>
      </p:sp>
      <p:cxnSp>
        <p:nvCxnSpPr>
          <p:cNvPr id="5" name="Straight Arrow Connector 4"/>
          <p:cNvCxnSpPr/>
          <p:nvPr/>
        </p:nvCxnSpPr>
        <p:spPr>
          <a:xfrm rot="10800000" flipV="1">
            <a:off x="838200" y="914400"/>
            <a:ext cx="2209800"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3810000" y="914400"/>
            <a:ext cx="2743200"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flipV="1">
            <a:off x="2514600" y="914400"/>
            <a:ext cx="914400"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ight Arrow 12"/>
          <p:cNvSpPr/>
          <p:nvPr/>
        </p:nvSpPr>
        <p:spPr>
          <a:xfrm>
            <a:off x="1447800" y="1905000"/>
            <a:ext cx="381000" cy="2286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4" name="Right Arrow 13"/>
          <p:cNvSpPr/>
          <p:nvPr/>
        </p:nvSpPr>
        <p:spPr>
          <a:xfrm>
            <a:off x="3505200" y="1905000"/>
            <a:ext cx="2819400" cy="2286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8" name="Right Brace 27"/>
          <p:cNvSpPr/>
          <p:nvPr/>
        </p:nvSpPr>
        <p:spPr>
          <a:xfrm rot="5400000">
            <a:off x="2976562" y="1854201"/>
            <a:ext cx="219075" cy="61722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29" name="Right Brace 28"/>
          <p:cNvSpPr/>
          <p:nvPr/>
        </p:nvSpPr>
        <p:spPr>
          <a:xfrm rot="5400000">
            <a:off x="7630318" y="3621882"/>
            <a:ext cx="207963" cy="26670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8195">
                                            <p:txEl>
                                              <p:pRg st="11" end="11"/>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8195">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195">
                                            <p:txEl>
                                              <p:pRg st="13" end="13"/>
                                            </p:txEl>
                                          </p:spTgt>
                                        </p:tgtEl>
                                        <p:attrNameLst>
                                          <p:attrName>style.visibility</p:attrName>
                                        </p:attrNameLst>
                                      </p:cBhvr>
                                      <p:to>
                                        <p:strVal val="visible"/>
                                      </p:to>
                                    </p:set>
                                  </p:childTnLst>
                                </p:cTn>
                              </p:par>
                            </p:childTnLst>
                          </p:cTn>
                        </p:par>
                        <p:par>
                          <p:cTn id="53" fill="hold" nodeType="afterGroup">
                            <p:stCondLst>
                              <p:cond delay="0"/>
                            </p:stCondLst>
                            <p:childTnLst>
                              <p:par>
                                <p:cTn id="54" presetID="1" presetClass="entr" presetSubtype="0"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childTnLst>
                                </p:cTn>
                              </p:par>
                            </p:childTnLst>
                          </p:cTn>
                        </p:par>
                        <p:par>
                          <p:cTn id="56" fill="hold" nodeType="afterGroup">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8" grpId="0" animBg="1"/>
      <p:bldP spid="2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0"/>
          <p:cNvSpPr>
            <a:spLocks noGrp="1"/>
          </p:cNvSpPr>
          <p:nvPr>
            <p:ph type="ctrTitle"/>
          </p:nvPr>
        </p:nvSpPr>
        <p:spPr bwMode="auto">
          <a:xfrm>
            <a:off x="152400" y="1676400"/>
            <a:ext cx="8763000" cy="1981200"/>
          </a:xfrm>
          <a:noFill/>
          <a:ln>
            <a:miter lim="800000"/>
            <a:headEnd/>
            <a:tailEnd/>
          </a:ln>
        </p:spPr>
        <p:txBody>
          <a:bodyPr vert="horz" wrap="square" lIns="91440" tIns="45720" rIns="91440" bIns="45720" numCol="1" anchorCtr="0" compatLnSpc="1">
            <a:prstTxWarp prst="textNoShape">
              <a:avLst/>
            </a:prstTxWarp>
          </a:bodyPr>
          <a:lstStyle/>
          <a:p>
            <a:pPr eaLnBrk="1" hangingPunct="1"/>
            <a:r>
              <a:rPr lang="en-IN" altLang="en-US">
                <a:latin typeface="Arial" pitchFamily="34" charset="0"/>
              </a:rPr>
              <a:t>3.    Basic Human Aspirations and     </a:t>
            </a:r>
            <a:br>
              <a:rPr lang="en-IN" altLang="en-US">
                <a:latin typeface="Arial" pitchFamily="34" charset="0"/>
              </a:rPr>
            </a:br>
            <a:r>
              <a:rPr lang="en-IN" altLang="en-US">
                <a:latin typeface="Arial" pitchFamily="34" charset="0"/>
              </a:rPr>
              <a:t>       their Fulfilment      </a:t>
            </a:r>
            <a:endParaRPr lang="en-US" altLang="en-US" sz="2800" b="0">
              <a:latin typeface="Arial" pitchFamily="34" charset="0"/>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bwMode="auto">
          <a:xfrm>
            <a:off x="0" y="76200"/>
            <a:ext cx="9144000" cy="381000"/>
          </a:xfrm>
          <a:noFill/>
          <a:ln>
            <a:solidFill>
              <a:schemeClr val="tx1"/>
            </a:solidFill>
            <a:miter lim="800000"/>
            <a:headEnd/>
            <a:tailEnd/>
          </a:ln>
        </p:spPr>
        <p:txBody>
          <a:bodyPr vert="horz" wrap="square" lIns="91440" tIns="45720" rIns="91440" bIns="45720" numCol="1" anchor="t" anchorCtr="0" compatLnSpc="1">
            <a:prstTxWarp prst="textNoShape">
              <a:avLst/>
            </a:prstTxWarp>
          </a:bodyPr>
          <a:lstStyle/>
          <a:p>
            <a:r>
              <a:rPr lang="en-US">
                <a:solidFill>
                  <a:srgbClr val="FF0000"/>
                </a:solidFill>
              </a:rPr>
              <a:t>What is meant by Basic Aspiration</a:t>
            </a:r>
          </a:p>
        </p:txBody>
      </p:sp>
      <p:sp>
        <p:nvSpPr>
          <p:cNvPr id="54275" name="TextBox 2"/>
          <p:cNvSpPr txBox="1">
            <a:spLocks noChangeArrowheads="1"/>
          </p:cNvSpPr>
          <p:nvPr/>
        </p:nvSpPr>
        <p:spPr bwMode="auto">
          <a:xfrm>
            <a:off x="152400" y="925513"/>
            <a:ext cx="2057400" cy="369887"/>
          </a:xfrm>
          <a:prstGeom prst="rect">
            <a:avLst/>
          </a:prstGeom>
          <a:noFill/>
          <a:ln w="9525">
            <a:solidFill>
              <a:schemeClr val="tx1"/>
            </a:solidFill>
            <a:miter lim="800000"/>
            <a:headEnd/>
            <a:tailEnd/>
          </a:ln>
        </p:spPr>
        <p:txBody>
          <a:bodyPr wrap="none">
            <a:spAutoFit/>
          </a:bodyPr>
          <a:lstStyle/>
          <a:p>
            <a:r>
              <a:rPr lang="en-US" b="1">
                <a:solidFill>
                  <a:srgbClr val="FF0000"/>
                </a:solidFill>
              </a:rPr>
              <a:t>Education Cycle:</a:t>
            </a:r>
          </a:p>
        </p:txBody>
      </p:sp>
      <p:graphicFrame>
        <p:nvGraphicFramePr>
          <p:cNvPr id="4" name="Diagram 3"/>
          <p:cNvGraphicFramePr/>
          <p:nvPr/>
        </p:nvGraphicFramePr>
        <p:xfrm>
          <a:off x="304800" y="1295400"/>
          <a:ext cx="8382000" cy="190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4277" name="TextBox 4"/>
          <p:cNvSpPr txBox="1">
            <a:spLocks noChangeArrowheads="1"/>
          </p:cNvSpPr>
          <p:nvPr/>
        </p:nvSpPr>
        <p:spPr bwMode="auto">
          <a:xfrm>
            <a:off x="76200" y="3316288"/>
            <a:ext cx="8763000" cy="1322387"/>
          </a:xfrm>
          <a:prstGeom prst="rect">
            <a:avLst/>
          </a:prstGeom>
          <a:noFill/>
          <a:ln w="9525">
            <a:solidFill>
              <a:schemeClr val="tx1"/>
            </a:solidFill>
            <a:miter lim="800000"/>
            <a:headEnd/>
            <a:tailEnd/>
          </a:ln>
        </p:spPr>
        <p:txBody>
          <a:bodyPr>
            <a:spAutoFit/>
          </a:bodyPr>
          <a:lstStyle/>
          <a:p>
            <a:pPr>
              <a:buFont typeface="Arial" pitchFamily="34" charset="0"/>
              <a:buChar char="•"/>
            </a:pPr>
            <a:r>
              <a:rPr lang="en-US" sz="2000" b="1">
                <a:solidFill>
                  <a:srgbClr val="FF0000"/>
                </a:solidFill>
              </a:rPr>
              <a:t>Out of these which is our basic aspiration?</a:t>
            </a:r>
          </a:p>
          <a:p>
            <a:pPr>
              <a:buFont typeface="Arial" pitchFamily="34" charset="0"/>
              <a:buChar char="•"/>
            </a:pPr>
            <a:r>
              <a:rPr lang="en-US" sz="2000" b="1">
                <a:solidFill>
                  <a:srgbClr val="FF0000"/>
                </a:solidFill>
              </a:rPr>
              <a:t>What if one of these gets fulfilled?</a:t>
            </a:r>
          </a:p>
          <a:p>
            <a:pPr>
              <a:buFont typeface="Arial" pitchFamily="34" charset="0"/>
              <a:buChar char="•"/>
            </a:pPr>
            <a:r>
              <a:rPr lang="en-US" sz="2000" b="1">
                <a:solidFill>
                  <a:srgbClr val="FF0000"/>
                </a:solidFill>
              </a:rPr>
              <a:t>Is there any end state where we want to reach and then we want continuity of that state?</a:t>
            </a:r>
          </a:p>
        </p:txBody>
      </p:sp>
      <p:sp>
        <p:nvSpPr>
          <p:cNvPr id="54278" name="TextBox 5"/>
          <p:cNvSpPr txBox="1">
            <a:spLocks noChangeArrowheads="1"/>
          </p:cNvSpPr>
          <p:nvPr/>
        </p:nvSpPr>
        <p:spPr bwMode="auto">
          <a:xfrm>
            <a:off x="152400" y="5105400"/>
            <a:ext cx="8686800" cy="708025"/>
          </a:xfrm>
          <a:prstGeom prst="rect">
            <a:avLst/>
          </a:prstGeom>
          <a:noFill/>
          <a:ln w="9525">
            <a:solidFill>
              <a:schemeClr val="tx1"/>
            </a:solidFill>
            <a:miter lim="800000"/>
            <a:headEnd/>
            <a:tailEnd/>
          </a:ln>
        </p:spPr>
        <p:txBody>
          <a:bodyPr>
            <a:spAutoFit/>
          </a:bodyPr>
          <a:lstStyle/>
          <a:p>
            <a:pPr algn="ctr"/>
            <a:r>
              <a:rPr lang="en-US" sz="2000" b="1">
                <a:solidFill>
                  <a:srgbClr val="FF0000"/>
                </a:solidFill>
              </a:rPr>
              <a:t>To explore the question of basic aspiration, Some questions need to be asked to yourself</a:t>
            </a:r>
            <a:endParaRPr lang="en-US" sz="20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ntent Placeholder 4"/>
          <p:cNvSpPr>
            <a:spLocks noGrp="1"/>
          </p:cNvSpPr>
          <p:nvPr>
            <p:ph sz="half"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685800" lvl="1" indent="-457200">
              <a:buFont typeface="Arial" pitchFamily="34" charset="0"/>
              <a:buNone/>
            </a:pPr>
            <a:r>
              <a:rPr lang="en-US" altLang="en-US" sz="2200" dirty="0">
                <a:cs typeface="Arial" pitchFamily="34" charset="0"/>
              </a:rPr>
              <a:t>Do we want to be happy?</a:t>
            </a:r>
          </a:p>
          <a:p>
            <a:pPr marL="685800" lvl="1" indent="-457200">
              <a:buFont typeface="Arial" pitchFamily="34" charset="0"/>
              <a:buNone/>
            </a:pPr>
            <a:endParaRPr lang="en-US" altLang="en-US" sz="2200" dirty="0">
              <a:cs typeface="Arial" pitchFamily="34" charset="0"/>
            </a:endParaRPr>
          </a:p>
          <a:p>
            <a:pPr marL="685800" lvl="1" indent="-457200">
              <a:buFont typeface="Arial" pitchFamily="34" charset="0"/>
              <a:buNone/>
            </a:pPr>
            <a:r>
              <a:rPr lang="en-US" altLang="en-US" sz="2200" dirty="0">
                <a:cs typeface="Arial" pitchFamily="34" charset="0"/>
              </a:rPr>
              <a:t>Do we want to be prosperous?</a:t>
            </a:r>
            <a:endParaRPr lang="en-US" altLang="en-US" sz="2400" dirty="0">
              <a:latin typeface="Kruti Dev 042" pitchFamily="2" charset="0"/>
            </a:endParaRPr>
          </a:p>
          <a:p>
            <a:pPr marL="685800" lvl="1" indent="-457200">
              <a:buFont typeface="Arial" pitchFamily="34" charset="0"/>
              <a:buNone/>
            </a:pPr>
            <a:endParaRPr lang="en-US" altLang="en-US" sz="2200" dirty="0">
              <a:cs typeface="Arial" pitchFamily="34" charset="0"/>
            </a:endParaRPr>
          </a:p>
          <a:p>
            <a:pPr marL="685800" lvl="1" indent="-457200">
              <a:buFont typeface="Arial" pitchFamily="34" charset="0"/>
              <a:buNone/>
            </a:pPr>
            <a:r>
              <a:rPr lang="en-US" altLang="en-US" sz="2200" dirty="0">
                <a:cs typeface="Arial" pitchFamily="34" charset="0"/>
              </a:rPr>
              <a:t>Do we want the continuity of happiness and prosperity?</a:t>
            </a:r>
            <a:endParaRPr lang="en-US" altLang="en-US" sz="2600" dirty="0">
              <a:latin typeface="Kruti Dev 042" pitchFamily="2" charset="0"/>
            </a:endParaRPr>
          </a:p>
        </p:txBody>
      </p:sp>
      <p:sp>
        <p:nvSpPr>
          <p:cNvPr id="56323" name="Content Placeholder 5"/>
          <p:cNvSpPr>
            <a:spLocks noGrp="1"/>
          </p:cNvSpPr>
          <p:nvPr>
            <p:ph sz="half" idx="2"/>
          </p:nvPr>
        </p:nvSpPr>
        <p:spPr bwMode="auto">
          <a:xfrm>
            <a:off x="4657725" y="609600"/>
            <a:ext cx="4486275" cy="5943600"/>
          </a:xfrm>
          <a:noFill/>
          <a:ln>
            <a:miter lim="800000"/>
            <a:headEnd/>
            <a:tailEnd/>
          </a:ln>
        </p:spPr>
        <p:txBody>
          <a:bodyPr vert="horz" wrap="square" lIns="91440" tIns="45720" rIns="91440" bIns="45720" numCol="1" anchor="t" anchorCtr="0" compatLnSpc="1">
            <a:prstTxWarp prst="textNoShape">
              <a:avLst/>
            </a:prstTxWarp>
          </a:bodyPr>
          <a:lstStyle/>
          <a:p>
            <a:pPr>
              <a:buFont typeface="Symbol" pitchFamily="18" charset="2"/>
              <a:buNone/>
            </a:pPr>
            <a:r>
              <a:rPr lang="en-US" altLang="en-US" dirty="0">
                <a:cs typeface="Arial" pitchFamily="34" charset="0"/>
              </a:rPr>
              <a:t>Are we happy?</a:t>
            </a:r>
          </a:p>
          <a:p>
            <a:pPr>
              <a:buFont typeface="Symbol" pitchFamily="18" charset="2"/>
              <a:buNone/>
            </a:pPr>
            <a:endParaRPr lang="en-US" altLang="en-US" dirty="0">
              <a:cs typeface="Arial" pitchFamily="34" charset="0"/>
            </a:endParaRPr>
          </a:p>
          <a:p>
            <a:pPr>
              <a:buFont typeface="Symbol" pitchFamily="18" charset="2"/>
              <a:buNone/>
            </a:pPr>
            <a:r>
              <a:rPr lang="en-US" altLang="en-US" dirty="0">
                <a:cs typeface="Arial" pitchFamily="34" charset="0"/>
              </a:rPr>
              <a:t>Are we prosperous?</a:t>
            </a:r>
          </a:p>
          <a:p>
            <a:pPr>
              <a:buFont typeface="Symbol" pitchFamily="18" charset="2"/>
              <a:buNone/>
            </a:pPr>
            <a:endParaRPr lang="en-US" altLang="en-US" dirty="0">
              <a:cs typeface="Arial" pitchFamily="34" charset="0"/>
            </a:endParaRPr>
          </a:p>
          <a:p>
            <a:pPr>
              <a:buFont typeface="Symbol" pitchFamily="18" charset="2"/>
              <a:buNone/>
            </a:pPr>
            <a:r>
              <a:rPr lang="en-US" altLang="en-US" dirty="0">
                <a:cs typeface="Arial" pitchFamily="34" charset="0"/>
              </a:rPr>
              <a:t>Is there continuity of our happiness and prosperity?</a:t>
            </a:r>
          </a:p>
          <a:p>
            <a:pPr>
              <a:buFont typeface="Symbol" pitchFamily="18" charset="2"/>
              <a:buNone/>
            </a:pPr>
            <a:endParaRPr lang="en-US" altLang="en-US" sz="2400" b="1" dirty="0">
              <a:solidFill>
                <a:srgbClr val="1E00AA"/>
              </a:solidFill>
              <a:latin typeface="Kruti Dev 042" pitchFamily="2" charset="0"/>
              <a:cs typeface="Arial" pitchFamily="34" charset="0"/>
            </a:endParaRPr>
          </a:p>
          <a:p>
            <a:pPr>
              <a:buFont typeface="Symbol" pitchFamily="18" charset="2"/>
              <a:buNone/>
            </a:pPr>
            <a:endParaRPr lang="en-US" altLang="en-US" b="1" dirty="0">
              <a:cs typeface="Arial" pitchFamily="34" charset="0"/>
            </a:endParaRPr>
          </a:p>
        </p:txBody>
      </p:sp>
      <p:sp>
        <p:nvSpPr>
          <p:cNvPr id="56324" name="Title 3"/>
          <p:cNvSpPr>
            <a:spLocks noGrp="1"/>
          </p:cNvSpPr>
          <p:nvPr>
            <p:ph type="title"/>
          </p:nvPr>
        </p:nvSpPr>
        <p:spPr bwMode="auto">
          <a:xfrm>
            <a:off x="0" y="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GB" altLang="en-US" dirty="0"/>
              <a:t>Desire	</a:t>
            </a:r>
            <a:r>
              <a:rPr lang="en-US" altLang="en-US" sz="2400" dirty="0">
                <a:latin typeface="Kruti Dev 042" pitchFamily="2" charset="0"/>
              </a:rPr>
              <a:t>	</a:t>
            </a:r>
            <a:r>
              <a:rPr lang="en-GB" altLang="en-US" dirty="0"/>
              <a:t>			State of Being</a:t>
            </a:r>
          </a:p>
        </p:txBody>
      </p:sp>
      <p:cxnSp>
        <p:nvCxnSpPr>
          <p:cNvPr id="7" name="Straight Connector 6"/>
          <p:cNvCxnSpPr/>
          <p:nvPr/>
        </p:nvCxnSpPr>
        <p:spPr>
          <a:xfrm rot="16200000" flipH="1">
            <a:off x="1524000" y="3562350"/>
            <a:ext cx="6096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4"/>
          <p:cNvSpPr>
            <a:spLocks noGrp="1"/>
          </p:cNvSpPr>
          <p:nvPr>
            <p:ph sz="half" idx="1"/>
          </p:nvPr>
        </p:nvSpPr>
        <p:spPr bwMode="auto">
          <a:xfrm>
            <a:off x="1" y="5257800"/>
            <a:ext cx="228600" cy="1295400"/>
          </a:xfrm>
          <a:noFill/>
          <a:ln>
            <a:miter lim="800000"/>
            <a:headEnd/>
            <a:tailEnd/>
          </a:ln>
        </p:spPr>
        <p:txBody>
          <a:bodyPr vert="horz" wrap="square" lIns="91440" tIns="45720" rIns="91440" bIns="45720" numCol="1" anchor="t" anchorCtr="0" compatLnSpc="1">
            <a:prstTxWarp prst="textNoShape">
              <a:avLst/>
            </a:prstTxWarp>
          </a:bodyPr>
          <a:lstStyle/>
          <a:p>
            <a:pPr marL="685800" lvl="1" indent="-457200">
              <a:buFont typeface="Arial" pitchFamily="34" charset="0"/>
              <a:buNone/>
            </a:pPr>
            <a:endParaRPr lang="en-US" altLang="en-US" dirty="0">
              <a:cs typeface="Arial" pitchFamily="34" charset="0"/>
            </a:endParaRPr>
          </a:p>
        </p:txBody>
      </p:sp>
      <p:sp>
        <p:nvSpPr>
          <p:cNvPr id="6" name="Content Placeholder 5"/>
          <p:cNvSpPr>
            <a:spLocks noGrp="1"/>
          </p:cNvSpPr>
          <p:nvPr>
            <p:ph sz="half" idx="2"/>
          </p:nvPr>
        </p:nvSpPr>
        <p:spPr bwMode="auto">
          <a:xfrm>
            <a:off x="4657725" y="609600"/>
            <a:ext cx="4486275" cy="5943600"/>
          </a:xfrm>
          <a:noFill/>
          <a:ln>
            <a:miter lim="800000"/>
            <a:headEnd/>
            <a:tailEnd/>
          </a:ln>
        </p:spPr>
        <p:txBody>
          <a:bodyPr vert="horz" wrap="square" lIns="91440" tIns="45720" rIns="91440" bIns="45720" numCol="1" anchor="t" anchorCtr="0" compatLnSpc="1">
            <a:prstTxWarp prst="textNoShape">
              <a:avLst/>
            </a:prstTxWarp>
          </a:bodyPr>
          <a:lstStyle/>
          <a:p>
            <a:pPr>
              <a:buFont typeface="Symbol" pitchFamily="18" charset="2"/>
              <a:buNone/>
            </a:pPr>
            <a:r>
              <a:rPr lang="en-US" altLang="en-US" dirty="0">
                <a:cs typeface="Arial" pitchFamily="34" charset="0"/>
              </a:rPr>
              <a:t>Is our effort </a:t>
            </a:r>
          </a:p>
          <a:p>
            <a:pPr>
              <a:buFont typeface="Symbol" pitchFamily="18" charset="2"/>
              <a:buNone/>
            </a:pPr>
            <a:endParaRPr lang="en-US" altLang="en-US" dirty="0">
              <a:cs typeface="Arial" pitchFamily="34" charset="0"/>
            </a:endParaRPr>
          </a:p>
          <a:p>
            <a:pPr>
              <a:buFont typeface="Symbol" pitchFamily="18" charset="2"/>
              <a:buNone/>
            </a:pPr>
            <a:r>
              <a:rPr lang="en-US" altLang="en-US" sz="2200" dirty="0">
                <a:cs typeface="Arial" pitchFamily="34" charset="0"/>
              </a:rPr>
              <a:t>For continuity of happiness and prosperity?</a:t>
            </a:r>
          </a:p>
          <a:p>
            <a:pPr>
              <a:buFont typeface="Symbol" pitchFamily="18" charset="2"/>
              <a:buNone/>
            </a:pPr>
            <a:endParaRPr lang="en-US" altLang="en-US" sz="2200" dirty="0">
              <a:cs typeface="Arial" pitchFamily="34" charset="0"/>
            </a:endParaRPr>
          </a:p>
          <a:p>
            <a:pPr>
              <a:buFont typeface="Symbol" pitchFamily="18" charset="2"/>
              <a:buNone/>
            </a:pPr>
            <a:r>
              <a:rPr lang="en-US" altLang="en-US" sz="2200" dirty="0">
                <a:cs typeface="Arial" pitchFamily="34" charset="0"/>
              </a:rPr>
              <a:t>Just for accumulation of physical facility?</a:t>
            </a:r>
          </a:p>
          <a:p>
            <a:pPr lvl="1">
              <a:buFont typeface="Wingdings" pitchFamily="2" charset="2"/>
              <a:buNone/>
            </a:pPr>
            <a:r>
              <a:rPr lang="en-US" altLang="en-US" sz="2200" b="1" dirty="0">
                <a:solidFill>
                  <a:srgbClr val="1E00AA"/>
                </a:solidFill>
                <a:cs typeface="Arial" pitchFamily="34" charset="0"/>
              </a:rPr>
              <a:t>	</a:t>
            </a:r>
            <a:endParaRPr lang="en-US" altLang="en-US" sz="2400" b="1" dirty="0">
              <a:solidFill>
                <a:srgbClr val="1E00AA"/>
              </a:solidFill>
              <a:latin typeface="Kruti Dev 042" pitchFamily="2" charset="0"/>
              <a:cs typeface="Arial" pitchFamily="34" charset="0"/>
            </a:endParaRPr>
          </a:p>
          <a:p>
            <a:pPr>
              <a:buFont typeface="Symbol" pitchFamily="18" charset="2"/>
              <a:buNone/>
            </a:pPr>
            <a:endParaRPr lang="en-US" altLang="en-US" sz="1000" dirty="0">
              <a:cs typeface="Arial" pitchFamily="34" charset="0"/>
            </a:endParaRPr>
          </a:p>
          <a:p>
            <a:pPr>
              <a:buFont typeface="Symbol" pitchFamily="18" charset="2"/>
              <a:buNone/>
            </a:pPr>
            <a:r>
              <a:rPr lang="en-US" altLang="en-US" sz="2000" dirty="0">
                <a:cs typeface="Arial" pitchFamily="34" charset="0"/>
              </a:rPr>
              <a:t>Have you assumed  that  happiness and prosperity will automatically come when you have enough physical facility?</a:t>
            </a:r>
          </a:p>
          <a:p>
            <a:pPr>
              <a:buFont typeface="Symbol" pitchFamily="18" charset="2"/>
              <a:buNone/>
            </a:pPr>
            <a:r>
              <a:rPr lang="en-US" altLang="en-US" sz="2000" dirty="0">
                <a:solidFill>
                  <a:srgbClr val="1E00AA"/>
                </a:solidFill>
                <a:cs typeface="Arial" pitchFamily="34" charset="0"/>
              </a:rPr>
              <a:t>What effort are you making for continuity of happiness and prosperity, other than accumulation of physical facility?</a:t>
            </a:r>
          </a:p>
          <a:p>
            <a:pPr>
              <a:buFont typeface="Symbol" pitchFamily="18" charset="2"/>
              <a:buNone/>
            </a:pPr>
            <a:endParaRPr lang="en-US" altLang="en-US" b="1" dirty="0">
              <a:cs typeface="Arial" pitchFamily="34" charset="0"/>
            </a:endParaRPr>
          </a:p>
        </p:txBody>
      </p:sp>
      <p:sp>
        <p:nvSpPr>
          <p:cNvPr id="57348" name="Title 3"/>
          <p:cNvSpPr>
            <a:spLocks noGrp="1"/>
          </p:cNvSpPr>
          <p:nvPr>
            <p:ph type="title"/>
          </p:nvPr>
        </p:nvSpPr>
        <p:spPr bwMode="auto">
          <a:xfrm>
            <a:off x="0" y="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GB" altLang="en-US" dirty="0"/>
              <a:t>				Effort</a:t>
            </a:r>
          </a:p>
        </p:txBody>
      </p:sp>
      <p:cxnSp>
        <p:nvCxnSpPr>
          <p:cNvPr id="7" name="Straight Connector 6"/>
          <p:cNvCxnSpPr/>
          <p:nvPr/>
        </p:nvCxnSpPr>
        <p:spPr>
          <a:xfrm rot="16200000" flipH="1">
            <a:off x="1524000" y="3562350"/>
            <a:ext cx="6096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dirty="0"/>
              <a:t>Check within Yourself! </a:t>
            </a:r>
            <a:endParaRPr lang="en-GB" altLang="en-US" dirty="0"/>
          </a:p>
        </p:txBody>
      </p:sp>
      <p:sp>
        <p:nvSpPr>
          <p:cNvPr id="7171" name="Text Placeholder 2"/>
          <p:cNvSpPr>
            <a:spLocks noGrp="1"/>
          </p:cNvSpPr>
          <p:nvPr>
            <p:ph type="body" sz="quarter" idx="13"/>
          </p:nvPr>
        </p:nvSpPr>
        <p:spPr bwMode="auto">
          <a:ln>
            <a:miter lim="800000"/>
            <a:headEnd/>
            <a:tailEnd/>
          </a:ln>
        </p:spPr>
        <p:txBody>
          <a:bodyPr vert="horz" wrap="square" lIns="91440" tIns="45720" rIns="91440" bIns="45720" numCol="1" anchor="t" anchorCtr="0" compatLnSpc="1">
            <a:prstTxWarp prst="textNoShape">
              <a:avLst/>
            </a:prstTxWarp>
            <a:normAutofit/>
          </a:bodyPr>
          <a:lstStyle/>
          <a:p>
            <a:pPr>
              <a:buFont typeface="Symbol" pitchFamily="18" charset="2"/>
              <a:buNone/>
              <a:defRPr/>
            </a:pPr>
            <a:r>
              <a:rPr dirty="0">
                <a:latin typeface="Arial" charset="0"/>
                <a:cs typeface="Arial" charset="0"/>
              </a:rPr>
              <a:t>The unhappiness in your family is</a:t>
            </a:r>
          </a:p>
          <a:p>
            <a:pPr lvl="1">
              <a:defRPr/>
            </a:pPr>
            <a:r>
              <a:rPr sz="2200" dirty="0">
                <a:latin typeface="Arial" charset="0"/>
                <a:cs typeface="Arial" charset="0"/>
              </a:rPr>
              <a:t>More due to lack of </a:t>
            </a:r>
            <a:r>
              <a:rPr lang="en-GB" sz="2200" dirty="0">
                <a:latin typeface="Arial" charset="0"/>
                <a:cs typeface="Arial" charset="0"/>
              </a:rPr>
              <a:t>physical facility</a:t>
            </a:r>
            <a:r>
              <a:rPr sz="2200" dirty="0">
                <a:latin typeface="Arial" charset="0"/>
                <a:cs typeface="Arial" charset="0"/>
              </a:rPr>
              <a:t> or</a:t>
            </a:r>
          </a:p>
          <a:p>
            <a:pPr lvl="1">
              <a:defRPr/>
            </a:pPr>
            <a:r>
              <a:rPr sz="2200" dirty="0">
                <a:latin typeface="Arial" charset="0"/>
                <a:cs typeface="Arial" charset="0"/>
              </a:rPr>
              <a:t>More due to lack of fulfillment in </a:t>
            </a:r>
            <a:r>
              <a:rPr lang="en-GB" sz="2200" dirty="0">
                <a:latin typeface="Arial" charset="0"/>
                <a:cs typeface="Arial" charset="0"/>
              </a:rPr>
              <a:t>relationship</a:t>
            </a:r>
            <a:r>
              <a:rPr sz="2200" dirty="0">
                <a:latin typeface="Arial" charset="0"/>
                <a:cs typeface="Arial" charset="0"/>
              </a:rPr>
              <a:t>?</a:t>
            </a:r>
          </a:p>
          <a:p>
            <a:pPr>
              <a:buFont typeface="Symbol" pitchFamily="18" charset="2"/>
              <a:buNone/>
              <a:defRPr/>
            </a:pPr>
            <a:endParaRPr dirty="0">
              <a:latin typeface="Arial" charset="0"/>
              <a:cs typeface="Arial" charset="0"/>
            </a:endParaRPr>
          </a:p>
          <a:p>
            <a:pPr>
              <a:buFont typeface="Symbol" pitchFamily="18" charset="2"/>
              <a:buNone/>
              <a:defRPr/>
            </a:pPr>
            <a:r>
              <a:rPr dirty="0">
                <a:latin typeface="Arial" charset="0"/>
                <a:cs typeface="Arial" charset="0"/>
              </a:rPr>
              <a:t>How much time and effort are you investing:</a:t>
            </a:r>
          </a:p>
          <a:p>
            <a:pPr lvl="1">
              <a:defRPr/>
            </a:pPr>
            <a:r>
              <a:rPr sz="2200" dirty="0">
                <a:latin typeface="Arial" charset="0"/>
                <a:cs typeface="Arial" charset="0"/>
              </a:rPr>
              <a:t>For </a:t>
            </a:r>
            <a:r>
              <a:rPr lang="en-GB" sz="2200" dirty="0">
                <a:latin typeface="Arial" charset="0"/>
                <a:cs typeface="Arial" charset="0"/>
              </a:rPr>
              <a:t>physical facility</a:t>
            </a:r>
            <a:endParaRPr sz="2200" dirty="0">
              <a:latin typeface="Arial" charset="0"/>
              <a:cs typeface="Arial" charset="0"/>
            </a:endParaRPr>
          </a:p>
          <a:p>
            <a:pPr lvl="1">
              <a:defRPr/>
            </a:pPr>
            <a:r>
              <a:rPr sz="2200" dirty="0">
                <a:latin typeface="Arial" charset="0"/>
                <a:cs typeface="Arial" charset="0"/>
              </a:rPr>
              <a:t>For fulfillment in </a:t>
            </a:r>
            <a:r>
              <a:rPr lang="en-GB" sz="2200" dirty="0">
                <a:latin typeface="Arial" charset="0"/>
                <a:cs typeface="Arial" charset="0"/>
              </a:rPr>
              <a:t>relationship</a:t>
            </a:r>
            <a:endParaRPr sz="2200" dirty="0">
              <a:latin typeface="Arial" charset="0"/>
              <a:cs typeface="Arial" charset="0"/>
            </a:endParaRPr>
          </a:p>
          <a:p>
            <a:pPr>
              <a:buFont typeface="Symbol" pitchFamily="18" charset="2"/>
              <a:buNone/>
              <a:defRPr/>
            </a:pPr>
            <a:endParaRPr lang="en-US" sz="2400" b="1" dirty="0">
              <a:solidFill>
                <a:srgbClr val="1E00AA"/>
              </a:solidFill>
              <a:latin typeface="Kruti Dev 042" pitchFamily="2" charset="0"/>
            </a:endParaRPr>
          </a:p>
          <a:p>
            <a:pPr>
              <a:buFont typeface="Symbol" pitchFamily="18" charset="2"/>
              <a:buNone/>
              <a:defRPr/>
            </a:pPr>
            <a:r>
              <a:rPr dirty="0">
                <a:latin typeface="Arial" charset="0"/>
                <a:cs typeface="Arial" charset="0"/>
              </a:rPr>
              <a:t>The unhappiness is more due to lack of fulfillment in </a:t>
            </a:r>
            <a:r>
              <a:rPr lang="en-GB" dirty="0">
                <a:latin typeface="Arial" charset="0"/>
                <a:cs typeface="Arial" charset="0"/>
              </a:rPr>
              <a:t>relationship</a:t>
            </a:r>
            <a:endParaRPr dirty="0">
              <a:latin typeface="Arial" charset="0"/>
              <a:cs typeface="Arial" charset="0"/>
            </a:endParaRPr>
          </a:p>
          <a:p>
            <a:pPr>
              <a:buFont typeface="Symbol" pitchFamily="18" charset="2"/>
              <a:buNone/>
              <a:defRPr/>
            </a:pPr>
            <a:r>
              <a:rPr dirty="0">
                <a:latin typeface="Arial" charset="0"/>
                <a:cs typeface="Arial" charset="0"/>
              </a:rPr>
              <a:t>Most of the time and effort is spent for </a:t>
            </a:r>
            <a:r>
              <a:rPr lang="en-GB" dirty="0">
                <a:latin typeface="Arial" charset="0"/>
                <a:cs typeface="Arial" charset="0"/>
              </a:rPr>
              <a:t>physical facility</a:t>
            </a:r>
            <a:endParaRPr dirty="0">
              <a:latin typeface="Arial" charset="0"/>
              <a:cs typeface="Arial" charset="0"/>
            </a:endParaRPr>
          </a:p>
          <a:p>
            <a:pPr>
              <a:buFont typeface="Symbol" pitchFamily="18" charset="2"/>
              <a:buNone/>
              <a:defRPr/>
            </a:pPr>
            <a:endParaRPr lang="en-GB" sz="2400" b="1" dirty="0">
              <a:solidFill>
                <a:srgbClr val="1E00AA"/>
              </a:solidFill>
              <a:latin typeface="Kruti Dev 042"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1">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dirty="0"/>
              <a:t>Check within Yourself! </a:t>
            </a:r>
            <a:endParaRPr lang="en-GB" altLang="en-US" dirty="0"/>
          </a:p>
        </p:txBody>
      </p:sp>
      <p:sp>
        <p:nvSpPr>
          <p:cNvPr id="9219" name="Text Placeholder 2"/>
          <p:cNvSpPr>
            <a:spLocks noGrp="1"/>
          </p:cNvSpPr>
          <p:nvPr>
            <p:ph type="body" sz="quarter" idx="13"/>
          </p:nvPr>
        </p:nvSpPr>
        <p:spPr bwMode="auto">
          <a:ln>
            <a:miter lim="800000"/>
            <a:headEnd/>
            <a:tailEnd/>
          </a:ln>
        </p:spPr>
        <p:txBody>
          <a:bodyPr vert="horz" wrap="square" lIns="91440" tIns="45720" rIns="91440" bIns="45720" numCol="1" anchor="t" anchorCtr="0" compatLnSpc="1">
            <a:prstTxWarp prst="textNoShape">
              <a:avLst/>
            </a:prstTxWarp>
            <a:normAutofit/>
          </a:bodyPr>
          <a:lstStyle/>
          <a:p>
            <a:pPr>
              <a:buFont typeface="Symbol" pitchFamily="18" charset="2"/>
              <a:buNone/>
              <a:defRPr/>
            </a:pPr>
            <a:r>
              <a:rPr dirty="0">
                <a:latin typeface="Arial" charset="0"/>
                <a:cs typeface="Arial" charset="0"/>
              </a:rPr>
              <a:t>For human beings </a:t>
            </a:r>
            <a:r>
              <a:rPr lang="en-GB" dirty="0">
                <a:latin typeface="Arial" charset="0"/>
                <a:cs typeface="Arial" charset="0"/>
              </a:rPr>
              <a:t>physical facility is</a:t>
            </a:r>
            <a:r>
              <a:rPr dirty="0">
                <a:latin typeface="Arial" charset="0"/>
                <a:cs typeface="Arial" charset="0"/>
              </a:rPr>
              <a:t> necessary but relationship is also necessary</a:t>
            </a:r>
          </a:p>
          <a:p>
            <a:pPr>
              <a:buFont typeface="Symbol" pitchFamily="18" charset="2"/>
              <a:buNone/>
              <a:defRPr/>
            </a:pPr>
            <a:endParaRPr dirty="0">
              <a:latin typeface="Arial" charset="0"/>
              <a:cs typeface="Arial" charset="0"/>
            </a:endParaRPr>
          </a:p>
          <a:p>
            <a:pPr>
              <a:buFont typeface="Symbol" pitchFamily="18" charset="2"/>
              <a:buNone/>
              <a:defRPr/>
            </a:pPr>
            <a:r>
              <a:rPr lang="en-GB" dirty="0">
                <a:latin typeface="Arial" charset="0"/>
                <a:cs typeface="Arial" charset="0"/>
              </a:rPr>
              <a:t>O</a:t>
            </a:r>
            <a:r>
              <a:rPr dirty="0">
                <a:latin typeface="Arial" charset="0"/>
                <a:cs typeface="Arial" charset="0"/>
              </a:rPr>
              <a:t>n examining carefully, we find that this is a fundamental difference between animals and human beings</a:t>
            </a:r>
          </a:p>
          <a:p>
            <a:pPr>
              <a:buFont typeface="Symbol" pitchFamily="18" charset="2"/>
              <a:buNone/>
              <a:defRPr/>
            </a:pPr>
            <a:endParaRPr dirty="0">
              <a:latin typeface="Arial" charset="0"/>
              <a:cs typeface="Arial" charset="0"/>
            </a:endParaRPr>
          </a:p>
          <a:p>
            <a:pPr>
              <a:buFont typeface="Symbol" pitchFamily="18" charset="2"/>
              <a:buNone/>
              <a:defRPr/>
            </a:pPr>
            <a:r>
              <a:rPr dirty="0">
                <a:latin typeface="Arial" charset="0"/>
                <a:cs typeface="Arial" charset="0"/>
              </a:rPr>
              <a:t>Physical facility is necessary for animals and necessary for human beings also</a:t>
            </a:r>
          </a:p>
          <a:p>
            <a:pPr>
              <a:buFont typeface="Symbol" pitchFamily="18" charset="2"/>
              <a:buNone/>
              <a:defRPr/>
            </a:pPr>
            <a:endParaRPr dirty="0">
              <a:latin typeface="Arial" charset="0"/>
              <a:cs typeface="Arial" charset="0"/>
            </a:endParaRPr>
          </a:p>
          <a:p>
            <a:pPr>
              <a:buFont typeface="Symbol" pitchFamily="18" charset="2"/>
              <a:buNone/>
              <a:defRPr/>
            </a:pPr>
            <a:r>
              <a:rPr dirty="0">
                <a:latin typeface="Arial" charset="0"/>
                <a:cs typeface="Arial" charset="0"/>
              </a:rPr>
              <a:t>However, </a:t>
            </a:r>
          </a:p>
          <a:p>
            <a:pPr>
              <a:buFont typeface="Symbol" pitchFamily="18" charset="2"/>
              <a:buNone/>
              <a:defRPr/>
            </a:pPr>
            <a:r>
              <a:rPr dirty="0">
                <a:latin typeface="Arial" charset="0"/>
                <a:cs typeface="Arial" charset="0"/>
              </a:rPr>
              <a:t>For animals </a:t>
            </a:r>
            <a:r>
              <a:rPr lang="en-GB" dirty="0">
                <a:latin typeface="Arial" charset="0"/>
                <a:cs typeface="Arial" charset="0"/>
              </a:rPr>
              <a:t>physical facility is</a:t>
            </a:r>
            <a:r>
              <a:rPr dirty="0">
                <a:latin typeface="Arial" charset="0"/>
                <a:cs typeface="Arial" charset="0"/>
              </a:rPr>
              <a:t> necessary as well as </a:t>
            </a:r>
            <a:r>
              <a:rPr lang="en-GB" dirty="0">
                <a:latin typeface="Arial" charset="0"/>
                <a:cs typeface="Arial" charset="0"/>
              </a:rPr>
              <a:t>adequate</a:t>
            </a:r>
            <a:endParaRPr dirty="0">
              <a:latin typeface="Arial" charset="0"/>
              <a:cs typeface="Arial" charset="0"/>
            </a:endParaRPr>
          </a:p>
          <a:p>
            <a:pPr>
              <a:buFont typeface="Symbol" pitchFamily="18" charset="2"/>
              <a:buNone/>
              <a:defRPr/>
            </a:pPr>
            <a:endParaRPr dirty="0">
              <a:latin typeface="Arial" charset="0"/>
              <a:cs typeface="Arial" charset="0"/>
            </a:endParaRPr>
          </a:p>
          <a:p>
            <a:pPr>
              <a:buFont typeface="Symbol" pitchFamily="18" charset="2"/>
              <a:buNone/>
              <a:defRPr/>
            </a:pPr>
            <a:r>
              <a:rPr dirty="0">
                <a:latin typeface="Arial" charset="0"/>
                <a:cs typeface="Arial" charset="0"/>
              </a:rPr>
              <a:t>For human beings </a:t>
            </a:r>
            <a:r>
              <a:rPr lang="en-GB" dirty="0">
                <a:latin typeface="Arial" charset="0"/>
                <a:cs typeface="Arial" charset="0"/>
              </a:rPr>
              <a:t>physical facility is</a:t>
            </a:r>
            <a:r>
              <a:rPr dirty="0">
                <a:latin typeface="Arial" charset="0"/>
                <a:cs typeface="Arial" charset="0"/>
              </a:rPr>
              <a:t> necessary but not </a:t>
            </a:r>
            <a:r>
              <a:rPr lang="en-GB" dirty="0">
                <a:latin typeface="Arial" charset="0"/>
                <a:cs typeface="Arial" charset="0"/>
              </a:rPr>
              <a:t>adequate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1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endParaRPr lang="en-GB" altLang="en-US"/>
          </a:p>
        </p:txBody>
      </p:sp>
      <p:sp>
        <p:nvSpPr>
          <p:cNvPr id="10243" name="Text Placeholder 2"/>
          <p:cNvSpPr>
            <a:spLocks noGrp="1"/>
          </p:cNvSpPr>
          <p:nvPr>
            <p:ph type="body" sz="quarter" idx="13"/>
          </p:nvPr>
        </p:nvSpPr>
        <p:spPr bwMode="auto">
          <a:ln>
            <a:miter lim="800000"/>
            <a:headEnd/>
            <a:tailEnd/>
          </a:ln>
        </p:spPr>
        <p:txBody>
          <a:bodyPr vert="horz" wrap="square" lIns="91440" tIns="45720" rIns="91440" bIns="45720" numCol="1" anchor="t" anchorCtr="0" compatLnSpc="1">
            <a:prstTxWarp prst="textNoShape">
              <a:avLst/>
            </a:prstTxWarp>
            <a:normAutofit/>
          </a:bodyPr>
          <a:lstStyle/>
          <a:p>
            <a:pPr>
              <a:buFont typeface="Symbol" pitchFamily="18" charset="2"/>
              <a:buNone/>
              <a:defRPr/>
            </a:pPr>
            <a:r>
              <a:rPr dirty="0">
                <a:latin typeface="Arial" charset="0"/>
                <a:cs typeface="Arial" charset="0"/>
              </a:rPr>
              <a:t>When an animal has lack of </a:t>
            </a:r>
            <a:r>
              <a:rPr lang="en-GB" dirty="0">
                <a:latin typeface="Arial" charset="0"/>
                <a:cs typeface="Arial" charset="0"/>
              </a:rPr>
              <a:t>physical facility</a:t>
            </a:r>
            <a:r>
              <a:rPr dirty="0">
                <a:latin typeface="Arial" charset="0"/>
                <a:cs typeface="Arial" charset="0"/>
              </a:rPr>
              <a:t> it becomes uncomfortable, when it gets </a:t>
            </a:r>
            <a:r>
              <a:rPr lang="en-GB" dirty="0">
                <a:latin typeface="Arial" charset="0"/>
                <a:cs typeface="Arial" charset="0"/>
              </a:rPr>
              <a:t>physical facility</a:t>
            </a:r>
            <a:r>
              <a:rPr dirty="0">
                <a:latin typeface="Arial" charset="0"/>
                <a:cs typeface="Arial" charset="0"/>
              </a:rPr>
              <a:t> it becomes comfortable</a:t>
            </a:r>
          </a:p>
          <a:p>
            <a:pPr>
              <a:buFont typeface="Symbol" pitchFamily="18" charset="2"/>
              <a:buNone/>
              <a:defRPr/>
            </a:pPr>
            <a:r>
              <a:rPr dirty="0" err="1">
                <a:latin typeface="Arial" charset="0"/>
                <a:cs typeface="Arial" charset="0"/>
              </a:rPr>
              <a:t>Eg.</a:t>
            </a:r>
            <a:r>
              <a:rPr dirty="0">
                <a:latin typeface="Arial" charset="0"/>
                <a:cs typeface="Arial" charset="0"/>
              </a:rPr>
              <a:t> When a cow gets a stomach-full of grass, it becomes comfortable, sits and chews it.</a:t>
            </a:r>
          </a:p>
          <a:p>
            <a:pPr>
              <a:buFont typeface="Symbol" pitchFamily="18" charset="2"/>
              <a:buNone/>
              <a:defRPr/>
            </a:pPr>
            <a:endParaRPr dirty="0">
              <a:latin typeface="Arial" charset="0"/>
              <a:cs typeface="Arial" charset="0"/>
            </a:endParaRPr>
          </a:p>
          <a:p>
            <a:pPr>
              <a:buFont typeface="Symbol" pitchFamily="18" charset="2"/>
              <a:buNone/>
              <a:defRPr/>
            </a:pPr>
            <a:r>
              <a:rPr dirty="0">
                <a:latin typeface="Arial" charset="0"/>
                <a:cs typeface="Arial" charset="0"/>
              </a:rPr>
              <a:t>When a human being has lack of </a:t>
            </a:r>
            <a:r>
              <a:rPr lang="en-GB" dirty="0">
                <a:latin typeface="Arial" charset="0"/>
                <a:cs typeface="Arial" charset="0"/>
              </a:rPr>
              <a:t>physical facility</a:t>
            </a:r>
            <a:r>
              <a:rPr dirty="0">
                <a:latin typeface="Arial" charset="0"/>
                <a:cs typeface="Arial" charset="0"/>
              </a:rPr>
              <a:t>, he becomes uncomfortable and unhappy</a:t>
            </a:r>
          </a:p>
          <a:p>
            <a:pPr>
              <a:buFont typeface="Symbol" pitchFamily="18" charset="2"/>
              <a:buNone/>
              <a:defRPr/>
            </a:pPr>
            <a:r>
              <a:rPr dirty="0">
                <a:latin typeface="Arial" charset="0"/>
                <a:cs typeface="Arial" charset="0"/>
              </a:rPr>
              <a:t>But once he gets the </a:t>
            </a:r>
            <a:r>
              <a:rPr lang="en-GB" dirty="0">
                <a:latin typeface="Arial" charset="0"/>
                <a:cs typeface="Arial" charset="0"/>
              </a:rPr>
              <a:t>physical facility</a:t>
            </a:r>
            <a:r>
              <a:rPr dirty="0">
                <a:latin typeface="Arial" charset="0"/>
                <a:cs typeface="Arial" charset="0"/>
              </a:rPr>
              <a:t>, he forgets about it and starts thinking about hundred other things</a:t>
            </a:r>
          </a:p>
          <a:p>
            <a:pPr>
              <a:buFont typeface="Symbol" pitchFamily="18" charset="2"/>
              <a:buNone/>
              <a:defRPr/>
            </a:pPr>
            <a:endParaRPr dirty="0">
              <a:latin typeface="Arial" charset="0"/>
              <a:cs typeface="Arial" charset="0"/>
            </a:endParaRPr>
          </a:p>
          <a:p>
            <a:pPr>
              <a:buFont typeface="Symbol" pitchFamily="18" charset="2"/>
              <a:buNone/>
              <a:defRPr/>
            </a:pPr>
            <a:r>
              <a:rPr dirty="0">
                <a:latin typeface="Arial" charset="0"/>
                <a:cs typeface="Arial" charset="0"/>
              </a:rPr>
              <a:t>(Check for yourself if you feel happy every day that you are getting enough to eat?)</a:t>
            </a:r>
          </a:p>
          <a:p>
            <a:pPr>
              <a:buFont typeface="Symbol" pitchFamily="18" charset="2"/>
              <a:buNone/>
              <a:defRPr/>
            </a:pPr>
            <a:endParaRPr dirty="0">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3" end="3"/>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endParaRPr lang="en-GB" altLang="en-US"/>
          </a:p>
        </p:txBody>
      </p:sp>
      <p:sp>
        <p:nvSpPr>
          <p:cNvPr id="12291" name="Text Placeholder 2"/>
          <p:cNvSpPr>
            <a:spLocks noGrp="1"/>
          </p:cNvSpPr>
          <p:nvPr>
            <p:ph type="body" sz="quarter" idx="13"/>
          </p:nvPr>
        </p:nvSpPr>
        <p:spPr bwMode="auto">
          <a:xfrm>
            <a:off x="0" y="486508"/>
            <a:ext cx="9144000" cy="5943600"/>
          </a:xfrm>
          <a:noFill/>
          <a:ln>
            <a:miter lim="800000"/>
            <a:headEnd/>
            <a:tailEnd/>
          </a:ln>
        </p:spPr>
        <p:txBody>
          <a:bodyPr vert="horz" wrap="square" lIns="91440" tIns="45720" rIns="91440" bIns="45720" numCol="1" anchor="t" anchorCtr="0" compatLnSpc="1">
            <a:prstTxWarp prst="textNoShape">
              <a:avLst/>
            </a:prstTxWarp>
          </a:bodyPr>
          <a:lstStyle/>
          <a:p>
            <a:pPr>
              <a:buFont typeface="Symbol" pitchFamily="18" charset="2"/>
              <a:buNone/>
            </a:pPr>
            <a:r>
              <a:rPr altLang="en-US" dirty="0"/>
              <a:t>Other than </a:t>
            </a:r>
            <a:r>
              <a:rPr lang="en-GB" altLang="en-US" dirty="0"/>
              <a:t>physical facility</a:t>
            </a:r>
            <a:r>
              <a:rPr altLang="en-US" dirty="0"/>
              <a:t> what else does a human being think about?</a:t>
            </a:r>
          </a:p>
          <a:p>
            <a:pPr>
              <a:buFont typeface="Symbol" pitchFamily="18" charset="2"/>
              <a:buNone/>
            </a:pPr>
            <a:endParaRPr altLang="en-US" dirty="0"/>
          </a:p>
          <a:p>
            <a:pPr>
              <a:buFont typeface="Symbol" pitchFamily="18" charset="2"/>
              <a:buNone/>
            </a:pPr>
            <a:r>
              <a:rPr altLang="en-US" dirty="0"/>
              <a:t>On close examination, the list of thoughts can be classified into two categories:</a:t>
            </a:r>
          </a:p>
          <a:p>
            <a:pPr>
              <a:buFont typeface="Symbol" pitchFamily="18" charset="2"/>
              <a:buNone/>
            </a:pPr>
            <a:endParaRPr altLang="en-US" dirty="0"/>
          </a:p>
          <a:p>
            <a:pPr marL="685800" lvl="1" indent="-457200">
              <a:buFont typeface="Calibri" pitchFamily="34" charset="0"/>
              <a:buAutoNum type="arabicPeriod"/>
            </a:pPr>
            <a:r>
              <a:rPr altLang="en-US" sz="2200" dirty="0"/>
              <a:t>Feelings in relationship with other human beings</a:t>
            </a:r>
          </a:p>
          <a:p>
            <a:pPr marL="685800" lvl="1" indent="-457200">
              <a:buFont typeface="Calibri" pitchFamily="34" charset="0"/>
              <a:buAutoNum type="arabicPeriod"/>
            </a:pPr>
            <a:r>
              <a:rPr altLang="en-US" sz="2200" dirty="0"/>
              <a:t>Right understanding in the self, or knowledge</a:t>
            </a:r>
          </a:p>
          <a:p>
            <a:pPr marL="228600" lvl="1" indent="0">
              <a:buNone/>
            </a:pPr>
            <a:endParaRPr altLang="en-US" sz="2200" dirty="0"/>
          </a:p>
          <a:p>
            <a:pPr>
              <a:buFont typeface="Symbol" pitchFamily="18" charset="2"/>
              <a:buNone/>
            </a:pPr>
            <a:r>
              <a:rPr altLang="en-US" dirty="0"/>
              <a:t>Human beings think about ensuring these, in addition to physical facility</a:t>
            </a:r>
            <a:endParaRPr lang="en-GB" altLang="en-US" dirty="0"/>
          </a:p>
          <a:p>
            <a:pPr>
              <a:lnSpc>
                <a:spcPct val="90000"/>
              </a:lnSpc>
              <a:buFont typeface="Symbol" pitchFamily="18" charset="2"/>
              <a:buNone/>
            </a:pPr>
            <a:endParaRPr altLang="en-US" sz="2400" dirty="0">
              <a:solidFill>
                <a:srgbClr val="1E00AA"/>
              </a:solidFill>
              <a:latin typeface="Kruti Dev 042" pitchFamily="2" charset="0"/>
            </a:endParaRPr>
          </a:p>
          <a:p>
            <a:pPr>
              <a:lnSpc>
                <a:spcPct val="90000"/>
              </a:lnSpc>
              <a:buFont typeface="Symbol" pitchFamily="18" charset="2"/>
              <a:buNone/>
            </a:pPr>
            <a:endParaRPr lang="en-GB" altLang="en-US" b="1" dirty="0">
              <a:solidFill>
                <a:srgbClr val="1E00AA"/>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91">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91">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endParaRPr lang="en-GB" altLang="en-US"/>
          </a:p>
        </p:txBody>
      </p:sp>
      <p:sp>
        <p:nvSpPr>
          <p:cNvPr id="12291" name="Text Placeholder 2"/>
          <p:cNvSpPr>
            <a:spLocks noGrp="1"/>
          </p:cNvSpPr>
          <p:nvPr>
            <p:ph type="body" sz="quarter" idx="13"/>
          </p:nvPr>
        </p:nvSpPr>
        <p:spPr bwMode="auto">
          <a:ln>
            <a:miter lim="800000"/>
            <a:headEnd/>
            <a:tailEnd/>
          </a:ln>
        </p:spPr>
        <p:txBody>
          <a:bodyPr vert="horz" wrap="square" lIns="91440" tIns="45720" rIns="91440" bIns="45720" numCol="1" anchor="t" anchorCtr="0" compatLnSpc="1">
            <a:prstTxWarp prst="textNoShape">
              <a:avLst/>
            </a:prstTxWarp>
            <a:normAutofit/>
          </a:bodyPr>
          <a:lstStyle/>
          <a:p>
            <a:pPr>
              <a:buFont typeface="Symbol" pitchFamily="18" charset="2"/>
              <a:buNone/>
              <a:defRPr/>
            </a:pPr>
            <a:r>
              <a:rPr dirty="0">
                <a:latin typeface="Arial" charset="0"/>
                <a:cs typeface="Arial" charset="0"/>
              </a:rPr>
              <a:t>If we recognize human beings’ </a:t>
            </a:r>
            <a:r>
              <a:rPr lang="en-GB" dirty="0">
                <a:latin typeface="Arial" charset="0"/>
                <a:cs typeface="Arial" charset="0"/>
              </a:rPr>
              <a:t>aspiration</a:t>
            </a:r>
            <a:r>
              <a:rPr dirty="0">
                <a:latin typeface="Arial" charset="0"/>
                <a:cs typeface="Arial" charset="0"/>
              </a:rPr>
              <a:t>, we find that they want to live in relationship with all and feel happy living in relationship, therefore relationship is necessary for human beings</a:t>
            </a:r>
          </a:p>
          <a:p>
            <a:pPr>
              <a:buFont typeface="Symbol" pitchFamily="18" charset="2"/>
              <a:buNone/>
              <a:defRPr/>
            </a:pPr>
            <a:endParaRPr dirty="0">
              <a:latin typeface="Arial" charset="0"/>
              <a:cs typeface="Arial" charset="0"/>
            </a:endParaRPr>
          </a:p>
          <a:p>
            <a:pPr>
              <a:buFont typeface="Symbol" pitchFamily="18" charset="2"/>
              <a:buNone/>
              <a:defRPr/>
            </a:pPr>
            <a:r>
              <a:rPr dirty="0">
                <a:latin typeface="Arial" charset="0"/>
                <a:cs typeface="Arial" charset="0"/>
              </a:rPr>
              <a:t>Examine within yourself if</a:t>
            </a:r>
          </a:p>
          <a:p>
            <a:pPr marL="685800" lvl="1" indent="-457200">
              <a:buFont typeface="Calibri" pitchFamily="34" charset="0"/>
              <a:buAutoNum type="arabicPeriod"/>
              <a:defRPr/>
            </a:pPr>
            <a:r>
              <a:rPr sz="2200" dirty="0">
                <a:latin typeface="Arial" charset="0"/>
                <a:cs typeface="Arial" charset="0"/>
              </a:rPr>
              <a:t>You want to live in relationship (harmony) with others or</a:t>
            </a:r>
          </a:p>
          <a:p>
            <a:pPr marL="685800" lvl="1" indent="-457200">
              <a:buFont typeface="Calibri" pitchFamily="34" charset="0"/>
              <a:buAutoNum type="arabicPeriod"/>
              <a:defRPr/>
            </a:pPr>
            <a:r>
              <a:rPr lang="en-GB" sz="2200" dirty="0">
                <a:latin typeface="Arial" charset="0"/>
                <a:cs typeface="Arial" charset="0"/>
              </a:rPr>
              <a:t>Y</a:t>
            </a:r>
            <a:r>
              <a:rPr sz="2200" dirty="0" err="1">
                <a:latin typeface="Arial" charset="0"/>
                <a:cs typeface="Arial" charset="0"/>
              </a:rPr>
              <a:t>ou</a:t>
            </a:r>
            <a:r>
              <a:rPr sz="2200" dirty="0">
                <a:latin typeface="Arial" charset="0"/>
                <a:cs typeface="Arial" charset="0"/>
              </a:rPr>
              <a:t> want to live in opposition with others or </a:t>
            </a:r>
          </a:p>
          <a:p>
            <a:pPr marL="685800" lvl="1" indent="-457200">
              <a:buFont typeface="Calibri" pitchFamily="34" charset="0"/>
              <a:buAutoNum type="arabicPeriod"/>
              <a:defRPr/>
            </a:pPr>
            <a:r>
              <a:rPr sz="2200" dirty="0">
                <a:latin typeface="Arial" charset="0"/>
                <a:cs typeface="Arial" charset="0"/>
              </a:rPr>
              <a:t>You believe living has to be necessarily in opposition with others, </a:t>
            </a:r>
            <a:r>
              <a:rPr sz="2200" dirty="0" err="1">
                <a:latin typeface="Arial" charset="0"/>
                <a:cs typeface="Arial" charset="0"/>
              </a:rPr>
              <a:t>ie</a:t>
            </a:r>
            <a:r>
              <a:rPr sz="2200" dirty="0">
                <a:latin typeface="Arial" charset="0"/>
                <a:cs typeface="Arial" charset="0"/>
              </a:rPr>
              <a:t>. </a:t>
            </a:r>
            <a:r>
              <a:rPr lang="en-GB" sz="2200" dirty="0">
                <a:latin typeface="Arial" charset="0"/>
                <a:cs typeface="Arial" charset="0"/>
              </a:rPr>
              <a:t>T</a:t>
            </a:r>
            <a:r>
              <a:rPr sz="2200" dirty="0">
                <a:latin typeface="Arial" charset="0"/>
                <a:cs typeface="Arial" charset="0"/>
              </a:rPr>
              <a:t>here is 'struggle for survival' ,  ‘survival of the fittest’ and  check if you feel happy living this way?</a:t>
            </a:r>
          </a:p>
          <a:p>
            <a:pPr>
              <a:lnSpc>
                <a:spcPct val="90000"/>
              </a:lnSpc>
              <a:buFont typeface="Symbol" pitchFamily="18" charset="2"/>
              <a:buNone/>
              <a:defRPr/>
            </a:pPr>
            <a:endParaRPr sz="2400" dirty="0">
              <a:solidFill>
                <a:srgbClr val="1E00AA"/>
              </a:solidFill>
              <a:latin typeface="Kruti Dev 042" pitchFamily="2" charset="0"/>
            </a:endParaRPr>
          </a:p>
          <a:p>
            <a:pPr>
              <a:lnSpc>
                <a:spcPct val="90000"/>
              </a:lnSpc>
              <a:buFont typeface="Symbol" pitchFamily="18" charset="2"/>
              <a:buNone/>
              <a:defRPr/>
            </a:pPr>
            <a:r>
              <a:rPr lang="en-GB" sz="2400" dirty="0">
                <a:latin typeface="Arial" charset="0"/>
                <a:cs typeface="Arial" charset="0"/>
              </a:rPr>
              <a:t>Thus: for human beings, both physical facility and relationship are necessary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91">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91">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2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3"/>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t>Contents: Need of the Course </a:t>
            </a:r>
            <a:endParaRPr lang="en-GB" altLang="en-US"/>
          </a:p>
        </p:txBody>
      </p:sp>
      <p:sp>
        <p:nvSpPr>
          <p:cNvPr id="2" name="Rectangle 1"/>
          <p:cNvSpPr/>
          <p:nvPr/>
        </p:nvSpPr>
        <p:spPr>
          <a:xfrm>
            <a:off x="228600" y="685800"/>
            <a:ext cx="8382000" cy="5334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2800" b="1" dirty="0"/>
              <a:t>Today State - At the level of the Nature</a:t>
            </a:r>
          </a:p>
        </p:txBody>
      </p:sp>
      <p:sp>
        <p:nvSpPr>
          <p:cNvPr id="3" name="Rectangle 2"/>
          <p:cNvSpPr/>
          <p:nvPr/>
        </p:nvSpPr>
        <p:spPr>
          <a:xfrm>
            <a:off x="533400" y="1219200"/>
            <a:ext cx="7848600" cy="3276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nSpc>
                <a:spcPct val="150000"/>
              </a:lnSpc>
              <a:buFont typeface="Arial" panose="020B0604020202020204" pitchFamily="34" charset="0"/>
              <a:buChar char="•"/>
              <a:defRPr/>
            </a:pPr>
            <a:r>
              <a:rPr lang="en-US" sz="2400" b="1" dirty="0">
                <a:solidFill>
                  <a:schemeClr val="tx1"/>
                </a:solidFill>
                <a:latin typeface="Times New Roman" panose="02020603050405020304" pitchFamily="18" charset="0"/>
                <a:cs typeface="Times New Roman" panose="02020603050405020304" pitchFamily="18" charset="0"/>
              </a:rPr>
              <a:t>Global warming</a:t>
            </a:r>
          </a:p>
          <a:p>
            <a:pPr marL="342900" indent="-342900">
              <a:lnSpc>
                <a:spcPct val="150000"/>
              </a:lnSpc>
              <a:buFont typeface="Arial" panose="020B0604020202020204" pitchFamily="34" charset="0"/>
              <a:buChar char="•"/>
              <a:defRPr/>
            </a:pPr>
            <a:r>
              <a:rPr lang="en-US" sz="2400" b="1" dirty="0">
                <a:solidFill>
                  <a:schemeClr val="tx1"/>
                </a:solidFill>
                <a:latin typeface="Times New Roman" panose="02020603050405020304" pitchFamily="18" charset="0"/>
                <a:cs typeface="Times New Roman" panose="02020603050405020304" pitchFamily="18" charset="0"/>
              </a:rPr>
              <a:t>Water, air, soil, noise, etc. pollution</a:t>
            </a:r>
          </a:p>
          <a:p>
            <a:pPr marL="342900" indent="-342900">
              <a:lnSpc>
                <a:spcPct val="150000"/>
              </a:lnSpc>
              <a:buFont typeface="Arial" panose="020B0604020202020204" pitchFamily="34" charset="0"/>
              <a:buChar char="•"/>
              <a:defRPr/>
            </a:pPr>
            <a:r>
              <a:rPr lang="en-US" sz="2400" b="1" dirty="0">
                <a:solidFill>
                  <a:schemeClr val="tx1"/>
                </a:solidFill>
                <a:latin typeface="Times New Roman" panose="02020603050405020304" pitchFamily="18" charset="0"/>
                <a:cs typeface="Times New Roman" panose="02020603050405020304" pitchFamily="18" charset="0"/>
              </a:rPr>
              <a:t>Resource depletion of minerals and mineral oils</a:t>
            </a:r>
          </a:p>
          <a:p>
            <a:pPr marL="342900" indent="-342900">
              <a:lnSpc>
                <a:spcPct val="150000"/>
              </a:lnSpc>
              <a:buFont typeface="Arial" panose="020B0604020202020204" pitchFamily="34" charset="0"/>
              <a:buChar char="•"/>
              <a:defRPr/>
            </a:pPr>
            <a:r>
              <a:rPr lang="en-US" sz="2400" b="1" dirty="0">
                <a:solidFill>
                  <a:schemeClr val="tx1"/>
                </a:solidFill>
                <a:latin typeface="Times New Roman" panose="02020603050405020304" pitchFamily="18" charset="0"/>
                <a:cs typeface="Times New Roman" panose="02020603050405020304" pitchFamily="18" charset="0"/>
              </a:rPr>
              <a:t>Sizeable deforestations</a:t>
            </a:r>
          </a:p>
          <a:p>
            <a:pPr marL="342900" indent="-342900">
              <a:lnSpc>
                <a:spcPct val="150000"/>
              </a:lnSpc>
              <a:buFont typeface="Arial" panose="020B0604020202020204" pitchFamily="34" charset="0"/>
              <a:buChar char="•"/>
              <a:defRPr/>
            </a:pPr>
            <a:r>
              <a:rPr lang="en-US" sz="2400" b="1" dirty="0">
                <a:solidFill>
                  <a:schemeClr val="tx1"/>
                </a:solidFill>
                <a:latin typeface="Times New Roman" panose="02020603050405020304" pitchFamily="18" charset="0"/>
                <a:cs typeface="Times New Roman" panose="02020603050405020304" pitchFamily="18" charset="0"/>
              </a:rPr>
              <a:t>Loss of fertility of soil.</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endParaRPr lang="en-GB" altLang="en-US"/>
          </a:p>
        </p:txBody>
      </p:sp>
      <p:sp>
        <p:nvSpPr>
          <p:cNvPr id="14339" name="Text Placeholder 2"/>
          <p:cNvSpPr>
            <a:spLocks noGrp="1"/>
          </p:cNvSpPr>
          <p:nvPr>
            <p:ph type="body" sz="quarter" idx="13"/>
          </p:nvPr>
        </p:nvSpPr>
        <p:spPr bwMode="auto">
          <a:ln>
            <a:miter lim="800000"/>
            <a:headEnd/>
            <a:tailEnd/>
          </a:ln>
        </p:spPr>
        <p:txBody>
          <a:bodyPr vert="horz" wrap="square" lIns="91440" tIns="45720" rIns="91440" bIns="45720" numCol="1" anchor="t" anchorCtr="0" compatLnSpc="1">
            <a:prstTxWarp prst="textNoShape">
              <a:avLst/>
            </a:prstTxWarp>
            <a:normAutofit/>
          </a:bodyPr>
          <a:lstStyle/>
          <a:p>
            <a:pPr>
              <a:buFont typeface="Symbol" pitchFamily="18" charset="2"/>
              <a:buNone/>
              <a:defRPr/>
            </a:pPr>
            <a:r>
              <a:rPr dirty="0">
                <a:latin typeface="Arial" charset="0"/>
                <a:cs typeface="Arial" charset="0"/>
              </a:rPr>
              <a:t>On further examination, we find that we all do want to live in relationship with others</a:t>
            </a:r>
          </a:p>
          <a:p>
            <a:pPr>
              <a:buFont typeface="Symbol" pitchFamily="18" charset="2"/>
              <a:buNone/>
              <a:defRPr/>
            </a:pPr>
            <a:endParaRPr dirty="0">
              <a:latin typeface="Arial" charset="0"/>
              <a:cs typeface="Arial" charset="0"/>
            </a:endParaRPr>
          </a:p>
          <a:p>
            <a:pPr>
              <a:buFont typeface="Symbol" pitchFamily="18" charset="2"/>
              <a:buNone/>
              <a:defRPr/>
            </a:pPr>
            <a:r>
              <a:rPr dirty="0">
                <a:latin typeface="Arial" charset="0"/>
                <a:cs typeface="Arial" charset="0"/>
              </a:rPr>
              <a:t>Every night when there is a fight, we want to resolve it. We start the next day with the thought that we don</a:t>
            </a:r>
            <a:r>
              <a:rPr lang="en-GB" dirty="0">
                <a:latin typeface="Arial" charset="0"/>
                <a:cs typeface="Arial" charset="0"/>
              </a:rPr>
              <a:t>’</a:t>
            </a:r>
            <a:r>
              <a:rPr dirty="0">
                <a:latin typeface="Arial" charset="0"/>
                <a:cs typeface="Arial" charset="0"/>
              </a:rPr>
              <a:t>t want to fight today, but due to lack of right understanding about fulfillment of relationship, a fight takes place by night</a:t>
            </a:r>
          </a:p>
          <a:p>
            <a:pPr>
              <a:buFont typeface="Symbol" pitchFamily="18" charset="2"/>
              <a:buNone/>
              <a:defRPr/>
            </a:pPr>
            <a:endParaRPr dirty="0">
              <a:latin typeface="Arial" charset="0"/>
              <a:cs typeface="Arial" charset="0"/>
            </a:endParaRPr>
          </a:p>
          <a:p>
            <a:pPr>
              <a:buFont typeface="Symbol" pitchFamily="18" charset="2"/>
              <a:buNone/>
              <a:defRPr/>
            </a:pPr>
            <a:r>
              <a:rPr dirty="0">
                <a:latin typeface="Arial" charset="0"/>
                <a:cs typeface="Arial" charset="0"/>
              </a:rPr>
              <a:t>For fulfillment in </a:t>
            </a:r>
            <a:r>
              <a:rPr lang="en-GB" dirty="0">
                <a:latin typeface="Arial" charset="0"/>
                <a:cs typeface="Arial" charset="0"/>
              </a:rPr>
              <a:t>relationship</a:t>
            </a:r>
            <a:r>
              <a:rPr dirty="0">
                <a:latin typeface="Arial" charset="0"/>
                <a:cs typeface="Arial" charset="0"/>
              </a:rPr>
              <a:t>, it is necessary to have right understanding about </a:t>
            </a:r>
            <a:r>
              <a:rPr lang="en-GB" dirty="0">
                <a:latin typeface="Arial" charset="0"/>
                <a:cs typeface="Arial" charset="0"/>
              </a:rPr>
              <a:t>relationship</a:t>
            </a:r>
            <a:r>
              <a:rPr dirty="0">
                <a:latin typeface="Arial" charset="0"/>
                <a:cs typeface="Arial" charset="0"/>
              </a:rPr>
              <a:t>. i.e. Right understanding is also necessary for human beings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Box 26"/>
          <p:cNvSpPr txBox="1">
            <a:spLocks noChangeArrowheads="1"/>
          </p:cNvSpPr>
          <p:nvPr/>
        </p:nvSpPr>
        <p:spPr bwMode="auto">
          <a:xfrm>
            <a:off x="6477000" y="4105275"/>
            <a:ext cx="2362200" cy="923925"/>
          </a:xfrm>
          <a:prstGeom prst="rect">
            <a:avLst/>
          </a:prstGeom>
          <a:solidFill>
            <a:srgbClr val="4B0082"/>
          </a:solidFill>
          <a:ln w="9525">
            <a:noFill/>
            <a:miter lim="800000"/>
            <a:headEnd/>
            <a:tailEnd/>
          </a:ln>
        </p:spPr>
        <p:txBody>
          <a:bodyPr>
            <a:spAutoFit/>
          </a:bodyPr>
          <a:lstStyle/>
          <a:p>
            <a:pPr eaLnBrk="1" hangingPunct="1"/>
            <a:r>
              <a:rPr lang="en-US" altLang="en-US" b="1">
                <a:solidFill>
                  <a:schemeClr val="bg1"/>
                </a:solidFill>
              </a:rPr>
              <a:t>For human beings:</a:t>
            </a:r>
          </a:p>
          <a:p>
            <a:pPr eaLnBrk="1" hangingPunct="1"/>
            <a:r>
              <a:rPr lang="en-US" altLang="en-US" b="1">
                <a:solidFill>
                  <a:schemeClr val="bg1"/>
                </a:solidFill>
              </a:rPr>
              <a:t>necessary but</a:t>
            </a:r>
          </a:p>
          <a:p>
            <a:pPr eaLnBrk="1" hangingPunct="1"/>
            <a:r>
              <a:rPr lang="en-US" altLang="en-US" b="1">
                <a:solidFill>
                  <a:schemeClr val="bg1"/>
                </a:solidFill>
              </a:rPr>
              <a:t>not adequate</a:t>
            </a:r>
            <a:endParaRPr lang="en-GB" altLang="en-US" b="1">
              <a:solidFill>
                <a:schemeClr val="bg1"/>
              </a:solidFill>
            </a:endParaRPr>
          </a:p>
        </p:txBody>
      </p:sp>
      <p:sp>
        <p:nvSpPr>
          <p:cNvPr id="66563" name="TextBox 27"/>
          <p:cNvSpPr txBox="1">
            <a:spLocks noChangeArrowheads="1"/>
          </p:cNvSpPr>
          <p:nvPr/>
        </p:nvSpPr>
        <p:spPr bwMode="auto">
          <a:xfrm>
            <a:off x="6475413" y="3114675"/>
            <a:ext cx="2363787" cy="923925"/>
          </a:xfrm>
          <a:prstGeom prst="rect">
            <a:avLst/>
          </a:prstGeom>
          <a:solidFill>
            <a:srgbClr val="FF0000"/>
          </a:solidFill>
          <a:ln w="9525">
            <a:noFill/>
            <a:miter lim="800000"/>
            <a:headEnd/>
            <a:tailEnd/>
          </a:ln>
        </p:spPr>
        <p:txBody>
          <a:bodyPr>
            <a:spAutoFit/>
          </a:bodyPr>
          <a:lstStyle/>
          <a:p>
            <a:pPr eaLnBrk="1" hangingPunct="1"/>
            <a:r>
              <a:rPr lang="en-US" altLang="en-US" b="1">
                <a:solidFill>
                  <a:schemeClr val="bg1"/>
                </a:solidFill>
              </a:rPr>
              <a:t>For animals: necessary &amp; adequate</a:t>
            </a:r>
            <a:endParaRPr lang="en-GB" altLang="en-US" b="1">
              <a:solidFill>
                <a:schemeClr val="bg1"/>
              </a:solidFill>
            </a:endParaRPr>
          </a:p>
        </p:txBody>
      </p:sp>
      <p:sp>
        <p:nvSpPr>
          <p:cNvPr id="12" name="Rectangle 11"/>
          <p:cNvSpPr/>
          <p:nvPr/>
        </p:nvSpPr>
        <p:spPr bwMode="auto">
          <a:xfrm>
            <a:off x="1905000" y="1143000"/>
            <a:ext cx="3810000" cy="1371600"/>
          </a:xfrm>
          <a:prstGeom prst="rect">
            <a:avLst/>
          </a:prstGeom>
          <a:solidFill>
            <a:srgbClr val="80008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spcBef>
                <a:spcPct val="20000"/>
              </a:spcBef>
              <a:buSzPct val="75000"/>
              <a:buFont typeface="Symbol" pitchFamily="18" charset="2"/>
              <a:buNone/>
              <a:defRPr/>
            </a:pPr>
            <a:r>
              <a:rPr lang="en-US" sz="2400" b="1" dirty="0">
                <a:solidFill>
                  <a:srgbClr val="FFFFFF"/>
                </a:solidFill>
                <a:cs typeface="Arial" charset="0"/>
              </a:rPr>
              <a:t>RIGHT UNDERSTANDING</a:t>
            </a:r>
          </a:p>
          <a:p>
            <a:pPr algn="ctr" eaLnBrk="1" hangingPunct="1">
              <a:lnSpc>
                <a:spcPct val="90000"/>
              </a:lnSpc>
              <a:spcBef>
                <a:spcPct val="20000"/>
              </a:spcBef>
              <a:buSzPct val="75000"/>
              <a:defRPr/>
            </a:pPr>
            <a:r>
              <a:rPr lang="en-US" sz="2400" b="1" dirty="0">
                <a:solidFill>
                  <a:srgbClr val="FFFFFF"/>
                </a:solidFill>
                <a:cs typeface="Arial" charset="0"/>
              </a:rPr>
              <a:t>in the self</a:t>
            </a:r>
          </a:p>
        </p:txBody>
      </p:sp>
      <p:sp>
        <p:nvSpPr>
          <p:cNvPr id="13" name="Rectangle 12"/>
          <p:cNvSpPr/>
          <p:nvPr/>
        </p:nvSpPr>
        <p:spPr bwMode="auto">
          <a:xfrm>
            <a:off x="1066800" y="3219450"/>
            <a:ext cx="2209800" cy="1676400"/>
          </a:xfrm>
          <a:prstGeom prst="rect">
            <a:avLst/>
          </a:prstGeom>
          <a:solidFill>
            <a:srgbClr val="4B008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spcBef>
                <a:spcPct val="20000"/>
              </a:spcBef>
              <a:buSzPct val="75000"/>
              <a:defRPr/>
            </a:pPr>
            <a:r>
              <a:rPr lang="en-US" sz="2400" b="1" dirty="0">
                <a:solidFill>
                  <a:srgbClr val="FFFFFF"/>
                </a:solidFill>
                <a:cs typeface="Arial" charset="0"/>
              </a:rPr>
              <a:t>RELATIONSHIP  with human beings</a:t>
            </a:r>
            <a:endParaRPr lang="en-US" sz="2400" b="1" i="1" dirty="0">
              <a:solidFill>
                <a:srgbClr val="FFFFFF"/>
              </a:solidFill>
              <a:cs typeface="Arial" charset="0"/>
            </a:endParaRPr>
          </a:p>
        </p:txBody>
      </p:sp>
      <p:sp>
        <p:nvSpPr>
          <p:cNvPr id="14" name="Rectangle 5"/>
          <p:cNvSpPr/>
          <p:nvPr/>
        </p:nvSpPr>
        <p:spPr bwMode="auto">
          <a:xfrm>
            <a:off x="3733800" y="3200400"/>
            <a:ext cx="2667000" cy="1676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spcBef>
                <a:spcPct val="20000"/>
              </a:spcBef>
              <a:buSzPct val="75000"/>
              <a:buFont typeface="Symbol" pitchFamily="18" charset="2"/>
              <a:buNone/>
              <a:defRPr/>
            </a:pPr>
            <a:r>
              <a:rPr lang="en-US" sz="2400" b="1" dirty="0">
                <a:solidFill>
                  <a:srgbClr val="FFFFFF"/>
                </a:solidFill>
                <a:cs typeface="Arial" charset="0"/>
              </a:rPr>
              <a:t>PHYSICAL FACILITY</a:t>
            </a:r>
          </a:p>
          <a:p>
            <a:pPr algn="ctr" eaLnBrk="1" hangingPunct="1">
              <a:lnSpc>
                <a:spcPct val="90000"/>
              </a:lnSpc>
              <a:spcBef>
                <a:spcPct val="20000"/>
              </a:spcBef>
              <a:buSzPct val="75000"/>
              <a:buFont typeface="Symbol" pitchFamily="18" charset="2"/>
              <a:buNone/>
              <a:defRPr/>
            </a:pPr>
            <a:r>
              <a:rPr lang="en-US" sz="2400" b="1" dirty="0">
                <a:solidFill>
                  <a:srgbClr val="FFFFFF"/>
                </a:solidFill>
                <a:cs typeface="Arial" charset="0"/>
              </a:rPr>
              <a:t>with rest of nature</a:t>
            </a:r>
          </a:p>
        </p:txBody>
      </p:sp>
      <p:sp>
        <p:nvSpPr>
          <p:cNvPr id="66567" name="Title 6"/>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GB" altLang="en-US">
                <a:cs typeface="Arial" pitchFamily="34" charset="0"/>
              </a:rPr>
              <a:t>Right Understanding is also Necessary for Human Being</a:t>
            </a:r>
            <a:endParaRPr lang="en-GB" altLang="en-US"/>
          </a:p>
        </p:txBody>
      </p:sp>
      <p:sp>
        <p:nvSpPr>
          <p:cNvPr id="8" name="Text Placeholder 7"/>
          <p:cNvSpPr>
            <a:spLocks noGrp="1"/>
          </p:cNvSpPr>
          <p:nvPr>
            <p:ph type="body" sz="quarter" idx="13"/>
          </p:nvPr>
        </p:nvSpPr>
        <p:spPr bwMode="auto">
          <a:xfrm>
            <a:off x="0" y="5029200"/>
            <a:ext cx="9144000" cy="1524000"/>
          </a:xfrm>
          <a:ln>
            <a:miter lim="800000"/>
            <a:headEnd/>
            <a:tailEnd/>
          </a:ln>
        </p:spPr>
        <p:txBody>
          <a:bodyPr vert="horz" wrap="square" lIns="91440" tIns="45720" rIns="91440" bIns="45720" numCol="1" anchor="t" anchorCtr="0" compatLnSpc="1">
            <a:prstTxWarp prst="textNoShape">
              <a:avLst/>
            </a:prstTxWarp>
            <a:normAutofit fontScale="92500"/>
          </a:bodyPr>
          <a:lstStyle/>
          <a:p>
            <a:pPr>
              <a:buFont typeface="Symbol" pitchFamily="18" charset="2"/>
              <a:buNone/>
              <a:defRPr/>
            </a:pPr>
            <a:r>
              <a:rPr>
                <a:latin typeface="Arial" charset="0"/>
                <a:cs typeface="Arial" charset="0"/>
              </a:rPr>
              <a:t>Are all 3 required? Is something redundant? Is anything more required?</a:t>
            </a:r>
          </a:p>
          <a:p>
            <a:pPr>
              <a:buFont typeface="Symbol" pitchFamily="18" charset="2"/>
              <a:buNone/>
              <a:defRPr/>
            </a:pPr>
            <a:r>
              <a:rPr>
                <a:latin typeface="Arial" charset="0"/>
                <a:cs typeface="Arial" charset="0"/>
              </a:rPr>
              <a:t>Are we working on all 3?</a:t>
            </a:r>
          </a:p>
          <a:p>
            <a:pPr>
              <a:buFont typeface="Symbol" pitchFamily="18" charset="2"/>
              <a:buNone/>
              <a:defRPr/>
            </a:pPr>
            <a:r>
              <a:rPr>
                <a:latin typeface="Arial" charset="0"/>
                <a:cs typeface="Arial" charset="0"/>
              </a:rPr>
              <a:t>If all 3 are required, what would be the priority*?</a:t>
            </a:r>
          </a:p>
          <a:p>
            <a:pPr>
              <a:buFont typeface="Symbol" pitchFamily="18" charset="2"/>
              <a:buNone/>
              <a:defRPr/>
            </a:pPr>
            <a:r>
              <a:rPr>
                <a:solidFill>
                  <a:srgbClr val="1E00AA"/>
                </a:solidFill>
                <a:latin typeface="Arial" charset="0"/>
                <a:cs typeface="Arial" charset="0"/>
              </a:rPr>
              <a:t>*Working on the high priority makes it easier to deal with the lower priority</a:t>
            </a:r>
          </a:p>
        </p:txBody>
      </p:sp>
      <p:sp>
        <p:nvSpPr>
          <p:cNvPr id="9" name="Rectangle 8"/>
          <p:cNvSpPr/>
          <p:nvPr/>
        </p:nvSpPr>
        <p:spPr>
          <a:xfrm>
            <a:off x="3581400" y="2971800"/>
            <a:ext cx="5486400" cy="2133600"/>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1066800" y="3219450"/>
            <a:ext cx="2209800" cy="1676400"/>
          </a:xfrm>
          <a:prstGeom prst="rect">
            <a:avLst/>
          </a:prstGeom>
          <a:solidFill>
            <a:srgbClr val="4B008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spcBef>
                <a:spcPct val="20000"/>
              </a:spcBef>
              <a:buSzPct val="75000"/>
              <a:defRPr/>
            </a:pPr>
            <a:r>
              <a:rPr lang="en-US" sz="2400" b="1" dirty="0">
                <a:solidFill>
                  <a:srgbClr val="FFFFFF"/>
                </a:solidFill>
                <a:cs typeface="Arial" charset="0"/>
              </a:rPr>
              <a:t>RELATIONSHIP  with human beings</a:t>
            </a:r>
            <a:endParaRPr lang="en-US" sz="2400" b="1" i="1" dirty="0">
              <a:solidFill>
                <a:srgbClr val="FFFFFF"/>
              </a:solidFill>
              <a:cs typeface="Arial" charset="0"/>
            </a:endParaRPr>
          </a:p>
        </p:txBody>
      </p:sp>
      <p:sp>
        <p:nvSpPr>
          <p:cNvPr id="18" name="Rectangle 5"/>
          <p:cNvSpPr/>
          <p:nvPr/>
        </p:nvSpPr>
        <p:spPr bwMode="auto">
          <a:xfrm>
            <a:off x="3733800" y="3200400"/>
            <a:ext cx="2667000" cy="1676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spcBef>
                <a:spcPct val="20000"/>
              </a:spcBef>
              <a:buSzPct val="75000"/>
              <a:buFont typeface="Symbol" pitchFamily="18" charset="2"/>
              <a:buNone/>
              <a:defRPr/>
            </a:pPr>
            <a:r>
              <a:rPr lang="en-US" sz="2400" b="1" dirty="0">
                <a:solidFill>
                  <a:srgbClr val="FFFFFF"/>
                </a:solidFill>
                <a:cs typeface="Arial" charset="0"/>
              </a:rPr>
              <a:t>PHYSICAL FACILITY</a:t>
            </a:r>
          </a:p>
          <a:p>
            <a:pPr algn="ctr" eaLnBrk="1" hangingPunct="1">
              <a:lnSpc>
                <a:spcPct val="90000"/>
              </a:lnSpc>
              <a:spcBef>
                <a:spcPct val="20000"/>
              </a:spcBef>
              <a:buSzPct val="75000"/>
              <a:buFont typeface="Symbol" pitchFamily="18" charset="2"/>
              <a:buNone/>
              <a:defRPr/>
            </a:pPr>
            <a:r>
              <a:rPr lang="en-US" sz="2400" b="1" dirty="0">
                <a:solidFill>
                  <a:srgbClr val="FFFFFF"/>
                </a:solidFill>
                <a:cs typeface="Arial" charset="0"/>
              </a:rPr>
              <a:t>with rest of nature</a:t>
            </a:r>
          </a:p>
        </p:txBody>
      </p:sp>
      <p:sp>
        <p:nvSpPr>
          <p:cNvPr id="21" name="Rectangle 20"/>
          <p:cNvSpPr/>
          <p:nvPr/>
        </p:nvSpPr>
        <p:spPr bwMode="auto">
          <a:xfrm>
            <a:off x="1905000" y="1143000"/>
            <a:ext cx="3810000" cy="1371600"/>
          </a:xfrm>
          <a:prstGeom prst="rect">
            <a:avLst/>
          </a:prstGeom>
          <a:solidFill>
            <a:srgbClr val="80008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spcBef>
                <a:spcPct val="20000"/>
              </a:spcBef>
              <a:buSzPct val="75000"/>
              <a:buFont typeface="Symbol" pitchFamily="18" charset="2"/>
              <a:buNone/>
              <a:defRPr/>
            </a:pPr>
            <a:r>
              <a:rPr lang="en-US" sz="2400" b="1" dirty="0">
                <a:solidFill>
                  <a:srgbClr val="FFFFFF"/>
                </a:solidFill>
                <a:cs typeface="Arial" charset="0"/>
              </a:rPr>
              <a:t>RIGHT UNDERSTANDING</a:t>
            </a:r>
          </a:p>
          <a:p>
            <a:pPr algn="ctr" eaLnBrk="1" hangingPunct="1">
              <a:lnSpc>
                <a:spcPct val="90000"/>
              </a:lnSpc>
              <a:spcBef>
                <a:spcPct val="20000"/>
              </a:spcBef>
              <a:buSzPct val="75000"/>
              <a:defRPr/>
            </a:pPr>
            <a:r>
              <a:rPr lang="en-US" sz="2400" b="1" dirty="0">
                <a:solidFill>
                  <a:srgbClr val="FFFFFF"/>
                </a:solidFill>
                <a:cs typeface="Arial" charset="0"/>
              </a:rPr>
              <a:t>in the self</a:t>
            </a:r>
          </a:p>
        </p:txBody>
      </p:sp>
      <p:cxnSp>
        <p:nvCxnSpPr>
          <p:cNvPr id="27653" name="Straight Arrow Connector 15"/>
          <p:cNvCxnSpPr>
            <a:cxnSpLocks noChangeShapeType="1"/>
            <a:stCxn id="21" idx="2"/>
            <a:endCxn id="17" idx="0"/>
          </p:cNvCxnSpPr>
          <p:nvPr/>
        </p:nvCxnSpPr>
        <p:spPr bwMode="auto">
          <a:xfrm rot="5400000">
            <a:off x="2638425" y="2047875"/>
            <a:ext cx="704850" cy="1638300"/>
          </a:xfrm>
          <a:prstGeom prst="straightConnector1">
            <a:avLst/>
          </a:prstGeom>
          <a:noFill/>
          <a:ln w="38100" algn="ctr">
            <a:solidFill>
              <a:srgbClr val="4B0082"/>
            </a:solidFill>
            <a:round/>
            <a:headEnd/>
            <a:tailEnd type="arrow" w="med" len="med"/>
          </a:ln>
        </p:spPr>
      </p:cxnSp>
      <p:cxnSp>
        <p:nvCxnSpPr>
          <p:cNvPr id="23" name="Straight Arrow Connector 22"/>
          <p:cNvCxnSpPr>
            <a:stCxn id="17" idx="2"/>
            <a:endCxn id="24583" idx="0"/>
          </p:cNvCxnSpPr>
          <p:nvPr/>
        </p:nvCxnSpPr>
        <p:spPr bwMode="auto">
          <a:xfrm flipH="1">
            <a:off x="2162969" y="4895850"/>
            <a:ext cx="8731" cy="644525"/>
          </a:xfrm>
          <a:prstGeom prst="straightConnector1">
            <a:avLst/>
          </a:prstGeom>
          <a:ln w="38100">
            <a:solidFill>
              <a:srgbClr val="4B0082"/>
            </a:solidFill>
            <a:tailEnd type="arrow"/>
          </a:ln>
        </p:spPr>
        <p:style>
          <a:lnRef idx="1">
            <a:schemeClr val="accent1"/>
          </a:lnRef>
          <a:fillRef idx="0">
            <a:schemeClr val="accent1"/>
          </a:fillRef>
          <a:effectRef idx="0">
            <a:schemeClr val="accent1"/>
          </a:effectRef>
          <a:fontRef idx="minor">
            <a:schemeClr val="tx1"/>
          </a:fontRef>
        </p:style>
      </p:cxnSp>
      <p:sp>
        <p:nvSpPr>
          <p:cNvPr id="24583" name="TextBox 20"/>
          <p:cNvSpPr txBox="1">
            <a:spLocks noChangeArrowheads="1"/>
          </p:cNvSpPr>
          <p:nvPr/>
        </p:nvSpPr>
        <p:spPr bwMode="auto">
          <a:xfrm>
            <a:off x="228817" y="5540375"/>
            <a:ext cx="3868303" cy="480131"/>
          </a:xfrm>
          <a:prstGeom prst="rect">
            <a:avLst/>
          </a:prstGeom>
          <a:noFill/>
          <a:ln w="9525">
            <a:noFill/>
            <a:miter lim="800000"/>
            <a:headEnd/>
            <a:tailEnd/>
          </a:ln>
        </p:spPr>
        <p:txBody>
          <a:bodyPr wrap="none">
            <a:spAutoFit/>
          </a:bodyPr>
          <a:lstStyle/>
          <a:p>
            <a:pPr algn="ctr" eaLnBrk="1" hangingPunct="1">
              <a:lnSpc>
                <a:spcPct val="90000"/>
              </a:lnSpc>
              <a:spcBef>
                <a:spcPct val="20000"/>
              </a:spcBef>
              <a:buSzPct val="75000"/>
              <a:buFont typeface="Symbol" pitchFamily="18" charset="2"/>
              <a:buNone/>
            </a:pPr>
            <a:r>
              <a:rPr lang="en-US" altLang="en-US" sz="2800" b="1" dirty="0">
                <a:solidFill>
                  <a:srgbClr val="7030A0"/>
                </a:solidFill>
              </a:rPr>
              <a:t>MUTUAL HAPPINESS</a:t>
            </a:r>
          </a:p>
        </p:txBody>
      </p:sp>
      <p:cxnSp>
        <p:nvCxnSpPr>
          <p:cNvPr id="25" name="Straight Arrow Connector 24"/>
          <p:cNvCxnSpPr>
            <a:stCxn id="21" idx="2"/>
            <a:endCxn id="18" idx="0"/>
          </p:cNvCxnSpPr>
          <p:nvPr/>
        </p:nvCxnSpPr>
        <p:spPr bwMode="auto">
          <a:xfrm rot="16200000" flipH="1">
            <a:off x="4095750" y="2228850"/>
            <a:ext cx="685800" cy="1257300"/>
          </a:xfrm>
          <a:prstGeom prst="straightConnector1">
            <a:avLst/>
          </a:prstGeom>
          <a:ln w="38100">
            <a:solidFill>
              <a:srgbClr val="0046AD"/>
            </a:solidFill>
            <a:tailEnd type="arrow"/>
          </a:ln>
        </p:spPr>
        <p:style>
          <a:lnRef idx="1">
            <a:schemeClr val="accent1"/>
          </a:lnRef>
          <a:fillRef idx="0">
            <a:schemeClr val="accent1"/>
          </a:fillRef>
          <a:effectRef idx="0">
            <a:schemeClr val="accent1"/>
          </a:effectRef>
          <a:fontRef idx="minor">
            <a:schemeClr val="tx1"/>
          </a:fontRef>
        </p:style>
      </p:cxnSp>
      <p:cxnSp>
        <p:nvCxnSpPr>
          <p:cNvPr id="24585" name="Straight Arrow Connector 19"/>
          <p:cNvCxnSpPr>
            <a:cxnSpLocks noChangeShapeType="1"/>
          </p:cNvCxnSpPr>
          <p:nvPr/>
        </p:nvCxnSpPr>
        <p:spPr bwMode="auto">
          <a:xfrm rot="5400000">
            <a:off x="5751513" y="5141912"/>
            <a:ext cx="838200" cy="3175"/>
          </a:xfrm>
          <a:prstGeom prst="straightConnector1">
            <a:avLst/>
          </a:prstGeom>
          <a:noFill/>
          <a:ln w="38100" algn="ctr">
            <a:solidFill>
              <a:srgbClr val="0046AD"/>
            </a:solidFill>
            <a:round/>
            <a:headEnd/>
            <a:tailEnd type="arrow" w="med" len="med"/>
          </a:ln>
        </p:spPr>
      </p:cxnSp>
      <p:sp>
        <p:nvSpPr>
          <p:cNvPr id="24586" name="TextBox 21"/>
          <p:cNvSpPr txBox="1">
            <a:spLocks noChangeArrowheads="1"/>
          </p:cNvSpPr>
          <p:nvPr/>
        </p:nvSpPr>
        <p:spPr bwMode="auto">
          <a:xfrm>
            <a:off x="4114657" y="5562600"/>
            <a:ext cx="4107150" cy="480131"/>
          </a:xfrm>
          <a:prstGeom prst="rect">
            <a:avLst/>
          </a:prstGeom>
          <a:noFill/>
          <a:ln w="9525">
            <a:noFill/>
            <a:miter lim="800000"/>
            <a:headEnd/>
            <a:tailEnd/>
          </a:ln>
        </p:spPr>
        <p:txBody>
          <a:bodyPr wrap="none">
            <a:spAutoFit/>
          </a:bodyPr>
          <a:lstStyle/>
          <a:p>
            <a:pPr algn="ctr" eaLnBrk="1" hangingPunct="1">
              <a:lnSpc>
                <a:spcPct val="90000"/>
              </a:lnSpc>
              <a:spcBef>
                <a:spcPct val="20000"/>
              </a:spcBef>
              <a:buSzPct val="75000"/>
              <a:buFont typeface="Symbol" pitchFamily="18" charset="2"/>
              <a:buNone/>
            </a:pPr>
            <a:r>
              <a:rPr lang="en-US" altLang="en-US" sz="2800" b="1" dirty="0">
                <a:solidFill>
                  <a:srgbClr val="0000FF"/>
                </a:solidFill>
              </a:rPr>
              <a:t>MUTUAL PROSPERITY</a:t>
            </a:r>
          </a:p>
        </p:txBody>
      </p:sp>
      <p:sp>
        <p:nvSpPr>
          <p:cNvPr id="28" name="Oval 27"/>
          <p:cNvSpPr/>
          <p:nvPr/>
        </p:nvSpPr>
        <p:spPr bwMode="auto">
          <a:xfrm>
            <a:off x="3886200" y="3068638"/>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3</a:t>
            </a:r>
          </a:p>
        </p:txBody>
      </p:sp>
      <p:sp>
        <p:nvSpPr>
          <p:cNvPr id="29" name="Oval 28"/>
          <p:cNvSpPr/>
          <p:nvPr/>
        </p:nvSpPr>
        <p:spPr bwMode="auto">
          <a:xfrm>
            <a:off x="685800" y="30480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2</a:t>
            </a:r>
          </a:p>
        </p:txBody>
      </p:sp>
      <p:sp>
        <p:nvSpPr>
          <p:cNvPr id="30" name="Oval 5"/>
          <p:cNvSpPr/>
          <p:nvPr/>
        </p:nvSpPr>
        <p:spPr bwMode="auto">
          <a:xfrm>
            <a:off x="1733550" y="11430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1</a:t>
            </a:r>
          </a:p>
        </p:txBody>
      </p:sp>
      <p:sp>
        <p:nvSpPr>
          <p:cNvPr id="67598" name="TextBox 26"/>
          <p:cNvSpPr txBox="1">
            <a:spLocks noChangeArrowheads="1"/>
          </p:cNvSpPr>
          <p:nvPr/>
        </p:nvSpPr>
        <p:spPr bwMode="auto">
          <a:xfrm>
            <a:off x="6477000" y="4105275"/>
            <a:ext cx="2362200" cy="923925"/>
          </a:xfrm>
          <a:prstGeom prst="rect">
            <a:avLst/>
          </a:prstGeom>
          <a:solidFill>
            <a:srgbClr val="4B0082"/>
          </a:solidFill>
          <a:ln w="9525">
            <a:noFill/>
            <a:miter lim="800000"/>
            <a:headEnd/>
            <a:tailEnd/>
          </a:ln>
        </p:spPr>
        <p:txBody>
          <a:bodyPr>
            <a:spAutoFit/>
          </a:bodyPr>
          <a:lstStyle/>
          <a:p>
            <a:pPr eaLnBrk="1" hangingPunct="1"/>
            <a:r>
              <a:rPr lang="en-US" altLang="en-US" b="1">
                <a:solidFill>
                  <a:schemeClr val="bg1"/>
                </a:solidFill>
              </a:rPr>
              <a:t>For human beings:</a:t>
            </a:r>
          </a:p>
          <a:p>
            <a:pPr eaLnBrk="1" hangingPunct="1"/>
            <a:r>
              <a:rPr lang="en-US" altLang="en-US" b="1">
                <a:solidFill>
                  <a:schemeClr val="bg1"/>
                </a:solidFill>
              </a:rPr>
              <a:t>necessary but</a:t>
            </a:r>
          </a:p>
          <a:p>
            <a:pPr eaLnBrk="1" hangingPunct="1"/>
            <a:r>
              <a:rPr lang="en-US" altLang="en-US" b="1">
                <a:solidFill>
                  <a:schemeClr val="bg1"/>
                </a:solidFill>
              </a:rPr>
              <a:t>not adequate</a:t>
            </a:r>
            <a:endParaRPr lang="en-GB" altLang="en-US" b="1">
              <a:solidFill>
                <a:schemeClr val="bg1"/>
              </a:solidFill>
            </a:endParaRPr>
          </a:p>
        </p:txBody>
      </p:sp>
      <p:sp>
        <p:nvSpPr>
          <p:cNvPr id="67599" name="TextBox 27"/>
          <p:cNvSpPr txBox="1">
            <a:spLocks noChangeArrowheads="1"/>
          </p:cNvSpPr>
          <p:nvPr/>
        </p:nvSpPr>
        <p:spPr bwMode="auto">
          <a:xfrm>
            <a:off x="6475413" y="3114675"/>
            <a:ext cx="2363787" cy="923925"/>
          </a:xfrm>
          <a:prstGeom prst="rect">
            <a:avLst/>
          </a:prstGeom>
          <a:solidFill>
            <a:srgbClr val="FF0000"/>
          </a:solidFill>
          <a:ln w="9525">
            <a:noFill/>
            <a:miter lim="800000"/>
            <a:headEnd/>
            <a:tailEnd/>
          </a:ln>
        </p:spPr>
        <p:txBody>
          <a:bodyPr>
            <a:spAutoFit/>
          </a:bodyPr>
          <a:lstStyle/>
          <a:p>
            <a:pPr eaLnBrk="1" hangingPunct="1"/>
            <a:r>
              <a:rPr lang="en-US" altLang="en-US" b="1">
                <a:solidFill>
                  <a:schemeClr val="bg1"/>
                </a:solidFill>
              </a:rPr>
              <a:t>For animals: necessary &amp; adequate</a:t>
            </a:r>
            <a:endParaRPr lang="en-GB" altLang="en-US" b="1">
              <a:solidFill>
                <a:schemeClr val="bg1"/>
              </a:solidFill>
            </a:endParaRPr>
          </a:p>
        </p:txBody>
      </p:sp>
      <p:sp>
        <p:nvSpPr>
          <p:cNvPr id="67600" name="Title 15"/>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t>Priority: Right Understanding, Relationship &amp; Physical Facility</a:t>
            </a:r>
            <a:endParaRPr lang="en-GB" altLang="en-US"/>
          </a:p>
        </p:txBody>
      </p:sp>
      <p:sp>
        <p:nvSpPr>
          <p:cNvPr id="67601" name="TextBox 18"/>
          <p:cNvSpPr txBox="1">
            <a:spLocks noChangeArrowheads="1"/>
          </p:cNvSpPr>
          <p:nvPr/>
        </p:nvSpPr>
        <p:spPr bwMode="auto">
          <a:xfrm>
            <a:off x="228600" y="3581400"/>
            <a:ext cx="990600" cy="830263"/>
          </a:xfrm>
          <a:prstGeom prst="rect">
            <a:avLst/>
          </a:prstGeom>
          <a:noFill/>
          <a:ln w="9525">
            <a:noFill/>
            <a:miter lim="800000"/>
            <a:headEnd/>
            <a:tailEnd/>
          </a:ln>
        </p:spPr>
        <p:txBody>
          <a:bodyPr>
            <a:spAutoFit/>
          </a:bodyPr>
          <a:lstStyle/>
          <a:p>
            <a:pPr marL="342900" indent="-342900" eaLnBrk="1" hangingPunct="1"/>
            <a:r>
              <a:rPr lang="en-US" altLang="en-US" sz="1200"/>
              <a:t>Feelings</a:t>
            </a:r>
          </a:p>
          <a:p>
            <a:pPr marL="342900" indent="-342900" eaLnBrk="1" hangingPunct="1"/>
            <a:r>
              <a:rPr lang="en-US" altLang="en-US" sz="1200"/>
              <a:t>- Trust</a:t>
            </a:r>
          </a:p>
          <a:p>
            <a:pPr marL="342900" indent="-342900" eaLnBrk="1" hangingPunct="1"/>
            <a:r>
              <a:rPr lang="en-US" altLang="en-US" sz="1200"/>
              <a:t>- Respect</a:t>
            </a:r>
          </a:p>
          <a:p>
            <a:pPr marL="342900" indent="-342900" eaLnBrk="1" hangingPunct="1"/>
            <a:r>
              <a:rPr lang="en-US" altLang="en-US" sz="1200"/>
              <a:t>- …</a:t>
            </a:r>
          </a:p>
        </p:txBody>
      </p:sp>
      <p:sp>
        <p:nvSpPr>
          <p:cNvPr id="19" name="Rectangle 18"/>
          <p:cNvSpPr/>
          <p:nvPr/>
        </p:nvSpPr>
        <p:spPr>
          <a:xfrm>
            <a:off x="3581400" y="3048000"/>
            <a:ext cx="5486400" cy="2057400"/>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8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8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58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p:bldP spid="2458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1066800" y="3219450"/>
            <a:ext cx="2209800" cy="1676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spcBef>
                <a:spcPct val="20000"/>
              </a:spcBef>
              <a:buSzPct val="75000"/>
              <a:defRPr/>
            </a:pPr>
            <a:r>
              <a:rPr lang="en-US" sz="2400" b="1" dirty="0">
                <a:solidFill>
                  <a:schemeClr val="bg1"/>
                </a:solidFill>
                <a:cs typeface="Arial" charset="0"/>
              </a:rPr>
              <a:t>RELATIONSHIP  with human beings</a:t>
            </a:r>
            <a:endParaRPr lang="en-US" sz="2400" b="1" i="1" dirty="0">
              <a:solidFill>
                <a:schemeClr val="bg1"/>
              </a:solidFill>
              <a:cs typeface="Arial" charset="0"/>
            </a:endParaRPr>
          </a:p>
        </p:txBody>
      </p:sp>
      <p:sp>
        <p:nvSpPr>
          <p:cNvPr id="18" name="Rectangle 5"/>
          <p:cNvSpPr/>
          <p:nvPr/>
        </p:nvSpPr>
        <p:spPr bwMode="auto">
          <a:xfrm>
            <a:off x="3810000" y="3200400"/>
            <a:ext cx="2667000" cy="1676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spcBef>
                <a:spcPct val="20000"/>
              </a:spcBef>
              <a:buSzPct val="75000"/>
              <a:buFont typeface="Symbol" pitchFamily="18" charset="2"/>
              <a:buNone/>
              <a:defRPr/>
            </a:pPr>
            <a:r>
              <a:rPr lang="en-US" sz="2400" b="1" dirty="0">
                <a:solidFill>
                  <a:srgbClr val="FFFFFF"/>
                </a:solidFill>
                <a:cs typeface="Arial" charset="0"/>
              </a:rPr>
              <a:t>PHYSICAL FACILITY</a:t>
            </a:r>
          </a:p>
          <a:p>
            <a:pPr algn="ctr" eaLnBrk="1" hangingPunct="1">
              <a:lnSpc>
                <a:spcPct val="90000"/>
              </a:lnSpc>
              <a:spcBef>
                <a:spcPct val="20000"/>
              </a:spcBef>
              <a:buSzPct val="75000"/>
              <a:buFont typeface="Symbol" pitchFamily="18" charset="2"/>
              <a:buNone/>
              <a:defRPr/>
            </a:pPr>
            <a:r>
              <a:rPr lang="en-US" sz="2400" b="1" dirty="0">
                <a:solidFill>
                  <a:srgbClr val="FFFFFF"/>
                </a:solidFill>
                <a:cs typeface="Arial" charset="0"/>
              </a:rPr>
              <a:t>with rest of nature</a:t>
            </a:r>
          </a:p>
        </p:txBody>
      </p:sp>
      <p:sp>
        <p:nvSpPr>
          <p:cNvPr id="21" name="Rectangle 20"/>
          <p:cNvSpPr/>
          <p:nvPr/>
        </p:nvSpPr>
        <p:spPr bwMode="auto">
          <a:xfrm>
            <a:off x="1905000" y="1143000"/>
            <a:ext cx="3810000" cy="1371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spcBef>
                <a:spcPct val="20000"/>
              </a:spcBef>
              <a:buSzPct val="75000"/>
              <a:buFont typeface="Symbol" pitchFamily="18" charset="2"/>
              <a:buNone/>
              <a:defRPr/>
            </a:pPr>
            <a:r>
              <a:rPr lang="en-US" sz="2400" b="1" dirty="0">
                <a:solidFill>
                  <a:schemeClr val="bg1"/>
                </a:solidFill>
                <a:cs typeface="Arial" charset="0"/>
              </a:rPr>
              <a:t>RIGHT UNDERSTANDING</a:t>
            </a:r>
          </a:p>
          <a:p>
            <a:pPr algn="ctr" eaLnBrk="1" hangingPunct="1">
              <a:lnSpc>
                <a:spcPct val="90000"/>
              </a:lnSpc>
              <a:spcBef>
                <a:spcPct val="20000"/>
              </a:spcBef>
              <a:buSzPct val="75000"/>
              <a:defRPr/>
            </a:pPr>
            <a:r>
              <a:rPr lang="en-US" sz="2400" b="1" dirty="0">
                <a:solidFill>
                  <a:schemeClr val="bg1"/>
                </a:solidFill>
                <a:cs typeface="Arial" charset="0"/>
              </a:rPr>
              <a:t>in the self</a:t>
            </a:r>
          </a:p>
        </p:txBody>
      </p:sp>
      <p:cxnSp>
        <p:nvCxnSpPr>
          <p:cNvPr id="29701" name="Straight Arrow Connector 15"/>
          <p:cNvCxnSpPr>
            <a:cxnSpLocks noChangeShapeType="1"/>
            <a:stCxn id="21" idx="2"/>
            <a:endCxn id="17" idx="0"/>
          </p:cNvCxnSpPr>
          <p:nvPr/>
        </p:nvCxnSpPr>
        <p:spPr bwMode="auto">
          <a:xfrm rot="5400000">
            <a:off x="2638425" y="2047875"/>
            <a:ext cx="704850" cy="1638300"/>
          </a:xfrm>
          <a:prstGeom prst="straightConnector1">
            <a:avLst/>
          </a:prstGeom>
          <a:noFill/>
          <a:ln w="38100" algn="ctr">
            <a:solidFill>
              <a:schemeClr val="bg1">
                <a:lumMod val="50000"/>
              </a:schemeClr>
            </a:solidFill>
            <a:round/>
            <a:headEnd/>
            <a:tailEnd type="arrow" w="med" len="med"/>
          </a:ln>
        </p:spPr>
      </p:cxnSp>
      <p:cxnSp>
        <p:nvCxnSpPr>
          <p:cNvPr id="25" name="Straight Arrow Connector 24"/>
          <p:cNvCxnSpPr>
            <a:stCxn id="21" idx="2"/>
            <a:endCxn id="18" idx="0"/>
          </p:cNvCxnSpPr>
          <p:nvPr/>
        </p:nvCxnSpPr>
        <p:spPr bwMode="auto">
          <a:xfrm rot="16200000" flipH="1">
            <a:off x="4133850" y="2190750"/>
            <a:ext cx="685800" cy="133350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Oval 27"/>
          <p:cNvSpPr/>
          <p:nvPr/>
        </p:nvSpPr>
        <p:spPr bwMode="auto">
          <a:xfrm>
            <a:off x="3657600" y="29718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1</a:t>
            </a:r>
          </a:p>
        </p:txBody>
      </p:sp>
      <p:sp>
        <p:nvSpPr>
          <p:cNvPr id="29" name="Oval 28"/>
          <p:cNvSpPr/>
          <p:nvPr/>
        </p:nvSpPr>
        <p:spPr bwMode="auto">
          <a:xfrm>
            <a:off x="685800" y="3179763"/>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a:t>
            </a:r>
          </a:p>
        </p:txBody>
      </p:sp>
      <p:sp>
        <p:nvSpPr>
          <p:cNvPr id="30" name="Oval 5"/>
          <p:cNvSpPr/>
          <p:nvPr/>
        </p:nvSpPr>
        <p:spPr bwMode="auto">
          <a:xfrm>
            <a:off x="1733550" y="11430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a:t>
            </a:r>
          </a:p>
        </p:txBody>
      </p:sp>
      <p:sp>
        <p:nvSpPr>
          <p:cNvPr id="68618" name="Title 18"/>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t>Priority: Physical Facility</a:t>
            </a:r>
            <a:endParaRPr lang="en-GB" altLang="en-US"/>
          </a:p>
        </p:txBody>
      </p:sp>
      <p:sp>
        <p:nvSpPr>
          <p:cNvPr id="68619" name="TextBox 26"/>
          <p:cNvSpPr txBox="1">
            <a:spLocks noChangeArrowheads="1"/>
          </p:cNvSpPr>
          <p:nvPr/>
        </p:nvSpPr>
        <p:spPr bwMode="auto">
          <a:xfrm>
            <a:off x="6553200" y="4105275"/>
            <a:ext cx="2362200" cy="923925"/>
          </a:xfrm>
          <a:prstGeom prst="rect">
            <a:avLst/>
          </a:prstGeom>
          <a:solidFill>
            <a:srgbClr val="4B0082"/>
          </a:solidFill>
          <a:ln w="9525">
            <a:noFill/>
            <a:miter lim="800000"/>
            <a:headEnd/>
            <a:tailEnd/>
          </a:ln>
        </p:spPr>
        <p:txBody>
          <a:bodyPr>
            <a:spAutoFit/>
          </a:bodyPr>
          <a:lstStyle/>
          <a:p>
            <a:pPr eaLnBrk="1" hangingPunct="1"/>
            <a:r>
              <a:rPr lang="en-US" altLang="en-US" b="1">
                <a:solidFill>
                  <a:schemeClr val="bg1"/>
                </a:solidFill>
              </a:rPr>
              <a:t>For human beings:</a:t>
            </a:r>
          </a:p>
          <a:p>
            <a:pPr eaLnBrk="1" hangingPunct="1"/>
            <a:r>
              <a:rPr lang="en-US" altLang="en-US" b="1">
                <a:solidFill>
                  <a:schemeClr val="bg1"/>
                </a:solidFill>
              </a:rPr>
              <a:t>necessary but</a:t>
            </a:r>
          </a:p>
          <a:p>
            <a:pPr eaLnBrk="1" hangingPunct="1"/>
            <a:r>
              <a:rPr lang="en-US" altLang="en-US" b="1">
                <a:solidFill>
                  <a:schemeClr val="bg1"/>
                </a:solidFill>
              </a:rPr>
              <a:t>not adequate</a:t>
            </a:r>
            <a:endParaRPr lang="en-GB" altLang="en-US" b="1">
              <a:solidFill>
                <a:schemeClr val="bg1"/>
              </a:solidFill>
            </a:endParaRPr>
          </a:p>
        </p:txBody>
      </p:sp>
      <p:sp>
        <p:nvSpPr>
          <p:cNvPr id="68620" name="TextBox 27"/>
          <p:cNvSpPr txBox="1">
            <a:spLocks noChangeArrowheads="1"/>
          </p:cNvSpPr>
          <p:nvPr/>
        </p:nvSpPr>
        <p:spPr bwMode="auto">
          <a:xfrm>
            <a:off x="6551613" y="3114675"/>
            <a:ext cx="2363787" cy="923925"/>
          </a:xfrm>
          <a:prstGeom prst="rect">
            <a:avLst/>
          </a:prstGeom>
          <a:solidFill>
            <a:srgbClr val="FF0000"/>
          </a:solidFill>
          <a:ln w="9525">
            <a:noFill/>
            <a:miter lim="800000"/>
            <a:headEnd/>
            <a:tailEnd/>
          </a:ln>
        </p:spPr>
        <p:txBody>
          <a:bodyPr>
            <a:spAutoFit/>
          </a:bodyPr>
          <a:lstStyle/>
          <a:p>
            <a:pPr eaLnBrk="1" hangingPunct="1"/>
            <a:r>
              <a:rPr lang="en-US" altLang="en-US" b="1">
                <a:solidFill>
                  <a:schemeClr val="bg1"/>
                </a:solidFill>
              </a:rPr>
              <a:t>For animals: necessary &amp; adequate</a:t>
            </a:r>
            <a:endParaRPr lang="en-GB" altLang="en-US" b="1">
              <a:solidFill>
                <a:schemeClr val="bg1"/>
              </a:solidFill>
            </a:endParaRPr>
          </a:p>
        </p:txBody>
      </p:sp>
      <p:cxnSp>
        <p:nvCxnSpPr>
          <p:cNvPr id="19" name="Straight Arrow Connector 18"/>
          <p:cNvCxnSpPr>
            <a:endCxn id="25614" idx="0"/>
          </p:cNvCxnSpPr>
          <p:nvPr/>
        </p:nvCxnSpPr>
        <p:spPr bwMode="auto">
          <a:xfrm>
            <a:off x="2171700" y="4895850"/>
            <a:ext cx="12701" cy="81915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5614" name="TextBox 20"/>
          <p:cNvSpPr txBox="1">
            <a:spLocks noChangeArrowheads="1"/>
          </p:cNvSpPr>
          <p:nvPr/>
        </p:nvSpPr>
        <p:spPr bwMode="auto">
          <a:xfrm>
            <a:off x="46636" y="5715000"/>
            <a:ext cx="4275529" cy="480131"/>
          </a:xfrm>
          <a:prstGeom prst="rect">
            <a:avLst/>
          </a:prstGeom>
          <a:noFill/>
          <a:ln w="9525">
            <a:noFill/>
            <a:miter lim="800000"/>
            <a:headEnd/>
            <a:tailEnd/>
          </a:ln>
        </p:spPr>
        <p:txBody>
          <a:bodyPr wrap="none">
            <a:spAutoFit/>
          </a:bodyPr>
          <a:lstStyle/>
          <a:p>
            <a:pPr algn="ctr" eaLnBrk="1" hangingPunct="1">
              <a:lnSpc>
                <a:spcPct val="90000"/>
              </a:lnSpc>
              <a:spcBef>
                <a:spcPct val="20000"/>
              </a:spcBef>
              <a:buSzPct val="75000"/>
              <a:buFont typeface="Symbol" pitchFamily="18" charset="2"/>
              <a:buNone/>
            </a:pPr>
            <a:r>
              <a:rPr lang="en-US" altLang="en-US" sz="2800" b="1" dirty="0"/>
              <a:t>UNHAPPINESS (Mutual)</a:t>
            </a:r>
          </a:p>
        </p:txBody>
      </p:sp>
      <p:cxnSp>
        <p:nvCxnSpPr>
          <p:cNvPr id="22" name="Straight Arrow Connector 19"/>
          <p:cNvCxnSpPr>
            <a:cxnSpLocks noChangeShapeType="1"/>
          </p:cNvCxnSpPr>
          <p:nvPr/>
        </p:nvCxnSpPr>
        <p:spPr bwMode="auto">
          <a:xfrm rot="16200000" flipH="1">
            <a:off x="5676900" y="5295900"/>
            <a:ext cx="838200" cy="0"/>
          </a:xfrm>
          <a:prstGeom prst="straightConnector1">
            <a:avLst/>
          </a:prstGeom>
          <a:noFill/>
          <a:ln w="38100" algn="ctr">
            <a:solidFill>
              <a:schemeClr val="bg1">
                <a:lumMod val="50000"/>
              </a:schemeClr>
            </a:solidFill>
            <a:round/>
            <a:headEnd/>
            <a:tailEnd type="arrow" w="med" len="med"/>
          </a:ln>
        </p:spPr>
      </p:cxnSp>
      <p:sp>
        <p:nvSpPr>
          <p:cNvPr id="25616" name="TextBox 21"/>
          <p:cNvSpPr txBox="1">
            <a:spLocks noChangeArrowheads="1"/>
          </p:cNvSpPr>
          <p:nvPr/>
        </p:nvSpPr>
        <p:spPr bwMode="auto">
          <a:xfrm>
            <a:off x="4419765" y="5715000"/>
            <a:ext cx="4082720" cy="480131"/>
          </a:xfrm>
          <a:prstGeom prst="rect">
            <a:avLst/>
          </a:prstGeom>
          <a:noFill/>
          <a:ln w="9525">
            <a:noFill/>
            <a:miter lim="800000"/>
            <a:headEnd/>
            <a:tailEnd/>
          </a:ln>
        </p:spPr>
        <p:txBody>
          <a:bodyPr wrap="none">
            <a:spAutoFit/>
          </a:bodyPr>
          <a:lstStyle/>
          <a:p>
            <a:pPr algn="ctr" eaLnBrk="1" hangingPunct="1">
              <a:lnSpc>
                <a:spcPct val="90000"/>
              </a:lnSpc>
              <a:spcBef>
                <a:spcPct val="20000"/>
              </a:spcBef>
              <a:buSzPct val="75000"/>
              <a:buFont typeface="Symbol" pitchFamily="18" charset="2"/>
              <a:buNone/>
            </a:pPr>
            <a:r>
              <a:rPr lang="en-US" altLang="en-US" sz="2800" b="1" dirty="0"/>
              <a:t>DEPRIVATION (Mutual)</a:t>
            </a:r>
          </a:p>
        </p:txBody>
      </p:sp>
      <p:sp>
        <p:nvSpPr>
          <p:cNvPr id="20" name="Rectangle 19"/>
          <p:cNvSpPr/>
          <p:nvPr/>
        </p:nvSpPr>
        <p:spPr>
          <a:xfrm>
            <a:off x="3581400" y="3048000"/>
            <a:ext cx="5486400" cy="2057400"/>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70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6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6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4" grpId="0"/>
      <p:bldP spid="2561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GB" altLang="en-US">
                <a:solidFill>
                  <a:srgbClr val="FF0000"/>
                </a:solidFill>
              </a:rPr>
              <a:t>SVDD, SSDD, SSSS</a:t>
            </a:r>
          </a:p>
        </p:txBody>
      </p:sp>
      <p:sp>
        <p:nvSpPr>
          <p:cNvPr id="3" name="Text Placeholder 2"/>
          <p:cNvSpPr>
            <a:spLocks noGrp="1"/>
          </p:cNvSpPr>
          <p:nvPr>
            <p:ph type="body" sz="quarter" idx="13"/>
          </p:nvPr>
        </p:nvSpPr>
        <p:spPr/>
        <p:txBody>
          <a:bodyPr>
            <a:normAutofit/>
          </a:bodyPr>
          <a:lstStyle/>
          <a:p>
            <a:pPr>
              <a:buFont typeface="Symbol" pitchFamily="18" charset="2"/>
              <a:buNone/>
              <a:defRPr/>
            </a:pPr>
            <a:r>
              <a:rPr dirty="0"/>
              <a:t>Therefore we can observe two categories of human beings</a:t>
            </a:r>
          </a:p>
          <a:p>
            <a:pPr>
              <a:buFont typeface="Symbol" pitchFamily="18" charset="2"/>
              <a:buNone/>
              <a:defRPr/>
            </a:pPr>
            <a:endParaRPr dirty="0"/>
          </a:p>
          <a:p>
            <a:pPr marL="457200" indent="-457200">
              <a:buFont typeface="+mj-lt"/>
              <a:buAutoNum type="arabicPeriod"/>
              <a:defRPr/>
            </a:pPr>
            <a:r>
              <a:rPr dirty="0"/>
              <a:t>Lacking </a:t>
            </a:r>
            <a:r>
              <a:rPr lang="en-GB" dirty="0"/>
              <a:t>physical facility</a:t>
            </a:r>
            <a:r>
              <a:rPr dirty="0"/>
              <a:t>, unhappy deprived </a:t>
            </a:r>
          </a:p>
          <a:p>
            <a:pPr marL="457200" indent="-457200">
              <a:buFont typeface="+mj-lt"/>
              <a:buAutoNum type="arabicPeriod"/>
              <a:defRPr/>
            </a:pPr>
            <a:r>
              <a:rPr dirty="0"/>
              <a:t>Having </a:t>
            </a:r>
            <a:r>
              <a:rPr lang="en-GB" dirty="0"/>
              <a:t>physical facility</a:t>
            </a:r>
            <a:r>
              <a:rPr dirty="0"/>
              <a:t>, unhappy deprived</a:t>
            </a:r>
          </a:p>
          <a:p>
            <a:pPr marL="457200" indent="-457200">
              <a:buFont typeface="+mj-lt"/>
              <a:buAutoNum type="arabicPeriod"/>
              <a:defRPr/>
            </a:pPr>
            <a:endParaRPr dirty="0"/>
          </a:p>
          <a:p>
            <a:pPr>
              <a:buFont typeface="Symbol" pitchFamily="18" charset="2"/>
              <a:buNone/>
              <a:defRPr/>
            </a:pPr>
            <a:r>
              <a:rPr dirty="0"/>
              <a:t>While we want to be </a:t>
            </a:r>
          </a:p>
          <a:p>
            <a:pPr>
              <a:buFont typeface="Symbol" pitchFamily="18" charset="2"/>
              <a:buNone/>
              <a:defRPr/>
            </a:pPr>
            <a:r>
              <a:rPr dirty="0"/>
              <a:t>Having </a:t>
            </a:r>
            <a:r>
              <a:rPr lang="en-GB" dirty="0"/>
              <a:t>physical facility</a:t>
            </a:r>
            <a:r>
              <a:rPr dirty="0"/>
              <a:t>, happy prosperous</a:t>
            </a:r>
          </a:p>
          <a:p>
            <a:pPr marL="457200" indent="-457200">
              <a:buFont typeface="Symbol" pitchFamily="18" charset="2"/>
              <a:buNone/>
              <a:defRPr/>
            </a:pPr>
            <a:endParaRPr dirty="0"/>
          </a:p>
          <a:p>
            <a:pPr>
              <a:buFont typeface="Symbol" pitchFamily="18" charset="2"/>
              <a:buNone/>
              <a:defRPr/>
            </a:pPr>
            <a:r>
              <a:rPr lang="en-GB" dirty="0"/>
              <a:t>Check within yourself</a:t>
            </a:r>
            <a:endParaRPr lang="en-GB" b="1" dirty="0"/>
          </a:p>
          <a:p>
            <a:pPr lvl="1">
              <a:defRPr/>
            </a:pPr>
            <a:r>
              <a:rPr lang="en-GB" sz="2200" dirty="0"/>
              <a:t>Where are you now – at 1, 2 or 3 and</a:t>
            </a:r>
          </a:p>
          <a:p>
            <a:pPr lvl="1">
              <a:defRPr/>
            </a:pPr>
            <a:r>
              <a:rPr lang="en-GB" sz="2200" dirty="0"/>
              <a:t>Where do you want to be?</a:t>
            </a:r>
          </a:p>
          <a:p>
            <a:pPr marL="457200" indent="-457200">
              <a:buFont typeface="Symbol" pitchFamily="18" charset="2"/>
              <a:buNone/>
              <a:defRPr/>
            </a:pPr>
            <a:endParaRPr b="1" dirty="0"/>
          </a:p>
          <a:p>
            <a:pPr lvl="1">
              <a:buFont typeface="Wingdings" pitchFamily="2" charset="2"/>
              <a:buNone/>
              <a:defRPr/>
            </a:pPr>
            <a:endParaRPr sz="2200" b="1" dirty="0">
              <a:latin typeface="Kruti Dev 042"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2"/>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GB" altLang="en-US">
                <a:solidFill>
                  <a:srgbClr val="FF0000"/>
                </a:solidFill>
              </a:rPr>
              <a:t>Human Consciousness</a:t>
            </a:r>
          </a:p>
        </p:txBody>
      </p:sp>
      <p:sp>
        <p:nvSpPr>
          <p:cNvPr id="71683" name="Text Placeholder 3"/>
          <p:cNvSpPr>
            <a:spLocks noGrp="1"/>
          </p:cNvSpPr>
          <p:nvPr>
            <p:ph type="body" sz="quarter" idx="13"/>
          </p:nvPr>
        </p:nvSpPr>
        <p:spPr bwMode="auto">
          <a:noFill/>
          <a:ln>
            <a:miter lim="800000"/>
            <a:headEnd/>
            <a:tailEnd/>
          </a:ln>
        </p:spPr>
        <p:txBody>
          <a:bodyPr vert="horz" wrap="square" lIns="91440" tIns="45720" rIns="91440" bIns="45720" numCol="1" anchor="t" anchorCtr="0" compatLnSpc="1">
            <a:prstTxWarp prst="textNoShape">
              <a:avLst/>
            </a:prstTxWarp>
          </a:bodyPr>
          <a:lstStyle/>
          <a:p>
            <a:pPr>
              <a:buFont typeface="Symbol" pitchFamily="18" charset="2"/>
              <a:buNone/>
            </a:pPr>
            <a:r>
              <a:rPr lang="en-GB" altLang="en-US" dirty="0"/>
              <a:t>If we are living for all three (right understanding, relationship and physical facility) then we are living with human consciousness</a:t>
            </a:r>
          </a:p>
          <a:p>
            <a:pPr>
              <a:buFont typeface="Symbol" pitchFamily="18" charset="2"/>
              <a:buNone/>
            </a:pPr>
            <a:endParaRPr lang="en-GB" altLang="en-US" dirty="0"/>
          </a:p>
          <a:p>
            <a:pPr>
              <a:buFont typeface="Symbol" pitchFamily="18" charset="2"/>
              <a:buNone/>
            </a:pPr>
            <a:endParaRPr lang="en-GB" altLang="en-US" dirty="0"/>
          </a:p>
          <a:p>
            <a:pPr>
              <a:buFont typeface="Symbol" pitchFamily="18" charset="2"/>
              <a:buNone/>
            </a:pPr>
            <a:r>
              <a:rPr lang="en-GB" altLang="en-US" dirty="0"/>
              <a:t>Human beings can be fulfilled by being happy and prosperous on the basis of these all three</a:t>
            </a:r>
          </a:p>
          <a:p>
            <a:pPr>
              <a:buFont typeface="Symbol" pitchFamily="18" charset="2"/>
              <a:buNone/>
            </a:pPr>
            <a:endParaRPr lang="en-GB" altLang="en-US" dirty="0"/>
          </a:p>
          <a:p>
            <a:pPr>
              <a:buFont typeface="Symbol" pitchFamily="18" charset="2"/>
              <a:buNone/>
            </a:pPr>
            <a:endParaRPr lang="en-US" altLang="en-US" dirty="0"/>
          </a:p>
          <a:p>
            <a:pPr>
              <a:buFont typeface="Symbol" pitchFamily="18" charset="2"/>
              <a:buNone/>
            </a:pPr>
            <a:endParaRPr lang="en-US" altLang="en-US" dirty="0"/>
          </a:p>
          <a:p>
            <a:pPr>
              <a:buFont typeface="Symbol" pitchFamily="18" charset="2"/>
              <a:buNone/>
            </a:pPr>
            <a:r>
              <a:rPr lang="en-US" altLang="en-US" dirty="0"/>
              <a:t>Role of Education-</a:t>
            </a:r>
            <a:r>
              <a:rPr lang="en-US" altLang="en-US" dirty="0" err="1"/>
              <a:t>Sanskar</a:t>
            </a:r>
            <a:r>
              <a:rPr lang="en-US" altLang="en-US" dirty="0"/>
              <a:t>: Enable Transformation from Animal Consciousness to Human </a:t>
            </a:r>
            <a:r>
              <a:rPr lang="en-US" altLang="en-US" dirty="0" err="1"/>
              <a:t>Conciousness</a:t>
            </a:r>
            <a:endParaRPr lang="en-GB"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dirty="0"/>
              <a:t>Transformation  = Holistic Development </a:t>
            </a:r>
          </a:p>
        </p:txBody>
      </p:sp>
      <p:sp>
        <p:nvSpPr>
          <p:cNvPr id="6" name="Up Arrow 5"/>
          <p:cNvSpPr/>
          <p:nvPr/>
        </p:nvSpPr>
        <p:spPr>
          <a:xfrm rot="2158268">
            <a:off x="4730750" y="3522663"/>
            <a:ext cx="838200" cy="2073275"/>
          </a:xfrm>
          <a:prstGeom prst="upArrow">
            <a:avLst/>
          </a:prstGeom>
          <a:gradFill>
            <a:gsLst>
              <a:gs pos="0">
                <a:srgbClr val="000082"/>
              </a:gs>
              <a:gs pos="30000">
                <a:srgbClr val="66008F"/>
              </a:gs>
              <a:gs pos="64999">
                <a:srgbClr val="BA0066"/>
              </a:gs>
              <a:gs pos="89999">
                <a:srgbClr val="FF0000"/>
              </a:gs>
              <a:gs pos="100000">
                <a:srgbClr val="FF8200"/>
              </a:gs>
            </a:gsLst>
            <a:lin ang="5400000" scaled="0"/>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400" dirty="0"/>
          </a:p>
        </p:txBody>
      </p:sp>
      <p:pic>
        <p:nvPicPr>
          <p:cNvPr id="73732" name="Picture 6" descr="AC.png"/>
          <p:cNvPicPr>
            <a:picLocks noChangeAspect="1"/>
          </p:cNvPicPr>
          <p:nvPr/>
        </p:nvPicPr>
        <p:blipFill>
          <a:blip r:embed="rId2"/>
          <a:srcRect/>
          <a:stretch>
            <a:fillRect/>
          </a:stretch>
        </p:blipFill>
        <p:spPr bwMode="auto">
          <a:xfrm>
            <a:off x="0" y="3810000"/>
            <a:ext cx="4508500" cy="2743200"/>
          </a:xfrm>
          <a:prstGeom prst="rect">
            <a:avLst/>
          </a:prstGeom>
          <a:noFill/>
          <a:ln w="9525">
            <a:noFill/>
            <a:miter lim="800000"/>
            <a:headEnd/>
            <a:tailEnd/>
          </a:ln>
        </p:spPr>
      </p:pic>
      <p:pic>
        <p:nvPicPr>
          <p:cNvPr id="73733" name="Picture 7" descr="HC.png"/>
          <p:cNvPicPr>
            <a:picLocks noChangeAspect="1"/>
          </p:cNvPicPr>
          <p:nvPr/>
        </p:nvPicPr>
        <p:blipFill>
          <a:blip r:embed="rId3"/>
          <a:srcRect/>
          <a:stretch>
            <a:fillRect/>
          </a:stretch>
        </p:blipFill>
        <p:spPr bwMode="auto">
          <a:xfrm>
            <a:off x="4683125" y="533400"/>
            <a:ext cx="4460875" cy="3055938"/>
          </a:xfrm>
          <a:prstGeom prst="rect">
            <a:avLst/>
          </a:prstGeom>
          <a:noFill/>
          <a:ln w="9525">
            <a:noFill/>
            <a:miter lim="800000"/>
            <a:headEnd/>
            <a:tailEnd/>
          </a:ln>
        </p:spPr>
      </p:pic>
      <p:sp>
        <p:nvSpPr>
          <p:cNvPr id="73734" name="Rectangle 8"/>
          <p:cNvSpPr>
            <a:spLocks noChangeArrowheads="1"/>
          </p:cNvSpPr>
          <p:nvPr/>
        </p:nvSpPr>
        <p:spPr bwMode="auto">
          <a:xfrm rot="-3276338">
            <a:off x="4040188" y="4552950"/>
            <a:ext cx="3429000" cy="739775"/>
          </a:xfrm>
          <a:prstGeom prst="rect">
            <a:avLst/>
          </a:prstGeom>
          <a:noFill/>
          <a:ln w="9525">
            <a:noFill/>
            <a:miter lim="800000"/>
            <a:headEnd/>
            <a:tailEnd/>
          </a:ln>
        </p:spPr>
        <p:txBody>
          <a:bodyPr>
            <a:spAutoFit/>
          </a:bodyPr>
          <a:lstStyle/>
          <a:p>
            <a:pPr algn="ctr" eaLnBrk="1" hangingPunct="1"/>
            <a:r>
              <a:rPr lang="en-US" altLang="en-US" dirty="0"/>
              <a:t>Transformation </a:t>
            </a:r>
            <a:r>
              <a:rPr lang="en-US" altLang="en-US" dirty="0">
                <a:latin typeface="Kruti Dev 042" pitchFamily="2" charset="0"/>
              </a:rPr>
              <a:t>&amp;</a:t>
            </a:r>
            <a:r>
              <a:rPr lang="en-US" altLang="en-US" dirty="0"/>
              <a:t> Progress</a:t>
            </a:r>
          </a:p>
          <a:p>
            <a:pPr algn="ctr" eaLnBrk="1" hangingPunct="1"/>
            <a:endParaRPr lang="en-US" altLang="en-US" sz="2400" dirty="0">
              <a:latin typeface="Kruti Dev 010" pitchFamily="2" charset="0"/>
            </a:endParaRPr>
          </a:p>
        </p:txBody>
      </p:sp>
      <p:graphicFrame>
        <p:nvGraphicFramePr>
          <p:cNvPr id="7" name="Table 6"/>
          <p:cNvGraphicFramePr>
            <a:graphicFrameLocks noGrp="1"/>
          </p:cNvGraphicFramePr>
          <p:nvPr/>
        </p:nvGraphicFramePr>
        <p:xfrm>
          <a:off x="152400" y="685800"/>
          <a:ext cx="4419600" cy="3048000"/>
        </p:xfrm>
        <a:graphic>
          <a:graphicData uri="http://schemas.openxmlformats.org/drawingml/2006/table">
            <a:tbl>
              <a:tblPr firstRow="1" bandRow="1">
                <a:tableStyleId>{5940675A-B579-460E-94D1-54222C63F5DA}</a:tableStyleId>
              </a:tblPr>
              <a:tblGrid>
                <a:gridCol w="1600200">
                  <a:extLst>
                    <a:ext uri="{9D8B030D-6E8A-4147-A177-3AD203B41FA5}">
                      <a16:colId xmlns:a16="http://schemas.microsoft.com/office/drawing/2014/main" val="20000"/>
                    </a:ext>
                  </a:extLst>
                </a:gridCol>
                <a:gridCol w="1346200">
                  <a:extLst>
                    <a:ext uri="{9D8B030D-6E8A-4147-A177-3AD203B41FA5}">
                      <a16:colId xmlns:a16="http://schemas.microsoft.com/office/drawing/2014/main" val="20001"/>
                    </a:ext>
                  </a:extLst>
                </a:gridCol>
                <a:gridCol w="1473200">
                  <a:extLst>
                    <a:ext uri="{9D8B030D-6E8A-4147-A177-3AD203B41FA5}">
                      <a16:colId xmlns:a16="http://schemas.microsoft.com/office/drawing/2014/main" val="20002"/>
                    </a:ext>
                  </a:extLst>
                </a:gridCol>
              </a:tblGrid>
              <a:tr h="838200">
                <a:tc>
                  <a:txBody>
                    <a:bodyPr/>
                    <a:lstStyle/>
                    <a:p>
                      <a:pPr algn="ctr"/>
                      <a:r>
                        <a:rPr lang="en-US" sz="1600" b="1" dirty="0">
                          <a:solidFill>
                            <a:schemeClr val="bg1"/>
                          </a:solidFill>
                        </a:rPr>
                        <a:t>Animals living with Animal Consciousness</a:t>
                      </a:r>
                    </a:p>
                  </a:txBody>
                  <a:tcPr>
                    <a:solidFill>
                      <a:srgbClr val="92D050"/>
                    </a:solidFill>
                  </a:tcPr>
                </a:tc>
                <a:tc>
                  <a:txBody>
                    <a:bodyPr/>
                    <a:lstStyle/>
                    <a:p>
                      <a:pPr algn="ctr"/>
                      <a:r>
                        <a:rPr lang="en-US" sz="1600" b="1" dirty="0">
                          <a:solidFill>
                            <a:schemeClr val="bg1"/>
                          </a:solidFill>
                        </a:rPr>
                        <a:t>They are in Harmony</a:t>
                      </a:r>
                    </a:p>
                  </a:txBody>
                  <a:tcPr>
                    <a:solidFill>
                      <a:srgbClr val="92D050"/>
                    </a:solidFill>
                  </a:tcPr>
                </a:tc>
                <a:tc>
                  <a:txBody>
                    <a:bodyPr/>
                    <a:lstStyle/>
                    <a:p>
                      <a:pPr algn="ctr"/>
                      <a:r>
                        <a:rPr lang="en-US" sz="1600" b="1" dirty="0">
                          <a:solidFill>
                            <a:schemeClr val="bg1"/>
                          </a:solidFill>
                        </a:rPr>
                        <a:t>This is fine</a:t>
                      </a:r>
                    </a:p>
                  </a:txBody>
                  <a:tcPr>
                    <a:solidFill>
                      <a:srgbClr val="92D050"/>
                    </a:solidFill>
                  </a:tcPr>
                </a:tc>
                <a:extLst>
                  <a:ext uri="{0D108BD9-81ED-4DB2-BD59-A6C34878D82A}">
                    <a16:rowId xmlns:a16="http://schemas.microsoft.com/office/drawing/2014/main" val="10000"/>
                  </a:ext>
                </a:extLst>
              </a:tr>
              <a:tr h="1143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rPr>
                        <a:t>Human being living  with Human Consciousness</a:t>
                      </a:r>
                    </a:p>
                  </a:txBody>
                  <a:tcPr>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rPr>
                        <a:t>They are in Harmony</a:t>
                      </a:r>
                    </a:p>
                    <a:p>
                      <a:pPr algn="ctr"/>
                      <a:endParaRPr lang="en-US" sz="1600" b="1" dirty="0">
                        <a:solidFill>
                          <a:schemeClr val="bg1"/>
                        </a:solidFill>
                      </a:endParaRPr>
                    </a:p>
                  </a:txBody>
                  <a:tcPr>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rPr>
                        <a:t>This is fine</a:t>
                      </a:r>
                    </a:p>
                    <a:p>
                      <a:pPr algn="ctr"/>
                      <a:endParaRPr lang="en-US" sz="1600" b="1" dirty="0">
                        <a:solidFill>
                          <a:schemeClr val="bg1"/>
                        </a:solidFill>
                      </a:endParaRPr>
                    </a:p>
                  </a:txBody>
                  <a:tcPr>
                    <a:solidFill>
                      <a:srgbClr val="92D050"/>
                    </a:solidFill>
                  </a:tcPr>
                </a:tc>
                <a:extLst>
                  <a:ext uri="{0D108BD9-81ED-4DB2-BD59-A6C34878D82A}">
                    <a16:rowId xmlns:a16="http://schemas.microsoft.com/office/drawing/2014/main" val="10001"/>
                  </a:ext>
                </a:extLst>
              </a:tr>
              <a:tr h="990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rPr>
                        <a:t>Human being living  with Animal Consciousness</a:t>
                      </a:r>
                    </a:p>
                  </a:txBody>
                  <a:tcP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rPr>
                        <a:t>They are in Disharmony</a:t>
                      </a:r>
                    </a:p>
                    <a:p>
                      <a:pPr algn="ctr"/>
                      <a:endParaRPr lang="en-US" sz="1600" b="1" dirty="0">
                        <a:solidFill>
                          <a:schemeClr val="bg1"/>
                        </a:solidFill>
                      </a:endParaRPr>
                    </a:p>
                  </a:txBody>
                  <a:tcPr>
                    <a:solidFill>
                      <a:srgbClr val="FF0000"/>
                    </a:solidFill>
                  </a:tcPr>
                </a:tc>
                <a:tc>
                  <a:txBody>
                    <a:bodyPr/>
                    <a:lstStyle/>
                    <a:p>
                      <a:pPr algn="ctr"/>
                      <a:r>
                        <a:rPr lang="en-US" sz="1600" b="1" dirty="0">
                          <a:solidFill>
                            <a:schemeClr val="bg1"/>
                          </a:solidFill>
                        </a:rPr>
                        <a:t>This is the problem</a:t>
                      </a:r>
                    </a:p>
                  </a:txBody>
                  <a:tcPr>
                    <a:solidFill>
                      <a:srgbClr val="FF0000"/>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t>Course/Workshop Content: Right Understanding</a:t>
            </a:r>
            <a:endParaRPr lang="en-GB" altLang="en-US"/>
          </a:p>
        </p:txBody>
      </p:sp>
      <p:sp>
        <p:nvSpPr>
          <p:cNvPr id="4" name="Rectangle 3">
            <a:hlinkClick r:id="rId2" action="ppaction://hlinkpres?slideindex=1&amp;slidetitle="/>
          </p:cNvPr>
          <p:cNvSpPr/>
          <p:nvPr/>
        </p:nvSpPr>
        <p:spPr bwMode="auto">
          <a:xfrm>
            <a:off x="1066800" y="3124200"/>
            <a:ext cx="2209800" cy="1676400"/>
          </a:xfrm>
          <a:prstGeom prst="rect">
            <a:avLst/>
          </a:prstGeom>
          <a:solidFill>
            <a:srgbClr val="4B008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spcBef>
                <a:spcPct val="20000"/>
              </a:spcBef>
              <a:buSzPct val="75000"/>
              <a:defRPr/>
            </a:pPr>
            <a:r>
              <a:rPr lang="en-US" sz="2400" b="1" dirty="0">
                <a:solidFill>
                  <a:srgbClr val="FFFFFF"/>
                </a:solidFill>
                <a:cs typeface="Arial" charset="0"/>
              </a:rPr>
              <a:t>RELATIONSHIP  with human beings</a:t>
            </a:r>
            <a:endParaRPr lang="en-US" sz="2400" b="1" i="1" dirty="0">
              <a:solidFill>
                <a:srgbClr val="FFFFFF"/>
              </a:solidFill>
              <a:cs typeface="Arial" charset="0"/>
            </a:endParaRPr>
          </a:p>
        </p:txBody>
      </p:sp>
      <p:sp>
        <p:nvSpPr>
          <p:cNvPr id="5" name="Rectangle 5">
            <a:hlinkClick r:id="rId3" action="ppaction://hlinkpres?slideindex=1&amp;slidetitle="/>
          </p:cNvPr>
          <p:cNvSpPr/>
          <p:nvPr/>
        </p:nvSpPr>
        <p:spPr bwMode="auto">
          <a:xfrm>
            <a:off x="4038600" y="3124200"/>
            <a:ext cx="2667000" cy="17526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spcBef>
                <a:spcPct val="20000"/>
              </a:spcBef>
              <a:buSzPct val="75000"/>
              <a:buFont typeface="Symbol" pitchFamily="18" charset="2"/>
              <a:buNone/>
              <a:defRPr/>
            </a:pPr>
            <a:r>
              <a:rPr lang="en-US" sz="2400" b="1" dirty="0">
                <a:solidFill>
                  <a:srgbClr val="FFFFFF"/>
                </a:solidFill>
                <a:cs typeface="Arial" charset="0"/>
              </a:rPr>
              <a:t>PHYSICAL FACILITY</a:t>
            </a:r>
          </a:p>
          <a:p>
            <a:pPr algn="ctr" eaLnBrk="1" hangingPunct="1">
              <a:lnSpc>
                <a:spcPct val="90000"/>
              </a:lnSpc>
              <a:spcBef>
                <a:spcPct val="20000"/>
              </a:spcBef>
              <a:buSzPct val="75000"/>
              <a:buFont typeface="Symbol" pitchFamily="18" charset="2"/>
              <a:buNone/>
              <a:defRPr/>
            </a:pPr>
            <a:r>
              <a:rPr lang="en-US" sz="2400" b="1" dirty="0">
                <a:solidFill>
                  <a:srgbClr val="FFFFFF"/>
                </a:solidFill>
                <a:cs typeface="Arial" charset="0"/>
              </a:rPr>
              <a:t>with rest of nature</a:t>
            </a:r>
          </a:p>
        </p:txBody>
      </p:sp>
      <p:sp>
        <p:nvSpPr>
          <p:cNvPr id="6" name="Rectangle 5">
            <a:hlinkClick r:id="rId4" action="ppaction://hlinkpres?slideindex=1&amp;slidetitle="/>
          </p:cNvPr>
          <p:cNvSpPr/>
          <p:nvPr/>
        </p:nvSpPr>
        <p:spPr bwMode="auto">
          <a:xfrm>
            <a:off x="1905000" y="990600"/>
            <a:ext cx="3733800" cy="1524000"/>
          </a:xfrm>
          <a:prstGeom prst="rect">
            <a:avLst/>
          </a:prstGeom>
          <a:solidFill>
            <a:srgbClr val="80008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spcBef>
                <a:spcPct val="20000"/>
              </a:spcBef>
              <a:buSzPct val="75000"/>
              <a:buFont typeface="Symbol" pitchFamily="18" charset="2"/>
              <a:buNone/>
              <a:defRPr/>
            </a:pPr>
            <a:r>
              <a:rPr lang="en-US" sz="2400" b="1" dirty="0">
                <a:solidFill>
                  <a:srgbClr val="FFFFFF"/>
                </a:solidFill>
                <a:cs typeface="Arial" charset="0"/>
              </a:rPr>
              <a:t>RIGHT UNDERSTANDING</a:t>
            </a:r>
          </a:p>
          <a:p>
            <a:pPr algn="ctr" eaLnBrk="1" hangingPunct="1">
              <a:lnSpc>
                <a:spcPct val="90000"/>
              </a:lnSpc>
              <a:spcBef>
                <a:spcPct val="20000"/>
              </a:spcBef>
              <a:buSzPct val="75000"/>
              <a:buFont typeface="Symbol" pitchFamily="18" charset="2"/>
              <a:buNone/>
              <a:defRPr/>
            </a:pPr>
            <a:endParaRPr lang="en-US" sz="2400" b="1" i="1" dirty="0">
              <a:solidFill>
                <a:srgbClr val="FFFFFF"/>
              </a:solidFill>
              <a:cs typeface="Arial" charset="0"/>
            </a:endParaRPr>
          </a:p>
          <a:p>
            <a:pPr algn="ctr" eaLnBrk="1" hangingPunct="1">
              <a:lnSpc>
                <a:spcPct val="90000"/>
              </a:lnSpc>
              <a:spcBef>
                <a:spcPct val="20000"/>
              </a:spcBef>
              <a:buSzPct val="75000"/>
              <a:defRPr/>
            </a:pPr>
            <a:r>
              <a:rPr lang="en-US" sz="2400" b="1" dirty="0">
                <a:solidFill>
                  <a:srgbClr val="FFFFFF"/>
                </a:solidFill>
                <a:cs typeface="Arial" charset="0"/>
              </a:rPr>
              <a:t>in the self</a:t>
            </a:r>
          </a:p>
        </p:txBody>
      </p:sp>
      <p:cxnSp>
        <p:nvCxnSpPr>
          <p:cNvPr id="78854" name="Straight Arrow Connector 15"/>
          <p:cNvCxnSpPr>
            <a:cxnSpLocks noChangeShapeType="1"/>
            <a:stCxn id="6" idx="2"/>
            <a:endCxn id="4" idx="0"/>
          </p:cNvCxnSpPr>
          <p:nvPr/>
        </p:nvCxnSpPr>
        <p:spPr bwMode="auto">
          <a:xfrm flipH="1">
            <a:off x="2171700" y="2527300"/>
            <a:ext cx="1600200" cy="584200"/>
          </a:xfrm>
          <a:prstGeom prst="straightConnector1">
            <a:avLst/>
          </a:prstGeom>
          <a:noFill/>
          <a:ln w="38100" algn="ctr">
            <a:solidFill>
              <a:srgbClr val="4B0082"/>
            </a:solidFill>
            <a:round/>
            <a:headEnd/>
            <a:tailEnd type="arrow" w="med" len="med"/>
          </a:ln>
        </p:spPr>
      </p:cxnSp>
      <p:cxnSp>
        <p:nvCxnSpPr>
          <p:cNvPr id="8" name="Straight Arrow Connector 7"/>
          <p:cNvCxnSpPr>
            <a:stCxn id="4" idx="2"/>
            <a:endCxn id="78856" idx="0"/>
          </p:cNvCxnSpPr>
          <p:nvPr/>
        </p:nvCxnSpPr>
        <p:spPr bwMode="auto">
          <a:xfrm flipH="1">
            <a:off x="2162969" y="4800600"/>
            <a:ext cx="8731" cy="914400"/>
          </a:xfrm>
          <a:prstGeom prst="straightConnector1">
            <a:avLst/>
          </a:prstGeom>
          <a:ln w="38100">
            <a:solidFill>
              <a:srgbClr val="4B0082"/>
            </a:solidFill>
            <a:tailEnd type="arrow"/>
          </a:ln>
        </p:spPr>
        <p:style>
          <a:lnRef idx="1">
            <a:schemeClr val="accent1"/>
          </a:lnRef>
          <a:fillRef idx="0">
            <a:schemeClr val="accent1"/>
          </a:fillRef>
          <a:effectRef idx="0">
            <a:schemeClr val="accent1"/>
          </a:effectRef>
          <a:fontRef idx="minor">
            <a:schemeClr val="tx1"/>
          </a:fontRef>
        </p:style>
      </p:cxnSp>
      <p:sp>
        <p:nvSpPr>
          <p:cNvPr id="78856" name="TextBox 20"/>
          <p:cNvSpPr txBox="1">
            <a:spLocks noChangeArrowheads="1"/>
          </p:cNvSpPr>
          <p:nvPr/>
        </p:nvSpPr>
        <p:spPr bwMode="auto">
          <a:xfrm>
            <a:off x="228817" y="5715000"/>
            <a:ext cx="3868303" cy="480131"/>
          </a:xfrm>
          <a:prstGeom prst="rect">
            <a:avLst/>
          </a:prstGeom>
          <a:noFill/>
          <a:ln w="9525">
            <a:noFill/>
            <a:miter lim="800000"/>
            <a:headEnd/>
            <a:tailEnd/>
          </a:ln>
        </p:spPr>
        <p:txBody>
          <a:bodyPr wrap="none">
            <a:spAutoFit/>
          </a:bodyPr>
          <a:lstStyle/>
          <a:p>
            <a:pPr algn="ctr" eaLnBrk="1" hangingPunct="1">
              <a:lnSpc>
                <a:spcPct val="90000"/>
              </a:lnSpc>
              <a:spcBef>
                <a:spcPct val="20000"/>
              </a:spcBef>
              <a:buSzPct val="75000"/>
              <a:buFont typeface="Symbol" pitchFamily="18" charset="2"/>
              <a:buNone/>
            </a:pPr>
            <a:r>
              <a:rPr lang="en-US" altLang="en-US" sz="2800" b="1" dirty="0">
                <a:solidFill>
                  <a:srgbClr val="7030A0"/>
                </a:solidFill>
              </a:rPr>
              <a:t>MUTUAL HAPPINESS</a:t>
            </a:r>
          </a:p>
        </p:txBody>
      </p:sp>
      <p:cxnSp>
        <p:nvCxnSpPr>
          <p:cNvPr id="78857" name="Straight Arrow Connector 9"/>
          <p:cNvCxnSpPr>
            <a:cxnSpLocks noChangeShapeType="1"/>
            <a:stCxn id="6" idx="2"/>
            <a:endCxn id="5" idx="0"/>
          </p:cNvCxnSpPr>
          <p:nvPr/>
        </p:nvCxnSpPr>
        <p:spPr bwMode="auto">
          <a:xfrm>
            <a:off x="3771900" y="2527300"/>
            <a:ext cx="1600200" cy="584200"/>
          </a:xfrm>
          <a:prstGeom prst="straightConnector1">
            <a:avLst/>
          </a:prstGeom>
          <a:noFill/>
          <a:ln w="38100" algn="ctr">
            <a:solidFill>
              <a:srgbClr val="0046AD"/>
            </a:solidFill>
            <a:round/>
            <a:headEnd/>
            <a:tailEnd type="arrow" w="med" len="med"/>
          </a:ln>
        </p:spPr>
      </p:cxnSp>
      <p:cxnSp>
        <p:nvCxnSpPr>
          <p:cNvPr id="78858" name="Straight Arrow Connector 19"/>
          <p:cNvCxnSpPr>
            <a:cxnSpLocks noChangeShapeType="1"/>
            <a:endCxn id="78859" idx="0"/>
          </p:cNvCxnSpPr>
          <p:nvPr/>
        </p:nvCxnSpPr>
        <p:spPr bwMode="auto">
          <a:xfrm flipH="1">
            <a:off x="6168232" y="4876800"/>
            <a:ext cx="3969" cy="838200"/>
          </a:xfrm>
          <a:prstGeom prst="straightConnector1">
            <a:avLst/>
          </a:prstGeom>
          <a:noFill/>
          <a:ln w="38100" algn="ctr">
            <a:solidFill>
              <a:srgbClr val="0046AD"/>
            </a:solidFill>
            <a:round/>
            <a:headEnd/>
            <a:tailEnd type="arrow" w="med" len="med"/>
          </a:ln>
        </p:spPr>
      </p:cxnSp>
      <p:sp>
        <p:nvSpPr>
          <p:cNvPr id="78859" name="TextBox 21"/>
          <p:cNvSpPr txBox="1">
            <a:spLocks noChangeArrowheads="1"/>
          </p:cNvSpPr>
          <p:nvPr/>
        </p:nvSpPr>
        <p:spPr bwMode="auto">
          <a:xfrm>
            <a:off x="4114657" y="5715000"/>
            <a:ext cx="4107150" cy="480131"/>
          </a:xfrm>
          <a:prstGeom prst="rect">
            <a:avLst/>
          </a:prstGeom>
          <a:noFill/>
          <a:ln w="9525">
            <a:noFill/>
            <a:miter lim="800000"/>
            <a:headEnd/>
            <a:tailEnd/>
          </a:ln>
        </p:spPr>
        <p:txBody>
          <a:bodyPr wrap="none">
            <a:spAutoFit/>
          </a:bodyPr>
          <a:lstStyle/>
          <a:p>
            <a:pPr algn="ctr" eaLnBrk="1" hangingPunct="1">
              <a:lnSpc>
                <a:spcPct val="90000"/>
              </a:lnSpc>
              <a:spcBef>
                <a:spcPct val="20000"/>
              </a:spcBef>
              <a:buSzPct val="75000"/>
              <a:buFont typeface="Symbol" pitchFamily="18" charset="2"/>
              <a:buNone/>
            </a:pPr>
            <a:r>
              <a:rPr lang="en-US" altLang="en-US" sz="2800" b="1" dirty="0">
                <a:solidFill>
                  <a:srgbClr val="0000FF"/>
                </a:solidFill>
              </a:rPr>
              <a:t>MUTUAL PROSPERITY</a:t>
            </a:r>
          </a:p>
        </p:txBody>
      </p:sp>
      <p:sp>
        <p:nvSpPr>
          <p:cNvPr id="13" name="Oval 12"/>
          <p:cNvSpPr/>
          <p:nvPr/>
        </p:nvSpPr>
        <p:spPr bwMode="auto">
          <a:xfrm>
            <a:off x="3886200" y="32004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3</a:t>
            </a:r>
          </a:p>
        </p:txBody>
      </p:sp>
      <p:sp>
        <p:nvSpPr>
          <p:cNvPr id="15" name="Oval 14"/>
          <p:cNvSpPr/>
          <p:nvPr/>
        </p:nvSpPr>
        <p:spPr bwMode="auto">
          <a:xfrm>
            <a:off x="685800" y="3179763"/>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2</a:t>
            </a:r>
          </a:p>
        </p:txBody>
      </p:sp>
      <p:sp>
        <p:nvSpPr>
          <p:cNvPr id="17" name="Oval 16"/>
          <p:cNvSpPr/>
          <p:nvPr/>
        </p:nvSpPr>
        <p:spPr bwMode="auto">
          <a:xfrm>
            <a:off x="0" y="762000"/>
            <a:ext cx="7772400" cy="4953000"/>
          </a:xfrm>
          <a:prstGeom prst="ellipse">
            <a:avLst/>
          </a:prstGeom>
          <a:noFill/>
          <a:ln w="76200">
            <a:solidFill>
              <a:srgbClr val="4B008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4" name="Oval 5"/>
          <p:cNvSpPr/>
          <p:nvPr/>
        </p:nvSpPr>
        <p:spPr bwMode="auto">
          <a:xfrm>
            <a:off x="1733550" y="11430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1</a:t>
            </a:r>
          </a:p>
        </p:txBody>
      </p:sp>
      <p:sp>
        <p:nvSpPr>
          <p:cNvPr id="78864" name="TextBox 17"/>
          <p:cNvSpPr txBox="1">
            <a:spLocks noChangeArrowheads="1"/>
          </p:cNvSpPr>
          <p:nvPr/>
        </p:nvSpPr>
        <p:spPr bwMode="auto">
          <a:xfrm>
            <a:off x="5672138" y="990600"/>
            <a:ext cx="3471862" cy="1754188"/>
          </a:xfrm>
          <a:prstGeom prst="rect">
            <a:avLst/>
          </a:prstGeom>
          <a:solidFill>
            <a:schemeClr val="bg1"/>
          </a:solidFill>
          <a:ln w="9525">
            <a:noFill/>
            <a:miter lim="800000"/>
            <a:headEnd/>
            <a:tailEnd/>
          </a:ln>
        </p:spPr>
        <p:txBody>
          <a:bodyPr>
            <a:spAutoFit/>
          </a:bodyPr>
          <a:lstStyle/>
          <a:p>
            <a:pPr marL="342900" indent="-342900" eaLnBrk="1" hangingPunct="1"/>
            <a:r>
              <a:rPr lang="en-US" altLang="en-US" dirty="0"/>
              <a:t>Understanding Harmony:</a:t>
            </a:r>
          </a:p>
          <a:p>
            <a:pPr marL="342900" indent="-342900" eaLnBrk="1" hangingPunct="1">
              <a:buFontTx/>
              <a:buChar char="-"/>
            </a:pPr>
            <a:r>
              <a:rPr lang="en-US" altLang="en-US" dirty="0"/>
              <a:t>Harmony in the Individual</a:t>
            </a:r>
          </a:p>
          <a:p>
            <a:pPr marL="342900" indent="-342900" eaLnBrk="1" hangingPunct="1">
              <a:buFontTx/>
              <a:buChar char="-"/>
            </a:pPr>
            <a:r>
              <a:rPr lang="en-US" altLang="en-US" dirty="0"/>
              <a:t>Harmony in  Family</a:t>
            </a:r>
          </a:p>
          <a:p>
            <a:pPr marL="342900" indent="-342900" eaLnBrk="1" hangingPunct="1">
              <a:buFontTx/>
              <a:buChar char="-"/>
            </a:pPr>
            <a:r>
              <a:rPr lang="en-US" altLang="en-US" dirty="0"/>
              <a:t>Harmony in  Society</a:t>
            </a:r>
          </a:p>
          <a:p>
            <a:pPr marL="342900" indent="-342900" eaLnBrk="1" hangingPunct="1">
              <a:buFontTx/>
              <a:buChar char="-"/>
            </a:pPr>
            <a:r>
              <a:rPr lang="en-US" altLang="en-US" dirty="0"/>
              <a:t>Harmony in Nature/Existence</a:t>
            </a:r>
          </a:p>
        </p:txBody>
      </p:sp>
      <p:sp>
        <p:nvSpPr>
          <p:cNvPr id="78865" name="TextBox 18"/>
          <p:cNvSpPr txBox="1">
            <a:spLocks noChangeArrowheads="1"/>
          </p:cNvSpPr>
          <p:nvPr/>
        </p:nvSpPr>
        <p:spPr bwMode="auto">
          <a:xfrm>
            <a:off x="228600" y="3581400"/>
            <a:ext cx="990600" cy="830263"/>
          </a:xfrm>
          <a:prstGeom prst="rect">
            <a:avLst/>
          </a:prstGeom>
          <a:noFill/>
          <a:ln w="9525">
            <a:noFill/>
            <a:miter lim="800000"/>
            <a:headEnd/>
            <a:tailEnd/>
          </a:ln>
        </p:spPr>
        <p:txBody>
          <a:bodyPr>
            <a:spAutoFit/>
          </a:bodyPr>
          <a:lstStyle/>
          <a:p>
            <a:pPr marL="342900" indent="-342900" eaLnBrk="1" hangingPunct="1"/>
            <a:r>
              <a:rPr lang="en-US" altLang="en-US" sz="1200"/>
              <a:t>Feelings</a:t>
            </a:r>
          </a:p>
          <a:p>
            <a:pPr marL="342900" indent="-342900" eaLnBrk="1" hangingPunct="1"/>
            <a:r>
              <a:rPr lang="en-US" altLang="en-US" sz="1200"/>
              <a:t>- Trust</a:t>
            </a:r>
          </a:p>
          <a:p>
            <a:pPr marL="342900" indent="-342900" eaLnBrk="1" hangingPunct="1"/>
            <a:r>
              <a:rPr lang="en-US" altLang="en-US" sz="1200"/>
              <a:t>- Respect</a:t>
            </a:r>
          </a:p>
          <a:p>
            <a:pPr marL="342900" indent="-342900" eaLnBrk="1" hangingPunct="1"/>
            <a:r>
              <a:rPr lang="en-US" altLang="en-US" sz="1200"/>
              <a:t>- …</a:t>
            </a:r>
          </a:p>
        </p:txBody>
      </p:sp>
      <p:sp>
        <p:nvSpPr>
          <p:cNvPr id="78866" name="TextBox 17"/>
          <p:cNvSpPr txBox="1">
            <a:spLocks noChangeArrowheads="1"/>
          </p:cNvSpPr>
          <p:nvPr/>
        </p:nvSpPr>
        <p:spPr bwMode="auto">
          <a:xfrm>
            <a:off x="6781800" y="3048000"/>
            <a:ext cx="2362200" cy="1754188"/>
          </a:xfrm>
          <a:prstGeom prst="rect">
            <a:avLst/>
          </a:prstGeom>
          <a:solidFill>
            <a:schemeClr val="bg1"/>
          </a:solidFill>
          <a:ln w="9525">
            <a:noFill/>
            <a:miter lim="800000"/>
            <a:headEnd/>
            <a:tailEnd/>
          </a:ln>
        </p:spPr>
        <p:txBody>
          <a:bodyPr>
            <a:spAutoFit/>
          </a:bodyPr>
          <a:lstStyle/>
          <a:p>
            <a:pPr marL="342900" indent="-342900" eaLnBrk="1" hangingPunct="1"/>
            <a:r>
              <a:rPr lang="en-US" altLang="en-US"/>
              <a:t>Living in Harmony at </a:t>
            </a:r>
          </a:p>
          <a:p>
            <a:pPr marL="342900" indent="-342900" eaLnBrk="1" hangingPunct="1"/>
            <a:r>
              <a:rPr lang="en-US" altLang="en-US"/>
              <a:t>	all 4 levels:</a:t>
            </a:r>
          </a:p>
          <a:p>
            <a:pPr marL="342900" indent="-342900" eaLnBrk="1" hangingPunct="1">
              <a:buFontTx/>
              <a:buChar char="-"/>
            </a:pPr>
            <a:r>
              <a:rPr lang="en-US" altLang="en-US"/>
              <a:t>Individual</a:t>
            </a:r>
          </a:p>
          <a:p>
            <a:pPr marL="342900" indent="-342900" eaLnBrk="1" hangingPunct="1">
              <a:buFontTx/>
              <a:buChar char="-"/>
            </a:pPr>
            <a:r>
              <a:rPr lang="en-US" altLang="en-US"/>
              <a:t>Family</a:t>
            </a:r>
          </a:p>
          <a:p>
            <a:pPr marL="342900" indent="-342900" eaLnBrk="1" hangingPunct="1">
              <a:buFontTx/>
              <a:buChar char="-"/>
            </a:pPr>
            <a:r>
              <a:rPr lang="en-US" altLang="en-US"/>
              <a:t>Society</a:t>
            </a:r>
          </a:p>
          <a:p>
            <a:pPr marL="342900" indent="-342900" eaLnBrk="1" hangingPunct="1">
              <a:buFontTx/>
              <a:buChar char="-"/>
            </a:pPr>
            <a:r>
              <a:rPr lang="en-US" altLang="en-US"/>
              <a:t>Nature/Existence</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t>Role of Education-Sanskar: Enable Transformation</a:t>
            </a:r>
            <a:endParaRPr lang="en-GB" altLang="en-US"/>
          </a:p>
        </p:txBody>
      </p:sp>
      <p:sp>
        <p:nvSpPr>
          <p:cNvPr id="48131" name="Text Placeholder 20"/>
          <p:cNvSpPr>
            <a:spLocks noGrp="1"/>
          </p:cNvSpPr>
          <p:nvPr>
            <p:ph type="body" sz="quarter" idx="13"/>
          </p:nvPr>
        </p:nvSpPr>
        <p:spPr bwMode="auto">
          <a:xfrm>
            <a:off x="0" y="609600"/>
            <a:ext cx="9144000" cy="6248400"/>
          </a:xfrm>
          <a:ln>
            <a:miter lim="800000"/>
            <a:headEnd/>
            <a:tailEnd/>
          </a:ln>
        </p:spPr>
        <p:txBody>
          <a:bodyPr vert="horz" wrap="square" lIns="91440" tIns="45720" rIns="91440" bIns="45720" numCol="1" anchor="t" anchorCtr="0" compatLnSpc="1">
            <a:prstTxWarp prst="textNoShape">
              <a:avLst/>
            </a:prstTxWarp>
          </a:bodyPr>
          <a:lstStyle/>
          <a:p>
            <a:pPr marL="457200" indent="-457200">
              <a:buFont typeface="Symbol" pitchFamily="18" charset="2"/>
              <a:buNone/>
              <a:defRPr/>
            </a:pPr>
            <a:r>
              <a:rPr lang="en-GB" altLang="en-US"/>
              <a:t>Holistic development is transformation to Human Consciousness.</a:t>
            </a:r>
          </a:p>
          <a:p>
            <a:pPr marL="457200" indent="-457200">
              <a:buFont typeface="Symbol" pitchFamily="18" charset="2"/>
              <a:buNone/>
              <a:defRPr/>
            </a:pPr>
            <a:r>
              <a:rPr lang="en-GB" altLang="en-US"/>
              <a:t>The role of education-</a:t>
            </a:r>
            <a:r>
              <a:rPr lang="en-GB" altLang="en-US" err="1"/>
              <a:t>sanskar</a:t>
            </a:r>
            <a:r>
              <a:rPr lang="en-GB" altLang="en-US"/>
              <a:t> is to enable this transformation by way of ensuring the development of the competence to live with Definite Human Conduct</a:t>
            </a:r>
          </a:p>
          <a:p>
            <a:pPr marL="457200" indent="-457200">
              <a:buFont typeface="Symbol" pitchFamily="18" charset="2"/>
              <a:buNone/>
              <a:defRPr/>
            </a:pPr>
            <a:r>
              <a:rPr altLang="en-US"/>
              <a:t>For this, the education-sanskar has to ensure</a:t>
            </a:r>
          </a:p>
          <a:p>
            <a:pPr marL="685800" lvl="1" indent="-457200">
              <a:buFont typeface="Calibri" pitchFamily="34" charset="0"/>
              <a:buAutoNum type="arabicPeriod"/>
              <a:defRPr/>
            </a:pPr>
            <a:r>
              <a:rPr altLang="en-US"/>
              <a:t>Right understanding in the self of every child</a:t>
            </a:r>
          </a:p>
          <a:p>
            <a:pPr marL="685800" lvl="1" indent="-457200">
              <a:buFont typeface="Calibri" pitchFamily="34" charset="0"/>
              <a:buAutoNum type="arabicPeriod"/>
              <a:defRPr/>
            </a:pPr>
            <a:r>
              <a:rPr altLang="en-US"/>
              <a:t>The capacity to live in relationship with the other human beings</a:t>
            </a:r>
          </a:p>
          <a:p>
            <a:pPr marL="685800" lvl="1" indent="-457200">
              <a:buFont typeface="Calibri" pitchFamily="34" charset="0"/>
              <a:buAutoNum type="arabicPeriod"/>
              <a:defRPr/>
            </a:pPr>
            <a:r>
              <a:rPr altLang="en-US"/>
              <a:t>The capacity to identify the need of physical facility and the skills &amp; practice for sustainable production of more than what is required leading to the feeling of prosperity</a:t>
            </a:r>
          </a:p>
          <a:p>
            <a:pPr marL="457200" indent="-457200">
              <a:buFont typeface="Symbol" pitchFamily="18" charset="2"/>
              <a:buNone/>
              <a:defRPr/>
            </a:pPr>
            <a:r>
              <a:rPr altLang="en-US"/>
              <a:t>These are the 3 components of human eduction-sanskar, if it has to ensure development of definite human conduct</a:t>
            </a:r>
          </a:p>
          <a:p>
            <a:pPr>
              <a:defRPr/>
            </a:pPr>
            <a:r>
              <a:rPr sz="2000" b="1">
                <a:solidFill>
                  <a:srgbClr val="C00000"/>
                </a:solidFill>
              </a:rPr>
              <a:t>Current State: Are we ensuring 1, 2 and 3 ?</a:t>
            </a:r>
          </a:p>
          <a:p>
            <a:pPr marL="457200" indent="-457200">
              <a:buFont typeface="Symbol" pitchFamily="18" charset="2"/>
              <a:buNone/>
              <a:defRPr/>
            </a:pPr>
            <a:endParaRPr altLang="en-US"/>
          </a:p>
        </p:txBody>
      </p:sp>
      <p:pic>
        <p:nvPicPr>
          <p:cNvPr id="76804" name="Picture 4" descr="AC to HC.png"/>
          <p:cNvPicPr>
            <a:picLocks noChangeAspect="1"/>
          </p:cNvPicPr>
          <p:nvPr/>
        </p:nvPicPr>
        <p:blipFill>
          <a:blip r:embed="rId2"/>
          <a:srcRect/>
          <a:stretch>
            <a:fillRect/>
          </a:stretch>
        </p:blipFill>
        <p:spPr bwMode="auto">
          <a:xfrm>
            <a:off x="6096000" y="4546600"/>
            <a:ext cx="3048000" cy="2006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13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13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13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13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1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t>Role of Education-Sanskar: Enable Transformation</a:t>
            </a:r>
            <a:endParaRPr lang="en-GB" altLang="en-US"/>
          </a:p>
        </p:txBody>
      </p:sp>
      <p:sp>
        <p:nvSpPr>
          <p:cNvPr id="48131" name="Text Placeholder 20"/>
          <p:cNvSpPr>
            <a:spLocks noGrp="1"/>
          </p:cNvSpPr>
          <p:nvPr>
            <p:ph type="body" sz="quarter" idx="13"/>
          </p:nvPr>
        </p:nvSpPr>
        <p:spPr bwMode="auto">
          <a:xfrm>
            <a:off x="0" y="533400"/>
            <a:ext cx="9144000" cy="6248400"/>
          </a:xfrm>
          <a:ln>
            <a:miter lim="800000"/>
            <a:headEnd/>
            <a:tailEnd/>
          </a:ln>
        </p:spPr>
        <p:txBody>
          <a:bodyPr vert="horz" wrap="square" lIns="91440" tIns="45720" rIns="91440" bIns="45720" numCol="1" anchor="t" anchorCtr="0" compatLnSpc="1">
            <a:prstTxWarp prst="textNoShape">
              <a:avLst/>
            </a:prstTxWarp>
            <a:normAutofit/>
          </a:bodyPr>
          <a:lstStyle/>
          <a:p>
            <a:pPr marL="457200" indent="-457200">
              <a:buFont typeface="Symbol" pitchFamily="18" charset="2"/>
              <a:buNone/>
              <a:defRPr/>
            </a:pPr>
            <a:r>
              <a:rPr dirty="0">
                <a:latin typeface="Arial" charset="0"/>
                <a:cs typeface="Arial" charset="0"/>
              </a:rPr>
              <a:t>If we look at the education we are giving today…</a:t>
            </a:r>
          </a:p>
          <a:p>
            <a:pPr marL="685800" lvl="1" indent="-457200">
              <a:buFont typeface="Calibri" pitchFamily="34" charset="0"/>
              <a:buAutoNum type="arabicPeriod"/>
              <a:defRPr/>
            </a:pPr>
            <a:r>
              <a:rPr dirty="0">
                <a:solidFill>
                  <a:srgbClr val="FF0000"/>
                </a:solidFill>
                <a:latin typeface="Arial" charset="0"/>
                <a:cs typeface="Arial" charset="0"/>
              </a:rPr>
              <a:t>First one is missing</a:t>
            </a:r>
          </a:p>
          <a:p>
            <a:pPr marL="685800" lvl="1" indent="-457200">
              <a:buFont typeface="Calibri" pitchFamily="34" charset="0"/>
              <a:buAutoNum type="arabicPeriod"/>
              <a:defRPr/>
            </a:pPr>
            <a:r>
              <a:rPr dirty="0">
                <a:solidFill>
                  <a:srgbClr val="FF0000"/>
                </a:solidFill>
                <a:latin typeface="Arial" charset="0"/>
                <a:cs typeface="Arial" charset="0"/>
              </a:rPr>
              <a:t>The second one is missing</a:t>
            </a:r>
          </a:p>
          <a:p>
            <a:pPr marL="685800" lvl="1" indent="-457200">
              <a:buFont typeface="Calibri" pitchFamily="34" charset="0"/>
              <a:buAutoNum type="arabicPeriod"/>
              <a:defRPr/>
            </a:pPr>
            <a:r>
              <a:rPr dirty="0">
                <a:solidFill>
                  <a:srgbClr val="FF0000"/>
                </a:solidFill>
                <a:latin typeface="Arial" charset="0"/>
                <a:cs typeface="Arial" charset="0"/>
              </a:rPr>
              <a:t>In the third one, identification of physical facility, is also missing.  The willingness to produce by way of </a:t>
            </a:r>
            <a:r>
              <a:rPr dirty="0" err="1">
                <a:solidFill>
                  <a:srgbClr val="FF0000"/>
                </a:solidFill>
                <a:latin typeface="Arial" charset="0"/>
                <a:cs typeface="Arial" charset="0"/>
              </a:rPr>
              <a:t>labour</a:t>
            </a:r>
            <a:r>
              <a:rPr dirty="0">
                <a:solidFill>
                  <a:srgbClr val="FF0000"/>
                </a:solidFill>
                <a:latin typeface="Arial" charset="0"/>
                <a:cs typeface="Arial" charset="0"/>
              </a:rPr>
              <a:t> is also missing. The core feeling that is generated is to accumulate more &amp; more rather than produce more &amp; more ; and to consume more &amp; more</a:t>
            </a:r>
            <a:r>
              <a:rPr dirty="0">
                <a:latin typeface="Arial" charset="0"/>
                <a:cs typeface="Arial" charset="0"/>
              </a:rPr>
              <a:t>	</a:t>
            </a:r>
          </a:p>
          <a:p>
            <a:pPr marL="457200" indent="-457200">
              <a:buFont typeface="Symbol" pitchFamily="18" charset="2"/>
              <a:buNone/>
              <a:defRPr/>
            </a:pPr>
            <a:endParaRPr dirty="0">
              <a:latin typeface="Arial" charset="0"/>
              <a:cs typeface="Arial" charset="0"/>
            </a:endParaRPr>
          </a:p>
          <a:p>
            <a:pPr marL="457200" indent="-457200">
              <a:buNone/>
            </a:pPr>
            <a:r>
              <a:rPr lang="en-US" altLang="en-US" dirty="0"/>
              <a:t>Parents, teachers &amp; society/environment have the</a:t>
            </a:r>
          </a:p>
          <a:p>
            <a:pPr marL="457200" indent="-457200">
              <a:buNone/>
            </a:pPr>
            <a:r>
              <a:rPr lang="en-US" altLang="en-US" dirty="0"/>
              <a:t>	responsibility of  providing education-</a:t>
            </a:r>
            <a:r>
              <a:rPr lang="en-US" altLang="en-US" dirty="0" err="1"/>
              <a:t>sanskar</a:t>
            </a:r>
            <a:endParaRPr lang="en-US" altLang="en-US" dirty="0"/>
          </a:p>
          <a:p>
            <a:pPr marL="457200" indent="-457200">
              <a:buNone/>
            </a:pPr>
            <a:endParaRPr lang="en-US" altLang="en-US" dirty="0"/>
          </a:p>
          <a:p>
            <a:pPr marL="457200" indent="-457200">
              <a:buNone/>
            </a:pPr>
            <a:r>
              <a:rPr lang="en-US" altLang="en-US" dirty="0"/>
              <a:t>We will explore the steps necessary to ensure</a:t>
            </a:r>
          </a:p>
          <a:p>
            <a:pPr marL="457200" indent="-457200">
              <a:buNone/>
            </a:pPr>
            <a:r>
              <a:rPr lang="en-US" altLang="en-US" dirty="0"/>
              <a:t>Human Education-</a:t>
            </a:r>
            <a:r>
              <a:rPr lang="en-US" altLang="en-US" dirty="0" err="1"/>
              <a:t>Sanskar</a:t>
            </a:r>
            <a:endParaRPr lang="en-US" altLang="en-US" dirty="0"/>
          </a:p>
          <a:p>
            <a:pPr marL="457200" indent="-457200">
              <a:buFont typeface="Symbol" pitchFamily="18" charset="2"/>
              <a:buNone/>
              <a:defRPr/>
            </a:pPr>
            <a:endParaRPr dirty="0">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1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13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13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131">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13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143000"/>
            <a:ext cx="8763000"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buFont typeface="Arial" panose="020B0604020202020204" pitchFamily="34" charset="0"/>
              <a:buChar char="•"/>
              <a:defRPr/>
            </a:pPr>
            <a:endParaRPr lang="en-US" sz="2400" b="1" dirty="0">
              <a:solidFill>
                <a:srgbClr val="00B05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defRPr/>
            </a:pPr>
            <a:r>
              <a:rPr lang="en-US" sz="2400" b="1" dirty="0">
                <a:solidFill>
                  <a:srgbClr val="C00000"/>
                </a:solidFill>
                <a:latin typeface="Times New Roman" panose="02020603050405020304" pitchFamily="18" charset="0"/>
                <a:cs typeface="Times New Roman" panose="02020603050405020304" pitchFamily="18" charset="0"/>
              </a:rPr>
              <a:t>Clarity regarding a fulfilling life and the program to achieve it.</a:t>
            </a:r>
          </a:p>
          <a:p>
            <a:pPr marL="342900" indent="-342900">
              <a:defRPr/>
            </a:pPr>
            <a:r>
              <a:rPr lang="en-US" b="1" dirty="0">
                <a:solidFill>
                  <a:srgbClr val="C00000"/>
                </a:solidFill>
                <a:latin typeface="Times New Roman" panose="02020603050405020304" pitchFamily="18" charset="0"/>
                <a:cs typeface="Times New Roman" panose="02020603050405020304" pitchFamily="18" charset="0"/>
              </a:rPr>
              <a:t>	(resulting in channelized thoughts) </a:t>
            </a:r>
          </a:p>
          <a:p>
            <a:pPr marL="342900" indent="-342900">
              <a:defRPr/>
            </a:pPr>
            <a:endParaRPr lang="en-US" b="1"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defRPr/>
            </a:pPr>
            <a:r>
              <a:rPr lang="en-US" sz="2400" b="1" dirty="0">
                <a:solidFill>
                  <a:srgbClr val="00B050"/>
                </a:solidFill>
                <a:latin typeface="Times New Roman" panose="02020603050405020304" pitchFamily="18" charset="0"/>
                <a:cs typeface="Times New Roman" panose="02020603050405020304" pitchFamily="18" charset="0"/>
              </a:rPr>
              <a:t>Harmony in Individual </a:t>
            </a:r>
          </a:p>
          <a:p>
            <a:pPr>
              <a:defRPr/>
            </a:pPr>
            <a:r>
              <a:rPr lang="en-US" b="1" dirty="0">
                <a:solidFill>
                  <a:schemeClr val="tx1"/>
                </a:solidFill>
                <a:latin typeface="Times New Roman" panose="02020603050405020304" pitchFamily="18" charset="0"/>
                <a:cs typeface="Times New Roman" panose="02020603050405020304" pitchFamily="18" charset="0"/>
              </a:rPr>
              <a:t>     (Resulting in happiness and a feeling of prosperity and  </a:t>
            </a:r>
            <a:br>
              <a:rPr lang="en-US" b="1" dirty="0">
                <a:solidFill>
                  <a:schemeClr val="tx1"/>
                </a:solidFill>
                <a:latin typeface="Times New Roman" panose="02020603050405020304" pitchFamily="18" charset="0"/>
                <a:cs typeface="Times New Roman" panose="02020603050405020304" pitchFamily="18" charset="0"/>
              </a:rPr>
            </a:br>
            <a:r>
              <a:rPr lang="en-US" b="1" dirty="0">
                <a:solidFill>
                  <a:schemeClr val="tx1"/>
                </a:solidFill>
                <a:latin typeface="Times New Roman" panose="02020603050405020304" pitchFamily="18" charset="0"/>
                <a:cs typeface="Times New Roman" panose="02020603050405020304" pitchFamily="18" charset="0"/>
              </a:rPr>
              <a:t>     living with absolute confidence)</a:t>
            </a:r>
          </a:p>
          <a:p>
            <a:pPr>
              <a:defRPr/>
            </a:pPr>
            <a:endParaRPr lang="en-US" b="1"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defRPr/>
            </a:pPr>
            <a:r>
              <a:rPr lang="en-US" sz="2400" b="1" dirty="0">
                <a:solidFill>
                  <a:srgbClr val="00B050"/>
                </a:solidFill>
                <a:latin typeface="Times New Roman" panose="02020603050405020304" pitchFamily="18" charset="0"/>
                <a:cs typeface="Times New Roman" panose="02020603050405020304" pitchFamily="18" charset="0"/>
              </a:rPr>
              <a:t>Harmony in Family</a:t>
            </a:r>
          </a:p>
          <a:p>
            <a:pPr>
              <a:defRPr/>
            </a:pPr>
            <a:r>
              <a:rPr lang="en-US" b="1" dirty="0">
                <a:solidFill>
                  <a:schemeClr val="tx1"/>
                </a:solidFill>
                <a:latin typeface="Times New Roman" panose="02020603050405020304" pitchFamily="18" charset="0"/>
                <a:cs typeface="Times New Roman" panose="02020603050405020304" pitchFamily="18" charset="0"/>
              </a:rPr>
              <a:t>     (Resulting in mutual fulfillment in relationship and    </a:t>
            </a:r>
            <a:br>
              <a:rPr lang="en-US" b="1" dirty="0">
                <a:solidFill>
                  <a:schemeClr val="tx1"/>
                </a:solidFill>
                <a:latin typeface="Times New Roman" panose="02020603050405020304" pitchFamily="18" charset="0"/>
                <a:cs typeface="Times New Roman" panose="02020603050405020304" pitchFamily="18" charset="0"/>
              </a:rPr>
            </a:br>
            <a:r>
              <a:rPr lang="en-US" b="1" dirty="0">
                <a:solidFill>
                  <a:schemeClr val="tx1"/>
                </a:solidFill>
                <a:latin typeface="Times New Roman" panose="02020603050405020304" pitchFamily="18" charset="0"/>
                <a:cs typeface="Times New Roman" panose="02020603050405020304" pitchFamily="18" charset="0"/>
              </a:rPr>
              <a:t>      prosperity in family)</a:t>
            </a:r>
          </a:p>
          <a:p>
            <a:pPr>
              <a:defRPr/>
            </a:pPr>
            <a:endParaRPr lang="en-US" b="1"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defRPr/>
            </a:pPr>
            <a:r>
              <a:rPr lang="en-US" sz="2400" b="1" dirty="0">
                <a:solidFill>
                  <a:srgbClr val="00B050"/>
                </a:solidFill>
                <a:latin typeface="Times New Roman" panose="02020603050405020304" pitchFamily="18" charset="0"/>
                <a:cs typeface="Times New Roman" panose="02020603050405020304" pitchFamily="18" charset="0"/>
              </a:rPr>
              <a:t>Harmony in Society</a:t>
            </a:r>
          </a:p>
          <a:p>
            <a:pPr>
              <a:defRPr/>
            </a:pPr>
            <a:r>
              <a:rPr lang="en-US" b="1" dirty="0">
                <a:solidFill>
                  <a:schemeClr val="tx1"/>
                </a:solidFill>
                <a:latin typeface="Times New Roman" panose="02020603050405020304" pitchFamily="18" charset="0"/>
                <a:cs typeface="Times New Roman" panose="02020603050405020304" pitchFamily="18" charset="0"/>
              </a:rPr>
              <a:t>   (Resulting in trustful, undivided, universal society )</a:t>
            </a:r>
          </a:p>
          <a:p>
            <a:pPr marL="342900" indent="-342900">
              <a:buFont typeface="Arial" panose="020B0604020202020204" pitchFamily="34" charset="0"/>
              <a:buChar char="•"/>
              <a:defRPr/>
            </a:pPr>
            <a:endParaRPr lang="en-US" b="1"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defRPr/>
            </a:pPr>
            <a:r>
              <a:rPr lang="en-US" sz="2400" b="1" dirty="0">
                <a:solidFill>
                  <a:srgbClr val="00B050"/>
                </a:solidFill>
                <a:latin typeface="Times New Roman" panose="02020603050405020304" pitchFamily="18" charset="0"/>
                <a:cs typeface="Times New Roman" panose="02020603050405020304" pitchFamily="18" charset="0"/>
              </a:rPr>
              <a:t>Harmony in Nature/Existence</a:t>
            </a:r>
          </a:p>
          <a:p>
            <a:pPr>
              <a:defRPr/>
            </a:pPr>
            <a:r>
              <a:rPr lang="en-US" b="1" dirty="0">
                <a:solidFill>
                  <a:schemeClr val="tx1"/>
                </a:solidFill>
                <a:latin typeface="Times New Roman" panose="02020603050405020304" pitchFamily="18" charset="0"/>
                <a:cs typeface="Times New Roman" panose="02020603050405020304" pitchFamily="18" charset="0"/>
              </a:rPr>
              <a:t>     (Understanding the inherent co-existence resulting in   </a:t>
            </a:r>
            <a:br>
              <a:rPr lang="en-US" b="1" dirty="0">
                <a:solidFill>
                  <a:schemeClr val="tx1"/>
                </a:solidFill>
                <a:latin typeface="Times New Roman" panose="02020603050405020304" pitchFamily="18" charset="0"/>
                <a:cs typeface="Times New Roman" panose="02020603050405020304" pitchFamily="18" charset="0"/>
              </a:rPr>
            </a:br>
            <a:r>
              <a:rPr lang="en-US" b="1" dirty="0">
                <a:solidFill>
                  <a:schemeClr val="tx1"/>
                </a:solidFill>
                <a:latin typeface="Times New Roman" panose="02020603050405020304" pitchFamily="18" charset="0"/>
                <a:cs typeface="Times New Roman" panose="02020603050405020304" pitchFamily="18" charset="0"/>
              </a:rPr>
              <a:t>      being in harmony in Nature)</a:t>
            </a:r>
          </a:p>
          <a:p>
            <a:pPr marL="342900" indent="-342900">
              <a:lnSpc>
                <a:spcPct val="150000"/>
              </a:lnSpc>
              <a:buFont typeface="Arial" panose="020B0604020202020204" pitchFamily="34" charset="0"/>
              <a:buChar char="•"/>
              <a:defRPr/>
            </a:pP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8195" name="Title 3"/>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t>Contents: Need of the Course </a:t>
            </a:r>
            <a:endParaRPr lang="en-GB" altLang="en-US"/>
          </a:p>
        </p:txBody>
      </p:sp>
      <p:sp>
        <p:nvSpPr>
          <p:cNvPr id="2" name="Rectangle 1"/>
          <p:cNvSpPr/>
          <p:nvPr/>
        </p:nvSpPr>
        <p:spPr>
          <a:xfrm>
            <a:off x="266700" y="536575"/>
            <a:ext cx="8382000" cy="5334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2800" b="1" dirty="0"/>
              <a:t>Outcome of the Course (if you understand properly)</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0"/>
          <p:cNvSpPr>
            <a:spLocks noGrp="1"/>
          </p:cNvSpPr>
          <p:nvPr>
            <p:ph type="ctrTitle"/>
          </p:nvPr>
        </p:nvSpPr>
        <p:spPr bwMode="auto">
          <a:xfrm>
            <a:off x="152400" y="1676400"/>
            <a:ext cx="8763000" cy="1981200"/>
          </a:xfrm>
          <a:noFill/>
          <a:ln>
            <a:miter lim="800000"/>
            <a:headEnd/>
            <a:tailEnd/>
          </a:ln>
        </p:spPr>
        <p:txBody>
          <a:bodyPr vert="horz" wrap="square" lIns="91440" tIns="45720" rIns="91440" bIns="45720" numCol="1" anchorCtr="0" compatLnSpc="1">
            <a:prstTxWarp prst="textNoShape">
              <a:avLst/>
            </a:prstTxWarp>
          </a:bodyPr>
          <a:lstStyle/>
          <a:p>
            <a:pPr eaLnBrk="1" hangingPunct="1"/>
            <a:r>
              <a:rPr lang="en-IN" altLang="en-US">
                <a:latin typeface="Arial" pitchFamily="34" charset="0"/>
              </a:rPr>
              <a:t>4.    The Basic Human Aspirations  </a:t>
            </a:r>
            <a:br>
              <a:rPr lang="en-IN" altLang="en-US">
                <a:latin typeface="Arial" pitchFamily="34" charset="0"/>
              </a:rPr>
            </a:br>
            <a:r>
              <a:rPr lang="en-IN" altLang="en-US">
                <a:latin typeface="Arial" pitchFamily="34" charset="0"/>
              </a:rPr>
              <a:t>       – Continuous Happiness and    </a:t>
            </a:r>
            <a:br>
              <a:rPr lang="en-IN" altLang="en-US">
                <a:latin typeface="Arial" pitchFamily="34" charset="0"/>
              </a:rPr>
            </a:br>
            <a:r>
              <a:rPr lang="en-IN" altLang="en-US">
                <a:latin typeface="Arial" pitchFamily="34" charset="0"/>
              </a:rPr>
              <a:t>          Prosperity</a:t>
            </a:r>
            <a:endParaRPr lang="en-US" altLang="en-US" sz="2800" b="0">
              <a:latin typeface="Arial" pitchFamily="34" charset="0"/>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solidFill>
                  <a:srgbClr val="FF0000"/>
                </a:solidFill>
              </a:rPr>
              <a:t>Exploring the meaning of Happiness</a:t>
            </a:r>
          </a:p>
        </p:txBody>
      </p:sp>
      <p:sp>
        <p:nvSpPr>
          <p:cNvPr id="3" name="TextBox 2"/>
          <p:cNvSpPr txBox="1">
            <a:spLocks noChangeArrowheads="1"/>
          </p:cNvSpPr>
          <p:nvPr/>
        </p:nvSpPr>
        <p:spPr bwMode="auto">
          <a:xfrm>
            <a:off x="228600" y="762000"/>
            <a:ext cx="8458200" cy="923925"/>
          </a:xfrm>
          <a:prstGeom prst="rect">
            <a:avLst/>
          </a:prstGeom>
          <a:noFill/>
          <a:ln w="9525">
            <a:noFill/>
            <a:miter lim="800000"/>
            <a:headEnd/>
            <a:tailEnd/>
          </a:ln>
        </p:spPr>
        <p:txBody>
          <a:bodyPr>
            <a:spAutoFit/>
          </a:bodyPr>
          <a:lstStyle/>
          <a:p>
            <a:pPr algn="ctr"/>
            <a:r>
              <a:rPr lang="en-US" b="1">
                <a:solidFill>
                  <a:srgbClr val="FF0000"/>
                </a:solidFill>
              </a:rPr>
              <a:t>Is it something subjective which can’t be defined </a:t>
            </a:r>
          </a:p>
          <a:p>
            <a:pPr algn="ctr"/>
            <a:r>
              <a:rPr lang="en-US" b="1">
                <a:solidFill>
                  <a:srgbClr val="FF0000"/>
                </a:solidFill>
              </a:rPr>
              <a:t>OR</a:t>
            </a:r>
          </a:p>
          <a:p>
            <a:pPr algn="ctr"/>
            <a:r>
              <a:rPr lang="en-US" b="1">
                <a:solidFill>
                  <a:srgbClr val="FF0000"/>
                </a:solidFill>
              </a:rPr>
              <a:t>Is it something real which can be objectively defined?</a:t>
            </a:r>
          </a:p>
        </p:txBody>
      </p:sp>
      <p:pic>
        <p:nvPicPr>
          <p:cNvPr id="4" name="Picture 21" descr="D:\AKG\AKG study\uhvpe 2019\2020-21\Self Exploration.tif"/>
          <p:cNvPicPr>
            <a:picLocks noChangeAspect="1" noChangeArrowheads="1"/>
          </p:cNvPicPr>
          <p:nvPr/>
        </p:nvPicPr>
        <p:blipFill>
          <a:blip r:embed="rId2"/>
          <a:srcRect t="26390" r="-955"/>
          <a:stretch>
            <a:fillRect/>
          </a:stretch>
        </p:blipFill>
        <p:spPr bwMode="auto">
          <a:xfrm>
            <a:off x="152400" y="2057400"/>
            <a:ext cx="8840550" cy="37338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5"/>
          <p:cNvSpPr>
            <a:spLocks noGrp="1"/>
          </p:cNvSpPr>
          <p:nvPr>
            <p:ph sz="half" idx="2"/>
          </p:nvPr>
        </p:nvSpPr>
        <p:spPr bwMode="auto">
          <a:xfrm>
            <a:off x="4657725" y="609600"/>
            <a:ext cx="4486275" cy="5943600"/>
          </a:xfrm>
          <a:noFill/>
          <a:ln>
            <a:miter lim="800000"/>
            <a:headEnd/>
            <a:tailEnd/>
          </a:ln>
        </p:spPr>
        <p:txBody>
          <a:bodyPr vert="horz" wrap="square" lIns="91440" tIns="45720" rIns="91440" bIns="45720" numCol="1" anchor="t" anchorCtr="0" compatLnSpc="1">
            <a:prstTxWarp prst="textNoShape">
              <a:avLst/>
            </a:prstTxWarp>
          </a:bodyPr>
          <a:lstStyle/>
          <a:p>
            <a:pPr>
              <a:buFont typeface="Arial" pitchFamily="34" charset="0"/>
              <a:buNone/>
            </a:pPr>
            <a:r>
              <a:rPr lang="en-IN" altLang="en-US">
                <a:cs typeface="Arial" pitchFamily="34" charset="0"/>
              </a:rPr>
              <a:t>The state or situation, in which I live,</a:t>
            </a:r>
          </a:p>
          <a:p>
            <a:pPr>
              <a:buFont typeface="Arial" pitchFamily="34" charset="0"/>
              <a:buNone/>
            </a:pPr>
            <a:endParaRPr lang="en-IN" altLang="en-US">
              <a:cs typeface="Arial" pitchFamily="34" charset="0"/>
            </a:endParaRPr>
          </a:p>
          <a:p>
            <a:pPr>
              <a:buFont typeface="Arial" pitchFamily="34" charset="0"/>
              <a:buNone/>
            </a:pPr>
            <a:r>
              <a:rPr lang="en-IN" altLang="en-US">
                <a:cs typeface="Arial" pitchFamily="34" charset="0"/>
              </a:rPr>
              <a:t>if there is </a:t>
            </a:r>
            <a:r>
              <a:rPr lang="en-IN" altLang="en-US">
                <a:solidFill>
                  <a:srgbClr val="FF0000"/>
                </a:solidFill>
                <a:cs typeface="Arial" pitchFamily="34" charset="0"/>
              </a:rPr>
              <a:t>disharmony / contradiction </a:t>
            </a:r>
            <a:r>
              <a:rPr lang="en-IN" altLang="en-US">
                <a:cs typeface="Arial" pitchFamily="34" charset="0"/>
              </a:rPr>
              <a:t>in it,</a:t>
            </a:r>
          </a:p>
          <a:p>
            <a:pPr>
              <a:buFont typeface="Arial" pitchFamily="34" charset="0"/>
              <a:buNone/>
            </a:pPr>
            <a:r>
              <a:rPr lang="en-IN" altLang="en-US">
                <a:cs typeface="Arial" pitchFamily="34" charset="0"/>
              </a:rPr>
              <a:t>then it is </a:t>
            </a:r>
            <a:r>
              <a:rPr lang="en-IN" altLang="en-US">
                <a:solidFill>
                  <a:srgbClr val="FF0000"/>
                </a:solidFill>
                <a:cs typeface="Arial" pitchFamily="34" charset="0"/>
              </a:rPr>
              <a:t>not Naturally Acceptable </a:t>
            </a:r>
            <a:r>
              <a:rPr lang="en-IN" altLang="en-US">
                <a:cs typeface="Arial" pitchFamily="34" charset="0"/>
              </a:rPr>
              <a:t>to me to be in that state / situation</a:t>
            </a:r>
          </a:p>
          <a:p>
            <a:pPr>
              <a:buFont typeface="Arial" pitchFamily="34" charset="0"/>
              <a:buNone/>
            </a:pPr>
            <a:r>
              <a:rPr lang="en-IN" altLang="en-US">
                <a:solidFill>
                  <a:srgbClr val="FF0000"/>
                </a:solidFill>
                <a:cs typeface="Arial" pitchFamily="34" charset="0"/>
              </a:rPr>
              <a:t>To be forced </a:t>
            </a:r>
            <a:r>
              <a:rPr lang="en-IN" altLang="en-US">
                <a:cs typeface="Arial" pitchFamily="34" charset="0"/>
              </a:rPr>
              <a:t>to be in a state / situation which is not Naturally Acceptable is </a:t>
            </a:r>
            <a:r>
              <a:rPr lang="en-IN" altLang="en-US">
                <a:solidFill>
                  <a:srgbClr val="FF0000"/>
                </a:solidFill>
                <a:cs typeface="Arial" pitchFamily="34" charset="0"/>
              </a:rPr>
              <a:t>Unhappiness</a:t>
            </a:r>
            <a:endParaRPr lang="en-GB" altLang="en-US">
              <a:solidFill>
                <a:srgbClr val="FF0000"/>
              </a:solidFill>
              <a:cs typeface="Arial" pitchFamily="34" charset="0"/>
            </a:endParaRPr>
          </a:p>
          <a:p>
            <a:pPr>
              <a:buFont typeface="Arial" pitchFamily="34" charset="0"/>
              <a:buNone/>
            </a:pPr>
            <a:endParaRPr lang="en-IN" altLang="en-US">
              <a:cs typeface="Arial" pitchFamily="34" charset="0"/>
            </a:endParaRPr>
          </a:p>
          <a:p>
            <a:pPr>
              <a:buFont typeface="Arial" pitchFamily="34" charset="0"/>
              <a:buNone/>
            </a:pPr>
            <a:r>
              <a:rPr lang="en-IN" altLang="en-US">
                <a:cs typeface="Arial" pitchFamily="34" charset="0"/>
              </a:rPr>
              <a:t>To be forced to be in a state of </a:t>
            </a:r>
            <a:r>
              <a:rPr lang="en-IN" altLang="en-US">
                <a:solidFill>
                  <a:srgbClr val="FF0000"/>
                </a:solidFill>
                <a:cs typeface="Arial" pitchFamily="34" charset="0"/>
              </a:rPr>
              <a:t>Disharmony / Contradiction </a:t>
            </a:r>
            <a:r>
              <a:rPr lang="en-IN" altLang="en-US">
                <a:cs typeface="Arial" pitchFamily="34" charset="0"/>
              </a:rPr>
              <a:t>is </a:t>
            </a:r>
            <a:r>
              <a:rPr lang="en-IN" altLang="en-US">
                <a:solidFill>
                  <a:srgbClr val="FF0000"/>
                </a:solidFill>
                <a:cs typeface="Arial" pitchFamily="34" charset="0"/>
              </a:rPr>
              <a:t>Unhappiness</a:t>
            </a:r>
          </a:p>
          <a:p>
            <a:pPr>
              <a:buFont typeface="Arial" pitchFamily="34" charset="0"/>
              <a:buNone/>
            </a:pPr>
            <a:r>
              <a:rPr lang="en-IN" altLang="en-US">
                <a:solidFill>
                  <a:srgbClr val="FF0000"/>
                </a:solidFill>
                <a:cs typeface="Arial" pitchFamily="34" charset="0"/>
              </a:rPr>
              <a:t>Unhappiness</a:t>
            </a:r>
            <a:r>
              <a:rPr lang="en-IN" altLang="en-US">
                <a:cs typeface="Arial" pitchFamily="34" charset="0"/>
              </a:rPr>
              <a:t> =</a:t>
            </a:r>
            <a:r>
              <a:rPr lang="en-IN" altLang="en-US">
                <a:solidFill>
                  <a:srgbClr val="FF0000"/>
                </a:solidFill>
                <a:cs typeface="Arial" pitchFamily="34" charset="0"/>
              </a:rPr>
              <a:t> Disharmony</a:t>
            </a:r>
          </a:p>
          <a:p>
            <a:pPr>
              <a:buFont typeface="Arial" pitchFamily="34" charset="0"/>
              <a:buNone/>
            </a:pPr>
            <a:endParaRPr lang="en-IN" altLang="en-US">
              <a:cs typeface="Arial" pitchFamily="34" charset="0"/>
            </a:endParaRPr>
          </a:p>
        </p:txBody>
      </p:sp>
      <p:sp>
        <p:nvSpPr>
          <p:cNvPr id="82947" name="Title 3"/>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t>Happiness				Unhappiness</a:t>
            </a:r>
            <a:endParaRPr lang="en-GB" altLang="en-US"/>
          </a:p>
        </p:txBody>
      </p:sp>
      <p:cxnSp>
        <p:nvCxnSpPr>
          <p:cNvPr id="5" name="Straight Connector 4"/>
          <p:cNvCxnSpPr/>
          <p:nvPr/>
        </p:nvCxnSpPr>
        <p:spPr>
          <a:xfrm rot="5400000">
            <a:off x="1516857" y="3532981"/>
            <a:ext cx="6151562" cy="41275"/>
          </a:xfrm>
          <a:prstGeom prst="line">
            <a:avLst/>
          </a:prstGeom>
        </p:spPr>
        <p:style>
          <a:lnRef idx="1">
            <a:schemeClr val="accent1"/>
          </a:lnRef>
          <a:fillRef idx="0">
            <a:schemeClr val="accent1"/>
          </a:fillRef>
          <a:effectRef idx="0">
            <a:schemeClr val="accent1"/>
          </a:effectRef>
          <a:fontRef idx="minor">
            <a:schemeClr val="tx1"/>
          </a:fontRef>
        </p:style>
      </p:cxnSp>
      <p:sp>
        <p:nvSpPr>
          <p:cNvPr id="13317" name="Content Placeholder 4"/>
          <p:cNvSpPr>
            <a:spLocks noGrp="1"/>
          </p:cNvSpPr>
          <p:nvPr>
            <p:ph sz="half"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a:buFont typeface="Arial" pitchFamily="34" charset="0"/>
              <a:buNone/>
            </a:pPr>
            <a:r>
              <a:rPr lang="en-IN" altLang="en-US">
                <a:cs typeface="Arial" pitchFamily="34" charset="0"/>
              </a:rPr>
              <a:t>The state or situation, in which I live,</a:t>
            </a:r>
          </a:p>
          <a:p>
            <a:pPr>
              <a:buFont typeface="Arial" pitchFamily="34" charset="0"/>
              <a:buNone/>
            </a:pPr>
            <a:endParaRPr lang="en-IN" altLang="en-US">
              <a:cs typeface="Arial" pitchFamily="34" charset="0"/>
            </a:endParaRPr>
          </a:p>
          <a:p>
            <a:pPr>
              <a:buFont typeface="Arial" pitchFamily="34" charset="0"/>
              <a:buNone/>
            </a:pPr>
            <a:r>
              <a:rPr lang="en-IN" altLang="en-US">
                <a:cs typeface="Arial" pitchFamily="34" charset="0"/>
              </a:rPr>
              <a:t>if there is harmony / synergy in it,</a:t>
            </a:r>
          </a:p>
          <a:p>
            <a:pPr>
              <a:buFont typeface="Arial" pitchFamily="34" charset="0"/>
              <a:buNone/>
            </a:pPr>
            <a:endParaRPr lang="en-IN" altLang="en-US" sz="2000">
              <a:cs typeface="Arial" pitchFamily="34" charset="0"/>
            </a:endParaRPr>
          </a:p>
          <a:p>
            <a:pPr>
              <a:buFont typeface="Arial" pitchFamily="34" charset="0"/>
              <a:buNone/>
            </a:pPr>
            <a:r>
              <a:rPr lang="en-IN" altLang="en-US">
                <a:cs typeface="Arial" pitchFamily="34" charset="0"/>
              </a:rPr>
              <a:t>then it is Naturally Acceptable to me to be in that state / situation</a:t>
            </a:r>
          </a:p>
          <a:p>
            <a:pPr>
              <a:buFont typeface="Arial" pitchFamily="34" charset="0"/>
              <a:buNone/>
            </a:pPr>
            <a:endParaRPr lang="en-IN" altLang="en-US" sz="1600">
              <a:cs typeface="Arial" pitchFamily="34" charset="0"/>
            </a:endParaRPr>
          </a:p>
          <a:p>
            <a:pPr>
              <a:buFont typeface="Arial" pitchFamily="34" charset="0"/>
              <a:buNone/>
            </a:pPr>
            <a:r>
              <a:rPr lang="en-IN" altLang="en-US">
                <a:cs typeface="Arial" pitchFamily="34" charset="0"/>
              </a:rPr>
              <a:t>To be in a state / situation which is Naturally Acceptable is Happiness</a:t>
            </a:r>
            <a:endParaRPr lang="en-GB" altLang="en-US">
              <a:cs typeface="Arial" pitchFamily="34" charset="0"/>
            </a:endParaRPr>
          </a:p>
          <a:p>
            <a:pPr>
              <a:buFont typeface="Arial" pitchFamily="34" charset="0"/>
              <a:buNone/>
            </a:pPr>
            <a:endParaRPr lang="en-IN" altLang="en-US">
              <a:cs typeface="Arial" pitchFamily="34" charset="0"/>
            </a:endParaRPr>
          </a:p>
          <a:p>
            <a:pPr>
              <a:buFont typeface="Arial" pitchFamily="34" charset="0"/>
              <a:buNone/>
            </a:pPr>
            <a:r>
              <a:rPr lang="en-IN" altLang="en-US">
                <a:cs typeface="Arial" pitchFamily="34" charset="0"/>
              </a:rPr>
              <a:t>To be in in a state of Harmony / Synergy is Happiness</a:t>
            </a:r>
          </a:p>
          <a:p>
            <a:pPr>
              <a:buFont typeface="Arial" pitchFamily="34" charset="0"/>
              <a:buNone/>
            </a:pPr>
            <a:endParaRPr lang="en-IN" altLang="en-US">
              <a:cs typeface="Arial" pitchFamily="34" charset="0"/>
            </a:endParaRPr>
          </a:p>
          <a:p>
            <a:pPr>
              <a:buFont typeface="Arial" pitchFamily="34" charset="0"/>
              <a:buNone/>
            </a:pPr>
            <a:r>
              <a:rPr lang="en-GB" altLang="en-US">
                <a:cs typeface="Arial" pitchFamily="34" charset="0"/>
              </a:rPr>
              <a:t>Happiness = Harmony</a:t>
            </a:r>
          </a:p>
          <a:p>
            <a:pPr>
              <a:buFont typeface="Arial" pitchFamily="34" charset="0"/>
              <a:buNone/>
            </a:pPr>
            <a:endParaRPr lang="en-IN" altLang="en-US">
              <a:cs typeface="Arial" pitchFamily="34" charset="0"/>
            </a:endParaRPr>
          </a:p>
        </p:txBody>
      </p:sp>
      <p:cxnSp>
        <p:nvCxnSpPr>
          <p:cNvPr id="7" name="Straight Arrow Connector 6"/>
          <p:cNvCxnSpPr/>
          <p:nvPr/>
        </p:nvCxnSpPr>
        <p:spPr>
          <a:xfrm rot="5400000">
            <a:off x="1866901" y="4838700"/>
            <a:ext cx="3810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6588919" y="4837906"/>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6590507" y="5980906"/>
            <a:ext cx="3810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1867694" y="5980906"/>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7">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7">
                                            <p:txEl>
                                              <p:pRg st="10" end="1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099">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9">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99">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99">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t>Continuity of Happiness</a:t>
            </a:r>
            <a:endParaRPr lang="en-GB" altLang="en-US"/>
          </a:p>
        </p:txBody>
      </p:sp>
      <p:sp>
        <p:nvSpPr>
          <p:cNvPr id="7171" name="Text Placeholder 2"/>
          <p:cNvSpPr>
            <a:spLocks noGrp="1"/>
          </p:cNvSpPr>
          <p:nvPr>
            <p:ph type="body" sz="quarter" idx="13"/>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457200" indent="-457200">
              <a:buFont typeface="Symbol" pitchFamily="18" charset="2"/>
              <a:buNone/>
            </a:pPr>
            <a:r>
              <a:rPr altLang="en-US" b="1"/>
              <a:t>Happiness = To Be in Harmony</a:t>
            </a:r>
            <a:endParaRPr lang="en-GB" altLang="en-US" b="1"/>
          </a:p>
          <a:p>
            <a:pPr marL="457200" indent="-457200">
              <a:buFont typeface="Symbol" pitchFamily="18" charset="2"/>
              <a:buNone/>
            </a:pPr>
            <a:endParaRPr altLang="en-US"/>
          </a:p>
          <a:p>
            <a:pPr marL="457200" indent="-457200">
              <a:buFont typeface="Symbol" pitchFamily="18" charset="2"/>
              <a:buNone/>
            </a:pPr>
            <a:r>
              <a:rPr altLang="en-US" b="1"/>
              <a:t>Expanse of my Being</a:t>
            </a:r>
            <a:r>
              <a:rPr altLang="en-US"/>
              <a:t>:</a:t>
            </a:r>
          </a:p>
          <a:p>
            <a:pPr marL="685800" lvl="1" indent="-457200">
              <a:buFont typeface="Calibri" pitchFamily="34" charset="0"/>
              <a:buAutoNum type="arabicPeriod"/>
            </a:pPr>
            <a:r>
              <a:rPr altLang="en-US" sz="2200"/>
              <a:t>As an Individual</a:t>
            </a:r>
          </a:p>
          <a:p>
            <a:pPr marL="685800" lvl="1" indent="-457200">
              <a:buFont typeface="Calibri" pitchFamily="34" charset="0"/>
              <a:buAutoNum type="arabicPeriod"/>
            </a:pPr>
            <a:r>
              <a:rPr altLang="en-US" sz="2200"/>
              <a:t>In Family</a:t>
            </a:r>
          </a:p>
          <a:p>
            <a:pPr marL="685800" lvl="1" indent="-457200">
              <a:buFont typeface="Calibri" pitchFamily="34" charset="0"/>
              <a:buAutoNum type="arabicPeriod"/>
            </a:pPr>
            <a:r>
              <a:rPr altLang="en-US" sz="2200"/>
              <a:t>In Society</a:t>
            </a:r>
          </a:p>
          <a:p>
            <a:pPr marL="685800" lvl="1" indent="-457200">
              <a:buFont typeface="Calibri" pitchFamily="34" charset="0"/>
              <a:buAutoNum type="arabicPeriod"/>
            </a:pPr>
            <a:r>
              <a:rPr altLang="en-US" sz="2200"/>
              <a:t>In Nature/Existence</a:t>
            </a:r>
            <a:endParaRPr lang="en-GB" altLang="en-US" sz="2200"/>
          </a:p>
          <a:p>
            <a:pPr marL="457200" indent="-457200">
              <a:buFont typeface="Symbol" pitchFamily="18" charset="2"/>
              <a:buNone/>
            </a:pPr>
            <a:endParaRPr altLang="en-US"/>
          </a:p>
          <a:p>
            <a:pPr marL="457200" indent="-457200">
              <a:buFont typeface="Symbol" pitchFamily="18" charset="2"/>
              <a:buNone/>
            </a:pPr>
            <a:r>
              <a:rPr altLang="en-US" b="1"/>
              <a:t>Continuity of Happiness = Harmony at all levels of my Being</a:t>
            </a:r>
            <a:r>
              <a:rPr altLang="en-US"/>
              <a:t>. i.e.</a:t>
            </a:r>
            <a:endParaRPr lang="en-GB" altLang="en-US"/>
          </a:p>
          <a:p>
            <a:pPr marL="685800" lvl="1" indent="-457200">
              <a:buFont typeface="Calibri" pitchFamily="34" charset="0"/>
              <a:buAutoNum type="arabicPeriod"/>
            </a:pPr>
            <a:r>
              <a:rPr altLang="en-US" sz="2200"/>
              <a:t>Harmony in the Human Being</a:t>
            </a:r>
          </a:p>
          <a:p>
            <a:pPr marL="685800" lvl="1" indent="-457200">
              <a:buFont typeface="Calibri" pitchFamily="34" charset="0"/>
              <a:buAutoNum type="arabicPeriod"/>
            </a:pPr>
            <a:r>
              <a:rPr altLang="en-US" sz="2200"/>
              <a:t>Harmony in the Family</a:t>
            </a:r>
          </a:p>
          <a:p>
            <a:pPr marL="685800" lvl="1" indent="-457200">
              <a:buFont typeface="Calibri" pitchFamily="34" charset="0"/>
              <a:buAutoNum type="arabicPeriod"/>
            </a:pPr>
            <a:r>
              <a:rPr altLang="en-US" sz="2200"/>
              <a:t>Harmony in the Society</a:t>
            </a:r>
          </a:p>
          <a:p>
            <a:pPr marL="685800" lvl="1" indent="-457200">
              <a:buFont typeface="Calibri" pitchFamily="34" charset="0"/>
              <a:buAutoNum type="arabicPeriod"/>
            </a:pPr>
            <a:r>
              <a:rPr altLang="en-US" sz="2200"/>
              <a:t>Harmony in Nature/Existence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1">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1">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7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t>Exploring the Meaning of Prosperity</a:t>
            </a:r>
            <a:endParaRPr lang="en-GB" altLang="en-US"/>
          </a:p>
        </p:txBody>
      </p:sp>
      <p:sp>
        <p:nvSpPr>
          <p:cNvPr id="2" name="Rectangle 1"/>
          <p:cNvSpPr/>
          <p:nvPr/>
        </p:nvSpPr>
        <p:spPr>
          <a:xfrm>
            <a:off x="381000" y="2438400"/>
            <a:ext cx="8610600" cy="2933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b="1" dirty="0">
                <a:solidFill>
                  <a:schemeClr val="tx1"/>
                </a:solidFill>
              </a:rPr>
              <a:t>There are two basic requirements:</a:t>
            </a:r>
          </a:p>
          <a:p>
            <a:pPr>
              <a:defRPr/>
            </a:pPr>
            <a:endParaRPr lang="en-US" sz="2800" b="1" dirty="0">
              <a:solidFill>
                <a:schemeClr val="tx1"/>
              </a:solidFill>
            </a:endParaRPr>
          </a:p>
          <a:p>
            <a:pPr marL="514350" indent="-514350">
              <a:buFontTx/>
              <a:buAutoNum type="arabicPeriod"/>
              <a:defRPr/>
            </a:pPr>
            <a:r>
              <a:rPr lang="en-US" sz="2800" dirty="0">
                <a:solidFill>
                  <a:schemeClr val="tx1"/>
                </a:solidFill>
              </a:rPr>
              <a:t>Right assessment of the need for physical facility, along with its required quantity</a:t>
            </a:r>
          </a:p>
          <a:p>
            <a:pPr marL="514350" indent="-514350">
              <a:buFontTx/>
              <a:buAutoNum type="arabicPeriod"/>
              <a:defRPr/>
            </a:pPr>
            <a:endParaRPr lang="en-US" sz="2800" dirty="0">
              <a:solidFill>
                <a:schemeClr val="tx1"/>
              </a:solidFill>
            </a:endParaRPr>
          </a:p>
          <a:p>
            <a:pPr marL="514350" indent="-514350">
              <a:buFontTx/>
              <a:buAutoNum type="arabicPeriod"/>
              <a:defRPr/>
            </a:pPr>
            <a:r>
              <a:rPr lang="en-US" sz="2800" dirty="0">
                <a:solidFill>
                  <a:schemeClr val="tx1"/>
                </a:solidFill>
              </a:rPr>
              <a:t>Ensuring the availability/production of more than required physical facility.</a:t>
            </a:r>
          </a:p>
        </p:txBody>
      </p:sp>
      <p:sp>
        <p:nvSpPr>
          <p:cNvPr id="15" name="Rectangle 14"/>
          <p:cNvSpPr/>
          <p:nvPr/>
        </p:nvSpPr>
        <p:spPr>
          <a:xfrm>
            <a:off x="381000" y="1219200"/>
            <a:ext cx="86106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b="1" dirty="0">
                <a:solidFill>
                  <a:schemeClr val="tx1"/>
                </a:solidFill>
              </a:rPr>
              <a:t>Prosperity is the feeling of having more than required physical facility.</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solidFill>
                  <a:srgbClr val="FF0000"/>
                </a:solidFill>
              </a:rPr>
              <a:t>Prevailing Notions of Happiness</a:t>
            </a:r>
          </a:p>
        </p:txBody>
      </p:sp>
      <p:sp>
        <p:nvSpPr>
          <p:cNvPr id="3" name="Text Placeholder 2"/>
          <p:cNvSpPr>
            <a:spLocks noGrp="1"/>
          </p:cNvSpPr>
          <p:nvPr>
            <p:ph type="body" sz="quarter" idx="13"/>
          </p:nvPr>
        </p:nvSpPr>
        <p:spPr/>
        <p:txBody>
          <a:bodyPr>
            <a:normAutofit/>
          </a:bodyPr>
          <a:lstStyle/>
          <a:p>
            <a:pPr>
              <a:defRPr/>
            </a:pPr>
            <a:r>
              <a:rPr sz="2400" dirty="0">
                <a:solidFill>
                  <a:srgbClr val="FF0000"/>
                </a:solidFill>
              </a:rPr>
              <a:t>Continuity of Happiness from Physical facility?</a:t>
            </a:r>
          </a:p>
          <a:p>
            <a:pPr>
              <a:defRPr/>
            </a:pPr>
            <a:r>
              <a:rPr sz="2400" dirty="0">
                <a:solidFill>
                  <a:srgbClr val="FF0000"/>
                </a:solidFill>
              </a:rPr>
              <a:t>Continuity of happiness from </a:t>
            </a:r>
            <a:r>
              <a:rPr sz="2400" dirty="0" err="1">
                <a:solidFill>
                  <a:srgbClr val="FF0000"/>
                </a:solidFill>
              </a:rPr>
              <a:t>favourable</a:t>
            </a:r>
            <a:r>
              <a:rPr sz="2400" dirty="0">
                <a:solidFill>
                  <a:srgbClr val="FF0000"/>
                </a:solidFill>
              </a:rPr>
              <a:t> feeling from others?</a:t>
            </a:r>
          </a:p>
          <a:p>
            <a:pPr algn="ctr">
              <a:buFont typeface="Symbol" pitchFamily="18" charset="2"/>
              <a:buNone/>
              <a:defRPr/>
            </a:pPr>
            <a:endParaRPr sz="2400" dirty="0">
              <a:solidFill>
                <a:srgbClr val="FF0000"/>
              </a:solidFill>
            </a:endParaRPr>
          </a:p>
          <a:p>
            <a:pPr algn="ctr">
              <a:buFont typeface="Symbol" pitchFamily="18" charset="2"/>
              <a:buNone/>
              <a:defRPr/>
            </a:pPr>
            <a:r>
              <a:rPr sz="2400" dirty="0">
                <a:solidFill>
                  <a:srgbClr val="FF0000"/>
                </a:solidFill>
              </a:rPr>
              <a:t>Happiness is not the same as excitement.</a:t>
            </a:r>
          </a:p>
          <a:p>
            <a:pPr>
              <a:defRPr/>
            </a:pPr>
            <a:endParaRPr sz="2400" dirty="0">
              <a:solidFill>
                <a:srgbClr val="FF0000"/>
              </a:solidFill>
            </a:endParaRPr>
          </a:p>
          <a:p>
            <a:pPr marL="0" indent="0">
              <a:buNone/>
              <a:defRPr/>
            </a:pPr>
            <a:r>
              <a:rPr sz="2400" dirty="0">
                <a:solidFill>
                  <a:srgbClr val="FF0000"/>
                </a:solidFill>
              </a:rPr>
              <a:t>Other Prevailing Notions about Happiness:</a:t>
            </a:r>
          </a:p>
          <a:p>
            <a:pPr>
              <a:defRPr/>
            </a:pPr>
            <a:r>
              <a:rPr sz="2400" dirty="0" err="1">
                <a:solidFill>
                  <a:srgbClr val="FF0000"/>
                </a:solidFill>
              </a:rPr>
              <a:t>Hapiness</a:t>
            </a:r>
            <a:r>
              <a:rPr sz="2400" dirty="0">
                <a:solidFill>
                  <a:srgbClr val="FF0000"/>
                </a:solidFill>
              </a:rPr>
              <a:t> and unhappiness are the two sides of the same coin</a:t>
            </a:r>
          </a:p>
          <a:p>
            <a:pPr>
              <a:defRPr/>
            </a:pPr>
            <a:r>
              <a:rPr sz="2400" dirty="0">
                <a:solidFill>
                  <a:srgbClr val="FF0000"/>
                </a:solidFill>
              </a:rPr>
              <a:t>If we become happy progress will stop.</a:t>
            </a:r>
          </a:p>
          <a:p>
            <a:pPr>
              <a:defRPr/>
            </a:pPr>
            <a:r>
              <a:rPr sz="2400" dirty="0">
                <a:solidFill>
                  <a:srgbClr val="FF0000"/>
                </a:solidFill>
              </a:rPr>
              <a:t>My happiness depends on the others. What can I do about it?</a:t>
            </a:r>
          </a:p>
          <a:p>
            <a:pPr>
              <a:defRPr/>
            </a:pPr>
            <a:r>
              <a:rPr sz="2400" dirty="0">
                <a:solidFill>
                  <a:srgbClr val="FF0000"/>
                </a:solidFill>
              </a:rPr>
              <a:t>We don't want happiness for ourselves, but we want to make others happy.</a:t>
            </a:r>
          </a:p>
          <a:p>
            <a:pPr>
              <a:defRPr/>
            </a:pPr>
            <a:r>
              <a:rPr sz="2400" dirty="0">
                <a:solidFill>
                  <a:srgbClr val="FF0000"/>
                </a:solidFill>
              </a:rPr>
              <a:t>Happiness is small thing, I have higher aspirations such as contentment, peace, bliss, </a:t>
            </a:r>
            <a:r>
              <a:rPr sz="2400" dirty="0" err="1">
                <a:solidFill>
                  <a:srgbClr val="FF0000"/>
                </a:solidFill>
              </a:rPr>
              <a:t>etc</a:t>
            </a:r>
            <a:r>
              <a:rPr sz="2400" dirty="0">
                <a:solidFill>
                  <a:srgbClr val="FF0000"/>
                </a:solidFill>
              </a:rPr>
              <a:t>…   </a:t>
            </a:r>
          </a:p>
          <a:p>
            <a:pPr marL="0" indent="0">
              <a:buNone/>
              <a:defRPr/>
            </a:pPr>
            <a:endParaRPr sz="2400" dirty="0">
              <a:solidFill>
                <a:srgbClr val="FF0000"/>
              </a:solidFill>
            </a:endParaRPr>
          </a:p>
          <a:p>
            <a:pPr>
              <a:defRPr/>
            </a:pPr>
            <a:endParaRPr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linds(horizontal)">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blinds(horizontal)">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solidFill>
                  <a:srgbClr val="C00000"/>
                </a:solidFill>
              </a:rPr>
              <a:t>Excitement and Escape</a:t>
            </a:r>
          </a:p>
        </p:txBody>
      </p:sp>
      <p:sp>
        <p:nvSpPr>
          <p:cNvPr id="3" name="Text Placeholder 2"/>
          <p:cNvSpPr>
            <a:spLocks noGrp="1"/>
          </p:cNvSpPr>
          <p:nvPr>
            <p:ph type="body" sz="quarter" idx="13"/>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a:p>
          <a:p>
            <a:pPr>
              <a:buFont typeface="Symbol" pitchFamily="18" charset="2"/>
              <a:buNone/>
            </a:pPr>
            <a:r>
              <a:t>Excitement (Temporary Happiness) from Outside</a:t>
            </a:r>
          </a:p>
          <a:p>
            <a:pPr>
              <a:buFont typeface="Symbol" pitchFamily="18" charset="2"/>
              <a:buNone/>
            </a:pPr>
            <a:endParaRPr/>
          </a:p>
          <a:p>
            <a:pPr algn="ctr">
              <a:buFont typeface="Symbol" pitchFamily="18" charset="2"/>
              <a:buNone/>
            </a:pPr>
            <a:endParaRPr/>
          </a:p>
          <a:p>
            <a:pPr algn="ctr">
              <a:buFont typeface="Symbol" pitchFamily="18" charset="2"/>
              <a:buNone/>
            </a:pPr>
            <a:endParaRPr/>
          </a:p>
          <a:p>
            <a:pPr algn="ctr">
              <a:buFont typeface="Symbol" pitchFamily="18" charset="2"/>
              <a:buNone/>
            </a:pPr>
            <a:endParaRPr/>
          </a:p>
          <a:p>
            <a:pPr algn="ctr">
              <a:buFont typeface="Symbol" pitchFamily="18" charset="2"/>
              <a:buNone/>
            </a:pPr>
            <a:endParaRPr/>
          </a:p>
          <a:p>
            <a:pPr algn="ctr">
              <a:buFont typeface="Symbol" pitchFamily="18" charset="2"/>
              <a:buNone/>
            </a:pPr>
            <a:endParaRPr/>
          </a:p>
          <a:p>
            <a:pPr>
              <a:buFont typeface="Symbol" pitchFamily="18" charset="2"/>
              <a:buNone/>
            </a:pPr>
            <a:r>
              <a:t>Escape (running away from unhappiness)</a:t>
            </a:r>
          </a:p>
          <a:p>
            <a:pPr>
              <a:buFont typeface="Symbol" pitchFamily="18" charset="2"/>
              <a:buNone/>
            </a:pPr>
            <a:endParaRPr/>
          </a:p>
        </p:txBody>
      </p:sp>
      <p:sp>
        <p:nvSpPr>
          <p:cNvPr id="5" name="Rectangle 4"/>
          <p:cNvSpPr/>
          <p:nvPr/>
        </p:nvSpPr>
        <p:spPr>
          <a:xfrm>
            <a:off x="76200" y="1600200"/>
            <a:ext cx="73152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solidFill>
                  <a:schemeClr val="tx1"/>
                </a:solidFill>
              </a:rPr>
              <a:t>Consumption of Physical Facility, enjoyment of favorable sensations</a:t>
            </a:r>
          </a:p>
          <a:p>
            <a:pPr>
              <a:defRPr/>
            </a:pPr>
            <a:r>
              <a:rPr lang="en-US" b="1" dirty="0">
                <a:solidFill>
                  <a:schemeClr val="tx1"/>
                </a:solidFill>
              </a:rPr>
              <a:t>- (Sound, touch, Form, Taste, Smell)</a:t>
            </a:r>
          </a:p>
          <a:p>
            <a:pPr algn="ctr">
              <a:defRPr/>
            </a:pPr>
            <a:r>
              <a:rPr lang="en-US" b="1" dirty="0">
                <a:solidFill>
                  <a:srgbClr val="C00000"/>
                </a:solidFill>
              </a:rPr>
              <a:t>(Tasty-Necessary) – Tasty-Unnecessary) – (Tasteless-Unnecessary)- (Intolerable)</a:t>
            </a:r>
          </a:p>
          <a:p>
            <a:pPr>
              <a:defRPr/>
            </a:pPr>
            <a:r>
              <a:rPr lang="en-US" sz="2000" b="1" dirty="0">
                <a:solidFill>
                  <a:schemeClr val="tx1"/>
                </a:solidFill>
              </a:rPr>
              <a:t>Receiving favorable feeling from others</a:t>
            </a:r>
          </a:p>
          <a:p>
            <a:pPr>
              <a:defRPr/>
            </a:pPr>
            <a:r>
              <a:rPr lang="en-US" b="1" dirty="0">
                <a:solidFill>
                  <a:schemeClr val="tx1"/>
                </a:solidFill>
              </a:rPr>
              <a:t>- (Attention, Appreciation…)</a:t>
            </a:r>
            <a:endParaRPr lang="en-US" b="1" dirty="0">
              <a:solidFill>
                <a:srgbClr val="C00000"/>
              </a:solidFill>
            </a:endParaRPr>
          </a:p>
        </p:txBody>
      </p:sp>
      <p:sp>
        <p:nvSpPr>
          <p:cNvPr id="6" name="Rectangle 5"/>
          <p:cNvSpPr/>
          <p:nvPr/>
        </p:nvSpPr>
        <p:spPr>
          <a:xfrm>
            <a:off x="76200" y="4267200"/>
            <a:ext cx="73152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solidFill>
                  <a:schemeClr val="tx1"/>
                </a:solidFill>
              </a:rPr>
              <a:t>Over eating</a:t>
            </a:r>
          </a:p>
          <a:p>
            <a:pPr>
              <a:defRPr/>
            </a:pPr>
            <a:r>
              <a:rPr lang="en-US" sz="2000" b="1" dirty="0">
                <a:solidFill>
                  <a:schemeClr val="tx1"/>
                </a:solidFill>
              </a:rPr>
              <a:t>Over Sleeping</a:t>
            </a:r>
          </a:p>
          <a:p>
            <a:pPr>
              <a:defRPr/>
            </a:pPr>
            <a:r>
              <a:rPr lang="en-US" sz="2000" b="1" dirty="0">
                <a:solidFill>
                  <a:schemeClr val="tx1"/>
                </a:solidFill>
              </a:rPr>
              <a:t>---</a:t>
            </a:r>
          </a:p>
          <a:p>
            <a:pPr>
              <a:defRPr/>
            </a:pPr>
            <a:r>
              <a:rPr lang="en-US" sz="2000" b="1" dirty="0" err="1">
                <a:solidFill>
                  <a:schemeClr val="tx1"/>
                </a:solidFill>
              </a:rPr>
              <a:t>Gutka</a:t>
            </a:r>
            <a:r>
              <a:rPr lang="en-US" sz="2000" b="1" dirty="0">
                <a:solidFill>
                  <a:schemeClr val="tx1"/>
                </a:solidFill>
              </a:rPr>
              <a:t>/ Tobacco</a:t>
            </a:r>
          </a:p>
          <a:p>
            <a:pPr>
              <a:defRPr/>
            </a:pPr>
            <a:r>
              <a:rPr lang="en-US" sz="2000" b="1" dirty="0">
                <a:solidFill>
                  <a:schemeClr val="tx1"/>
                </a:solidFill>
              </a:rPr>
              <a:t>Alcohol</a:t>
            </a:r>
          </a:p>
          <a:p>
            <a:pPr>
              <a:defRPr/>
            </a:pPr>
            <a:r>
              <a:rPr lang="en-US" sz="2000" b="1" dirty="0">
                <a:solidFill>
                  <a:schemeClr val="tx1"/>
                </a:solidFill>
              </a:rPr>
              <a:t>Drugs</a:t>
            </a:r>
          </a:p>
          <a:p>
            <a:pPr>
              <a:defRPr/>
            </a:pPr>
            <a:r>
              <a:rPr lang="en-US" sz="2000" b="1" dirty="0">
                <a:solidFill>
                  <a:schemeClr val="tx1"/>
                </a:solidFill>
              </a:rPr>
              <a:t>.---</a:t>
            </a:r>
            <a:endParaRPr lang="en-US" b="1" dirty="0">
              <a:solidFill>
                <a:srgbClr val="C00000"/>
              </a:solidFill>
            </a:endParaRPr>
          </a:p>
        </p:txBody>
      </p:sp>
      <p:sp>
        <p:nvSpPr>
          <p:cNvPr id="7" name="TextBox 6"/>
          <p:cNvSpPr txBox="1">
            <a:spLocks noChangeArrowheads="1"/>
          </p:cNvSpPr>
          <p:nvPr/>
        </p:nvSpPr>
        <p:spPr bwMode="auto">
          <a:xfrm>
            <a:off x="7467600" y="2706688"/>
            <a:ext cx="1447800" cy="646112"/>
          </a:xfrm>
          <a:prstGeom prst="rect">
            <a:avLst/>
          </a:prstGeom>
          <a:noFill/>
          <a:ln w="9525">
            <a:noFill/>
            <a:miter lim="800000"/>
            <a:headEnd/>
            <a:tailEnd/>
          </a:ln>
        </p:spPr>
        <p:txBody>
          <a:bodyPr>
            <a:spAutoFit/>
          </a:bodyPr>
          <a:lstStyle/>
          <a:p>
            <a:pPr algn="ctr"/>
            <a:r>
              <a:rPr lang="en-US" b="1"/>
              <a:t>Temporary Excitement</a:t>
            </a:r>
          </a:p>
        </p:txBody>
      </p:sp>
      <p:sp>
        <p:nvSpPr>
          <p:cNvPr id="8" name="TextBox 7"/>
          <p:cNvSpPr txBox="1">
            <a:spLocks noChangeArrowheads="1"/>
          </p:cNvSpPr>
          <p:nvPr/>
        </p:nvSpPr>
        <p:spPr bwMode="auto">
          <a:xfrm>
            <a:off x="7391400" y="4267200"/>
            <a:ext cx="1676400" cy="923925"/>
          </a:xfrm>
          <a:prstGeom prst="rect">
            <a:avLst/>
          </a:prstGeom>
          <a:noFill/>
          <a:ln w="9525">
            <a:noFill/>
            <a:miter lim="800000"/>
            <a:headEnd/>
            <a:tailEnd/>
          </a:ln>
        </p:spPr>
        <p:txBody>
          <a:bodyPr>
            <a:spAutoFit/>
          </a:bodyPr>
          <a:lstStyle/>
          <a:p>
            <a:pPr algn="ctr"/>
            <a:r>
              <a:rPr lang="en-US" b="1"/>
              <a:t>Temporary escape from Unhappiness</a:t>
            </a:r>
          </a:p>
        </p:txBody>
      </p:sp>
      <p:sp>
        <p:nvSpPr>
          <p:cNvPr id="9" name="Curved Right Arrow 8"/>
          <p:cNvSpPr/>
          <p:nvPr/>
        </p:nvSpPr>
        <p:spPr>
          <a:xfrm>
            <a:off x="7924800" y="3505200"/>
            <a:ext cx="381000" cy="7620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0" name="Curved Up Arrow 9"/>
          <p:cNvSpPr/>
          <p:nvPr/>
        </p:nvSpPr>
        <p:spPr>
          <a:xfrm rot="16200000">
            <a:off x="8267700" y="3543300"/>
            <a:ext cx="762000" cy="3810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blinds(horizontal)">
                                      <p:cBhvr>
                                        <p:cTn id="12" dur="500"/>
                                        <p:tgtEl>
                                          <p:spTgt spid="3">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linds(horizontal)">
                                      <p:cBhvr>
                                        <p:cTn id="30" dur="500"/>
                                        <p:tgtEl>
                                          <p:spTgt spid="10"/>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linds(horizontal)">
                                      <p:cBhvr>
                                        <p:cTn id="33" dur="500"/>
                                        <p:tgtEl>
                                          <p:spTgt spid="8"/>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blinds(horizontal)">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p:bldP spid="8" grpId="0"/>
      <p:bldP spid="9" grpId="0" animBg="1"/>
      <p:bldP spid="1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solidFill>
                  <a:srgbClr val="C00000"/>
                </a:solidFill>
              </a:rPr>
              <a:t>A Critical Appraisal of the current Scenario</a:t>
            </a:r>
          </a:p>
        </p:txBody>
      </p:sp>
      <p:sp>
        <p:nvSpPr>
          <p:cNvPr id="4" name="Rectangle 3"/>
          <p:cNvSpPr/>
          <p:nvPr/>
        </p:nvSpPr>
        <p:spPr>
          <a:xfrm>
            <a:off x="152400" y="609600"/>
            <a:ext cx="54864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solidFill>
                  <a:srgbClr val="C00000"/>
                </a:solidFill>
              </a:rPr>
              <a:t>NOTION OF HAPPINESS</a:t>
            </a:r>
          </a:p>
          <a:p>
            <a:pPr>
              <a:defRPr/>
            </a:pPr>
            <a:r>
              <a:rPr lang="en-US" sz="2000" b="1" dirty="0">
                <a:solidFill>
                  <a:srgbClr val="C00000"/>
                </a:solidFill>
              </a:rPr>
              <a:t>Consumption of Physical Facility, enjoyment of favorable sensations</a:t>
            </a:r>
          </a:p>
          <a:p>
            <a:pPr>
              <a:buFontTx/>
              <a:buChar char="-"/>
              <a:defRPr/>
            </a:pPr>
            <a:r>
              <a:rPr lang="en-US" b="1" dirty="0">
                <a:solidFill>
                  <a:srgbClr val="C00000"/>
                </a:solidFill>
              </a:rPr>
              <a:t>(Sound, touch, Form, Taste, Smell)</a:t>
            </a:r>
          </a:p>
          <a:p>
            <a:pPr>
              <a:defRPr/>
            </a:pPr>
            <a:r>
              <a:rPr lang="en-US" sz="2000" b="1" dirty="0">
                <a:solidFill>
                  <a:srgbClr val="C00000"/>
                </a:solidFill>
              </a:rPr>
              <a:t>Receiving favorable feeling from others</a:t>
            </a:r>
          </a:p>
          <a:p>
            <a:pPr>
              <a:defRPr/>
            </a:pPr>
            <a:r>
              <a:rPr lang="en-US" b="1" dirty="0">
                <a:solidFill>
                  <a:srgbClr val="C00000"/>
                </a:solidFill>
              </a:rPr>
              <a:t>- (Attention, Appreciation…)</a:t>
            </a:r>
          </a:p>
        </p:txBody>
      </p:sp>
      <p:sp>
        <p:nvSpPr>
          <p:cNvPr id="5" name="TextBox 4"/>
          <p:cNvSpPr txBox="1">
            <a:spLocks noChangeArrowheads="1"/>
          </p:cNvSpPr>
          <p:nvPr/>
        </p:nvSpPr>
        <p:spPr bwMode="auto">
          <a:xfrm>
            <a:off x="6934200" y="1066800"/>
            <a:ext cx="1676400" cy="923925"/>
          </a:xfrm>
          <a:prstGeom prst="rect">
            <a:avLst/>
          </a:prstGeom>
          <a:noFill/>
          <a:ln w="9525">
            <a:solidFill>
              <a:schemeClr val="accent1"/>
            </a:solidFill>
            <a:miter lim="800000"/>
            <a:headEnd/>
            <a:tailEnd/>
          </a:ln>
        </p:spPr>
        <p:txBody>
          <a:bodyPr>
            <a:spAutoFit/>
          </a:bodyPr>
          <a:lstStyle/>
          <a:p>
            <a:pPr algn="ctr"/>
            <a:r>
              <a:rPr lang="en-US" b="1">
                <a:solidFill>
                  <a:srgbClr val="C00000"/>
                </a:solidFill>
              </a:rPr>
              <a:t>Temporary escape from Unhappiness</a:t>
            </a:r>
          </a:p>
        </p:txBody>
      </p:sp>
      <p:sp>
        <p:nvSpPr>
          <p:cNvPr id="6" name="Curved Right Arrow 5"/>
          <p:cNvSpPr/>
          <p:nvPr/>
        </p:nvSpPr>
        <p:spPr>
          <a:xfrm rot="5400000">
            <a:off x="5981700" y="952500"/>
            <a:ext cx="381000" cy="7620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C00000"/>
              </a:solidFill>
            </a:endParaRPr>
          </a:p>
        </p:txBody>
      </p:sp>
      <p:sp>
        <p:nvSpPr>
          <p:cNvPr id="7" name="Curved Up Arrow 6"/>
          <p:cNvSpPr/>
          <p:nvPr/>
        </p:nvSpPr>
        <p:spPr>
          <a:xfrm>
            <a:off x="6019800" y="1600200"/>
            <a:ext cx="762000" cy="3810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C00000"/>
              </a:solidFill>
            </a:endParaRPr>
          </a:p>
        </p:txBody>
      </p:sp>
      <p:sp>
        <p:nvSpPr>
          <p:cNvPr id="8" name="Rectangle 7"/>
          <p:cNvSpPr/>
          <p:nvPr/>
        </p:nvSpPr>
        <p:spPr>
          <a:xfrm>
            <a:off x="152400" y="2590800"/>
            <a:ext cx="548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solidFill>
                  <a:srgbClr val="C00000"/>
                </a:solidFill>
              </a:rPr>
              <a:t>NOTION OF PROSPERITY</a:t>
            </a:r>
          </a:p>
          <a:p>
            <a:pPr>
              <a:defRPr/>
            </a:pPr>
            <a:r>
              <a:rPr lang="en-US" sz="2000" b="1" dirty="0">
                <a:solidFill>
                  <a:srgbClr val="C00000"/>
                </a:solidFill>
              </a:rPr>
              <a:t>To be rich is to be Prosperous</a:t>
            </a:r>
            <a:endParaRPr lang="en-US" b="1" dirty="0">
              <a:solidFill>
                <a:srgbClr val="C00000"/>
              </a:solidFill>
            </a:endParaRPr>
          </a:p>
        </p:txBody>
      </p:sp>
      <p:cxnSp>
        <p:nvCxnSpPr>
          <p:cNvPr id="11" name="Straight Arrow Connector 10"/>
          <p:cNvCxnSpPr/>
          <p:nvPr/>
        </p:nvCxnSpPr>
        <p:spPr>
          <a:xfrm rot="5400000">
            <a:off x="419101" y="3467100"/>
            <a:ext cx="381000" cy="317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4306094" y="3466306"/>
            <a:ext cx="3810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a:spLocks noChangeArrowheads="1"/>
          </p:cNvSpPr>
          <p:nvPr/>
        </p:nvSpPr>
        <p:spPr bwMode="auto">
          <a:xfrm>
            <a:off x="76200" y="3581400"/>
            <a:ext cx="3429000" cy="369888"/>
          </a:xfrm>
          <a:prstGeom prst="rect">
            <a:avLst/>
          </a:prstGeom>
          <a:noFill/>
          <a:ln w="9525">
            <a:solidFill>
              <a:schemeClr val="tx1"/>
            </a:solidFill>
            <a:miter lim="800000"/>
            <a:headEnd/>
            <a:tailEnd/>
          </a:ln>
        </p:spPr>
        <p:txBody>
          <a:bodyPr>
            <a:spAutoFit/>
          </a:bodyPr>
          <a:lstStyle/>
          <a:p>
            <a:r>
              <a:rPr lang="en-US" b="1">
                <a:solidFill>
                  <a:srgbClr val="C00000"/>
                </a:solidFill>
              </a:rPr>
              <a:t>Domination and Exploitation</a:t>
            </a:r>
          </a:p>
        </p:txBody>
      </p:sp>
      <p:sp>
        <p:nvSpPr>
          <p:cNvPr id="14" name="TextBox 13"/>
          <p:cNvSpPr txBox="1">
            <a:spLocks noChangeArrowheads="1"/>
          </p:cNvSpPr>
          <p:nvPr/>
        </p:nvSpPr>
        <p:spPr bwMode="auto">
          <a:xfrm>
            <a:off x="3733800" y="3592513"/>
            <a:ext cx="4267200" cy="369887"/>
          </a:xfrm>
          <a:prstGeom prst="rect">
            <a:avLst/>
          </a:prstGeom>
          <a:noFill/>
          <a:ln w="9525">
            <a:solidFill>
              <a:schemeClr val="tx1"/>
            </a:solidFill>
            <a:miter lim="800000"/>
            <a:headEnd/>
            <a:tailEnd/>
          </a:ln>
        </p:spPr>
        <p:txBody>
          <a:bodyPr>
            <a:spAutoFit/>
          </a:bodyPr>
          <a:lstStyle/>
          <a:p>
            <a:r>
              <a:rPr lang="en-US" b="1">
                <a:solidFill>
                  <a:srgbClr val="C00000"/>
                </a:solidFill>
              </a:rPr>
              <a:t>Accumulation of Physical facility</a:t>
            </a:r>
          </a:p>
        </p:txBody>
      </p:sp>
      <p:sp>
        <p:nvSpPr>
          <p:cNvPr id="15" name="TextBox 14"/>
          <p:cNvSpPr txBox="1">
            <a:spLocks noChangeArrowheads="1"/>
          </p:cNvSpPr>
          <p:nvPr/>
        </p:nvSpPr>
        <p:spPr bwMode="auto">
          <a:xfrm>
            <a:off x="76200" y="4354513"/>
            <a:ext cx="3048000" cy="369887"/>
          </a:xfrm>
          <a:prstGeom prst="rect">
            <a:avLst/>
          </a:prstGeom>
          <a:noFill/>
          <a:ln w="9525">
            <a:solidFill>
              <a:schemeClr val="tx1"/>
            </a:solidFill>
            <a:miter lim="800000"/>
            <a:headEnd/>
            <a:tailEnd/>
          </a:ln>
        </p:spPr>
        <p:txBody>
          <a:bodyPr>
            <a:spAutoFit/>
          </a:bodyPr>
          <a:lstStyle/>
          <a:p>
            <a:r>
              <a:rPr lang="en-US" b="1">
                <a:solidFill>
                  <a:srgbClr val="C00000"/>
                </a:solidFill>
              </a:rPr>
              <a:t>Injustice</a:t>
            </a:r>
          </a:p>
        </p:txBody>
      </p:sp>
      <p:sp>
        <p:nvSpPr>
          <p:cNvPr id="16" name="TextBox 15"/>
          <p:cNvSpPr txBox="1">
            <a:spLocks noChangeArrowheads="1"/>
          </p:cNvSpPr>
          <p:nvPr/>
        </p:nvSpPr>
        <p:spPr bwMode="auto">
          <a:xfrm>
            <a:off x="76200" y="5075238"/>
            <a:ext cx="3124200" cy="1477962"/>
          </a:xfrm>
          <a:prstGeom prst="rect">
            <a:avLst/>
          </a:prstGeom>
          <a:noFill/>
          <a:ln w="9525">
            <a:solidFill>
              <a:schemeClr val="tx1"/>
            </a:solidFill>
            <a:miter lim="800000"/>
            <a:headEnd/>
            <a:tailEnd/>
          </a:ln>
        </p:spPr>
        <p:txBody>
          <a:bodyPr>
            <a:spAutoFit/>
          </a:bodyPr>
          <a:lstStyle/>
          <a:p>
            <a:r>
              <a:rPr lang="en-US" b="1">
                <a:solidFill>
                  <a:srgbClr val="C00000"/>
                </a:solidFill>
              </a:rPr>
              <a:t>Opposition, 	Struggle</a:t>
            </a:r>
          </a:p>
          <a:p>
            <a:endParaRPr lang="en-US" b="1">
              <a:solidFill>
                <a:srgbClr val="C00000"/>
              </a:solidFill>
            </a:endParaRPr>
          </a:p>
          <a:p>
            <a:r>
              <a:rPr lang="en-US" b="1">
                <a:solidFill>
                  <a:srgbClr val="C00000"/>
                </a:solidFill>
              </a:rPr>
              <a:t>Injustice	Terrorism</a:t>
            </a:r>
          </a:p>
          <a:p>
            <a:endParaRPr lang="en-US" b="1">
              <a:solidFill>
                <a:srgbClr val="C00000"/>
              </a:solidFill>
            </a:endParaRPr>
          </a:p>
          <a:p>
            <a:r>
              <a:rPr lang="en-US" b="1">
                <a:solidFill>
                  <a:srgbClr val="C00000"/>
                </a:solidFill>
              </a:rPr>
              <a:t>War		…</a:t>
            </a:r>
          </a:p>
        </p:txBody>
      </p:sp>
      <p:sp>
        <p:nvSpPr>
          <p:cNvPr id="17" name="TextBox 16"/>
          <p:cNvSpPr txBox="1">
            <a:spLocks noChangeArrowheads="1"/>
          </p:cNvSpPr>
          <p:nvPr/>
        </p:nvSpPr>
        <p:spPr bwMode="auto">
          <a:xfrm>
            <a:off x="3657600" y="5105400"/>
            <a:ext cx="5410200" cy="923925"/>
          </a:xfrm>
          <a:prstGeom prst="rect">
            <a:avLst/>
          </a:prstGeom>
          <a:noFill/>
          <a:ln w="9525">
            <a:solidFill>
              <a:schemeClr val="tx1"/>
            </a:solidFill>
            <a:miter lim="800000"/>
            <a:headEnd/>
            <a:tailEnd/>
          </a:ln>
        </p:spPr>
        <p:txBody>
          <a:bodyPr>
            <a:spAutoFit/>
          </a:bodyPr>
          <a:lstStyle/>
          <a:p>
            <a:r>
              <a:rPr lang="en-US" b="1">
                <a:solidFill>
                  <a:srgbClr val="C00000"/>
                </a:solidFill>
              </a:rPr>
              <a:t>Resource depletion	Environment Pollution</a:t>
            </a:r>
          </a:p>
          <a:p>
            <a:endParaRPr lang="en-US" b="1">
              <a:solidFill>
                <a:srgbClr val="C00000"/>
              </a:solidFill>
            </a:endParaRPr>
          </a:p>
          <a:p>
            <a:r>
              <a:rPr lang="en-US" b="1">
                <a:solidFill>
                  <a:srgbClr val="C00000"/>
                </a:solidFill>
              </a:rPr>
              <a:t>Climate Change		Global Warming	</a:t>
            </a:r>
          </a:p>
        </p:txBody>
      </p:sp>
      <p:sp>
        <p:nvSpPr>
          <p:cNvPr id="18" name="TextBox 17"/>
          <p:cNvSpPr txBox="1">
            <a:spLocks noChangeArrowheads="1"/>
          </p:cNvSpPr>
          <p:nvPr/>
        </p:nvSpPr>
        <p:spPr bwMode="auto">
          <a:xfrm>
            <a:off x="3733800" y="4343400"/>
            <a:ext cx="4267200" cy="369888"/>
          </a:xfrm>
          <a:prstGeom prst="rect">
            <a:avLst/>
          </a:prstGeom>
          <a:noFill/>
          <a:ln w="9525">
            <a:solidFill>
              <a:schemeClr val="tx1"/>
            </a:solidFill>
            <a:miter lim="800000"/>
            <a:headEnd/>
            <a:tailEnd/>
          </a:ln>
        </p:spPr>
        <p:txBody>
          <a:bodyPr>
            <a:spAutoFit/>
          </a:bodyPr>
          <a:lstStyle/>
          <a:p>
            <a:r>
              <a:rPr lang="en-US" b="1">
                <a:solidFill>
                  <a:srgbClr val="C00000"/>
                </a:solidFill>
              </a:rPr>
              <a:t>Violation of natural Laws</a:t>
            </a:r>
          </a:p>
        </p:txBody>
      </p:sp>
      <p:cxnSp>
        <p:nvCxnSpPr>
          <p:cNvPr id="19" name="Straight Arrow Connector 18"/>
          <p:cNvCxnSpPr/>
          <p:nvPr/>
        </p:nvCxnSpPr>
        <p:spPr>
          <a:xfrm rot="5400000">
            <a:off x="419894" y="4152106"/>
            <a:ext cx="3810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419894" y="4914106"/>
            <a:ext cx="3810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4306094" y="4152106"/>
            <a:ext cx="3810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4306094" y="4914106"/>
            <a:ext cx="3810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linds(horizontal)">
                                      <p:cBhvr>
                                        <p:cTn id="26" dur="500"/>
                                        <p:tgtEl>
                                          <p:spTgt spid="13"/>
                                        </p:tgtEl>
                                      </p:cBhvr>
                                    </p:animEffect>
                                  </p:childTnLst>
                                </p:cTn>
                              </p:par>
                              <p:par>
                                <p:cTn id="27" presetID="3" presetClass="entr" presetSubtype="1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linds(horizontal)">
                                      <p:cBhvr>
                                        <p:cTn id="29" dur="500"/>
                                        <p:tgtEl>
                                          <p:spTgt spid="11"/>
                                        </p:tgtEl>
                                      </p:cBhvr>
                                    </p:animEffect>
                                  </p:childTnLst>
                                </p:cTn>
                              </p:par>
                              <p:par>
                                <p:cTn id="30" presetID="3" presetClass="entr" presetSubtype="1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linds(horizontal)">
                                      <p:cBhvr>
                                        <p:cTn id="32" dur="500"/>
                                        <p:tgtEl>
                                          <p:spTgt spid="19"/>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linds(horizontal)">
                                      <p:cBhvr>
                                        <p:cTn id="35" dur="500"/>
                                        <p:tgtEl>
                                          <p:spTgt spid="15"/>
                                        </p:tgtEl>
                                      </p:cBhvr>
                                    </p:animEffect>
                                  </p:childTnLst>
                                </p:cTn>
                              </p:par>
                              <p:par>
                                <p:cTn id="36" presetID="3" presetClass="entr" presetSubtype="10"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blinds(horizontal)">
                                      <p:cBhvr>
                                        <p:cTn id="38" dur="500"/>
                                        <p:tgtEl>
                                          <p:spTgt spid="20"/>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blinds(horizontal)">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blinds(horizontal)">
                                      <p:cBhvr>
                                        <p:cTn id="46" dur="500"/>
                                        <p:tgtEl>
                                          <p:spTgt spid="11"/>
                                        </p:tgtEl>
                                      </p:cBhvr>
                                    </p:animEffect>
                                  </p:childTnLst>
                                </p:cTn>
                              </p:par>
                              <p:par>
                                <p:cTn id="47" presetID="3" presetClass="entr" presetSubtype="1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blinds(horizontal)">
                                      <p:cBhvr>
                                        <p:cTn id="49" dur="500"/>
                                        <p:tgtEl>
                                          <p:spTgt spid="19"/>
                                        </p:tgtEl>
                                      </p:cBhvr>
                                    </p:animEffect>
                                  </p:childTnLst>
                                </p:cTn>
                              </p:par>
                              <p:par>
                                <p:cTn id="50" presetID="3" presetClass="entr" presetSubtype="10" fill="hold" grpId="1"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linds(horizontal)">
                                      <p:cBhvr>
                                        <p:cTn id="52" dur="500"/>
                                        <p:tgtEl>
                                          <p:spTgt spid="15"/>
                                        </p:tgtEl>
                                      </p:cBhvr>
                                    </p:animEffect>
                                  </p:childTnLst>
                                </p:cTn>
                              </p:par>
                              <p:par>
                                <p:cTn id="53" presetID="3" presetClass="entr" presetSubtype="10"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blinds(horizontal)">
                                      <p:cBhvr>
                                        <p:cTn id="55" dur="500"/>
                                        <p:tgtEl>
                                          <p:spTgt spid="20"/>
                                        </p:tgtEl>
                                      </p:cBhvr>
                                    </p:animEffect>
                                  </p:childTnLst>
                                </p:cTn>
                              </p:par>
                              <p:par>
                                <p:cTn id="56" presetID="3" presetClass="entr" presetSubtype="10" fill="hold"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blinds(horizontal)">
                                      <p:cBhvr>
                                        <p:cTn id="58" dur="500"/>
                                        <p:tgtEl>
                                          <p:spTgt spid="12"/>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blinds(horizontal)">
                                      <p:cBhvr>
                                        <p:cTn id="61" dur="500"/>
                                        <p:tgtEl>
                                          <p:spTgt spid="14"/>
                                        </p:tgtEl>
                                      </p:cBhvr>
                                    </p:animEffect>
                                  </p:childTnLst>
                                </p:cTn>
                              </p:par>
                              <p:par>
                                <p:cTn id="62" presetID="3" presetClass="entr" presetSubtype="10" fill="hold"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blinds(horizontal)">
                                      <p:cBhvr>
                                        <p:cTn id="64" dur="500"/>
                                        <p:tgtEl>
                                          <p:spTgt spid="21"/>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blinds(horizontal)">
                                      <p:cBhvr>
                                        <p:cTn id="67" dur="500"/>
                                        <p:tgtEl>
                                          <p:spTgt spid="18"/>
                                        </p:tgtEl>
                                      </p:cBhvr>
                                    </p:animEffect>
                                  </p:childTnLst>
                                </p:cTn>
                              </p:par>
                              <p:par>
                                <p:cTn id="68" presetID="3" presetClass="entr" presetSubtype="10" fill="hold"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blinds(horizontal)">
                                      <p:cBhvr>
                                        <p:cTn id="70" dur="500"/>
                                        <p:tgtEl>
                                          <p:spTgt spid="22"/>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blinds(horizontal)">
                                      <p:cBhvr>
                                        <p:cTn id="7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3" grpId="0" animBg="1"/>
      <p:bldP spid="14" grpId="0" animBg="1"/>
      <p:bldP spid="15" grpId="0" animBg="1"/>
      <p:bldP spid="15" grpId="1" animBg="1"/>
      <p:bldP spid="16" grpId="0" animBg="1"/>
      <p:bldP spid="17" grpId="0" animBg="1"/>
      <p:bldP spid="1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solidFill>
                  <a:srgbClr val="C00000"/>
                </a:solidFill>
              </a:rPr>
              <a:t>Happiness, Excitement and Escape from Unhappiness</a:t>
            </a:r>
          </a:p>
        </p:txBody>
      </p:sp>
      <p:sp>
        <p:nvSpPr>
          <p:cNvPr id="3" name="Text Placeholder 2"/>
          <p:cNvSpPr>
            <a:spLocks noGrp="1"/>
          </p:cNvSpPr>
          <p:nvPr>
            <p:ph type="body" sz="quarter" idx="13"/>
          </p:nvPr>
        </p:nvSpPr>
        <p:spPr bwMode="auto">
          <a:noFill/>
          <a:ln>
            <a:miter lim="800000"/>
            <a:headEnd/>
            <a:tailEnd/>
          </a:ln>
        </p:spPr>
        <p:txBody>
          <a:bodyPr vert="horz" wrap="square" lIns="91440" tIns="45720" rIns="91440" bIns="45720" numCol="1" anchor="t" anchorCtr="0" compatLnSpc="1">
            <a:prstTxWarp prst="textNoShape">
              <a:avLst/>
            </a:prstTxWarp>
          </a:bodyPr>
          <a:lstStyle/>
          <a:p>
            <a:pPr>
              <a:buFont typeface="Symbol" pitchFamily="18" charset="2"/>
              <a:buNone/>
            </a:pPr>
            <a:r>
              <a:t>Happiness (Harmony) within</a:t>
            </a:r>
          </a:p>
          <a:p>
            <a:pPr>
              <a:buFont typeface="Symbol" pitchFamily="18" charset="2"/>
              <a:buNone/>
            </a:pPr>
            <a:endParaRPr/>
          </a:p>
        </p:txBody>
      </p:sp>
      <p:pic>
        <p:nvPicPr>
          <p:cNvPr id="98306" name="Picture 2"/>
          <p:cNvPicPr>
            <a:picLocks noChangeAspect="1" noChangeArrowheads="1"/>
          </p:cNvPicPr>
          <p:nvPr/>
        </p:nvPicPr>
        <p:blipFill>
          <a:blip r:embed="rId3"/>
          <a:srcRect l="13385" t="14583" r="25822" b="6250"/>
          <a:stretch>
            <a:fillRect/>
          </a:stretch>
        </p:blipFill>
        <p:spPr bwMode="auto">
          <a:xfrm>
            <a:off x="152400" y="3267075"/>
            <a:ext cx="4800600" cy="3514725"/>
          </a:xfrm>
          <a:prstGeom prst="rect">
            <a:avLst/>
          </a:prstGeom>
          <a:noFill/>
          <a:ln w="9525">
            <a:noFill/>
            <a:miter lim="800000"/>
            <a:headEnd/>
            <a:tailEnd/>
          </a:ln>
        </p:spPr>
      </p:pic>
      <p:sp>
        <p:nvSpPr>
          <p:cNvPr id="5" name="Rectangle 4"/>
          <p:cNvSpPr/>
          <p:nvPr/>
        </p:nvSpPr>
        <p:spPr>
          <a:xfrm>
            <a:off x="152400" y="1066800"/>
            <a:ext cx="60960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b="1" dirty="0">
                <a:solidFill>
                  <a:schemeClr val="tx1"/>
                </a:solidFill>
              </a:rPr>
              <a:t>Having the right Understanding within</a:t>
            </a:r>
          </a:p>
          <a:p>
            <a:pPr>
              <a:defRPr/>
            </a:pPr>
            <a:r>
              <a:rPr lang="en-US" b="1" dirty="0">
                <a:solidFill>
                  <a:schemeClr val="tx1"/>
                </a:solidFill>
              </a:rPr>
              <a:t>- i.e. understanding of the harmony at all levels of being</a:t>
            </a:r>
          </a:p>
          <a:p>
            <a:pPr>
              <a:defRPr/>
            </a:pPr>
            <a:r>
              <a:rPr lang="en-US" b="1" dirty="0">
                <a:solidFill>
                  <a:schemeClr val="tx1"/>
                </a:solidFill>
              </a:rPr>
              <a:t>(Human being, Family, Society, Nature/ Existence)</a:t>
            </a:r>
          </a:p>
          <a:p>
            <a:pPr>
              <a:defRPr/>
            </a:pPr>
            <a:endParaRPr lang="en-US" sz="1050" b="1" dirty="0">
              <a:solidFill>
                <a:schemeClr val="tx1"/>
              </a:solidFill>
            </a:endParaRPr>
          </a:p>
          <a:p>
            <a:pPr>
              <a:defRPr/>
            </a:pPr>
            <a:r>
              <a:rPr lang="en-US" sz="2400" b="1" dirty="0">
                <a:solidFill>
                  <a:schemeClr val="tx1"/>
                </a:solidFill>
              </a:rPr>
              <a:t>Having the right feeling within</a:t>
            </a:r>
          </a:p>
          <a:p>
            <a:pPr>
              <a:defRPr/>
            </a:pPr>
            <a:r>
              <a:rPr lang="en-US" b="1" dirty="0">
                <a:solidFill>
                  <a:schemeClr val="tx1"/>
                </a:solidFill>
              </a:rPr>
              <a:t>- i.e. like trust, respect, ….. love</a:t>
            </a:r>
          </a:p>
        </p:txBody>
      </p:sp>
      <p:cxnSp>
        <p:nvCxnSpPr>
          <p:cNvPr id="7" name="Straight Connector 6"/>
          <p:cNvCxnSpPr/>
          <p:nvPr/>
        </p:nvCxnSpPr>
        <p:spPr>
          <a:xfrm>
            <a:off x="228600" y="3275013"/>
            <a:ext cx="8915400" cy="1587"/>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8" name="Down Arrow 7"/>
          <p:cNvSpPr/>
          <p:nvPr/>
        </p:nvSpPr>
        <p:spPr>
          <a:xfrm rot="10800000">
            <a:off x="6781800" y="2667000"/>
            <a:ext cx="533400" cy="114300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extBox 8"/>
          <p:cNvSpPr txBox="1">
            <a:spLocks noChangeArrowheads="1"/>
          </p:cNvSpPr>
          <p:nvPr/>
        </p:nvSpPr>
        <p:spPr bwMode="auto">
          <a:xfrm rot="-5400000">
            <a:off x="7139782" y="4807744"/>
            <a:ext cx="2724150" cy="369887"/>
          </a:xfrm>
          <a:prstGeom prst="rect">
            <a:avLst/>
          </a:prstGeom>
          <a:noFill/>
          <a:ln w="9525">
            <a:noFill/>
            <a:miter lim="800000"/>
            <a:headEnd/>
            <a:tailEnd/>
          </a:ln>
        </p:spPr>
        <p:txBody>
          <a:bodyPr wrap="none">
            <a:spAutoFit/>
          </a:bodyPr>
          <a:lstStyle/>
          <a:p>
            <a:r>
              <a:rPr lang="en-US" b="1"/>
              <a:t>Animal Consciousness</a:t>
            </a:r>
          </a:p>
        </p:txBody>
      </p:sp>
      <p:sp>
        <p:nvSpPr>
          <p:cNvPr id="10" name="TextBox 9"/>
          <p:cNvSpPr txBox="1">
            <a:spLocks noChangeArrowheads="1"/>
          </p:cNvSpPr>
          <p:nvPr/>
        </p:nvSpPr>
        <p:spPr bwMode="auto">
          <a:xfrm rot="-5400000">
            <a:off x="7133432" y="1716881"/>
            <a:ext cx="2736850" cy="369887"/>
          </a:xfrm>
          <a:prstGeom prst="rect">
            <a:avLst/>
          </a:prstGeom>
          <a:noFill/>
          <a:ln w="9525">
            <a:noFill/>
            <a:miter lim="800000"/>
            <a:headEnd/>
            <a:tailEnd/>
          </a:ln>
        </p:spPr>
        <p:txBody>
          <a:bodyPr wrap="none">
            <a:spAutoFit/>
          </a:bodyPr>
          <a:lstStyle/>
          <a:p>
            <a:r>
              <a:rPr lang="en-US" b="1"/>
              <a:t>Human Consciousness</a:t>
            </a:r>
          </a:p>
        </p:txBody>
      </p:sp>
      <p:sp>
        <p:nvSpPr>
          <p:cNvPr id="12" name="TextBox 11"/>
          <p:cNvSpPr txBox="1">
            <a:spLocks noChangeArrowheads="1"/>
          </p:cNvSpPr>
          <p:nvPr/>
        </p:nvSpPr>
        <p:spPr bwMode="auto">
          <a:xfrm>
            <a:off x="6400800" y="1066800"/>
            <a:ext cx="1524000" cy="646113"/>
          </a:xfrm>
          <a:prstGeom prst="rect">
            <a:avLst/>
          </a:prstGeom>
          <a:noFill/>
          <a:ln w="9525">
            <a:noFill/>
            <a:miter lim="800000"/>
            <a:headEnd/>
            <a:tailEnd/>
          </a:ln>
        </p:spPr>
        <p:txBody>
          <a:bodyPr>
            <a:spAutoFit/>
          </a:bodyPr>
          <a:lstStyle/>
          <a:p>
            <a:pPr algn="ctr"/>
            <a:r>
              <a:rPr lang="en-US" b="1"/>
              <a:t>Continuous Happiness</a:t>
            </a:r>
          </a:p>
        </p:txBody>
      </p:sp>
      <p:pic>
        <p:nvPicPr>
          <p:cNvPr id="13" name="Picture 2"/>
          <p:cNvPicPr>
            <a:picLocks noChangeAspect="1" noChangeArrowheads="1"/>
          </p:cNvPicPr>
          <p:nvPr/>
        </p:nvPicPr>
        <p:blipFill>
          <a:blip r:embed="rId3"/>
          <a:srcRect l="74178" t="37753" r="12738" b="23628"/>
          <a:stretch>
            <a:fillRect/>
          </a:stretch>
        </p:blipFill>
        <p:spPr bwMode="auto">
          <a:xfrm>
            <a:off x="6400800" y="4114800"/>
            <a:ext cx="1452563" cy="24098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8306"/>
                                        </p:tgtEl>
                                        <p:attrNameLst>
                                          <p:attrName>style.visibility</p:attrName>
                                        </p:attrNameLst>
                                      </p:cBhvr>
                                      <p:to>
                                        <p:strVal val="visible"/>
                                      </p:to>
                                    </p:set>
                                    <p:animEffect transition="in" filter="blinds(horizontal)">
                                      <p:cBhvr>
                                        <p:cTn id="7" dur="500"/>
                                        <p:tgtEl>
                                          <p:spTgt spid="98306"/>
                                        </p:tgtEl>
                                      </p:cBhvr>
                                    </p:animEffect>
                                  </p:childTnLst>
                                </p:cTn>
                              </p:par>
                              <p:par>
                                <p:cTn id="8" presetID="3" presetClass="entr" presetSubtype="1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blinds(horizontal)">
                                      <p:cBhvr>
                                        <p:cTn id="18" dur="500"/>
                                        <p:tgtEl>
                                          <p:spTgt spid="3">
                                            <p:txEl>
                                              <p:pRg st="0" end="0"/>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500"/>
                                        <p:tgtEl>
                                          <p:spTgt spid="8"/>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linds(horizontal)">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8" grpId="0" animBg="1"/>
      <p:bldP spid="9" grpId="0"/>
      <p:bldP spid="10" grpId="0"/>
      <p:bldP spid="1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3338" y="574675"/>
            <a:ext cx="8859837" cy="3352800"/>
          </a:xfrm>
          <a:prstGeom prst="rect">
            <a:avLst/>
          </a:prstGeom>
          <a:solidFill>
            <a:srgbClr val="FFC000">
              <a:alpha val="49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prstClr val="white"/>
              </a:solidFill>
            </a:endParaRPr>
          </a:p>
        </p:txBody>
      </p:sp>
      <p:sp>
        <p:nvSpPr>
          <p:cNvPr id="91139" name="Title 1"/>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t>The Program for Happiness</a:t>
            </a:r>
          </a:p>
        </p:txBody>
      </p:sp>
      <p:sp>
        <p:nvSpPr>
          <p:cNvPr id="3" name="Text Placeholder 2"/>
          <p:cNvSpPr>
            <a:spLocks noGrp="1"/>
          </p:cNvSpPr>
          <p:nvPr>
            <p:ph type="body" sz="quarter" idx="13"/>
          </p:nvPr>
        </p:nvSpPr>
        <p:spPr bwMode="auto">
          <a:xfrm>
            <a:off x="0" y="609600"/>
            <a:ext cx="9158068" cy="6248400"/>
          </a:xfrm>
          <a:ln>
            <a:miter lim="800000"/>
            <a:headEnd/>
            <a:tailEnd/>
          </a:ln>
        </p:spPr>
        <p:txBody>
          <a:bodyPr vert="horz" wrap="square" lIns="91440" tIns="45720" rIns="91440" bIns="45720" numCol="1" anchor="t" anchorCtr="0" compatLnSpc="1">
            <a:prstTxWarp prst="textNoShape">
              <a:avLst/>
            </a:prstTxWarp>
            <a:normAutofit/>
          </a:bodyPr>
          <a:lstStyle/>
          <a:p>
            <a:pPr marL="457200" indent="-457200">
              <a:buFont typeface="Symbol" pitchFamily="18" charset="2"/>
              <a:buAutoNum type="arabicPeriod"/>
              <a:defRPr/>
            </a:pPr>
            <a:r>
              <a:rPr b="1" dirty="0"/>
              <a:t>Right Understanding</a:t>
            </a:r>
          </a:p>
          <a:p>
            <a:pPr marL="457200" indent="-457200">
              <a:buFont typeface="Symbol" pitchFamily="18" charset="2"/>
              <a:buNone/>
              <a:defRPr/>
            </a:pPr>
            <a:r>
              <a:rPr dirty="0"/>
              <a:t>				</a:t>
            </a:r>
            <a:r>
              <a:rPr dirty="0">
                <a:solidFill>
                  <a:srgbClr val="1E00AA"/>
                </a:solidFill>
              </a:rPr>
              <a:t>Harmony at all levels of being</a:t>
            </a:r>
          </a:p>
          <a:p>
            <a:pPr marL="457200" indent="-457200">
              <a:buFont typeface="Symbol" pitchFamily="18" charset="2"/>
              <a:buNone/>
              <a:defRPr/>
            </a:pPr>
            <a:r>
              <a:rPr dirty="0">
                <a:solidFill>
                  <a:srgbClr val="1E00AA"/>
                </a:solidFill>
              </a:rPr>
              <a:t>				Human Being, Family, Society, Nature/Existence</a:t>
            </a:r>
          </a:p>
          <a:p>
            <a:pPr>
              <a:buFont typeface="Symbol" pitchFamily="18" charset="2"/>
              <a:buNone/>
              <a:defRPr/>
            </a:pPr>
            <a:r>
              <a:rPr dirty="0"/>
              <a:t>				</a:t>
            </a:r>
            <a:endParaRPr sz="1000" dirty="0"/>
          </a:p>
          <a:p>
            <a:pPr>
              <a:buFont typeface="Symbol" pitchFamily="18" charset="2"/>
              <a:buNone/>
              <a:defRPr/>
            </a:pPr>
            <a:r>
              <a:rPr dirty="0"/>
              <a:t>2. </a:t>
            </a:r>
            <a:r>
              <a:rPr b="1" dirty="0"/>
              <a:t>Right Feeling 	</a:t>
            </a:r>
            <a:r>
              <a:rPr dirty="0">
                <a:solidFill>
                  <a:srgbClr val="1E00AA"/>
                </a:solidFill>
              </a:rPr>
              <a:t>Trust, Respect, Affection, Care, Guidance, </a:t>
            </a:r>
          </a:p>
          <a:p>
            <a:pPr>
              <a:buFont typeface="Symbol" pitchFamily="18" charset="2"/>
              <a:buNone/>
              <a:defRPr/>
            </a:pPr>
            <a:r>
              <a:rPr dirty="0">
                <a:solidFill>
                  <a:srgbClr val="1E00AA"/>
                </a:solidFill>
              </a:rPr>
              <a:t>				Reverence, Glory, Gratitude, Love</a:t>
            </a:r>
          </a:p>
          <a:p>
            <a:pPr>
              <a:buFont typeface="Symbol" pitchFamily="18" charset="2"/>
              <a:buNone/>
              <a:defRPr/>
            </a:pPr>
            <a:r>
              <a:rPr dirty="0"/>
              <a:t>				</a:t>
            </a:r>
          </a:p>
          <a:p>
            <a:pPr>
              <a:buFont typeface="Symbol" pitchFamily="18" charset="2"/>
              <a:buNone/>
              <a:defRPr/>
            </a:pPr>
            <a:r>
              <a:rPr dirty="0"/>
              <a:t>	</a:t>
            </a:r>
          </a:p>
          <a:p>
            <a:pPr>
              <a:buFont typeface="Symbol" pitchFamily="18" charset="2"/>
              <a:buNone/>
              <a:defRPr/>
            </a:pPr>
            <a:r>
              <a:rPr dirty="0"/>
              <a:t> </a:t>
            </a:r>
            <a:endParaRPr sz="1000" dirty="0"/>
          </a:p>
          <a:p>
            <a:pPr>
              <a:buFont typeface="Symbol" pitchFamily="18" charset="2"/>
              <a:buNone/>
              <a:defRPr/>
            </a:pPr>
            <a:r>
              <a:rPr dirty="0"/>
              <a:t>3. Adequate </a:t>
            </a:r>
            <a:r>
              <a:t>Physical Facilities</a:t>
            </a:r>
            <a:endParaRPr dirty="0"/>
          </a:p>
        </p:txBody>
      </p:sp>
      <p:sp>
        <p:nvSpPr>
          <p:cNvPr id="4" name="Rectangle 3"/>
          <p:cNvSpPr/>
          <p:nvPr/>
        </p:nvSpPr>
        <p:spPr bwMode="auto">
          <a:xfrm>
            <a:off x="50923" y="3921125"/>
            <a:ext cx="8859837" cy="28606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prstClr val="white"/>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3"/>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t>Contents: About Book</a:t>
            </a:r>
            <a:endParaRPr lang="en-GB" altLang="en-US"/>
          </a:p>
        </p:txBody>
      </p:sp>
      <p:pic>
        <p:nvPicPr>
          <p:cNvPr id="10243" name="Picture 1"/>
          <p:cNvPicPr>
            <a:picLocks noChangeAspect="1"/>
          </p:cNvPicPr>
          <p:nvPr/>
        </p:nvPicPr>
        <p:blipFill>
          <a:blip r:embed="rId2"/>
          <a:srcRect/>
          <a:stretch>
            <a:fillRect/>
          </a:stretch>
        </p:blipFill>
        <p:spPr bwMode="auto">
          <a:xfrm>
            <a:off x="0" y="457200"/>
            <a:ext cx="5561013" cy="6400800"/>
          </a:xfrm>
          <a:prstGeom prst="rect">
            <a:avLst/>
          </a:prstGeom>
          <a:noFill/>
          <a:ln w="9525">
            <a:noFill/>
            <a:miter lim="800000"/>
            <a:headEnd/>
            <a:tailEnd/>
          </a:ln>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t>Contents: About Authors</a:t>
            </a:r>
            <a:endParaRPr lang="en-GB" altLang="en-US"/>
          </a:p>
        </p:txBody>
      </p:sp>
      <p:sp>
        <p:nvSpPr>
          <p:cNvPr id="2" name="Rectangle 1"/>
          <p:cNvSpPr/>
          <p:nvPr/>
        </p:nvSpPr>
        <p:spPr>
          <a:xfrm>
            <a:off x="266700" y="536575"/>
            <a:ext cx="8382000" cy="454025"/>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lang="en-US" sz="2800" b="1" dirty="0"/>
              <a:t>Prof. R </a:t>
            </a:r>
            <a:r>
              <a:rPr lang="en-US" sz="2800" b="1" dirty="0" err="1"/>
              <a:t>R</a:t>
            </a:r>
            <a:r>
              <a:rPr lang="en-US" sz="2800" b="1" dirty="0"/>
              <a:t> Gaur</a:t>
            </a:r>
          </a:p>
        </p:txBody>
      </p:sp>
      <p:sp>
        <p:nvSpPr>
          <p:cNvPr id="4" name="Rectangle 3"/>
          <p:cNvSpPr/>
          <p:nvPr/>
        </p:nvSpPr>
        <p:spPr>
          <a:xfrm>
            <a:off x="266700" y="1069975"/>
            <a:ext cx="8267700" cy="533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r>
              <a:rPr lang="en-US" sz="2000" dirty="0">
                <a:solidFill>
                  <a:schemeClr val="tx1"/>
                </a:solidFill>
              </a:rPr>
              <a:t>Prof. R </a:t>
            </a:r>
            <a:r>
              <a:rPr lang="en-US" sz="2000" dirty="0" err="1">
                <a:solidFill>
                  <a:schemeClr val="tx1"/>
                </a:solidFill>
              </a:rPr>
              <a:t>R</a:t>
            </a:r>
            <a:r>
              <a:rPr lang="en-US" sz="2000" dirty="0">
                <a:solidFill>
                  <a:schemeClr val="tx1"/>
                </a:solidFill>
              </a:rPr>
              <a:t> Gaur has been a senior professor of </a:t>
            </a:r>
            <a:r>
              <a:rPr lang="en-US" sz="2000" b="1" dirty="0">
                <a:solidFill>
                  <a:schemeClr val="tx1"/>
                </a:solidFill>
              </a:rPr>
              <a:t>Mechanical Engineering at IIT Delhi</a:t>
            </a:r>
            <a:r>
              <a:rPr lang="en-US" sz="2000" dirty="0">
                <a:solidFill>
                  <a:schemeClr val="tx1"/>
                </a:solidFill>
              </a:rPr>
              <a:t> with research focus on </a:t>
            </a:r>
            <a:r>
              <a:rPr lang="en-US" sz="2000" b="1" dirty="0">
                <a:solidFill>
                  <a:schemeClr val="tx1"/>
                </a:solidFill>
              </a:rPr>
              <a:t>renewable energy conversion systems</a:t>
            </a:r>
            <a:r>
              <a:rPr lang="en-US" sz="2000" dirty="0">
                <a:solidFill>
                  <a:schemeClr val="tx1"/>
                </a:solidFill>
              </a:rPr>
              <a:t>. He has also been the </a:t>
            </a:r>
            <a:r>
              <a:rPr lang="en-US" sz="2000" b="1" dirty="0">
                <a:solidFill>
                  <a:schemeClr val="tx1"/>
                </a:solidFill>
              </a:rPr>
              <a:t>Head of National Resource Centre for Value Education in Engineering at IIT Delhi</a:t>
            </a:r>
            <a:r>
              <a:rPr lang="en-US" sz="2000" dirty="0">
                <a:solidFill>
                  <a:schemeClr val="tx1"/>
                </a:solidFill>
              </a:rPr>
              <a:t> and has contributed significantly </a:t>
            </a:r>
            <a:r>
              <a:rPr lang="en-US" sz="2000" b="1" dirty="0">
                <a:solidFill>
                  <a:schemeClr val="tx1"/>
                </a:solidFill>
              </a:rPr>
              <a:t>towards integrating Science, Technology and Human Values through curricular development and research</a:t>
            </a:r>
            <a:r>
              <a:rPr lang="en-US" sz="2000" dirty="0">
                <a:solidFill>
                  <a:schemeClr val="tx1"/>
                </a:solidFill>
              </a:rPr>
              <a:t>. For more than two decades, Prof. Gaur, along with other colleagues at IIT Delhi and other institutions has been seriously experimenting with a variety of innovative inputs in value education. He has recently taken </a:t>
            </a:r>
            <a:r>
              <a:rPr lang="en-US" sz="2000" b="1" dirty="0">
                <a:solidFill>
                  <a:schemeClr val="tx1"/>
                </a:solidFill>
              </a:rPr>
              <a:t>voluntary retirement </a:t>
            </a:r>
            <a:r>
              <a:rPr lang="en-US" sz="2000" dirty="0">
                <a:solidFill>
                  <a:schemeClr val="tx1"/>
                </a:solidFill>
              </a:rPr>
              <a:t>from IIT Delhi in order to fully devote himself to value education activities.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bwMode="auto">
          <a:xfrm>
            <a:off x="0" y="76200"/>
            <a:ext cx="9144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t>Contents: About Authors</a:t>
            </a:r>
            <a:endParaRPr lang="en-GB" altLang="en-US"/>
          </a:p>
        </p:txBody>
      </p:sp>
      <p:sp>
        <p:nvSpPr>
          <p:cNvPr id="2" name="Rectangle 1"/>
          <p:cNvSpPr/>
          <p:nvPr/>
        </p:nvSpPr>
        <p:spPr>
          <a:xfrm>
            <a:off x="266700" y="536575"/>
            <a:ext cx="8382000" cy="454025"/>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lang="en-US" sz="2800" b="1" dirty="0" err="1"/>
              <a:t>Rajul</a:t>
            </a:r>
            <a:r>
              <a:rPr lang="en-US" sz="2800" b="1" dirty="0"/>
              <a:t> Asthana</a:t>
            </a:r>
          </a:p>
        </p:txBody>
      </p:sp>
      <p:sp>
        <p:nvSpPr>
          <p:cNvPr id="4" name="Rectangle 3"/>
          <p:cNvSpPr/>
          <p:nvPr/>
        </p:nvSpPr>
        <p:spPr>
          <a:xfrm>
            <a:off x="266700" y="1069975"/>
            <a:ext cx="8267700" cy="533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r>
              <a:rPr lang="en-US" sz="2000" dirty="0" err="1">
                <a:solidFill>
                  <a:schemeClr val="tx1"/>
                </a:solidFill>
              </a:rPr>
              <a:t>Rajul</a:t>
            </a:r>
            <a:r>
              <a:rPr lang="en-US" sz="2000" dirty="0">
                <a:solidFill>
                  <a:schemeClr val="tx1"/>
                </a:solidFill>
              </a:rPr>
              <a:t> Asthana, an </a:t>
            </a:r>
            <a:r>
              <a:rPr lang="en-US" sz="2000" b="1" dirty="0">
                <a:solidFill>
                  <a:schemeClr val="tx1"/>
                </a:solidFill>
              </a:rPr>
              <a:t>alumnus of IIT Delhi</a:t>
            </a:r>
            <a:r>
              <a:rPr lang="en-US" sz="2000" dirty="0">
                <a:solidFill>
                  <a:schemeClr val="tx1"/>
                </a:solidFill>
              </a:rPr>
              <a:t>, has </a:t>
            </a:r>
            <a:r>
              <a:rPr lang="en-US" sz="2000" b="1" dirty="0">
                <a:solidFill>
                  <a:schemeClr val="tx1"/>
                </a:solidFill>
              </a:rPr>
              <a:t>28 years</a:t>
            </a:r>
            <a:r>
              <a:rPr lang="en-US" sz="2000" dirty="0">
                <a:solidFill>
                  <a:schemeClr val="tx1"/>
                </a:solidFill>
              </a:rPr>
              <a:t> of corporate experience in </a:t>
            </a:r>
            <a:r>
              <a:rPr lang="en-US" sz="2000" b="1" dirty="0">
                <a:solidFill>
                  <a:schemeClr val="tx1"/>
                </a:solidFill>
              </a:rPr>
              <a:t>India and USA</a:t>
            </a:r>
            <a:r>
              <a:rPr lang="en-US" sz="2000" dirty="0">
                <a:solidFill>
                  <a:schemeClr val="tx1"/>
                </a:solidFill>
              </a:rPr>
              <a:t>. He was the </a:t>
            </a:r>
            <a:r>
              <a:rPr lang="en-US" sz="2000" b="1" dirty="0">
                <a:solidFill>
                  <a:schemeClr val="tx1"/>
                </a:solidFill>
              </a:rPr>
              <a:t>IT leader of (CIO) </a:t>
            </a:r>
            <a:r>
              <a:rPr lang="en-US" sz="2000" dirty="0">
                <a:solidFill>
                  <a:schemeClr val="tx1"/>
                </a:solidFill>
              </a:rPr>
              <a:t>of the Industrial </a:t>
            </a:r>
            <a:r>
              <a:rPr lang="en-US" sz="2000" b="1" dirty="0">
                <a:solidFill>
                  <a:schemeClr val="tx1"/>
                </a:solidFill>
              </a:rPr>
              <a:t>Products Division of W.L Gore and Associates, USA</a:t>
            </a:r>
            <a:r>
              <a:rPr lang="en-US" sz="2000" dirty="0">
                <a:solidFill>
                  <a:schemeClr val="tx1"/>
                </a:solidFill>
              </a:rPr>
              <a:t> and, later,</a:t>
            </a:r>
            <a:r>
              <a:rPr lang="en-US" sz="2000" b="1" dirty="0">
                <a:solidFill>
                  <a:schemeClr val="tx1"/>
                </a:solidFill>
              </a:rPr>
              <a:t> Senior Vice President </a:t>
            </a:r>
            <a:r>
              <a:rPr lang="en-US" sz="2000" dirty="0">
                <a:solidFill>
                  <a:schemeClr val="tx1"/>
                </a:solidFill>
              </a:rPr>
              <a:t>with </a:t>
            </a:r>
            <a:r>
              <a:rPr lang="en-US" sz="2000" b="1" dirty="0">
                <a:solidFill>
                  <a:schemeClr val="tx1"/>
                </a:solidFill>
              </a:rPr>
              <a:t>Satyam Computer Services, Hyderabad</a:t>
            </a:r>
            <a:r>
              <a:rPr lang="en-US" sz="2000" dirty="0">
                <a:solidFill>
                  <a:schemeClr val="tx1"/>
                </a:solidFill>
              </a:rPr>
              <a:t>. As head of their Learning Center globally, he was responsible for co-developing and implementing the company’s learning strategy for associate development. He was a founding member of </a:t>
            </a:r>
            <a:r>
              <a:rPr lang="en-US" sz="2000" b="1" dirty="0">
                <a:solidFill>
                  <a:schemeClr val="tx1"/>
                </a:solidFill>
              </a:rPr>
              <a:t>Global Council of Corporate Universities, France </a:t>
            </a:r>
            <a:r>
              <a:rPr lang="en-US" sz="2000" dirty="0">
                <a:solidFill>
                  <a:schemeClr val="tx1"/>
                </a:solidFill>
              </a:rPr>
              <a:t>promoting the idea that corporate universities can be instrumental in personal transformation. He was also the founder director of </a:t>
            </a:r>
            <a:r>
              <a:rPr lang="en-US" sz="2000" b="1" dirty="0">
                <a:solidFill>
                  <a:schemeClr val="tx1"/>
                </a:solidFill>
              </a:rPr>
              <a:t>The  International Resource Center for Universal Human Values and Ethics at Punjab Technical University, Jalandhar.</a:t>
            </a:r>
          </a:p>
        </p:txBody>
      </p:sp>
    </p:spTree>
  </p:cSld>
  <p:clrMapOvr>
    <a:masterClrMapping/>
  </p:clrMapOvr>
  <p:transition/>
</p:sld>
</file>

<file path=ppt/theme/theme1.xml><?xml version="1.0" encoding="utf-8"?>
<a:theme xmlns:a="http://schemas.openxmlformats.org/drawingml/2006/main" name="SLW PPT Template">
  <a:themeElements>
    <a:clrScheme name="Corporate Template V1">
      <a:dk1>
        <a:sysClr val="windowText" lastClr="000000"/>
      </a:dk1>
      <a:lt1>
        <a:sysClr val="window" lastClr="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FFFFFF"/>
        </a:dk2>
        <a:lt2>
          <a:srgbClr val="000000"/>
        </a:lt2>
        <a:accent1>
          <a:srgbClr val="8FCAE7"/>
        </a:accent1>
        <a:accent2>
          <a:srgbClr val="C6C070"/>
        </a:accent2>
        <a:accent3>
          <a:srgbClr val="FFFFFF"/>
        </a:accent3>
        <a:accent4>
          <a:srgbClr val="000000"/>
        </a:accent4>
        <a:accent5>
          <a:srgbClr val="C6E1F1"/>
        </a:accent5>
        <a:accent6>
          <a:srgbClr val="B3AE65"/>
        </a:accent6>
        <a:hlink>
          <a:srgbClr val="A092B4"/>
        </a:hlink>
        <a:folHlink>
          <a:srgbClr val="B7B1A9"/>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FFFFFF"/>
        </a:dk2>
        <a:lt2>
          <a:srgbClr val="000000"/>
        </a:lt2>
        <a:accent1>
          <a:srgbClr val="336BBD"/>
        </a:accent1>
        <a:accent2>
          <a:srgbClr val="82786F"/>
        </a:accent2>
        <a:accent3>
          <a:srgbClr val="FFFFFF"/>
        </a:accent3>
        <a:accent4>
          <a:srgbClr val="000000"/>
        </a:accent4>
        <a:accent5>
          <a:srgbClr val="ADBADB"/>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FFFFFF"/>
        </a:dk2>
        <a:lt2>
          <a:srgbClr val="000000"/>
        </a:lt2>
        <a:accent1>
          <a:srgbClr val="8FCAE7"/>
        </a:accent1>
        <a:accent2>
          <a:srgbClr val="A092B4"/>
        </a:accent2>
        <a:accent3>
          <a:srgbClr val="FFFFFF"/>
        </a:accent3>
        <a:accent4>
          <a:srgbClr val="000000"/>
        </a:accent4>
        <a:accent5>
          <a:srgbClr val="C6E1F1"/>
        </a:accent5>
        <a:accent6>
          <a:srgbClr val="9184A3"/>
        </a:accent6>
        <a:hlink>
          <a:srgbClr val="C6C070"/>
        </a:hlink>
        <a:folHlink>
          <a:srgbClr val="B7B1A9"/>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FFFFFF"/>
        </a:dk2>
        <a:lt2>
          <a:srgbClr val="000000"/>
        </a:lt2>
        <a:accent1>
          <a:srgbClr val="5688D2"/>
        </a:accent1>
        <a:accent2>
          <a:srgbClr val="82786F"/>
        </a:accent2>
        <a:accent3>
          <a:srgbClr val="FFFFFF"/>
        </a:accent3>
        <a:accent4>
          <a:srgbClr val="000000"/>
        </a:accent4>
        <a:accent5>
          <a:srgbClr val="B4C3E5"/>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22F95EC77F0744E8067AA4F7CFCB681" ma:contentTypeVersion="2" ma:contentTypeDescription="Create a new document." ma:contentTypeScope="" ma:versionID="0ca433b25ef24cb7aec05b5a2fb7f98d">
  <xsd:schema xmlns:xsd="http://www.w3.org/2001/XMLSchema" xmlns:xs="http://www.w3.org/2001/XMLSchema" xmlns:p="http://schemas.microsoft.com/office/2006/metadata/properties" xmlns:ns2="beb4d74a-1295-40bf-99d3-cf934bbd5971" targetNamespace="http://schemas.microsoft.com/office/2006/metadata/properties" ma:root="true" ma:fieldsID="078678f838ef170dee3c229d3c99aaba" ns2:_="">
    <xsd:import namespace="beb4d74a-1295-40bf-99d3-cf934bbd597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b4d74a-1295-40bf-99d3-cf934bbd59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80269E6-1BDC-4C34-B91D-B6B73A9B896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19F1E4C-ECE5-434E-95AD-0337E501CF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b4d74a-1295-40bf-99d3-cf934bbd59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4F7190B-E428-45B4-9FA0-8316A874C73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SLW PPT Template</Template>
  <TotalTime>0</TotalTime>
  <Words>4962</Words>
  <Application>Microsoft Office PowerPoint</Application>
  <PresentationFormat>On-screen Show (4:3)</PresentationFormat>
  <Paragraphs>742</Paragraphs>
  <Slides>69</Slides>
  <Notes>7</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SLW PPT Template</vt:lpstr>
      <vt:lpstr>Universal Human Values and Professional Ethics  </vt:lpstr>
      <vt:lpstr>Contents: Need of the Course </vt:lpstr>
      <vt:lpstr>Contents: Need of the Course </vt:lpstr>
      <vt:lpstr>Contents: Need of the Course </vt:lpstr>
      <vt:lpstr>Contents: Need of the Course </vt:lpstr>
      <vt:lpstr>Contents: Need of the Course </vt:lpstr>
      <vt:lpstr>Contents: About Book</vt:lpstr>
      <vt:lpstr>Contents: About Authors</vt:lpstr>
      <vt:lpstr>Contents: About Authors</vt:lpstr>
      <vt:lpstr>Contents: About Authors</vt:lpstr>
      <vt:lpstr>Word, Meaning and Reality</vt:lpstr>
      <vt:lpstr>Important Points</vt:lpstr>
      <vt:lpstr>Methodology:</vt:lpstr>
      <vt:lpstr>Conents: Guidelines for Value Education</vt:lpstr>
      <vt:lpstr>Contents: Scope of the Subject</vt:lpstr>
      <vt:lpstr>Thank You</vt:lpstr>
      <vt:lpstr>1. Understanding the Need and Basic          Guidelines for Value Education</vt:lpstr>
      <vt:lpstr>Purpose of Value Education</vt:lpstr>
      <vt:lpstr>Education for a fulfilling life</vt:lpstr>
      <vt:lpstr>Education for a Fulfilling  Life</vt:lpstr>
      <vt:lpstr>THE VALUE OF A HUMAN BEING</vt:lpstr>
      <vt:lpstr>Value Education</vt:lpstr>
      <vt:lpstr>Skill Education</vt:lpstr>
      <vt:lpstr>Need and Important Implications of Value Education</vt:lpstr>
      <vt:lpstr>Guidelines for Value Education</vt:lpstr>
      <vt:lpstr>Content of Value Education</vt:lpstr>
      <vt:lpstr>Process of Value Education</vt:lpstr>
      <vt:lpstr>2.    Self-Exploration as the         Process for Value Education</vt:lpstr>
      <vt:lpstr>Self-Exploration, Self-investigation</vt:lpstr>
      <vt:lpstr>What I am and What I really want to be</vt:lpstr>
      <vt:lpstr>Self-Exploration, Self-investigation</vt:lpstr>
      <vt:lpstr>Process of Self-exploration</vt:lpstr>
      <vt:lpstr>Understanding Natural Acceptance</vt:lpstr>
      <vt:lpstr>Characteristics of Natural Acceptance</vt:lpstr>
      <vt:lpstr>What is the self-exploration</vt:lpstr>
      <vt:lpstr>Self-exploration, Self-investigation – Within My Self </vt:lpstr>
      <vt:lpstr>Self-exploration</vt:lpstr>
      <vt:lpstr>Process of Self-exploration, Self-investigation</vt:lpstr>
      <vt:lpstr>Scope of this Content</vt:lpstr>
      <vt:lpstr>Desire  – Aim, Objective, Purpose</vt:lpstr>
      <vt:lpstr>3.    Basic Human Aspirations and             their Fulfilment      </vt:lpstr>
      <vt:lpstr>What is meant by Basic Aspiration</vt:lpstr>
      <vt:lpstr>Desire     State of Being</vt:lpstr>
      <vt:lpstr>    Effort</vt:lpstr>
      <vt:lpstr>Check within Yourself! </vt:lpstr>
      <vt:lpstr>Check within Yourself! </vt:lpstr>
      <vt:lpstr>PowerPoint Presentation</vt:lpstr>
      <vt:lpstr>PowerPoint Presentation</vt:lpstr>
      <vt:lpstr>PowerPoint Presentation</vt:lpstr>
      <vt:lpstr>PowerPoint Presentation</vt:lpstr>
      <vt:lpstr>Right Understanding is also Necessary for Human Being</vt:lpstr>
      <vt:lpstr>Priority: Right Understanding, Relationship &amp; Physical Facility</vt:lpstr>
      <vt:lpstr>Priority: Physical Facility</vt:lpstr>
      <vt:lpstr>SVDD, SSDD, SSSS</vt:lpstr>
      <vt:lpstr>Human Consciousness</vt:lpstr>
      <vt:lpstr>Transformation  = Holistic Development </vt:lpstr>
      <vt:lpstr>Course/Workshop Content: Right Understanding</vt:lpstr>
      <vt:lpstr>Role of Education-Sanskar: Enable Transformation</vt:lpstr>
      <vt:lpstr>Role of Education-Sanskar: Enable Transformation</vt:lpstr>
      <vt:lpstr>4.    The Basic Human Aspirations          – Continuous Happiness and               Prosperity</vt:lpstr>
      <vt:lpstr>Exploring the meaning of Happiness</vt:lpstr>
      <vt:lpstr>Happiness    Unhappiness</vt:lpstr>
      <vt:lpstr>Continuity of Happiness</vt:lpstr>
      <vt:lpstr>Exploring the Meaning of Prosperity</vt:lpstr>
      <vt:lpstr>Prevailing Notions of Happiness</vt:lpstr>
      <vt:lpstr>Excitement and Escape</vt:lpstr>
      <vt:lpstr>A Critical Appraisal of the current Scenario</vt:lpstr>
      <vt:lpstr>Happiness, Excitement and Escape from Unhappiness</vt:lpstr>
      <vt:lpstr>The Program for Happiness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Excellence</dc:title>
  <dc:subject>Jeevan Vidya</dc:subject>
  <dc:creator/>
  <dc:description>2-Day Workshop
Contains Introduction, Human Being, Relationships and Conclusions
Add Society and Nature for more detailed workshop</dc:description>
  <cp:lastModifiedBy/>
  <cp:revision>5</cp:revision>
  <dcterms:created xsi:type="dcterms:W3CDTF">2009-12-17T14:12:44Z</dcterms:created>
  <dcterms:modified xsi:type="dcterms:W3CDTF">2023-03-25T09:50:48Z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0x010100F22F95EC77F0744E8067AA4F7CFCB681</vt:lpwstr>
  </property>
</Properties>
</file>