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376" r:id="rId2"/>
    <p:sldId id="2420" r:id="rId3"/>
    <p:sldId id="1425" r:id="rId4"/>
    <p:sldId id="1426" r:id="rId5"/>
    <p:sldId id="1464" r:id="rId6"/>
    <p:sldId id="1427" r:id="rId7"/>
    <p:sldId id="1428" r:id="rId8"/>
    <p:sldId id="1429" r:id="rId9"/>
    <p:sldId id="1415" r:id="rId10"/>
    <p:sldId id="2430" r:id="rId11"/>
    <p:sldId id="1393" r:id="rId12"/>
    <p:sldId id="1452" r:id="rId13"/>
    <p:sldId id="2421" r:id="rId14"/>
    <p:sldId id="2423" r:id="rId15"/>
    <p:sldId id="2424" r:id="rId16"/>
    <p:sldId id="2425" r:id="rId17"/>
    <p:sldId id="2426" r:id="rId18"/>
    <p:sldId id="2427" r:id="rId19"/>
    <p:sldId id="1433" r:id="rId20"/>
    <p:sldId id="1445" r:id="rId21"/>
    <p:sldId id="2434" r:id="rId22"/>
    <p:sldId id="1446" r:id="rId23"/>
    <p:sldId id="1444" r:id="rId24"/>
    <p:sldId id="2439" r:id="rId25"/>
    <p:sldId id="1398" r:id="rId26"/>
    <p:sldId id="1455" r:id="rId27"/>
    <p:sldId id="1457" r:id="rId28"/>
    <p:sldId id="1553" r:id="rId29"/>
    <p:sldId id="244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23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659">
          <p15:clr>
            <a:srgbClr val="A4A3A4"/>
          </p15:clr>
        </p15:guide>
        <p15:guide id="5" orient="horz" pos="1344">
          <p15:clr>
            <a:srgbClr val="A4A3A4"/>
          </p15:clr>
        </p15:guide>
        <p15:guide id="6" pos="5568">
          <p15:clr>
            <a:srgbClr val="A4A3A4"/>
          </p15:clr>
        </p15:guide>
        <p15:guide id="7" pos="192">
          <p15:clr>
            <a:srgbClr val="A4A3A4"/>
          </p15:clr>
        </p15:guide>
        <p15:guide id="8" pos="4512">
          <p15:clr>
            <a:srgbClr val="A4A3A4"/>
          </p15:clr>
        </p15:guide>
        <p15:guide id="9">
          <p15:clr>
            <a:srgbClr val="A4A3A4"/>
          </p15:clr>
        </p15:guide>
        <p15:guide id="10" pos="2936">
          <p15:clr>
            <a:srgbClr val="A4A3A4"/>
          </p15:clr>
        </p15:guide>
        <p15:guide id="11" pos="28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0AA"/>
    <a:srgbClr val="800080"/>
    <a:srgbClr val="BEBEBE"/>
    <a:srgbClr val="0000FF"/>
    <a:srgbClr val="CC6600"/>
    <a:srgbClr val="4B0082"/>
    <a:srgbClr val="0046AD"/>
    <a:srgbClr val="B7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9" autoAdjust="0"/>
    <p:restoredTop sz="95771" autoAdjust="0"/>
  </p:normalViewPr>
  <p:slideViewPr>
    <p:cSldViewPr>
      <p:cViewPr varScale="1">
        <p:scale>
          <a:sx n="87" d="100"/>
          <a:sy n="87" d="100"/>
        </p:scale>
        <p:origin x="1674" y="78"/>
      </p:cViewPr>
      <p:guideLst>
        <p:guide orient="horz" pos="2160"/>
        <p:guide orient="horz" pos="323"/>
        <p:guide orient="horz" pos="3888"/>
        <p:guide orient="horz" pos="659"/>
        <p:guide orient="horz" pos="1344"/>
        <p:guide pos="5568"/>
        <p:guide pos="192"/>
        <p:guide pos="4512"/>
        <p:guide/>
        <p:guide pos="2936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B0E003-FCC8-4706-A7CE-F2D0754097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6E7A6-E097-422E-8834-28D8C5CD54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698A30-BD62-436B-8147-C3AA42B982D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A2EBC-5DF6-4539-917E-FF7D40A8E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5077C-E7C8-48B8-9C12-1828D16C4A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BA7174BE-7E65-4CC3-85AB-246F7F68BB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E22FE8-68F1-4288-A5EF-D19FA17633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78F387-606B-463B-973C-949BD37653D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05CB7E-06E3-4119-A61F-1268D17DE62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ED9C855-4E1D-4F26-B899-09769284C7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199CF50-856C-4615-AC16-B5C971774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F9D65-88C0-47B5-AD7E-F21AE14ECA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2245C-9FFB-4759-9375-016A0A316B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DFE334F-127F-4D8B-84F7-B609DA5BB2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0C69F1BD-4E50-4A58-9D5C-5BA2492931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A8DA7A97-3120-4D54-890E-508549F393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9EE077F4-DB44-406B-9594-C38F829563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8D4C3347-A4F1-45DA-AAA1-02B578EC38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D084785D-F9AD-48F5-A454-F8AAB17A2A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66BB5238-B246-4916-B3A6-7D3605E69A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0BD86810-D1E3-4885-A1CE-29CB9AF35B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37843C9E-1623-49AF-9C68-399F6CBE05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White">
      <p:bgPr>
        <a:solidFill>
          <a:srgbClr val="4B0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ext Placeholder 7"/>
          <p:cNvSpPr>
            <a:spLocks noGrp="1"/>
          </p:cNvSpPr>
          <p:nvPr>
            <p:ph type="subTitle" idx="1"/>
          </p:nvPr>
        </p:nvSpPr>
        <p:spPr bwMode="invGray">
          <a:xfrm>
            <a:off x="1281952" y="3900488"/>
            <a:ext cx="5880847" cy="3667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1800" b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5156" name="Rectangle 5"/>
          <p:cNvSpPr>
            <a:spLocks noGrp="1" noChangeArrowheads="1"/>
          </p:cNvSpPr>
          <p:nvPr>
            <p:ph type="ctrTitle"/>
          </p:nvPr>
        </p:nvSpPr>
        <p:spPr bwMode="invGray">
          <a:xfrm>
            <a:off x="1281952" y="2286000"/>
            <a:ext cx="5880847" cy="123110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3809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980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3809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9600"/>
            <a:ext cx="9144000" cy="5943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Symbol" pitchFamily="18" charset="2"/>
              <a:buChar char="·"/>
              <a:defRPr lang="en-US" sz="2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Symbol" pitchFamily="18" charset="2"/>
              <a:buChar char="&gt;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526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3809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9600"/>
            <a:ext cx="9144000" cy="5943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Symbol" pitchFamily="18" charset="2"/>
              <a:buChar char="·"/>
              <a:defRPr lang="en-US" sz="2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Symbol" pitchFamily="18" charset="2"/>
              <a:buChar char="&gt;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3122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3809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9600"/>
            <a:ext cx="9144000" cy="5943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Symbol" pitchFamily="18" charset="2"/>
              <a:buChar char="·"/>
              <a:defRPr lang="en-US" sz="2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Symbol" pitchFamily="18" charset="2"/>
              <a:buChar char="&gt;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4723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51BCEE07-5FA3-4E30-9225-8DEDE0D87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00063"/>
          </a:xfrm>
          <a:prstGeom prst="rect">
            <a:avLst/>
          </a:prstGeom>
          <a:solidFill>
            <a:srgbClr val="4B008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7" name="Rectangle 27">
            <a:extLst>
              <a:ext uri="{FF2B5EF4-FFF2-40B4-BE49-F238E27FC236}">
                <a16:creationId xmlns:a16="http://schemas.microsoft.com/office/drawing/2014/main" id="{61915DD8-601D-41A6-946A-BB665FBB73B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572250"/>
            <a:ext cx="9144000" cy="304800"/>
          </a:xfrm>
          <a:prstGeom prst="rect">
            <a:avLst/>
          </a:prstGeom>
          <a:solidFill>
            <a:srgbClr val="BEBEB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43" name="Slide Number Placeholder 5">
            <a:extLst>
              <a:ext uri="{FF2B5EF4-FFF2-40B4-BE49-F238E27FC236}">
                <a16:creationId xmlns:a16="http://schemas.microsoft.com/office/drawing/2014/main" id="{51EC6674-6C93-468C-B7F0-5F53899B1161}"/>
              </a:ext>
            </a:extLst>
          </p:cNvPr>
          <p:cNvSpPr txBox="1">
            <a:spLocks/>
          </p:cNvSpPr>
          <p:nvPr/>
        </p:nvSpPr>
        <p:spPr bwMode="auto">
          <a:xfrm>
            <a:off x="8715375" y="6572250"/>
            <a:ext cx="42862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7EA45EF-9BB7-4BCD-B5E7-E7B248731E34}" type="slidenum">
              <a:rPr lang="en-US" altLang="en-US" sz="800"/>
              <a:pPr algn="r" eaLnBrk="1" hangingPunct="1"/>
              <a:t>‹#›</a:t>
            </a:fld>
            <a:endParaRPr lang="en-US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03" r:id="rId1"/>
    <p:sldLayoutId id="2147486496" r:id="rId2"/>
    <p:sldLayoutId id="2147486497" r:id="rId3"/>
    <p:sldLayoutId id="2147486498" r:id="rId4"/>
    <p:sldLayoutId id="2147486505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bg1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685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900113" indent="-212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146175" indent="-2444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o.org/" TargetMode="External"/><Relationship Id="rId2" Type="http://schemas.openxmlformats.org/officeDocument/2006/relationships/hyperlink" Target="http://www.fao.org/fileadmin/user_upload/ags/publications/GFL_web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hyperlink" Target="http://www.un.org/apps/news/story.asp?NewsID=38344&amp;Cr=fao&amp;Cr1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0">
            <a:extLst>
              <a:ext uri="{FF2B5EF4-FFF2-40B4-BE49-F238E27FC236}">
                <a16:creationId xmlns:a16="http://schemas.microsoft.com/office/drawing/2014/main" id="{8EBB15B0-D6D4-404C-8D17-04FE2D0AA8F9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685800" y="0"/>
            <a:ext cx="8229600" cy="632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n-GB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 smtClean="0">
                <a:latin typeface="Arial" panose="020B0604020202020204" pitchFamily="34" charset="0"/>
              </a:rPr>
              <a:t>Understanding </a:t>
            </a:r>
            <a:r>
              <a:rPr lang="en-US" altLang="en-US" sz="3600" dirty="0">
                <a:latin typeface="Arial" panose="020B0604020202020204" pitchFamily="34" charset="0"/>
              </a:rPr>
              <a:t>the Human being as Co-existence of </a:t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>the Self and the </a:t>
            </a:r>
            <a:r>
              <a:rPr lang="en-US" altLang="en-US" sz="3600" dirty="0" smtClean="0">
                <a:latin typeface="Arial" panose="020B0604020202020204" pitchFamily="34" charset="0"/>
              </a:rPr>
              <a:t>Body</a:t>
            </a:r>
            <a:endParaRPr lang="en-US" altLang="en-US" sz="3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0">
            <a:extLst>
              <a:ext uri="{FF2B5EF4-FFF2-40B4-BE49-F238E27FC236}">
                <a16:creationId xmlns:a16="http://schemas.microsoft.com/office/drawing/2014/main" id="{076AA18A-9493-4CBA-925E-CAA1535603E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685800" y="0"/>
            <a:ext cx="8229600" cy="632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n-US" altLang="en-US" sz="4400" dirty="0">
                <a:latin typeface="Arial" panose="020B0604020202020204" pitchFamily="34" charset="0"/>
              </a:rPr>
              <a:t/>
            </a:r>
            <a:br>
              <a:rPr lang="en-US" altLang="en-US" sz="4400" dirty="0">
                <a:latin typeface="Arial" panose="020B0604020202020204" pitchFamily="34" charset="0"/>
              </a:rPr>
            </a:br>
            <a:r>
              <a:rPr lang="en-US" altLang="en-US" sz="4400" dirty="0">
                <a:latin typeface="Arial" panose="020B0604020202020204" pitchFamily="34" charset="0"/>
              </a:rPr>
              <a:t/>
            </a:r>
            <a:br>
              <a:rPr lang="en-US" altLang="en-US" sz="4400" dirty="0">
                <a:latin typeface="Arial" panose="020B0604020202020204" pitchFamily="34" charset="0"/>
              </a:rPr>
            </a:br>
            <a:r>
              <a:rPr lang="en-US" altLang="en-US" sz="4400" dirty="0">
                <a:latin typeface="Arial" panose="020B0604020202020204" pitchFamily="34" charset="0"/>
              </a:rPr>
              <a:t/>
            </a:r>
            <a:br>
              <a:rPr lang="en-US" altLang="en-US" sz="4400" dirty="0">
                <a:latin typeface="Arial" panose="020B0604020202020204" pitchFamily="34" charset="0"/>
              </a:rPr>
            </a:br>
            <a:r>
              <a:rPr lang="en-US" altLang="en-US" sz="4400" dirty="0">
                <a:latin typeface="Arial" panose="020B0604020202020204" pitchFamily="34" charset="0"/>
              </a:rPr>
              <a:t>Understanding</a:t>
            </a:r>
            <a:br>
              <a:rPr lang="en-US" altLang="en-US" sz="4400" dirty="0">
                <a:latin typeface="Arial" panose="020B0604020202020204" pitchFamily="34" charset="0"/>
              </a:rPr>
            </a:br>
            <a:r>
              <a:rPr lang="en-US" altLang="en-US" sz="4400" dirty="0">
                <a:latin typeface="Arial" panose="020B0604020202020204" pitchFamily="34" charset="0"/>
              </a:rPr>
              <a:t>Harmony in the Self </a:t>
            </a:r>
            <a:endParaRPr lang="en-US" altLang="en-US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44D9995-C079-46AD-B07E-69CED61BC6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Activities of Self </a:t>
            </a:r>
            <a:r>
              <a:rPr lang="en-US" altLang="en-US" sz="2400" dirty="0" smtClean="0"/>
              <a:t> </a:t>
            </a:r>
            <a:endParaRPr lang="en-US" altLang="en-US" dirty="0"/>
          </a:p>
        </p:txBody>
      </p:sp>
      <p:sp>
        <p:nvSpPr>
          <p:cNvPr id="10243" name="Rectangle 8">
            <a:extLst>
              <a:ext uri="{FF2B5EF4-FFF2-40B4-BE49-F238E27FC236}">
                <a16:creationId xmlns:a16="http://schemas.microsoft.com/office/drawing/2014/main" id="{E7CD6148-2364-419A-989E-EFE0849FF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52525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Self  </a:t>
            </a:r>
            <a:r>
              <a:rPr lang="en-US" altLang="en-US" sz="2400" dirty="0" smtClean="0">
                <a:latin typeface="Kruti Dev 010" pitchFamily="2" charset="0"/>
              </a:rPr>
              <a:t> </a:t>
            </a:r>
            <a:endParaRPr lang="en-US" altLang="en-US" sz="20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E11512D-9A0C-4402-AAF5-A2F2F1CC4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91252"/>
              </p:ext>
            </p:extLst>
          </p:nvPr>
        </p:nvGraphicFramePr>
        <p:xfrm>
          <a:off x="2209800" y="533400"/>
          <a:ext cx="2084388" cy="4419599"/>
        </p:xfrm>
        <a:graphic>
          <a:graphicData uri="http://schemas.openxmlformats.org/drawingml/2006/table">
            <a:tbl>
              <a:tblPr/>
              <a:tblGrid>
                <a:gridCol w="34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8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7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1.</a:t>
                      </a:r>
                      <a:endParaRPr lang="en-US" sz="1800" b="1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219"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2000" b="1" dirty="0">
                          <a:latin typeface="Arial"/>
                          <a:ea typeface="Calibri"/>
                        </a:rPr>
                        <a:t>2.</a:t>
                      </a:r>
                      <a:r>
                        <a:rPr lang="en-US" sz="1200" b="1" dirty="0">
                          <a:latin typeface="Calibri"/>
                          <a:ea typeface="Calibri"/>
                        </a:rPr>
                        <a:t> </a:t>
                      </a: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87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</a:rPr>
                        <a:t>3.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/>
                          <a:ea typeface="Times New Roman"/>
                        </a:rPr>
                        <a:t>Desire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87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4.</a:t>
                      </a:r>
                      <a:endParaRPr lang="en-US" sz="1800" b="1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/>
                          <a:ea typeface="Times New Roman"/>
                        </a:rPr>
                        <a:t>Thought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87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5.</a:t>
                      </a:r>
                      <a:endParaRPr lang="en-US" sz="1800" b="1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/>
                          <a:ea typeface="Times New Roman"/>
                        </a:rPr>
                        <a:t>Expectation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64" name="Rectangle 10">
            <a:extLst>
              <a:ext uri="{FF2B5EF4-FFF2-40B4-BE49-F238E27FC236}">
                <a16:creationId xmlns:a16="http://schemas.microsoft.com/office/drawing/2014/main" id="{CF0C8AB3-DA95-48D0-9AC9-05D8DC7B8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81600"/>
            <a:ext cx="9525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Body </a:t>
            </a:r>
            <a:r>
              <a:rPr lang="en-US" altLang="en-US" sz="2800" dirty="0" smtClean="0">
                <a:solidFill>
                  <a:srgbClr val="1E00AA"/>
                </a:solidFill>
                <a:latin typeface="Kruti Dev 010" pitchFamily="2" charset="0"/>
              </a:rPr>
              <a:t>j</a:t>
            </a:r>
            <a:r>
              <a:rPr lang="en-US" altLang="en-US" sz="2400" dirty="0" smtClean="0">
                <a:latin typeface="Kruti Dev 010" pitchFamily="2" charset="0"/>
              </a:rPr>
              <a:t> </a:t>
            </a:r>
            <a:endParaRPr lang="en-US" altLang="en-US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541C2D-987D-4D45-9430-B1641536ACAC}"/>
              </a:ext>
            </a:extLst>
          </p:cNvPr>
          <p:cNvCxnSpPr/>
          <p:nvPr/>
        </p:nvCxnSpPr>
        <p:spPr>
          <a:xfrm rot="10800000">
            <a:off x="0" y="49530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8">
            <a:extLst>
              <a:ext uri="{FF2B5EF4-FFF2-40B4-BE49-F238E27FC236}">
                <a16:creationId xmlns:a16="http://schemas.microsoft.com/office/drawing/2014/main" id="{7AAA908E-C1E9-4839-B8F2-97A8EF696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92563" y="2319338"/>
            <a:ext cx="3094037" cy="3022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8A9602E7-5B84-4792-85A7-EF8F8638CE37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4048125"/>
            <a:ext cx="2124075" cy="981075"/>
            <a:chOff x="7094647" y="4200630"/>
            <a:chExt cx="2125553" cy="980970"/>
          </a:xfrm>
        </p:grpSpPr>
        <p:sp>
          <p:nvSpPr>
            <p:cNvPr id="10290" name="Text Box 15">
              <a:extLst>
                <a:ext uri="{FF2B5EF4-FFF2-40B4-BE49-F238E27FC236}">
                  <a16:creationId xmlns:a16="http://schemas.microsoft.com/office/drawing/2014/main" id="{B19ACB43-74E1-488B-84F4-F56CF4FB6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5538" y="4267200"/>
              <a:ext cx="1744662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2000" dirty="0"/>
                <a:t>Imagination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2800" dirty="0" smtClean="0">
                  <a:solidFill>
                    <a:srgbClr val="002060"/>
                  </a:solidFill>
                  <a:latin typeface="Kruti Dev 010" pitchFamily="2" charset="0"/>
                </a:rPr>
                <a:t> </a:t>
              </a:r>
              <a:endParaRPr lang="en-US" altLang="en-US" sz="2800" dirty="0"/>
            </a:p>
          </p:txBody>
        </p:sp>
        <p:cxnSp>
          <p:nvCxnSpPr>
            <p:cNvPr id="10291" name="AutoShape 16">
              <a:extLst>
                <a:ext uri="{FF2B5EF4-FFF2-40B4-BE49-F238E27FC236}">
                  <a16:creationId xmlns:a16="http://schemas.microsoft.com/office/drawing/2014/main" id="{805966DA-E4F5-4B3B-8EC1-E5D89725B323}"/>
                </a:ext>
              </a:extLst>
            </p:cNvPr>
            <p:cNvCxnSpPr>
              <a:cxnSpLocks noChangeShapeType="1"/>
              <a:endCxn id="10290" idx="1"/>
            </p:cNvCxnSpPr>
            <p:nvPr/>
          </p:nvCxnSpPr>
          <p:spPr bwMode="auto">
            <a:xfrm rot="16200000" flipH="1">
              <a:off x="7023208" y="4272069"/>
              <a:ext cx="523770" cy="380891"/>
            </a:xfrm>
            <a:prstGeom prst="curvedConnector2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58BB95F-2883-4241-883F-0CEBE0527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95311"/>
              </p:ext>
            </p:extLst>
          </p:nvPr>
        </p:nvGraphicFramePr>
        <p:xfrm>
          <a:off x="4286250" y="533400"/>
          <a:ext cx="2827338" cy="4419599"/>
        </p:xfrm>
        <a:graphic>
          <a:graphicData uri="http://schemas.openxmlformats.org/drawingml/2006/table">
            <a:tbl>
              <a:tblPr/>
              <a:tblGrid>
                <a:gridCol w="282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38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618" marR="68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618" marR="68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618" marR="68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8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/>
                          <a:ea typeface="Times New Roman"/>
                        </a:rPr>
                        <a:t>Imagining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618" marR="68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8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Arial"/>
                          <a:ea typeface="Times New Roman"/>
                        </a:rPr>
                        <a:t>Analysing</a:t>
                      </a:r>
                      <a:r>
                        <a:rPr lang="en-US" sz="2000" b="1" dirty="0" smtClean="0">
                          <a:latin typeface="Arial"/>
                          <a:ea typeface="Times New Roman"/>
                        </a:rPr>
                        <a:t>-Comparing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618" marR="68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8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/>
                          <a:ea typeface="Times New Roman"/>
                        </a:rPr>
                        <a:t>Selecting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618" marR="68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3">
            <a:extLst>
              <a:ext uri="{FF2B5EF4-FFF2-40B4-BE49-F238E27FC236}">
                <a16:creationId xmlns:a16="http://schemas.microsoft.com/office/drawing/2014/main" id="{0F0C9914-9143-47BB-AA7F-E303C802F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86400"/>
            <a:ext cx="1340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 smtClean="0"/>
              <a:t>Behaviour</a:t>
            </a:r>
            <a:endParaRPr lang="en-US" altLang="en-US" sz="2800" dirty="0">
              <a:solidFill>
                <a:srgbClr val="1E00AA"/>
              </a:solidFill>
              <a:latin typeface="Kruti Dev 010" pitchFamily="2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279FE75-DB4B-40EE-BD2D-2BB6F2500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5486400"/>
            <a:ext cx="8485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Work </a:t>
            </a:r>
            <a:endParaRPr lang="en-US" altLang="en-US" sz="2800" dirty="0">
              <a:solidFill>
                <a:srgbClr val="1E00AA"/>
              </a:solidFill>
              <a:latin typeface="Kruti Dev 01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E0F243-1A45-4779-A645-40C9B90FFD06}"/>
              </a:ext>
            </a:extLst>
          </p:cNvPr>
          <p:cNvCxnSpPr>
            <a:cxnSpLocks/>
          </p:cNvCxnSpPr>
          <p:nvPr/>
        </p:nvCxnSpPr>
        <p:spPr>
          <a:xfrm flipH="1">
            <a:off x="4343400" y="5181600"/>
            <a:ext cx="51435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64DF8-1D43-4709-9706-A8A7974912A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400800" y="5092700"/>
            <a:ext cx="305189" cy="393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6" name="Group 5">
            <a:extLst>
              <a:ext uri="{FF2B5EF4-FFF2-40B4-BE49-F238E27FC236}">
                <a16:creationId xmlns:a16="http://schemas.microsoft.com/office/drawing/2014/main" id="{E3319D8A-E444-4CC9-BB27-68AE3A0D50D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00600"/>
            <a:ext cx="1447800" cy="457200"/>
            <a:chOff x="457200" y="4800600"/>
            <a:chExt cx="1447800" cy="45720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1E6ABE9-CBF5-404B-83CF-8F030AF5FA00}"/>
                </a:ext>
              </a:extLst>
            </p:cNvPr>
            <p:cNvCxnSpPr/>
            <p:nvPr/>
          </p:nvCxnSpPr>
          <p:spPr>
            <a:xfrm>
              <a:off x="457200" y="48006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EA28118-BECE-4272-8A53-AE31AB42BF5D}"/>
                </a:ext>
              </a:extLst>
            </p:cNvPr>
            <p:cNvCxnSpPr/>
            <p:nvPr/>
          </p:nvCxnSpPr>
          <p:spPr>
            <a:xfrm>
              <a:off x="609600" y="48006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9" name="Rectangle 4">
              <a:extLst>
                <a:ext uri="{FF2B5EF4-FFF2-40B4-BE49-F238E27FC236}">
                  <a16:creationId xmlns:a16="http://schemas.microsoft.com/office/drawing/2014/main" id="{8251BD40-3B4F-4849-837D-FAF6A1E09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72" y="4888468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Information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95916D4-7FA2-4839-ADF8-40D8A8DDE7F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Arial" panose="020B0604020202020204" pitchFamily="34" charset="0"/>
              </a:rPr>
              <a:t>Source of Motivations for our Desires - Its Implications</a:t>
            </a:r>
            <a:endParaRPr lang="en-US" altLang="en-US"/>
          </a:p>
        </p:txBody>
      </p:sp>
      <p:sp>
        <p:nvSpPr>
          <p:cNvPr id="11267" name="Rectangle 8">
            <a:extLst>
              <a:ext uri="{FF2B5EF4-FFF2-40B4-BE49-F238E27FC236}">
                <a16:creationId xmlns:a16="http://schemas.microsoft.com/office/drawing/2014/main" id="{54F02B52-F73B-45F7-9E33-AD60D77A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52525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Self  </a:t>
            </a:r>
            <a:r>
              <a:rPr lang="en-US" altLang="en-US" sz="2400" dirty="0" smtClean="0">
                <a:latin typeface="Kruti Dev 010" pitchFamily="2" charset="0"/>
              </a:rPr>
              <a:t> </a:t>
            </a:r>
            <a:endParaRPr lang="en-US" altLang="en-US" sz="20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E11512D-9A0C-4402-AAF5-A2F2F1CC4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964043"/>
              </p:ext>
            </p:extLst>
          </p:nvPr>
        </p:nvGraphicFramePr>
        <p:xfrm>
          <a:off x="2209800" y="533400"/>
          <a:ext cx="2084388" cy="4419599"/>
        </p:xfrm>
        <a:graphic>
          <a:graphicData uri="http://schemas.openxmlformats.org/drawingml/2006/table">
            <a:tbl>
              <a:tblPr/>
              <a:tblGrid>
                <a:gridCol w="34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8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7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1.</a:t>
                      </a:r>
                      <a:endParaRPr lang="en-US" sz="1800" b="1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219"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2000" b="1" dirty="0">
                          <a:latin typeface="Arial"/>
                          <a:ea typeface="Calibri"/>
                        </a:rPr>
                        <a:t>2.</a:t>
                      </a:r>
                      <a:r>
                        <a:rPr lang="en-US" sz="1200" b="1" dirty="0">
                          <a:latin typeface="Calibri"/>
                          <a:ea typeface="Calibri"/>
                        </a:rPr>
                        <a:t> </a:t>
                      </a: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87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</a:rPr>
                        <a:t>3.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</a:rPr>
                        <a:t>Desire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87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4.</a:t>
                      </a:r>
                      <a:endParaRPr lang="en-US" sz="1800" b="1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</a:rPr>
                        <a:t>Thought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87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</a:rPr>
                        <a:t>5.</a:t>
                      </a:r>
                      <a:endParaRPr lang="en-US" sz="1800" b="1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</a:rPr>
                        <a:t>Expectation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288" name="Rectangle 10">
            <a:extLst>
              <a:ext uri="{FF2B5EF4-FFF2-40B4-BE49-F238E27FC236}">
                <a16:creationId xmlns:a16="http://schemas.microsoft.com/office/drawing/2014/main" id="{A4220600-4374-4784-A2E7-0B9D00000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81600"/>
            <a:ext cx="886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Body </a:t>
            </a:r>
            <a:r>
              <a:rPr lang="en-US" altLang="en-US" sz="2400" dirty="0" smtClean="0">
                <a:latin typeface="Kruti Dev 010" pitchFamily="2" charset="0"/>
              </a:rPr>
              <a:t> </a:t>
            </a:r>
            <a:endParaRPr lang="en-US" altLang="en-US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541C2D-987D-4D45-9430-B1641536ACAC}"/>
              </a:ext>
            </a:extLst>
          </p:cNvPr>
          <p:cNvCxnSpPr/>
          <p:nvPr/>
        </p:nvCxnSpPr>
        <p:spPr>
          <a:xfrm rot="10800000">
            <a:off x="0" y="49530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0" name="Oval 8">
            <a:extLst>
              <a:ext uri="{FF2B5EF4-FFF2-40B4-BE49-F238E27FC236}">
                <a16:creationId xmlns:a16="http://schemas.microsoft.com/office/drawing/2014/main" id="{37D78D6D-2F34-4B08-B678-DD3676701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92563" y="2319338"/>
            <a:ext cx="3094037" cy="3022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/>
          </a:p>
        </p:txBody>
      </p:sp>
      <p:grpSp>
        <p:nvGrpSpPr>
          <p:cNvPr id="11291" name="Group 50">
            <a:extLst>
              <a:ext uri="{FF2B5EF4-FFF2-40B4-BE49-F238E27FC236}">
                <a16:creationId xmlns:a16="http://schemas.microsoft.com/office/drawing/2014/main" id="{95FEB421-D1F2-4654-AF5E-44D5524F5C94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4048125"/>
            <a:ext cx="2124075" cy="981075"/>
            <a:chOff x="7068015" y="4432379"/>
            <a:chExt cx="2125552" cy="980972"/>
          </a:xfrm>
        </p:grpSpPr>
        <p:sp>
          <p:nvSpPr>
            <p:cNvPr id="11332" name="Text Box 15">
              <a:extLst>
                <a:ext uri="{FF2B5EF4-FFF2-40B4-BE49-F238E27FC236}">
                  <a16:creationId xmlns:a16="http://schemas.microsoft.com/office/drawing/2014/main" id="{0D8FF66C-6AAE-4F41-8214-4869BD40C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8905" y="4498951"/>
              <a:ext cx="1744662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2000" dirty="0"/>
                <a:t>Imagination</a:t>
              </a:r>
            </a:p>
            <a:p>
              <a:pPr eaLnBrk="1" hangingPunct="1">
                <a:spcAft>
                  <a:spcPts val="1000"/>
                </a:spcAft>
              </a:pPr>
              <a:r>
                <a:rPr lang="en-US" altLang="en-US" sz="2800" dirty="0" smtClean="0">
                  <a:solidFill>
                    <a:srgbClr val="002060"/>
                  </a:solidFill>
                  <a:latin typeface="Kruti Dev 010" pitchFamily="2" charset="0"/>
                </a:rPr>
                <a:t> </a:t>
              </a:r>
              <a:endParaRPr lang="en-US" altLang="en-US" sz="2800" dirty="0"/>
            </a:p>
          </p:txBody>
        </p:sp>
        <p:cxnSp>
          <p:nvCxnSpPr>
            <p:cNvPr id="11333" name="AutoShape 16">
              <a:extLst>
                <a:ext uri="{FF2B5EF4-FFF2-40B4-BE49-F238E27FC236}">
                  <a16:creationId xmlns:a16="http://schemas.microsoft.com/office/drawing/2014/main" id="{F8D4B1AD-5489-466D-B6C0-FDAC7D608486}"/>
                </a:ext>
              </a:extLst>
            </p:cNvPr>
            <p:cNvCxnSpPr>
              <a:cxnSpLocks noChangeShapeType="1"/>
              <a:endCxn id="11332" idx="1"/>
            </p:cNvCxnSpPr>
            <p:nvPr/>
          </p:nvCxnSpPr>
          <p:spPr bwMode="auto">
            <a:xfrm rot="16200000" flipH="1">
              <a:off x="6996576" y="4503818"/>
              <a:ext cx="523770" cy="380891"/>
            </a:xfrm>
            <a:prstGeom prst="curvedConnector2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58BB95F-2883-4241-883F-0CEBE0527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433120"/>
              </p:ext>
            </p:extLst>
          </p:nvPr>
        </p:nvGraphicFramePr>
        <p:xfrm>
          <a:off x="4286250" y="533400"/>
          <a:ext cx="2827338" cy="4419599"/>
        </p:xfrm>
        <a:graphic>
          <a:graphicData uri="http://schemas.openxmlformats.org/drawingml/2006/table">
            <a:tbl>
              <a:tblPr/>
              <a:tblGrid>
                <a:gridCol w="282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38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618" marR="68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618" marR="68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618" marR="68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8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</a:rPr>
                        <a:t>Imaging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618" marR="68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8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Arial"/>
                          <a:ea typeface="Times New Roman"/>
                        </a:rPr>
                        <a:t>Analysing</a:t>
                      </a:r>
                      <a:r>
                        <a:rPr lang="en-US" sz="2000" b="1" dirty="0">
                          <a:latin typeface="Arial"/>
                          <a:ea typeface="Times New Roman"/>
                        </a:rPr>
                        <a:t>-Comparing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618" marR="68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8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</a:rPr>
                        <a:t>Selecting-Tasting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618" marR="68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306" name="Group 5">
            <a:extLst>
              <a:ext uri="{FF2B5EF4-FFF2-40B4-BE49-F238E27FC236}">
                <a16:creationId xmlns:a16="http://schemas.microsoft.com/office/drawing/2014/main" id="{5221BAC0-37EA-44DC-B7EF-432A69C716E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00600"/>
            <a:ext cx="1447800" cy="457200"/>
            <a:chOff x="457200" y="4800600"/>
            <a:chExt cx="1447800" cy="45720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1E6ABE9-CBF5-404B-83CF-8F030AF5FA00}"/>
                </a:ext>
              </a:extLst>
            </p:cNvPr>
            <p:cNvCxnSpPr/>
            <p:nvPr/>
          </p:nvCxnSpPr>
          <p:spPr>
            <a:xfrm>
              <a:off x="457200" y="48006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EA28118-BECE-4272-8A53-AE31AB42BF5D}"/>
                </a:ext>
              </a:extLst>
            </p:cNvPr>
            <p:cNvCxnSpPr/>
            <p:nvPr/>
          </p:nvCxnSpPr>
          <p:spPr>
            <a:xfrm>
              <a:off x="609600" y="48006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31" name="Rectangle 4">
              <a:extLst>
                <a:ext uri="{FF2B5EF4-FFF2-40B4-BE49-F238E27FC236}">
                  <a16:creationId xmlns:a16="http://schemas.microsoft.com/office/drawing/2014/main" id="{B485D333-EF74-4997-AD86-CD615A358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72" y="4888468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Information</a:t>
              </a:r>
            </a:p>
          </p:txBody>
        </p:sp>
      </p:grpSp>
      <p:sp>
        <p:nvSpPr>
          <p:cNvPr id="11307" name="Rectangle 13">
            <a:extLst>
              <a:ext uri="{FF2B5EF4-FFF2-40B4-BE49-F238E27FC236}">
                <a16:creationId xmlns:a16="http://schemas.microsoft.com/office/drawing/2014/main" id="{E1DB7717-1290-4730-B3AF-C3E1DBE53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800725"/>
            <a:ext cx="14109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/>
              <a:t>Behaviour</a:t>
            </a:r>
            <a:r>
              <a:rPr lang="en-US" altLang="en-US" sz="2000" dirty="0"/>
              <a:t> </a:t>
            </a:r>
            <a:endParaRPr lang="en-US" altLang="en-US" sz="2800" dirty="0">
              <a:solidFill>
                <a:srgbClr val="1E00AA"/>
              </a:solidFill>
              <a:latin typeface="Kruti Dev 010" pitchFamily="2" charset="0"/>
            </a:endParaRPr>
          </a:p>
        </p:txBody>
      </p:sp>
      <p:sp>
        <p:nvSpPr>
          <p:cNvPr id="11308" name="Rectangle 14">
            <a:extLst>
              <a:ext uri="{FF2B5EF4-FFF2-40B4-BE49-F238E27FC236}">
                <a16:creationId xmlns:a16="http://schemas.microsoft.com/office/drawing/2014/main" id="{9FA72874-7D7D-443F-BFCE-883D2BB83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5800725"/>
            <a:ext cx="8485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Work </a:t>
            </a:r>
            <a:endParaRPr lang="en-US" altLang="en-US" sz="2800" dirty="0">
              <a:solidFill>
                <a:srgbClr val="1E00AA"/>
              </a:solidFill>
              <a:latin typeface="Kruti Dev 010" pitchFamily="2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7D3535-9C72-41D2-BE47-87DFA739C2AB}"/>
              </a:ext>
            </a:extLst>
          </p:cNvPr>
          <p:cNvCxnSpPr>
            <a:endCxn id="11307" idx="0"/>
          </p:cNvCxnSpPr>
          <p:nvPr/>
        </p:nvCxnSpPr>
        <p:spPr>
          <a:xfrm flipH="1">
            <a:off x="2153282" y="5267325"/>
            <a:ext cx="2875922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971E28-213F-4541-BF66-F86800DBC957}"/>
              </a:ext>
            </a:extLst>
          </p:cNvPr>
          <p:cNvCxnSpPr>
            <a:endCxn id="11308" idx="0"/>
          </p:cNvCxnSpPr>
          <p:nvPr/>
        </p:nvCxnSpPr>
        <p:spPr>
          <a:xfrm flipH="1">
            <a:off x="4388239" y="5267325"/>
            <a:ext cx="640963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5">
            <a:extLst>
              <a:ext uri="{FF2B5EF4-FFF2-40B4-BE49-F238E27FC236}">
                <a16:creationId xmlns:a16="http://schemas.microsoft.com/office/drawing/2014/main" id="{4DF71047-171A-4369-A597-1FA17D6545BB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987925"/>
            <a:ext cx="2667000" cy="1336675"/>
            <a:chOff x="6324600" y="4988560"/>
            <a:chExt cx="2667000" cy="1336040"/>
          </a:xfrm>
        </p:grpSpPr>
        <p:sp>
          <p:nvSpPr>
            <p:cNvPr id="11325" name="Text Box 13">
              <a:extLst>
                <a:ext uri="{FF2B5EF4-FFF2-40B4-BE49-F238E27FC236}">
                  <a16:creationId xmlns:a16="http://schemas.microsoft.com/office/drawing/2014/main" id="{C467D3AB-859E-4385-AFEA-0CD23360D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4700" y="5168900"/>
              <a:ext cx="1866900" cy="1155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2000" dirty="0">
                  <a:solidFill>
                    <a:srgbClr val="FF0000"/>
                  </a:solidFill>
                </a:rPr>
                <a:t>Sensation</a:t>
              </a:r>
            </a:p>
            <a:p>
              <a:pPr eaLnBrk="1" hangingPunct="1">
                <a:spcAft>
                  <a:spcPts val="1000"/>
                </a:spcAft>
              </a:pPr>
              <a:endParaRPr lang="en-US" altLang="en-US" sz="2800" dirty="0">
                <a:solidFill>
                  <a:srgbClr val="1E00AA"/>
                </a:solidFill>
                <a:latin typeface="Kruti Dev 010" pitchFamily="2" charset="0"/>
              </a:endParaRPr>
            </a:p>
            <a:p>
              <a:pPr eaLnBrk="1" hangingPunct="1">
                <a:spcAft>
                  <a:spcPts val="1000"/>
                </a:spcAft>
              </a:pPr>
              <a:endParaRPr lang="en-US" altLang="en-US" sz="1600" dirty="0">
                <a:solidFill>
                  <a:srgbClr val="002060"/>
                </a:solidFill>
                <a:latin typeface="Kruti Dev 010" pitchFamily="2" charset="0"/>
              </a:endParaRPr>
            </a:p>
            <a:p>
              <a:pPr eaLnBrk="1" hangingPunct="1"/>
              <a:endParaRPr lang="en-US" altLang="en-US" dirty="0"/>
            </a:p>
          </p:txBody>
        </p:sp>
        <p:cxnSp>
          <p:nvCxnSpPr>
            <p:cNvPr id="11326" name="AutoShape 14">
              <a:extLst>
                <a:ext uri="{FF2B5EF4-FFF2-40B4-BE49-F238E27FC236}">
                  <a16:creationId xmlns:a16="http://schemas.microsoft.com/office/drawing/2014/main" id="{27F4074B-D96B-4BBB-9F49-7F308671BB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324600" y="4988560"/>
              <a:ext cx="0" cy="3730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7" name="AutoShape 11">
              <a:extLst>
                <a:ext uri="{FF2B5EF4-FFF2-40B4-BE49-F238E27FC236}">
                  <a16:creationId xmlns:a16="http://schemas.microsoft.com/office/drawing/2014/main" id="{D61A99C2-6C88-4685-A579-CDB0341894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24600" y="5367972"/>
              <a:ext cx="838200" cy="15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1DA845EA-AC0A-41F3-8F66-85AED438B48D}"/>
                </a:ext>
              </a:extLst>
            </p:cNvPr>
            <p:cNvSpPr/>
            <p:nvPr/>
          </p:nvSpPr>
          <p:spPr bwMode="auto">
            <a:xfrm>
              <a:off x="6705600" y="5182143"/>
              <a:ext cx="457200" cy="38081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800080"/>
                  </a:solidFill>
                </a:rPr>
                <a:t>2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054FBD5-D959-4496-999F-8747444CB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4200"/>
            <a:ext cx="1837362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Enslavement </a:t>
            </a:r>
          </a:p>
          <a:p>
            <a:pPr eaLnBrk="1" hangingPunct="1">
              <a:spcAft>
                <a:spcPts val="1000"/>
              </a:spcAft>
            </a:pP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8ED536-A01A-4FA1-ACAC-3FB98E1C6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079750"/>
            <a:ext cx="196560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cs typeface="Arial" panose="020B0604020202020204" pitchFamily="34" charset="0"/>
              </a:rPr>
              <a:t>Self-</a:t>
            </a:r>
            <a:r>
              <a:rPr lang="en-US" altLang="en-US" sz="2000" b="1" dirty="0" err="1">
                <a:cs typeface="Arial" panose="020B0604020202020204" pitchFamily="34" charset="0"/>
              </a:rPr>
              <a:t>organised</a:t>
            </a:r>
            <a:endParaRPr lang="en-US" altLang="en-US" sz="2000" b="1" dirty="0">
              <a:cs typeface="Arial" panose="020B0604020202020204" pitchFamily="34" charset="0"/>
            </a:endParaRPr>
          </a:p>
          <a:p>
            <a:pPr eaLnBrk="1" hangingPunct="1">
              <a:spcAft>
                <a:spcPts val="1000"/>
              </a:spcAft>
            </a:pPr>
            <a:endParaRPr lang="en-US" altLang="en-US" sz="3200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6FA30A-5B7B-4361-994D-1A6C1DC0F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6029325"/>
            <a:ext cx="19223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Enslavement 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grpSp>
        <p:nvGrpSpPr>
          <p:cNvPr id="54" name="Group 46">
            <a:extLst>
              <a:ext uri="{FF2B5EF4-FFF2-40B4-BE49-F238E27FC236}">
                <a16:creationId xmlns:a16="http://schemas.microsoft.com/office/drawing/2014/main" id="{E5B3CD8A-111A-4022-896D-24D1F47041FB}"/>
              </a:ext>
            </a:extLst>
          </p:cNvPr>
          <p:cNvGrpSpPr>
            <a:grpSpLocks/>
          </p:cNvGrpSpPr>
          <p:nvPr/>
        </p:nvGrpSpPr>
        <p:grpSpPr bwMode="auto">
          <a:xfrm>
            <a:off x="6323013" y="457200"/>
            <a:ext cx="2820987" cy="2590800"/>
            <a:chOff x="6323806" y="762000"/>
            <a:chExt cx="2820194" cy="2590800"/>
          </a:xfrm>
        </p:grpSpPr>
        <p:sp>
          <p:nvSpPr>
            <p:cNvPr id="11321" name="Text Box 10">
              <a:extLst>
                <a:ext uri="{FF2B5EF4-FFF2-40B4-BE49-F238E27FC236}">
                  <a16:creationId xmlns:a16="http://schemas.microsoft.com/office/drawing/2014/main" id="{4B1A253C-70A1-4127-B89F-D6FB46CA0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975" y="762000"/>
              <a:ext cx="1978025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2000" dirty="0">
                  <a:solidFill>
                    <a:srgbClr val="FF0000"/>
                  </a:solidFill>
                </a:rPr>
                <a:t>Self verification on the basis of Natural Acceptance </a:t>
              </a:r>
            </a:p>
            <a:p>
              <a:pPr eaLnBrk="1" hangingPunct="1">
                <a:spcAft>
                  <a:spcPts val="1000"/>
                </a:spcAft>
              </a:pPr>
              <a:endParaRPr lang="en-US" altLang="en-US" sz="2800" dirty="0">
                <a:solidFill>
                  <a:srgbClr val="1E00AA"/>
                </a:solidFill>
                <a:latin typeface="Kruti Dev 010" pitchFamily="2" charset="0"/>
              </a:endParaRPr>
            </a:p>
          </p:txBody>
        </p:sp>
        <p:cxnSp>
          <p:nvCxnSpPr>
            <p:cNvPr id="11322" name="AutoShape 11">
              <a:extLst>
                <a:ext uri="{FF2B5EF4-FFF2-40B4-BE49-F238E27FC236}">
                  <a16:creationId xmlns:a16="http://schemas.microsoft.com/office/drawing/2014/main" id="{A0E61AD3-923D-4EE8-8032-407D633E8D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24600" y="2209006"/>
              <a:ext cx="838200" cy="15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3" name="AutoShape 12">
              <a:extLst>
                <a:ext uri="{FF2B5EF4-FFF2-40B4-BE49-F238E27FC236}">
                  <a16:creationId xmlns:a16="http://schemas.microsoft.com/office/drawing/2014/main" id="{7E0FD072-0B33-4DEC-8AD0-C1CBBA60CF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867400" y="2666206"/>
              <a:ext cx="914400" cy="15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4">
              <a:extLst>
                <a:ext uri="{FF2B5EF4-FFF2-40B4-BE49-F238E27FC236}">
                  <a16:creationId xmlns:a16="http://schemas.microsoft.com/office/drawing/2014/main" id="{E3371F0C-DFC8-460F-BEFF-06BD578829AC}"/>
                </a:ext>
              </a:extLst>
            </p:cNvPr>
            <p:cNvSpPr/>
            <p:nvPr/>
          </p:nvSpPr>
          <p:spPr bwMode="auto">
            <a:xfrm>
              <a:off x="6706285" y="1960563"/>
              <a:ext cx="457071" cy="381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800080"/>
                  </a:solidFill>
                </a:rPr>
                <a:t>3</a:t>
              </a:r>
            </a:p>
          </p:txBody>
        </p:sp>
      </p:grpSp>
      <p:grpSp>
        <p:nvGrpSpPr>
          <p:cNvPr id="59" name="Group 47">
            <a:extLst>
              <a:ext uri="{FF2B5EF4-FFF2-40B4-BE49-F238E27FC236}">
                <a16:creationId xmlns:a16="http://schemas.microsoft.com/office/drawing/2014/main" id="{23272C9B-C277-4239-B1D7-BBA4918DDE88}"/>
              </a:ext>
            </a:extLst>
          </p:cNvPr>
          <p:cNvGrpSpPr>
            <a:grpSpLocks/>
          </p:cNvGrpSpPr>
          <p:nvPr/>
        </p:nvGrpSpPr>
        <p:grpSpPr bwMode="auto">
          <a:xfrm>
            <a:off x="0" y="2209800"/>
            <a:ext cx="5278438" cy="838200"/>
            <a:chOff x="0" y="2209800"/>
            <a:chExt cx="5278438" cy="838200"/>
          </a:xfrm>
        </p:grpSpPr>
        <p:sp>
          <p:nvSpPr>
            <p:cNvPr id="11317" name="Text Box 7">
              <a:extLst>
                <a:ext uri="{FF2B5EF4-FFF2-40B4-BE49-F238E27FC236}">
                  <a16:creationId xmlns:a16="http://schemas.microsoft.com/office/drawing/2014/main" id="{31462DCA-B11C-42B4-B9D6-ECC7D1D0F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209800"/>
              <a:ext cx="19812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2000" dirty="0">
                  <a:solidFill>
                    <a:srgbClr val="FF0000"/>
                  </a:solidFill>
                </a:rPr>
                <a:t>Preconditioning</a:t>
              </a:r>
            </a:p>
            <a:p>
              <a:pPr eaLnBrk="1" hangingPunct="1">
                <a:spcAft>
                  <a:spcPts val="1000"/>
                </a:spcAft>
              </a:pPr>
              <a:endParaRPr lang="en-US" altLang="en-US" sz="2800" dirty="0">
                <a:solidFill>
                  <a:srgbClr val="1E00AA"/>
                </a:solidFill>
                <a:latin typeface="Kruti Dev 010" pitchFamily="2" charset="0"/>
              </a:endParaRPr>
            </a:p>
          </p:txBody>
        </p:sp>
        <p:cxnSp>
          <p:nvCxnSpPr>
            <p:cNvPr id="11318" name="AutoShape 8">
              <a:extLst>
                <a:ext uri="{FF2B5EF4-FFF2-40B4-BE49-F238E27FC236}">
                  <a16:creationId xmlns:a16="http://schemas.microsoft.com/office/drawing/2014/main" id="{3051FC77-8CF1-4648-8512-FE4FB2BD32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57400" y="2590799"/>
              <a:ext cx="3200400" cy="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9" name="AutoShape 9">
              <a:extLst>
                <a:ext uri="{FF2B5EF4-FFF2-40B4-BE49-F238E27FC236}">
                  <a16:creationId xmlns:a16="http://schemas.microsoft.com/office/drawing/2014/main" id="{3EB82E5E-E14C-450F-BC0F-4F83467A52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259388" y="2590799"/>
              <a:ext cx="19050" cy="22860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Oval 4">
              <a:extLst>
                <a:ext uri="{FF2B5EF4-FFF2-40B4-BE49-F238E27FC236}">
                  <a16:creationId xmlns:a16="http://schemas.microsoft.com/office/drawing/2014/main" id="{3E7C60A6-23B3-46FE-A73B-78A170FE84F4}"/>
                </a:ext>
              </a:extLst>
            </p:cNvPr>
            <p:cNvSpPr/>
            <p:nvPr/>
          </p:nvSpPr>
          <p:spPr bwMode="auto">
            <a:xfrm>
              <a:off x="1379538" y="2603500"/>
              <a:ext cx="457200" cy="381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800080"/>
                  </a:solidFill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0">
            <a:extLst>
              <a:ext uri="{FF2B5EF4-FFF2-40B4-BE49-F238E27FC236}">
                <a16:creationId xmlns:a16="http://schemas.microsoft.com/office/drawing/2014/main" id="{0A157BE0-612B-4B9F-8F17-6CD7E889436F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685800" y="0"/>
            <a:ext cx="8229600" cy="632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n-GB" altLang="en-US" sz="3600" dirty="0">
                <a:latin typeface="Arial" panose="020B0604020202020204" pitchFamily="34" charset="0"/>
              </a:rPr>
              <a:t/>
            </a:r>
            <a:br>
              <a:rPr lang="en-GB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>The Body as an</a:t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>Instrument of the Self</a:t>
            </a:r>
            <a:endParaRPr lang="en-US" altLang="en-US" sz="3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CE665-8605-4065-A153-E5CC1E2251B0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33400"/>
          <a:ext cx="8991600" cy="1006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64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Consciousness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 marT="45749" marB="4574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Material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EDA4E27-7A6E-4D73-9003-059598D3E8E4}"/>
              </a:ext>
            </a:extLst>
          </p:cNvPr>
          <p:cNvSpPr/>
          <p:nvPr/>
        </p:nvSpPr>
        <p:spPr>
          <a:xfrm>
            <a:off x="152400" y="533400"/>
            <a:ext cx="4419600" cy="990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0253" name="Title 1">
            <a:extLst>
              <a:ext uri="{FF2B5EF4-FFF2-40B4-BE49-F238E27FC236}">
                <a16:creationId xmlns:a16="http://schemas.microsoft.com/office/drawing/2014/main" id="{D9568430-C4F2-44F7-A96F-3BB28C4D73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		   Self 				        Body</a:t>
            </a: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2135A6-9F2C-47EC-9CC4-0E4D5D17F780}"/>
              </a:ext>
            </a:extLst>
          </p:cNvPr>
          <p:cNvSpPr/>
          <p:nvPr/>
        </p:nvSpPr>
        <p:spPr>
          <a:xfrm>
            <a:off x="5105400" y="533400"/>
            <a:ext cx="3957638" cy="990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grpSp>
        <p:nvGrpSpPr>
          <p:cNvPr id="10255" name="Group 20">
            <a:extLst>
              <a:ext uri="{FF2B5EF4-FFF2-40B4-BE49-F238E27FC236}">
                <a16:creationId xmlns:a16="http://schemas.microsoft.com/office/drawing/2014/main" id="{DEA02B27-4F84-4B64-B0DE-E9BA3F4561A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66738"/>
            <a:ext cx="1828800" cy="923925"/>
            <a:chOff x="4648200" y="762000"/>
            <a:chExt cx="1828800" cy="923586"/>
          </a:xfrm>
        </p:grpSpPr>
        <p:sp>
          <p:nvSpPr>
            <p:cNvPr id="10256" name="TextBox 26">
              <a:extLst>
                <a:ext uri="{FF2B5EF4-FFF2-40B4-BE49-F238E27FC236}">
                  <a16:creationId xmlns:a16="http://schemas.microsoft.com/office/drawing/2014/main" id="{B50B95C4-0780-428F-8636-7DC65CEE1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762000"/>
              <a:ext cx="1828800" cy="9235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INFORMATION</a:t>
              </a:r>
            </a:p>
            <a:p>
              <a:pPr eaLnBrk="1" hangingPunct="1"/>
              <a:endParaRPr lang="en-US" altLang="en-US"/>
            </a:p>
            <a:p>
              <a:pPr eaLnBrk="1" hangingPunct="1"/>
              <a:endParaRPr lang="en-US" altLang="en-US"/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981C9052-F061-46A8-AC1D-023DF1FB76AD}"/>
                </a:ext>
              </a:extLst>
            </p:cNvPr>
            <p:cNvSpPr/>
            <p:nvPr/>
          </p:nvSpPr>
          <p:spPr bwMode="auto">
            <a:xfrm>
              <a:off x="4821238" y="1219032"/>
              <a:ext cx="1295400" cy="360230"/>
            </a:xfrm>
            <a:prstGeom prst="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/>
                <a:t>Sensation</a:t>
              </a:r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EBB2D065-EA71-47A9-BA09-66085D31369A}"/>
                </a:ext>
              </a:extLst>
            </p:cNvPr>
            <p:cNvSpPr/>
            <p:nvPr/>
          </p:nvSpPr>
          <p:spPr bwMode="auto">
            <a:xfrm>
              <a:off x="5029200" y="990516"/>
              <a:ext cx="1295400" cy="38086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/>
                <a:t>Instruction</a:t>
              </a: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F6E6C4-DB34-4A66-ABE6-5C96F4EE5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66495"/>
              </p:ext>
            </p:extLst>
          </p:nvPr>
        </p:nvGraphicFramePr>
        <p:xfrm>
          <a:off x="152400" y="533400"/>
          <a:ext cx="8991600" cy="5242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57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Consciousness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1" marB="45701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 marT="45701" marB="4570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Material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1" marB="4570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 am</a:t>
                      </a:r>
                      <a:endParaRPr lang="en-GB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1" marB="45701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 marT="45701" marB="4570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My body is</a:t>
                      </a:r>
                    </a:p>
                  </a:txBody>
                  <a:tcPr marT="45701" marB="4570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 want to live</a:t>
                      </a:r>
                      <a:endParaRPr lang="en-GB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1" marB="45701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 marT="45701" marB="4570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My body is used as an instrument</a:t>
                      </a:r>
                      <a:endParaRPr lang="en-GB" sz="2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01" marB="4570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723"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 want to live with continuous happiness</a:t>
                      </a:r>
                    </a:p>
                  </a:txBody>
                  <a:tcPr marT="45701" marB="45701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 marT="45701" marB="4570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Physical facility is required for nurturing, protection and right utilization of the body</a:t>
                      </a:r>
                      <a:endParaRPr lang="en-GB" sz="2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01" marB="4570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 understand and to live in harmony at all levels of being (from self to entire existence) is my program of action for continuous happiness</a:t>
                      </a:r>
                    </a:p>
                  </a:txBody>
                  <a:tcPr marT="45701" marB="45701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 marT="45701" marB="4570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Production, protection and right utilization of physical facility is a part of my program </a:t>
                      </a:r>
                    </a:p>
                  </a:txBody>
                  <a:tcPr marT="45701" marB="4570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 am the: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Seer,    Doer,   Enjoyer (</a:t>
                      </a:r>
                      <a:r>
                        <a:rPr lang="en-US" sz="2000" kern="1200" dirty="0" err="1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Experiencer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ruti Dev 010" pitchFamily="2" charset="0"/>
                        </a:rPr>
                        <a:t> </a:t>
                      </a:r>
                    </a:p>
                  </a:txBody>
                  <a:tcPr marT="45701" marB="45701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 marT="45701" marB="4570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 use the body as an instrument for fulfillment my program</a:t>
                      </a:r>
                    </a:p>
                  </a:txBody>
                  <a:tcPr marT="45701" marB="4570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6FBCC93-8AEA-4CF8-9F06-49BE4A4D763C}"/>
              </a:ext>
            </a:extLst>
          </p:cNvPr>
          <p:cNvSpPr/>
          <p:nvPr/>
        </p:nvSpPr>
        <p:spPr>
          <a:xfrm>
            <a:off x="152400" y="533400"/>
            <a:ext cx="4419600" cy="525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3345" name="Title 1">
            <a:extLst>
              <a:ext uri="{FF2B5EF4-FFF2-40B4-BE49-F238E27FC236}">
                <a16:creationId xmlns:a16="http://schemas.microsoft.com/office/drawing/2014/main" id="{4C80764C-EE16-447D-B27C-9730A0AAA27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		   Self 				        Body</a:t>
            </a: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0F936-0BF7-4C67-A545-C96AFF294C5C}"/>
              </a:ext>
            </a:extLst>
          </p:cNvPr>
          <p:cNvSpPr/>
          <p:nvPr/>
        </p:nvSpPr>
        <p:spPr>
          <a:xfrm>
            <a:off x="5105400" y="533400"/>
            <a:ext cx="3957638" cy="525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grpSp>
        <p:nvGrpSpPr>
          <p:cNvPr id="13347" name="Group 20">
            <a:extLst>
              <a:ext uri="{FF2B5EF4-FFF2-40B4-BE49-F238E27FC236}">
                <a16:creationId xmlns:a16="http://schemas.microsoft.com/office/drawing/2014/main" id="{5263DAD4-8104-4ECE-85C6-8EBBFF50C4D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66738"/>
            <a:ext cx="1828800" cy="923925"/>
            <a:chOff x="4648200" y="762000"/>
            <a:chExt cx="1828800" cy="923586"/>
          </a:xfrm>
        </p:grpSpPr>
        <p:sp>
          <p:nvSpPr>
            <p:cNvPr id="13348" name="TextBox 26">
              <a:extLst>
                <a:ext uri="{FF2B5EF4-FFF2-40B4-BE49-F238E27FC236}">
                  <a16:creationId xmlns:a16="http://schemas.microsoft.com/office/drawing/2014/main" id="{31D6D457-0673-4659-B301-5208F4C6E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762000"/>
              <a:ext cx="1828800" cy="9235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INFORMATION</a:t>
              </a:r>
            </a:p>
            <a:p>
              <a:pPr eaLnBrk="1" hangingPunct="1"/>
              <a:endParaRPr lang="en-US" altLang="en-US"/>
            </a:p>
            <a:p>
              <a:pPr eaLnBrk="1" hangingPunct="1"/>
              <a:endParaRPr lang="en-US" altLang="en-US"/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0FF2CB55-FF8B-4082-B1D0-BC0FB60BB9B2}"/>
                </a:ext>
              </a:extLst>
            </p:cNvPr>
            <p:cNvSpPr/>
            <p:nvPr/>
          </p:nvSpPr>
          <p:spPr bwMode="auto">
            <a:xfrm>
              <a:off x="4821238" y="1219032"/>
              <a:ext cx="1295400" cy="360230"/>
            </a:xfrm>
            <a:prstGeom prst="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/>
                <a:t>Sensation</a:t>
              </a:r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25D67AF0-E466-4B3E-8235-FC9B2F26BAAB}"/>
                </a:ext>
              </a:extLst>
            </p:cNvPr>
            <p:cNvSpPr/>
            <p:nvPr/>
          </p:nvSpPr>
          <p:spPr bwMode="auto">
            <a:xfrm>
              <a:off x="5029200" y="990516"/>
              <a:ext cx="1295400" cy="38086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/>
                <a:t>Instruction</a:t>
              </a: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5">
            <a:extLst>
              <a:ext uri="{FF2B5EF4-FFF2-40B4-BE49-F238E27FC236}">
                <a16:creationId xmlns:a16="http://schemas.microsoft.com/office/drawing/2014/main" id="{BB55170E-E04E-434D-AF63-E8305D033D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 am the Seer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DCD822-427B-41BB-BD6E-8F9B8CCE8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r>
              <a:rPr lang="en-GB" sz="2400" dirty="0"/>
              <a:t>“Seer” means the one that sees / understands</a:t>
            </a:r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endParaRPr lang="en-GB" sz="2400" dirty="0"/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r>
              <a:rPr lang="en-GB" sz="2400" dirty="0"/>
              <a:t>e.g. If you are given something in your hand and you conclude that it is a pen, it is not your eyes that concluded this. It is you that concluded this. The Self  sees via the eyes – the eyes don’t see themselves</a:t>
            </a:r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r>
              <a:rPr lang="en-GB" sz="2400" dirty="0"/>
              <a:t>Like that all the 5 senses are just the instrument that enable the Self  to see something outside</a:t>
            </a:r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endParaRPr lang="en-GB" sz="2400" dirty="0"/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r>
              <a:rPr lang="en-GB" sz="2400" dirty="0"/>
              <a:t>Just like you see outside, you can also see ‘within’, without using the body for sensation</a:t>
            </a:r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r>
              <a:rPr lang="en-GB" sz="2400" dirty="0"/>
              <a:t>e.g. You can ‘see’ that you are feeling happy, getting angry...</a:t>
            </a:r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endParaRPr lang="en-GB" sz="2400" dirty="0"/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r>
              <a:rPr lang="en-GB" sz="2400" dirty="0"/>
              <a:t>Thus, the Self  ‘sees’ or understands, sometimes with the help of the body, sometimes without the help of body</a:t>
            </a:r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endParaRPr lang="en-GB" sz="2400" dirty="0"/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r>
              <a:rPr lang="en-GB" sz="2400" dirty="0"/>
              <a:t>The Body is used as an instrument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>
            <a:extLst>
              <a:ext uri="{FF2B5EF4-FFF2-40B4-BE49-F238E27FC236}">
                <a16:creationId xmlns:a16="http://schemas.microsoft.com/office/drawing/2014/main" id="{2704DB65-3836-4D52-9A2D-AFE52F9F6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 am the Doer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36150-528E-4CE1-B7B3-9D2F4F292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r>
              <a:rPr lang="en-GB"/>
              <a:t>“Doer” means the one that does, who takes decision to do</a:t>
            </a:r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endParaRPr lang="en-GB"/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r>
              <a:rPr lang="en-GB"/>
              <a:t>I am the one who decides. I decide what to do, what not to do...</a:t>
            </a:r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endParaRPr lang="en-GB"/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r>
              <a:rPr lang="en-GB"/>
              <a:t>I may or may not use the body to do – what I think of is my decision. I do that thinking within myself (there is no role of the body in this)</a:t>
            </a:r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endParaRPr lang="en-GB"/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r>
              <a:rPr lang="en-GB"/>
              <a:t>If required, the body is used to express my decision</a:t>
            </a:r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r>
              <a:rPr lang="en-GB"/>
              <a:t> </a:t>
            </a:r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  <a:defRPr/>
            </a:pPr>
            <a:r>
              <a:rPr lang="en-GB"/>
              <a:t>The Body is used as an instrument </a:t>
            </a:r>
          </a:p>
          <a:p>
            <a:pPr>
              <a:buFont typeface="Symbol" pitchFamily="18" charset="2"/>
              <a:buNone/>
              <a:defRPr/>
            </a:pPr>
            <a:endParaRPr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>
            <a:extLst>
              <a:ext uri="{FF2B5EF4-FFF2-40B4-BE49-F238E27FC236}">
                <a16:creationId xmlns:a16="http://schemas.microsoft.com/office/drawing/2014/main" id="{1AFD977C-1355-495C-8F9A-D6C9A351118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 am the Enjoyer (Experiencer)</a:t>
            </a:r>
          </a:p>
        </p:txBody>
      </p:sp>
      <p:sp>
        <p:nvSpPr>
          <p:cNvPr id="16387" name="Text Placeholder 6">
            <a:extLst>
              <a:ext uri="{FF2B5EF4-FFF2-40B4-BE49-F238E27FC236}">
                <a16:creationId xmlns:a16="http://schemas.microsoft.com/office/drawing/2014/main" id="{88891034-A2FB-4800-9FD8-A2F9C203943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Aft>
                <a:spcPct val="10000"/>
              </a:spcAft>
              <a:buFont typeface="Symbol" pitchFamily="18" charset="2"/>
              <a:buNone/>
            </a:pPr>
            <a:r>
              <a:rPr lang="en-GB" altLang="en-US" sz="2400" dirty="0"/>
              <a:t>“Enjoyer” means the one that experiences happiness / unhappiness</a:t>
            </a:r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</a:pPr>
            <a:endParaRPr lang="en-GB" altLang="en-US" sz="2400" dirty="0"/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</a:pPr>
            <a:r>
              <a:rPr lang="en-GB" altLang="en-US" sz="2400" dirty="0"/>
              <a:t>I am the one that feels </a:t>
            </a:r>
            <a:r>
              <a:rPr lang="en-GB" altLang="en-US" sz="2400" dirty="0" smtClean="0"/>
              <a:t>enthusiastic </a:t>
            </a:r>
            <a:r>
              <a:rPr lang="en-GB" altLang="en-US" sz="2400" dirty="0"/>
              <a:t>or depressed. I am the one that feels angry or delighted...</a:t>
            </a:r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</a:pPr>
            <a:endParaRPr lang="en-GB" altLang="en-US" sz="2400" dirty="0"/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</a:pPr>
            <a:r>
              <a:rPr lang="en-GB" altLang="en-US" sz="2400" dirty="0"/>
              <a:t>I am the enjoyer, the experiencer</a:t>
            </a:r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</a:pPr>
            <a:endParaRPr lang="en-GB" altLang="en-US" sz="2400" dirty="0"/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</a:pPr>
            <a:r>
              <a:rPr lang="en-GB" altLang="en-US" sz="2400" dirty="0"/>
              <a:t>The Body is used as an instrument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3075F4-9337-4BA4-BB12-D354FF8B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26196"/>
              </p:ext>
            </p:extLst>
          </p:nvPr>
        </p:nvGraphicFramePr>
        <p:xfrm>
          <a:off x="152400" y="533400"/>
          <a:ext cx="8991600" cy="5241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57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1" marB="45701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 marT="45701" marB="4570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1" marB="4570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algn="l"/>
                      <a:endParaRPr lang="en-GB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1" marB="45701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 marT="45701" marB="4570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1" marB="4570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3">
                <a:tc>
                  <a:txBody>
                    <a:bodyPr/>
                    <a:lstStyle/>
                    <a:p>
                      <a:pPr algn="l"/>
                      <a:endParaRPr lang="en-GB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1" marB="45701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 marT="45701" marB="4570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01" marB="4570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723">
                <a:tc>
                  <a:txBody>
                    <a:bodyPr/>
                    <a:lstStyle/>
                    <a:p>
                      <a:pPr algn="l"/>
                      <a:endParaRPr lang="en-GB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1" marB="45701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 marT="45701" marB="4570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GB" sz="2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01" marB="4570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4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01" marB="45701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 marT="45701" marB="4570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01" marB="4570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Kruti Dev 010" pitchFamily="2" charset="0"/>
                      </a:endParaRPr>
                    </a:p>
                  </a:txBody>
                  <a:tcPr marT="45701" marB="45701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 marT="45701" marB="4570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01" marB="4570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85BFE15-1E7E-41A8-AB91-4C7288E77D23}"/>
              </a:ext>
            </a:extLst>
          </p:cNvPr>
          <p:cNvSpPr/>
          <p:nvPr/>
        </p:nvSpPr>
        <p:spPr>
          <a:xfrm>
            <a:off x="152400" y="533400"/>
            <a:ext cx="4419600" cy="525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7441" name="Title 1">
            <a:extLst>
              <a:ext uri="{FF2B5EF4-FFF2-40B4-BE49-F238E27FC236}">
                <a16:creationId xmlns:a16="http://schemas.microsoft.com/office/drawing/2014/main" id="{99AF9B82-BEE0-41AC-8F43-0565699758E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		   Self 				        Body</a:t>
            </a: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EFE020-7177-4889-A564-048C52B130BA}"/>
              </a:ext>
            </a:extLst>
          </p:cNvPr>
          <p:cNvSpPr/>
          <p:nvPr/>
        </p:nvSpPr>
        <p:spPr>
          <a:xfrm>
            <a:off x="5105400" y="533400"/>
            <a:ext cx="3957638" cy="525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7444" name="Rectangle 9">
            <a:extLst>
              <a:ext uri="{FF2B5EF4-FFF2-40B4-BE49-F238E27FC236}">
                <a16:creationId xmlns:a16="http://schemas.microsoft.com/office/drawing/2014/main" id="{9609635C-25F4-4FA4-B0D7-6609F1EE1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867400"/>
            <a:ext cx="3810000" cy="64611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bg1"/>
                </a:solidFill>
                <a:cs typeface="Arial" panose="020B0604020202020204" pitchFamily="34" charset="0"/>
              </a:rPr>
              <a:t>The Body is</a:t>
            </a:r>
          </a:p>
          <a:p>
            <a:pPr eaLnBrk="1" hangingPunct="1"/>
            <a:r>
              <a:rPr lang="en-US" altLang="en-US" b="1">
                <a:solidFill>
                  <a:schemeClr val="bg1"/>
                </a:solidFill>
                <a:cs typeface="Arial" panose="020B0604020202020204" pitchFamily="34" charset="0"/>
              </a:rPr>
              <a:t>an instrument of the Self</a:t>
            </a:r>
          </a:p>
        </p:txBody>
      </p:sp>
      <p:sp>
        <p:nvSpPr>
          <p:cNvPr id="17445" name="Rectangle 9">
            <a:extLst>
              <a:ext uri="{FF2B5EF4-FFF2-40B4-BE49-F238E27FC236}">
                <a16:creationId xmlns:a16="http://schemas.microsoft.com/office/drawing/2014/main" id="{D147F2A9-D647-472A-AE83-1CBEFB0AA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867400"/>
            <a:ext cx="4343400" cy="64611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bg1"/>
                </a:solidFill>
                <a:cs typeface="Arial" panose="020B0604020202020204" pitchFamily="34" charset="0"/>
              </a:rPr>
              <a:t>The Self is</a:t>
            </a:r>
          </a:p>
          <a:p>
            <a:pPr eaLnBrk="1" hangingPunct="1"/>
            <a:r>
              <a:rPr lang="en-US" altLang="en-US" b="1">
                <a:solidFill>
                  <a:schemeClr val="bg1"/>
                </a:solidFill>
                <a:cs typeface="Arial" panose="020B0604020202020204" pitchFamily="34" charset="0"/>
              </a:rPr>
              <a:t>central to human existence</a:t>
            </a:r>
            <a:endParaRPr lang="en-US" altLang="en-US" sz="16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45F0984-9B38-4F5C-8417-806D2EABD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0"/>
            <a:ext cx="7578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F2A63FF-AD79-4D55-99C6-684665DCEF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Sum Up</a:t>
            </a:r>
          </a:p>
        </p:txBody>
      </p:sp>
      <p:sp>
        <p:nvSpPr>
          <p:cNvPr id="18435" name="Text Placeholder 2">
            <a:extLst>
              <a:ext uri="{FF2B5EF4-FFF2-40B4-BE49-F238E27FC236}">
                <a16:creationId xmlns:a16="http://schemas.microsoft.com/office/drawing/2014/main" id="{695DD0DD-81C1-498D-9DA1-423CA8CB62E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Symbol" pitchFamily="18" charset="2"/>
              <a:buNone/>
            </a:pPr>
            <a:r>
              <a:rPr altLang="en-US" dirty="0"/>
              <a:t>Human Being is co-existence of Self and Body</a:t>
            </a:r>
          </a:p>
          <a:p>
            <a:pPr>
              <a:buFont typeface="Symbol" pitchFamily="18" charset="2"/>
              <a:buNone/>
            </a:pPr>
            <a:r>
              <a:rPr altLang="en-US" dirty="0"/>
              <a:t>The Self is the seer, doer and enjoyer – it is central to human existence</a:t>
            </a:r>
          </a:p>
          <a:p>
            <a:pPr>
              <a:buFont typeface="Symbol" pitchFamily="18" charset="2"/>
              <a:buNone/>
            </a:pPr>
            <a:r>
              <a:rPr altLang="en-US" dirty="0"/>
              <a:t>The need of the Self is continuous happiness</a:t>
            </a:r>
          </a:p>
          <a:p>
            <a:pPr>
              <a:buFont typeface="Symbol" pitchFamily="18" charset="2"/>
              <a:buNone/>
            </a:pPr>
            <a:endParaRPr altLang="en-US" sz="1000" dirty="0">
              <a:solidFill>
                <a:srgbClr val="1E00AA"/>
              </a:solidFill>
            </a:endParaRPr>
          </a:p>
          <a:p>
            <a:pPr>
              <a:buFont typeface="Symbol" pitchFamily="18" charset="2"/>
              <a:buNone/>
            </a:pPr>
            <a:r>
              <a:rPr altLang="en-US" dirty="0"/>
              <a:t>For this, the program of the Self is:</a:t>
            </a:r>
          </a:p>
          <a:p>
            <a:pPr>
              <a:buFont typeface="Symbol" pitchFamily="18" charset="2"/>
              <a:buNone/>
            </a:pPr>
            <a:endParaRPr altLang="en-US" dirty="0">
              <a:solidFill>
                <a:srgbClr val="1E00AA"/>
              </a:solidFill>
            </a:endParaRPr>
          </a:p>
          <a:p>
            <a:pPr>
              <a:buFont typeface="Symbol" pitchFamily="18" charset="2"/>
              <a:buNone/>
            </a:pPr>
            <a:r>
              <a:rPr altLang="en-US" dirty="0"/>
              <a:t>To understand harmony &amp;</a:t>
            </a:r>
          </a:p>
          <a:p>
            <a:pPr>
              <a:buFont typeface="Symbol" pitchFamily="18" charset="2"/>
              <a:buNone/>
            </a:pPr>
            <a:r>
              <a:rPr altLang="en-US" dirty="0"/>
              <a:t>To live in harmony</a:t>
            </a:r>
          </a:p>
          <a:p>
            <a:pPr>
              <a:buFont typeface="Symbol" pitchFamily="18" charset="2"/>
              <a:buNone/>
            </a:pPr>
            <a:endParaRPr altLang="en-US" dirty="0">
              <a:solidFill>
                <a:srgbClr val="1E00AA"/>
              </a:solidFill>
            </a:endParaRPr>
          </a:p>
          <a:p>
            <a:pPr>
              <a:buFont typeface="Symbol" pitchFamily="18" charset="2"/>
              <a:buNone/>
            </a:pPr>
            <a:endParaRPr altLang="en-US" dirty="0">
              <a:solidFill>
                <a:srgbClr val="1E00AA"/>
              </a:solidFill>
            </a:endParaRPr>
          </a:p>
          <a:p>
            <a:pPr>
              <a:buFont typeface="Symbol" pitchFamily="18" charset="2"/>
              <a:buNone/>
            </a:pPr>
            <a:endParaRPr altLang="en-US" dirty="0">
              <a:solidFill>
                <a:srgbClr val="1E00AA"/>
              </a:solidFill>
            </a:endParaRPr>
          </a:p>
          <a:p>
            <a:pPr>
              <a:buFont typeface="Symbol" pitchFamily="18" charset="2"/>
              <a:buNone/>
            </a:pPr>
            <a:r>
              <a:rPr altLang="en-US" dirty="0"/>
              <a:t>Production, protection and right utilization of physical facility is a part of my </a:t>
            </a:r>
            <a:r>
              <a:rPr altLang="en-US" dirty="0" smtClean="0"/>
              <a:t>program.</a:t>
            </a:r>
            <a:endParaRPr altLang="en-US" dirty="0"/>
          </a:p>
          <a:p>
            <a:pPr>
              <a:buFont typeface="Symbol" pitchFamily="18" charset="2"/>
              <a:buNone/>
            </a:pPr>
            <a:r>
              <a:rPr altLang="en-US" dirty="0"/>
              <a:t>The Body is an instrument of the Self</a:t>
            </a:r>
          </a:p>
          <a:p>
            <a:pPr>
              <a:buFont typeface="Symbol" pitchFamily="18" charset="2"/>
              <a:buNone/>
            </a:pPr>
            <a:r>
              <a:rPr altLang="en-US" dirty="0"/>
              <a:t>The transaction between Self and Body is only in the form of information</a:t>
            </a:r>
          </a:p>
          <a:p>
            <a:pPr>
              <a:buFont typeface="Symbol" pitchFamily="18" charset="2"/>
              <a:buNone/>
            </a:pPr>
            <a:endParaRPr altLang="en-US" dirty="0"/>
          </a:p>
          <a:p>
            <a:pPr>
              <a:buFont typeface="Symbol" pitchFamily="18" charset="2"/>
              <a:buNone/>
            </a:pPr>
            <a:endParaRPr altLang="en-US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97FE1B80-B634-4585-B72E-798E2749A8F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862263"/>
            <a:ext cx="4648200" cy="1631950"/>
            <a:chOff x="4156586" y="2133600"/>
            <a:chExt cx="2549014" cy="1699048"/>
          </a:xfrm>
        </p:grpSpPr>
        <p:sp>
          <p:nvSpPr>
            <p:cNvPr id="18437" name="TextBox 3">
              <a:extLst>
                <a:ext uri="{FF2B5EF4-FFF2-40B4-BE49-F238E27FC236}">
                  <a16:creationId xmlns:a16="http://schemas.microsoft.com/office/drawing/2014/main" id="{6555B0C6-F638-44DE-8D8A-3CC3A707C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2133600"/>
              <a:ext cx="2362200" cy="169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/>
                <a:t> at all levels of being</a:t>
              </a:r>
            </a:p>
            <a:p>
              <a:pPr lvl="1" eaLnBrk="1" hangingPunct="1">
                <a:buFont typeface="Calibri" panose="020F0502020204030204" pitchFamily="34" charset="0"/>
                <a:buAutoNum type="arabicPeriod"/>
              </a:pPr>
              <a:r>
                <a:rPr lang="en-US" altLang="en-US" sz="2000">
                  <a:cs typeface="Arial" panose="020B0604020202020204" pitchFamily="34" charset="0"/>
                </a:rPr>
                <a:t>As an individual human being</a:t>
              </a:r>
            </a:p>
            <a:p>
              <a:pPr lvl="1" eaLnBrk="1" hangingPunct="1">
                <a:buFont typeface="Calibri" panose="020F0502020204030204" pitchFamily="34" charset="0"/>
                <a:buAutoNum type="arabicPeriod"/>
              </a:pPr>
              <a:r>
                <a:rPr lang="en-US" altLang="en-US" sz="2000">
                  <a:cs typeface="Arial" panose="020B0604020202020204" pitchFamily="34" charset="0"/>
                </a:rPr>
                <a:t>As a member of the family</a:t>
              </a:r>
            </a:p>
            <a:p>
              <a:pPr lvl="1" eaLnBrk="1" hangingPunct="1">
                <a:buFont typeface="Calibri" panose="020F0502020204030204" pitchFamily="34" charset="0"/>
                <a:buAutoNum type="arabicPeriod"/>
              </a:pPr>
              <a:r>
                <a:rPr lang="en-US" altLang="en-US" sz="2000">
                  <a:cs typeface="Arial" panose="020B0604020202020204" pitchFamily="34" charset="0"/>
                </a:rPr>
                <a:t>As a member of society</a:t>
              </a:r>
            </a:p>
            <a:p>
              <a:pPr lvl="1" eaLnBrk="1" hangingPunct="1">
                <a:buFont typeface="Calibri" panose="020F0502020204030204" pitchFamily="34" charset="0"/>
                <a:buAutoNum type="arabicPeriod"/>
              </a:pPr>
              <a:r>
                <a:rPr lang="en-US" altLang="en-US" sz="2000">
                  <a:cs typeface="Arial" panose="020B0604020202020204" pitchFamily="34" charset="0"/>
                </a:rPr>
                <a:t>As an unit in nature/existence</a:t>
              </a:r>
              <a:endParaRPr lang="en-GB" altLang="en-US" sz="2000"/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10795003-8E12-4557-848A-5DE48E02C2B5}"/>
                </a:ext>
              </a:extLst>
            </p:cNvPr>
            <p:cNvSpPr/>
            <p:nvPr/>
          </p:nvSpPr>
          <p:spPr>
            <a:xfrm>
              <a:off x="4156586" y="2242683"/>
              <a:ext cx="192395" cy="144947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0">
            <a:extLst>
              <a:ext uri="{FF2B5EF4-FFF2-40B4-BE49-F238E27FC236}">
                <a16:creationId xmlns:a16="http://schemas.microsoft.com/office/drawing/2014/main" id="{0E51D650-EC2D-4567-892B-0410C953001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685800" y="0"/>
            <a:ext cx="8229600" cy="632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>Harmony of </a:t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>the Self with the Body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>(</a:t>
            </a:r>
            <a:r>
              <a:rPr lang="en-GB" altLang="en-US" sz="3600" dirty="0">
                <a:latin typeface="Arial" panose="020B0604020202020204" pitchFamily="34" charset="0"/>
              </a:rPr>
              <a:t>Understanding Prosperity</a:t>
            </a:r>
            <a:br>
              <a:rPr lang="en-GB" altLang="en-US" sz="3600" dirty="0">
                <a:latin typeface="Arial" panose="020B0604020202020204" pitchFamily="34" charset="0"/>
              </a:rPr>
            </a:br>
            <a:r>
              <a:rPr lang="en-GB" altLang="en-US" sz="3600" dirty="0">
                <a:latin typeface="Arial" panose="020B0604020202020204" pitchFamily="34" charset="0"/>
              </a:rPr>
              <a:t>and Health)</a:t>
            </a:r>
            <a:endParaRPr lang="en-US" altLang="en-US" sz="3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F6ED5E-A636-427D-9C31-4C3944CFB885}"/>
              </a:ext>
            </a:extLst>
          </p:cNvPr>
          <p:cNvGraphicFramePr>
            <a:graphicFrameLocks noGrp="1"/>
          </p:cNvGraphicFramePr>
          <p:nvPr/>
        </p:nvGraphicFramePr>
        <p:xfrm>
          <a:off x="0" y="533400"/>
          <a:ext cx="9144000" cy="3856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59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Consciousness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Material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5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Needs: Happiness, Prosperity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 Continuity</a:t>
                      </a:r>
                      <a:endParaRPr lang="en-GB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Physical Facility</a:t>
                      </a:r>
                    </a:p>
                  </a:txBody>
                  <a:tcPr marT="45724" marB="45724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5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Needs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&amp; activities are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continuous in time</a:t>
                      </a:r>
                      <a:endParaRPr lang="en-GB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Temporary in time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27">
                <a:tc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Self-regulation</a:t>
                      </a:r>
                      <a:endParaRPr lang="en-GB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Health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923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Feeling of responsibility toward the body – for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Nurturing, Protection and Right Utilization of the Body</a:t>
                      </a:r>
                      <a:endParaRPr lang="en-GB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 Body acts according to I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2. Parts of the body are in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harmony (in order)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5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 Food…  Clothes, Shelter...   Instruments…</a:t>
                      </a:r>
                    </a:p>
                  </a:txBody>
                  <a:tcPr marT="45724" marB="45724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1C00CC6-9F6D-4468-955E-871FEF5843AE}"/>
              </a:ext>
            </a:extLst>
          </p:cNvPr>
          <p:cNvSpPr/>
          <p:nvPr/>
        </p:nvSpPr>
        <p:spPr>
          <a:xfrm>
            <a:off x="76200" y="533400"/>
            <a:ext cx="5334000" cy="5562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6417" name="Title 1">
            <a:extLst>
              <a:ext uri="{FF2B5EF4-FFF2-40B4-BE49-F238E27FC236}">
                <a16:creationId xmlns:a16="http://schemas.microsoft.com/office/drawing/2014/main" id="{B4D857EC-9AC4-40EB-9233-776AD2AB384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		   Self 				         Body (Instrument)</a:t>
            </a: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1C374-2CE4-40BF-9F4D-2B217F26005E}"/>
              </a:ext>
            </a:extLst>
          </p:cNvPr>
          <p:cNvSpPr/>
          <p:nvPr/>
        </p:nvSpPr>
        <p:spPr>
          <a:xfrm>
            <a:off x="5786438" y="533400"/>
            <a:ext cx="3276600" cy="5562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BAB669-4731-4330-AA8A-6B9C9BE767EA}"/>
              </a:ext>
            </a:extLst>
          </p:cNvPr>
          <p:cNvCxnSpPr/>
          <p:nvPr/>
        </p:nvCxnSpPr>
        <p:spPr>
          <a:xfrm flipH="1">
            <a:off x="533400" y="3678238"/>
            <a:ext cx="1588" cy="36036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BB0C61-558C-471B-B9A3-E2F38A8595BF}"/>
              </a:ext>
            </a:extLst>
          </p:cNvPr>
          <p:cNvCxnSpPr/>
          <p:nvPr/>
        </p:nvCxnSpPr>
        <p:spPr>
          <a:xfrm flipH="1">
            <a:off x="1827213" y="3678238"/>
            <a:ext cx="1587" cy="36036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C6C8D3-1585-45FB-A5A9-C439BD3214F8}"/>
              </a:ext>
            </a:extLst>
          </p:cNvPr>
          <p:cNvCxnSpPr/>
          <p:nvPr/>
        </p:nvCxnSpPr>
        <p:spPr>
          <a:xfrm flipH="1">
            <a:off x="3656013" y="3678238"/>
            <a:ext cx="1587" cy="36036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22" name="Group 20">
            <a:extLst>
              <a:ext uri="{FF2B5EF4-FFF2-40B4-BE49-F238E27FC236}">
                <a16:creationId xmlns:a16="http://schemas.microsoft.com/office/drawing/2014/main" id="{4CADBB2D-67C6-4177-8020-3E7A449CCC3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66738"/>
            <a:ext cx="1828800" cy="923925"/>
            <a:chOff x="4648200" y="762000"/>
            <a:chExt cx="1828800" cy="923586"/>
          </a:xfrm>
        </p:grpSpPr>
        <p:sp>
          <p:nvSpPr>
            <p:cNvPr id="16427" name="TextBox 26">
              <a:extLst>
                <a:ext uri="{FF2B5EF4-FFF2-40B4-BE49-F238E27FC236}">
                  <a16:creationId xmlns:a16="http://schemas.microsoft.com/office/drawing/2014/main" id="{E0289F68-F967-4219-8FEC-2D245D012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762000"/>
              <a:ext cx="1828800" cy="9235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INFORMATION</a:t>
              </a:r>
            </a:p>
            <a:p>
              <a:pPr eaLnBrk="1" hangingPunct="1"/>
              <a:endParaRPr lang="en-US" altLang="en-US"/>
            </a:p>
            <a:p>
              <a:pPr eaLnBrk="1" hangingPunct="1"/>
              <a:endParaRPr lang="en-US" altLang="en-US"/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A7BFC406-3837-4CEF-9218-D952B5B25486}"/>
                </a:ext>
              </a:extLst>
            </p:cNvPr>
            <p:cNvSpPr/>
            <p:nvPr/>
          </p:nvSpPr>
          <p:spPr bwMode="auto">
            <a:xfrm>
              <a:off x="4821238" y="1219032"/>
              <a:ext cx="1295400" cy="360230"/>
            </a:xfrm>
            <a:prstGeom prst="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/>
                <a:t>Sensation</a:t>
              </a:r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380A4DC7-CF8E-4C3A-ACBE-B15BB4BC43DD}"/>
                </a:ext>
              </a:extLst>
            </p:cNvPr>
            <p:cNvSpPr/>
            <p:nvPr/>
          </p:nvSpPr>
          <p:spPr bwMode="auto">
            <a:xfrm>
              <a:off x="5029200" y="990516"/>
              <a:ext cx="1295400" cy="38086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/>
                <a:t>Instruction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2BD82E5D-B0F3-4E83-8132-EE6EA0193D0C}"/>
              </a:ext>
            </a:extLst>
          </p:cNvPr>
          <p:cNvSpPr/>
          <p:nvPr/>
        </p:nvSpPr>
        <p:spPr bwMode="auto">
          <a:xfrm>
            <a:off x="5465763" y="2743200"/>
            <a:ext cx="304800" cy="30480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dirty="0"/>
          </a:p>
        </p:txBody>
      </p:sp>
      <p:sp>
        <p:nvSpPr>
          <p:cNvPr id="8232" name="Rectangle 12">
            <a:extLst>
              <a:ext uri="{FF2B5EF4-FFF2-40B4-BE49-F238E27FC236}">
                <a16:creationId xmlns:a16="http://schemas.microsoft.com/office/drawing/2014/main" id="{3AD94E13-9F2C-4777-A996-936184169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2" y="4876800"/>
            <a:ext cx="8172429" cy="166199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cs typeface="Arial" panose="020B0604020202020204" pitchFamily="34" charset="0"/>
              </a:rPr>
              <a:t>The required physical facility can be </a:t>
            </a:r>
            <a:r>
              <a:rPr lang="en-US" altLang="en-US" b="1" dirty="0" err="1">
                <a:solidFill>
                  <a:schemeClr val="bg1"/>
                </a:solidFill>
                <a:cs typeface="Arial" panose="020B0604020202020204" pitchFamily="34" charset="0"/>
              </a:rPr>
              <a:t>recognised</a:t>
            </a:r>
            <a:endParaRPr lang="en-US" altLang="en-US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altLang="en-US" b="1" dirty="0">
                <a:solidFill>
                  <a:schemeClr val="bg1"/>
                </a:solidFill>
                <a:cs typeface="Arial" panose="020B0604020202020204" pitchFamily="34" charset="0"/>
              </a:rPr>
              <a:t>along with the required quantity</a:t>
            </a:r>
          </a:p>
          <a:p>
            <a:pPr algn="ctr" eaLnBrk="1" hangingPunct="1">
              <a:defRPr/>
            </a:pPr>
            <a:endParaRPr lang="en-US" altLang="en-US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alt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The quantity of food… required for nurturing the body – is it limited or unlimited?</a:t>
            </a:r>
          </a:p>
          <a:p>
            <a:pPr algn="ctr" eaLnBrk="1" hangingPunct="1">
              <a:defRPr/>
            </a:pPr>
            <a:r>
              <a:rPr lang="en-US" alt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Clothes, shelter…  for protection of the body – is it limited or unlimited?</a:t>
            </a:r>
          </a:p>
          <a:p>
            <a:pPr algn="ctr" eaLnBrk="1" hangingPunct="1">
              <a:defRPr/>
            </a:pPr>
            <a:endParaRPr lang="en-US" altLang="en-US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0E0658-F255-4136-ABF3-E59E37148817}"/>
              </a:ext>
            </a:extLst>
          </p:cNvPr>
          <p:cNvGraphicFramePr>
            <a:graphicFrameLocks noGrp="1"/>
          </p:cNvGraphicFramePr>
          <p:nvPr/>
        </p:nvGraphicFramePr>
        <p:xfrm>
          <a:off x="0" y="533400"/>
          <a:ext cx="91440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Consciousness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Material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Needs: Happiness, Prosperity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 Continuity</a:t>
                      </a:r>
                      <a:endParaRPr lang="en-GB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Physical Facility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Needs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&amp; activities are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continuous in time</a:t>
                      </a:r>
                      <a:endParaRPr lang="en-GB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Temporary in time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Self-regulation</a:t>
                      </a:r>
                      <a:endParaRPr lang="en-GB" sz="20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Health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Feeling of responsibility toward the body – for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Nurturing, Protection and Right Utilization of the Body</a:t>
                      </a:r>
                      <a:endParaRPr lang="en-GB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 Body acts according to I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2. Parts of the body are in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harmony (in order)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 Food…  Clothes, Shelter...   Instruments…</a:t>
                      </a:r>
                    </a:p>
                    <a:p>
                      <a:pPr algn="r"/>
                      <a:endParaRPr lang="en-US" sz="1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en-IN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 Required    </a:t>
                      </a:r>
                      <a:r>
                        <a:rPr lang="en-IN" sz="2000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Required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</a:t>
                      </a:r>
                      <a:r>
                        <a:rPr lang="en-IN" sz="2000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Required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in a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 in limited    in limited           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limited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quantity</a:t>
                      </a:r>
                    </a:p>
                    <a:p>
                      <a:pPr algn="l"/>
                      <a:r>
                        <a:rPr lang="en-IN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quantity     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quantity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DA0373-6410-4047-880C-67576E10CC1B}"/>
              </a:ext>
            </a:extLst>
          </p:cNvPr>
          <p:cNvSpPr/>
          <p:nvPr/>
        </p:nvSpPr>
        <p:spPr>
          <a:xfrm>
            <a:off x="76200" y="533400"/>
            <a:ext cx="5334000" cy="5562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7441" name="Title 1">
            <a:extLst>
              <a:ext uri="{FF2B5EF4-FFF2-40B4-BE49-F238E27FC236}">
                <a16:creationId xmlns:a16="http://schemas.microsoft.com/office/drawing/2014/main" id="{75830AB0-2C82-4419-A8BC-F92C86440E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		   Self 				         Body (Instrument)</a:t>
            </a: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F13453-2767-4438-8B33-22A2035C03C2}"/>
              </a:ext>
            </a:extLst>
          </p:cNvPr>
          <p:cNvSpPr/>
          <p:nvPr/>
        </p:nvSpPr>
        <p:spPr>
          <a:xfrm>
            <a:off x="5786438" y="533400"/>
            <a:ext cx="3276600" cy="5562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3F2FDA-9C71-408B-B3D4-0A6706AE5B79}"/>
              </a:ext>
            </a:extLst>
          </p:cNvPr>
          <p:cNvCxnSpPr/>
          <p:nvPr/>
        </p:nvCxnSpPr>
        <p:spPr>
          <a:xfrm flipH="1">
            <a:off x="533400" y="3678238"/>
            <a:ext cx="1588" cy="36036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6585FF-F19C-4988-B004-476586085F08}"/>
              </a:ext>
            </a:extLst>
          </p:cNvPr>
          <p:cNvCxnSpPr/>
          <p:nvPr/>
        </p:nvCxnSpPr>
        <p:spPr>
          <a:xfrm flipH="1">
            <a:off x="1827213" y="3678238"/>
            <a:ext cx="1587" cy="36036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9D6467-A50B-42BA-B80E-27491857EFD5}"/>
              </a:ext>
            </a:extLst>
          </p:cNvPr>
          <p:cNvCxnSpPr/>
          <p:nvPr/>
        </p:nvCxnSpPr>
        <p:spPr>
          <a:xfrm flipH="1">
            <a:off x="3656013" y="3678238"/>
            <a:ext cx="1587" cy="36036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90767B-07F9-41E7-8DF0-8083F9B6EFE7}"/>
              </a:ext>
            </a:extLst>
          </p:cNvPr>
          <p:cNvCxnSpPr/>
          <p:nvPr/>
        </p:nvCxnSpPr>
        <p:spPr>
          <a:xfrm rot="5400000">
            <a:off x="430213" y="4467225"/>
            <a:ext cx="207962" cy="158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B37C8C-0A92-41A6-924D-405D9C3E06DE}"/>
              </a:ext>
            </a:extLst>
          </p:cNvPr>
          <p:cNvCxnSpPr/>
          <p:nvPr/>
        </p:nvCxnSpPr>
        <p:spPr>
          <a:xfrm rot="5400000">
            <a:off x="1725613" y="4467225"/>
            <a:ext cx="207962" cy="158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817408-4E1A-489E-B902-EBF5FA50AA71}"/>
              </a:ext>
            </a:extLst>
          </p:cNvPr>
          <p:cNvCxnSpPr/>
          <p:nvPr/>
        </p:nvCxnSpPr>
        <p:spPr>
          <a:xfrm rot="5400000">
            <a:off x="3554412" y="4446588"/>
            <a:ext cx="207963" cy="158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49" name="Group 20">
            <a:extLst>
              <a:ext uri="{FF2B5EF4-FFF2-40B4-BE49-F238E27FC236}">
                <a16:creationId xmlns:a16="http://schemas.microsoft.com/office/drawing/2014/main" id="{62B3F976-6579-496D-A51F-F819E5CDA081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66738"/>
            <a:ext cx="1828800" cy="923925"/>
            <a:chOff x="4648200" y="762000"/>
            <a:chExt cx="1828800" cy="923586"/>
          </a:xfrm>
        </p:grpSpPr>
        <p:sp>
          <p:nvSpPr>
            <p:cNvPr id="17454" name="TextBox 26">
              <a:extLst>
                <a:ext uri="{FF2B5EF4-FFF2-40B4-BE49-F238E27FC236}">
                  <a16:creationId xmlns:a16="http://schemas.microsoft.com/office/drawing/2014/main" id="{2E8BC4AA-B73A-4729-9C39-4B5022730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762000"/>
              <a:ext cx="1828800" cy="9235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INFORMATION</a:t>
              </a:r>
            </a:p>
            <a:p>
              <a:pPr eaLnBrk="1" hangingPunct="1"/>
              <a:endParaRPr lang="en-US" altLang="en-US"/>
            </a:p>
            <a:p>
              <a:pPr eaLnBrk="1" hangingPunct="1"/>
              <a:endParaRPr lang="en-US" altLang="en-US"/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357CBB1C-FC75-41E2-9361-5EB4B7D8DF37}"/>
                </a:ext>
              </a:extLst>
            </p:cNvPr>
            <p:cNvSpPr/>
            <p:nvPr/>
          </p:nvSpPr>
          <p:spPr bwMode="auto">
            <a:xfrm>
              <a:off x="4821238" y="1219032"/>
              <a:ext cx="1295400" cy="360230"/>
            </a:xfrm>
            <a:prstGeom prst="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/>
                <a:t>Sensation</a:t>
              </a:r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76833CB3-6638-44FC-B2C5-7B45F4A11A0D}"/>
                </a:ext>
              </a:extLst>
            </p:cNvPr>
            <p:cNvSpPr/>
            <p:nvPr/>
          </p:nvSpPr>
          <p:spPr bwMode="auto">
            <a:xfrm>
              <a:off x="5029200" y="990516"/>
              <a:ext cx="1295400" cy="38086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/>
                <a:t>Instruction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CC880BE-6107-4556-8184-F9C249F35AE2}"/>
              </a:ext>
            </a:extLst>
          </p:cNvPr>
          <p:cNvSpPr/>
          <p:nvPr/>
        </p:nvSpPr>
        <p:spPr bwMode="auto">
          <a:xfrm>
            <a:off x="5465763" y="2743200"/>
            <a:ext cx="304800" cy="30480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AE96F-5406-4A8E-A192-B64882B8F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919478"/>
            <a:ext cx="7237879" cy="2862322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solidFill>
                  <a:prstClr val="white"/>
                </a:solidFill>
                <a:cs typeface="Arial" pitchFamily="34" charset="0"/>
              </a:rPr>
              <a:t>Physical Facility is  required to </a:t>
            </a:r>
            <a:r>
              <a:rPr lang="en-US" b="1" dirty="0" err="1">
                <a:solidFill>
                  <a:prstClr val="white"/>
                </a:solidFill>
                <a:cs typeface="Arial" pitchFamily="34" charset="0"/>
              </a:rPr>
              <a:t>to</a:t>
            </a:r>
            <a:r>
              <a:rPr lang="en-US" b="1" dirty="0">
                <a:solidFill>
                  <a:prstClr val="white"/>
                </a:solidFill>
                <a:cs typeface="Arial" pitchFamily="34" charset="0"/>
              </a:rPr>
              <a:t> keep the body in good health, </a:t>
            </a:r>
          </a:p>
          <a:p>
            <a:pPr algn="ctr" eaLnBrk="1" hangingPunct="1">
              <a:defRPr/>
            </a:pPr>
            <a:r>
              <a:rPr lang="en-US" b="1" dirty="0">
                <a:solidFill>
                  <a:prstClr val="white"/>
                </a:solidFill>
                <a:cs typeface="Arial" pitchFamily="34" charset="0"/>
              </a:rPr>
              <a:t>so that right </a:t>
            </a:r>
            <a:r>
              <a:rPr lang="en-US" b="1" dirty="0" err="1">
                <a:solidFill>
                  <a:prstClr val="white"/>
                </a:solidFill>
                <a:cs typeface="Arial" pitchFamily="34" charset="0"/>
              </a:rPr>
              <a:t>utilisation</a:t>
            </a:r>
            <a:r>
              <a:rPr lang="en-US" b="1" dirty="0">
                <a:solidFill>
                  <a:prstClr val="white"/>
                </a:solidFill>
                <a:cs typeface="Arial" pitchFamily="34" charset="0"/>
              </a:rPr>
              <a:t> of the body can be ensured</a:t>
            </a:r>
          </a:p>
          <a:p>
            <a:pPr algn="ctr" eaLnBrk="1" hangingPunct="1">
              <a:defRPr/>
            </a:pPr>
            <a:endParaRPr lang="en-US" b="1" dirty="0">
              <a:solidFill>
                <a:prstClr val="white"/>
              </a:solidFill>
              <a:cs typeface="Arial" pitchFamily="34" charset="0"/>
            </a:endParaRPr>
          </a:p>
          <a:p>
            <a:pPr algn="ctr" eaLnBrk="1" hangingPunct="1">
              <a:defRPr/>
            </a:pPr>
            <a:r>
              <a:rPr lang="en-US" b="1" dirty="0">
                <a:solidFill>
                  <a:prstClr val="white"/>
                </a:solidFill>
                <a:cs typeface="Arial" pitchFamily="34" charset="0"/>
              </a:rPr>
              <a:t>i.e. physical Facility is required only for</a:t>
            </a:r>
          </a:p>
          <a:p>
            <a:pPr algn="ctr" eaLnBrk="1" hangingPunct="1">
              <a:defRPr/>
            </a:pPr>
            <a:r>
              <a:rPr lang="en-US" b="1" dirty="0">
                <a:solidFill>
                  <a:prstClr val="white"/>
                </a:solidFill>
                <a:cs typeface="Arial" pitchFamily="34" charset="0"/>
              </a:rPr>
              <a:t>nurturing, protection and right </a:t>
            </a:r>
            <a:r>
              <a:rPr lang="en-US" b="1" dirty="0" err="1">
                <a:solidFill>
                  <a:prstClr val="white"/>
                </a:solidFill>
                <a:cs typeface="Arial" pitchFamily="34" charset="0"/>
              </a:rPr>
              <a:t>utilisation</a:t>
            </a:r>
            <a:r>
              <a:rPr lang="en-US" b="1" dirty="0">
                <a:solidFill>
                  <a:prstClr val="white"/>
                </a:solidFill>
                <a:cs typeface="Arial" pitchFamily="34" charset="0"/>
              </a:rPr>
              <a:t> of the body</a:t>
            </a:r>
          </a:p>
          <a:p>
            <a:pPr algn="ctr" eaLnBrk="1" hangingPunct="1">
              <a:defRPr/>
            </a:pPr>
            <a:endParaRPr lang="en-US" b="1" dirty="0">
              <a:solidFill>
                <a:prstClr val="white"/>
              </a:solidFill>
              <a:cs typeface="Arial" pitchFamily="34" charset="0"/>
            </a:endParaRPr>
          </a:p>
          <a:p>
            <a:pPr algn="ctr" eaLnBrk="1" hangingPunct="1">
              <a:defRPr/>
            </a:pPr>
            <a:r>
              <a:rPr lang="en-US" b="1" dirty="0">
                <a:solidFill>
                  <a:prstClr val="white"/>
                </a:solidFill>
                <a:cs typeface="Arial" pitchFamily="34" charset="0"/>
              </a:rPr>
              <a:t>If we can see that, the physical facility for</a:t>
            </a:r>
          </a:p>
          <a:p>
            <a:pPr algn="ctr" eaLnBrk="1" hangingPunct="1">
              <a:defRPr/>
            </a:pPr>
            <a:r>
              <a:rPr lang="en-US" b="1" dirty="0">
                <a:solidFill>
                  <a:prstClr val="white"/>
                </a:solidFill>
                <a:cs typeface="Arial" pitchFamily="34" charset="0"/>
              </a:rPr>
              <a:t>nurturing, protection and right </a:t>
            </a:r>
            <a:r>
              <a:rPr lang="en-US" b="1" dirty="0" err="1">
                <a:solidFill>
                  <a:prstClr val="white"/>
                </a:solidFill>
                <a:cs typeface="Arial" pitchFamily="34" charset="0"/>
              </a:rPr>
              <a:t>utilisation</a:t>
            </a:r>
            <a:r>
              <a:rPr lang="en-US" b="1" dirty="0">
                <a:solidFill>
                  <a:prstClr val="white"/>
                </a:solidFill>
                <a:cs typeface="Arial" pitchFamily="34" charset="0"/>
              </a:rPr>
              <a:t> of the body</a:t>
            </a:r>
          </a:p>
          <a:p>
            <a:pPr algn="ctr" eaLnBrk="1" hangingPunct="1">
              <a:defRPr/>
            </a:pPr>
            <a:r>
              <a:rPr lang="en-US" b="1" dirty="0">
                <a:solidFill>
                  <a:prstClr val="white"/>
                </a:solidFill>
                <a:cs typeface="Arial" pitchFamily="34" charset="0"/>
              </a:rPr>
              <a:t>is required in a limited quantity</a:t>
            </a:r>
            <a:r>
              <a:rPr lang="en-US" b="1" dirty="0">
                <a:solidFill>
                  <a:prstClr val="white"/>
                </a:solidFill>
              </a:rPr>
              <a:t>,</a:t>
            </a:r>
            <a:endParaRPr lang="en-US" b="1" dirty="0">
              <a:solidFill>
                <a:prstClr val="white"/>
              </a:solidFill>
              <a:cs typeface="Arial" pitchFamily="34" charset="0"/>
            </a:endParaRPr>
          </a:p>
          <a:p>
            <a:pPr algn="ctr" eaLnBrk="1" hangingPunct="1">
              <a:defRPr/>
            </a:pPr>
            <a:r>
              <a:rPr lang="en-US" b="1" dirty="0">
                <a:solidFill>
                  <a:prstClr val="white"/>
                </a:solidFill>
              </a:rPr>
              <a:t>then we can understand the meaning of prosperity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E1E898E-753E-4405-A432-FD7FDAD90F0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18435" name="Text Placeholder 2">
            <a:extLst>
              <a:ext uri="{FF2B5EF4-FFF2-40B4-BE49-F238E27FC236}">
                <a16:creationId xmlns:a16="http://schemas.microsoft.com/office/drawing/2014/main" id="{FB2DCE46-91DD-48FF-BD9C-8CCDDF4413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Symbol" pitchFamily="18" charset="2"/>
              <a:buNone/>
            </a:pPr>
            <a:r>
              <a:rPr altLang="en-US" dirty="0"/>
              <a:t>Harmony of the Self with the Body = Self-regulation (feeling of responsibility toward the body) in the Self and Health in the Body</a:t>
            </a:r>
          </a:p>
          <a:p>
            <a:pPr>
              <a:buFont typeface="Symbol" pitchFamily="18" charset="2"/>
              <a:buNone/>
            </a:pPr>
            <a:endParaRPr altLang="en-US" dirty="0"/>
          </a:p>
          <a:p>
            <a:pPr>
              <a:buFont typeface="Symbol" pitchFamily="18" charset="2"/>
              <a:buNone/>
            </a:pPr>
            <a:r>
              <a:rPr altLang="en-US" dirty="0"/>
              <a:t>Other than these 3 (Nurturing, Protecting and Right Utilization of the Body), what would you need PF for?</a:t>
            </a:r>
          </a:p>
          <a:p>
            <a:pPr>
              <a:buFont typeface="Symbol" pitchFamily="18" charset="2"/>
              <a:buNone/>
            </a:pPr>
            <a:endParaRPr altLang="en-US" dirty="0"/>
          </a:p>
          <a:p>
            <a:pPr>
              <a:buFont typeface="Symbol" pitchFamily="18" charset="2"/>
              <a:buNone/>
            </a:pPr>
            <a:r>
              <a:rPr altLang="en-US" dirty="0"/>
              <a:t>The outcome of putting in so much time &amp; effort </a:t>
            </a:r>
            <a:r>
              <a:rPr altLang="en-US" dirty="0" smtClean="0"/>
              <a:t>in </a:t>
            </a:r>
            <a:r>
              <a:rPr altLang="en-US" dirty="0"/>
              <a:t>only PF – and it has only this much utility</a:t>
            </a:r>
          </a:p>
          <a:p>
            <a:pPr>
              <a:buFont typeface="Symbol" pitchFamily="18" charset="2"/>
              <a:buNone/>
            </a:pPr>
            <a:endParaRPr altLang="en-US" dirty="0"/>
          </a:p>
          <a:p>
            <a:pPr>
              <a:buFont typeface="Symbol" pitchFamily="18" charset="2"/>
              <a:buNone/>
            </a:pPr>
            <a:r>
              <a:rPr altLang="en-US" dirty="0"/>
              <a:t>Have you been able to make an assessment of your need for PF?</a:t>
            </a:r>
          </a:p>
          <a:p>
            <a:pPr>
              <a:buFont typeface="Symbol" pitchFamily="18" charset="2"/>
              <a:buNone/>
            </a:pPr>
            <a:endParaRPr altLang="en-US" dirty="0"/>
          </a:p>
          <a:p>
            <a:pPr>
              <a:buFont typeface="Symbol" pitchFamily="18" charset="2"/>
              <a:buNone/>
            </a:pPr>
            <a:r>
              <a:rPr altLang="en-US" dirty="0"/>
              <a:t>Are you able to see whether you have more than what your needs are?</a:t>
            </a:r>
          </a:p>
          <a:p>
            <a:pPr>
              <a:buFont typeface="Symbol" pitchFamily="18" charset="2"/>
              <a:buNone/>
            </a:pPr>
            <a:endParaRPr altLang="en-US" dirty="0"/>
          </a:p>
          <a:p>
            <a:pPr>
              <a:buFont typeface="Symbol" pitchFamily="18" charset="2"/>
              <a:buNone/>
            </a:pPr>
            <a:r>
              <a:rPr altLang="en-US" dirty="0"/>
              <a:t>Ex: Find out – how much PF is required; how much PF is available; are you prosperous or deprived?</a:t>
            </a:r>
            <a:endParaRPr lang="en-GB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BA5DA85-1061-4393-8922-D30D9DE65B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/>
              <a:t>Prosperity </a:t>
            </a:r>
            <a:endParaRPr lang="en-GB" altLang="en-US" sz="3200" dirty="0">
              <a:latin typeface="Kruti Dev 010" pitchFamily="2" charset="0"/>
            </a:endParaRPr>
          </a:p>
        </p:txBody>
      </p:sp>
      <p:sp>
        <p:nvSpPr>
          <p:cNvPr id="29699" name="Text Placeholder 2">
            <a:extLst>
              <a:ext uri="{FF2B5EF4-FFF2-40B4-BE49-F238E27FC236}">
                <a16:creationId xmlns:a16="http://schemas.microsoft.com/office/drawing/2014/main" id="{864684FF-B452-4338-B117-4149D0CF5D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Symbol" pitchFamily="18" charset="2"/>
              <a:buNone/>
              <a:defRPr/>
            </a:pPr>
            <a:r>
              <a:rPr lang="en-GB" dirty="0">
                <a:latin typeface="Arial" charset="0"/>
                <a:cs typeface="Arial" charset="0"/>
              </a:rPr>
              <a:t>Prosperity –  The feeling of </a:t>
            </a:r>
            <a:r>
              <a:rPr lang="en-GB" b="1" u="sng" dirty="0">
                <a:latin typeface="Arial" charset="0"/>
                <a:cs typeface="Arial" charset="0"/>
              </a:rPr>
              <a:t>having / producing more </a:t>
            </a:r>
            <a:r>
              <a:rPr lang="en-GB" dirty="0">
                <a:latin typeface="Arial" charset="0"/>
                <a:cs typeface="Arial" charset="0"/>
              </a:rPr>
              <a:t>than </a:t>
            </a:r>
            <a:r>
              <a:rPr lang="en-GB" b="1" u="sng" dirty="0">
                <a:latin typeface="Arial" charset="0"/>
                <a:cs typeface="Arial" charset="0"/>
              </a:rPr>
              <a:t>required Physical </a:t>
            </a:r>
            <a:r>
              <a:rPr lang="en-GB" b="1" u="sng" dirty="0" smtClean="0">
                <a:latin typeface="Arial" charset="0"/>
                <a:cs typeface="Arial" charset="0"/>
              </a:rPr>
              <a:t>Facility</a:t>
            </a:r>
          </a:p>
          <a:p>
            <a:pPr>
              <a:buFont typeface="Symbol" pitchFamily="18" charset="2"/>
              <a:buNone/>
              <a:defRPr/>
            </a:pPr>
            <a:endParaRPr lang="en-GB" b="1" u="sng" dirty="0">
              <a:latin typeface="Arial" charset="0"/>
              <a:cs typeface="Arial" charset="0"/>
            </a:endParaRPr>
          </a:p>
          <a:p>
            <a:pPr>
              <a:buFont typeface="Symbol" pitchFamily="18" charset="2"/>
              <a:buNone/>
              <a:defRPr/>
            </a:pPr>
            <a:r>
              <a:rPr dirty="0" smtClean="0">
                <a:latin typeface="Arial" charset="0"/>
                <a:cs typeface="Arial" charset="0"/>
              </a:rPr>
              <a:t>Identification </a:t>
            </a:r>
            <a:r>
              <a:rPr dirty="0">
                <a:latin typeface="Arial" charset="0"/>
                <a:cs typeface="Arial" charset="0"/>
              </a:rPr>
              <a:t>of </a:t>
            </a:r>
            <a:r>
              <a:rPr b="1" u="sng" dirty="0">
                <a:latin typeface="Arial" charset="0"/>
                <a:cs typeface="Arial" charset="0"/>
              </a:rPr>
              <a:t>required </a:t>
            </a:r>
            <a:r>
              <a:rPr lang="en-GB" b="1" u="sng" dirty="0">
                <a:latin typeface="Arial" charset="0"/>
                <a:cs typeface="Arial" charset="0"/>
              </a:rPr>
              <a:t>physical facility </a:t>
            </a:r>
            <a:r>
              <a:rPr lang="en-GB" dirty="0">
                <a:latin typeface="Arial" charset="0"/>
                <a:cs typeface="Arial" charset="0"/>
              </a:rPr>
              <a:t>(including the required quantity)</a:t>
            </a:r>
          </a:p>
          <a:p>
            <a:pPr>
              <a:buFont typeface="Symbol" pitchFamily="18" charset="2"/>
              <a:buNone/>
              <a:defRPr/>
            </a:pPr>
            <a:r>
              <a:rPr lang="en-GB" dirty="0">
                <a:latin typeface="Arial" charset="0"/>
                <a:cs typeface="Arial" charset="0"/>
              </a:rPr>
              <a:t>	 	– with right understanding</a:t>
            </a:r>
          </a:p>
          <a:p>
            <a:pPr>
              <a:buFont typeface="Symbol" pitchFamily="18" charset="2"/>
              <a:buNone/>
              <a:defRPr/>
            </a:pPr>
            <a:r>
              <a:rPr sz="2800" b="1" dirty="0">
                <a:solidFill>
                  <a:srgbClr val="1E00AA"/>
                </a:solidFill>
                <a:latin typeface="Kruti Dev 010" pitchFamily="2" charset="0"/>
                <a:cs typeface="Arial" charset="0"/>
              </a:rPr>
              <a:t>	</a:t>
            </a:r>
            <a:endParaRPr lang="en-GB" sz="2000" dirty="0">
              <a:latin typeface="Arial" charset="0"/>
              <a:cs typeface="Arial" charset="0"/>
            </a:endParaRPr>
          </a:p>
          <a:p>
            <a:pPr marL="228600" lvl="1">
              <a:buFont typeface="Wingdings" pitchFamily="2" charset="2"/>
              <a:buNone/>
              <a:defRPr/>
            </a:pPr>
            <a:r>
              <a:rPr lang="en-GB" sz="2200" dirty="0" smtClean="0">
                <a:latin typeface="Arial" charset="0"/>
                <a:cs typeface="Arial" charset="0"/>
              </a:rPr>
              <a:t>Ensuring </a:t>
            </a:r>
            <a:r>
              <a:rPr lang="en-GB" sz="2200" b="1" u="sng" dirty="0">
                <a:latin typeface="Arial" charset="0"/>
                <a:cs typeface="Arial" charset="0"/>
              </a:rPr>
              <a:t>availability/ production of more </a:t>
            </a:r>
            <a:r>
              <a:rPr lang="en-GB" sz="2200" dirty="0">
                <a:latin typeface="Arial" charset="0"/>
                <a:cs typeface="Arial" charset="0"/>
              </a:rPr>
              <a:t>than required physical facility</a:t>
            </a:r>
          </a:p>
          <a:p>
            <a:pPr marL="228600" lvl="1">
              <a:buFont typeface="Wingdings" pitchFamily="2" charset="2"/>
              <a:buNone/>
              <a:defRPr/>
            </a:pPr>
            <a:r>
              <a:rPr lang="en-GB" sz="2200" dirty="0">
                <a:latin typeface="Arial" charset="0"/>
                <a:cs typeface="Arial" charset="0"/>
              </a:rPr>
              <a:t>		– with right skills</a:t>
            </a:r>
          </a:p>
          <a:p>
            <a:pPr>
              <a:buFont typeface="Symbol" pitchFamily="18" charset="2"/>
              <a:buNone/>
              <a:defRPr/>
            </a:pPr>
            <a:r>
              <a:rPr sz="2800" b="1" dirty="0">
                <a:solidFill>
                  <a:srgbClr val="1E00AA"/>
                </a:solidFill>
                <a:latin typeface="Kruti Dev 010" pitchFamily="2" charset="0"/>
                <a:cs typeface="Arial" charset="0"/>
              </a:rPr>
              <a:t>	</a:t>
            </a:r>
            <a:endParaRPr lang="en-GB" sz="2800" dirty="0">
              <a:solidFill>
                <a:srgbClr val="1E00AA"/>
              </a:solidFill>
              <a:latin typeface="Kruti Dev 010" pitchFamily="2" charset="0"/>
              <a:cs typeface="Arial" charset="0"/>
            </a:endParaRPr>
          </a:p>
          <a:p>
            <a:pPr>
              <a:buFont typeface="Symbol" pitchFamily="18" charset="2"/>
              <a:buNone/>
              <a:defRPr/>
            </a:pPr>
            <a:endParaRPr sz="2000" dirty="0">
              <a:latin typeface="Arial" charset="0"/>
              <a:cs typeface="Arial" charset="0"/>
            </a:endParaRPr>
          </a:p>
          <a:p>
            <a:pPr>
              <a:buFont typeface="Symbol" pitchFamily="18" charset="2"/>
              <a:buNone/>
              <a:defRPr/>
            </a:pPr>
            <a:r>
              <a:rPr lang="en-GB" dirty="0">
                <a:latin typeface="Arial" charset="0"/>
                <a:cs typeface="Arial" charset="0"/>
              </a:rPr>
              <a:t>A prosperous person thinks of right utilisation, nurturing the other</a:t>
            </a:r>
          </a:p>
          <a:p>
            <a:pPr>
              <a:buFont typeface="Symbol" pitchFamily="18" charset="2"/>
              <a:buNone/>
              <a:defRPr/>
            </a:pPr>
            <a:endParaRPr sz="2800" b="1" dirty="0">
              <a:solidFill>
                <a:srgbClr val="1E00AA"/>
              </a:solidFill>
              <a:latin typeface="Kruti Dev 010" pitchFamily="2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9B8FDE5-41A0-4754-8394-15975E5E3F2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B3E0A-6231-4A28-9872-DB900581F5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Symbol" pitchFamily="18" charset="2"/>
              <a:buNone/>
              <a:defRPr/>
            </a:pPr>
            <a:r>
              <a:rPr dirty="0"/>
              <a:t>In a previous session, we had seen that we can observe two categories of human beings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dirty="0" smtClean="0"/>
              <a:t>Lacking </a:t>
            </a:r>
            <a:r>
              <a:rPr lang="en-GB" dirty="0"/>
              <a:t>physical facility</a:t>
            </a:r>
            <a:r>
              <a:rPr dirty="0"/>
              <a:t>, unhappy deprived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dirty="0"/>
              <a:t>Having </a:t>
            </a:r>
            <a:r>
              <a:rPr lang="en-GB" dirty="0"/>
              <a:t>physical facility</a:t>
            </a:r>
            <a:r>
              <a:rPr dirty="0"/>
              <a:t>, unhappy deprived </a:t>
            </a:r>
          </a:p>
          <a:p>
            <a:pPr>
              <a:buFont typeface="Symbol" pitchFamily="18" charset="2"/>
              <a:buNone/>
              <a:defRPr/>
            </a:pPr>
            <a:endParaRPr sz="2000" dirty="0"/>
          </a:p>
          <a:p>
            <a:pPr>
              <a:buFont typeface="Symbol" pitchFamily="18" charset="2"/>
              <a:buNone/>
              <a:defRPr/>
            </a:pPr>
            <a:endParaRPr dirty="0"/>
          </a:p>
          <a:p>
            <a:pPr>
              <a:buFont typeface="Symbol" pitchFamily="18" charset="2"/>
              <a:buNone/>
              <a:defRPr/>
            </a:pPr>
            <a:endParaRPr dirty="0"/>
          </a:p>
          <a:p>
            <a:pPr>
              <a:buFont typeface="Symbol" pitchFamily="18" charset="2"/>
              <a:buNone/>
              <a:defRPr/>
            </a:pPr>
            <a:r>
              <a:rPr dirty="0"/>
              <a:t>While we want to be </a:t>
            </a:r>
            <a:r>
              <a:rPr lang="en-GB" dirty="0" smtClean="0"/>
              <a:t>–</a:t>
            </a:r>
          </a:p>
          <a:p>
            <a:pPr>
              <a:buFont typeface="Symbol" pitchFamily="18" charset="2"/>
              <a:buNone/>
              <a:defRPr/>
            </a:pPr>
            <a:endParaRPr lang="en-GB" dirty="0"/>
          </a:p>
          <a:p>
            <a:pPr>
              <a:buFont typeface="Symbol" pitchFamily="18" charset="2"/>
              <a:buNone/>
              <a:defRPr/>
            </a:pPr>
            <a:r>
              <a:rPr dirty="0" smtClean="0"/>
              <a:t>Having </a:t>
            </a:r>
            <a:r>
              <a:rPr lang="en-GB" dirty="0"/>
              <a:t>physical facility</a:t>
            </a:r>
            <a:r>
              <a:rPr dirty="0"/>
              <a:t>, happy prosperous </a:t>
            </a:r>
            <a:endParaRPr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340476-4C63-4FAC-B4B7-533F8831899B}"/>
              </a:ext>
            </a:extLst>
          </p:cNvPr>
          <p:cNvSpPr/>
          <p:nvPr/>
        </p:nvSpPr>
        <p:spPr>
          <a:xfrm>
            <a:off x="304800" y="2721114"/>
            <a:ext cx="8382000" cy="707886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/>
              <a:t>Now we can see that if the identification of required physical facility is missing, then one can only shift between category 1 &amp; category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55215-8AA8-4BA1-AA69-662437411C94}"/>
              </a:ext>
            </a:extLst>
          </p:cNvPr>
          <p:cNvSpPr/>
          <p:nvPr/>
        </p:nvSpPr>
        <p:spPr>
          <a:xfrm>
            <a:off x="304800" y="4775537"/>
            <a:ext cx="8382000" cy="1015663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/>
              <a:t>This is possible only with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/>
              <a:t>	a- the right identification of required physical facility and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/>
              <a:t>	b- availability / production of more than required physical facility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06B7ADB-23E6-493D-9580-B3FF0C02AFE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Misunderstanding </a:t>
            </a:r>
            <a:r>
              <a:rPr lang="en-US" altLang="en-US" sz="2000" dirty="0" smtClean="0"/>
              <a:t>– </a:t>
            </a:r>
            <a:r>
              <a:rPr lang="en-US" altLang="en-US" sz="2000" dirty="0"/>
              <a:t>There is a Shortage of Physical Facility</a:t>
            </a:r>
            <a:endParaRPr lang="en-US" altLang="en-US" dirty="0"/>
          </a:p>
        </p:txBody>
      </p:sp>
      <p:sp>
        <p:nvSpPr>
          <p:cNvPr id="11267" name="Text Placeholder 2">
            <a:extLst>
              <a:ext uri="{FF2B5EF4-FFF2-40B4-BE49-F238E27FC236}">
                <a16:creationId xmlns:a16="http://schemas.microsoft.com/office/drawing/2014/main" id="{1CA3819C-EDB2-4F88-AD9D-892DBE5FE5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buFont typeface="Symbol" pitchFamily="18" charset="2"/>
              <a:buNone/>
              <a:defRPr/>
            </a:pPr>
            <a:r>
              <a:rPr b="1" dirty="0">
                <a:latin typeface="Arial" charset="0"/>
                <a:cs typeface="Arial" charset="0"/>
              </a:rPr>
              <a:t>Data: Of the 4.2 billion tons of food produced, more than 1 billion tons of food is lost or wasted every year, UN-backed report finds (</a:t>
            </a:r>
            <a:r>
              <a:rPr dirty="0">
                <a:latin typeface="Arial" charset="0"/>
                <a:cs typeface="Arial" charset="0"/>
              </a:rPr>
              <a:t>11 May 2011</a:t>
            </a:r>
            <a:r>
              <a:rPr b="1" dirty="0">
                <a:latin typeface="Arial" charset="0"/>
                <a:cs typeface="Arial" charset="0"/>
              </a:rPr>
              <a:t>)</a:t>
            </a:r>
            <a:endParaRPr dirty="0">
              <a:latin typeface="Arial" charset="0"/>
              <a:cs typeface="Arial" charset="0"/>
            </a:endParaRPr>
          </a:p>
          <a:p>
            <a:pPr>
              <a:buFont typeface="Symbol" pitchFamily="18" charset="2"/>
              <a:buNone/>
              <a:defRPr/>
            </a:pPr>
            <a:endParaRPr sz="800" dirty="0">
              <a:latin typeface="Arial" charset="0"/>
              <a:cs typeface="Arial" charset="0"/>
            </a:endParaRPr>
          </a:p>
          <a:p>
            <a:pPr>
              <a:buFont typeface="Symbol" pitchFamily="18" charset="2"/>
              <a:buNone/>
              <a:defRPr/>
            </a:pPr>
            <a:r>
              <a:rPr dirty="0">
                <a:latin typeface="Arial" charset="0"/>
                <a:cs typeface="Arial" charset="0"/>
              </a:rPr>
              <a:t>About a third of all the food produced for human consumption each year – or roughly 1.3 billion tons – is lost or wasted, according to a new </a:t>
            </a:r>
            <a:r>
              <a:rPr b="1" dirty="0">
                <a:latin typeface="Arial" charset="0"/>
                <a:cs typeface="Arial" charset="0"/>
                <a:hlinkClick r:id="rId2"/>
              </a:rPr>
              <a:t>study</a:t>
            </a:r>
            <a:r>
              <a:rPr dirty="0">
                <a:latin typeface="Arial" charset="0"/>
                <a:cs typeface="Arial" charset="0"/>
              </a:rPr>
              <a:t> commissioned by the United Nations Food and Agriculture Organization (</a:t>
            </a:r>
            <a:r>
              <a:rPr b="1" dirty="0">
                <a:latin typeface="Arial" charset="0"/>
                <a:cs typeface="Arial" charset="0"/>
                <a:hlinkClick r:id="rId3"/>
              </a:rPr>
              <a:t>FAO</a:t>
            </a:r>
            <a:r>
              <a:rPr dirty="0">
                <a:latin typeface="Arial" charset="0"/>
                <a:cs typeface="Arial" charset="0"/>
              </a:rPr>
              <a:t>)</a:t>
            </a:r>
          </a:p>
          <a:p>
            <a:pPr>
              <a:buFont typeface="Symbol" pitchFamily="18" charset="2"/>
              <a:buNone/>
              <a:defRPr/>
            </a:pPr>
            <a:endParaRPr dirty="0">
              <a:latin typeface="Arial" charset="0"/>
              <a:cs typeface="Arial" charset="0"/>
            </a:endParaRPr>
          </a:p>
          <a:p>
            <a:pPr>
              <a:buFont typeface="Symbol" pitchFamily="18" charset="2"/>
              <a:buNone/>
              <a:defRPr/>
            </a:pPr>
            <a:r>
              <a:rPr b="1" dirty="0">
                <a:latin typeface="Arial" charset="0"/>
                <a:cs typeface="Arial" charset="0"/>
              </a:rPr>
              <a:t>Global Food Production is 6 times requirement</a:t>
            </a:r>
          </a:p>
          <a:p>
            <a:pPr>
              <a:buFont typeface="Symbol" pitchFamily="18" charset="2"/>
              <a:buNone/>
              <a:defRPr/>
            </a:pPr>
            <a:r>
              <a:rPr b="1" dirty="0">
                <a:latin typeface="Arial" charset="0"/>
                <a:cs typeface="Arial" charset="0"/>
              </a:rPr>
              <a:t>Global Food Wastage is 1/3</a:t>
            </a:r>
            <a:r>
              <a:rPr b="1" baseline="30000" dirty="0">
                <a:latin typeface="Arial" charset="0"/>
                <a:cs typeface="Arial" charset="0"/>
              </a:rPr>
              <a:t>rd</a:t>
            </a:r>
            <a:r>
              <a:rPr b="1" dirty="0">
                <a:latin typeface="Arial" charset="0"/>
                <a:cs typeface="Arial" charset="0"/>
              </a:rPr>
              <a:t> of production</a:t>
            </a:r>
          </a:p>
          <a:p>
            <a:pPr>
              <a:buFont typeface="Symbol" pitchFamily="18" charset="2"/>
              <a:buNone/>
              <a:defRPr/>
            </a:pPr>
            <a:r>
              <a:rPr b="1" dirty="0">
                <a:latin typeface="Arial" charset="0"/>
                <a:cs typeface="Arial" charset="0"/>
              </a:rPr>
              <a:t>Wastage is enough to feed 1300 crore people/year</a:t>
            </a:r>
          </a:p>
          <a:p>
            <a:pPr>
              <a:buFont typeface="Symbol" pitchFamily="18" charset="2"/>
              <a:buNone/>
              <a:defRPr/>
            </a:pPr>
            <a:endParaRPr sz="800" dirty="0">
              <a:latin typeface="Arial" charset="0"/>
              <a:cs typeface="Arial" charset="0"/>
            </a:endParaRPr>
          </a:p>
          <a:p>
            <a:pPr>
              <a:buFont typeface="Symbol" pitchFamily="18" charset="2"/>
              <a:buNone/>
              <a:defRPr/>
            </a:pPr>
            <a:endParaRPr sz="2400" u="sng" dirty="0">
              <a:latin typeface="Arial" charset="0"/>
              <a:cs typeface="Arial" charset="0"/>
              <a:hlinkClick r:id="rId4"/>
            </a:endParaRPr>
          </a:p>
          <a:p>
            <a:pPr>
              <a:buFont typeface="Symbol" pitchFamily="18" charset="2"/>
              <a:buNone/>
              <a:defRPr/>
            </a:pPr>
            <a:r>
              <a:rPr dirty="0">
                <a:latin typeface="Arial" charset="0"/>
                <a:cs typeface="Arial" charset="0"/>
              </a:rPr>
              <a:t>Have we understood human needs?</a:t>
            </a:r>
          </a:p>
          <a:p>
            <a:pPr>
              <a:buFont typeface="Symbol" pitchFamily="18" charset="2"/>
              <a:buNone/>
              <a:defRPr/>
            </a:pPr>
            <a:r>
              <a:rPr dirty="0">
                <a:latin typeface="Arial" charset="0"/>
                <a:cs typeface="Arial" charset="0"/>
              </a:rPr>
              <a:t>Have we understood right </a:t>
            </a:r>
            <a:r>
              <a:rPr dirty="0" err="1">
                <a:latin typeface="Arial" charset="0"/>
                <a:cs typeface="Arial" charset="0"/>
              </a:rPr>
              <a:t>utilisation</a:t>
            </a:r>
            <a:r>
              <a:rPr dirty="0">
                <a:latin typeface="Arial" charset="0"/>
                <a:cs typeface="Arial" charset="0"/>
              </a:rPr>
              <a:t>?</a:t>
            </a:r>
          </a:p>
          <a:p>
            <a:pPr>
              <a:buFont typeface="Symbol" pitchFamily="18" charset="2"/>
              <a:buNone/>
              <a:defRPr/>
            </a:pPr>
            <a:r>
              <a:rPr dirty="0" smtClean="0">
                <a:latin typeface="Arial" charset="0"/>
                <a:cs typeface="Arial" charset="0"/>
              </a:rPr>
              <a:t>Is </a:t>
            </a:r>
            <a:r>
              <a:rPr dirty="0">
                <a:latin typeface="Arial" charset="0"/>
                <a:cs typeface="Arial" charset="0"/>
              </a:rPr>
              <a:t>it a question of right understanding</a:t>
            </a:r>
            <a:r>
              <a:rPr dirty="0" smtClean="0">
                <a:latin typeface="Arial" charset="0"/>
                <a:cs typeface="Arial" charset="0"/>
              </a:rPr>
              <a:t>?</a:t>
            </a:r>
          </a:p>
          <a:p>
            <a:pPr>
              <a:buFont typeface="Symbol" pitchFamily="18" charset="2"/>
              <a:buNone/>
              <a:defRPr/>
            </a:pPr>
            <a:endParaRPr dirty="0">
              <a:latin typeface="Arial" charset="0"/>
              <a:cs typeface="Arial" charset="0"/>
            </a:endParaRPr>
          </a:p>
          <a:p>
            <a:pPr>
              <a:buFont typeface="Symbol" pitchFamily="18" charset="2"/>
              <a:buNone/>
              <a:defRPr/>
            </a:pPr>
            <a:r>
              <a:rPr b="1" dirty="0">
                <a:latin typeface="Arial" charset="0"/>
                <a:cs typeface="Arial" charset="0"/>
              </a:rPr>
              <a:t>It is a question of right education-</a:t>
            </a:r>
            <a:r>
              <a:rPr b="1" dirty="0" err="1">
                <a:latin typeface="Arial" charset="0"/>
                <a:cs typeface="Arial" charset="0"/>
              </a:rPr>
              <a:t>sanskar</a:t>
            </a:r>
            <a:endParaRPr b="1" dirty="0">
              <a:latin typeface="Arial" charset="0"/>
              <a:cs typeface="Arial" charset="0"/>
            </a:endParaRPr>
          </a:p>
          <a:p>
            <a:pPr>
              <a:buFont typeface="Symbol" pitchFamily="18" charset="2"/>
              <a:buNone/>
              <a:defRPr/>
            </a:pPr>
            <a:endParaRPr sz="6200" dirty="0">
              <a:latin typeface="Arial" charset="0"/>
              <a:cs typeface="Arial" charset="0"/>
            </a:endParaRPr>
          </a:p>
        </p:txBody>
      </p:sp>
      <p:pic>
        <p:nvPicPr>
          <p:cNvPr id="22532" name="Picture 3">
            <a:extLst>
              <a:ext uri="{FF2B5EF4-FFF2-40B4-BE49-F238E27FC236}">
                <a16:creationId xmlns:a16="http://schemas.microsoft.com/office/drawing/2014/main" id="{745C4F4C-99FB-4FBA-9E12-A69CCE05B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14750"/>
            <a:ext cx="35909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C92182-AF09-4DA3-9AE2-F6698077AE36}"/>
              </a:ext>
            </a:extLst>
          </p:cNvPr>
          <p:cNvSpPr/>
          <p:nvPr/>
        </p:nvSpPr>
        <p:spPr>
          <a:xfrm>
            <a:off x="50800" y="2408238"/>
            <a:ext cx="6121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FC65C26-7974-4C6F-B9BF-CACFFA26A60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Program for Fulfillment of Feeling of Self-regulation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01265-0065-4604-BF29-5AC43E432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fontAlgn="t">
              <a:buFont typeface="Symbol" pitchFamily="18" charset="2"/>
              <a:buNone/>
              <a:defRPr/>
            </a:pPr>
            <a:r>
              <a:rPr sz="2400" b="1" dirty="0"/>
              <a:t>Self-regulation in the Self : </a:t>
            </a:r>
            <a:r>
              <a:rPr sz="2400" dirty="0"/>
              <a:t>Feeling of responsibility toward the body 		– for Nurturing, Protection and Right Utilization of the Body</a:t>
            </a:r>
            <a:endParaRPr sz="2400" b="1" dirty="0"/>
          </a:p>
          <a:p>
            <a:pPr fontAlgn="t">
              <a:buFont typeface="Symbol" pitchFamily="18" charset="2"/>
              <a:buNone/>
              <a:defRPr/>
            </a:pPr>
            <a:endParaRPr sz="2400" b="1" dirty="0"/>
          </a:p>
          <a:p>
            <a:pPr marL="457200" indent="-457200">
              <a:buFont typeface="Symbol" pitchFamily="18" charset="2"/>
              <a:buNone/>
              <a:defRPr/>
            </a:pPr>
            <a:r>
              <a:rPr sz="2400" b="1" dirty="0"/>
              <a:t>	    </a:t>
            </a:r>
            <a:r>
              <a:rPr altLang="en-US" sz="2400" b="1" dirty="0"/>
              <a:t>Program for Fulfillment of Feeling of Self-regulation</a:t>
            </a:r>
            <a:endParaRPr sz="2400" b="1" dirty="0"/>
          </a:p>
          <a:p>
            <a:pPr marL="685800" lvl="1" indent="-457200">
              <a:buFont typeface="Symbol" pitchFamily="18" charset="2"/>
              <a:buNone/>
              <a:defRPr/>
            </a:pPr>
            <a:r>
              <a:rPr sz="2400" dirty="0"/>
              <a:t>		1a. Intake			1b. Daily routine</a:t>
            </a:r>
          </a:p>
          <a:p>
            <a:pPr marL="685800" lvl="1" indent="-457200">
              <a:buFont typeface="Symbol" pitchFamily="18" charset="2"/>
              <a:buNone/>
              <a:defRPr/>
            </a:pPr>
            <a:r>
              <a:rPr sz="2400" dirty="0"/>
              <a:t>		2a. </a:t>
            </a:r>
            <a:r>
              <a:rPr sz="2400" dirty="0" err="1"/>
              <a:t>Labour</a:t>
            </a:r>
            <a:r>
              <a:rPr sz="2400" dirty="0"/>
              <a:t> 			2b. Exercise</a:t>
            </a:r>
          </a:p>
          <a:p>
            <a:pPr marL="685800" lvl="1" indent="-457200">
              <a:buFont typeface="Symbol" pitchFamily="18" charset="2"/>
              <a:buNone/>
              <a:defRPr/>
            </a:pPr>
            <a:r>
              <a:rPr sz="2400" dirty="0"/>
              <a:t>		3a. Balancing </a:t>
            </a:r>
            <a:r>
              <a:rPr lang="en-ZW" sz="2400" dirty="0"/>
              <a:t>internal</a:t>
            </a:r>
            <a:r>
              <a:rPr sz="2400" dirty="0"/>
              <a:t>	 &amp;	3b. </a:t>
            </a:r>
            <a:r>
              <a:rPr lang="en-ZW" sz="2400" dirty="0"/>
              <a:t>Balancing breathing of body</a:t>
            </a:r>
          </a:p>
          <a:p>
            <a:pPr marL="685800" lvl="1" indent="-457200">
              <a:buFont typeface="Symbol" pitchFamily="18" charset="2"/>
              <a:buNone/>
              <a:defRPr/>
            </a:pPr>
            <a:r>
              <a:rPr lang="en-ZW" sz="2400" dirty="0"/>
              <a:t>		      external organs</a:t>
            </a:r>
          </a:p>
          <a:p>
            <a:pPr marL="685800" lvl="1" indent="-457200">
              <a:buFont typeface="Symbol" pitchFamily="18" charset="2"/>
              <a:buNone/>
              <a:defRPr/>
            </a:pPr>
            <a:r>
              <a:rPr lang="en-ZW" sz="2400" dirty="0"/>
              <a:t>		      of body</a:t>
            </a:r>
            <a:endParaRPr sz="2400" dirty="0"/>
          </a:p>
          <a:p>
            <a:pPr marL="685800" lvl="1" indent="-457200">
              <a:buFont typeface="Symbol" pitchFamily="18" charset="2"/>
              <a:buNone/>
              <a:defRPr/>
            </a:pPr>
            <a:r>
              <a:rPr sz="2400" dirty="0"/>
              <a:t>		4a. Medicine			4b. Treatment</a:t>
            </a:r>
          </a:p>
          <a:p>
            <a:pPr marL="457200" indent="-457200">
              <a:buFont typeface="Symbol" pitchFamily="18" charset="2"/>
              <a:buNone/>
              <a:defRPr/>
            </a:pPr>
            <a:endParaRPr sz="2400" dirty="0"/>
          </a:p>
          <a:p>
            <a:pPr fontAlgn="t">
              <a:buFont typeface="Symbol" pitchFamily="18" charset="2"/>
              <a:buNone/>
              <a:defRPr/>
            </a:pPr>
            <a:r>
              <a:rPr sz="2400" b="1" dirty="0"/>
              <a:t>Health in the Body</a:t>
            </a:r>
          </a:p>
          <a:p>
            <a:pPr lvl="1" fontAlgn="t">
              <a:buFont typeface="Symbol" pitchFamily="18" charset="2"/>
              <a:buNone/>
              <a:defRPr/>
            </a:pPr>
            <a:r>
              <a:rPr sz="2400" dirty="0"/>
              <a:t>1. Body acts according to Self </a:t>
            </a:r>
          </a:p>
          <a:p>
            <a:pPr lvl="1" fontAlgn="t">
              <a:buFont typeface="Symbol" pitchFamily="18" charset="2"/>
              <a:buNone/>
              <a:defRPr/>
            </a:pPr>
            <a:r>
              <a:rPr sz="2400" dirty="0"/>
              <a:t>2. Parts of the body are in harmony (in order)</a:t>
            </a:r>
          </a:p>
          <a:p>
            <a:pPr marL="457200" indent="-457200">
              <a:buFont typeface="Symbol" pitchFamily="18" charset="2"/>
              <a:buNone/>
              <a:defRPr/>
            </a:pPr>
            <a:endParaRPr dirty="0"/>
          </a:p>
          <a:p>
            <a:pPr marL="457200" indent="-457200">
              <a:buFont typeface="Symbol" pitchFamily="18" charset="2"/>
              <a:buNone/>
              <a:defRPr/>
            </a:pPr>
            <a:endParaRPr sz="1500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D9A77100-06DE-44A7-9922-B2A857814F93}"/>
              </a:ext>
            </a:extLst>
          </p:cNvPr>
          <p:cNvSpPr/>
          <p:nvPr/>
        </p:nvSpPr>
        <p:spPr bwMode="auto">
          <a:xfrm>
            <a:off x="381000" y="1317625"/>
            <a:ext cx="228600" cy="2514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BD69C1E-77B5-4722-9AC8-B65FB22E2B2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Sum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B5D84-D50D-46E3-888D-7E6A3F28AF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Symbol" pitchFamily="18" charset="2"/>
              <a:buNone/>
              <a:defRPr/>
            </a:pPr>
            <a:r>
              <a:rPr dirty="0"/>
              <a:t>Human Being is </a:t>
            </a:r>
            <a:r>
              <a:rPr dirty="0" smtClean="0"/>
              <a:t>a co-existence </a:t>
            </a:r>
            <a:r>
              <a:rPr dirty="0"/>
              <a:t>of Self and Body</a:t>
            </a:r>
          </a:p>
          <a:p>
            <a:pPr>
              <a:buFont typeface="Symbol" pitchFamily="18" charset="2"/>
              <a:buNone/>
              <a:defRPr/>
            </a:pPr>
            <a:r>
              <a:rPr dirty="0"/>
              <a:t>The Self is central to human existence; Body is an instrument of the Self</a:t>
            </a:r>
          </a:p>
          <a:p>
            <a:pPr>
              <a:buFont typeface="Symbol" pitchFamily="18" charset="2"/>
              <a:buNone/>
              <a:defRPr/>
            </a:pPr>
            <a:r>
              <a:rPr dirty="0"/>
              <a:t>The transaction between Self and Body is only in the form of information</a:t>
            </a:r>
          </a:p>
          <a:p>
            <a:pPr>
              <a:buFont typeface="Symbol" pitchFamily="18" charset="2"/>
              <a:buNone/>
              <a:defRPr/>
            </a:pPr>
            <a:endParaRPr sz="1100" dirty="0"/>
          </a:p>
          <a:p>
            <a:pPr>
              <a:buFont typeface="Symbol" pitchFamily="18" charset="2"/>
              <a:buNone/>
              <a:defRPr/>
            </a:pPr>
            <a:r>
              <a:rPr dirty="0"/>
              <a:t>Physical Facility is required, in a limited quantity, for Nurturing, Protection &amp; Right </a:t>
            </a:r>
            <a:r>
              <a:rPr dirty="0" err="1"/>
              <a:t>Utilisation</a:t>
            </a:r>
            <a:r>
              <a:rPr dirty="0"/>
              <a:t> of the Body</a:t>
            </a:r>
            <a:endParaRPr lang="en-GB" dirty="0"/>
          </a:p>
          <a:p>
            <a:pPr>
              <a:buFont typeface="Symbol" pitchFamily="18" charset="2"/>
              <a:buNone/>
              <a:defRPr/>
            </a:pPr>
            <a:endParaRPr sz="1100" dirty="0"/>
          </a:p>
          <a:p>
            <a:pPr>
              <a:buFont typeface="Symbol" pitchFamily="18" charset="2"/>
              <a:buNone/>
              <a:defRPr/>
            </a:pPr>
            <a:r>
              <a:rPr lang="en-GB" dirty="0">
                <a:latin typeface="Arial" charset="0"/>
                <a:cs typeface="Arial" charset="0"/>
              </a:rPr>
              <a:t>Prosperity = Feeling of having / producing more than required physical facility</a:t>
            </a:r>
          </a:p>
          <a:p>
            <a:pPr marL="685800" lvl="1" indent="-457200">
              <a:buFont typeface="+mj-lt"/>
              <a:buAutoNum type="arabicPeriod"/>
              <a:defRPr/>
            </a:pPr>
            <a:r>
              <a:rPr lang="en-GB" dirty="0">
                <a:latin typeface="Arial" charset="0"/>
                <a:cs typeface="Arial" charset="0"/>
              </a:rPr>
              <a:t>Identification of required physical facility </a:t>
            </a:r>
            <a:r>
              <a:rPr dirty="0">
                <a:latin typeface="Arial" charset="0"/>
                <a:cs typeface="Arial" charset="0"/>
              </a:rPr>
              <a:t>(including the required quantity)</a:t>
            </a:r>
            <a:r>
              <a:rPr lang="en-GB" dirty="0">
                <a:latin typeface="Arial" charset="0"/>
                <a:cs typeface="Arial" charset="0"/>
              </a:rPr>
              <a:t> 	– with right understanding</a:t>
            </a:r>
          </a:p>
          <a:p>
            <a:pPr marL="685800" lvl="1" indent="-457200">
              <a:buFont typeface="+mj-lt"/>
              <a:buAutoNum type="arabicPeriod"/>
              <a:defRPr/>
            </a:pPr>
            <a:r>
              <a:rPr lang="en-GB" dirty="0">
                <a:latin typeface="Arial" charset="0"/>
                <a:cs typeface="Arial" charset="0"/>
              </a:rPr>
              <a:t>Ensuring availability/ production of more than required physical facility    	 – with right skills</a:t>
            </a:r>
          </a:p>
          <a:p>
            <a:pPr>
              <a:buFont typeface="Symbol" pitchFamily="18" charset="2"/>
              <a:buNone/>
              <a:defRPr/>
            </a:pPr>
            <a:endParaRPr lang="en-IN" sz="400" dirty="0"/>
          </a:p>
          <a:p>
            <a:pPr>
              <a:buFont typeface="Symbol" pitchFamily="18" charset="2"/>
              <a:buNone/>
              <a:defRPr/>
            </a:pPr>
            <a:r>
              <a:rPr lang="en-IN" dirty="0"/>
              <a:t>The Self and the Body are in Harmony when there is a feeling of Self-regulation in the Self and Health in the Body</a:t>
            </a:r>
          </a:p>
          <a:p>
            <a:pPr lvl="1">
              <a:defRPr/>
            </a:pPr>
            <a:r>
              <a:rPr lang="en-IN" dirty="0"/>
              <a:t>Self-regulation = Feeling of responsibility toward the body – for Nurturing, Protection and Right Utilization of the Body</a:t>
            </a:r>
          </a:p>
          <a:p>
            <a:pPr lvl="1">
              <a:defRPr/>
            </a:pPr>
            <a:r>
              <a:rPr lang="en-IN" dirty="0"/>
              <a:t>Health = The body acts according to Self and parts of the body are in harmony (in order)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5">
            <a:extLst>
              <a:ext uri="{FF2B5EF4-FFF2-40B4-BE49-F238E27FC236}">
                <a16:creationId xmlns:a16="http://schemas.microsoft.com/office/drawing/2014/main" id="{61B0830F-E225-4E3C-A86A-44F4B1825CA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8B6AFC-073E-4386-A798-1449520B4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Symbol" pitchFamily="18" charset="2"/>
              <a:buNone/>
            </a:pPr>
            <a:endParaRPr altLang="en-US"/>
          </a:p>
          <a:p>
            <a:pPr>
              <a:buFont typeface="Symbol" pitchFamily="18" charset="2"/>
              <a:buNone/>
            </a:pPr>
            <a:endParaRPr altLang="en-US"/>
          </a:p>
          <a:p>
            <a:pPr>
              <a:buFont typeface="Symbol" pitchFamily="18" charset="2"/>
              <a:buNone/>
            </a:pPr>
            <a:endParaRPr altLang="en-US"/>
          </a:p>
          <a:p>
            <a:pPr>
              <a:buFont typeface="Symbol" pitchFamily="18" charset="2"/>
              <a:buNone/>
            </a:pPr>
            <a:endParaRPr altLang="en-US"/>
          </a:p>
          <a:p>
            <a:pPr>
              <a:buFont typeface="Symbol" pitchFamily="18" charset="2"/>
              <a:buNone/>
            </a:pPr>
            <a:endParaRPr altLang="en-US"/>
          </a:p>
          <a:p>
            <a:pPr>
              <a:buFont typeface="Symbol" pitchFamily="18" charset="2"/>
              <a:buNone/>
            </a:pPr>
            <a:endParaRPr altLang="en-US"/>
          </a:p>
          <a:p>
            <a:pPr>
              <a:buFont typeface="Symbol" pitchFamily="18" charset="2"/>
              <a:buNone/>
            </a:pPr>
            <a:endParaRPr altLang="en-US"/>
          </a:p>
          <a:p>
            <a:pPr>
              <a:buFont typeface="Symbol" pitchFamily="18" charset="2"/>
              <a:buNone/>
            </a:pPr>
            <a:endParaRPr altLang="en-US"/>
          </a:p>
          <a:p>
            <a:pPr>
              <a:buFont typeface="Symbol" pitchFamily="18" charset="2"/>
              <a:buNone/>
            </a:pPr>
            <a:endParaRPr altLang="en-US" sz="1700"/>
          </a:p>
          <a:p>
            <a:pPr>
              <a:buFont typeface="Symbol" pitchFamily="18" charset="2"/>
              <a:buNone/>
            </a:pPr>
            <a:r>
              <a:rPr altLang="en-US" sz="1700"/>
              <a:t>Are these needs are of different types or of same type?</a:t>
            </a:r>
          </a:p>
          <a:p>
            <a:pPr>
              <a:buFont typeface="Symbol" pitchFamily="18" charset="2"/>
              <a:buNone/>
            </a:pPr>
            <a:endParaRPr altLang="en-US" sz="1700"/>
          </a:p>
          <a:p>
            <a:pPr>
              <a:buFont typeface="Symbol" pitchFamily="18" charset="2"/>
              <a:buNone/>
            </a:pPr>
            <a:r>
              <a:rPr altLang="en-US" sz="1700" b="1"/>
              <a:t>Are both types of needs important / Do we want fulfillment of both types of needs?</a:t>
            </a:r>
          </a:p>
          <a:p>
            <a:pPr>
              <a:buFont typeface="Symbol" pitchFamily="18" charset="2"/>
              <a:buNone/>
            </a:pPr>
            <a:endParaRPr altLang="en-US" sz="1700" b="1"/>
          </a:p>
          <a:p>
            <a:pPr>
              <a:buFont typeface="Symbol" pitchFamily="18" charset="2"/>
              <a:buNone/>
            </a:pPr>
            <a:r>
              <a:rPr altLang="en-US" sz="1700" b="1"/>
              <a:t>Are we working to fulfill both types of needs?</a:t>
            </a:r>
          </a:p>
          <a:p>
            <a:pPr>
              <a:buFont typeface="Symbol" pitchFamily="18" charset="2"/>
              <a:buNone/>
            </a:pPr>
            <a:endParaRPr altLang="en-US" sz="1700"/>
          </a:p>
          <a:p>
            <a:pPr>
              <a:buFont typeface="Symbol" pitchFamily="18" charset="2"/>
              <a:buNone/>
            </a:pPr>
            <a:r>
              <a:rPr altLang="en-US" sz="1700" b="1"/>
              <a:t>What is the priority between the needs of the Self   &amp; the needs of the Body?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B1D988-42CD-4FA6-A4CD-3F5F437A5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99644"/>
              </p:ext>
            </p:extLst>
          </p:nvPr>
        </p:nvGraphicFramePr>
        <p:xfrm>
          <a:off x="0" y="0"/>
          <a:ext cx="9144000" cy="2922588"/>
        </p:xfrm>
        <a:graphic>
          <a:graphicData uri="http://schemas.openxmlformats.org/drawingml/2006/table">
            <a:tbl>
              <a:tblPr/>
              <a:tblGrid>
                <a:gridCol w="19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3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9933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Human Being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Self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Body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1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Need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Happiness (e.g. Respect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Physical Facility (e.g. Food</a:t>
                      </a: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110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In </a:t>
                      </a: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Continuous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Temporary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018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In </a:t>
                      </a: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Quantity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Qualitative (is Feeling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Quantitative (Required in Limited Quantity</a:t>
                      </a: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37" name="Rectangle 8">
            <a:extLst>
              <a:ext uri="{FF2B5EF4-FFF2-40B4-BE49-F238E27FC236}">
                <a16:creationId xmlns:a16="http://schemas.microsoft.com/office/drawing/2014/main" id="{88876756-62DC-4F23-9E0F-655DECD1C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0"/>
            <a:ext cx="182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Co-existence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A897A4-E83D-44AC-B3E4-93E3A07FE812}"/>
              </a:ext>
            </a:extLst>
          </p:cNvPr>
          <p:cNvCxnSpPr/>
          <p:nvPr/>
        </p:nvCxnSpPr>
        <p:spPr>
          <a:xfrm>
            <a:off x="4114800" y="381000"/>
            <a:ext cx="27432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7">
            <a:extLst>
              <a:ext uri="{FF2B5EF4-FFF2-40B4-BE49-F238E27FC236}">
                <a16:creationId xmlns:a16="http://schemas.microsoft.com/office/drawing/2014/main" id="{8C02483F-38A7-4705-8CC0-5D9F924E85F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762138-15CE-4D15-ACFE-C3F0AB4DF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Symbol" pitchFamily="18" charset="2"/>
              <a:buNone/>
              <a:defRPr/>
            </a:pPr>
            <a:endParaRPr sz="4100"/>
          </a:p>
          <a:p>
            <a:pPr>
              <a:buFont typeface="Symbol" pitchFamily="18" charset="2"/>
              <a:buNone/>
              <a:defRPr/>
            </a:pPr>
            <a:endParaRPr/>
          </a:p>
          <a:p>
            <a:pPr>
              <a:buFont typeface="Symbol" pitchFamily="18" charset="2"/>
              <a:buNone/>
              <a:defRPr/>
            </a:pPr>
            <a:endParaRPr/>
          </a:p>
          <a:p>
            <a:pPr>
              <a:buFont typeface="Symbol" pitchFamily="18" charset="2"/>
              <a:buNone/>
              <a:defRPr/>
            </a:pPr>
            <a:endParaRPr/>
          </a:p>
          <a:p>
            <a:pPr>
              <a:buFont typeface="Symbol" pitchFamily="18" charset="2"/>
              <a:buNone/>
              <a:defRPr/>
            </a:pPr>
            <a:endParaRPr/>
          </a:p>
          <a:p>
            <a:pPr>
              <a:buFont typeface="Symbol" pitchFamily="18" charset="2"/>
              <a:buNone/>
              <a:defRPr/>
            </a:pPr>
            <a:endParaRPr/>
          </a:p>
          <a:p>
            <a:pPr>
              <a:buFont typeface="Symbol" pitchFamily="18" charset="2"/>
              <a:buNone/>
              <a:defRPr/>
            </a:pPr>
            <a:endParaRPr/>
          </a:p>
          <a:p>
            <a:pPr>
              <a:buFont typeface="Symbol" pitchFamily="18" charset="2"/>
              <a:buNone/>
              <a:defRPr/>
            </a:pPr>
            <a:endParaRPr/>
          </a:p>
          <a:p>
            <a:pPr>
              <a:buFont typeface="Symbol" pitchFamily="18" charset="2"/>
              <a:buNone/>
              <a:defRPr/>
            </a:pPr>
            <a:endParaRPr/>
          </a:p>
          <a:p>
            <a:pPr>
              <a:buFont typeface="Symbol" pitchFamily="18" charset="2"/>
              <a:buNone/>
              <a:defRPr/>
            </a:pPr>
            <a:endParaRPr/>
          </a:p>
          <a:p>
            <a:pPr>
              <a:buFont typeface="Symbol" pitchFamily="18" charset="2"/>
              <a:buNone/>
              <a:defRPr/>
            </a:pPr>
            <a:endParaRPr/>
          </a:p>
          <a:p>
            <a:pPr>
              <a:buFont typeface="Symbol" pitchFamily="18" charset="2"/>
              <a:buNone/>
              <a:defRPr/>
            </a:pPr>
            <a:endParaRPr/>
          </a:p>
          <a:p>
            <a:pPr>
              <a:buFont typeface="Symbol" pitchFamily="18" charset="2"/>
              <a:buNone/>
              <a:defRPr/>
            </a:pPr>
            <a:r>
              <a:t>The needs of the Body can not be fulfilled by Right Understanding, Right Feelings alone</a:t>
            </a:r>
          </a:p>
          <a:p>
            <a:pPr>
              <a:buFont typeface="Symbol" pitchFamily="18" charset="2"/>
              <a:buNone/>
              <a:defRPr/>
            </a:pPr>
            <a:r>
              <a:t>The needs of the Self can not be fulfilled by Physio-Chemical Things</a:t>
            </a:r>
          </a:p>
          <a:p>
            <a:pPr>
              <a:buFont typeface="Symbol" pitchFamily="18" charset="2"/>
              <a:buNone/>
              <a:defRPr/>
            </a:pPr>
            <a:endParaRPr/>
          </a:p>
          <a:p>
            <a:pPr>
              <a:buFont typeface="Symbol" pitchFamily="18" charset="2"/>
              <a:buNone/>
              <a:defRPr/>
            </a:pPr>
            <a:r>
              <a:t>Both type of needs have to be understood  separately</a:t>
            </a:r>
          </a:p>
          <a:p>
            <a:pPr>
              <a:buFont typeface="Symbol" pitchFamily="18" charset="2"/>
              <a:buNone/>
              <a:defRPr/>
            </a:pPr>
            <a:r>
              <a:t>Both type of needs have to be fulfilled separately</a:t>
            </a:r>
          </a:p>
          <a:p>
            <a:pPr>
              <a:buFont typeface="Symbol" pitchFamily="18" charset="2"/>
              <a:buNone/>
              <a:defRPr/>
            </a:pPr>
            <a:endParaRPr/>
          </a:p>
          <a:p>
            <a:pPr>
              <a:buFont typeface="Symbol" pitchFamily="18" charset="2"/>
              <a:buNone/>
              <a:defRPr/>
            </a:pPr>
            <a:r>
              <a:rPr b="1"/>
              <a:t>In living, what is the priority?</a:t>
            </a:r>
            <a:endParaRPr lang="en-GB" b="1"/>
          </a:p>
          <a:p>
            <a:pPr lvl="1">
              <a:buFont typeface="Wingdings" pitchFamily="2" charset="2"/>
              <a:buNone/>
              <a:defRPr/>
            </a:pPr>
            <a:r>
              <a:rPr b="1"/>
              <a:t>How much time &amp; effort is spent for right understanding &amp; right feelings?</a:t>
            </a:r>
          </a:p>
          <a:p>
            <a:pPr lvl="1">
              <a:buFont typeface="Wingdings" pitchFamily="2" charset="2"/>
              <a:buNone/>
              <a:defRPr/>
            </a:pPr>
            <a:r>
              <a:rPr b="1"/>
              <a:t>How much time &amp; effort is spent for physical facility?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4E8754-4220-457C-B2E7-1D30B4E08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87170"/>
              </p:ext>
            </p:extLst>
          </p:nvPr>
        </p:nvGraphicFramePr>
        <p:xfrm>
          <a:off x="0" y="0"/>
          <a:ext cx="9144000" cy="3743327"/>
        </p:xfrm>
        <a:graphic>
          <a:graphicData uri="http://schemas.openxmlformats.org/drawingml/2006/table">
            <a:tbl>
              <a:tblPr/>
              <a:tblGrid>
                <a:gridCol w="19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4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9933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Human </a:t>
                      </a: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Being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Self </a:t>
                      </a: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Body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1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Need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Happiness (e.g. Respect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Physical Facility (e.g. Food</a:t>
                      </a: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198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In </a:t>
                      </a: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Continuous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Temporary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14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In </a:t>
                      </a: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Quantity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Qualitative (is Feeling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Quantitative (Required in Limited Quantity</a:t>
                      </a: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198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Fulfilled </a:t>
                      </a: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By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Right Understanding &amp; Right 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Feeling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Physio-chemical </a:t>
                      </a: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Things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12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68" name="Rectangle 8">
            <a:extLst>
              <a:ext uri="{FF2B5EF4-FFF2-40B4-BE49-F238E27FC236}">
                <a16:creationId xmlns:a16="http://schemas.microsoft.com/office/drawing/2014/main" id="{15A1C93D-304B-4C13-AA0D-2CF3062D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0"/>
            <a:ext cx="1828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Co-existence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BE2363-8F64-4E12-87B2-9EDA67373C05}"/>
              </a:ext>
            </a:extLst>
          </p:cNvPr>
          <p:cNvCxnSpPr/>
          <p:nvPr/>
        </p:nvCxnSpPr>
        <p:spPr>
          <a:xfrm>
            <a:off x="4114800" y="381000"/>
            <a:ext cx="27432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3">
            <a:extLst>
              <a:ext uri="{FF2B5EF4-FFF2-40B4-BE49-F238E27FC236}">
                <a16:creationId xmlns:a16="http://schemas.microsoft.com/office/drawing/2014/main" id="{D22CF10A-A745-4B82-BE9D-ECEB4E9F7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304800"/>
            <a:ext cx="9105901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BFD91C7-A3BC-4D10-8BF0-CA1A782D753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8550AA-08FB-43D0-BE55-0A5D8109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64036"/>
              </p:ext>
            </p:extLst>
          </p:nvPr>
        </p:nvGraphicFramePr>
        <p:xfrm>
          <a:off x="179511" y="1186984"/>
          <a:ext cx="8424937" cy="3837181"/>
        </p:xfrm>
        <a:graphic>
          <a:graphicData uri="http://schemas.openxmlformats.org/drawingml/2006/table">
            <a:tbl>
              <a:tblPr/>
              <a:tblGrid>
                <a:gridCol w="2064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3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9933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Human </a:t>
                      </a: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Being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Self </a:t>
                      </a: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Body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32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326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436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326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6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43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Activity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Desire, Thought, Expectation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…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Eating, Walking</a:t>
                      </a: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…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326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323" name="Rectangle 8">
            <a:extLst>
              <a:ext uri="{FF2B5EF4-FFF2-40B4-BE49-F238E27FC236}">
                <a16:creationId xmlns:a16="http://schemas.microsoft.com/office/drawing/2014/main" id="{870119AB-9794-41F3-A51C-E41119312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0"/>
            <a:ext cx="1828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Co-existence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83A39C-6280-472C-93D7-084719BA54C9}"/>
              </a:ext>
            </a:extLst>
          </p:cNvPr>
          <p:cNvCxnSpPr/>
          <p:nvPr/>
        </p:nvCxnSpPr>
        <p:spPr>
          <a:xfrm>
            <a:off x="4114800" y="381000"/>
            <a:ext cx="27432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72C0779-F5E8-4342-A5B5-862D81A8E9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96806C-2D7A-45A4-9EDA-F7694710C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899078"/>
              </p:ext>
            </p:extLst>
          </p:nvPr>
        </p:nvGraphicFramePr>
        <p:xfrm>
          <a:off x="323528" y="619094"/>
          <a:ext cx="8280920" cy="4714392"/>
        </p:xfrm>
        <a:graphic>
          <a:graphicData uri="http://schemas.openxmlformats.org/drawingml/2006/table">
            <a:tbl>
              <a:tblPr/>
              <a:tblGrid>
                <a:gridCol w="1756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7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7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9933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Human </a:t>
                      </a: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Being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Self </a:t>
                      </a: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Body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363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058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363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23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0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363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558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Response</a:t>
                      </a:r>
                      <a:endParaRPr lang="en-US" sz="2000" b="1" kern="1200" dirty="0">
                        <a:solidFill>
                          <a:srgbClr val="002060"/>
                        </a:solidFill>
                        <a:latin typeface="Kruti Dev 010"/>
                        <a:ea typeface="Times New Roman"/>
                        <a:cs typeface="Arial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Knowing, Assuming*,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Recognising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Fulfilling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Arial"/>
                          <a:ea typeface="Times New Roman"/>
                          <a:cs typeface="Times New Roman"/>
                        </a:rPr>
                        <a:t>Recognising</a:t>
                      </a: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Fulfilling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351" name="Rectangle 8">
            <a:extLst>
              <a:ext uri="{FF2B5EF4-FFF2-40B4-BE49-F238E27FC236}">
                <a16:creationId xmlns:a16="http://schemas.microsoft.com/office/drawing/2014/main" id="{E7C7C6CB-F65F-4BA7-A625-449854406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0"/>
            <a:ext cx="1828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Co-existence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2C4A2A-1EA7-4ADD-A170-D75D0F199E95}"/>
              </a:ext>
            </a:extLst>
          </p:cNvPr>
          <p:cNvCxnSpPr/>
          <p:nvPr/>
        </p:nvCxnSpPr>
        <p:spPr>
          <a:xfrm>
            <a:off x="4114800" y="381000"/>
            <a:ext cx="27432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53" name="Rectangle 5">
            <a:extLst>
              <a:ext uri="{FF2B5EF4-FFF2-40B4-BE49-F238E27FC236}">
                <a16:creationId xmlns:a16="http://schemas.microsoft.com/office/drawing/2014/main" id="{9EECA649-BAD5-4DA2-BF73-7008137D4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11888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/>
              <a:t>* Assuming or Accepting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37B1FD0-1403-4045-9CDC-43081FD8C75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1E09D3-A660-4FAA-BD49-ED7493393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21131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table">
            <a:tbl>
              <a:tblPr/>
              <a:tblGrid>
                <a:gridCol w="19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4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9933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Human </a:t>
                      </a: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Being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Self </a:t>
                      </a: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Body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1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154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083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154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1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0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154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083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kern="1200" dirty="0">
                        <a:solidFill>
                          <a:srgbClr val="002060"/>
                        </a:solidFill>
                        <a:latin typeface="Kruti Dev 010"/>
                        <a:ea typeface="Times New Roman"/>
                        <a:cs typeface="Arial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Consciousness 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Material</a:t>
                      </a:r>
                      <a:endParaRPr lang="en-US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6795" marR="5679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429" name="Rectangle 8">
            <a:extLst>
              <a:ext uri="{FF2B5EF4-FFF2-40B4-BE49-F238E27FC236}">
                <a16:creationId xmlns:a16="http://schemas.microsoft.com/office/drawing/2014/main" id="{AF083338-0885-4D7B-A701-D27BD80E2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0"/>
            <a:ext cx="1828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Co-existence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509905-68E7-4BC2-80DA-3A07247AB6E6}"/>
              </a:ext>
            </a:extLst>
          </p:cNvPr>
          <p:cNvCxnSpPr/>
          <p:nvPr/>
        </p:nvCxnSpPr>
        <p:spPr>
          <a:xfrm>
            <a:off x="4114800" y="381000"/>
            <a:ext cx="27432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7EB93F3-D8FB-496D-8256-33EAB1693002}"/>
              </a:ext>
            </a:extLst>
          </p:cNvPr>
          <p:cNvSpPr/>
          <p:nvPr/>
        </p:nvSpPr>
        <p:spPr>
          <a:xfrm>
            <a:off x="1828800" y="5181600"/>
            <a:ext cx="2819400" cy="457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6432" name="Rectangle 2">
            <a:extLst>
              <a:ext uri="{FF2B5EF4-FFF2-40B4-BE49-F238E27FC236}">
                <a16:creationId xmlns:a16="http://schemas.microsoft.com/office/drawing/2014/main" id="{E42026B6-A94E-475B-B086-0D2951676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790575"/>
            <a:ext cx="3581400" cy="5554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33" name="Rectangle 3">
            <a:extLst>
              <a:ext uri="{FF2B5EF4-FFF2-40B4-BE49-F238E27FC236}">
                <a16:creationId xmlns:a16="http://schemas.microsoft.com/office/drawing/2014/main" id="{3444131F-E9F7-455F-9C4D-E3895A9A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782638"/>
            <a:ext cx="3429000" cy="55626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A68D4D-D9A3-4977-9294-49CAF1265CF9}"/>
              </a:ext>
            </a:extLst>
          </p:cNvPr>
          <p:cNvCxnSpPr/>
          <p:nvPr/>
        </p:nvCxnSpPr>
        <p:spPr>
          <a:xfrm rot="5400000">
            <a:off x="5676901" y="6438900"/>
            <a:ext cx="228600" cy="3175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02130A-8805-479F-A6C7-6EA92FCCBAC1}"/>
              </a:ext>
            </a:extLst>
          </p:cNvPr>
          <p:cNvCxnSpPr/>
          <p:nvPr/>
        </p:nvCxnSpPr>
        <p:spPr>
          <a:xfrm rot="5400000">
            <a:off x="2096294" y="6438106"/>
            <a:ext cx="2286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9E02E9F9-D02D-47E7-B60A-318ECE6339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Sum Up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81810804-2879-48AC-A26C-740CE83BF3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0" y="609600"/>
            <a:ext cx="9144000" cy="53399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ct val="10000"/>
              </a:spcAft>
              <a:buFont typeface="Symbol" pitchFamily="18" charset="2"/>
              <a:buNone/>
            </a:pPr>
            <a:r>
              <a:rPr lang="en-GB" altLang="en-US" sz="2000" dirty="0"/>
              <a:t>Human being is a co-existence of Self and Body</a:t>
            </a:r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</a:pPr>
            <a:endParaRPr altLang="en-US" sz="1000" dirty="0"/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</a:pPr>
            <a:r>
              <a:rPr altLang="en-US" sz="2000" dirty="0"/>
              <a:t>Self is consciousness. Its needs are feelings in consciousness (like happiness) and these needs are fulfilled by activity of consciousness, i.e. Right Understanding &amp; Right Feeling</a:t>
            </a:r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</a:pPr>
            <a:r>
              <a:rPr altLang="en-US" sz="2000" dirty="0"/>
              <a:t>Body is material. Its needs are material (like food) and these needs are fulfilled by material, i.e. Physio chemical things</a:t>
            </a:r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</a:pPr>
            <a:endParaRPr altLang="en-US" sz="1000" dirty="0"/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</a:pPr>
            <a:r>
              <a:rPr altLang="en-US" sz="2000" dirty="0"/>
              <a:t>The needs of consciousness can not be fulfilled by material</a:t>
            </a:r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</a:pPr>
            <a:endParaRPr altLang="en-US" sz="1000" dirty="0"/>
          </a:p>
          <a:p>
            <a:pPr marL="457200" indent="-457200">
              <a:spcAft>
                <a:spcPct val="10000"/>
              </a:spcAft>
              <a:buFont typeface="Symbol" pitchFamily="18" charset="2"/>
              <a:buNone/>
            </a:pPr>
            <a:r>
              <a:rPr lang="en-GB" altLang="en-US" sz="2000" dirty="0" smtClean="0"/>
              <a:t>The </a:t>
            </a:r>
            <a:r>
              <a:rPr lang="en-GB" altLang="en-US" sz="2000" dirty="0"/>
              <a:t>recognition &amp; </a:t>
            </a:r>
            <a:r>
              <a:rPr lang="en-GB" altLang="en-US" sz="2000" dirty="0" err="1"/>
              <a:t>fulfillment</a:t>
            </a:r>
            <a:r>
              <a:rPr lang="en-GB" altLang="en-US" sz="2000" dirty="0"/>
              <a:t> in the self  is on the basis of knowing, assuming</a:t>
            </a:r>
          </a:p>
          <a:p>
            <a:pPr marL="685800" lvl="1" indent="-457200">
              <a:spcAft>
                <a:spcPct val="10000"/>
              </a:spcAft>
            </a:pPr>
            <a:r>
              <a:rPr lang="en-GB" altLang="en-US" dirty="0"/>
              <a:t>If the assumption is based on knowing, the assumption is right and the recognition &amp; </a:t>
            </a:r>
            <a:r>
              <a:rPr lang="en-GB" altLang="en-US" dirty="0" err="1"/>
              <a:t>fulfillment</a:t>
            </a:r>
            <a:r>
              <a:rPr lang="en-GB" altLang="en-US" dirty="0"/>
              <a:t> is correct </a:t>
            </a:r>
            <a:r>
              <a:rPr lang="en-GB" altLang="en-US" dirty="0">
                <a:sym typeface="Wingdings" panose="05000000000000000000" pitchFamily="2" charset="2"/>
              </a:rPr>
              <a:t> definite conduct</a:t>
            </a:r>
            <a:endParaRPr lang="en-GB" altLang="en-US" dirty="0"/>
          </a:p>
          <a:p>
            <a:pPr marL="685800" lvl="1" indent="-457200">
              <a:spcAft>
                <a:spcPct val="10000"/>
              </a:spcAft>
            </a:pPr>
            <a:r>
              <a:rPr lang="en-GB" altLang="en-US" dirty="0"/>
              <a:t>If the assumption is without knowing, the assumption may or may not be right , so the recognition &amp; </a:t>
            </a:r>
            <a:r>
              <a:rPr lang="en-GB" altLang="en-US" dirty="0" err="1"/>
              <a:t>fulfillment</a:t>
            </a:r>
            <a:r>
              <a:rPr lang="en-GB" altLang="en-US" dirty="0"/>
              <a:t> is uncertain </a:t>
            </a:r>
            <a:r>
              <a:rPr lang="en-GB" altLang="en-US" dirty="0">
                <a:sym typeface="Wingdings" panose="05000000000000000000" pitchFamily="2" charset="2"/>
              </a:rPr>
              <a:t> indefinite conduct</a:t>
            </a:r>
          </a:p>
          <a:p>
            <a:pPr marL="457200" indent="-457200">
              <a:spcAft>
                <a:spcPct val="10000"/>
              </a:spcAft>
              <a:buFont typeface="Calibri" panose="020F0502020204030204" pitchFamily="34" charset="0"/>
              <a:buChar char="•"/>
            </a:pPr>
            <a:endParaRPr lang="en-GB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W PPT Template">
  <a:themeElements>
    <a:clrScheme name="Corporate Template V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FCAE7"/>
      </a:accent1>
      <a:accent2>
        <a:srgbClr val="A092B4"/>
      </a:accent2>
      <a:accent3>
        <a:srgbClr val="C6C070"/>
      </a:accent3>
      <a:accent4>
        <a:srgbClr val="B7B1A9"/>
      </a:accent4>
      <a:accent5>
        <a:srgbClr val="FCD450"/>
      </a:accent5>
      <a:accent6>
        <a:srgbClr val="B2541A"/>
      </a:accent6>
      <a:hlink>
        <a:srgbClr val="E7925E"/>
      </a:hlink>
      <a:folHlink>
        <a:srgbClr val="2F75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8FCAE7"/>
        </a:accent1>
        <a:accent2>
          <a:srgbClr val="C6C070"/>
        </a:accent2>
        <a:accent3>
          <a:srgbClr val="FFFFFF"/>
        </a:accent3>
        <a:accent4>
          <a:srgbClr val="000000"/>
        </a:accent4>
        <a:accent5>
          <a:srgbClr val="C6E1F1"/>
        </a:accent5>
        <a:accent6>
          <a:srgbClr val="B3AE65"/>
        </a:accent6>
        <a:hlink>
          <a:srgbClr val="A092B4"/>
        </a:hlink>
        <a:folHlink>
          <a:srgbClr val="B7B1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336BBD"/>
        </a:accent1>
        <a:accent2>
          <a:srgbClr val="82786F"/>
        </a:accent2>
        <a:accent3>
          <a:srgbClr val="FFFFFF"/>
        </a:accent3>
        <a:accent4>
          <a:srgbClr val="000000"/>
        </a:accent4>
        <a:accent5>
          <a:srgbClr val="ADBADB"/>
        </a:accent5>
        <a:accent6>
          <a:srgbClr val="756C64"/>
        </a:accent6>
        <a:hlink>
          <a:srgbClr val="A3A86B"/>
        </a:hlink>
        <a:folHlink>
          <a:srgbClr val="B7B1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8FCAE7"/>
        </a:accent1>
        <a:accent2>
          <a:srgbClr val="A092B4"/>
        </a:accent2>
        <a:accent3>
          <a:srgbClr val="FFFFFF"/>
        </a:accent3>
        <a:accent4>
          <a:srgbClr val="000000"/>
        </a:accent4>
        <a:accent5>
          <a:srgbClr val="C6E1F1"/>
        </a:accent5>
        <a:accent6>
          <a:srgbClr val="9184A3"/>
        </a:accent6>
        <a:hlink>
          <a:srgbClr val="C6C070"/>
        </a:hlink>
        <a:folHlink>
          <a:srgbClr val="B7B1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688D2"/>
        </a:accent1>
        <a:accent2>
          <a:srgbClr val="82786F"/>
        </a:accent2>
        <a:accent3>
          <a:srgbClr val="FFFFFF"/>
        </a:accent3>
        <a:accent4>
          <a:srgbClr val="000000"/>
        </a:accent4>
        <a:accent5>
          <a:srgbClr val="B4C3E5"/>
        </a:accent5>
        <a:accent6>
          <a:srgbClr val="756C64"/>
        </a:accent6>
        <a:hlink>
          <a:srgbClr val="A3A86B"/>
        </a:hlink>
        <a:folHlink>
          <a:srgbClr val="B7B1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2F95EC77F0744E8067AA4F7CFCB681" ma:contentTypeVersion="2" ma:contentTypeDescription="Create a new document." ma:contentTypeScope="" ma:versionID="0ca433b25ef24cb7aec05b5a2fb7f98d">
  <xsd:schema xmlns:xsd="http://www.w3.org/2001/XMLSchema" xmlns:xs="http://www.w3.org/2001/XMLSchema" xmlns:p="http://schemas.microsoft.com/office/2006/metadata/properties" xmlns:ns2="beb4d74a-1295-40bf-99d3-cf934bbd5971" targetNamespace="http://schemas.microsoft.com/office/2006/metadata/properties" ma:root="true" ma:fieldsID="078678f838ef170dee3c229d3c99aaba" ns2:_="">
    <xsd:import namespace="beb4d74a-1295-40bf-99d3-cf934bbd5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4d74a-1295-40bf-99d3-cf934bbd59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8C3918-02B5-4510-9BC5-C5EAE3E4259F}"/>
</file>

<file path=customXml/itemProps2.xml><?xml version="1.0" encoding="utf-8"?>
<ds:datastoreItem xmlns:ds="http://schemas.openxmlformats.org/officeDocument/2006/customXml" ds:itemID="{CAA5AED3-506B-4F4B-B76D-0C083074F384}"/>
</file>

<file path=customXml/itemProps3.xml><?xml version="1.0" encoding="utf-8"?>
<ds:datastoreItem xmlns:ds="http://schemas.openxmlformats.org/officeDocument/2006/customXml" ds:itemID="{5EC7C4BF-A32A-43D3-9900-9484C9DE272A}"/>
</file>

<file path=docProps/app.xml><?xml version="1.0" encoding="utf-8"?>
<Properties xmlns="http://schemas.openxmlformats.org/officeDocument/2006/extended-properties" xmlns:vt="http://schemas.openxmlformats.org/officeDocument/2006/docPropsVTypes">
  <Template>SLW PPT Template</Template>
  <TotalTime>0</TotalTime>
  <Words>2109</Words>
  <Application>Microsoft Office PowerPoint</Application>
  <PresentationFormat>On-screen Show (4:3)</PresentationFormat>
  <Paragraphs>367</Paragraphs>
  <Slides>29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Kruti Dev 010</vt:lpstr>
      <vt:lpstr>Symbol</vt:lpstr>
      <vt:lpstr>Times New Roman</vt:lpstr>
      <vt:lpstr>Wingdings</vt:lpstr>
      <vt:lpstr>SLW PPT Template</vt:lpstr>
      <vt:lpstr>   Understanding the Human being as Co-existence of  the Self and the Body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Up</vt:lpstr>
      <vt:lpstr>   Understanding Harmony in the Self </vt:lpstr>
      <vt:lpstr>Activities of Self  </vt:lpstr>
      <vt:lpstr>Source of Motivations for our Desires - Its Implications</vt:lpstr>
      <vt:lpstr>    The Body as an Instrument of the Self</vt:lpstr>
      <vt:lpstr>     Self             Body</vt:lpstr>
      <vt:lpstr>     Self             Body</vt:lpstr>
      <vt:lpstr>I am the Seer</vt:lpstr>
      <vt:lpstr>I am the Doer</vt:lpstr>
      <vt:lpstr>I am the Enjoyer (Experiencer)</vt:lpstr>
      <vt:lpstr>     Self             Body</vt:lpstr>
      <vt:lpstr>Sum Up</vt:lpstr>
      <vt:lpstr>   Harmony of  the Self with the Body  (Understanding Prosperity and Health)</vt:lpstr>
      <vt:lpstr>     Self              Body (Instrument)</vt:lpstr>
      <vt:lpstr>     Self              Body (Instrument)</vt:lpstr>
      <vt:lpstr>PowerPoint Presentation</vt:lpstr>
      <vt:lpstr>Prosperity </vt:lpstr>
      <vt:lpstr>PowerPoint Presentation</vt:lpstr>
      <vt:lpstr>Misunderstanding – There is a Shortage of Physical Facility</vt:lpstr>
      <vt:lpstr>Program for Fulfillment of Feeling of Self-regulation</vt:lpstr>
      <vt:lpstr>Sum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2009-12-17T14:12:44Z</dcterms:created>
  <dcterms:modified xsi:type="dcterms:W3CDTF">2022-03-10T04:58:26Z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0x010100F22F95EC77F0744E8067AA4F7CFCB681</vt:lpwstr>
  </property>
</Properties>
</file>