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83"/>
  </p:notesMasterIdLst>
  <p:handoutMasterIdLst>
    <p:handoutMasterId r:id="rId84"/>
  </p:handoutMasterIdLst>
  <p:sldIdLst>
    <p:sldId id="1283" r:id="rId2"/>
    <p:sldId id="2420" r:id="rId3"/>
    <p:sldId id="1457" r:id="rId4"/>
    <p:sldId id="2421" r:id="rId5"/>
    <p:sldId id="1459" r:id="rId6"/>
    <p:sldId id="1447" r:id="rId7"/>
    <p:sldId id="1448" r:id="rId8"/>
    <p:sldId id="1449" r:id="rId9"/>
    <p:sldId id="1450" r:id="rId10"/>
    <p:sldId id="1451" r:id="rId11"/>
    <p:sldId id="1452" r:id="rId12"/>
    <p:sldId id="1462" r:id="rId13"/>
    <p:sldId id="1461" r:id="rId14"/>
    <p:sldId id="1453" r:id="rId15"/>
    <p:sldId id="1463" r:id="rId16"/>
    <p:sldId id="1464" r:id="rId17"/>
    <p:sldId id="2422" r:id="rId18"/>
    <p:sldId id="1400" r:id="rId19"/>
    <p:sldId id="1354" r:id="rId20"/>
    <p:sldId id="1482" r:id="rId21"/>
    <p:sldId id="2424" r:id="rId22"/>
    <p:sldId id="2425" r:id="rId23"/>
    <p:sldId id="2426" r:id="rId24"/>
    <p:sldId id="2427" r:id="rId25"/>
    <p:sldId id="1404" r:id="rId26"/>
    <p:sldId id="1417" r:id="rId27"/>
    <p:sldId id="1374" r:id="rId28"/>
    <p:sldId id="1368" r:id="rId29"/>
    <p:sldId id="2430" r:id="rId30"/>
    <p:sldId id="1413" r:id="rId31"/>
    <p:sldId id="1403" r:id="rId32"/>
    <p:sldId id="1425" r:id="rId33"/>
    <p:sldId id="2431" r:id="rId34"/>
    <p:sldId id="1410" r:id="rId35"/>
    <p:sldId id="1411" r:id="rId36"/>
    <p:sldId id="1412" r:id="rId37"/>
    <p:sldId id="1407" r:id="rId38"/>
    <p:sldId id="1322" r:id="rId39"/>
    <p:sldId id="1401" r:id="rId40"/>
    <p:sldId id="2432" r:id="rId41"/>
    <p:sldId id="2434" r:id="rId42"/>
    <p:sldId id="1423" r:id="rId43"/>
    <p:sldId id="2435" r:id="rId44"/>
    <p:sldId id="2436" r:id="rId45"/>
    <p:sldId id="1415" r:id="rId46"/>
    <p:sldId id="1408" r:id="rId47"/>
    <p:sldId id="1438" r:id="rId48"/>
    <p:sldId id="1430" r:id="rId49"/>
    <p:sldId id="2437" r:id="rId50"/>
    <p:sldId id="1428" r:id="rId51"/>
    <p:sldId id="2438" r:id="rId52"/>
    <p:sldId id="2439" r:id="rId53"/>
    <p:sldId id="2440" r:id="rId54"/>
    <p:sldId id="1437" r:id="rId55"/>
    <p:sldId id="1363" r:id="rId56"/>
    <p:sldId id="2442" r:id="rId57"/>
    <p:sldId id="2451" r:id="rId58"/>
    <p:sldId id="1520" r:id="rId59"/>
    <p:sldId id="1507" r:id="rId60"/>
    <p:sldId id="2443" r:id="rId61"/>
    <p:sldId id="1390" r:id="rId62"/>
    <p:sldId id="1388" r:id="rId63"/>
    <p:sldId id="1519" r:id="rId64"/>
    <p:sldId id="1514" r:id="rId65"/>
    <p:sldId id="1376" r:id="rId66"/>
    <p:sldId id="504" r:id="rId67"/>
    <p:sldId id="1553" r:id="rId68"/>
    <p:sldId id="1554" r:id="rId69"/>
    <p:sldId id="1382" r:id="rId70"/>
    <p:sldId id="1513" r:id="rId71"/>
    <p:sldId id="2445" r:id="rId72"/>
    <p:sldId id="2446" r:id="rId73"/>
    <p:sldId id="1518" r:id="rId74"/>
    <p:sldId id="1384" r:id="rId75"/>
    <p:sldId id="1385" r:id="rId76"/>
    <p:sldId id="2448" r:id="rId77"/>
    <p:sldId id="1377" r:id="rId78"/>
    <p:sldId id="1378" r:id="rId79"/>
    <p:sldId id="2450" r:id="rId80"/>
    <p:sldId id="1557" r:id="rId81"/>
    <p:sldId id="1491" r:id="rId8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23">
          <p15:clr>
            <a:srgbClr val="A4A3A4"/>
          </p15:clr>
        </p15:guide>
        <p15:guide id="3" orient="horz" pos="3888">
          <p15:clr>
            <a:srgbClr val="A4A3A4"/>
          </p15:clr>
        </p15:guide>
        <p15:guide id="4" orient="horz" pos="659">
          <p15:clr>
            <a:srgbClr val="A4A3A4"/>
          </p15:clr>
        </p15:guide>
        <p15:guide id="5" orient="horz" pos="1344">
          <p15:clr>
            <a:srgbClr val="A4A3A4"/>
          </p15:clr>
        </p15:guide>
        <p15:guide id="6" pos="5568">
          <p15:clr>
            <a:srgbClr val="A4A3A4"/>
          </p15:clr>
        </p15:guide>
        <p15:guide id="7" pos="192">
          <p15:clr>
            <a:srgbClr val="A4A3A4"/>
          </p15:clr>
        </p15:guide>
        <p15:guide id="8" pos="4512">
          <p15:clr>
            <a:srgbClr val="A4A3A4"/>
          </p15:clr>
        </p15:guide>
        <p15:guide id="9">
          <p15:clr>
            <a:srgbClr val="A4A3A4"/>
          </p15:clr>
        </p15:guide>
        <p15:guide id="10" pos="2936">
          <p15:clr>
            <a:srgbClr val="A4A3A4"/>
          </p15:clr>
        </p15:guide>
        <p15:guide id="11" pos="28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00AA"/>
    <a:srgbClr val="BEBEBE"/>
    <a:srgbClr val="800080"/>
    <a:srgbClr val="0000FF"/>
    <a:srgbClr val="CC6600"/>
    <a:srgbClr val="4B0082"/>
    <a:srgbClr val="0046AD"/>
    <a:srgbClr val="B7B1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39" autoAdjust="0"/>
    <p:restoredTop sz="95771" autoAdjust="0"/>
  </p:normalViewPr>
  <p:slideViewPr>
    <p:cSldViewPr>
      <p:cViewPr varScale="1">
        <p:scale>
          <a:sx n="68" d="100"/>
          <a:sy n="68" d="100"/>
        </p:scale>
        <p:origin x="1596" y="72"/>
      </p:cViewPr>
      <p:guideLst>
        <p:guide orient="horz" pos="2160"/>
        <p:guide orient="horz" pos="323"/>
        <p:guide orient="horz" pos="3888"/>
        <p:guide orient="horz" pos="659"/>
        <p:guide orient="horz" pos="1344"/>
        <p:guide pos="5568"/>
        <p:guide pos="192"/>
        <p:guide pos="4512"/>
        <p:guide/>
        <p:guide pos="2936"/>
        <p:guide pos="28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1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openxmlformats.org/officeDocument/2006/relationships/customXml" Target="../customXml/item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2.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9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128FB4-47D9-47AB-BFB8-3FB6598B4E0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8ED67FDC-83B2-4055-9C8B-528AFF6FC62A}"/>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03B89EF-4963-4CB6-A5F8-96C8934768C5}" type="datetimeFigureOut">
              <a:rPr lang="en-US"/>
              <a:pPr>
                <a:defRPr/>
              </a:pPr>
              <a:t>3/13/2022</a:t>
            </a:fld>
            <a:endParaRPr lang="en-US"/>
          </a:p>
        </p:txBody>
      </p:sp>
      <p:sp>
        <p:nvSpPr>
          <p:cNvPr id="4" name="Footer Placeholder 3">
            <a:extLst>
              <a:ext uri="{FF2B5EF4-FFF2-40B4-BE49-F238E27FC236}">
                <a16:creationId xmlns:a16="http://schemas.microsoft.com/office/drawing/2014/main" id="{F405CF49-5531-426A-AAF5-D5EEA334104E}"/>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60AC7072-B100-496A-B742-B35EB98D4036}"/>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F08B6742-C05E-4A75-A09C-6B6BD6C9FD3B}"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21F92F-D776-4F68-BE38-6FADEE579A0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C5543FA-EBC1-4673-BB8A-453601C5BD2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CC78704-70EB-4732-91A9-8C1586B0E349}" type="datetimeFigureOut">
              <a:rPr lang="en-US"/>
              <a:pPr>
                <a:defRPr/>
              </a:pPr>
              <a:t>3/13/2022</a:t>
            </a:fld>
            <a:endParaRPr lang="en-US"/>
          </a:p>
        </p:txBody>
      </p:sp>
      <p:sp>
        <p:nvSpPr>
          <p:cNvPr id="4" name="Slide Image Placeholder 3">
            <a:extLst>
              <a:ext uri="{FF2B5EF4-FFF2-40B4-BE49-F238E27FC236}">
                <a16:creationId xmlns:a16="http://schemas.microsoft.com/office/drawing/2014/main" id="{74BABE63-A2D4-485B-9D70-5B1B9B4C06B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7DFD540-8280-4ABD-984F-3A35E01D932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AF0CA2EC-D603-4983-AEED-46A774CDDC8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7E3FF781-4BAE-4385-B212-E51D11EDD44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330D1B71-2A59-49A3-8160-758C55FB11B9}" type="slidenum">
              <a:rPr lang="en-US" altLang="en-US"/>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E4C18DC5-61BB-453E-A5C2-63400FE08B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AC6FA720-B159-42E2-984D-3B12AC6635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69C7F66D-C2E1-4801-A8BB-903E92DCF9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91FED3DD-CAAD-4367-B987-B818E3BB2C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89600F38-EB12-4933-8411-E5A6ECA580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580E6B94-1DC4-4FCB-AFAD-DA1EF20A3979}"/>
              </a:ext>
            </a:extLst>
          </p:cNvPr>
          <p:cNvSpPr>
            <a:spLocks noGrp="1"/>
          </p:cNvSpPr>
          <p:nvPr>
            <p:ph type="body" idx="1"/>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en-GB" altLang="en-US"/>
          </a:p>
        </p:txBody>
      </p:sp>
      <p:sp>
        <p:nvSpPr>
          <p:cNvPr id="4" name="Header Placeholder 3">
            <a:extLst>
              <a:ext uri="{FF2B5EF4-FFF2-40B4-BE49-F238E27FC236}">
                <a16:creationId xmlns:a16="http://schemas.microsoft.com/office/drawing/2014/main" id="{6CDD418B-310A-4BBF-82E6-F67E05B64CDD}"/>
              </a:ext>
            </a:extLst>
          </p:cNvPr>
          <p:cNvSpPr txBox="1">
            <a:spLocks noGrp="1"/>
          </p:cNvSpPr>
          <p:nvPr/>
        </p:nvSpPr>
        <p:spPr>
          <a:xfrm>
            <a:off x="0" y="0"/>
            <a:ext cx="2971800" cy="457200"/>
          </a:xfrm>
          <a:prstGeom prst="rect">
            <a:avLst/>
          </a:prstGeom>
          <a:noFill/>
        </p:spPr>
        <p:txBody>
          <a:bodyPr/>
          <a:lstStyle/>
          <a:p>
            <a:pPr eaLnBrk="1" fontAlgn="auto" hangingPunct="1">
              <a:spcBef>
                <a:spcPts val="0"/>
              </a:spcBef>
              <a:spcAft>
                <a:spcPts val="0"/>
              </a:spcAft>
              <a:defRPr/>
            </a:pPr>
            <a:endParaRPr lang="en-US" sz="1200">
              <a:latin typeface="+mn-lt"/>
            </a:endParaRPr>
          </a:p>
        </p:txBody>
      </p:sp>
      <p:sp>
        <p:nvSpPr>
          <p:cNvPr id="11269" name="Slide Number Placeholder 4">
            <a:extLst>
              <a:ext uri="{FF2B5EF4-FFF2-40B4-BE49-F238E27FC236}">
                <a16:creationId xmlns:a16="http://schemas.microsoft.com/office/drawing/2014/main" id="{CEE9A60C-440B-4F48-81DB-A5C6C312515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D6F3EDF3-A1A4-46E6-98B4-6032E9A64B93}" type="slidenum">
              <a:rPr lang="en-US" altLang="en-US"/>
              <a:pPr algn="r" eaLnBrk="1" hangingPunct="1">
                <a:spcBef>
                  <a:spcPct val="0"/>
                </a:spcBef>
              </a:pPr>
              <a:t>43</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9F74CD11-181C-46F8-914B-181849B721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1AAE4D5-4580-47A5-9210-E37E46BA4F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CED316D1-B99B-4283-95B4-97EB143630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8E7D389-49C2-402E-9352-F37C5689B9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7BDEBD6-D0B1-4D0E-8F16-91C1EE2B52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9E6035A4-04EA-44C7-B7EB-9AE17F4543DA}"/>
              </a:ext>
            </a:extLst>
          </p:cNvPr>
          <p:cNvSpPr>
            <a:spLocks noGrp="1"/>
          </p:cNvSpPr>
          <p:nvPr>
            <p:ph type="body" idx="1"/>
          </p:nvPr>
        </p:nvSpPr>
        <p:spPr/>
        <p:txBody>
          <a:bodyPr>
            <a:normAutofit lnSpcReduction="10000"/>
          </a:bodyPr>
          <a:lstStyle/>
          <a:p>
            <a:pPr>
              <a:defRPr/>
            </a:pPr>
            <a:r>
              <a:rPr lang="en-GB" dirty="0"/>
              <a:t>* </a:t>
            </a:r>
            <a:r>
              <a:rPr lang="en-GB" dirty="0" err="1"/>
              <a:t>U;k</a:t>
            </a:r>
            <a:r>
              <a:rPr lang="en-GB" dirty="0"/>
              <a:t>; </a:t>
            </a:r>
            <a:r>
              <a:rPr lang="en-GB" dirty="0" err="1"/>
              <a:t>lqj</a:t>
            </a:r>
            <a:r>
              <a:rPr lang="en-GB" dirty="0"/>
              <a:t>{</a:t>
            </a:r>
            <a:r>
              <a:rPr lang="en-GB" dirty="0" err="1"/>
              <a:t>kk</a:t>
            </a:r>
            <a:r>
              <a:rPr lang="en-GB" dirty="0"/>
              <a:t>&amp; f}</a:t>
            </a:r>
            <a:r>
              <a:rPr lang="en-GB" dirty="0" err="1"/>
              <a:t>rh</a:t>
            </a:r>
            <a:r>
              <a:rPr lang="en-GB" dirty="0"/>
              <a:t>; </a:t>
            </a:r>
            <a:r>
              <a:rPr lang="en-GB" dirty="0" err="1"/>
              <a:t>egRoiw.kZ</a:t>
            </a:r>
            <a:r>
              <a:rPr lang="en-GB" dirty="0"/>
              <a:t> </a:t>
            </a:r>
            <a:r>
              <a:rPr lang="en-GB" dirty="0" err="1"/>
              <a:t>vk;ke</a:t>
            </a:r>
            <a:endParaRPr lang="en-GB" dirty="0"/>
          </a:p>
          <a:p>
            <a:pPr>
              <a:defRPr/>
            </a:pPr>
            <a:r>
              <a:rPr lang="en-GB" dirty="0"/>
              <a:t>	U;k;¾ekuo&amp;ekuo </a:t>
            </a:r>
            <a:r>
              <a:rPr lang="en-GB" dirty="0" err="1"/>
              <a:t>laca</a:t>
            </a:r>
            <a:r>
              <a:rPr lang="en-GB" dirty="0"/>
              <a:t>/k dh </a:t>
            </a:r>
            <a:r>
              <a:rPr lang="en-GB" dirty="0" err="1"/>
              <a:t>igpku</a:t>
            </a:r>
            <a:r>
              <a:rPr lang="en-GB" dirty="0"/>
              <a:t>] </a:t>
            </a:r>
            <a:r>
              <a:rPr lang="en-GB" dirty="0" err="1"/>
              <a:t>fuokZg</a:t>
            </a:r>
            <a:r>
              <a:rPr lang="en-GB" dirty="0"/>
              <a:t>]</a:t>
            </a:r>
            <a:r>
              <a:rPr lang="en-GB" dirty="0" err="1"/>
              <a:t>mHk</a:t>
            </a:r>
            <a:r>
              <a:rPr lang="en-GB" dirty="0"/>
              <a:t>; </a:t>
            </a:r>
            <a:r>
              <a:rPr lang="en-GB" dirty="0" err="1"/>
              <a:t>lq</a:t>
            </a:r>
            <a:r>
              <a:rPr lang="en-GB" dirty="0"/>
              <a:t>[k</a:t>
            </a:r>
          </a:p>
          <a:p>
            <a:pPr>
              <a:defRPr/>
            </a:pPr>
            <a:r>
              <a:rPr lang="en-GB" dirty="0"/>
              <a:t>	</a:t>
            </a:r>
            <a:r>
              <a:rPr lang="en-GB" dirty="0" err="1"/>
              <a:t>lqj</a:t>
            </a:r>
            <a:r>
              <a:rPr lang="en-GB" dirty="0"/>
              <a:t>{kk¾ekuo&amp;”</a:t>
            </a:r>
            <a:r>
              <a:rPr lang="en-GB" dirty="0" err="1"/>
              <a:t>ks’k</a:t>
            </a:r>
            <a:r>
              <a:rPr lang="en-GB" dirty="0"/>
              <a:t> </a:t>
            </a:r>
            <a:r>
              <a:rPr lang="en-GB" dirty="0" err="1"/>
              <a:t>izd`fr</a:t>
            </a:r>
            <a:r>
              <a:rPr lang="en-GB" dirty="0"/>
              <a:t> </a:t>
            </a:r>
            <a:r>
              <a:rPr lang="en-GB" dirty="0" err="1"/>
              <a:t>laca</a:t>
            </a:r>
            <a:r>
              <a:rPr lang="en-GB" dirty="0"/>
              <a:t>/k dh </a:t>
            </a:r>
            <a:r>
              <a:rPr lang="en-GB" dirty="0" err="1"/>
              <a:t>igpku</a:t>
            </a:r>
            <a:r>
              <a:rPr lang="en-GB" dirty="0"/>
              <a:t>] </a:t>
            </a:r>
            <a:r>
              <a:rPr lang="en-GB" dirty="0" err="1"/>
              <a:t>fuokZg</a:t>
            </a:r>
            <a:r>
              <a:rPr lang="en-GB" dirty="0"/>
              <a:t>]</a:t>
            </a:r>
            <a:r>
              <a:rPr lang="en-GB" dirty="0" err="1"/>
              <a:t>mHk</a:t>
            </a:r>
            <a:r>
              <a:rPr lang="en-GB" dirty="0"/>
              <a:t>; </a:t>
            </a:r>
            <a:r>
              <a:rPr lang="en-GB" dirty="0" err="1"/>
              <a:t>le`f</a:t>
            </a:r>
            <a:r>
              <a:rPr lang="en-GB" dirty="0"/>
              <a:t>)</a:t>
            </a:r>
          </a:p>
          <a:p>
            <a:pPr>
              <a:defRPr/>
            </a:pPr>
            <a:r>
              <a:rPr lang="en-GB" dirty="0" err="1"/>
              <a:t>U;k</a:t>
            </a:r>
            <a:r>
              <a:rPr lang="en-GB" dirty="0"/>
              <a:t>; </a:t>
            </a:r>
            <a:r>
              <a:rPr lang="en-GB" dirty="0" err="1"/>
              <a:t>lqj</a:t>
            </a:r>
            <a:r>
              <a:rPr lang="en-GB" dirty="0"/>
              <a:t>{</a:t>
            </a:r>
            <a:r>
              <a:rPr lang="en-GB" dirty="0" err="1"/>
              <a:t>kk</a:t>
            </a:r>
            <a:r>
              <a:rPr lang="en-GB" dirty="0"/>
              <a:t> dh </a:t>
            </a:r>
            <a:r>
              <a:rPr lang="en-GB" dirty="0" err="1"/>
              <a:t>ftEesnkjh</a:t>
            </a:r>
            <a:r>
              <a:rPr lang="en-GB" dirty="0"/>
              <a:t> </a:t>
            </a:r>
            <a:r>
              <a:rPr lang="en-GB" dirty="0" err="1"/>
              <a:t>gj</a:t>
            </a:r>
            <a:r>
              <a:rPr lang="en-GB" dirty="0"/>
              <a:t> </a:t>
            </a:r>
            <a:r>
              <a:rPr lang="en-GB" dirty="0" err="1"/>
              <a:t>O;fDr</a:t>
            </a:r>
            <a:r>
              <a:rPr lang="en-GB" dirty="0"/>
              <a:t> dh </a:t>
            </a:r>
            <a:r>
              <a:rPr lang="en-GB" dirty="0" err="1"/>
              <a:t>gS</a:t>
            </a:r>
            <a:r>
              <a:rPr lang="en-GB" dirty="0"/>
              <a:t>] </a:t>
            </a:r>
            <a:r>
              <a:rPr lang="en-GB" dirty="0" err="1"/>
              <a:t>ifjokj</a:t>
            </a:r>
            <a:r>
              <a:rPr lang="en-GB" dirty="0"/>
              <a:t> dh </a:t>
            </a:r>
            <a:r>
              <a:rPr lang="en-GB" dirty="0" err="1"/>
              <a:t>gS</a:t>
            </a:r>
            <a:r>
              <a:rPr lang="en-GB" dirty="0"/>
              <a:t>] </a:t>
            </a:r>
            <a:r>
              <a:rPr lang="en-GB" dirty="0" err="1"/>
              <a:t>lekt</a:t>
            </a:r>
            <a:r>
              <a:rPr lang="en-GB" dirty="0"/>
              <a:t> dh </a:t>
            </a:r>
            <a:r>
              <a:rPr lang="en-GB" dirty="0" err="1"/>
              <a:t>gS</a:t>
            </a:r>
            <a:r>
              <a:rPr lang="en-GB" dirty="0"/>
              <a:t> </a:t>
            </a:r>
            <a:r>
              <a:rPr lang="en-GB" dirty="0" err="1"/>
              <a:t>vkSj</a:t>
            </a:r>
            <a:r>
              <a:rPr lang="en-GB" dirty="0"/>
              <a:t> </a:t>
            </a:r>
            <a:r>
              <a:rPr lang="en-GB" dirty="0" err="1"/>
              <a:t>varr</a:t>
            </a:r>
            <a:r>
              <a:rPr lang="en-GB" dirty="0"/>
              <a:t>% </a:t>
            </a:r>
            <a:r>
              <a:rPr lang="en-GB" dirty="0" err="1"/>
              <a:t>jkT</a:t>
            </a:r>
            <a:r>
              <a:rPr lang="en-GB" dirty="0"/>
              <a:t>; dh </a:t>
            </a:r>
            <a:r>
              <a:rPr lang="en-GB" dirty="0" err="1"/>
              <a:t>gSA</a:t>
            </a:r>
            <a:endParaRPr lang="en-GB" dirty="0"/>
          </a:p>
          <a:p>
            <a:pPr>
              <a:defRPr/>
            </a:pPr>
            <a:r>
              <a:rPr lang="en-GB" dirty="0" err="1"/>
              <a:t>lekt</a:t>
            </a:r>
            <a:r>
              <a:rPr lang="en-GB" dirty="0"/>
              <a:t> o </a:t>
            </a:r>
            <a:r>
              <a:rPr lang="en-GB" dirty="0" err="1"/>
              <a:t>jkT</a:t>
            </a:r>
            <a:r>
              <a:rPr lang="en-GB" dirty="0"/>
              <a:t>; </a:t>
            </a:r>
            <a:r>
              <a:rPr lang="en-GB" dirty="0" err="1"/>
              <a:t>esa</a:t>
            </a:r>
            <a:r>
              <a:rPr lang="en-GB" dirty="0"/>
              <a:t> </a:t>
            </a:r>
            <a:r>
              <a:rPr lang="en-GB" dirty="0" err="1"/>
              <a:t>U;k</a:t>
            </a:r>
            <a:r>
              <a:rPr lang="en-GB" dirty="0"/>
              <a:t>; </a:t>
            </a:r>
            <a:r>
              <a:rPr lang="en-GB" dirty="0" err="1"/>
              <a:t>lqj</a:t>
            </a:r>
            <a:r>
              <a:rPr lang="en-GB" dirty="0"/>
              <a:t>{</a:t>
            </a:r>
            <a:r>
              <a:rPr lang="en-GB" dirty="0" err="1"/>
              <a:t>kk</a:t>
            </a:r>
            <a:r>
              <a:rPr lang="en-GB" dirty="0"/>
              <a:t> </a:t>
            </a:r>
            <a:r>
              <a:rPr lang="en-GB" dirty="0" err="1"/>
              <a:t>dks</a:t>
            </a:r>
            <a:r>
              <a:rPr lang="en-GB" dirty="0"/>
              <a:t> </a:t>
            </a:r>
            <a:r>
              <a:rPr lang="en-GB" dirty="0" err="1"/>
              <a:t>lqfuf”pr</a:t>
            </a:r>
            <a:r>
              <a:rPr lang="en-GB" dirty="0"/>
              <a:t> </a:t>
            </a:r>
            <a:r>
              <a:rPr lang="en-GB" dirty="0" err="1"/>
              <a:t>djus</a:t>
            </a:r>
            <a:r>
              <a:rPr lang="en-GB" dirty="0"/>
              <a:t> dh </a:t>
            </a:r>
            <a:r>
              <a:rPr lang="en-GB" dirty="0" err="1"/>
              <a:t>ftEesnkjh</a:t>
            </a:r>
            <a:r>
              <a:rPr lang="en-GB" dirty="0"/>
              <a:t> “</a:t>
            </a:r>
            <a:r>
              <a:rPr lang="en-GB" dirty="0" err="1"/>
              <a:t>kklu&amp;iz”kklu</a:t>
            </a:r>
            <a:r>
              <a:rPr lang="en-GB" dirty="0"/>
              <a:t> dh </a:t>
            </a:r>
            <a:r>
              <a:rPr lang="en-GB" dirty="0" err="1"/>
              <a:t>gSA</a:t>
            </a:r>
            <a:endParaRPr lang="en-GB" dirty="0"/>
          </a:p>
          <a:p>
            <a:pPr>
              <a:defRPr/>
            </a:pPr>
            <a:r>
              <a:rPr lang="en-GB" dirty="0" err="1"/>
              <a:t>jkT</a:t>
            </a:r>
            <a:r>
              <a:rPr lang="en-GB" dirty="0"/>
              <a:t>; </a:t>
            </a:r>
            <a:r>
              <a:rPr lang="en-GB" dirty="0" err="1"/>
              <a:t>esa</a:t>
            </a:r>
            <a:r>
              <a:rPr lang="en-GB" dirty="0"/>
              <a:t> </a:t>
            </a:r>
            <a:r>
              <a:rPr lang="en-GB" dirty="0" err="1"/>
              <a:t>vxj</a:t>
            </a:r>
            <a:r>
              <a:rPr lang="en-GB" dirty="0"/>
              <a:t> </a:t>
            </a:r>
            <a:r>
              <a:rPr lang="en-GB" dirty="0" err="1"/>
              <a:t>U;k</a:t>
            </a:r>
            <a:r>
              <a:rPr lang="en-GB" dirty="0"/>
              <a:t>;] </a:t>
            </a:r>
            <a:r>
              <a:rPr lang="en-GB" dirty="0" err="1"/>
              <a:t>lqj</a:t>
            </a:r>
            <a:r>
              <a:rPr lang="en-GB" dirty="0"/>
              <a:t>{</a:t>
            </a:r>
            <a:r>
              <a:rPr lang="en-GB" dirty="0" err="1"/>
              <a:t>kk</a:t>
            </a:r>
            <a:r>
              <a:rPr lang="en-GB" dirty="0"/>
              <a:t> dh </a:t>
            </a:r>
            <a:r>
              <a:rPr lang="en-GB" dirty="0" err="1"/>
              <a:t>lqfuf”prrk</a:t>
            </a:r>
            <a:r>
              <a:rPr lang="en-GB" dirty="0"/>
              <a:t> u </a:t>
            </a:r>
            <a:r>
              <a:rPr lang="en-GB" dirty="0" err="1"/>
              <a:t>gks</a:t>
            </a:r>
            <a:r>
              <a:rPr lang="en-GB" dirty="0"/>
              <a:t> </a:t>
            </a:r>
            <a:r>
              <a:rPr lang="en-GB" dirty="0" err="1"/>
              <a:t>ik</a:t>
            </a:r>
            <a:r>
              <a:rPr lang="en-GB" dirty="0"/>
              <a:t>;] </a:t>
            </a:r>
            <a:r>
              <a:rPr lang="en-GB" dirty="0" err="1"/>
              <a:t>vogsyuk</a:t>
            </a:r>
            <a:r>
              <a:rPr lang="en-GB" dirty="0"/>
              <a:t> </a:t>
            </a:r>
            <a:r>
              <a:rPr lang="en-GB" dirty="0" err="1"/>
              <a:t>gks</a:t>
            </a:r>
            <a:r>
              <a:rPr lang="en-GB" dirty="0"/>
              <a:t>] </a:t>
            </a:r>
            <a:r>
              <a:rPr lang="en-GB" dirty="0" err="1"/>
              <a:t>foijhr</a:t>
            </a:r>
            <a:r>
              <a:rPr lang="en-GB" dirty="0"/>
              <a:t> </a:t>
            </a:r>
            <a:r>
              <a:rPr lang="en-GB" dirty="0" err="1"/>
              <a:t>gks</a:t>
            </a:r>
            <a:r>
              <a:rPr lang="en-GB" dirty="0"/>
              <a:t> </a:t>
            </a:r>
            <a:r>
              <a:rPr lang="en-GB" dirty="0" err="1"/>
              <a:t>rks</a:t>
            </a:r>
            <a:endParaRPr lang="en-GB" dirty="0"/>
          </a:p>
          <a:p>
            <a:pPr>
              <a:defRPr/>
            </a:pPr>
            <a:r>
              <a:rPr lang="en-GB" dirty="0"/>
              <a:t>ml </a:t>
            </a:r>
            <a:r>
              <a:rPr lang="en-GB" dirty="0" err="1"/>
              <a:t>vU;k</a:t>
            </a:r>
            <a:r>
              <a:rPr lang="en-GB" dirty="0"/>
              <a:t>;] </a:t>
            </a:r>
            <a:r>
              <a:rPr lang="en-GB" dirty="0" err="1"/>
              <a:t>vlqj</a:t>
            </a:r>
            <a:r>
              <a:rPr lang="en-GB" dirty="0"/>
              <a:t>{</a:t>
            </a:r>
            <a:r>
              <a:rPr lang="en-GB" dirty="0" err="1"/>
              <a:t>kk</a:t>
            </a:r>
            <a:r>
              <a:rPr lang="en-GB" dirty="0"/>
              <a:t> </a:t>
            </a:r>
            <a:r>
              <a:rPr lang="en-GB" dirty="0" err="1"/>
              <a:t>dks</a:t>
            </a:r>
            <a:r>
              <a:rPr lang="en-GB" dirty="0"/>
              <a:t> </a:t>
            </a:r>
            <a:r>
              <a:rPr lang="en-GB" dirty="0" err="1"/>
              <a:t>jksdus</a:t>
            </a:r>
            <a:r>
              <a:rPr lang="en-GB" dirty="0"/>
              <a:t> dh </a:t>
            </a:r>
            <a:r>
              <a:rPr lang="en-GB" dirty="0" err="1"/>
              <a:t>ftEesnkjh</a:t>
            </a:r>
            <a:r>
              <a:rPr lang="en-GB" dirty="0"/>
              <a:t> </a:t>
            </a:r>
            <a:r>
              <a:rPr lang="en-GB" dirty="0" err="1"/>
              <a:t>U;k;ikfydk</a:t>
            </a:r>
            <a:r>
              <a:rPr lang="en-GB" dirty="0"/>
              <a:t> o </a:t>
            </a:r>
            <a:r>
              <a:rPr lang="en-GB" dirty="0" err="1"/>
              <a:t>iqfyl</a:t>
            </a:r>
            <a:r>
              <a:rPr lang="en-GB" dirty="0"/>
              <a:t> dh </a:t>
            </a:r>
            <a:r>
              <a:rPr lang="en-GB" dirty="0" err="1"/>
              <a:t>gSA</a:t>
            </a:r>
            <a:endParaRPr lang="en-GB" dirty="0"/>
          </a:p>
          <a:p>
            <a:pPr>
              <a:defRPr/>
            </a:pPr>
            <a:r>
              <a:rPr lang="en-GB" dirty="0" err="1"/>
              <a:t>U;k</a:t>
            </a:r>
            <a:r>
              <a:rPr lang="en-GB" dirty="0"/>
              <a:t>; </a:t>
            </a:r>
            <a:r>
              <a:rPr lang="en-GB" dirty="0" err="1"/>
              <a:t>lqj</a:t>
            </a:r>
            <a:r>
              <a:rPr lang="en-GB" dirty="0"/>
              <a:t>{</a:t>
            </a:r>
            <a:r>
              <a:rPr lang="en-GB" dirty="0" err="1"/>
              <a:t>kk</a:t>
            </a:r>
            <a:r>
              <a:rPr lang="en-GB" dirty="0"/>
              <a:t> </a:t>
            </a:r>
            <a:r>
              <a:rPr lang="en-GB" dirty="0" err="1"/>
              <a:t>dks</a:t>
            </a:r>
            <a:r>
              <a:rPr lang="en-GB" dirty="0"/>
              <a:t> </a:t>
            </a:r>
            <a:r>
              <a:rPr lang="en-GB" dirty="0" err="1"/>
              <a:t>lqfuf”pr</a:t>
            </a:r>
            <a:r>
              <a:rPr lang="en-GB" dirty="0"/>
              <a:t> </a:t>
            </a:r>
            <a:r>
              <a:rPr lang="en-GB" dirty="0" err="1"/>
              <a:t>djus</a:t>
            </a:r>
            <a:r>
              <a:rPr lang="en-GB" dirty="0"/>
              <a:t> </a:t>
            </a:r>
            <a:r>
              <a:rPr lang="en-GB" dirty="0" err="1"/>
              <a:t>esa</a:t>
            </a:r>
            <a:r>
              <a:rPr lang="en-GB" dirty="0"/>
              <a:t> “</a:t>
            </a:r>
            <a:r>
              <a:rPr lang="en-GB" dirty="0" err="1"/>
              <a:t>kklu&amp;iz”kklu</a:t>
            </a:r>
            <a:r>
              <a:rPr lang="en-GB" dirty="0"/>
              <a:t> </a:t>
            </a:r>
            <a:r>
              <a:rPr lang="en-GB" dirty="0" err="1"/>
              <a:t>dk</a:t>
            </a:r>
            <a:r>
              <a:rPr lang="en-GB" dirty="0"/>
              <a:t> </a:t>
            </a:r>
            <a:r>
              <a:rPr lang="en-GB" dirty="0" err="1"/>
              <a:t>lg;ksx</a:t>
            </a:r>
            <a:r>
              <a:rPr lang="en-GB" dirty="0"/>
              <a:t> </a:t>
            </a:r>
            <a:r>
              <a:rPr lang="en-GB" dirty="0" err="1"/>
              <a:t>djus</a:t>
            </a:r>
            <a:r>
              <a:rPr lang="en-GB" dirty="0"/>
              <a:t> dh </a:t>
            </a:r>
            <a:r>
              <a:rPr lang="en-GB" dirty="0" err="1"/>
              <a:t>ftEesnkjh</a:t>
            </a:r>
            <a:r>
              <a:rPr lang="en-GB" dirty="0"/>
              <a:t> </a:t>
            </a:r>
            <a:r>
              <a:rPr lang="en-GB" dirty="0" err="1"/>
              <a:t>iqfyl</a:t>
            </a:r>
            <a:r>
              <a:rPr lang="en-GB" dirty="0"/>
              <a:t> dh </a:t>
            </a:r>
            <a:r>
              <a:rPr lang="en-GB" dirty="0" err="1"/>
              <a:t>gSA</a:t>
            </a:r>
            <a:endParaRPr lang="en-GB" dirty="0"/>
          </a:p>
          <a:p>
            <a:pPr>
              <a:defRPr/>
            </a:pPr>
            <a:r>
              <a:rPr lang="en-GB" dirty="0" err="1"/>
              <a:t>U;k</a:t>
            </a:r>
            <a:r>
              <a:rPr lang="en-GB" dirty="0"/>
              <a:t>; </a:t>
            </a:r>
            <a:r>
              <a:rPr lang="en-GB" dirty="0" err="1"/>
              <a:t>D;k</a:t>
            </a:r>
            <a:r>
              <a:rPr lang="en-GB" dirty="0"/>
              <a:t> </a:t>
            </a:r>
            <a:r>
              <a:rPr lang="en-GB" dirty="0" err="1"/>
              <a:t>gS</a:t>
            </a:r>
            <a:r>
              <a:rPr lang="en-GB" dirty="0"/>
              <a:t>\&amp;</a:t>
            </a:r>
            <a:r>
              <a:rPr lang="en-GB" dirty="0" err="1"/>
              <a:t>bls</a:t>
            </a:r>
            <a:r>
              <a:rPr lang="en-GB" dirty="0"/>
              <a:t> le&gt;</a:t>
            </a:r>
            <a:r>
              <a:rPr lang="en-GB" dirty="0" err="1"/>
              <a:t>uk</a:t>
            </a:r>
            <a:r>
              <a:rPr lang="en-GB" dirty="0"/>
              <a:t> </a:t>
            </a:r>
            <a:r>
              <a:rPr lang="en-GB" dirty="0" err="1"/>
              <a:t>vko</a:t>
            </a:r>
            <a:r>
              <a:rPr lang="en-GB" dirty="0"/>
              <a:t>”;d </a:t>
            </a:r>
            <a:r>
              <a:rPr lang="en-GB" dirty="0" err="1"/>
              <a:t>gSA&amp;laca</a:t>
            </a:r>
            <a:r>
              <a:rPr lang="en-GB" dirty="0"/>
              <a:t>/k] </a:t>
            </a:r>
            <a:r>
              <a:rPr lang="en-GB" dirty="0" err="1"/>
              <a:t>Hkko</a:t>
            </a:r>
            <a:r>
              <a:rPr lang="en-GB" dirty="0"/>
              <a:t> </a:t>
            </a:r>
            <a:r>
              <a:rPr lang="en-GB" dirty="0" err="1"/>
              <a:t>ewY</a:t>
            </a:r>
            <a:r>
              <a:rPr lang="en-GB" dirty="0"/>
              <a:t>;&amp;</a:t>
            </a:r>
            <a:r>
              <a:rPr lang="en-GB" dirty="0" err="1"/>
              <a:t>fo”okl</a:t>
            </a:r>
            <a:r>
              <a:rPr lang="en-GB" dirty="0"/>
              <a:t>] </a:t>
            </a:r>
            <a:r>
              <a:rPr lang="en-GB" dirty="0" err="1"/>
              <a:t>lEeku</a:t>
            </a:r>
            <a:endParaRPr lang="en-GB" dirty="0"/>
          </a:p>
          <a:p>
            <a:pPr>
              <a:defRPr/>
            </a:pPr>
            <a:r>
              <a:rPr lang="en-GB" dirty="0" err="1"/>
              <a:t>lqj</a:t>
            </a:r>
            <a:r>
              <a:rPr lang="en-GB" dirty="0"/>
              <a:t>{</a:t>
            </a:r>
            <a:r>
              <a:rPr lang="en-GB" dirty="0" err="1"/>
              <a:t>kk</a:t>
            </a:r>
            <a:r>
              <a:rPr lang="en-GB" dirty="0"/>
              <a:t> </a:t>
            </a:r>
            <a:r>
              <a:rPr lang="en-GB" dirty="0" err="1"/>
              <a:t>D;k</a:t>
            </a:r>
            <a:r>
              <a:rPr lang="en-GB" dirty="0"/>
              <a:t> </a:t>
            </a:r>
            <a:r>
              <a:rPr lang="en-GB" dirty="0" err="1"/>
              <a:t>gS</a:t>
            </a:r>
            <a:r>
              <a:rPr lang="en-GB" dirty="0"/>
              <a:t>\		&amp;</a:t>
            </a:r>
            <a:r>
              <a:rPr lang="en-GB" dirty="0" err="1"/>
              <a:t>ijLijiwjdrk</a:t>
            </a:r>
            <a:endParaRPr lang="en-GB" dirty="0"/>
          </a:p>
          <a:p>
            <a:pPr>
              <a:defRPr/>
            </a:pPr>
            <a:r>
              <a:rPr lang="en-GB" dirty="0" err="1"/>
              <a:t>D;k</a:t>
            </a:r>
            <a:r>
              <a:rPr lang="en-GB" dirty="0"/>
              <a:t> </a:t>
            </a:r>
            <a:r>
              <a:rPr lang="en-GB" dirty="0" err="1"/>
              <a:t>gesa</a:t>
            </a:r>
            <a:r>
              <a:rPr lang="en-GB" dirty="0"/>
              <a:t> </a:t>
            </a:r>
            <a:r>
              <a:rPr lang="en-GB" dirty="0" err="1"/>
              <a:t>U;k</a:t>
            </a:r>
            <a:r>
              <a:rPr lang="en-GB" dirty="0"/>
              <a:t>; dh </a:t>
            </a:r>
            <a:r>
              <a:rPr lang="en-GB" dirty="0" err="1"/>
              <a:t>Li’Vrk</a:t>
            </a:r>
            <a:r>
              <a:rPr lang="en-GB" dirty="0"/>
              <a:t> </a:t>
            </a:r>
            <a:r>
              <a:rPr lang="en-GB" dirty="0" err="1"/>
              <a:t>gS</a:t>
            </a:r>
            <a:r>
              <a:rPr lang="en-GB" dirty="0"/>
              <a:t>\</a:t>
            </a:r>
          </a:p>
          <a:p>
            <a:pPr>
              <a:defRPr/>
            </a:pPr>
            <a:r>
              <a:rPr lang="en-GB" dirty="0" err="1"/>
              <a:t>D;k</a:t>
            </a:r>
            <a:r>
              <a:rPr lang="en-GB" dirty="0"/>
              <a:t> </a:t>
            </a:r>
            <a:r>
              <a:rPr lang="en-GB" dirty="0" err="1"/>
              <a:t>ge</a:t>
            </a:r>
            <a:r>
              <a:rPr lang="en-GB" dirty="0"/>
              <a:t> </a:t>
            </a:r>
            <a:r>
              <a:rPr lang="en-GB" dirty="0" err="1"/>
              <a:t>U;k;iwoZd</a:t>
            </a:r>
            <a:r>
              <a:rPr lang="en-GB" dirty="0"/>
              <a:t> </a:t>
            </a:r>
            <a:r>
              <a:rPr lang="en-GB" dirty="0" err="1"/>
              <a:t>th</a:t>
            </a:r>
            <a:r>
              <a:rPr lang="en-GB" dirty="0"/>
              <a:t> </a:t>
            </a:r>
            <a:r>
              <a:rPr lang="en-GB" dirty="0" err="1"/>
              <a:t>jgs</a:t>
            </a:r>
            <a:r>
              <a:rPr lang="en-GB" dirty="0"/>
              <a:t> </a:t>
            </a:r>
            <a:r>
              <a:rPr lang="en-GB" dirty="0" err="1"/>
              <a:t>gS</a:t>
            </a:r>
            <a:r>
              <a:rPr lang="en-GB" dirty="0"/>
              <a:t>	&amp;</a:t>
            </a:r>
            <a:r>
              <a:rPr lang="en-GB" dirty="0" err="1"/>
              <a:t>Lo;a</a:t>
            </a:r>
            <a:r>
              <a:rPr lang="en-GB" dirty="0"/>
              <a:t> </a:t>
            </a:r>
            <a:r>
              <a:rPr lang="en-GB" dirty="0" err="1"/>
              <a:t>esa</a:t>
            </a:r>
            <a:r>
              <a:rPr lang="en-GB" dirty="0"/>
              <a:t> </a:t>
            </a:r>
            <a:r>
              <a:rPr lang="en-GB" dirty="0" err="1"/>
              <a:t>lgh</a:t>
            </a:r>
            <a:r>
              <a:rPr lang="en-GB" dirty="0"/>
              <a:t> </a:t>
            </a:r>
            <a:r>
              <a:rPr lang="en-GB" dirty="0" err="1"/>
              <a:t>Hkko</a:t>
            </a:r>
            <a:r>
              <a:rPr lang="en-GB" dirty="0"/>
              <a:t> </a:t>
            </a:r>
            <a:r>
              <a:rPr lang="en-GB" dirty="0" err="1"/>
              <a:t>gS</a:t>
            </a:r>
            <a:endParaRPr lang="en-GB" dirty="0"/>
          </a:p>
          <a:p>
            <a:pPr>
              <a:defRPr/>
            </a:pPr>
            <a:r>
              <a:rPr lang="en-GB" dirty="0" err="1"/>
              <a:t>ifjokj</a:t>
            </a:r>
            <a:r>
              <a:rPr lang="en-GB" dirty="0"/>
              <a:t> </a:t>
            </a:r>
            <a:r>
              <a:rPr lang="en-GB" dirty="0" err="1"/>
              <a:t>esa</a:t>
            </a:r>
            <a:r>
              <a:rPr lang="en-GB" dirty="0"/>
              <a:t> </a:t>
            </a:r>
            <a:r>
              <a:rPr lang="en-GB" dirty="0" err="1"/>
              <a:t>lgh</a:t>
            </a:r>
            <a:r>
              <a:rPr lang="en-GB" dirty="0"/>
              <a:t> </a:t>
            </a:r>
            <a:r>
              <a:rPr lang="en-GB" dirty="0" err="1"/>
              <a:t>Hkko</a:t>
            </a:r>
            <a:r>
              <a:rPr lang="en-GB" dirty="0"/>
              <a:t> </a:t>
            </a:r>
            <a:r>
              <a:rPr lang="en-GB" dirty="0" err="1"/>
              <a:t>gS</a:t>
            </a:r>
            <a:r>
              <a:rPr lang="en-GB" dirty="0"/>
              <a:t>] </a:t>
            </a:r>
            <a:r>
              <a:rPr lang="en-GB" dirty="0" err="1"/>
              <a:t>mldk</a:t>
            </a:r>
            <a:r>
              <a:rPr lang="en-GB" dirty="0"/>
              <a:t> </a:t>
            </a:r>
            <a:r>
              <a:rPr lang="en-GB" dirty="0" err="1"/>
              <a:t>fuokZg</a:t>
            </a:r>
            <a:r>
              <a:rPr lang="en-GB" dirty="0"/>
              <a:t> </a:t>
            </a:r>
            <a:r>
              <a:rPr lang="en-GB" dirty="0" err="1"/>
              <a:t>dj</a:t>
            </a:r>
            <a:r>
              <a:rPr lang="en-GB" dirty="0"/>
              <a:t> </a:t>
            </a:r>
            <a:r>
              <a:rPr lang="en-GB" dirty="0" err="1"/>
              <a:t>mHk</a:t>
            </a:r>
            <a:r>
              <a:rPr lang="en-GB" dirty="0"/>
              <a:t>;   </a:t>
            </a:r>
            <a:r>
              <a:rPr lang="en-GB" dirty="0" err="1"/>
              <a:t>lq</a:t>
            </a:r>
            <a:r>
              <a:rPr lang="en-GB" dirty="0"/>
              <a:t>[k </a:t>
            </a:r>
            <a:r>
              <a:rPr lang="en-GB" dirty="0" err="1"/>
              <a:t>gks</a:t>
            </a:r>
            <a:r>
              <a:rPr lang="en-GB" dirty="0"/>
              <a:t> </a:t>
            </a:r>
            <a:r>
              <a:rPr lang="en-GB" dirty="0" err="1"/>
              <a:t>jgk</a:t>
            </a:r>
            <a:r>
              <a:rPr lang="en-GB" dirty="0"/>
              <a:t> </a:t>
            </a:r>
            <a:r>
              <a:rPr lang="en-GB" dirty="0" err="1"/>
              <a:t>gS</a:t>
            </a:r>
            <a:r>
              <a:rPr lang="en-GB" dirty="0"/>
              <a:t>	</a:t>
            </a:r>
          </a:p>
          <a:p>
            <a:pPr>
              <a:defRPr/>
            </a:pPr>
            <a:r>
              <a:rPr lang="en-GB" dirty="0" err="1"/>
              <a:t>fe</a:t>
            </a:r>
            <a:r>
              <a:rPr lang="en-GB" dirty="0"/>
              <a:t>=</a:t>
            </a:r>
            <a:r>
              <a:rPr lang="en-GB" dirty="0" err="1"/>
              <a:t>ksa</a:t>
            </a:r>
            <a:r>
              <a:rPr lang="en-GB" dirty="0"/>
              <a:t> </a:t>
            </a:r>
            <a:r>
              <a:rPr lang="en-GB" dirty="0" err="1"/>
              <a:t>esa</a:t>
            </a:r>
            <a:r>
              <a:rPr lang="en-GB" dirty="0"/>
              <a:t>] </a:t>
            </a:r>
            <a:r>
              <a:rPr lang="en-GB" dirty="0" err="1"/>
              <a:t>lgdfeZ;ksa</a:t>
            </a:r>
            <a:r>
              <a:rPr lang="en-GB" dirty="0"/>
              <a:t> </a:t>
            </a:r>
            <a:r>
              <a:rPr lang="en-GB" dirty="0" err="1"/>
              <a:t>esa</a:t>
            </a:r>
            <a:r>
              <a:rPr lang="en-GB" dirty="0"/>
              <a:t> </a:t>
            </a:r>
            <a:r>
              <a:rPr lang="en-GB" dirty="0" err="1"/>
              <a:t>lgh</a:t>
            </a:r>
            <a:r>
              <a:rPr lang="en-GB" dirty="0"/>
              <a:t> </a:t>
            </a:r>
            <a:r>
              <a:rPr lang="en-GB" dirty="0" err="1"/>
              <a:t>Hkko</a:t>
            </a:r>
            <a:r>
              <a:rPr lang="en-GB" dirty="0"/>
              <a:t> </a:t>
            </a:r>
            <a:r>
              <a:rPr lang="en-GB" dirty="0" err="1"/>
              <a:t>gS</a:t>
            </a:r>
            <a:r>
              <a:rPr lang="en-GB" dirty="0"/>
              <a:t>] </a:t>
            </a:r>
            <a:r>
              <a:rPr lang="en-GB" dirty="0" err="1"/>
              <a:t>mldk</a:t>
            </a:r>
            <a:r>
              <a:rPr lang="en-GB" dirty="0"/>
              <a:t> </a:t>
            </a:r>
            <a:r>
              <a:rPr lang="en-GB" dirty="0" err="1"/>
              <a:t>fuokZg</a:t>
            </a:r>
            <a:r>
              <a:rPr lang="en-GB" dirty="0"/>
              <a:t> </a:t>
            </a:r>
            <a:r>
              <a:rPr lang="en-GB" dirty="0" err="1"/>
              <a:t>dj</a:t>
            </a:r>
            <a:r>
              <a:rPr lang="en-GB" dirty="0"/>
              <a:t> </a:t>
            </a:r>
            <a:r>
              <a:rPr lang="en-GB" dirty="0" err="1"/>
              <a:t>mHk</a:t>
            </a:r>
            <a:r>
              <a:rPr lang="en-GB" dirty="0"/>
              <a:t>;   </a:t>
            </a:r>
            <a:r>
              <a:rPr lang="en-GB" dirty="0" err="1"/>
              <a:t>lq</a:t>
            </a:r>
            <a:r>
              <a:rPr lang="en-GB" dirty="0"/>
              <a:t>[k </a:t>
            </a:r>
            <a:r>
              <a:rPr lang="en-GB" dirty="0" err="1"/>
              <a:t>gks</a:t>
            </a:r>
            <a:r>
              <a:rPr lang="en-GB" dirty="0"/>
              <a:t> </a:t>
            </a:r>
            <a:r>
              <a:rPr lang="en-GB" dirty="0" err="1"/>
              <a:t>jgk</a:t>
            </a:r>
            <a:r>
              <a:rPr lang="en-GB" dirty="0"/>
              <a:t> </a:t>
            </a:r>
            <a:r>
              <a:rPr lang="en-GB" dirty="0" err="1"/>
              <a:t>gS</a:t>
            </a:r>
            <a:endParaRPr lang="en-GB" dirty="0"/>
          </a:p>
          <a:p>
            <a:pPr>
              <a:defRPr/>
            </a:pPr>
            <a:r>
              <a:rPr lang="en-GB" dirty="0"/>
              <a:t>						&amp;</a:t>
            </a:r>
            <a:r>
              <a:rPr lang="en-GB" dirty="0" err="1"/>
              <a:t>lekt</a:t>
            </a:r>
            <a:r>
              <a:rPr lang="en-GB" dirty="0"/>
              <a:t> </a:t>
            </a:r>
            <a:r>
              <a:rPr lang="en-GB" dirty="0" err="1"/>
              <a:t>esa</a:t>
            </a:r>
            <a:r>
              <a:rPr lang="en-GB" dirty="0"/>
              <a:t> </a:t>
            </a:r>
            <a:r>
              <a:rPr lang="en-GB" dirty="0" err="1"/>
              <a:t>U;k;iwoZd</a:t>
            </a:r>
            <a:r>
              <a:rPr lang="en-GB" dirty="0"/>
              <a:t> </a:t>
            </a:r>
            <a:r>
              <a:rPr lang="en-GB" dirty="0" err="1"/>
              <a:t>th</a:t>
            </a:r>
            <a:r>
              <a:rPr lang="en-GB" dirty="0"/>
              <a:t> </a:t>
            </a:r>
            <a:r>
              <a:rPr lang="en-GB" dirty="0" err="1"/>
              <a:t>ik</a:t>
            </a:r>
            <a:r>
              <a:rPr lang="en-GB" dirty="0"/>
              <a:t> </a:t>
            </a:r>
            <a:r>
              <a:rPr lang="en-GB" dirty="0" err="1"/>
              <a:t>jgs</a:t>
            </a:r>
            <a:r>
              <a:rPr lang="en-GB" dirty="0"/>
              <a:t> </a:t>
            </a:r>
            <a:r>
              <a:rPr lang="en-GB" dirty="0" err="1"/>
              <a:t>gSa</a:t>
            </a:r>
            <a:r>
              <a:rPr lang="en-GB" dirty="0"/>
              <a:t>\</a:t>
            </a:r>
          </a:p>
          <a:p>
            <a:pPr>
              <a:defRPr/>
            </a:pPr>
            <a:r>
              <a:rPr lang="en-GB" dirty="0"/>
              <a:t>						&amp;</a:t>
            </a:r>
            <a:r>
              <a:rPr lang="en-GB" dirty="0" err="1"/>
              <a:t>lekt</a:t>
            </a:r>
            <a:r>
              <a:rPr lang="en-GB" dirty="0"/>
              <a:t> </a:t>
            </a:r>
            <a:r>
              <a:rPr lang="en-GB" dirty="0" err="1"/>
              <a:t>esa</a:t>
            </a:r>
            <a:r>
              <a:rPr lang="en-GB" dirty="0"/>
              <a:t> </a:t>
            </a:r>
            <a:r>
              <a:rPr lang="en-GB" dirty="0" err="1"/>
              <a:t>vU;k</a:t>
            </a:r>
            <a:r>
              <a:rPr lang="en-GB" dirty="0"/>
              <a:t>; </a:t>
            </a:r>
            <a:r>
              <a:rPr lang="en-GB" dirty="0" err="1"/>
              <a:t>dks</a:t>
            </a:r>
            <a:r>
              <a:rPr lang="en-GB" dirty="0"/>
              <a:t> </a:t>
            </a:r>
            <a:r>
              <a:rPr lang="en-GB" dirty="0" err="1"/>
              <a:t>jksd</a:t>
            </a:r>
            <a:r>
              <a:rPr lang="en-GB" dirty="0"/>
              <a:t> </a:t>
            </a:r>
            <a:r>
              <a:rPr lang="en-GB" dirty="0" err="1"/>
              <a:t>ik</a:t>
            </a:r>
            <a:r>
              <a:rPr lang="en-GB" dirty="0"/>
              <a:t> </a:t>
            </a:r>
            <a:r>
              <a:rPr lang="en-GB" dirty="0" err="1"/>
              <a:t>jgs</a:t>
            </a:r>
            <a:r>
              <a:rPr lang="en-GB" dirty="0"/>
              <a:t> </a:t>
            </a:r>
            <a:r>
              <a:rPr lang="en-GB" dirty="0" err="1"/>
              <a:t>gSa</a:t>
            </a:r>
            <a:r>
              <a:rPr lang="en-GB" dirty="0"/>
              <a:t>\</a:t>
            </a:r>
          </a:p>
          <a:p>
            <a:pPr>
              <a:defRPr/>
            </a:pPr>
            <a:r>
              <a:rPr lang="en-GB" dirty="0"/>
              <a:t>	;</a:t>
            </a:r>
            <a:r>
              <a:rPr lang="en-GB" dirty="0" err="1"/>
              <a:t>gh</a:t>
            </a:r>
            <a:r>
              <a:rPr lang="en-GB" dirty="0"/>
              <a:t> </a:t>
            </a:r>
            <a:r>
              <a:rPr lang="en-GB" dirty="0" err="1"/>
              <a:t>lc</a:t>
            </a:r>
            <a:r>
              <a:rPr lang="en-GB" dirty="0"/>
              <a:t> </a:t>
            </a:r>
            <a:r>
              <a:rPr lang="en-GB" dirty="0" err="1"/>
              <a:t>iz”u</a:t>
            </a:r>
            <a:r>
              <a:rPr lang="en-GB" dirty="0"/>
              <a:t> </a:t>
            </a:r>
            <a:r>
              <a:rPr lang="en-GB" dirty="0" err="1"/>
              <a:t>lqj</a:t>
            </a:r>
            <a:r>
              <a:rPr lang="en-GB" dirty="0"/>
              <a:t>{</a:t>
            </a:r>
            <a:r>
              <a:rPr lang="en-GB" dirty="0" err="1"/>
              <a:t>kk</a:t>
            </a:r>
            <a:r>
              <a:rPr lang="en-GB" dirty="0"/>
              <a:t> </a:t>
            </a:r>
            <a:r>
              <a:rPr lang="en-GB" dirty="0" err="1"/>
              <a:t>dks</a:t>
            </a:r>
            <a:r>
              <a:rPr lang="en-GB" dirty="0"/>
              <a:t> </a:t>
            </a:r>
            <a:r>
              <a:rPr lang="en-GB" dirty="0" err="1"/>
              <a:t>ysdj</a:t>
            </a:r>
            <a:r>
              <a:rPr lang="en-GB" dirty="0"/>
              <a:t> </a:t>
            </a:r>
            <a:r>
              <a:rPr lang="en-GB" dirty="0" err="1"/>
              <a:t>Hkh</a:t>
            </a:r>
            <a:r>
              <a:rPr lang="en-GB" dirty="0"/>
              <a:t> </a:t>
            </a:r>
            <a:r>
              <a:rPr lang="en-GB" dirty="0" err="1"/>
              <a:t>gSaA</a:t>
            </a:r>
            <a:endParaRPr lang="en-GB" dirty="0"/>
          </a:p>
          <a:p>
            <a:pPr>
              <a:defRPr/>
            </a:pP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7665CBD9-6507-429A-923B-6A98147B28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2357201E-7746-4B2A-BCB2-F6ED66F8ED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F248DE01-7D26-419F-B569-D0AE28488E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A883D16F-5885-4960-B353-ACF4CB7B3C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FBC4D32-3D39-40A3-9E7E-8102AFEE74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757A199E-7AC5-45B8-8BD1-0A164E65255D}"/>
              </a:ext>
            </a:extLst>
          </p:cNvPr>
          <p:cNvSpPr>
            <a:spLocks noGrp="1"/>
          </p:cNvSpPr>
          <p:nvPr>
            <p:ph type="body" idx="1"/>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en-GB" altLang="en-US"/>
          </a:p>
        </p:txBody>
      </p:sp>
      <p:sp>
        <p:nvSpPr>
          <p:cNvPr id="4" name="Header Placeholder 3">
            <a:extLst>
              <a:ext uri="{FF2B5EF4-FFF2-40B4-BE49-F238E27FC236}">
                <a16:creationId xmlns:a16="http://schemas.microsoft.com/office/drawing/2014/main" id="{67DC90BB-BC6D-4FA5-9903-8709E2CEF0B3}"/>
              </a:ext>
            </a:extLst>
          </p:cNvPr>
          <p:cNvSpPr txBox="1">
            <a:spLocks noGrp="1"/>
          </p:cNvSpPr>
          <p:nvPr/>
        </p:nvSpPr>
        <p:spPr>
          <a:xfrm>
            <a:off x="0" y="0"/>
            <a:ext cx="2971800" cy="457200"/>
          </a:xfrm>
          <a:prstGeom prst="rect">
            <a:avLst/>
          </a:prstGeom>
          <a:noFill/>
        </p:spPr>
        <p:txBody>
          <a:bodyPr/>
          <a:lstStyle/>
          <a:p>
            <a:pPr eaLnBrk="1" fontAlgn="auto" hangingPunct="1">
              <a:spcBef>
                <a:spcPts val="0"/>
              </a:spcBef>
              <a:spcAft>
                <a:spcPts val="0"/>
              </a:spcAft>
              <a:defRPr/>
            </a:pPr>
            <a:endParaRPr lang="en-US" sz="1200">
              <a:latin typeface="+mn-lt"/>
            </a:endParaRPr>
          </a:p>
        </p:txBody>
      </p:sp>
      <p:sp>
        <p:nvSpPr>
          <p:cNvPr id="12293" name="Slide Number Placeholder 4">
            <a:extLst>
              <a:ext uri="{FF2B5EF4-FFF2-40B4-BE49-F238E27FC236}">
                <a16:creationId xmlns:a16="http://schemas.microsoft.com/office/drawing/2014/main" id="{64CDA3A0-6CB9-4F64-80D7-9DED394B5A4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8331B92-22F4-4B81-832F-A965FD7F32EC}" type="slidenum">
              <a:rPr lang="en-US" altLang="en-US"/>
              <a:pPr algn="r" eaLnBrk="1" hangingPunct="1">
                <a:spcBef>
                  <a:spcPct val="0"/>
                </a:spcBef>
              </a:pPr>
              <a:t>28</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B51BA6E5-257E-490A-93CA-758ABEF61B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4333560E-2F35-4328-BF70-99D8236200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89F57C09-1B2B-4F3E-B718-B0EDF0F48C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B52D957B-CC31-421B-95A9-A60286A82032}"/>
              </a:ext>
            </a:extLst>
          </p:cNvPr>
          <p:cNvSpPr>
            <a:spLocks noGrp="1"/>
          </p:cNvSpPr>
          <p:nvPr>
            <p:ph type="body" idx="1"/>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en-GB" altLang="en-US"/>
          </a:p>
        </p:txBody>
      </p:sp>
      <p:sp>
        <p:nvSpPr>
          <p:cNvPr id="4" name="Header Placeholder 3">
            <a:extLst>
              <a:ext uri="{FF2B5EF4-FFF2-40B4-BE49-F238E27FC236}">
                <a16:creationId xmlns:a16="http://schemas.microsoft.com/office/drawing/2014/main" id="{85B826E7-6906-44A6-9E04-BE70AB7FA9B2}"/>
              </a:ext>
            </a:extLst>
          </p:cNvPr>
          <p:cNvSpPr txBox="1">
            <a:spLocks noGrp="1"/>
          </p:cNvSpPr>
          <p:nvPr/>
        </p:nvSpPr>
        <p:spPr>
          <a:xfrm>
            <a:off x="0" y="0"/>
            <a:ext cx="2971800" cy="457200"/>
          </a:xfrm>
          <a:prstGeom prst="rect">
            <a:avLst/>
          </a:prstGeom>
          <a:noFill/>
        </p:spPr>
        <p:txBody>
          <a:bodyPr/>
          <a:lstStyle/>
          <a:p>
            <a:pPr eaLnBrk="1" fontAlgn="auto" hangingPunct="1">
              <a:spcBef>
                <a:spcPts val="0"/>
              </a:spcBef>
              <a:spcAft>
                <a:spcPts val="0"/>
              </a:spcAft>
              <a:defRPr/>
            </a:pPr>
            <a:endParaRPr lang="en-US" sz="1200">
              <a:latin typeface="+mn-lt"/>
            </a:endParaRPr>
          </a:p>
        </p:txBody>
      </p:sp>
      <p:sp>
        <p:nvSpPr>
          <p:cNvPr id="19461" name="Slide Number Placeholder 4">
            <a:extLst>
              <a:ext uri="{FF2B5EF4-FFF2-40B4-BE49-F238E27FC236}">
                <a16:creationId xmlns:a16="http://schemas.microsoft.com/office/drawing/2014/main" id="{2B165860-05F0-4CF6-9506-1833ADD3506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D3DB32C-D489-47CE-9B91-905CE6201E46}" type="slidenum">
              <a:rPr lang="en-US" altLang="en-US"/>
              <a:pPr algn="r" eaLnBrk="1" hangingPunct="1">
                <a:spcBef>
                  <a:spcPct val="0"/>
                </a:spcBef>
              </a:pPr>
              <a:t>33</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C70F927E-4EC7-4253-A3E6-785C548978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53E90984-1DCD-4F05-9C07-22D5AF5C8A32}"/>
              </a:ext>
            </a:extLst>
          </p:cNvPr>
          <p:cNvSpPr>
            <a:spLocks noGrp="1"/>
          </p:cNvSpPr>
          <p:nvPr>
            <p:ph type="body" idx="1"/>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en-GB" altLang="en-US"/>
          </a:p>
        </p:txBody>
      </p:sp>
      <p:sp>
        <p:nvSpPr>
          <p:cNvPr id="4" name="Header Placeholder 3">
            <a:extLst>
              <a:ext uri="{FF2B5EF4-FFF2-40B4-BE49-F238E27FC236}">
                <a16:creationId xmlns:a16="http://schemas.microsoft.com/office/drawing/2014/main" id="{F397708B-AC71-4BBB-A19A-D0D35F432C65}"/>
              </a:ext>
            </a:extLst>
          </p:cNvPr>
          <p:cNvSpPr txBox="1">
            <a:spLocks noGrp="1"/>
          </p:cNvSpPr>
          <p:nvPr/>
        </p:nvSpPr>
        <p:spPr>
          <a:xfrm>
            <a:off x="0" y="0"/>
            <a:ext cx="2971800" cy="457200"/>
          </a:xfrm>
          <a:prstGeom prst="rect">
            <a:avLst/>
          </a:prstGeom>
          <a:noFill/>
        </p:spPr>
        <p:txBody>
          <a:bodyPr/>
          <a:lstStyle/>
          <a:p>
            <a:pPr eaLnBrk="1" fontAlgn="auto" hangingPunct="1">
              <a:spcBef>
                <a:spcPts val="0"/>
              </a:spcBef>
              <a:spcAft>
                <a:spcPts val="0"/>
              </a:spcAft>
              <a:defRPr/>
            </a:pPr>
            <a:endParaRPr lang="en-US" sz="1200">
              <a:latin typeface="+mn-lt"/>
            </a:endParaRPr>
          </a:p>
        </p:txBody>
      </p:sp>
      <p:sp>
        <p:nvSpPr>
          <p:cNvPr id="21509" name="Slide Number Placeholder 4">
            <a:extLst>
              <a:ext uri="{FF2B5EF4-FFF2-40B4-BE49-F238E27FC236}">
                <a16:creationId xmlns:a16="http://schemas.microsoft.com/office/drawing/2014/main" id="{877446A8-9A3C-4512-8FCE-608B27055B3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7D238C73-BBE9-4831-9ACF-229ABDA84EDB}" type="slidenum">
              <a:rPr lang="en-US" altLang="en-US"/>
              <a:pPr algn="r" eaLnBrk="1" hangingPunct="1">
                <a:spcBef>
                  <a:spcPct val="0"/>
                </a:spcBef>
              </a:pPr>
              <a:t>34</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C3492CCF-C76F-4740-8CC8-3FA16BEDE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DF0304E7-D9E8-41C4-B484-DCECE0E2E87B}"/>
              </a:ext>
            </a:extLst>
          </p:cNvPr>
          <p:cNvSpPr>
            <a:spLocks noGrp="1"/>
          </p:cNvSpPr>
          <p:nvPr>
            <p:ph type="body" idx="1"/>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en-GB" altLang="en-US"/>
          </a:p>
        </p:txBody>
      </p:sp>
      <p:sp>
        <p:nvSpPr>
          <p:cNvPr id="4" name="Header Placeholder 3">
            <a:extLst>
              <a:ext uri="{FF2B5EF4-FFF2-40B4-BE49-F238E27FC236}">
                <a16:creationId xmlns:a16="http://schemas.microsoft.com/office/drawing/2014/main" id="{C21D69FB-846E-4191-B3C2-93B406B23134}"/>
              </a:ext>
            </a:extLst>
          </p:cNvPr>
          <p:cNvSpPr txBox="1">
            <a:spLocks noGrp="1"/>
          </p:cNvSpPr>
          <p:nvPr/>
        </p:nvSpPr>
        <p:spPr>
          <a:xfrm>
            <a:off x="0" y="0"/>
            <a:ext cx="2971800" cy="457200"/>
          </a:xfrm>
          <a:prstGeom prst="rect">
            <a:avLst/>
          </a:prstGeom>
          <a:noFill/>
        </p:spPr>
        <p:txBody>
          <a:bodyPr/>
          <a:lstStyle/>
          <a:p>
            <a:pPr eaLnBrk="1" fontAlgn="auto" hangingPunct="1">
              <a:spcBef>
                <a:spcPts val="0"/>
              </a:spcBef>
              <a:spcAft>
                <a:spcPts val="0"/>
              </a:spcAft>
              <a:defRPr/>
            </a:pPr>
            <a:endParaRPr lang="en-US" sz="1200">
              <a:latin typeface="+mn-lt"/>
            </a:endParaRPr>
          </a:p>
        </p:txBody>
      </p:sp>
      <p:sp>
        <p:nvSpPr>
          <p:cNvPr id="23557" name="Slide Number Placeholder 4">
            <a:extLst>
              <a:ext uri="{FF2B5EF4-FFF2-40B4-BE49-F238E27FC236}">
                <a16:creationId xmlns:a16="http://schemas.microsoft.com/office/drawing/2014/main" id="{61E97E3D-2CF7-4058-B354-1C059FE6557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AF26BD6-DAC0-444B-A27A-44340E4A9BEA}" type="slidenum">
              <a:rPr lang="en-US" altLang="en-US"/>
              <a:pPr algn="r" eaLnBrk="1" hangingPunct="1">
                <a:spcBef>
                  <a:spcPct val="0"/>
                </a:spcBef>
              </a:pPr>
              <a:t>35</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864C30E4-882E-4E37-A28F-5763AEFB1F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B636373A-5CF2-44EF-9445-A83F96AE1C6E}"/>
              </a:ext>
            </a:extLst>
          </p:cNvPr>
          <p:cNvSpPr>
            <a:spLocks noGrp="1"/>
          </p:cNvSpPr>
          <p:nvPr>
            <p:ph type="body" idx="1"/>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en-GB" altLang="en-US"/>
          </a:p>
        </p:txBody>
      </p:sp>
      <p:sp>
        <p:nvSpPr>
          <p:cNvPr id="4" name="Header Placeholder 3">
            <a:extLst>
              <a:ext uri="{FF2B5EF4-FFF2-40B4-BE49-F238E27FC236}">
                <a16:creationId xmlns:a16="http://schemas.microsoft.com/office/drawing/2014/main" id="{056781FF-6745-45E3-9318-C5B34634EB3C}"/>
              </a:ext>
            </a:extLst>
          </p:cNvPr>
          <p:cNvSpPr txBox="1">
            <a:spLocks noGrp="1"/>
          </p:cNvSpPr>
          <p:nvPr/>
        </p:nvSpPr>
        <p:spPr>
          <a:xfrm>
            <a:off x="0" y="0"/>
            <a:ext cx="2971800" cy="457200"/>
          </a:xfrm>
          <a:prstGeom prst="rect">
            <a:avLst/>
          </a:prstGeom>
          <a:noFill/>
        </p:spPr>
        <p:txBody>
          <a:bodyPr/>
          <a:lstStyle/>
          <a:p>
            <a:pPr eaLnBrk="1" fontAlgn="auto" hangingPunct="1">
              <a:spcBef>
                <a:spcPts val="0"/>
              </a:spcBef>
              <a:spcAft>
                <a:spcPts val="0"/>
              </a:spcAft>
              <a:defRPr/>
            </a:pPr>
            <a:endParaRPr lang="en-US" sz="1200">
              <a:latin typeface="+mn-lt"/>
            </a:endParaRPr>
          </a:p>
        </p:txBody>
      </p:sp>
      <p:sp>
        <p:nvSpPr>
          <p:cNvPr id="25605" name="Slide Number Placeholder 4">
            <a:extLst>
              <a:ext uri="{FF2B5EF4-FFF2-40B4-BE49-F238E27FC236}">
                <a16:creationId xmlns:a16="http://schemas.microsoft.com/office/drawing/2014/main" id="{6CB238EC-6D8D-4815-831A-97772731C90F}"/>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F950AC99-9E92-4843-85F3-8FD624908A4C}" type="slidenum">
              <a:rPr lang="en-US" altLang="en-US"/>
              <a:pPr algn="r" eaLnBrk="1" hangingPunct="1">
                <a:spcBef>
                  <a:spcPct val="0"/>
                </a:spcBef>
              </a:pPr>
              <a:t>36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sp>
        <p:nvSpPr>
          <p:cNvPr id="305154" name="Text Placeholder 7"/>
          <p:cNvSpPr>
            <a:spLocks noGrp="1"/>
          </p:cNvSpPr>
          <p:nvPr>
            <p:ph type="subTitle" idx="1"/>
          </p:nvPr>
        </p:nvSpPr>
        <p:spPr bwMode="invGray">
          <a:xfrm>
            <a:off x="1281952" y="3900488"/>
            <a:ext cx="5880847"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281952" y="2286000"/>
            <a:ext cx="5880847"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201942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0"/>
            <a:ext cx="9144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097151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0"/>
            <a:ext cx="9144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9144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37098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9144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825758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609600"/>
            <a:ext cx="4505325"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57724" y="609600"/>
            <a:ext cx="4486275"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0"/>
            <a:ext cx="9144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63784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0"/>
            <a:ext cx="9144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9144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487941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9999ABBA-0616-414D-A517-FC598D2193A8}"/>
              </a:ext>
            </a:extLst>
          </p:cNvPr>
          <p:cNvSpPr>
            <a:spLocks noChangeArrowheads="1"/>
          </p:cNvSpPr>
          <p:nvPr/>
        </p:nvSpPr>
        <p:spPr bwMode="auto">
          <a:xfrm>
            <a:off x="0" y="0"/>
            <a:ext cx="9144000" cy="500063"/>
          </a:xfrm>
          <a:prstGeom prst="rect">
            <a:avLst/>
          </a:prstGeom>
          <a:solidFill>
            <a:srgbClr val="4B0082"/>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E0ED4191-E707-4D6A-B986-3A509BC11D5E}"/>
              </a:ext>
            </a:extLst>
          </p:cNvPr>
          <p:cNvSpPr>
            <a:spLocks noChangeArrowheads="1"/>
          </p:cNvSpPr>
          <p:nvPr/>
        </p:nvSpPr>
        <p:spPr bwMode="auto">
          <a:xfrm flipV="1">
            <a:off x="0" y="6572250"/>
            <a:ext cx="9144000" cy="304800"/>
          </a:xfrm>
          <a:prstGeom prst="rect">
            <a:avLst/>
          </a:prstGeom>
          <a:solidFill>
            <a:srgbClr val="BEBEBE"/>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43" name="Slide Number Placeholder 5">
            <a:extLst>
              <a:ext uri="{FF2B5EF4-FFF2-40B4-BE49-F238E27FC236}">
                <a16:creationId xmlns:a16="http://schemas.microsoft.com/office/drawing/2014/main" id="{C650CF09-0C04-40ED-BC71-5378D2069131}"/>
              </a:ext>
            </a:extLst>
          </p:cNvPr>
          <p:cNvSpPr txBox="1">
            <a:spLocks/>
          </p:cNvSpPr>
          <p:nvPr/>
        </p:nvSpPr>
        <p:spPr bwMode="auto">
          <a:xfrm>
            <a:off x="8715375" y="6572250"/>
            <a:ext cx="428625" cy="293688"/>
          </a:xfrm>
          <a:prstGeom prst="rect">
            <a:avLst/>
          </a:prstGeom>
          <a:noFill/>
          <a:ln w="9525">
            <a:no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2A4E3C94-D11A-4E90-A970-C7B2649E59AB}" type="slidenum">
              <a:rPr lang="en-US" altLang="en-US" sz="800"/>
              <a:pPr algn="r" eaLnBrk="1" hangingPunct="1"/>
              <a:t>‹#›</a:t>
            </a:fld>
            <a:endParaRPr lang="en-US" altLang="en-US" sz="800"/>
          </a:p>
        </p:txBody>
      </p:sp>
    </p:spTree>
  </p:cSld>
  <p:clrMap bg1="lt1" tx1="dk1" bg2="lt2" tx2="dk2" accent1="accent1" accent2="accent2" accent3="accent3" accent4="accent4" accent5="accent5" accent6="accent6" hlink="hlink" folHlink="folHlink"/>
  <p:sldLayoutIdLst>
    <p:sldLayoutId id="2147486679" r:id="rId1"/>
    <p:sldLayoutId id="2147486672" r:id="rId2"/>
    <p:sldLayoutId id="2147486673" r:id="rId3"/>
    <p:sldLayoutId id="2147486674" r:id="rId4"/>
    <p:sldLayoutId id="2147486681" r:id="rId5"/>
    <p:sldLayoutId id="2147486682" r:id="rId6"/>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hyperlink" Target="ACTIVITY%20-%20Right%20Here%20Right%20Now.ppt"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0">
            <a:extLst>
              <a:ext uri="{FF2B5EF4-FFF2-40B4-BE49-F238E27FC236}">
                <a16:creationId xmlns:a16="http://schemas.microsoft.com/office/drawing/2014/main" id="{33A3B561-B15B-4AE1-AEB7-BD56CD2CD9D3}"/>
              </a:ext>
            </a:extLst>
          </p:cNvPr>
          <p:cNvSpPr>
            <a:spLocks noGrp="1"/>
          </p:cNvSpPr>
          <p:nvPr>
            <p:ph type="ctrTitle"/>
          </p:nvPr>
        </p:nvSpPr>
        <p:spPr bwMode="auto">
          <a:xfrm>
            <a:off x="685800" y="0"/>
            <a:ext cx="8229600" cy="632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gn="ctr"/>
            <a:r>
              <a:rPr lang="en-GB" altLang="en-US" sz="3600">
                <a:latin typeface="Arial" panose="020B0604020202020204" pitchFamily="34" charset="0"/>
                <a:cs typeface="Arial" panose="020B0604020202020204" pitchFamily="34" charset="0"/>
              </a:rPr>
              <a:t>Lecture 10</a:t>
            </a:r>
            <a:br>
              <a:rPr lang="en-US" altLang="en-US" sz="3600">
                <a:latin typeface="Arial" panose="020B0604020202020204" pitchFamily="34" charset="0"/>
              </a:rPr>
            </a:br>
            <a:br>
              <a:rPr lang="en-US" altLang="en-US" sz="3600">
                <a:latin typeface="Arial" panose="020B0604020202020204" pitchFamily="34" charset="0"/>
              </a:rPr>
            </a:br>
            <a:r>
              <a:rPr lang="en-US" altLang="en-US" sz="3600">
                <a:latin typeface="Arial" panose="020B0604020202020204" pitchFamily="34" charset="0"/>
              </a:rPr>
              <a:t>Harmony in the Family</a:t>
            </a:r>
            <a:br>
              <a:rPr lang="en-US" altLang="en-US" sz="3600">
                <a:latin typeface="Arial" panose="020B0604020202020204" pitchFamily="34" charset="0"/>
              </a:rPr>
            </a:br>
            <a:br>
              <a:rPr lang="en-US" altLang="en-US" sz="3600">
                <a:latin typeface="Arial" panose="020B0604020202020204" pitchFamily="34" charset="0"/>
              </a:rPr>
            </a:br>
            <a:r>
              <a:rPr lang="en-US" altLang="en-US" sz="3600">
                <a:latin typeface="Arial" panose="020B0604020202020204" pitchFamily="34" charset="0"/>
              </a:rPr>
              <a:t>Family – the Basic Unit of Human Interaction</a:t>
            </a:r>
            <a:br>
              <a:rPr lang="en-US" altLang="en-US" sz="3600">
                <a:latin typeface="Arial" panose="020B0604020202020204" pitchFamily="34" charset="0"/>
              </a:rPr>
            </a:br>
            <a:br>
              <a:rPr lang="en-US" altLang="en-US" sz="3600">
                <a:latin typeface="Arial" panose="020B0604020202020204" pitchFamily="34" charset="0"/>
              </a:rPr>
            </a:br>
            <a:r>
              <a:rPr lang="en-US" altLang="en-US" sz="3600">
                <a:latin typeface="Arial" panose="020B0604020202020204" pitchFamily="34" charset="0"/>
              </a:rPr>
              <a:t>Values in Human-to-Human Relationship</a:t>
            </a:r>
            <a:endParaRPr lang="en-US" altLang="en-US" sz="3600" b="0">
              <a:latin typeface="Arial" panose="020B060402020202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20BB176F-6282-4865-9677-D94FA0FF7D5F}"/>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a:t>2. There are feelings in relationship – in one self for the other self</a:t>
            </a:r>
            <a:endParaRPr lang="en-US" altLang="en-US"/>
          </a:p>
        </p:txBody>
      </p:sp>
      <p:sp>
        <p:nvSpPr>
          <p:cNvPr id="16387" name="Text Placeholder 2">
            <a:extLst>
              <a:ext uri="{FF2B5EF4-FFF2-40B4-BE49-F238E27FC236}">
                <a16:creationId xmlns:a16="http://schemas.microsoft.com/office/drawing/2014/main" id="{712DE6B5-CE69-42DC-AC5E-EE278A1297F8}"/>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a:t>Feelings are in the self or in the body?</a:t>
            </a:r>
          </a:p>
          <a:p>
            <a:pPr>
              <a:buFont typeface="Symbol" pitchFamily="18" charset="2"/>
              <a:buNone/>
            </a:pPr>
            <a:endParaRPr altLang="en-US"/>
          </a:p>
          <a:p>
            <a:pPr>
              <a:buFont typeface="Symbol" pitchFamily="18" charset="2"/>
              <a:buNone/>
            </a:pPr>
            <a:r>
              <a:rPr altLang="en-US"/>
              <a:t>So </a:t>
            </a:r>
            <a:r>
              <a:rPr lang="en-GB" altLang="en-US"/>
              <a:t>there are feelings in relationship</a:t>
            </a:r>
          </a:p>
          <a:p>
            <a:pPr>
              <a:buFont typeface="Symbol" pitchFamily="18" charset="2"/>
              <a:buNone/>
            </a:pPr>
            <a:r>
              <a:rPr lang="en-GB" altLang="en-US"/>
              <a:t>	– in one self (I</a:t>
            </a:r>
            <a:r>
              <a:rPr lang="en-GB" altLang="en-US" baseline="-25000"/>
              <a:t>1</a:t>
            </a:r>
            <a:r>
              <a:rPr lang="en-GB" altLang="en-US"/>
              <a:t>) for the other self (I</a:t>
            </a:r>
            <a:r>
              <a:rPr lang="en-GB" altLang="en-US" baseline="-25000"/>
              <a:t>2</a:t>
            </a:r>
            <a:r>
              <a:rPr lang="en-GB" altLang="en-US"/>
              <a:t>)</a:t>
            </a:r>
          </a:p>
          <a:p>
            <a:pPr>
              <a:buFont typeface="Symbol" pitchFamily="18" charset="2"/>
              <a:buNone/>
            </a:pPr>
            <a:endParaRPr altLang="en-US"/>
          </a:p>
          <a:p>
            <a:pPr>
              <a:buFont typeface="Symbol" pitchFamily="18" charset="2"/>
              <a:buNone/>
            </a:pPr>
            <a:r>
              <a:rPr altLang="en-US"/>
              <a:t>We can see that the core thing in relationship are the feelings</a:t>
            </a:r>
          </a:p>
          <a:p>
            <a:pPr>
              <a:buFont typeface="Symbol" pitchFamily="18" charset="2"/>
              <a:buNone/>
            </a:pPr>
            <a:r>
              <a:rPr altLang="en-US"/>
              <a:t>And one can understand this only when one can understand the self</a:t>
            </a:r>
          </a:p>
          <a:p>
            <a:pPr>
              <a:buFont typeface="Symbol" pitchFamily="18" charset="2"/>
              <a:buNone/>
            </a:pPr>
            <a:r>
              <a:rPr altLang="en-US">
                <a:solidFill>
                  <a:srgbClr val="FF0000"/>
                </a:solidFill>
              </a:rPr>
              <a:t>So if one does not understand the self, one can not understand the relationship</a:t>
            </a:r>
          </a:p>
          <a:p>
            <a:pPr>
              <a:buFont typeface="Symbol" pitchFamily="18" charset="2"/>
              <a:buNone/>
            </a:pPr>
            <a:endParaRPr altLang="en-US"/>
          </a:p>
          <a:p>
            <a:pPr>
              <a:buFont typeface="Symbol" pitchFamily="18" charset="2"/>
              <a:buNone/>
            </a:pPr>
            <a:r>
              <a:rPr altLang="en-US">
                <a:solidFill>
                  <a:srgbClr val="FF0000"/>
                </a:solidFill>
              </a:rPr>
              <a:t>The major crisis we are facing in relationship today is because of the failure to understand the self</a:t>
            </a:r>
          </a:p>
          <a:p>
            <a:pPr>
              <a:buFont typeface="Symbol" pitchFamily="18" charset="2"/>
              <a:buNone/>
            </a:pPr>
            <a:r>
              <a:rPr altLang="en-US">
                <a:solidFill>
                  <a:srgbClr val="FF0000"/>
                </a:solidFill>
              </a:rPr>
              <a:t>We are trying to assume relationship on the basis of body and trying to fulfill relationship on the basis of body, and it does not work, inspite of all good intentions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B9340EC-A610-4183-AE1D-B879BA1D348C}"/>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3. </a:t>
            </a:r>
            <a:r>
              <a:rPr lang="en-GB" altLang="en-US"/>
              <a:t>These feelings can be recognized – they are definite (9 Feelings)</a:t>
            </a:r>
            <a:endParaRPr lang="en-US" altLang="en-US"/>
          </a:p>
        </p:txBody>
      </p:sp>
      <p:sp>
        <p:nvSpPr>
          <p:cNvPr id="16387" name="Text Placeholder 2">
            <a:extLst>
              <a:ext uri="{FF2B5EF4-FFF2-40B4-BE49-F238E27FC236}">
                <a16:creationId xmlns:a16="http://schemas.microsoft.com/office/drawing/2014/main" id="{4B064D40-B75E-470B-8D74-01F27A18A071}"/>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dirty="0"/>
              <a:t>These are the 9 feelings</a:t>
            </a:r>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sz="3000" dirty="0"/>
          </a:p>
          <a:p>
            <a:pPr>
              <a:buFont typeface="Symbol" pitchFamily="18" charset="2"/>
              <a:buNone/>
            </a:pPr>
            <a:r>
              <a:rPr altLang="en-US" dirty="0"/>
              <a:t>We can identify them, investigate them and understand that these are the feelings naturally acceptable to us in relationship with the other human being</a:t>
            </a:r>
          </a:p>
        </p:txBody>
      </p:sp>
      <p:grpSp>
        <p:nvGrpSpPr>
          <p:cNvPr id="16388" name="Group 6">
            <a:extLst>
              <a:ext uri="{FF2B5EF4-FFF2-40B4-BE49-F238E27FC236}">
                <a16:creationId xmlns:a16="http://schemas.microsoft.com/office/drawing/2014/main" id="{CC4A524E-834F-4882-B901-F3B6361C989E}"/>
              </a:ext>
            </a:extLst>
          </p:cNvPr>
          <p:cNvGrpSpPr>
            <a:grpSpLocks/>
          </p:cNvGrpSpPr>
          <p:nvPr/>
        </p:nvGrpSpPr>
        <p:grpSpPr bwMode="auto">
          <a:xfrm>
            <a:off x="381001" y="1062038"/>
            <a:ext cx="7210423" cy="2138362"/>
            <a:chOff x="381001" y="3195232"/>
            <a:chExt cx="7210645" cy="2138768"/>
          </a:xfrm>
        </p:grpSpPr>
        <p:sp>
          <p:nvSpPr>
            <p:cNvPr id="16389" name="Content Placeholder 4">
              <a:extLst>
                <a:ext uri="{FF2B5EF4-FFF2-40B4-BE49-F238E27FC236}">
                  <a16:creationId xmlns:a16="http://schemas.microsoft.com/office/drawing/2014/main" id="{7F8DF85E-9678-4F2B-942C-5BE69178DD34}"/>
                </a:ext>
              </a:extLst>
            </p:cNvPr>
            <p:cNvSpPr txBox="1">
              <a:spLocks/>
            </p:cNvSpPr>
            <p:nvPr/>
          </p:nvSpPr>
          <p:spPr bwMode="auto">
            <a:xfrm>
              <a:off x="381001" y="3214687"/>
              <a:ext cx="3254996"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20000"/>
                </a:spcBef>
              </a:pPr>
              <a:r>
                <a:rPr lang="en-US" altLang="en-US" sz="2400" dirty="0">
                  <a:latin typeface="Kruti Dev 010" pitchFamily="2" charset="0"/>
                </a:rPr>
                <a:t>1- </a:t>
              </a:r>
              <a:r>
                <a:rPr lang="en-GB" altLang="en-US" sz="2000" dirty="0">
                  <a:cs typeface="Arial" panose="020B0604020202020204" pitchFamily="34" charset="0"/>
                </a:rPr>
                <a:t>Trust </a:t>
              </a:r>
              <a:r>
                <a:rPr lang="en-US" altLang="en-US" sz="1400" dirty="0">
                  <a:solidFill>
                    <a:srgbClr val="FF0000"/>
                  </a:solidFill>
                  <a:cs typeface="Arial" panose="020B0604020202020204" pitchFamily="34" charset="0"/>
                </a:rPr>
                <a:t>FOUNDATION VALUE</a:t>
              </a:r>
            </a:p>
            <a:p>
              <a:pPr>
                <a:lnSpc>
                  <a:spcPct val="80000"/>
                </a:lnSpc>
                <a:spcBef>
                  <a:spcPct val="20000"/>
                </a:spcBef>
              </a:pPr>
              <a:r>
                <a:rPr lang="en-US" altLang="en-US" sz="2000" dirty="0">
                  <a:latin typeface="Kruti Dev 010" pitchFamily="2" charset="0"/>
                </a:rPr>
                <a:t>2- </a:t>
              </a:r>
              <a:r>
                <a:rPr lang="en-GB" altLang="en-US" sz="2000" dirty="0">
                  <a:cs typeface="Arial" panose="020B0604020202020204" pitchFamily="34" charset="0"/>
                </a:rPr>
                <a:t>Respect </a:t>
              </a:r>
              <a:endParaRPr lang="en-US" altLang="en-US" sz="1400" dirty="0">
                <a:solidFill>
                  <a:srgbClr val="1E00AA"/>
                </a:solidFill>
                <a:cs typeface="Arial" panose="020B0604020202020204" pitchFamily="34" charset="0"/>
              </a:endParaRPr>
            </a:p>
            <a:p>
              <a:pPr>
                <a:lnSpc>
                  <a:spcPct val="80000"/>
                </a:lnSpc>
                <a:spcBef>
                  <a:spcPct val="20000"/>
                </a:spcBef>
              </a:pPr>
              <a:r>
                <a:rPr lang="en-US" altLang="en-US" sz="2400" dirty="0">
                  <a:latin typeface="Kruti Dev 010" pitchFamily="2" charset="0"/>
                </a:rPr>
                <a:t>3- </a:t>
              </a:r>
              <a:r>
                <a:rPr lang="en-GB" altLang="en-US" sz="2000" dirty="0">
                  <a:cs typeface="Arial" panose="020B0604020202020204" pitchFamily="34" charset="0"/>
                </a:rPr>
                <a:t>Affection </a:t>
              </a:r>
              <a:endParaRPr lang="en-GB" altLang="en-US" sz="24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4- </a:t>
              </a:r>
              <a:r>
                <a:rPr lang="en-GB" altLang="en-US" sz="2000" dirty="0">
                  <a:cs typeface="Arial" panose="020B0604020202020204" pitchFamily="34" charset="0"/>
                </a:rPr>
                <a:t>Care </a:t>
              </a:r>
              <a:endParaRPr lang="en-GB" altLang="en-US" sz="24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5-</a:t>
              </a:r>
              <a:r>
                <a:rPr lang="en-US" altLang="en-US" sz="2000" dirty="0">
                  <a:latin typeface="Kruti Dev 010" pitchFamily="2" charset="0"/>
                </a:rPr>
                <a:t> </a:t>
              </a:r>
              <a:r>
                <a:rPr lang="en-GB" altLang="en-US" sz="2000" dirty="0">
                  <a:cs typeface="Arial" panose="020B0604020202020204" pitchFamily="34" charset="0"/>
                </a:rPr>
                <a:t>Guidance</a:t>
              </a:r>
              <a:r>
                <a:rPr lang="en-GB" altLang="en-US" sz="2000" i="1" dirty="0">
                  <a:cs typeface="Arial" panose="020B0604020202020204" pitchFamily="34" charset="0"/>
                </a:rPr>
                <a:t> </a:t>
              </a:r>
              <a:endParaRPr lang="en-US" altLang="en-US" sz="2400" dirty="0">
                <a:solidFill>
                  <a:srgbClr val="1E00AA"/>
                </a:solidFill>
                <a:latin typeface="Kruti Dev 010" pitchFamily="2" charset="0"/>
              </a:endParaRPr>
            </a:p>
          </p:txBody>
        </p:sp>
        <p:sp>
          <p:nvSpPr>
            <p:cNvPr id="16390" name="Content Placeholder 5">
              <a:extLst>
                <a:ext uri="{FF2B5EF4-FFF2-40B4-BE49-F238E27FC236}">
                  <a16:creationId xmlns:a16="http://schemas.microsoft.com/office/drawing/2014/main" id="{34E1A11B-4401-49CD-BBDB-21D177B51265}"/>
                </a:ext>
              </a:extLst>
            </p:cNvPr>
            <p:cNvSpPr txBox="1">
              <a:spLocks/>
            </p:cNvSpPr>
            <p:nvPr/>
          </p:nvSpPr>
          <p:spPr bwMode="auto">
            <a:xfrm>
              <a:off x="4336649" y="3195232"/>
              <a:ext cx="3254997"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20000"/>
                </a:spcBef>
              </a:pPr>
              <a:r>
                <a:rPr lang="en-US" altLang="en-US" sz="2800" dirty="0">
                  <a:latin typeface="Kruti Dev 010" pitchFamily="2" charset="0"/>
                </a:rPr>
                <a:t>6- </a:t>
              </a:r>
              <a:r>
                <a:rPr lang="en-GB" altLang="en-US" sz="2000" dirty="0">
                  <a:cs typeface="Arial" panose="020B0604020202020204" pitchFamily="34" charset="0"/>
                </a:rPr>
                <a:t>Reverence</a:t>
              </a:r>
              <a:r>
                <a:rPr lang="en-GB" altLang="en-US" sz="2400" i="1" dirty="0">
                  <a:cs typeface="Arial" panose="020B0604020202020204" pitchFamily="34" charset="0"/>
                </a:rPr>
                <a:t> </a:t>
              </a:r>
              <a:endParaRPr lang="en-GB" altLang="en-US" sz="28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7-</a:t>
              </a:r>
              <a:r>
                <a:rPr lang="en-US" altLang="en-US" sz="2000" dirty="0">
                  <a:latin typeface="Kruti Dev 010" pitchFamily="2" charset="0"/>
                </a:rPr>
                <a:t> </a:t>
              </a:r>
              <a:r>
                <a:rPr lang="en-GB" altLang="en-US" sz="2000" dirty="0">
                  <a:cs typeface="Arial" panose="020B0604020202020204" pitchFamily="34" charset="0"/>
                </a:rPr>
                <a:t>Glory</a:t>
              </a:r>
              <a:r>
                <a:rPr lang="en-GB" altLang="en-US" sz="2000" i="1" dirty="0">
                  <a:cs typeface="Arial" panose="020B0604020202020204" pitchFamily="34" charset="0"/>
                </a:rPr>
                <a:t> </a:t>
              </a:r>
              <a:endParaRPr lang="en-GB" altLang="en-US" sz="24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8-</a:t>
              </a:r>
              <a:r>
                <a:rPr lang="en-US" altLang="en-US" sz="2000" dirty="0">
                  <a:latin typeface="Kruti Dev 010" pitchFamily="2" charset="0"/>
                </a:rPr>
                <a:t> </a:t>
              </a:r>
              <a:r>
                <a:rPr lang="en-GB" altLang="en-US" sz="2000" dirty="0">
                  <a:cs typeface="Arial" panose="020B0604020202020204" pitchFamily="34" charset="0"/>
                </a:rPr>
                <a:t>Gratitude</a:t>
              </a:r>
              <a:endParaRPr lang="en-GB" altLang="en-US" sz="24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9-</a:t>
              </a:r>
              <a:r>
                <a:rPr lang="en-US" altLang="en-US" sz="2000" dirty="0">
                  <a:latin typeface="Kruti Dev 010" pitchFamily="2" charset="0"/>
                </a:rPr>
                <a:t> </a:t>
              </a:r>
              <a:r>
                <a:rPr lang="en-GB" altLang="en-US" sz="2000" dirty="0">
                  <a:cs typeface="Arial" panose="020B0604020202020204" pitchFamily="34" charset="0"/>
                </a:rPr>
                <a:t>Love </a:t>
              </a:r>
              <a:r>
                <a:rPr lang="en-US" altLang="en-US" sz="2400" dirty="0">
                  <a:latin typeface="Kruti Dev 010" pitchFamily="2" charset="0"/>
                </a:rPr>
                <a:t> </a:t>
              </a:r>
              <a:r>
                <a:rPr lang="en-US" altLang="en-US" sz="1400" dirty="0">
                  <a:solidFill>
                    <a:srgbClr val="FF0000"/>
                  </a:solidFill>
                  <a:cs typeface="Arial" panose="020B0604020202020204" pitchFamily="34" charset="0"/>
                </a:rPr>
                <a:t>COMPLETE VALUE</a:t>
              </a:r>
              <a:endParaRPr lang="en-GB" altLang="en-US" sz="2400" dirty="0">
                <a:solidFill>
                  <a:srgbClr val="FF0000"/>
                </a:solidFill>
                <a:latin typeface="Kruti Dev 010" pitchFamily="2" charset="0"/>
                <a:cs typeface="Arial" panose="020B0604020202020204" pitchFamily="34" charset="0"/>
              </a:endParaRPr>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097A5012-F08C-4093-9BEA-78EB967F3919}"/>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3. </a:t>
            </a:r>
            <a:r>
              <a:rPr lang="en-GB" altLang="en-US"/>
              <a:t>These feelings can be recognized – they are definite (9 Feelings)</a:t>
            </a:r>
            <a:endParaRPr lang="en-US" altLang="en-US"/>
          </a:p>
        </p:txBody>
      </p:sp>
      <p:sp>
        <p:nvSpPr>
          <p:cNvPr id="17411" name="Text Placeholder 2">
            <a:extLst>
              <a:ext uri="{FF2B5EF4-FFF2-40B4-BE49-F238E27FC236}">
                <a16:creationId xmlns:a16="http://schemas.microsoft.com/office/drawing/2014/main" id="{F5FCF1F0-8A06-4BCF-BE2B-FE1BF522A6E5}"/>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Symbol" pitchFamily="18" charset="2"/>
              <a:buNone/>
            </a:pPr>
            <a:r>
              <a:rPr altLang="en-US"/>
              <a:t>Each of us can investigate if these feelings are naturally acceptable to us or not</a:t>
            </a:r>
          </a:p>
          <a:p>
            <a:pPr marL="457200" indent="-457200">
              <a:buFont typeface="Symbol" pitchFamily="18" charset="2"/>
              <a:buNone/>
            </a:pPr>
            <a:endParaRPr altLang="en-US"/>
          </a:p>
          <a:p>
            <a:pPr marL="457200" indent="-457200">
              <a:buFont typeface="Symbol" pitchFamily="18" charset="2"/>
              <a:buNone/>
            </a:pPr>
            <a:r>
              <a:rPr altLang="en-US"/>
              <a:t>What is naturally acceptable to you?</a:t>
            </a:r>
          </a:p>
          <a:p>
            <a:pPr marL="685800" lvl="1" indent="-457200">
              <a:buFont typeface="Wingdings" pitchFamily="2" charset="2"/>
              <a:buNone/>
            </a:pPr>
            <a:r>
              <a:rPr altLang="en-US"/>
              <a:t>Feeling of 	trust 		or mistrust</a:t>
            </a:r>
            <a:r>
              <a:rPr lang="hi-IN" altLang="en-US"/>
              <a:t>, </a:t>
            </a:r>
            <a:r>
              <a:rPr lang="en-IN" altLang="en-US"/>
              <a:t>opposition</a:t>
            </a:r>
            <a:r>
              <a:rPr altLang="en-US"/>
              <a:t>?</a:t>
            </a:r>
          </a:p>
          <a:p>
            <a:pPr marL="685800" lvl="1" indent="-457200">
              <a:buFont typeface="Wingdings" pitchFamily="2" charset="2"/>
              <a:buNone/>
            </a:pPr>
            <a:r>
              <a:rPr altLang="en-US"/>
              <a:t>Feeling of 	respect 		or disrespect?</a:t>
            </a:r>
          </a:p>
          <a:p>
            <a:pPr marL="685800" lvl="1" indent="-457200">
              <a:buFont typeface="Wingdings" pitchFamily="2" charset="2"/>
              <a:buNone/>
            </a:pPr>
            <a:r>
              <a:rPr altLang="en-US"/>
              <a:t>Feeling of 	affection	or jealousy?</a:t>
            </a:r>
          </a:p>
          <a:p>
            <a:pPr marL="685800" lvl="1" indent="-457200">
              <a:buFont typeface="Wingdings" pitchFamily="2" charset="2"/>
              <a:buNone/>
            </a:pPr>
            <a:r>
              <a:rPr altLang="en-US"/>
              <a:t>Feeling of 	care 		or exploitation?</a:t>
            </a:r>
          </a:p>
          <a:p>
            <a:pPr marL="685800" lvl="1" indent="-457200">
              <a:buFont typeface="Wingdings" pitchFamily="2" charset="2"/>
              <a:buNone/>
            </a:pPr>
            <a:r>
              <a:rPr altLang="en-US"/>
              <a:t>Feeling of 	guidance 	or misguidance, confusion?</a:t>
            </a:r>
          </a:p>
          <a:p>
            <a:pPr marL="685800" lvl="1" indent="-457200">
              <a:buFont typeface="Wingdings" pitchFamily="2" charset="2"/>
              <a:buNone/>
            </a:pPr>
            <a:r>
              <a:rPr altLang="en-US"/>
              <a:t>Feeling of	reverence	or irreverence?</a:t>
            </a:r>
          </a:p>
          <a:p>
            <a:pPr marL="685800" lvl="1" indent="-457200">
              <a:buFont typeface="Wingdings" pitchFamily="2" charset="2"/>
              <a:buNone/>
            </a:pPr>
            <a:r>
              <a:rPr altLang="en-US"/>
              <a:t>Feeling of	glory		or inglorious feelings?</a:t>
            </a:r>
          </a:p>
          <a:p>
            <a:pPr marL="685800" lvl="1" indent="-457200">
              <a:buFont typeface="Wingdings" pitchFamily="2" charset="2"/>
              <a:buNone/>
            </a:pPr>
            <a:r>
              <a:rPr altLang="en-US"/>
              <a:t>Feeling of	gratitude	or ingratitude?</a:t>
            </a:r>
          </a:p>
          <a:p>
            <a:pPr marL="685800" lvl="1" indent="-457200">
              <a:buFont typeface="Wingdings" pitchFamily="2" charset="2"/>
              <a:buNone/>
            </a:pPr>
            <a:r>
              <a:rPr altLang="en-US"/>
              <a:t>Feeling of 	love		or hatred?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DCD682E3-0698-4992-94B5-67B227FECA89}"/>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3. </a:t>
            </a:r>
            <a:r>
              <a:rPr lang="en-GB" altLang="en-US"/>
              <a:t>These feelings can be recognized – they are definite (9 Feelings)</a:t>
            </a:r>
            <a:endParaRPr lang="en-US" altLang="en-US"/>
          </a:p>
        </p:txBody>
      </p:sp>
      <p:sp>
        <p:nvSpPr>
          <p:cNvPr id="3" name="Text Placeholder 2">
            <a:extLst>
              <a:ext uri="{FF2B5EF4-FFF2-40B4-BE49-F238E27FC236}">
                <a16:creationId xmlns:a16="http://schemas.microsoft.com/office/drawing/2014/main" id="{C03B0876-01B4-4451-9536-31B804FA3F88}"/>
              </a:ext>
            </a:extLst>
          </p:cNvPr>
          <p:cNvSpPr>
            <a:spLocks noGrp="1"/>
          </p:cNvSpPr>
          <p:nvPr>
            <p:ph type="body" sz="quarter" idx="13"/>
          </p:nvPr>
        </p:nvSpPr>
        <p:spPr/>
        <p:txBody>
          <a:bodyPr>
            <a:normAutofit fontScale="92500" lnSpcReduction="20000"/>
          </a:bodyPr>
          <a:lstStyle/>
          <a:p>
            <a:pPr>
              <a:buFont typeface="Symbol" pitchFamily="18" charset="2"/>
              <a:buNone/>
              <a:defRPr/>
            </a:pPr>
            <a:r>
              <a:rPr dirty="0"/>
              <a:t>Feeling in relationship:</a:t>
            </a:r>
          </a:p>
          <a:p>
            <a:pPr>
              <a:buFont typeface="Symbol" pitchFamily="18" charset="2"/>
              <a:buNone/>
              <a:defRPr/>
            </a:pPr>
            <a:endParaRPr dirty="0"/>
          </a:p>
          <a:p>
            <a:pPr>
              <a:buFont typeface="Symbol" pitchFamily="18" charset="2"/>
              <a:buNone/>
              <a:defRPr/>
            </a:pPr>
            <a:endParaRPr lang="en-US" dirty="0"/>
          </a:p>
          <a:p>
            <a:pPr>
              <a:buFont typeface="Symbol" pitchFamily="18" charset="2"/>
              <a:buNone/>
              <a:defRPr/>
            </a:pPr>
            <a:endParaRPr dirty="0"/>
          </a:p>
          <a:p>
            <a:pPr>
              <a:buFont typeface="Symbol" pitchFamily="18" charset="2"/>
              <a:buNone/>
              <a:defRPr/>
            </a:pPr>
            <a:endParaRPr dirty="0"/>
          </a:p>
          <a:p>
            <a:pPr>
              <a:buFont typeface="Symbol" pitchFamily="18" charset="2"/>
              <a:buNone/>
              <a:defRPr/>
            </a:pPr>
            <a:endParaRPr dirty="0"/>
          </a:p>
          <a:p>
            <a:pPr>
              <a:buFont typeface="Symbol" pitchFamily="18" charset="2"/>
              <a:buNone/>
              <a:defRPr/>
            </a:pPr>
            <a:endParaRPr dirty="0"/>
          </a:p>
          <a:p>
            <a:pPr>
              <a:buFont typeface="Symbol" pitchFamily="18" charset="2"/>
              <a:buNone/>
              <a:defRPr/>
            </a:pPr>
            <a:endParaRPr dirty="0"/>
          </a:p>
          <a:p>
            <a:pPr>
              <a:buFont typeface="Symbol" pitchFamily="18" charset="2"/>
              <a:buNone/>
              <a:defRPr/>
            </a:pPr>
            <a:endParaRPr sz="3000" dirty="0"/>
          </a:p>
          <a:p>
            <a:pPr>
              <a:buFont typeface="Symbol" pitchFamily="18" charset="2"/>
              <a:buNone/>
              <a:defRPr/>
            </a:pPr>
            <a:endParaRPr lang="en-GB" dirty="0">
              <a:latin typeface="Arial" charset="0"/>
              <a:cs typeface="Arial" charset="0"/>
            </a:endParaRPr>
          </a:p>
          <a:p>
            <a:pPr>
              <a:buFont typeface="Symbol" pitchFamily="18" charset="2"/>
              <a:buNone/>
              <a:defRPr/>
            </a:pPr>
            <a:endParaRPr lang="en-GB" dirty="0">
              <a:latin typeface="Arial" charset="0"/>
              <a:cs typeface="Arial" charset="0"/>
            </a:endParaRPr>
          </a:p>
          <a:p>
            <a:pPr>
              <a:buFont typeface="Symbol" pitchFamily="18" charset="2"/>
              <a:buNone/>
              <a:defRPr/>
            </a:pPr>
            <a:endParaRPr lang="en-GB" dirty="0">
              <a:latin typeface="Arial" charset="0"/>
              <a:cs typeface="Arial" charset="0"/>
            </a:endParaRPr>
          </a:p>
          <a:p>
            <a:pPr>
              <a:buFont typeface="Symbol" pitchFamily="18" charset="2"/>
              <a:buNone/>
              <a:defRPr/>
            </a:pPr>
            <a:endParaRPr lang="en-GB" dirty="0">
              <a:latin typeface="Arial" charset="0"/>
              <a:cs typeface="Arial" charset="0"/>
            </a:endParaRPr>
          </a:p>
          <a:p>
            <a:pPr>
              <a:buFont typeface="Symbol" pitchFamily="18" charset="2"/>
              <a:buNone/>
              <a:defRPr/>
            </a:pPr>
            <a:endParaRPr lang="en-GB" dirty="0">
              <a:latin typeface="Arial" charset="0"/>
              <a:cs typeface="Arial" charset="0"/>
            </a:endParaRPr>
          </a:p>
          <a:p>
            <a:pPr>
              <a:buFont typeface="Symbol" pitchFamily="18" charset="2"/>
              <a:buNone/>
              <a:defRPr/>
            </a:pPr>
            <a:endParaRPr lang="en-GB" dirty="0">
              <a:latin typeface="Arial" charset="0"/>
              <a:cs typeface="Arial" charset="0"/>
            </a:endParaRPr>
          </a:p>
          <a:p>
            <a:pPr>
              <a:buFont typeface="Symbol" pitchFamily="18" charset="2"/>
              <a:buNone/>
              <a:defRPr/>
            </a:pPr>
            <a:endParaRPr lang="en-GB" dirty="0">
              <a:latin typeface="Arial" charset="0"/>
              <a:cs typeface="Arial" charset="0"/>
            </a:endParaRPr>
          </a:p>
          <a:p>
            <a:pPr>
              <a:buFont typeface="Symbol" pitchFamily="18" charset="2"/>
              <a:buNone/>
              <a:defRPr/>
            </a:pPr>
            <a:r>
              <a:rPr dirty="0"/>
              <a:t>Are these feelings naturally acceptable to you?</a:t>
            </a:r>
          </a:p>
          <a:p>
            <a:pPr>
              <a:buFont typeface="Symbol" pitchFamily="18" charset="2"/>
              <a:buNone/>
              <a:defRPr/>
            </a:pPr>
            <a:r>
              <a:rPr dirty="0"/>
              <a:t>Are these feelings naturally acceptable to the other?</a:t>
            </a:r>
          </a:p>
        </p:txBody>
      </p:sp>
      <p:grpSp>
        <p:nvGrpSpPr>
          <p:cNvPr id="18436" name="Group 6">
            <a:extLst>
              <a:ext uri="{FF2B5EF4-FFF2-40B4-BE49-F238E27FC236}">
                <a16:creationId xmlns:a16="http://schemas.microsoft.com/office/drawing/2014/main" id="{30CA333F-A578-4F2B-825D-C9C253C15D41}"/>
              </a:ext>
            </a:extLst>
          </p:cNvPr>
          <p:cNvGrpSpPr>
            <a:grpSpLocks/>
          </p:cNvGrpSpPr>
          <p:nvPr/>
        </p:nvGrpSpPr>
        <p:grpSpPr bwMode="auto">
          <a:xfrm>
            <a:off x="381000" y="1062038"/>
            <a:ext cx="7210425" cy="2138362"/>
            <a:chOff x="381000" y="3195232"/>
            <a:chExt cx="7210647" cy="2138768"/>
          </a:xfrm>
        </p:grpSpPr>
        <p:sp>
          <p:nvSpPr>
            <p:cNvPr id="18437" name="Content Placeholder 4">
              <a:extLst>
                <a:ext uri="{FF2B5EF4-FFF2-40B4-BE49-F238E27FC236}">
                  <a16:creationId xmlns:a16="http://schemas.microsoft.com/office/drawing/2014/main" id="{F8DFEBAC-DC68-42E2-9D8B-75BC36F9E828}"/>
                </a:ext>
              </a:extLst>
            </p:cNvPr>
            <p:cNvSpPr txBox="1">
              <a:spLocks/>
            </p:cNvSpPr>
            <p:nvPr/>
          </p:nvSpPr>
          <p:spPr bwMode="auto">
            <a:xfrm>
              <a:off x="381000" y="3214687"/>
              <a:ext cx="4191000"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20000"/>
                </a:spcBef>
              </a:pPr>
              <a:r>
                <a:rPr lang="en-US" altLang="en-US" sz="2400" dirty="0">
                  <a:latin typeface="Kruti Dev 010" pitchFamily="2" charset="0"/>
                </a:rPr>
                <a:t>1- </a:t>
              </a:r>
              <a:r>
                <a:rPr lang="en-GB" altLang="en-US" sz="2000" dirty="0">
                  <a:cs typeface="Arial" panose="020B0604020202020204" pitchFamily="34" charset="0"/>
                </a:rPr>
                <a:t>Trust </a:t>
              </a:r>
              <a:r>
                <a:rPr lang="en-US" altLang="en-US" sz="1400" dirty="0">
                  <a:solidFill>
                    <a:srgbClr val="FF0000"/>
                  </a:solidFill>
                  <a:cs typeface="Arial" panose="020B0604020202020204" pitchFamily="34" charset="0"/>
                </a:rPr>
                <a:t>FOUNDATION VALUE</a:t>
              </a:r>
            </a:p>
            <a:p>
              <a:pPr>
                <a:lnSpc>
                  <a:spcPct val="80000"/>
                </a:lnSpc>
                <a:spcBef>
                  <a:spcPct val="20000"/>
                </a:spcBef>
              </a:pPr>
              <a:r>
                <a:rPr lang="en-US" altLang="en-US" sz="2000" dirty="0">
                  <a:latin typeface="Kruti Dev 010" pitchFamily="2" charset="0"/>
                </a:rPr>
                <a:t>2- </a:t>
              </a:r>
              <a:r>
                <a:rPr lang="en-GB" altLang="en-US" sz="2000" dirty="0">
                  <a:cs typeface="Arial" panose="020B0604020202020204" pitchFamily="34" charset="0"/>
                </a:rPr>
                <a:t>Respect </a:t>
              </a:r>
              <a:endParaRPr lang="en-US" altLang="en-US" sz="1400" dirty="0">
                <a:solidFill>
                  <a:srgbClr val="1E00AA"/>
                </a:solidFill>
                <a:cs typeface="Arial" panose="020B0604020202020204" pitchFamily="34" charset="0"/>
              </a:endParaRPr>
            </a:p>
            <a:p>
              <a:pPr>
                <a:lnSpc>
                  <a:spcPct val="80000"/>
                </a:lnSpc>
                <a:spcBef>
                  <a:spcPct val="20000"/>
                </a:spcBef>
              </a:pPr>
              <a:r>
                <a:rPr lang="en-US" altLang="en-US" sz="2400" dirty="0">
                  <a:latin typeface="Kruti Dev 010" pitchFamily="2" charset="0"/>
                </a:rPr>
                <a:t>3- </a:t>
              </a:r>
              <a:r>
                <a:rPr lang="en-GB" altLang="en-US" sz="2000" dirty="0">
                  <a:cs typeface="Arial" panose="020B0604020202020204" pitchFamily="34" charset="0"/>
                </a:rPr>
                <a:t>Affection </a:t>
              </a:r>
              <a:endParaRPr lang="en-US" altLang="en-US" sz="2400" dirty="0">
                <a:solidFill>
                  <a:srgbClr val="1E00AA"/>
                </a:solidFill>
                <a:latin typeface="Kruti Dev 010" pitchFamily="2" charset="0"/>
              </a:endParaRPr>
            </a:p>
            <a:p>
              <a:pPr>
                <a:lnSpc>
                  <a:spcPct val="80000"/>
                </a:lnSpc>
                <a:spcBef>
                  <a:spcPct val="20000"/>
                </a:spcBef>
              </a:pPr>
              <a:r>
                <a:rPr lang="en-US" altLang="en-US" sz="2400" dirty="0">
                  <a:latin typeface="Kruti Dev 010" pitchFamily="2" charset="0"/>
                </a:rPr>
                <a:t>4- </a:t>
              </a:r>
              <a:r>
                <a:rPr lang="en-GB" altLang="en-US" sz="2000" dirty="0">
                  <a:cs typeface="Arial" panose="020B0604020202020204" pitchFamily="34" charset="0"/>
                </a:rPr>
                <a:t>Care </a:t>
              </a:r>
              <a:endParaRPr lang="en-GB" altLang="en-US" sz="24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5-</a:t>
              </a:r>
              <a:r>
                <a:rPr lang="en-US" altLang="en-US" sz="2000" dirty="0">
                  <a:latin typeface="Kruti Dev 010" pitchFamily="2" charset="0"/>
                </a:rPr>
                <a:t> </a:t>
              </a:r>
              <a:r>
                <a:rPr lang="en-GB" altLang="en-US" sz="2000" dirty="0">
                  <a:cs typeface="Arial" panose="020B0604020202020204" pitchFamily="34" charset="0"/>
                </a:rPr>
                <a:t>Guidance</a:t>
              </a:r>
              <a:r>
                <a:rPr lang="en-GB" altLang="en-US" sz="2000" i="1" dirty="0">
                  <a:cs typeface="Arial" panose="020B0604020202020204" pitchFamily="34" charset="0"/>
                </a:rPr>
                <a:t> </a:t>
              </a:r>
              <a:endParaRPr lang="en-US" altLang="en-US" sz="2400" dirty="0">
                <a:solidFill>
                  <a:srgbClr val="1E00AA"/>
                </a:solidFill>
                <a:latin typeface="Kruti Dev 010" pitchFamily="2" charset="0"/>
              </a:endParaRPr>
            </a:p>
          </p:txBody>
        </p:sp>
        <p:sp>
          <p:nvSpPr>
            <p:cNvPr id="18438" name="Content Placeholder 5">
              <a:extLst>
                <a:ext uri="{FF2B5EF4-FFF2-40B4-BE49-F238E27FC236}">
                  <a16:creationId xmlns:a16="http://schemas.microsoft.com/office/drawing/2014/main" id="{6440F73B-7EAB-4051-AB04-4FC5D08E4E3E}"/>
                </a:ext>
              </a:extLst>
            </p:cNvPr>
            <p:cNvSpPr txBox="1">
              <a:spLocks/>
            </p:cNvSpPr>
            <p:nvPr/>
          </p:nvSpPr>
          <p:spPr bwMode="auto">
            <a:xfrm>
              <a:off x="4038600" y="3195232"/>
              <a:ext cx="3553047"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20000"/>
                </a:spcBef>
              </a:pPr>
              <a:r>
                <a:rPr lang="en-US" altLang="en-US" sz="2800" dirty="0">
                  <a:latin typeface="Kruti Dev 010" pitchFamily="2" charset="0"/>
                </a:rPr>
                <a:t>6- </a:t>
              </a:r>
              <a:r>
                <a:rPr lang="en-GB" altLang="en-US" sz="2000" dirty="0">
                  <a:cs typeface="Arial" panose="020B0604020202020204" pitchFamily="34" charset="0"/>
                </a:rPr>
                <a:t>Reverence</a:t>
              </a:r>
              <a:r>
                <a:rPr lang="en-GB" altLang="en-US" sz="2400" i="1" dirty="0">
                  <a:cs typeface="Arial" panose="020B0604020202020204" pitchFamily="34" charset="0"/>
                </a:rPr>
                <a:t> </a:t>
              </a:r>
              <a:endParaRPr lang="en-GB" altLang="en-US" sz="28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7-</a:t>
              </a:r>
              <a:r>
                <a:rPr lang="en-US" altLang="en-US" sz="2000" dirty="0">
                  <a:latin typeface="Kruti Dev 010" pitchFamily="2" charset="0"/>
                </a:rPr>
                <a:t> </a:t>
              </a:r>
              <a:r>
                <a:rPr lang="en-GB" altLang="en-US" sz="2000" dirty="0">
                  <a:cs typeface="Arial" panose="020B0604020202020204" pitchFamily="34" charset="0"/>
                </a:rPr>
                <a:t>Glory</a:t>
              </a:r>
              <a:r>
                <a:rPr lang="en-GB" altLang="en-US" sz="2000" i="1" dirty="0">
                  <a:cs typeface="Arial" panose="020B0604020202020204" pitchFamily="34" charset="0"/>
                </a:rPr>
                <a:t> </a:t>
              </a:r>
              <a:endParaRPr lang="en-GB" altLang="en-US" sz="24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8-</a:t>
              </a:r>
              <a:r>
                <a:rPr lang="en-US" altLang="en-US" sz="2000" dirty="0">
                  <a:latin typeface="Kruti Dev 010" pitchFamily="2" charset="0"/>
                </a:rPr>
                <a:t> </a:t>
              </a:r>
              <a:r>
                <a:rPr lang="en-GB" altLang="en-US" sz="2000" dirty="0">
                  <a:cs typeface="Arial" panose="020B0604020202020204" pitchFamily="34" charset="0"/>
                </a:rPr>
                <a:t>Gratitude </a:t>
              </a:r>
              <a:endParaRPr lang="en-GB" altLang="en-US" sz="24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9-</a:t>
              </a:r>
              <a:r>
                <a:rPr lang="en-US" altLang="en-US" sz="2000" dirty="0">
                  <a:latin typeface="Kruti Dev 010" pitchFamily="2" charset="0"/>
                </a:rPr>
                <a:t> </a:t>
              </a:r>
              <a:r>
                <a:rPr lang="en-GB" altLang="en-US" sz="2000" dirty="0">
                  <a:cs typeface="Arial" panose="020B0604020202020204" pitchFamily="34" charset="0"/>
                </a:rPr>
                <a:t>Love </a:t>
              </a:r>
              <a:r>
                <a:rPr lang="en-US" altLang="en-US" sz="2400" dirty="0">
                  <a:latin typeface="Kruti Dev 010" pitchFamily="2" charset="0"/>
                </a:rPr>
                <a:t> </a:t>
              </a:r>
              <a:r>
                <a:rPr lang="en-US" altLang="en-US" sz="1400" dirty="0">
                  <a:solidFill>
                    <a:srgbClr val="FF0000"/>
                  </a:solidFill>
                  <a:cs typeface="Arial" panose="020B0604020202020204" pitchFamily="34" charset="0"/>
                </a:rPr>
                <a:t>COMPLETE VALUE</a:t>
              </a:r>
              <a:endParaRPr lang="en-GB" altLang="en-US" sz="2400" dirty="0">
                <a:solidFill>
                  <a:srgbClr val="FF0000"/>
                </a:solidFill>
                <a:latin typeface="Kruti Dev 010" pitchFamily="2" charset="0"/>
                <a:cs typeface="Arial" panose="020B0604020202020204" pitchFamily="34" charset="0"/>
              </a:endParaRP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C3916376-6B4E-4074-B838-2DEC9B3403C1}"/>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4. </a:t>
            </a:r>
            <a:r>
              <a:rPr lang="en-GB" altLang="en-US"/>
              <a:t>Their fulfilment, evaluation leads to mutual happiness</a:t>
            </a:r>
            <a:endParaRPr lang="en-US" altLang="en-US"/>
          </a:p>
        </p:txBody>
      </p:sp>
      <p:sp>
        <p:nvSpPr>
          <p:cNvPr id="3" name="Text Placeholder 2">
            <a:extLst>
              <a:ext uri="{FF2B5EF4-FFF2-40B4-BE49-F238E27FC236}">
                <a16:creationId xmlns:a16="http://schemas.microsoft.com/office/drawing/2014/main" id="{EAFD8CF2-91BA-45E7-8053-06C7035CE8DC}"/>
              </a:ext>
            </a:extLst>
          </p:cNvPr>
          <p:cNvSpPr>
            <a:spLocks noGrp="1"/>
          </p:cNvSpPr>
          <p:nvPr>
            <p:ph type="body" sz="quarter" idx="13"/>
          </p:nvPr>
        </p:nvSpPr>
        <p:spPr/>
        <p:txBody>
          <a:bodyPr>
            <a:normAutofit lnSpcReduction="10000"/>
          </a:bodyPr>
          <a:lstStyle/>
          <a:p>
            <a:pPr marL="457200" indent="-457200">
              <a:buFont typeface="Symbol" pitchFamily="18" charset="2"/>
              <a:buNone/>
              <a:defRPr/>
            </a:pPr>
            <a:r>
              <a:rPr>
                <a:latin typeface="Arial" charset="0"/>
                <a:cs typeface="Arial" charset="0"/>
              </a:rPr>
              <a:t>These feelings are naturally acceptable to me. Therefore having these feelings in myself leads to my happiness</a:t>
            </a:r>
          </a:p>
          <a:p>
            <a:pPr marL="457200" indent="-457200">
              <a:buFont typeface="Symbol" pitchFamily="18" charset="2"/>
              <a:buNone/>
              <a:defRPr/>
            </a:pPr>
            <a:r>
              <a:rPr>
                <a:latin typeface="Arial" charset="0"/>
                <a:cs typeface="Arial" charset="0"/>
              </a:rPr>
              <a:t>These feelings are naturally acceptable to the other, therefore their fulfillment leads to happiness of the other</a:t>
            </a:r>
          </a:p>
          <a:p>
            <a:pPr>
              <a:buFont typeface="Symbol" pitchFamily="18" charset="2"/>
              <a:buNone/>
              <a:defRPr/>
            </a:pPr>
            <a:endParaRPr>
              <a:latin typeface="Arial" charset="0"/>
              <a:cs typeface="Arial" charset="0"/>
            </a:endParaRPr>
          </a:p>
          <a:p>
            <a:pPr>
              <a:buFont typeface="Symbol" pitchFamily="18" charset="2"/>
              <a:buNone/>
              <a:defRPr/>
            </a:pPr>
            <a:r>
              <a:rPr>
                <a:latin typeface="Arial" charset="0"/>
                <a:cs typeface="Arial" charset="0"/>
              </a:rPr>
              <a:t>Can you see that problems in relationship are due to the absence of one or more of these feelings? We try to compensate with physical facility..</a:t>
            </a:r>
          </a:p>
          <a:p>
            <a:pPr marL="457200" indent="-457200">
              <a:buFont typeface="Symbol" pitchFamily="18" charset="2"/>
              <a:buNone/>
              <a:defRPr/>
            </a:pPr>
            <a:endParaRPr>
              <a:latin typeface="Arial" charset="0"/>
              <a:cs typeface="Arial" charset="0"/>
            </a:endParaRPr>
          </a:p>
          <a:p>
            <a:pPr marL="457200" indent="-457200">
              <a:buFont typeface="Symbol" pitchFamily="18" charset="2"/>
              <a:buNone/>
              <a:defRPr/>
            </a:pPr>
            <a:r>
              <a:rPr>
                <a:latin typeface="Arial" charset="0"/>
                <a:cs typeface="Arial" charset="0"/>
              </a:rPr>
              <a:t>When you have these feelings in you, does it lead to your happiness?</a:t>
            </a:r>
          </a:p>
          <a:p>
            <a:pPr marL="457200" indent="-457200">
              <a:buFont typeface="Symbol" pitchFamily="18" charset="2"/>
              <a:buNone/>
              <a:defRPr/>
            </a:pPr>
            <a:endParaRPr>
              <a:latin typeface="Arial" charset="0"/>
              <a:cs typeface="Arial" charset="0"/>
            </a:endParaRPr>
          </a:p>
          <a:p>
            <a:pPr marL="457200" indent="-457200">
              <a:buFont typeface="Symbol" pitchFamily="18" charset="2"/>
              <a:buNone/>
              <a:defRPr/>
            </a:pPr>
            <a:r>
              <a:rPr>
                <a:latin typeface="Arial" charset="0"/>
                <a:cs typeface="Arial" charset="0"/>
              </a:rPr>
              <a:t>When you express them to the other, does it lead to happiness of the other?</a:t>
            </a:r>
          </a:p>
          <a:p>
            <a:pPr marL="457200" indent="-457200">
              <a:buFont typeface="Symbol" pitchFamily="18" charset="2"/>
              <a:buNone/>
              <a:defRPr/>
            </a:pPr>
            <a:endParaRPr sz="1000">
              <a:latin typeface="Arial" charset="0"/>
              <a:cs typeface="Arial" charset="0"/>
            </a:endParaRPr>
          </a:p>
          <a:p>
            <a:pPr marL="457200" indent="-457200">
              <a:buFont typeface="Symbol" pitchFamily="18" charset="2"/>
              <a:buNone/>
              <a:defRPr/>
            </a:pPr>
            <a:r>
              <a:rPr>
                <a:latin typeface="Arial" charset="0"/>
                <a:cs typeface="Arial" charset="0"/>
              </a:rPr>
              <a:t>Evaluation is required to verify</a:t>
            </a:r>
            <a:endParaRPr lang="en-GB">
              <a:latin typeface="Arial" charset="0"/>
              <a:cs typeface="Arial" charset="0"/>
            </a:endParaRPr>
          </a:p>
          <a:p>
            <a:pPr marL="914400" lvl="2" indent="-457200">
              <a:defRPr/>
            </a:pPr>
            <a:r>
              <a:rPr>
                <a:latin typeface="Arial" charset="0"/>
                <a:cs typeface="Arial" charset="0"/>
              </a:rPr>
              <a:t>whether I have these feelings or not</a:t>
            </a:r>
            <a:endParaRPr lang="en-GB">
              <a:latin typeface="Arial" charset="0"/>
              <a:cs typeface="Arial" charset="0"/>
            </a:endParaRPr>
          </a:p>
          <a:p>
            <a:pPr marL="914400" lvl="2" indent="-457200">
              <a:defRPr/>
            </a:pPr>
            <a:r>
              <a:rPr>
                <a:latin typeface="Arial" charset="0"/>
                <a:cs typeface="Arial" charset="0"/>
              </a:rPr>
              <a:t>whether I have expressed these feelings to the other or not</a:t>
            </a:r>
            <a:endParaRPr lang="en-GB">
              <a:latin typeface="Arial" charset="0"/>
              <a:cs typeface="Arial" charset="0"/>
            </a:endParaRPr>
          </a:p>
          <a:p>
            <a:pPr marL="914400" lvl="2" indent="-457200">
              <a:defRPr/>
            </a:pPr>
            <a:r>
              <a:rPr>
                <a:latin typeface="Arial" charset="0"/>
                <a:cs typeface="Arial" charset="0"/>
              </a:rPr>
              <a:t>whether it has reached to the other or not… and ultimately</a:t>
            </a:r>
            <a:endParaRPr lang="en-GB">
              <a:latin typeface="Arial" charset="0"/>
              <a:cs typeface="Arial" charset="0"/>
            </a:endParaRPr>
          </a:p>
          <a:p>
            <a:pPr marL="914400" lvl="2" indent="-457200">
              <a:defRPr/>
            </a:pPr>
            <a:r>
              <a:rPr>
                <a:latin typeface="Arial" charset="0"/>
                <a:cs typeface="Arial" charset="0"/>
              </a:rPr>
              <a:t>whether the result is mutual happiness or not</a:t>
            </a:r>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9EFCC8D-71FB-4AB7-91EA-6087199CDEDC}"/>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Analysis of Current Situation</a:t>
            </a:r>
          </a:p>
        </p:txBody>
      </p:sp>
      <p:sp>
        <p:nvSpPr>
          <p:cNvPr id="3" name="Text Placeholder 2">
            <a:extLst>
              <a:ext uri="{FF2B5EF4-FFF2-40B4-BE49-F238E27FC236}">
                <a16:creationId xmlns:a16="http://schemas.microsoft.com/office/drawing/2014/main" id="{6AB8AB1E-29E0-4201-9FB9-4405B7DE4D16}"/>
              </a:ext>
            </a:extLst>
          </p:cNvPr>
          <p:cNvSpPr>
            <a:spLocks noGrp="1"/>
          </p:cNvSpPr>
          <p:nvPr>
            <p:ph type="body" sz="quarter" idx="13"/>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marL="457200" indent="-457200">
              <a:lnSpc>
                <a:spcPct val="90000"/>
              </a:lnSpc>
              <a:spcBef>
                <a:spcPct val="50000"/>
              </a:spcBef>
              <a:spcAft>
                <a:spcPct val="10000"/>
              </a:spcAft>
              <a:buFont typeface="Symbol" pitchFamily="18" charset="2"/>
              <a:buNone/>
              <a:defRPr/>
            </a:pPr>
            <a:r>
              <a:rPr altLang="en-US"/>
              <a:t>Generally, we are unhappy because these feelings are not in us</a:t>
            </a:r>
          </a:p>
          <a:p>
            <a:pPr marL="457200" indent="-457200">
              <a:lnSpc>
                <a:spcPct val="90000"/>
              </a:lnSpc>
              <a:spcBef>
                <a:spcPct val="50000"/>
              </a:spcBef>
              <a:spcAft>
                <a:spcPct val="10000"/>
              </a:spcAft>
              <a:buFont typeface="Symbol" pitchFamily="18" charset="2"/>
              <a:buNone/>
              <a:defRPr/>
            </a:pPr>
            <a:r>
              <a:rPr altLang="en-US"/>
              <a:t>(since we have not understood relationship, feelings in relationship)</a:t>
            </a:r>
          </a:p>
          <a:p>
            <a:pPr marL="457200" indent="-457200">
              <a:lnSpc>
                <a:spcPct val="90000"/>
              </a:lnSpc>
              <a:spcBef>
                <a:spcPct val="50000"/>
              </a:spcBef>
              <a:spcAft>
                <a:spcPct val="10000"/>
              </a:spcAft>
              <a:buFont typeface="Symbol" pitchFamily="18" charset="2"/>
              <a:buNone/>
              <a:defRPr/>
            </a:pPr>
            <a:endParaRPr altLang="en-US"/>
          </a:p>
          <a:p>
            <a:pPr marL="457200" indent="-457200">
              <a:lnSpc>
                <a:spcPct val="90000"/>
              </a:lnSpc>
              <a:spcBef>
                <a:spcPct val="50000"/>
              </a:spcBef>
              <a:spcAft>
                <a:spcPct val="10000"/>
              </a:spcAft>
              <a:buFont typeface="Symbol" pitchFamily="18" charset="2"/>
              <a:buNone/>
              <a:defRPr/>
            </a:pPr>
            <a:r>
              <a:rPr altLang="en-US"/>
              <a:t>We try to get feelings (like respect) from the other in so many ways</a:t>
            </a:r>
          </a:p>
          <a:p>
            <a:pPr marL="457200" indent="-457200">
              <a:lnSpc>
                <a:spcPct val="90000"/>
              </a:lnSpc>
              <a:spcBef>
                <a:spcPct val="50000"/>
              </a:spcBef>
              <a:spcAft>
                <a:spcPct val="10000"/>
              </a:spcAft>
              <a:buFont typeface="Symbol" pitchFamily="18" charset="2"/>
              <a:buNone/>
              <a:defRPr/>
            </a:pPr>
            <a:r>
              <a:rPr altLang="en-US"/>
              <a:t>(build big houses, wear fashionable clothes, get special haircuts, etc.)</a:t>
            </a:r>
          </a:p>
          <a:p>
            <a:pPr lvl="1">
              <a:lnSpc>
                <a:spcPct val="90000"/>
              </a:lnSpc>
              <a:spcBef>
                <a:spcPct val="50000"/>
              </a:spcBef>
              <a:spcAft>
                <a:spcPct val="10000"/>
              </a:spcAft>
              <a:defRPr/>
            </a:pPr>
            <a:r>
              <a:rPr lang="en-IN" altLang="en-US"/>
              <a:t>If the other expresses these feelings to us, we feel happy</a:t>
            </a:r>
          </a:p>
          <a:p>
            <a:pPr lvl="1">
              <a:lnSpc>
                <a:spcPct val="90000"/>
              </a:lnSpc>
              <a:spcBef>
                <a:spcPct val="50000"/>
              </a:spcBef>
              <a:spcAft>
                <a:spcPct val="10000"/>
              </a:spcAft>
              <a:defRPr/>
            </a:pPr>
            <a:r>
              <a:rPr lang="en-IN" altLang="en-US"/>
              <a:t>If the other does not express these feelings to us, we feel unhappy</a:t>
            </a:r>
          </a:p>
          <a:p>
            <a:pPr marL="457200" indent="-457200">
              <a:lnSpc>
                <a:spcPct val="90000"/>
              </a:lnSpc>
              <a:spcBef>
                <a:spcPct val="50000"/>
              </a:spcBef>
              <a:spcAft>
                <a:spcPct val="10000"/>
              </a:spcAft>
              <a:buFont typeface="Symbol" pitchFamily="18" charset="2"/>
              <a:buNone/>
              <a:defRPr/>
            </a:pPr>
            <a:endParaRPr altLang="en-US"/>
          </a:p>
          <a:p>
            <a:pPr marL="457200" indent="-457200">
              <a:lnSpc>
                <a:spcPct val="90000"/>
              </a:lnSpc>
              <a:spcBef>
                <a:spcPct val="50000"/>
              </a:spcBef>
              <a:spcAft>
                <a:spcPct val="10000"/>
              </a:spcAft>
              <a:buFont typeface="Symbol" pitchFamily="18" charset="2"/>
              <a:buNone/>
              <a:defRPr/>
            </a:pPr>
            <a:r>
              <a:rPr altLang="en-US"/>
              <a:t>The other is also trying to get these feelings from us! </a:t>
            </a:r>
          </a:p>
          <a:p>
            <a:pPr marL="457200" indent="-457200">
              <a:lnSpc>
                <a:spcPct val="90000"/>
              </a:lnSpc>
              <a:spcBef>
                <a:spcPct val="50000"/>
              </a:spcBef>
              <a:spcAft>
                <a:spcPct val="10000"/>
              </a:spcAft>
              <a:buFont typeface="Symbol" pitchFamily="18" charset="2"/>
              <a:buNone/>
              <a:defRPr/>
            </a:pPr>
            <a:endParaRPr altLang="en-US"/>
          </a:p>
          <a:p>
            <a:pPr marL="457200" indent="-457200">
              <a:lnSpc>
                <a:spcPct val="90000"/>
              </a:lnSpc>
              <a:spcBef>
                <a:spcPct val="50000"/>
              </a:spcBef>
              <a:spcAft>
                <a:spcPct val="10000"/>
              </a:spcAft>
              <a:buFont typeface="Symbol" pitchFamily="18" charset="2"/>
              <a:buNone/>
              <a:defRPr/>
            </a:pPr>
            <a:endParaRPr altLang="en-US"/>
          </a:p>
          <a:p>
            <a:pPr marL="457200" indent="-457200">
              <a:lnSpc>
                <a:spcPct val="90000"/>
              </a:lnSpc>
              <a:spcBef>
                <a:spcPct val="50000"/>
              </a:spcBef>
              <a:spcAft>
                <a:spcPct val="10000"/>
              </a:spcAft>
              <a:buFont typeface="Symbol" pitchFamily="18" charset="2"/>
              <a:buNone/>
              <a:defRPr/>
            </a:pPr>
            <a:r>
              <a:rPr altLang="en-US"/>
              <a:t>It is like everyone is begging for feelings (like respect) and everybody’s bowl is empty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9EE1259-1870-4F17-AB8D-B58C14E1D967}"/>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The Way Forward</a:t>
            </a:r>
          </a:p>
        </p:txBody>
      </p:sp>
      <p:sp>
        <p:nvSpPr>
          <p:cNvPr id="3" name="Text Placeholder 2">
            <a:extLst>
              <a:ext uri="{FF2B5EF4-FFF2-40B4-BE49-F238E27FC236}">
                <a16:creationId xmlns:a16="http://schemas.microsoft.com/office/drawing/2014/main" id="{FFBD8300-A117-4670-B44B-97B6DDF61EC9}"/>
              </a:ext>
            </a:extLst>
          </p:cNvPr>
          <p:cNvSpPr>
            <a:spLocks noGrp="1"/>
          </p:cNvSpPr>
          <p:nvPr>
            <p:ph type="body" sz="quarter" idx="13"/>
          </p:nvPr>
        </p:nvSpPr>
        <p:spPr/>
        <p:txBody>
          <a:bodyPr>
            <a:normAutofit lnSpcReduction="10000"/>
          </a:bodyPr>
          <a:lstStyle/>
          <a:p>
            <a:pPr marL="457200" indent="-457200">
              <a:spcAft>
                <a:spcPct val="10000"/>
              </a:spcAft>
              <a:buFont typeface="Symbol" pitchFamily="18" charset="2"/>
              <a:buNone/>
              <a:defRPr/>
            </a:pPr>
            <a:r>
              <a:rPr lang="en-GB">
                <a:latin typeface="Arial" charset="0"/>
                <a:cs typeface="Arial" charset="0"/>
              </a:rPr>
              <a:t>The most fundamental thing is to understand these feelings. If I understand these feelings then I have these feelings in me</a:t>
            </a:r>
          </a:p>
          <a:p>
            <a:pPr marL="457200" indent="-457200">
              <a:spcAft>
                <a:spcPct val="10000"/>
              </a:spcAft>
              <a:buFont typeface="Symbol" pitchFamily="18" charset="2"/>
              <a:buNone/>
              <a:defRPr/>
            </a:pPr>
            <a:endParaRPr>
              <a:latin typeface="Arial" charset="0"/>
              <a:cs typeface="Arial" charset="0"/>
            </a:endParaRPr>
          </a:p>
          <a:p>
            <a:pPr marL="457200" indent="-457200">
              <a:spcAft>
                <a:spcPct val="10000"/>
              </a:spcAft>
              <a:buFont typeface="Symbol" pitchFamily="18" charset="2"/>
              <a:buNone/>
              <a:defRPr/>
            </a:pPr>
            <a:r>
              <a:rPr lang="en-GB">
                <a:latin typeface="Arial" charset="0"/>
                <a:cs typeface="Arial" charset="0"/>
              </a:rPr>
              <a:t>If I understand the feeling of respect, I have feeling of respect within me</a:t>
            </a:r>
          </a:p>
          <a:p>
            <a:pPr marL="457200" indent="-457200">
              <a:spcAft>
                <a:spcPct val="10000"/>
              </a:spcAft>
              <a:buFont typeface="Symbol" pitchFamily="18" charset="2"/>
              <a:buNone/>
              <a:defRPr/>
            </a:pPr>
            <a:r>
              <a:rPr lang="en-GB">
                <a:latin typeface="Arial" charset="0"/>
                <a:cs typeface="Arial" charset="0"/>
              </a:rPr>
              <a:t>If I have feeling of respect, I am comfortable (in harmony) within myself. This leads to my happiness</a:t>
            </a:r>
          </a:p>
          <a:p>
            <a:pPr marL="457200" indent="-457200">
              <a:spcAft>
                <a:spcPct val="10000"/>
              </a:spcAft>
              <a:buFont typeface="Symbol" pitchFamily="18" charset="2"/>
              <a:buNone/>
              <a:defRPr/>
            </a:pPr>
            <a:r>
              <a:rPr lang="en-GB">
                <a:latin typeface="Arial" charset="0"/>
                <a:cs typeface="Arial" charset="0"/>
              </a:rPr>
              <a:t>When I am happy, I naturally express the feeling of respect to the other. This makes the other happy</a:t>
            </a:r>
          </a:p>
          <a:p>
            <a:pPr marL="457200" indent="-457200">
              <a:spcAft>
                <a:spcPct val="10000"/>
              </a:spcAft>
              <a:buFont typeface="Symbol" pitchFamily="18" charset="2"/>
              <a:buNone/>
              <a:defRPr/>
            </a:pPr>
            <a:endParaRPr lang="en-GB">
              <a:latin typeface="Arial" charset="0"/>
              <a:cs typeface="Arial" charset="0"/>
            </a:endParaRPr>
          </a:p>
          <a:p>
            <a:pPr marL="457200" indent="-457200">
              <a:spcAft>
                <a:spcPct val="10000"/>
              </a:spcAft>
              <a:buFont typeface="Symbol" pitchFamily="18" charset="2"/>
              <a:buNone/>
              <a:defRPr/>
            </a:pPr>
            <a:endParaRPr lang="en-GB">
              <a:latin typeface="Arial" charset="0"/>
              <a:cs typeface="Arial" charset="0"/>
            </a:endParaRPr>
          </a:p>
          <a:p>
            <a:pPr marL="457200" indent="-457200">
              <a:spcAft>
                <a:spcPct val="10000"/>
              </a:spcAft>
              <a:buFont typeface="Symbol" pitchFamily="18" charset="2"/>
              <a:buNone/>
              <a:defRPr/>
            </a:pPr>
            <a:endParaRPr lang="en-GB">
              <a:latin typeface="Arial" charset="0"/>
              <a:cs typeface="Arial" charset="0"/>
            </a:endParaRPr>
          </a:p>
          <a:p>
            <a:pPr marL="457200" indent="-457200">
              <a:spcAft>
                <a:spcPct val="10000"/>
              </a:spcAft>
              <a:buFont typeface="Symbol" pitchFamily="18" charset="2"/>
              <a:buNone/>
              <a:defRPr/>
            </a:pPr>
            <a:endParaRPr lang="en-GB">
              <a:latin typeface="Arial" charset="0"/>
              <a:cs typeface="Arial" charset="0"/>
            </a:endParaRPr>
          </a:p>
          <a:p>
            <a:pPr marL="457200" indent="-457200">
              <a:spcAft>
                <a:spcPct val="10000"/>
              </a:spcAft>
              <a:buFont typeface="Symbol" pitchFamily="18" charset="2"/>
              <a:buNone/>
              <a:defRPr/>
            </a:pPr>
            <a:endParaRPr lang="en-GB">
              <a:latin typeface="Arial" charset="0"/>
              <a:cs typeface="Arial" charset="0"/>
            </a:endParaRPr>
          </a:p>
          <a:p>
            <a:pPr marL="457200" indent="-457200">
              <a:spcAft>
                <a:spcPct val="10000"/>
              </a:spcAft>
              <a:buFont typeface="Symbol" pitchFamily="18" charset="2"/>
              <a:buNone/>
              <a:defRPr/>
            </a:pPr>
            <a:r>
              <a:rPr>
                <a:latin typeface="Arial" charset="0"/>
                <a:cs typeface="Arial" charset="0"/>
              </a:rPr>
              <a:t>In this way, understanding the feeling, having the feeling, expressing the feeling and its right evaluation leads to mutual happiness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0">
            <a:extLst>
              <a:ext uri="{FF2B5EF4-FFF2-40B4-BE49-F238E27FC236}">
                <a16:creationId xmlns:a16="http://schemas.microsoft.com/office/drawing/2014/main" id="{45614EFB-A60B-434D-B1DB-B93B7B88F99A}"/>
              </a:ext>
            </a:extLst>
          </p:cNvPr>
          <p:cNvSpPr>
            <a:spLocks noGrp="1"/>
          </p:cNvSpPr>
          <p:nvPr>
            <p:ph type="ctrTitle"/>
          </p:nvPr>
        </p:nvSpPr>
        <p:spPr bwMode="auto">
          <a:xfrm>
            <a:off x="685800" y="0"/>
            <a:ext cx="8229600" cy="632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gn="ctr" eaLnBrk="1" hangingPunct="1"/>
            <a:r>
              <a:rPr lang="en-US" altLang="en-US" sz="3600">
                <a:latin typeface="Arial" panose="020B0604020202020204" pitchFamily="34" charset="0"/>
              </a:rPr>
              <a:t>Lecture 11</a:t>
            </a:r>
            <a:br>
              <a:rPr lang="en-US" altLang="en-US" sz="3600">
                <a:latin typeface="Arial" panose="020B0604020202020204" pitchFamily="34" charset="0"/>
              </a:rPr>
            </a:br>
            <a:br>
              <a:rPr lang="en-US" altLang="en-US" sz="3600">
                <a:latin typeface="Arial" panose="020B0604020202020204" pitchFamily="34" charset="0"/>
              </a:rPr>
            </a:br>
            <a:br>
              <a:rPr lang="en-US" altLang="en-US" sz="3600">
                <a:latin typeface="Arial" panose="020B0604020202020204" pitchFamily="34" charset="0"/>
              </a:rPr>
            </a:br>
            <a:br>
              <a:rPr lang="en-US" altLang="en-US" sz="3600">
                <a:latin typeface="Arial" panose="020B0604020202020204" pitchFamily="34" charset="0"/>
              </a:rPr>
            </a:br>
            <a:r>
              <a:rPr lang="en-US" altLang="en-US" sz="3600">
                <a:latin typeface="Arial" panose="020B0604020202020204" pitchFamily="34" charset="0"/>
              </a:rPr>
              <a:t>‘Trust’</a:t>
            </a:r>
            <a:br>
              <a:rPr lang="en-US" altLang="en-US" sz="3600">
                <a:latin typeface="Arial" panose="020B0604020202020204" pitchFamily="34" charset="0"/>
              </a:rPr>
            </a:br>
            <a:r>
              <a:rPr lang="en-US" altLang="en-US" sz="3600">
                <a:latin typeface="Arial" panose="020B0604020202020204" pitchFamily="34" charset="0"/>
              </a:rPr>
              <a:t>The Foundational Value in Relationship</a:t>
            </a:r>
            <a:endParaRPr lang="en-US" altLang="en-US" sz="3600" b="0">
              <a:latin typeface="Arial" panose="020B0604020202020204"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DF4B6AF-AE84-47C4-B3DB-7063B086F61D}"/>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Trust (</a:t>
            </a:r>
            <a:r>
              <a:rPr lang="en-US" altLang="en-US" sz="2800">
                <a:latin typeface="Kruti Dev 010" pitchFamily="2" charset="0"/>
              </a:rPr>
              <a:t>fo”okl</a:t>
            </a:r>
            <a:r>
              <a:rPr lang="en-US" altLang="en-US"/>
              <a:t>)</a:t>
            </a:r>
            <a:endParaRPr lang="en-GB" altLang="en-US"/>
          </a:p>
        </p:txBody>
      </p:sp>
      <p:sp>
        <p:nvSpPr>
          <p:cNvPr id="4099" name="Text Placeholder 2">
            <a:extLst>
              <a:ext uri="{FF2B5EF4-FFF2-40B4-BE49-F238E27FC236}">
                <a16:creationId xmlns:a16="http://schemas.microsoft.com/office/drawing/2014/main" id="{22A5AA3A-EE90-4962-99FC-C5CF03A61F6C}"/>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dirty="0"/>
              <a:t>Trust 	= to be assured </a:t>
            </a:r>
          </a:p>
          <a:p>
            <a:pPr>
              <a:buFont typeface="Symbol" pitchFamily="18" charset="2"/>
              <a:buNone/>
            </a:pPr>
            <a:r>
              <a:rPr lang="en-GB" altLang="en-US" dirty="0"/>
              <a:t>		= to have the clarity that the other wants to make me</a:t>
            </a:r>
          </a:p>
          <a:p>
            <a:pPr>
              <a:buFont typeface="Symbol" pitchFamily="18" charset="2"/>
              <a:buNone/>
            </a:pPr>
            <a:r>
              <a:rPr lang="en-GB" altLang="en-US" dirty="0"/>
              <a:t>		   happy &amp; prosperous</a:t>
            </a:r>
          </a:p>
          <a:p>
            <a:pPr>
              <a:buFont typeface="Symbol" pitchFamily="18" charset="2"/>
              <a:buNone/>
            </a:pPr>
            <a:r>
              <a:rPr lang="en-GB" altLang="en-US" dirty="0"/>
              <a:t>		</a:t>
            </a:r>
            <a:endParaRPr lang="en-GB" altLang="en-US" i="1" dirty="0">
              <a:solidFill>
                <a:srgbClr val="1E00AA"/>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1">
            <a:extLst>
              <a:ext uri="{FF2B5EF4-FFF2-40B4-BE49-F238E27FC236}">
                <a16:creationId xmlns:a16="http://schemas.microsoft.com/office/drawing/2014/main" id="{9C77E459-ED2D-4C71-AECD-C67D1F47DE5C}"/>
              </a:ext>
            </a:extLst>
          </p:cNvPr>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a:t>The other broke a glass</a:t>
            </a:r>
          </a:p>
          <a:p>
            <a:pPr>
              <a:buFont typeface="Arial" panose="020B0604020202020204" pitchFamily="34" charset="0"/>
              <a:buNone/>
            </a:pPr>
            <a:endParaRPr lang="en-US" altLang="en-US"/>
          </a:p>
          <a:p>
            <a:pPr>
              <a:buFont typeface="Arial" panose="020B0604020202020204" pitchFamily="34" charset="0"/>
              <a:buNone/>
            </a:pPr>
            <a:r>
              <a:rPr lang="en-US" altLang="en-US"/>
              <a:t>If the other makes a mistake even once…</a:t>
            </a:r>
          </a:p>
          <a:p>
            <a:pPr marL="457200" lvl="2">
              <a:buFont typeface="Arial" panose="020B0604020202020204" pitchFamily="34" charset="0"/>
              <a:buNone/>
            </a:pPr>
            <a:r>
              <a:rPr lang="en-US" altLang="en-US"/>
              <a:t>– I doubt his intention</a:t>
            </a:r>
          </a:p>
          <a:p>
            <a:pPr lvl="1">
              <a:buFont typeface="Arial" panose="020B0604020202020204" pitchFamily="34" charset="0"/>
              <a:buNone/>
            </a:pPr>
            <a:r>
              <a:rPr lang="en-US" altLang="en-US"/>
              <a:t>– He makes mistakes intentionally</a:t>
            </a:r>
          </a:p>
          <a:p>
            <a:pPr lvl="1">
              <a:buFont typeface="Arial" panose="020B0604020202020204" pitchFamily="34" charset="0"/>
              <a:buNone/>
            </a:pPr>
            <a:r>
              <a:rPr lang="en-US" altLang="en-US"/>
              <a:t>– I have a feeling of opposition, get irritated, angry… </a:t>
            </a:r>
          </a:p>
          <a:p>
            <a:pPr lvl="1">
              <a:buFont typeface="Arial" panose="020B0604020202020204" pitchFamily="34" charset="0"/>
              <a:buNone/>
            </a:pPr>
            <a:r>
              <a:rPr lang="en-US" altLang="en-US"/>
              <a:t>– I reinforce “The other is bad”, can not improve</a:t>
            </a:r>
          </a:p>
        </p:txBody>
      </p:sp>
      <p:sp>
        <p:nvSpPr>
          <p:cNvPr id="8195" name="Content Placeholder 2">
            <a:extLst>
              <a:ext uri="{FF2B5EF4-FFF2-40B4-BE49-F238E27FC236}">
                <a16:creationId xmlns:a16="http://schemas.microsoft.com/office/drawing/2014/main" id="{889CA170-8CB9-462B-827B-994428AE81CE}"/>
              </a:ext>
            </a:extLst>
          </p:cNvPr>
          <p:cNvSpPr>
            <a:spLocks noGrp="1"/>
          </p:cNvSpPr>
          <p:nvPr>
            <p:ph sz="half" idx="2"/>
          </p:nvPr>
        </p:nvSpPr>
        <p:spPr bwMode="auto">
          <a:xfrm>
            <a:off x="4657725" y="609600"/>
            <a:ext cx="4486275"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a:t>The glass broke by accident</a:t>
            </a:r>
          </a:p>
          <a:p>
            <a:pPr>
              <a:buFont typeface="Arial" panose="020B0604020202020204" pitchFamily="34" charset="0"/>
              <a:buNone/>
            </a:pPr>
            <a:endParaRPr lang="en-US" altLang="en-US"/>
          </a:p>
          <a:p>
            <a:pPr>
              <a:buFont typeface="Arial" panose="020B0604020202020204" pitchFamily="34" charset="0"/>
              <a:buNone/>
            </a:pPr>
            <a:r>
              <a:rPr lang="en-US" altLang="en-US"/>
              <a:t>Even if I make the same mistake 100 times…</a:t>
            </a:r>
          </a:p>
          <a:p>
            <a:pPr lvl="1">
              <a:buFont typeface="Arial" panose="020B0604020202020204" pitchFamily="34" charset="0"/>
              <a:buNone/>
            </a:pPr>
            <a:r>
              <a:rPr lang="en-US" altLang="en-US"/>
              <a:t>– I never doubt my intention</a:t>
            </a:r>
          </a:p>
          <a:p>
            <a:pPr lvl="1">
              <a:buFont typeface="Arial" panose="020B0604020202020204" pitchFamily="34" charset="0"/>
              <a:buNone/>
            </a:pPr>
            <a:r>
              <a:rPr lang="en-US" altLang="en-US"/>
              <a:t>– I make mistakes by accident</a:t>
            </a:r>
          </a:p>
          <a:p>
            <a:pPr lvl="1">
              <a:buFont typeface="Arial" panose="020B0604020202020204" pitchFamily="34" charset="0"/>
              <a:buNone/>
            </a:pPr>
            <a:r>
              <a:rPr lang="en-US" altLang="en-US"/>
              <a:t>– I have a feeling “I am special”</a:t>
            </a:r>
          </a:p>
          <a:p>
            <a:pPr lvl="1">
              <a:buFont typeface="Arial" panose="020B0604020202020204" pitchFamily="34" charset="0"/>
              <a:buNone/>
            </a:pPr>
            <a:r>
              <a:rPr lang="en-US" altLang="en-US"/>
              <a:t>– I reinforce “I am good”. I do not make effort to improve my own competence</a:t>
            </a:r>
          </a:p>
        </p:txBody>
      </p:sp>
      <p:sp>
        <p:nvSpPr>
          <p:cNvPr id="15364" name="Title 3">
            <a:extLst>
              <a:ext uri="{FF2B5EF4-FFF2-40B4-BE49-F238E27FC236}">
                <a16:creationId xmlns:a16="http://schemas.microsoft.com/office/drawing/2014/main" id="{14187097-D584-40C0-832C-1EA429503D5F}"/>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About the Other			About Myself</a:t>
            </a:r>
            <a:endParaRPr lang="en-GB" altLang="en-US"/>
          </a:p>
        </p:txBody>
      </p:sp>
      <p:cxnSp>
        <p:nvCxnSpPr>
          <p:cNvPr id="5" name="Straight Connector 4">
            <a:extLst>
              <a:ext uri="{FF2B5EF4-FFF2-40B4-BE49-F238E27FC236}">
                <a16:creationId xmlns:a16="http://schemas.microsoft.com/office/drawing/2014/main" id="{CBF378CC-313B-4DE5-9507-0AE038220840}"/>
              </a:ext>
            </a:extLst>
          </p:cNvPr>
          <p:cNvCxnSpPr/>
          <p:nvPr/>
        </p:nvCxnSpPr>
        <p:spPr>
          <a:xfrm rot="16200000" flipH="1">
            <a:off x="1524000" y="3562350"/>
            <a:ext cx="6096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21">
            <a:extLst>
              <a:ext uri="{FF2B5EF4-FFF2-40B4-BE49-F238E27FC236}">
                <a16:creationId xmlns:a16="http://schemas.microsoft.com/office/drawing/2014/main" id="{5B03FF87-43E0-4010-96A1-8629B3B1F165}"/>
              </a:ext>
            </a:extLst>
          </p:cNvPr>
          <p:cNvSpPr txBox="1">
            <a:spLocks noChangeArrowheads="1"/>
          </p:cNvSpPr>
          <p:nvPr/>
        </p:nvSpPr>
        <p:spPr bwMode="auto">
          <a:xfrm>
            <a:off x="0" y="6122988"/>
            <a:ext cx="9144000" cy="430212"/>
          </a:xfrm>
          <a:prstGeom prst="rect">
            <a:avLst/>
          </a:prstGeom>
          <a:solidFill>
            <a:schemeClr val="bg1">
              <a:lumMod val="95000"/>
            </a:schemeClr>
          </a:solidFill>
          <a:ln w="9525">
            <a:solidFill>
              <a:schemeClr val="tx1"/>
            </a:solidFill>
            <a:miter lim="800000"/>
            <a:headEnd/>
            <a:tailEnd/>
          </a:ln>
        </p:spPr>
        <p:txBody>
          <a:bodyPr>
            <a:spAutoFit/>
          </a:bodyPr>
          <a:lstStyle/>
          <a:p>
            <a:pPr eaLnBrk="1" hangingPunct="1">
              <a:defRPr/>
            </a:pPr>
            <a:r>
              <a:rPr lang="en-US" sz="2200" b="1" dirty="0">
                <a:solidFill>
                  <a:srgbClr val="FF0000"/>
                </a:solidFill>
                <a:latin typeface="Arial" charset="0"/>
                <a:cs typeface="Arial" charset="0"/>
              </a:rPr>
              <a:t>Doubt on intention is a major reason for problems in relationships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9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9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2C9B8A60-5E55-4320-8FE7-F50A13989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38" y="0"/>
            <a:ext cx="7578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a:extLst>
              <a:ext uri="{FF2B5EF4-FFF2-40B4-BE49-F238E27FC236}">
                <a16:creationId xmlns:a16="http://schemas.microsoft.com/office/drawing/2014/main" id="{0C44378C-D392-4CCA-8939-1ED1ACEDF2F5}"/>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Common Mistake in Relationship</a:t>
            </a:r>
          </a:p>
        </p:txBody>
      </p:sp>
      <p:sp>
        <p:nvSpPr>
          <p:cNvPr id="28675" name="Text Placeholder 5">
            <a:extLst>
              <a:ext uri="{FF2B5EF4-FFF2-40B4-BE49-F238E27FC236}">
                <a16:creationId xmlns:a16="http://schemas.microsoft.com/office/drawing/2014/main" id="{ECADD3FE-5DE1-4110-949E-6AA0CB1B80A4}"/>
              </a:ext>
            </a:extLst>
          </p:cNvPr>
          <p:cNvSpPr>
            <a:spLocks noGrp="1"/>
          </p:cNvSpPr>
          <p:nvPr>
            <p:ph type="body" sz="quarter" idx="13"/>
          </p:nvPr>
        </p:nvSpPr>
        <p:spPr bwMode="auto">
          <a:xfrm>
            <a:off x="0" y="609600"/>
            <a:ext cx="4648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a:t>I evaluate myself on the basis of my intention</a:t>
            </a:r>
          </a:p>
          <a:p>
            <a:pPr>
              <a:buFont typeface="Symbol" pitchFamily="18" charset="2"/>
              <a:buNone/>
            </a:pPr>
            <a:endParaRPr altLang="en-US"/>
          </a:p>
          <a:p>
            <a:pPr>
              <a:buFont typeface="Symbol" pitchFamily="18" charset="2"/>
              <a:buNone/>
            </a:pPr>
            <a:r>
              <a:rPr altLang="en-US"/>
              <a:t>I evaluate the other on the basis of their competence</a:t>
            </a:r>
          </a:p>
          <a:p>
            <a:pPr>
              <a:buFont typeface="Symbol" pitchFamily="18" charset="2"/>
              <a:buNone/>
            </a:pPr>
            <a:endParaRPr altLang="en-US"/>
          </a:p>
          <a:p>
            <a:pPr>
              <a:buFont typeface="Symbol" pitchFamily="18" charset="2"/>
              <a:buNone/>
            </a:pPr>
            <a:r>
              <a:rPr altLang="en-US">
                <a:sym typeface="Wingdings" panose="05000000000000000000" pitchFamily="2" charset="2"/>
              </a:rPr>
              <a:t>I doubt their intention. </a:t>
            </a:r>
            <a:r>
              <a:rPr altLang="en-US"/>
              <a:t>I assume their lack of competence to be their lack of intention</a:t>
            </a:r>
            <a:r>
              <a:rPr altLang="en-US">
                <a:sym typeface="Wingdings" panose="05000000000000000000" pitchFamily="2" charset="2"/>
              </a:rPr>
              <a:t>  I feel opposed to the other, I get irritated, angry…</a:t>
            </a:r>
            <a:endParaRPr altLang="en-US"/>
          </a:p>
          <a:p>
            <a:pPr>
              <a:buFont typeface="Symbol" pitchFamily="18" charset="2"/>
              <a:buNone/>
            </a:pPr>
            <a:endParaRPr altLang="en-US"/>
          </a:p>
          <a:p>
            <a:pPr>
              <a:buFont typeface="Symbol" pitchFamily="18" charset="2"/>
              <a:buNone/>
            </a:pPr>
            <a:r>
              <a:rPr altLang="en-US">
                <a:sym typeface="Wingdings" panose="05000000000000000000" pitchFamily="2" charset="2"/>
              </a:rPr>
              <a:t>I may not speak to the other for days… or even breakup the relationship… </a:t>
            </a:r>
            <a:r>
              <a:rPr altLang="en-US"/>
              <a:t>One may have lost many good friends like this…</a:t>
            </a:r>
          </a:p>
          <a:p>
            <a:pPr>
              <a:buFont typeface="Symbol" pitchFamily="18" charset="2"/>
              <a:buNone/>
            </a:pPr>
            <a:endParaRPr altLang="en-US"/>
          </a:p>
        </p:txBody>
      </p:sp>
      <p:sp>
        <p:nvSpPr>
          <p:cNvPr id="7" name="Rectangle 6">
            <a:extLst>
              <a:ext uri="{FF2B5EF4-FFF2-40B4-BE49-F238E27FC236}">
                <a16:creationId xmlns:a16="http://schemas.microsoft.com/office/drawing/2014/main" id="{8BB49759-1101-4A5E-BA83-D650E3008C6C}"/>
              </a:ext>
            </a:extLst>
          </p:cNvPr>
          <p:cNvSpPr/>
          <p:nvPr/>
        </p:nvSpPr>
        <p:spPr>
          <a:xfrm>
            <a:off x="4662488" y="2735263"/>
            <a:ext cx="21336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17C8AC84-EB38-46D9-BA95-A80B172F1772}"/>
              </a:ext>
            </a:extLst>
          </p:cNvPr>
          <p:cNvSpPr/>
          <p:nvPr/>
        </p:nvSpPr>
        <p:spPr>
          <a:xfrm>
            <a:off x="6781800" y="3573463"/>
            <a:ext cx="21336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 name="Rectangle 9">
            <a:extLst>
              <a:ext uri="{FF2B5EF4-FFF2-40B4-BE49-F238E27FC236}">
                <a16:creationId xmlns:a16="http://schemas.microsoft.com/office/drawing/2014/main" id="{EDD3722C-95F8-4E94-84D8-5B69D2945D09}"/>
              </a:ext>
            </a:extLst>
          </p:cNvPr>
          <p:cNvSpPr/>
          <p:nvPr/>
        </p:nvSpPr>
        <p:spPr>
          <a:xfrm>
            <a:off x="6583363" y="4114800"/>
            <a:ext cx="152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TextBox 8">
            <a:extLst>
              <a:ext uri="{FF2B5EF4-FFF2-40B4-BE49-F238E27FC236}">
                <a16:creationId xmlns:a16="http://schemas.microsoft.com/office/drawing/2014/main" id="{A47383F8-F06E-46E1-AE8C-1D31EE86C75E}"/>
              </a:ext>
            </a:extLst>
          </p:cNvPr>
          <p:cNvSpPr txBox="1">
            <a:spLocks noChangeArrowheads="1"/>
          </p:cNvSpPr>
          <p:nvPr/>
        </p:nvSpPr>
        <p:spPr bwMode="auto">
          <a:xfrm>
            <a:off x="6477000" y="4038600"/>
            <a:ext cx="2286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a:solidFill>
                  <a:srgbClr val="FF0000"/>
                </a:solidFill>
              </a:rPr>
              <a:t>?</a:t>
            </a:r>
          </a:p>
        </p:txBody>
      </p:sp>
      <p:sp>
        <p:nvSpPr>
          <p:cNvPr id="11" name="TextBox 21">
            <a:extLst>
              <a:ext uri="{FF2B5EF4-FFF2-40B4-BE49-F238E27FC236}">
                <a16:creationId xmlns:a16="http://schemas.microsoft.com/office/drawing/2014/main" id="{04F4317D-AE1D-4345-A67C-4FF518E9AF54}"/>
              </a:ext>
            </a:extLst>
          </p:cNvPr>
          <p:cNvSpPr txBox="1">
            <a:spLocks noChangeArrowheads="1"/>
          </p:cNvSpPr>
          <p:nvPr/>
        </p:nvSpPr>
        <p:spPr bwMode="auto">
          <a:xfrm>
            <a:off x="4572000" y="5445125"/>
            <a:ext cx="4572000" cy="1108075"/>
          </a:xfrm>
          <a:prstGeom prst="rect">
            <a:avLst/>
          </a:prstGeom>
          <a:solidFill>
            <a:schemeClr val="bg1">
              <a:lumMod val="95000"/>
            </a:schemeClr>
          </a:solidFill>
          <a:ln w="9525">
            <a:solidFill>
              <a:schemeClr val="tx1"/>
            </a:solidFill>
            <a:miter lim="800000"/>
            <a:headEnd/>
            <a:tailEnd/>
          </a:ln>
        </p:spPr>
        <p:txBody>
          <a:bodyPr>
            <a:spAutoFit/>
          </a:bodyPr>
          <a:lstStyle/>
          <a:p>
            <a:pPr eaLnBrk="1" hangingPunct="1">
              <a:defRPr/>
            </a:pPr>
            <a:r>
              <a:rPr lang="en-US" sz="2200" b="1" dirty="0">
                <a:solidFill>
                  <a:srgbClr val="FF0000"/>
                </a:solidFill>
                <a:cs typeface="Arial" charset="0"/>
              </a:rPr>
              <a:t>Doubt on intention is a major reason for problems in relationships</a:t>
            </a:r>
          </a:p>
        </p:txBody>
      </p:sp>
      <p:sp>
        <p:nvSpPr>
          <p:cNvPr id="12" name="Oval 11">
            <a:extLst>
              <a:ext uri="{FF2B5EF4-FFF2-40B4-BE49-F238E27FC236}">
                <a16:creationId xmlns:a16="http://schemas.microsoft.com/office/drawing/2014/main" id="{06954CA6-E2CE-45BC-A9E1-3781874DA75E}"/>
              </a:ext>
            </a:extLst>
          </p:cNvPr>
          <p:cNvSpPr/>
          <p:nvPr/>
        </p:nvSpPr>
        <p:spPr>
          <a:xfrm>
            <a:off x="6445250" y="4038600"/>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Oval 12">
            <a:extLst>
              <a:ext uri="{FF2B5EF4-FFF2-40B4-BE49-F238E27FC236}">
                <a16:creationId xmlns:a16="http://schemas.microsoft.com/office/drawing/2014/main" id="{7C0A9F58-9B47-4BC8-B657-CDCDF3779A3D}"/>
              </a:ext>
            </a:extLst>
          </p:cNvPr>
          <p:cNvSpPr/>
          <p:nvPr/>
        </p:nvSpPr>
        <p:spPr>
          <a:xfrm>
            <a:off x="8504238" y="4038600"/>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 name="Arc 14">
            <a:extLst>
              <a:ext uri="{FF2B5EF4-FFF2-40B4-BE49-F238E27FC236}">
                <a16:creationId xmlns:a16="http://schemas.microsoft.com/office/drawing/2014/main" id="{A9354FA3-C7F6-429D-B48C-986DCDE43C5C}"/>
              </a:ext>
            </a:extLst>
          </p:cNvPr>
          <p:cNvSpPr/>
          <p:nvPr/>
        </p:nvSpPr>
        <p:spPr>
          <a:xfrm rot="5400000">
            <a:off x="7210425" y="3305175"/>
            <a:ext cx="914400" cy="2076450"/>
          </a:xfrm>
          <a:prstGeom prst="arc">
            <a:avLst>
              <a:gd name="adj1" fmla="val 16357193"/>
              <a:gd name="adj2" fmla="val 5121032"/>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67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9FC2A1A-13D5-4E3E-9CAB-DDA0C545923B}"/>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Self Reflection</a:t>
            </a:r>
          </a:p>
        </p:txBody>
      </p:sp>
      <p:sp>
        <p:nvSpPr>
          <p:cNvPr id="12291" name="Text Placeholder 2">
            <a:extLst>
              <a:ext uri="{FF2B5EF4-FFF2-40B4-BE49-F238E27FC236}">
                <a16:creationId xmlns:a16="http://schemas.microsoft.com/office/drawing/2014/main" id="{33209378-44BB-4449-8EE2-A327EABEC85D}"/>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dirty="0"/>
              <a:t>If you have unconditional, continuous trust on intention (natural acceptance) of the other and if the other is lacking competence, what will you do:</a:t>
            </a:r>
          </a:p>
          <a:p>
            <a:pPr marL="685800" lvl="1" indent="-457200">
              <a:buFont typeface="Wingdings" pitchFamily="2" charset="2"/>
              <a:buAutoNum type="alphaLcParenR"/>
            </a:pPr>
            <a:r>
              <a:rPr altLang="en-US" dirty="0"/>
              <a:t>Try to improve his competence 						(and also improve your competence)</a:t>
            </a:r>
          </a:p>
          <a:p>
            <a:pPr marL="685800" lvl="1" indent="-457200">
              <a:buFont typeface="Wingdings" pitchFamily="2" charset="2"/>
              <a:buAutoNum type="alphaLcParenR"/>
            </a:pPr>
            <a:r>
              <a:rPr altLang="en-US" dirty="0"/>
              <a:t>Get irritated</a:t>
            </a:r>
          </a:p>
          <a:p>
            <a:pPr marL="685800" lvl="1" indent="-457200">
              <a:buFont typeface="Wingdings" pitchFamily="2" charset="2"/>
              <a:buAutoNum type="alphaLcParenR"/>
            </a:pPr>
            <a:r>
              <a:rPr altLang="en-US" dirty="0"/>
              <a:t>Get angry</a:t>
            </a:r>
          </a:p>
          <a:p>
            <a:pPr marL="685800" lvl="1" indent="-457200">
              <a:buFont typeface="Wingdings" pitchFamily="2" charset="2"/>
              <a:buAutoNum type="alphaLcParenR"/>
            </a:pPr>
            <a:r>
              <a:rPr altLang="en-US" dirty="0"/>
              <a:t>Have a feeling of opposition</a:t>
            </a:r>
          </a:p>
          <a:p>
            <a:pPr>
              <a:buFont typeface="Symbol" pitchFamily="18" charset="2"/>
              <a:buNone/>
            </a:pPr>
            <a:endParaRPr altLang="en-US" sz="900" dirty="0"/>
          </a:p>
          <a:p>
            <a:pPr>
              <a:buFont typeface="Symbol" pitchFamily="18" charset="2"/>
              <a:buNone/>
            </a:pPr>
            <a:r>
              <a:rPr altLang="en-US" dirty="0"/>
              <a:t>How many persons, in your family and friends, do you have trust on intention (natural acceptance) 	</a:t>
            </a:r>
            <a:endParaRPr altLang="en-US" sz="900" dirty="0"/>
          </a:p>
          <a:p>
            <a:pPr>
              <a:buFont typeface="Symbol" pitchFamily="18" charset="2"/>
              <a:buNone/>
            </a:pPr>
            <a:endParaRPr altLang="en-US" dirty="0"/>
          </a:p>
          <a:p>
            <a:pPr>
              <a:buFont typeface="Symbol" pitchFamily="18" charset="2"/>
              <a:buNone/>
            </a:pPr>
            <a:r>
              <a:rPr altLang="en-US" dirty="0"/>
              <a:t>This is fundamental. Trust on intention is the foundation of relationship</a:t>
            </a:r>
          </a:p>
          <a:p>
            <a:pPr>
              <a:buFont typeface="Symbol" pitchFamily="18" charset="2"/>
              <a:buNone/>
            </a:pPr>
            <a:endParaRPr altLang="en-US" dirty="0"/>
          </a:p>
          <a:p>
            <a:pPr>
              <a:buFont typeface="Symbol" pitchFamily="18" charset="2"/>
              <a:buNone/>
            </a:pPr>
            <a:r>
              <a:rPr altLang="en-US" dirty="0"/>
              <a:t>You can get an idea of the state of your understanding about relationship from this exploration… </a:t>
            </a:r>
          </a:p>
        </p:txBody>
      </p:sp>
      <p:grpSp>
        <p:nvGrpSpPr>
          <p:cNvPr id="2" name="Group 9">
            <a:extLst>
              <a:ext uri="{FF2B5EF4-FFF2-40B4-BE49-F238E27FC236}">
                <a16:creationId xmlns:a16="http://schemas.microsoft.com/office/drawing/2014/main" id="{6BE84693-C5A0-4A7A-83DB-09FF0F3B91FF}"/>
              </a:ext>
            </a:extLst>
          </p:cNvPr>
          <p:cNvGrpSpPr>
            <a:grpSpLocks/>
          </p:cNvGrpSpPr>
          <p:nvPr/>
        </p:nvGrpSpPr>
        <p:grpSpPr bwMode="auto">
          <a:xfrm>
            <a:off x="5181600" y="1676400"/>
            <a:ext cx="3962400" cy="609600"/>
            <a:chOff x="4495800" y="1219198"/>
            <a:chExt cx="2524125" cy="608686"/>
          </a:xfrm>
        </p:grpSpPr>
        <p:sp>
          <p:nvSpPr>
            <p:cNvPr id="17416" name="TextBox 4">
              <a:extLst>
                <a:ext uri="{FF2B5EF4-FFF2-40B4-BE49-F238E27FC236}">
                  <a16:creationId xmlns:a16="http://schemas.microsoft.com/office/drawing/2014/main" id="{9BD82C95-C6EF-4C28-91C8-845A2F3D8E06}"/>
                </a:ext>
              </a:extLst>
            </p:cNvPr>
            <p:cNvSpPr txBox="1">
              <a:spLocks noChangeArrowheads="1"/>
            </p:cNvSpPr>
            <p:nvPr/>
          </p:nvSpPr>
          <p:spPr bwMode="auto">
            <a:xfrm>
              <a:off x="4572000" y="1219198"/>
              <a:ext cx="2447925" cy="368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Trust on Intention    </a:t>
              </a:r>
              <a:r>
                <a:rPr lang="en-US" altLang="en-US">
                  <a:sym typeface="Wingdings" panose="05000000000000000000" pitchFamily="2" charset="2"/>
                </a:rPr>
                <a:t> </a:t>
              </a:r>
              <a:r>
                <a:rPr lang="en-US" altLang="en-US"/>
                <a:t>Response</a:t>
              </a:r>
            </a:p>
          </p:txBody>
        </p:sp>
        <p:sp>
          <p:nvSpPr>
            <p:cNvPr id="6" name="Right Brace 5">
              <a:extLst>
                <a:ext uri="{FF2B5EF4-FFF2-40B4-BE49-F238E27FC236}">
                  <a16:creationId xmlns:a16="http://schemas.microsoft.com/office/drawing/2014/main" id="{D47D4087-038B-45D4-998D-69D9A3416047}"/>
                </a:ext>
              </a:extLst>
            </p:cNvPr>
            <p:cNvSpPr/>
            <p:nvPr/>
          </p:nvSpPr>
          <p:spPr>
            <a:xfrm>
              <a:off x="4495800" y="1295284"/>
              <a:ext cx="29327" cy="532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grpSp>
      <p:grpSp>
        <p:nvGrpSpPr>
          <p:cNvPr id="3" name="Group 8">
            <a:extLst>
              <a:ext uri="{FF2B5EF4-FFF2-40B4-BE49-F238E27FC236}">
                <a16:creationId xmlns:a16="http://schemas.microsoft.com/office/drawing/2014/main" id="{9A25A6F5-C830-49EF-AE80-45A9AB136A75}"/>
              </a:ext>
            </a:extLst>
          </p:cNvPr>
          <p:cNvGrpSpPr>
            <a:grpSpLocks/>
          </p:cNvGrpSpPr>
          <p:nvPr/>
        </p:nvGrpSpPr>
        <p:grpSpPr bwMode="auto">
          <a:xfrm>
            <a:off x="3962400" y="2465388"/>
            <a:ext cx="3962400" cy="914400"/>
            <a:chOff x="4495800" y="1600200"/>
            <a:chExt cx="4038600" cy="914400"/>
          </a:xfrm>
        </p:grpSpPr>
        <p:sp>
          <p:nvSpPr>
            <p:cNvPr id="7" name="Right Brace 6">
              <a:extLst>
                <a:ext uri="{FF2B5EF4-FFF2-40B4-BE49-F238E27FC236}">
                  <a16:creationId xmlns:a16="http://schemas.microsoft.com/office/drawing/2014/main" id="{67C5FC8D-A9BB-465F-8E76-37BDF96A4587}"/>
                </a:ext>
              </a:extLst>
            </p:cNvPr>
            <p:cNvSpPr/>
            <p:nvPr/>
          </p:nvSpPr>
          <p:spPr>
            <a:xfrm>
              <a:off x="4495800" y="1600200"/>
              <a:ext cx="45305" cy="9144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7415" name="TextBox 7">
              <a:extLst>
                <a:ext uri="{FF2B5EF4-FFF2-40B4-BE49-F238E27FC236}">
                  <a16:creationId xmlns:a16="http://schemas.microsoft.com/office/drawing/2014/main" id="{EEB3B370-B2B7-4128-9ABB-11FDD4CE4BE6}"/>
                </a:ext>
              </a:extLst>
            </p:cNvPr>
            <p:cNvSpPr txBox="1">
              <a:spLocks noChangeArrowheads="1"/>
            </p:cNvSpPr>
            <p:nvPr/>
          </p:nvSpPr>
          <p:spPr bwMode="auto">
            <a:xfrm>
              <a:off x="4572000" y="1895403"/>
              <a:ext cx="3962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0000"/>
                  </a:solidFill>
                </a:rPr>
                <a:t>Doubt on Intention   </a:t>
              </a:r>
              <a:r>
                <a:rPr lang="en-US" altLang="en-US">
                  <a:solidFill>
                    <a:srgbClr val="FF0000"/>
                  </a:solidFill>
                  <a:sym typeface="Wingdings" panose="05000000000000000000" pitchFamily="2" charset="2"/>
                </a:rPr>
                <a:t> </a:t>
              </a:r>
              <a:r>
                <a:rPr lang="en-US" altLang="en-US">
                  <a:solidFill>
                    <a:srgbClr val="FF0000"/>
                  </a:solidFill>
                </a:rPr>
                <a:t>Reaction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a:extLst>
              <a:ext uri="{FF2B5EF4-FFF2-40B4-BE49-F238E27FC236}">
                <a16:creationId xmlns:a16="http://schemas.microsoft.com/office/drawing/2014/main" id="{83026F07-AB89-4620-AABF-3D1E6EE230D5}"/>
              </a:ext>
            </a:extLst>
          </p:cNvPr>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a:t>The glass broke by accident</a:t>
            </a:r>
          </a:p>
          <a:p>
            <a:pPr>
              <a:buFont typeface="Arial" panose="020B0604020202020204" pitchFamily="34" charset="0"/>
              <a:buNone/>
            </a:pPr>
            <a:endParaRPr lang="en-US" altLang="en-US"/>
          </a:p>
          <a:p>
            <a:pPr>
              <a:buFont typeface="Arial" panose="020B0604020202020204" pitchFamily="34" charset="0"/>
              <a:buNone/>
            </a:pPr>
            <a:r>
              <a:rPr lang="en-US" altLang="en-US"/>
              <a:t>Even if the other makes the same mistake 100 times…</a:t>
            </a:r>
          </a:p>
          <a:p>
            <a:pPr marL="457200" lvl="2">
              <a:buFont typeface="Arial" panose="020B0604020202020204" pitchFamily="34" charset="0"/>
              <a:buNone/>
            </a:pPr>
            <a:r>
              <a:rPr lang="en-US" altLang="en-US"/>
              <a:t>– I am clear about his intention</a:t>
            </a:r>
          </a:p>
          <a:p>
            <a:pPr lvl="1">
              <a:buFont typeface="Arial" panose="020B0604020202020204" pitchFamily="34" charset="0"/>
              <a:buNone/>
            </a:pPr>
            <a:r>
              <a:rPr lang="en-US" altLang="en-US"/>
              <a:t>– I know the mistake is due to lack of competence, not a lack of intention</a:t>
            </a:r>
          </a:p>
          <a:p>
            <a:pPr lvl="1">
              <a:buFont typeface="Arial" panose="020B0604020202020204" pitchFamily="34" charset="0"/>
              <a:buNone/>
            </a:pPr>
            <a:r>
              <a:rPr lang="en-US" altLang="en-US"/>
              <a:t>– I make effort to help improve his competence with a feeling of affection</a:t>
            </a:r>
          </a:p>
          <a:p>
            <a:pPr lvl="1">
              <a:buFont typeface="Arial" panose="020B0604020202020204" pitchFamily="34" charset="0"/>
              <a:buNone/>
            </a:pPr>
            <a:r>
              <a:rPr lang="en-US" altLang="en-US">
                <a:solidFill>
                  <a:srgbClr val="1E00AA"/>
                </a:solidFill>
              </a:rPr>
              <a:t>I know that “he may have difficulty understanding… and also, I may have difficulty  in explaining…”</a:t>
            </a:r>
          </a:p>
        </p:txBody>
      </p:sp>
      <p:sp>
        <p:nvSpPr>
          <p:cNvPr id="19459" name="Content Placeholder 2">
            <a:extLst>
              <a:ext uri="{FF2B5EF4-FFF2-40B4-BE49-F238E27FC236}">
                <a16:creationId xmlns:a16="http://schemas.microsoft.com/office/drawing/2014/main" id="{13517346-044E-4C04-AC33-42F466C34584}"/>
              </a:ext>
            </a:extLst>
          </p:cNvPr>
          <p:cNvSpPr>
            <a:spLocks noGrp="1"/>
          </p:cNvSpPr>
          <p:nvPr>
            <p:ph sz="half" idx="2"/>
          </p:nvPr>
        </p:nvSpPr>
        <p:spPr bwMode="auto">
          <a:xfrm>
            <a:off x="4657725" y="609600"/>
            <a:ext cx="4486275"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a:t>The glass broke by accident</a:t>
            </a:r>
          </a:p>
          <a:p>
            <a:pPr>
              <a:buFont typeface="Arial" panose="020B0604020202020204" pitchFamily="34" charset="0"/>
              <a:buNone/>
            </a:pPr>
            <a:endParaRPr lang="en-US" altLang="en-US"/>
          </a:p>
          <a:p>
            <a:pPr>
              <a:buFont typeface="Arial" panose="020B0604020202020204" pitchFamily="34" charset="0"/>
              <a:buNone/>
            </a:pPr>
            <a:r>
              <a:rPr lang="en-US" altLang="en-US"/>
              <a:t>When I make a mistake even once…</a:t>
            </a:r>
          </a:p>
          <a:p>
            <a:pPr lvl="1">
              <a:buFont typeface="Arial" panose="020B0604020202020204" pitchFamily="34" charset="0"/>
              <a:buNone/>
            </a:pPr>
            <a:r>
              <a:rPr lang="en-US" altLang="en-US"/>
              <a:t>– I am clear about my intention</a:t>
            </a:r>
          </a:p>
          <a:p>
            <a:pPr lvl="1">
              <a:buFont typeface="Arial" panose="020B0604020202020204" pitchFamily="34" charset="0"/>
              <a:buNone/>
            </a:pPr>
            <a:r>
              <a:rPr lang="en-US" altLang="en-US"/>
              <a:t>– I know the mistake is due to lack of competence, not a lack of intention</a:t>
            </a:r>
          </a:p>
          <a:p>
            <a:pPr lvl="1">
              <a:buFont typeface="Arial" panose="020B0604020202020204" pitchFamily="34" charset="0"/>
              <a:buNone/>
            </a:pPr>
            <a:r>
              <a:rPr lang="en-US" altLang="en-US"/>
              <a:t>– I make effort to improve my own competence (I am willing to learn)</a:t>
            </a:r>
          </a:p>
        </p:txBody>
      </p:sp>
      <p:sp>
        <p:nvSpPr>
          <p:cNvPr id="19460" name="Title 3">
            <a:extLst>
              <a:ext uri="{FF2B5EF4-FFF2-40B4-BE49-F238E27FC236}">
                <a16:creationId xmlns:a16="http://schemas.microsoft.com/office/drawing/2014/main" id="{03E96FA3-0155-40BD-A7A1-DCDF79566BE3}"/>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About the Other			About Myself</a:t>
            </a:r>
            <a:endParaRPr lang="en-GB" altLang="en-US"/>
          </a:p>
        </p:txBody>
      </p:sp>
      <p:cxnSp>
        <p:nvCxnSpPr>
          <p:cNvPr id="5" name="Straight Connector 4">
            <a:extLst>
              <a:ext uri="{FF2B5EF4-FFF2-40B4-BE49-F238E27FC236}">
                <a16:creationId xmlns:a16="http://schemas.microsoft.com/office/drawing/2014/main" id="{B0D1855F-9A20-4694-B557-8B5797359DDF}"/>
              </a:ext>
            </a:extLst>
          </p:cNvPr>
          <p:cNvCxnSpPr/>
          <p:nvPr/>
        </p:nvCxnSpPr>
        <p:spPr>
          <a:xfrm rot="16200000" flipH="1">
            <a:off x="1524000" y="3562350"/>
            <a:ext cx="6096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21">
            <a:extLst>
              <a:ext uri="{FF2B5EF4-FFF2-40B4-BE49-F238E27FC236}">
                <a16:creationId xmlns:a16="http://schemas.microsoft.com/office/drawing/2014/main" id="{C05260E2-358F-41C4-98B0-E4790454E3A7}"/>
              </a:ext>
            </a:extLst>
          </p:cNvPr>
          <p:cNvSpPr txBox="1">
            <a:spLocks noChangeArrowheads="1"/>
          </p:cNvSpPr>
          <p:nvPr/>
        </p:nvSpPr>
        <p:spPr bwMode="auto">
          <a:xfrm>
            <a:off x="0" y="6122988"/>
            <a:ext cx="9144000" cy="430212"/>
          </a:xfrm>
          <a:prstGeom prst="rect">
            <a:avLst/>
          </a:prstGeom>
          <a:solidFill>
            <a:schemeClr val="bg1">
              <a:lumMod val="95000"/>
            </a:schemeClr>
          </a:solidFill>
          <a:ln w="9525">
            <a:solidFill>
              <a:schemeClr val="tx1"/>
            </a:solidFill>
            <a:miter lim="800000"/>
            <a:headEnd/>
            <a:tailEnd/>
          </a:ln>
        </p:spPr>
        <p:txBody>
          <a:bodyPr>
            <a:spAutoFit/>
          </a:bodyPr>
          <a:lstStyle/>
          <a:p>
            <a:pPr eaLnBrk="1" hangingPunct="1">
              <a:defRPr/>
            </a:pPr>
            <a:r>
              <a:rPr lang="en-US" sz="2200" b="1" dirty="0">
                <a:solidFill>
                  <a:srgbClr val="FF0000"/>
                </a:solidFill>
                <a:latin typeface="Arial" charset="0"/>
                <a:cs typeface="Arial" charset="0"/>
              </a:rPr>
              <a:t>Trust on intention is the starting point for mutual development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4">
            <a:extLst>
              <a:ext uri="{FF2B5EF4-FFF2-40B4-BE49-F238E27FC236}">
                <a16:creationId xmlns:a16="http://schemas.microsoft.com/office/drawing/2014/main" id="{0E9ED549-C872-40EB-8897-D87F445645ED}"/>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Trust: The Foundation of Relationship</a:t>
            </a:r>
          </a:p>
        </p:txBody>
      </p:sp>
      <p:sp>
        <p:nvSpPr>
          <p:cNvPr id="36867" name="Text Placeholder 5">
            <a:extLst>
              <a:ext uri="{FF2B5EF4-FFF2-40B4-BE49-F238E27FC236}">
                <a16:creationId xmlns:a16="http://schemas.microsoft.com/office/drawing/2014/main" id="{10DAC283-DE78-4F8E-AD37-91A36EDC430E}"/>
              </a:ext>
            </a:extLst>
          </p:cNvPr>
          <p:cNvSpPr>
            <a:spLocks noGrp="1"/>
          </p:cNvSpPr>
          <p:nvPr>
            <p:ph type="body" sz="quarter" idx="13"/>
          </p:nvPr>
        </p:nvSpPr>
        <p:spPr bwMode="auto">
          <a:xfrm>
            <a:off x="0" y="609600"/>
            <a:ext cx="4572000" cy="5943600"/>
          </a:xfrm>
          <a:ln>
            <a:miter lim="800000"/>
            <a:headEnd/>
            <a:tailEnd/>
          </a:ln>
        </p:spPr>
        <p:txBody>
          <a:bodyPr vert="horz" wrap="square" lIns="91440" tIns="45720" rIns="91440" bIns="45720" numCol="1" anchor="t" anchorCtr="0" compatLnSpc="1">
            <a:prstTxWarp prst="textNoShape">
              <a:avLst/>
            </a:prstTxWarp>
            <a:normAutofit lnSpcReduction="10000"/>
          </a:bodyPr>
          <a:lstStyle/>
          <a:p>
            <a:pPr>
              <a:buFont typeface="Symbol" pitchFamily="18" charset="2"/>
              <a:buNone/>
              <a:defRPr/>
            </a:pPr>
            <a:r>
              <a:t>With trust on intention, I feel related to the other</a:t>
            </a:r>
          </a:p>
          <a:p>
            <a:pPr>
              <a:buFont typeface="Symbol" pitchFamily="18" charset="2"/>
              <a:buNone/>
              <a:defRPr/>
            </a:pPr>
            <a:endParaRPr sz="1000"/>
          </a:p>
          <a:p>
            <a:pPr>
              <a:buFont typeface="Symbol" pitchFamily="18" charset="2"/>
              <a:buNone/>
              <a:defRPr/>
            </a:pPr>
            <a:r>
              <a:t>When I make a program with the other </a:t>
            </a:r>
          </a:p>
          <a:p>
            <a:pPr lvl="1">
              <a:defRPr/>
            </a:pPr>
            <a:r>
              <a:rPr sz="2200"/>
              <a:t>I evaluate his competence as well as my competence and</a:t>
            </a:r>
          </a:p>
          <a:p>
            <a:pPr lvl="1">
              <a:defRPr/>
            </a:pPr>
            <a:r>
              <a:rPr sz="2200"/>
              <a:t>I make the program in accordance with our current mutual competence</a:t>
            </a:r>
          </a:p>
          <a:p>
            <a:pPr>
              <a:buFont typeface="Symbol" pitchFamily="18" charset="2"/>
              <a:buNone/>
              <a:defRPr/>
            </a:pPr>
            <a:endParaRPr sz="1000"/>
          </a:p>
          <a:p>
            <a:pPr>
              <a:buFont typeface="Symbol" pitchFamily="18" charset="2"/>
              <a:buNone/>
              <a:defRPr/>
            </a:pPr>
            <a:r>
              <a:t>I am consistently making effort to learn, to improve my competence</a:t>
            </a:r>
          </a:p>
          <a:p>
            <a:pPr>
              <a:buFont typeface="Symbol" pitchFamily="18" charset="2"/>
              <a:buNone/>
              <a:defRPr/>
            </a:pPr>
            <a:endParaRPr sz="1000"/>
          </a:p>
          <a:p>
            <a:pPr>
              <a:buFont typeface="Symbol" pitchFamily="18" charset="2"/>
              <a:buNone/>
              <a:defRPr/>
            </a:pPr>
            <a:r>
              <a:t>If the other is lacking in competence, I am committed to help the other to improve his competence, without becoming irritated…</a:t>
            </a:r>
          </a:p>
        </p:txBody>
      </p:sp>
      <p:sp>
        <p:nvSpPr>
          <p:cNvPr id="5" name="Rectangle 4">
            <a:extLst>
              <a:ext uri="{FF2B5EF4-FFF2-40B4-BE49-F238E27FC236}">
                <a16:creationId xmlns:a16="http://schemas.microsoft.com/office/drawing/2014/main" id="{9BC4BCBF-3F91-4B92-9C86-B051E4ED30BD}"/>
              </a:ext>
            </a:extLst>
          </p:cNvPr>
          <p:cNvSpPr/>
          <p:nvPr/>
        </p:nvSpPr>
        <p:spPr>
          <a:xfrm>
            <a:off x="6934200" y="2797175"/>
            <a:ext cx="21336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B0F53F80-3AF8-4EEA-B482-B390F5280E66}"/>
              </a:ext>
            </a:extLst>
          </p:cNvPr>
          <p:cNvSpPr/>
          <p:nvPr/>
        </p:nvSpPr>
        <p:spPr>
          <a:xfrm>
            <a:off x="6934200" y="3641725"/>
            <a:ext cx="2133600" cy="930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TextBox 21">
            <a:extLst>
              <a:ext uri="{FF2B5EF4-FFF2-40B4-BE49-F238E27FC236}">
                <a16:creationId xmlns:a16="http://schemas.microsoft.com/office/drawing/2014/main" id="{CC64D86B-A904-4A81-B745-AC8739A27FF9}"/>
              </a:ext>
            </a:extLst>
          </p:cNvPr>
          <p:cNvSpPr txBox="1">
            <a:spLocks noChangeArrowheads="1"/>
          </p:cNvSpPr>
          <p:nvPr/>
        </p:nvSpPr>
        <p:spPr bwMode="auto">
          <a:xfrm>
            <a:off x="4495800" y="5783263"/>
            <a:ext cx="4648200" cy="769937"/>
          </a:xfrm>
          <a:prstGeom prst="rect">
            <a:avLst/>
          </a:prstGeom>
          <a:solidFill>
            <a:schemeClr val="bg1">
              <a:lumMod val="95000"/>
            </a:schemeClr>
          </a:solidFill>
          <a:ln w="9525">
            <a:solidFill>
              <a:schemeClr val="tx1"/>
            </a:solidFill>
            <a:miter lim="800000"/>
            <a:headEnd/>
            <a:tailEnd/>
          </a:ln>
        </p:spPr>
        <p:txBody>
          <a:bodyPr>
            <a:spAutoFit/>
          </a:bodyPr>
          <a:lstStyle/>
          <a:p>
            <a:pPr eaLnBrk="1" hangingPunct="1">
              <a:defRPr/>
            </a:pPr>
            <a:r>
              <a:rPr lang="en-US" sz="2200" b="1" dirty="0">
                <a:solidFill>
                  <a:srgbClr val="FF0000"/>
                </a:solidFill>
                <a:latin typeface="Arial" charset="0"/>
                <a:cs typeface="Arial" charset="0"/>
              </a:rPr>
              <a:t>Trust on intention is the starting point for mutual development</a:t>
            </a:r>
          </a:p>
        </p:txBody>
      </p:sp>
      <p:sp>
        <p:nvSpPr>
          <p:cNvPr id="9" name="Oval 8">
            <a:extLst>
              <a:ext uri="{FF2B5EF4-FFF2-40B4-BE49-F238E27FC236}">
                <a16:creationId xmlns:a16="http://schemas.microsoft.com/office/drawing/2014/main" id="{BA0778F8-B2D8-4715-BB0E-0A414BB84D91}"/>
              </a:ext>
            </a:extLst>
          </p:cNvPr>
          <p:cNvSpPr/>
          <p:nvPr/>
        </p:nvSpPr>
        <p:spPr>
          <a:xfrm>
            <a:off x="6705600" y="42672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686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8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4">
            <a:extLst>
              <a:ext uri="{FF2B5EF4-FFF2-40B4-BE49-F238E27FC236}">
                <a16:creationId xmlns:a16="http://schemas.microsoft.com/office/drawing/2014/main" id="{B3A4AD06-CFF8-4B4D-A7B5-3AA01DB8FBF4}"/>
              </a:ext>
            </a:extLst>
          </p:cNvPr>
          <p:cNvSpPr>
            <a:spLocks noGrp="1" noChangeArrowheads="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dirty="0"/>
              <a:t>Being able to see that all human beings have the same natural acceptance (intention) as me</a:t>
            </a:r>
          </a:p>
          <a:p>
            <a:pPr marL="0" indent="0">
              <a:buFont typeface="Arial" panose="020B0604020202020204" pitchFamily="34" charset="0"/>
              <a:buNone/>
            </a:pPr>
            <a:endParaRPr lang="en-IN" altLang="en-US" dirty="0"/>
          </a:p>
          <a:p>
            <a:pPr marL="0" indent="0">
              <a:buFont typeface="Arial" panose="020B0604020202020204" pitchFamily="34" charset="0"/>
              <a:buNone/>
            </a:pPr>
            <a:r>
              <a:rPr lang="en-IN" altLang="en-US" dirty="0"/>
              <a:t>Trust on intention is founded on understanding (not based on events)</a:t>
            </a:r>
          </a:p>
          <a:p>
            <a:pPr marL="0" indent="0">
              <a:buFont typeface="Arial" panose="020B0604020202020204" pitchFamily="34" charset="0"/>
              <a:buNone/>
            </a:pPr>
            <a:endParaRPr lang="en-IN" altLang="en-US" dirty="0"/>
          </a:p>
          <a:p>
            <a:pPr marL="0" indent="0">
              <a:buFont typeface="Arial" panose="020B0604020202020204" pitchFamily="34" charset="0"/>
              <a:buNone/>
            </a:pPr>
            <a:r>
              <a:rPr lang="en-IN" altLang="en-US" dirty="0"/>
              <a:t>It does not keep changing with time or person. So it can be unconditional and continuous</a:t>
            </a:r>
          </a:p>
          <a:p>
            <a:pPr marL="0" indent="0">
              <a:buFont typeface="Arial" panose="020B0604020202020204" pitchFamily="34" charset="0"/>
              <a:buNone/>
            </a:pPr>
            <a:endParaRPr lang="en-IN" altLang="en-US" dirty="0"/>
          </a:p>
        </p:txBody>
      </p:sp>
      <p:sp>
        <p:nvSpPr>
          <p:cNvPr id="21507" name="Content Placeholder 5">
            <a:extLst>
              <a:ext uri="{FF2B5EF4-FFF2-40B4-BE49-F238E27FC236}">
                <a16:creationId xmlns:a16="http://schemas.microsoft.com/office/drawing/2014/main" id="{1C859E51-63C7-4A48-877D-B7DFDB56FEE1}"/>
              </a:ext>
            </a:extLst>
          </p:cNvPr>
          <p:cNvSpPr>
            <a:spLocks noGrp="1" noChangeArrowheads="1"/>
          </p:cNvSpPr>
          <p:nvPr>
            <p:ph sz="half" idx="2"/>
          </p:nvPr>
        </p:nvSpPr>
        <p:spPr bwMode="auto">
          <a:xfrm>
            <a:off x="4657725" y="609600"/>
            <a:ext cx="4486275"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dirty="0"/>
              <a:t>“Trust” on competence is based on events – can keep changing</a:t>
            </a:r>
          </a:p>
          <a:p>
            <a:pPr marL="0" indent="0">
              <a:buFont typeface="Arial" panose="020B0604020202020204" pitchFamily="34" charset="0"/>
              <a:buNone/>
            </a:pPr>
            <a:endParaRPr lang="en-IN" altLang="en-US" dirty="0"/>
          </a:p>
          <a:p>
            <a:pPr marL="0" indent="0">
              <a:buFont typeface="Arial" panose="020B0604020202020204" pitchFamily="34" charset="0"/>
              <a:buNone/>
            </a:pPr>
            <a:r>
              <a:rPr lang="en-IN" altLang="en-US" i="1" dirty="0"/>
              <a:t>The last 5 times I lent her money, she returned it on time… so I can trust her</a:t>
            </a:r>
          </a:p>
          <a:p>
            <a:pPr marL="0" indent="0">
              <a:buFont typeface="Arial" panose="020B0604020202020204" pitchFamily="34" charset="0"/>
              <a:buNone/>
            </a:pPr>
            <a:endParaRPr lang="en-IN" altLang="en-US" i="1" dirty="0"/>
          </a:p>
          <a:p>
            <a:pPr marL="0" indent="0">
              <a:buFont typeface="Arial" panose="020B0604020202020204" pitchFamily="34" charset="0"/>
              <a:buNone/>
            </a:pPr>
            <a:r>
              <a:rPr lang="en-IN" altLang="en-US" i="1" dirty="0"/>
              <a:t>He said he will reach at 11, but look it is after 12 now… he always comes late… so how can I trust him to be on time?</a:t>
            </a:r>
          </a:p>
          <a:p>
            <a:pPr marL="0" indent="0">
              <a:buFont typeface="Arial" panose="020B0604020202020204" pitchFamily="34" charset="0"/>
              <a:buNone/>
            </a:pPr>
            <a:endParaRPr lang="en-IN" altLang="en-US" dirty="0"/>
          </a:p>
          <a:p>
            <a:pPr marL="0" indent="0">
              <a:buFont typeface="Arial" panose="020B0604020202020204" pitchFamily="34" charset="0"/>
              <a:buNone/>
            </a:pPr>
            <a:endParaRPr lang="en-IN" altLang="en-US" dirty="0"/>
          </a:p>
          <a:p>
            <a:pPr marL="0" indent="0">
              <a:buFont typeface="Arial" panose="020B0604020202020204" pitchFamily="34" charset="0"/>
              <a:buNone/>
            </a:pPr>
            <a:endParaRPr lang="en-US" altLang="en-US" dirty="0"/>
          </a:p>
        </p:txBody>
      </p:sp>
      <p:sp>
        <p:nvSpPr>
          <p:cNvPr id="21508" name="Title 3">
            <a:extLst>
              <a:ext uri="{FF2B5EF4-FFF2-40B4-BE49-F238E27FC236}">
                <a16:creationId xmlns:a16="http://schemas.microsoft.com/office/drawing/2014/main" id="{EE323B8E-F45C-43A3-894F-645B9DC5AB43}"/>
              </a:ext>
            </a:extLst>
          </p:cNvPr>
          <p:cNvSpPr>
            <a:spLocks noGrp="1" noChangeArrowheads="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Understanding Trust			Assuming Trust</a:t>
            </a:r>
            <a:endParaRPr lang="en-US" altLang="en-US"/>
          </a:p>
        </p:txBody>
      </p:sp>
      <p:cxnSp>
        <p:nvCxnSpPr>
          <p:cNvPr id="8" name="Straight Connector 7">
            <a:extLst>
              <a:ext uri="{FF2B5EF4-FFF2-40B4-BE49-F238E27FC236}">
                <a16:creationId xmlns:a16="http://schemas.microsoft.com/office/drawing/2014/main" id="{F4694D34-6617-41CD-9E8E-A9F0972C7708}"/>
              </a:ext>
            </a:extLst>
          </p:cNvPr>
          <p:cNvCxnSpPr>
            <a:stCxn id="21508" idx="2"/>
          </p:cNvCxnSpPr>
          <p:nvPr/>
        </p:nvCxnSpPr>
        <p:spPr>
          <a:xfrm>
            <a:off x="4572000" y="457200"/>
            <a:ext cx="0" cy="60960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C726033-4A4B-401A-BC02-A7EA6D5E47E4}"/>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Sum Up</a:t>
            </a:r>
            <a:endParaRPr lang="en-GB" altLang="en-US"/>
          </a:p>
        </p:txBody>
      </p:sp>
      <p:sp>
        <p:nvSpPr>
          <p:cNvPr id="4099" name="Text Placeholder 2">
            <a:extLst>
              <a:ext uri="{FF2B5EF4-FFF2-40B4-BE49-F238E27FC236}">
                <a16:creationId xmlns:a16="http://schemas.microsoft.com/office/drawing/2014/main" id="{D02611A1-E2B4-4F19-BCF7-52335109BDE9}"/>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Autofit/>
          </a:bodyPr>
          <a:lstStyle/>
          <a:p>
            <a:pPr>
              <a:buFont typeface="Symbol" pitchFamily="18" charset="2"/>
              <a:buNone/>
              <a:defRPr/>
            </a:pPr>
            <a:r>
              <a:rPr sz="2000">
                <a:latin typeface="Arial" charset="0"/>
                <a:cs typeface="Arial" charset="0"/>
              </a:rPr>
              <a:t>Trust is </a:t>
            </a:r>
            <a:r>
              <a:rPr lang="en-GB" sz="2000">
                <a:latin typeface="Arial" charset="0"/>
                <a:cs typeface="Arial" charset="0"/>
              </a:rPr>
              <a:t>to have the clarity that the other wants to make me happy &amp; prosperous. It is the foundation of relationship</a:t>
            </a:r>
          </a:p>
          <a:p>
            <a:pPr>
              <a:buFont typeface="Symbol" pitchFamily="18" charset="2"/>
              <a:buNone/>
              <a:defRPr/>
            </a:pPr>
            <a:endParaRPr lang="en-GB" sz="2000">
              <a:latin typeface="Arial" charset="0"/>
              <a:cs typeface="Arial" charset="0"/>
            </a:endParaRPr>
          </a:p>
          <a:p>
            <a:pPr>
              <a:buFont typeface="Symbol" pitchFamily="18" charset="2"/>
              <a:buNone/>
              <a:defRPr/>
            </a:pPr>
            <a:r>
              <a:rPr lang="en-GB" sz="2000"/>
              <a:t>If I have trust on intention, I feel related to the other. </a:t>
            </a:r>
            <a:r>
              <a:rPr sz="2000"/>
              <a:t>I make a program with the other based on right evaluation of our mutual competence</a:t>
            </a:r>
          </a:p>
          <a:p>
            <a:pPr lvl="1">
              <a:defRPr/>
            </a:pPr>
            <a:r>
              <a:rPr lang="en-GB"/>
              <a:t>In case the other is lacking in competence</a:t>
            </a:r>
            <a:endParaRPr/>
          </a:p>
          <a:p>
            <a:pPr marL="914400" lvl="2" indent="-457200">
              <a:defRPr/>
            </a:pPr>
            <a:r>
              <a:rPr sz="2000"/>
              <a:t>I make effort to assure the other</a:t>
            </a:r>
          </a:p>
          <a:p>
            <a:pPr marL="914400" lvl="2" indent="-457200">
              <a:defRPr/>
            </a:pPr>
            <a:r>
              <a:rPr sz="2000"/>
              <a:t>I make effort to improve his competence once he is assured in relationship (and not before that) </a:t>
            </a:r>
          </a:p>
          <a:p>
            <a:pPr lvl="1">
              <a:defRPr/>
            </a:pPr>
            <a:r>
              <a:rPr>
                <a:latin typeface="Arial" charset="0"/>
                <a:cs typeface="Arial" charset="0"/>
              </a:rPr>
              <a:t>If I lack competence, I become ready to take help from the other to improve my competence</a:t>
            </a:r>
            <a:endParaRPr>
              <a:solidFill>
                <a:srgbClr val="FF0000"/>
              </a:solidFill>
              <a:latin typeface="Arial" charset="0"/>
              <a:cs typeface="Arial" charset="0"/>
            </a:endParaRPr>
          </a:p>
          <a:p>
            <a:pPr marL="457200" indent="-457200">
              <a:spcAft>
                <a:spcPct val="10000"/>
              </a:spcAft>
              <a:buFont typeface="Symbol" pitchFamily="18" charset="2"/>
              <a:buNone/>
              <a:defRPr/>
            </a:pPr>
            <a:r>
              <a:rPr sz="2000">
                <a:solidFill>
                  <a:srgbClr val="FF0000"/>
                </a:solidFill>
                <a:latin typeface="Arial" charset="0"/>
                <a:cs typeface="Arial" charset="0"/>
              </a:rPr>
              <a:t>If I have doubt on intention</a:t>
            </a:r>
          </a:p>
          <a:p>
            <a:pPr marL="685800" lvl="1" indent="-457200">
              <a:spcAft>
                <a:spcPct val="10000"/>
              </a:spcAft>
              <a:defRPr/>
            </a:pPr>
            <a:r>
              <a:rPr>
                <a:solidFill>
                  <a:srgbClr val="FF0000"/>
                </a:solidFill>
                <a:latin typeface="Arial" charset="0"/>
                <a:cs typeface="Arial" charset="0"/>
              </a:rPr>
              <a:t>I evaluate the other on the basis of his competence and assume the lack of competence to be the lack of intention; and thus feel opposed to him (while I evaluate myself on intention)</a:t>
            </a:r>
          </a:p>
          <a:p>
            <a:pPr marL="685800" lvl="1" indent="-457200">
              <a:spcAft>
                <a:spcPct val="10000"/>
              </a:spcAft>
              <a:defRPr/>
            </a:pPr>
            <a:r>
              <a:rPr>
                <a:solidFill>
                  <a:srgbClr val="FF0000"/>
                </a:solidFill>
                <a:latin typeface="Arial" charset="0"/>
                <a:cs typeface="Arial" charset="0"/>
              </a:rPr>
              <a:t>The feeling of opposition shows up as irritation or anger (and it may further lead to fighting, struggle and war)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0">
            <a:extLst>
              <a:ext uri="{FF2B5EF4-FFF2-40B4-BE49-F238E27FC236}">
                <a16:creationId xmlns:a16="http://schemas.microsoft.com/office/drawing/2014/main" id="{10B6D446-9ACF-4F85-9C1E-9D1216F7CEE8}"/>
              </a:ext>
            </a:extLst>
          </p:cNvPr>
          <p:cNvSpPr>
            <a:spLocks noGrp="1"/>
          </p:cNvSpPr>
          <p:nvPr>
            <p:ph type="ctrTitle"/>
          </p:nvPr>
        </p:nvSpPr>
        <p:spPr bwMode="auto">
          <a:xfrm>
            <a:off x="685800" y="0"/>
            <a:ext cx="8229600" cy="632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gn="ctr" eaLnBrk="1" hangingPunct="1"/>
            <a:r>
              <a:rPr lang="en-US" altLang="en-US" sz="3600">
                <a:latin typeface="Arial" panose="020B0604020202020204" pitchFamily="34" charset="0"/>
              </a:rPr>
              <a:t>Lecture 12</a:t>
            </a:r>
            <a:br>
              <a:rPr lang="en-US" altLang="en-US" sz="3600">
                <a:latin typeface="Arial" panose="020B0604020202020204" pitchFamily="34" charset="0"/>
              </a:rPr>
            </a:br>
            <a:br>
              <a:rPr lang="en-US" altLang="en-US" sz="3600">
                <a:latin typeface="Arial" panose="020B0604020202020204" pitchFamily="34" charset="0"/>
              </a:rPr>
            </a:br>
            <a:br>
              <a:rPr lang="en-US" altLang="en-US" sz="3600">
                <a:latin typeface="Arial" panose="020B0604020202020204" pitchFamily="34" charset="0"/>
              </a:rPr>
            </a:br>
            <a:br>
              <a:rPr lang="en-US" altLang="en-US" sz="3600">
                <a:latin typeface="Arial" panose="020B0604020202020204" pitchFamily="34" charset="0"/>
              </a:rPr>
            </a:br>
            <a:br>
              <a:rPr lang="en-US" altLang="en-US" sz="3600">
                <a:latin typeface="Arial" panose="020B0604020202020204" pitchFamily="34" charset="0"/>
              </a:rPr>
            </a:br>
            <a:r>
              <a:rPr lang="en-US" altLang="en-US" sz="3600">
                <a:latin typeface="Arial" panose="020B0604020202020204" pitchFamily="34" charset="0"/>
              </a:rPr>
              <a:t>'Respect' – The Right Evaluation</a:t>
            </a:r>
            <a:endParaRPr lang="en-US" altLang="en-US" sz="1800" b="0">
              <a:latin typeface="Arial" panose="020B0604020202020204" pitchFamily="34"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F4F9951-A2D9-4D4B-B715-BD31C30EF9B3}"/>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ea typeface="Mangal" panose="00000400000000000000" pitchFamily="2"/>
                <a:cs typeface="Arial" panose="020B0604020202020204" pitchFamily="34" charset="0"/>
              </a:rPr>
              <a:t>Respect (</a:t>
            </a:r>
            <a:r>
              <a:rPr lang="fr-FR" altLang="en-US" sz="2800">
                <a:latin typeface="Kruti Dev 010" pitchFamily="2" charset="0"/>
                <a:ea typeface="Mangal" panose="00000400000000000000" pitchFamily="2"/>
                <a:cs typeface="Arial" panose="020B0604020202020204" pitchFamily="34" charset="0"/>
              </a:rPr>
              <a:t>lEeku</a:t>
            </a:r>
            <a:r>
              <a:rPr lang="en-US" altLang="en-US">
                <a:ea typeface="Mangal" panose="00000400000000000000" pitchFamily="2"/>
                <a:cs typeface="Arial" panose="020B0604020202020204" pitchFamily="34" charset="0"/>
              </a:rPr>
              <a:t>)</a:t>
            </a:r>
            <a:endParaRPr lang="en-GB" altLang="en-US">
              <a:ea typeface="Mangal" panose="00000400000000000000" pitchFamily="2"/>
              <a:cs typeface="Arial" panose="020B0604020202020204" pitchFamily="34" charset="0"/>
            </a:endParaRPr>
          </a:p>
        </p:txBody>
      </p:sp>
      <p:sp>
        <p:nvSpPr>
          <p:cNvPr id="22531" name="Text Placeholder 2">
            <a:extLst>
              <a:ext uri="{FF2B5EF4-FFF2-40B4-BE49-F238E27FC236}">
                <a16:creationId xmlns:a16="http://schemas.microsoft.com/office/drawing/2014/main" id="{70F1658B-AF26-457E-AF21-D61E527672F6}"/>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lang="en-GB" altLang="en-US" dirty="0">
                <a:ea typeface="Mangal" panose="00000400000000000000" pitchFamily="2"/>
              </a:rPr>
              <a:t>Respect = Right Evaluation</a:t>
            </a:r>
          </a:p>
          <a:p>
            <a:pPr>
              <a:buFont typeface="Symbol" pitchFamily="18" charset="2"/>
              <a:buNone/>
            </a:pPr>
            <a:endParaRPr lang="fr-FR" altLang="en-US" sz="2800" dirty="0">
              <a:latin typeface="Kruti Dev 010" pitchFamily="2" charset="0"/>
              <a:ea typeface="Mangal" panose="00000400000000000000" pitchFamily="2"/>
            </a:endParaRPr>
          </a:p>
          <a:p>
            <a:pPr>
              <a:buFont typeface="Symbol" pitchFamily="18" charset="2"/>
              <a:buNone/>
            </a:pPr>
            <a:endParaRPr lang="fr-FR" altLang="en-US" sz="2800" dirty="0">
              <a:latin typeface="Kruti Dev 010" pitchFamily="2" charset="0"/>
              <a:ea typeface="Mangal" panose="00000400000000000000" pitchFamily="2"/>
            </a:endParaRPr>
          </a:p>
          <a:p>
            <a:pPr>
              <a:buFont typeface="Wingdings 2" panose="05020102010507070707" pitchFamily="18" charset="2"/>
              <a:buNone/>
            </a:pPr>
            <a:endParaRPr altLang="en-US" sz="2400" dirty="0">
              <a:ea typeface="Mangal" panose="00000400000000000000" pitchFamily="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1208CDB-A14F-4082-A71E-4435C9E7E706}"/>
              </a:ext>
            </a:extLst>
          </p:cNvPr>
          <p:cNvSpPr>
            <a:spLocks noGrp="1" noChangeArrowheads="1"/>
          </p:cNvSpPr>
          <p:nvPr>
            <p:ph type="title"/>
          </p:nvPr>
        </p:nvSpPr>
        <p:spPr bwMode="auto">
          <a:xfrm>
            <a:off x="0" y="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en-US" altLang="en-US" sz="2800">
              <a:latin typeface="Kruti Dev 010" pitchFamily="2" charset="0"/>
            </a:endParaRPr>
          </a:p>
        </p:txBody>
      </p:sp>
      <p:sp>
        <p:nvSpPr>
          <p:cNvPr id="15363" name="Rectangle 3">
            <a:extLst>
              <a:ext uri="{FF2B5EF4-FFF2-40B4-BE49-F238E27FC236}">
                <a16:creationId xmlns:a16="http://schemas.microsoft.com/office/drawing/2014/main" id="{32869D5E-2025-4FD8-85A7-813FE04DF1FE}"/>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lang="en-GB" altLang="en-US" dirty="0"/>
              <a:t>Over evaluation	– to evaluate for more than what it is</a:t>
            </a:r>
          </a:p>
          <a:p>
            <a:pPr>
              <a:buFont typeface="Symbol" pitchFamily="18" charset="2"/>
              <a:buNone/>
            </a:pPr>
            <a:r>
              <a:rPr altLang="en-US" sz="2800" dirty="0">
                <a:solidFill>
                  <a:srgbClr val="1E00AA"/>
                </a:solidFill>
                <a:latin typeface="Kruti Dev 010" pitchFamily="2" charset="0"/>
              </a:rPr>
              <a:t>			</a:t>
            </a:r>
            <a:endParaRPr altLang="en-US" sz="1100" dirty="0"/>
          </a:p>
          <a:p>
            <a:pPr>
              <a:buFont typeface="Symbol" pitchFamily="18" charset="2"/>
              <a:buNone/>
            </a:pPr>
            <a:r>
              <a:rPr altLang="en-US" dirty="0"/>
              <a:t>Under evaluation	– to evaluate for less   than what it is</a:t>
            </a:r>
          </a:p>
          <a:p>
            <a:pPr>
              <a:buFont typeface="Symbol" pitchFamily="18" charset="2"/>
              <a:buNone/>
            </a:pPr>
            <a:r>
              <a:rPr lang="en-GB" altLang="en-US" sz="2800" dirty="0">
                <a:solidFill>
                  <a:srgbClr val="1E00AA"/>
                </a:solidFill>
                <a:latin typeface="Kruti Dev 010" pitchFamily="2" charset="0"/>
              </a:rPr>
              <a:t>			</a:t>
            </a:r>
            <a:endParaRPr altLang="en-US" sz="1000" dirty="0"/>
          </a:p>
          <a:p>
            <a:pPr>
              <a:buFont typeface="Symbol" pitchFamily="18" charset="2"/>
              <a:buNone/>
            </a:pPr>
            <a:r>
              <a:rPr altLang="en-US" dirty="0"/>
              <a:t>Otherwise evaluation	– to evaluate for other than what it is</a:t>
            </a:r>
          </a:p>
          <a:p>
            <a:pPr>
              <a:buFont typeface="Symbol" pitchFamily="18" charset="2"/>
              <a:buNone/>
            </a:pPr>
            <a:r>
              <a:rPr lang="en-GB" altLang="en-US" sz="2800" dirty="0">
                <a:solidFill>
                  <a:srgbClr val="1E00AA"/>
                </a:solidFill>
                <a:latin typeface="Kruti Dev 010" pitchFamily="2" charset="0"/>
              </a:rPr>
              <a:t>			</a:t>
            </a:r>
            <a:endParaRPr altLang="en-US" dirty="0"/>
          </a:p>
          <a:p>
            <a:pPr>
              <a:buFont typeface="Symbol" pitchFamily="18" charset="2"/>
              <a:buNone/>
            </a:pPr>
            <a:r>
              <a:rPr altLang="en-US" dirty="0"/>
              <a:t>Whenever the evaluation is not right, it is disrespect</a:t>
            </a:r>
          </a:p>
          <a:p>
            <a:pPr>
              <a:buFont typeface="Symbol" pitchFamily="18" charset="2"/>
              <a:buNone/>
            </a:pPr>
            <a:endParaRPr altLang="en-US" dirty="0"/>
          </a:p>
          <a:p>
            <a:pPr>
              <a:buFont typeface="Symbol" pitchFamily="18" charset="2"/>
              <a:buNone/>
            </a:pPr>
            <a:r>
              <a:rPr altLang="en-US" dirty="0"/>
              <a:t>Check for yourself in every interaction with others whether it is respect or disrespect. i.e.</a:t>
            </a:r>
          </a:p>
          <a:p>
            <a:pPr lvl="1"/>
            <a:r>
              <a:rPr altLang="en-US" dirty="0"/>
              <a:t>It is right evaluation or</a:t>
            </a:r>
          </a:p>
          <a:p>
            <a:pPr lvl="1"/>
            <a:r>
              <a:rPr altLang="en-US" dirty="0"/>
              <a:t>It is over / under / otherwise evaluation</a:t>
            </a:r>
            <a:endParaRPr lang="en-GB" altLang="en-US" dirty="0"/>
          </a:p>
        </p:txBody>
      </p:sp>
      <p:grpSp>
        <p:nvGrpSpPr>
          <p:cNvPr id="2" name="Group 10">
            <a:extLst>
              <a:ext uri="{FF2B5EF4-FFF2-40B4-BE49-F238E27FC236}">
                <a16:creationId xmlns:a16="http://schemas.microsoft.com/office/drawing/2014/main" id="{C38EBE53-C0BF-4E60-BD01-1F32114693E2}"/>
              </a:ext>
            </a:extLst>
          </p:cNvPr>
          <p:cNvGrpSpPr>
            <a:grpSpLocks/>
          </p:cNvGrpSpPr>
          <p:nvPr/>
        </p:nvGrpSpPr>
        <p:grpSpPr bwMode="auto">
          <a:xfrm>
            <a:off x="7467599" y="609600"/>
            <a:ext cx="1691207" cy="2667000"/>
            <a:chOff x="4572000" y="3810000"/>
            <a:chExt cx="1491143" cy="1295400"/>
          </a:xfrm>
        </p:grpSpPr>
        <p:sp>
          <p:nvSpPr>
            <p:cNvPr id="5" name="Right Brace 4">
              <a:extLst>
                <a:ext uri="{FF2B5EF4-FFF2-40B4-BE49-F238E27FC236}">
                  <a16:creationId xmlns:a16="http://schemas.microsoft.com/office/drawing/2014/main" id="{5251A1AC-5670-424D-91A1-AE7891B0ABE7}"/>
                </a:ext>
              </a:extLst>
            </p:cNvPr>
            <p:cNvSpPr/>
            <p:nvPr/>
          </p:nvSpPr>
          <p:spPr>
            <a:xfrm>
              <a:off x="4572000" y="3810000"/>
              <a:ext cx="152568" cy="12954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a:p>
          </p:txBody>
        </p:sp>
        <p:sp>
          <p:nvSpPr>
            <p:cNvPr id="11270" name="Rectangle 9">
              <a:extLst>
                <a:ext uri="{FF2B5EF4-FFF2-40B4-BE49-F238E27FC236}">
                  <a16:creationId xmlns:a16="http://schemas.microsoft.com/office/drawing/2014/main" id="{2A030755-C29E-4B15-B4BE-64B22877834E}"/>
                </a:ext>
              </a:extLst>
            </p:cNvPr>
            <p:cNvSpPr>
              <a:spLocks noChangeArrowheads="1"/>
            </p:cNvSpPr>
            <p:nvPr/>
          </p:nvSpPr>
          <p:spPr bwMode="auto">
            <a:xfrm>
              <a:off x="4724397" y="4242687"/>
              <a:ext cx="1338746"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dirty="0"/>
                <a:t>Disrespect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36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36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4">
            <a:extLst>
              <a:ext uri="{FF2B5EF4-FFF2-40B4-BE49-F238E27FC236}">
                <a16:creationId xmlns:a16="http://schemas.microsoft.com/office/drawing/2014/main" id="{5F1D80B9-712B-4B59-9815-4C0176BC1DBF}"/>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cs typeface="Arial" panose="020B0604020202020204" pitchFamily="34" charset="0"/>
              </a:rPr>
              <a:t>Self Confidence, Ego &amp; Depression</a:t>
            </a:r>
            <a:endParaRPr lang="en-GB" altLang="en-US">
              <a:cs typeface="Arial" panose="020B0604020202020204" pitchFamily="34" charset="0"/>
            </a:endParaRPr>
          </a:p>
        </p:txBody>
      </p:sp>
      <p:sp>
        <p:nvSpPr>
          <p:cNvPr id="13315" name="Text Placeholder 9">
            <a:extLst>
              <a:ext uri="{FF2B5EF4-FFF2-40B4-BE49-F238E27FC236}">
                <a16:creationId xmlns:a16="http://schemas.microsoft.com/office/drawing/2014/main" id="{7A3C46A0-AF30-43B0-98EF-7463C1F18C3B}"/>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altLang="en-US"/>
          </a:p>
        </p:txBody>
      </p:sp>
      <p:graphicFrame>
        <p:nvGraphicFramePr>
          <p:cNvPr id="11" name="Table 10">
            <a:extLst>
              <a:ext uri="{FF2B5EF4-FFF2-40B4-BE49-F238E27FC236}">
                <a16:creationId xmlns:a16="http://schemas.microsoft.com/office/drawing/2014/main" id="{B0CB0A4B-FA80-40FD-AAB1-FD2F508D5D4A}"/>
              </a:ext>
            </a:extLst>
          </p:cNvPr>
          <p:cNvGraphicFramePr>
            <a:graphicFrameLocks noGrp="1"/>
          </p:cNvGraphicFramePr>
          <p:nvPr>
            <p:extLst>
              <p:ext uri="{D42A27DB-BD31-4B8C-83A1-F6EECF244321}">
                <p14:modId xmlns:p14="http://schemas.microsoft.com/office/powerpoint/2010/main" val="953698133"/>
              </p:ext>
            </p:extLst>
          </p:nvPr>
        </p:nvGraphicFramePr>
        <p:xfrm>
          <a:off x="-36512" y="517525"/>
          <a:ext cx="9180512" cy="2378076"/>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20000"/>
                    </a:ext>
                  </a:extLst>
                </a:gridCol>
                <a:gridCol w="3180184">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762204">
                <a:tc>
                  <a:txBody>
                    <a:bodyPr/>
                    <a:lstStyle/>
                    <a:p>
                      <a:r>
                        <a:rPr lang="en-US" sz="2200" dirty="0">
                          <a:solidFill>
                            <a:schemeClr val="tx1"/>
                          </a:solidFill>
                          <a:latin typeface="Arial" pitchFamily="34" charset="0"/>
                          <a:cs typeface="Arial" pitchFamily="34" charset="0"/>
                        </a:rPr>
                        <a:t>Right Evaluation</a:t>
                      </a:r>
                    </a:p>
                  </a:txBody>
                  <a:tcPr marT="45732" marB="45732"/>
                </a:tc>
                <a:tc>
                  <a:txBody>
                    <a:bodyPr/>
                    <a:lstStyle/>
                    <a:p>
                      <a:r>
                        <a:rPr lang="en-US" sz="2200" dirty="0">
                          <a:solidFill>
                            <a:schemeClr val="tx1"/>
                          </a:solidFill>
                          <a:latin typeface="Arial" pitchFamily="34" charset="0"/>
                          <a:cs typeface="Arial" pitchFamily="34" charset="0"/>
                        </a:rPr>
                        <a:t>Over Evaluation</a:t>
                      </a:r>
                    </a:p>
                  </a:txBody>
                  <a:tcPr marT="45732" marB="45732"/>
                </a:tc>
                <a:tc>
                  <a:txBody>
                    <a:bodyPr/>
                    <a:lstStyle/>
                    <a:p>
                      <a:r>
                        <a:rPr lang="en-US" sz="2200" dirty="0">
                          <a:solidFill>
                            <a:schemeClr val="tx1"/>
                          </a:solidFill>
                          <a:latin typeface="Arial" pitchFamily="34" charset="0"/>
                          <a:cs typeface="Arial" pitchFamily="34" charset="0"/>
                        </a:rPr>
                        <a:t>Under / Otherwise Evaluation</a:t>
                      </a:r>
                    </a:p>
                  </a:txBody>
                  <a:tcPr marT="45732" marB="45732"/>
                </a:tc>
                <a:extLst>
                  <a:ext uri="{0D108BD9-81ED-4DB2-BD59-A6C34878D82A}">
                    <a16:rowId xmlns:a16="http://schemas.microsoft.com/office/drawing/2014/main" val="10000"/>
                  </a:ext>
                </a:extLst>
              </a:tr>
              <a:tr h="426834">
                <a:tc>
                  <a:txBody>
                    <a:bodyPr/>
                    <a:lstStyle/>
                    <a:p>
                      <a:r>
                        <a:rPr lang="en-US" sz="2200" dirty="0">
                          <a:solidFill>
                            <a:schemeClr val="tx1"/>
                          </a:solidFill>
                          <a:latin typeface="Arial" pitchFamily="34" charset="0"/>
                          <a:cs typeface="Arial" pitchFamily="34" charset="0"/>
                        </a:rPr>
                        <a:t>Self Confidence</a:t>
                      </a:r>
                    </a:p>
                  </a:txBody>
                  <a:tcPr marT="45732" marB="45732"/>
                </a:tc>
                <a:tc>
                  <a:txBody>
                    <a:bodyPr/>
                    <a:lstStyle/>
                    <a:p>
                      <a:r>
                        <a:rPr lang="en-US" sz="2200" dirty="0">
                          <a:solidFill>
                            <a:schemeClr val="tx1"/>
                          </a:solidFill>
                          <a:latin typeface="Arial" pitchFamily="34" charset="0"/>
                          <a:cs typeface="Arial" pitchFamily="34" charset="0"/>
                        </a:rPr>
                        <a:t>Ego</a:t>
                      </a:r>
                    </a:p>
                  </a:txBody>
                  <a:tcPr marT="45732" marB="45732"/>
                </a:tc>
                <a:tc>
                  <a:txBody>
                    <a:bodyPr/>
                    <a:lstStyle/>
                    <a:p>
                      <a:r>
                        <a:rPr lang="en-US" sz="2200" dirty="0">
                          <a:solidFill>
                            <a:schemeClr val="tx1"/>
                          </a:solidFill>
                          <a:latin typeface="Arial" pitchFamily="34" charset="0"/>
                          <a:cs typeface="Arial" pitchFamily="34" charset="0"/>
                        </a:rPr>
                        <a:t>Depression</a:t>
                      </a:r>
                    </a:p>
                  </a:txBody>
                  <a:tcPr marT="45732" marB="45732"/>
                </a:tc>
                <a:extLst>
                  <a:ext uri="{0D108BD9-81ED-4DB2-BD59-A6C34878D82A}">
                    <a16:rowId xmlns:a16="http://schemas.microsoft.com/office/drawing/2014/main" val="10001"/>
                  </a:ext>
                </a:extLst>
              </a:tr>
              <a:tr h="762204">
                <a:tc>
                  <a:txBody>
                    <a:bodyPr/>
                    <a:lstStyle/>
                    <a:p>
                      <a:r>
                        <a:rPr lang="en-US" sz="2200" dirty="0">
                          <a:solidFill>
                            <a:schemeClr val="tx1"/>
                          </a:solidFill>
                          <a:latin typeface="Arial" pitchFamily="34" charset="0"/>
                          <a:cs typeface="Arial" pitchFamily="34" charset="0"/>
                        </a:rPr>
                        <a:t>I am self referential</a:t>
                      </a:r>
                      <a:endParaRPr lang="en-US" sz="2200" dirty="0">
                        <a:solidFill>
                          <a:schemeClr val="tx1"/>
                        </a:solidFill>
                        <a:latin typeface="+mn-lt"/>
                        <a:cs typeface="Arial" pitchFamily="34" charset="0"/>
                      </a:endParaRPr>
                    </a:p>
                  </a:txBody>
                  <a:tcPr marT="45732" marB="45732"/>
                </a:tc>
                <a:tc>
                  <a:txBody>
                    <a:bodyPr/>
                    <a:lstStyle/>
                    <a:p>
                      <a:r>
                        <a:rPr lang="en-US" sz="2200" dirty="0">
                          <a:solidFill>
                            <a:schemeClr val="tx1"/>
                          </a:solidFill>
                          <a:latin typeface="Arial" pitchFamily="34" charset="0"/>
                          <a:cs typeface="Arial" pitchFamily="34" charset="0"/>
                        </a:rPr>
                        <a:t>The other is my reference</a:t>
                      </a:r>
                    </a:p>
                  </a:txBody>
                  <a:tcPr marT="45732" marB="4573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latin typeface="Arial" pitchFamily="34" charset="0"/>
                          <a:cs typeface="Arial" pitchFamily="34" charset="0"/>
                        </a:rPr>
                        <a:t>The other is my reference</a:t>
                      </a:r>
                    </a:p>
                  </a:txBody>
                  <a:tcPr marT="45732" marB="45732"/>
                </a:tc>
                <a:extLst>
                  <a:ext uri="{0D108BD9-81ED-4DB2-BD59-A6C34878D82A}">
                    <a16:rowId xmlns:a16="http://schemas.microsoft.com/office/drawing/2014/main" val="10002"/>
                  </a:ext>
                </a:extLst>
              </a:tr>
              <a:tr h="426834">
                <a:tc>
                  <a:txBody>
                    <a:bodyPr/>
                    <a:lstStyle/>
                    <a:p>
                      <a:endParaRPr lang="en-US" sz="2200" dirty="0">
                        <a:solidFill>
                          <a:schemeClr val="tx1"/>
                        </a:solidFill>
                        <a:latin typeface="Arial" pitchFamily="34" charset="0"/>
                        <a:cs typeface="Arial" pitchFamily="34" charset="0"/>
                      </a:endParaRPr>
                    </a:p>
                  </a:txBody>
                  <a:tcPr marT="45732" marB="45732"/>
                </a:tc>
                <a:tc>
                  <a:txBody>
                    <a:bodyPr/>
                    <a:lstStyle/>
                    <a:p>
                      <a:endParaRPr lang="en-US" sz="2200" dirty="0">
                        <a:solidFill>
                          <a:schemeClr val="tx1"/>
                        </a:solidFill>
                        <a:latin typeface="Arial" pitchFamily="34" charset="0"/>
                        <a:cs typeface="Arial" pitchFamily="34" charset="0"/>
                      </a:endParaRPr>
                    </a:p>
                  </a:txBody>
                  <a:tcPr marT="45732" marB="4573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a:solidFill>
                          <a:schemeClr val="tx1"/>
                        </a:solidFill>
                        <a:latin typeface="Arial" pitchFamily="34" charset="0"/>
                        <a:cs typeface="Arial" pitchFamily="34" charset="0"/>
                      </a:endParaRPr>
                    </a:p>
                  </a:txBody>
                  <a:tcPr marT="45732" marB="45732"/>
                </a:tc>
                <a:extLst>
                  <a:ext uri="{0D108BD9-81ED-4DB2-BD59-A6C34878D82A}">
                    <a16:rowId xmlns:a16="http://schemas.microsoft.com/office/drawing/2014/main" val="10003"/>
                  </a:ext>
                </a:extLst>
              </a:tr>
            </a:tbl>
          </a:graphicData>
        </a:graphic>
      </p:graphicFrame>
      <p:pic>
        <p:nvPicPr>
          <p:cNvPr id="13338" name="Picture 3">
            <a:extLst>
              <a:ext uri="{FF2B5EF4-FFF2-40B4-BE49-F238E27FC236}">
                <a16:creationId xmlns:a16="http://schemas.microsoft.com/office/drawing/2014/main" id="{032F185D-0104-4F45-8163-D8E4AE9F2C31}"/>
              </a:ext>
            </a:extLst>
          </p:cNvPr>
          <p:cNvPicPr>
            <a:picLocks noChangeAspect="1"/>
          </p:cNvPicPr>
          <p:nvPr/>
        </p:nvPicPr>
        <p:blipFill>
          <a:blip r:embed="rId3">
            <a:lum bright="30000" contrast="20000"/>
            <a:extLst>
              <a:ext uri="{28A0092B-C50C-407E-A947-70E740481C1C}">
                <a14:useLocalDpi xmlns:a14="http://schemas.microsoft.com/office/drawing/2010/main" val="0"/>
              </a:ext>
            </a:extLst>
          </a:blip>
          <a:srcRect/>
          <a:stretch>
            <a:fillRect/>
          </a:stretch>
        </p:blipFill>
        <p:spPr bwMode="auto">
          <a:xfrm>
            <a:off x="0" y="2894013"/>
            <a:ext cx="6019800" cy="358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1" name="Rectangle 5">
            <a:extLst>
              <a:ext uri="{FF2B5EF4-FFF2-40B4-BE49-F238E27FC236}">
                <a16:creationId xmlns:a16="http://schemas.microsoft.com/office/drawing/2014/main" id="{EDDE3BF4-1AE5-45B2-9042-EC711C56463A}"/>
              </a:ext>
            </a:extLst>
          </p:cNvPr>
          <p:cNvSpPr>
            <a:spLocks noChangeArrowheads="1"/>
          </p:cNvSpPr>
          <p:nvPr/>
        </p:nvSpPr>
        <p:spPr bwMode="auto">
          <a:xfrm>
            <a:off x="6934200" y="3276600"/>
            <a:ext cx="22098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Symbol" panose="05050102010706020507" pitchFamily="18" charset="2"/>
              <a:buNone/>
            </a:pPr>
            <a:r>
              <a:rPr lang="en-US" altLang="en-US">
                <a:solidFill>
                  <a:srgbClr val="000000"/>
                </a:solidFill>
                <a:cs typeface="Arial" panose="020B0604020202020204" pitchFamily="34" charset="0"/>
              </a:rPr>
              <a:t>Assumptions…</a:t>
            </a:r>
          </a:p>
          <a:p>
            <a:pPr eaLnBrk="1" hangingPunct="1">
              <a:buFont typeface="Symbol" panose="05050102010706020507" pitchFamily="18" charset="2"/>
              <a:buNone/>
            </a:pPr>
            <a:endParaRPr lang="en-US" altLang="en-US">
              <a:solidFill>
                <a:srgbClr val="000000"/>
              </a:solidFill>
              <a:cs typeface="Arial" panose="020B0604020202020204" pitchFamily="34" charset="0"/>
            </a:endParaRPr>
          </a:p>
          <a:p>
            <a:pPr eaLnBrk="1" hangingPunct="1">
              <a:buFont typeface="Symbol" panose="05050102010706020507" pitchFamily="18" charset="2"/>
              <a:buNone/>
            </a:pPr>
            <a:r>
              <a:rPr lang="en-US" altLang="en-US">
                <a:solidFill>
                  <a:srgbClr val="000000"/>
                </a:solidFill>
                <a:cs typeface="Arial" panose="020B0604020202020204" pitchFamily="34" charset="0"/>
              </a:rPr>
              <a:t>Disharmony </a:t>
            </a:r>
            <a:r>
              <a:rPr lang="en-US" altLang="en-US">
                <a:solidFill>
                  <a:srgbClr val="000000"/>
                </a:solidFill>
                <a:cs typeface="Arial" panose="020B0604020202020204" pitchFamily="34" charset="0"/>
                <a:sym typeface="Wingdings" panose="05000000000000000000" pitchFamily="2" charset="2"/>
              </a:rPr>
              <a:t> within</a:t>
            </a:r>
          </a:p>
          <a:p>
            <a:pPr eaLnBrk="1" hangingPunct="1">
              <a:buFont typeface="Symbol" panose="05050102010706020507" pitchFamily="18" charset="2"/>
              <a:buNone/>
            </a:pPr>
            <a:endParaRPr lang="en-US" altLang="en-US">
              <a:solidFill>
                <a:srgbClr val="000000"/>
              </a:solidFill>
              <a:cs typeface="Arial" panose="020B0604020202020204" pitchFamily="34" charset="0"/>
              <a:sym typeface="Wingdings" panose="05000000000000000000" pitchFamily="2" charset="2"/>
            </a:endParaRPr>
          </a:p>
          <a:p>
            <a:pPr eaLnBrk="1" hangingPunct="1">
              <a:buFont typeface="Symbol" panose="05050102010706020507" pitchFamily="18" charset="2"/>
              <a:buNone/>
            </a:pPr>
            <a:r>
              <a:rPr lang="en-US" altLang="en-US">
                <a:solidFill>
                  <a:srgbClr val="000000"/>
                </a:solidFill>
                <a:cs typeface="Arial" panose="020B0604020202020204" pitchFamily="34" charset="0"/>
                <a:sym typeface="Wingdings" panose="05000000000000000000" pitchFamily="2" charset="2"/>
              </a:rPr>
              <a:t>Tension </a:t>
            </a:r>
          </a:p>
          <a:p>
            <a:pPr eaLnBrk="1" hangingPunct="1">
              <a:buFont typeface="Symbol" panose="05050102010706020507" pitchFamily="18" charset="2"/>
              <a:buNone/>
            </a:pPr>
            <a:endParaRPr lang="en-US" altLang="en-US">
              <a:solidFill>
                <a:srgbClr val="000000"/>
              </a:solidFill>
              <a:cs typeface="Arial" panose="020B0604020202020204" pitchFamily="34" charset="0"/>
              <a:sym typeface="Wingdings" panose="05000000000000000000" pitchFamily="2" charset="2"/>
            </a:endParaRPr>
          </a:p>
          <a:p>
            <a:pPr eaLnBrk="1" hangingPunct="1">
              <a:buFont typeface="Symbol" panose="05050102010706020507" pitchFamily="18" charset="2"/>
              <a:buNone/>
            </a:pPr>
            <a:r>
              <a:rPr lang="en-US" altLang="en-US">
                <a:solidFill>
                  <a:srgbClr val="000000"/>
                </a:solidFill>
                <a:cs typeface="Arial" panose="020B0604020202020204" pitchFamily="34" charset="0"/>
                <a:sym typeface="Wingdings" panose="05000000000000000000" pitchFamily="2" charset="2"/>
              </a:rPr>
              <a:t>Frustration </a:t>
            </a:r>
          </a:p>
          <a:p>
            <a:pPr eaLnBrk="1" hangingPunct="1">
              <a:buFont typeface="Symbol" panose="05050102010706020507" pitchFamily="18" charset="2"/>
              <a:buNone/>
            </a:pPr>
            <a:endParaRPr lang="en-US" altLang="en-US">
              <a:solidFill>
                <a:srgbClr val="000000"/>
              </a:solidFill>
              <a:cs typeface="Arial" panose="020B0604020202020204" pitchFamily="34" charset="0"/>
              <a:sym typeface="Wingdings" panose="05000000000000000000" pitchFamily="2" charset="2"/>
            </a:endParaRPr>
          </a:p>
          <a:p>
            <a:pPr eaLnBrk="1" hangingPunct="1">
              <a:buFont typeface="Symbol" panose="05050102010706020507" pitchFamily="18" charset="2"/>
              <a:buNone/>
            </a:pPr>
            <a:r>
              <a:rPr lang="en-US" altLang="en-US">
                <a:solidFill>
                  <a:srgbClr val="000000"/>
                </a:solidFill>
                <a:cs typeface="Arial" panose="020B0604020202020204" pitchFamily="34" charset="0"/>
                <a:sym typeface="Wingdings" panose="05000000000000000000" pitchFamily="2" charset="2"/>
              </a:rPr>
              <a:t>Depression </a:t>
            </a:r>
          </a:p>
          <a:p>
            <a:pPr eaLnBrk="1" hangingPunct="1">
              <a:buFont typeface="Symbol" panose="05050102010706020507" pitchFamily="18" charset="2"/>
              <a:buNone/>
            </a:pPr>
            <a:endParaRPr lang="en-US" altLang="en-US">
              <a:solidFill>
                <a:srgbClr val="000000"/>
              </a:solidFill>
              <a:cs typeface="Arial" panose="020B0604020202020204" pitchFamily="34" charset="0"/>
              <a:sym typeface="Wingdings" panose="05000000000000000000" pitchFamily="2" charset="2"/>
            </a:endParaRPr>
          </a:p>
          <a:p>
            <a:pPr eaLnBrk="1" hangingPunct="1">
              <a:buFont typeface="Symbol" panose="05050102010706020507" pitchFamily="18" charset="2"/>
              <a:buNone/>
            </a:pPr>
            <a:r>
              <a:rPr lang="en-US" altLang="en-US">
                <a:solidFill>
                  <a:srgbClr val="000000"/>
                </a:solidFill>
                <a:cs typeface="Arial" panose="020B0604020202020204" pitchFamily="34" charset="0"/>
                <a:sym typeface="Wingdings" panose="05000000000000000000" pitchFamily="2" charset="2"/>
              </a:rPr>
              <a:t>Suicide etc.</a:t>
            </a:r>
          </a:p>
        </p:txBody>
      </p:sp>
      <p:cxnSp>
        <p:nvCxnSpPr>
          <p:cNvPr id="8" name="Straight Arrow Connector 7">
            <a:extLst>
              <a:ext uri="{FF2B5EF4-FFF2-40B4-BE49-F238E27FC236}">
                <a16:creationId xmlns:a16="http://schemas.microsoft.com/office/drawing/2014/main" id="{8004C6A3-73A8-4E54-A26C-81DF046060AD}"/>
              </a:ext>
            </a:extLst>
          </p:cNvPr>
          <p:cNvCxnSpPr/>
          <p:nvPr/>
        </p:nvCxnSpPr>
        <p:spPr>
          <a:xfrm rot="5400000">
            <a:off x="7392194" y="4280694"/>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5A5CD4-26F7-44D9-9FBF-452B1AE4667A}"/>
              </a:ext>
            </a:extLst>
          </p:cNvPr>
          <p:cNvCxnSpPr/>
          <p:nvPr/>
        </p:nvCxnSpPr>
        <p:spPr>
          <a:xfrm rot="5400000">
            <a:off x="7392194" y="4812506"/>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1C7F054-F7FF-493D-8DEC-6A9C968F577E}"/>
              </a:ext>
            </a:extLst>
          </p:cNvPr>
          <p:cNvCxnSpPr/>
          <p:nvPr/>
        </p:nvCxnSpPr>
        <p:spPr>
          <a:xfrm rot="5400000">
            <a:off x="7392194" y="5368131"/>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63AA917-ECDE-4E80-B9AA-AFBDD0FC4A7E}"/>
              </a:ext>
            </a:extLst>
          </p:cNvPr>
          <p:cNvCxnSpPr/>
          <p:nvPr/>
        </p:nvCxnSpPr>
        <p:spPr>
          <a:xfrm rot="5400000">
            <a:off x="7392194" y="5899944"/>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C5B8B6-8B1C-43E1-BED0-F27A9E4E6518}"/>
              </a:ext>
            </a:extLst>
          </p:cNvPr>
          <p:cNvCxnSpPr/>
          <p:nvPr/>
        </p:nvCxnSpPr>
        <p:spPr>
          <a:xfrm rot="5400000">
            <a:off x="7392194" y="3733006"/>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AC67368F-991B-46D5-AC03-9460FCDA5D13}"/>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Human Being</a:t>
            </a:r>
          </a:p>
        </p:txBody>
      </p:sp>
      <p:sp>
        <p:nvSpPr>
          <p:cNvPr id="8195" name="Text Placeholder 2">
            <a:extLst>
              <a:ext uri="{FF2B5EF4-FFF2-40B4-BE49-F238E27FC236}">
                <a16:creationId xmlns:a16="http://schemas.microsoft.com/office/drawing/2014/main" id="{D02E9B49-B32F-4B68-89D9-5C89F41FF6FB}"/>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a:t>Human Being is co-existence of Self and Body</a:t>
            </a:r>
          </a:p>
          <a:p>
            <a:pPr>
              <a:buFont typeface="Symbol" pitchFamily="18" charset="2"/>
              <a:buNone/>
            </a:pPr>
            <a:endParaRPr altLang="en-US"/>
          </a:p>
          <a:p>
            <a:pPr>
              <a:buFont typeface="Symbol" pitchFamily="18" charset="2"/>
              <a:buNone/>
            </a:pPr>
            <a:r>
              <a:rPr altLang="en-US"/>
              <a:t>The Self is central to human existence</a:t>
            </a:r>
          </a:p>
          <a:p>
            <a:pPr>
              <a:buFont typeface="Symbol" pitchFamily="18" charset="2"/>
              <a:buNone/>
            </a:pPr>
            <a:r>
              <a:rPr lang="en-IN" altLang="en-US"/>
              <a:t>The Body is used as an instrument by the Self</a:t>
            </a:r>
          </a:p>
          <a:p>
            <a:pPr>
              <a:buFont typeface="Symbol" pitchFamily="18" charset="2"/>
              <a:buNone/>
            </a:pPr>
            <a:endParaRPr altLang="en-US"/>
          </a:p>
          <a:p>
            <a:pPr>
              <a:buFont typeface="Symbol" pitchFamily="18" charset="2"/>
              <a:buNone/>
            </a:pPr>
            <a:r>
              <a:rPr altLang="en-US"/>
              <a:t>The need of the Self is continuous happiness. For this, the program of the Self is:</a:t>
            </a:r>
          </a:p>
          <a:p>
            <a:pPr>
              <a:buFont typeface="Symbol" pitchFamily="18" charset="2"/>
              <a:buNone/>
            </a:pPr>
            <a:endParaRPr altLang="en-US" sz="1000"/>
          </a:p>
          <a:p>
            <a:pPr>
              <a:buFont typeface="Symbol" pitchFamily="18" charset="2"/>
              <a:buNone/>
            </a:pPr>
            <a:r>
              <a:rPr altLang="en-US"/>
              <a:t>To understand harmony &amp;</a:t>
            </a:r>
          </a:p>
          <a:p>
            <a:pPr>
              <a:buFont typeface="Symbol" pitchFamily="18" charset="2"/>
              <a:buNone/>
            </a:pPr>
            <a:r>
              <a:rPr altLang="en-US"/>
              <a:t>To live in harmony</a:t>
            </a:r>
          </a:p>
          <a:p>
            <a:pPr>
              <a:buFont typeface="Symbol" pitchFamily="18" charset="2"/>
              <a:buNone/>
            </a:pPr>
            <a:endParaRPr altLang="en-US" sz="2800"/>
          </a:p>
          <a:p>
            <a:pPr>
              <a:buFont typeface="Symbol" pitchFamily="18" charset="2"/>
              <a:buNone/>
            </a:pPr>
            <a:endParaRPr altLang="en-US"/>
          </a:p>
          <a:p>
            <a:pPr>
              <a:buFont typeface="Symbol" pitchFamily="18" charset="2"/>
              <a:buNone/>
            </a:pPr>
            <a:endParaRPr altLang="en-US"/>
          </a:p>
          <a:p>
            <a:pPr>
              <a:buFont typeface="Symbol" pitchFamily="18" charset="2"/>
              <a:buNone/>
            </a:pPr>
            <a:r>
              <a:rPr altLang="en-US"/>
              <a:t>Physical facility is required only for the nurturing, protection and right utilisation of the body</a:t>
            </a:r>
          </a:p>
        </p:txBody>
      </p:sp>
      <p:grpSp>
        <p:nvGrpSpPr>
          <p:cNvPr id="2" name="Group 5">
            <a:extLst>
              <a:ext uri="{FF2B5EF4-FFF2-40B4-BE49-F238E27FC236}">
                <a16:creationId xmlns:a16="http://schemas.microsoft.com/office/drawing/2014/main" id="{EFBFF954-4A92-4B20-91D1-188901321C5C}"/>
              </a:ext>
            </a:extLst>
          </p:cNvPr>
          <p:cNvGrpSpPr>
            <a:grpSpLocks/>
          </p:cNvGrpSpPr>
          <p:nvPr/>
        </p:nvGrpSpPr>
        <p:grpSpPr bwMode="auto">
          <a:xfrm>
            <a:off x="3382963" y="3397250"/>
            <a:ext cx="4505325" cy="1631950"/>
            <a:chOff x="4214921" y="2133600"/>
            <a:chExt cx="2471013" cy="1699048"/>
          </a:xfrm>
        </p:grpSpPr>
        <p:sp>
          <p:nvSpPr>
            <p:cNvPr id="8197" name="TextBox 3">
              <a:extLst>
                <a:ext uri="{FF2B5EF4-FFF2-40B4-BE49-F238E27FC236}">
                  <a16:creationId xmlns:a16="http://schemas.microsoft.com/office/drawing/2014/main" id="{21687A13-8D52-4267-A485-FC55559D7FA4}"/>
                </a:ext>
              </a:extLst>
            </p:cNvPr>
            <p:cNvSpPr txBox="1">
              <a:spLocks noChangeArrowheads="1"/>
            </p:cNvSpPr>
            <p:nvPr/>
          </p:nvSpPr>
          <p:spPr bwMode="auto">
            <a:xfrm>
              <a:off x="4323734" y="2133600"/>
              <a:ext cx="2362200" cy="169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685800" indent="-4572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sz="2000"/>
                <a:t> at all levels of being</a:t>
              </a:r>
            </a:p>
            <a:p>
              <a:pPr lvl="1" eaLnBrk="1" hangingPunct="1">
                <a:buFont typeface="Calibri" panose="020F0502020204030204" pitchFamily="34" charset="0"/>
                <a:buAutoNum type="arabicPeriod"/>
              </a:pPr>
              <a:r>
                <a:rPr lang="en-US" altLang="en-US" sz="2000">
                  <a:cs typeface="Arial" panose="020B0604020202020204" pitchFamily="34" charset="0"/>
                </a:rPr>
                <a:t>As an individual human being</a:t>
              </a:r>
            </a:p>
            <a:p>
              <a:pPr lvl="1" eaLnBrk="1" hangingPunct="1">
                <a:buFont typeface="Calibri" panose="020F0502020204030204" pitchFamily="34" charset="0"/>
                <a:buAutoNum type="arabicPeriod"/>
              </a:pPr>
              <a:r>
                <a:rPr lang="en-US" altLang="en-US" sz="2000">
                  <a:cs typeface="Arial" panose="020B0604020202020204" pitchFamily="34" charset="0"/>
                </a:rPr>
                <a:t>As a member of the family</a:t>
              </a:r>
            </a:p>
            <a:p>
              <a:pPr lvl="1" eaLnBrk="1" hangingPunct="1">
                <a:buFont typeface="Calibri" panose="020F0502020204030204" pitchFamily="34" charset="0"/>
                <a:buAutoNum type="arabicPeriod"/>
              </a:pPr>
              <a:r>
                <a:rPr lang="en-US" altLang="en-US" sz="2000">
                  <a:cs typeface="Arial" panose="020B0604020202020204" pitchFamily="34" charset="0"/>
                </a:rPr>
                <a:t>As a member of society</a:t>
              </a:r>
            </a:p>
            <a:p>
              <a:pPr lvl="1" eaLnBrk="1" hangingPunct="1">
                <a:buFont typeface="Calibri" panose="020F0502020204030204" pitchFamily="34" charset="0"/>
                <a:buAutoNum type="arabicPeriod"/>
              </a:pPr>
              <a:r>
                <a:rPr lang="en-US" altLang="en-US" sz="2000">
                  <a:cs typeface="Arial" panose="020B0604020202020204" pitchFamily="34" charset="0"/>
                </a:rPr>
                <a:t>As an unit in nature/existence</a:t>
              </a:r>
              <a:endParaRPr lang="en-GB" altLang="en-US" sz="2000"/>
            </a:p>
          </p:txBody>
        </p:sp>
        <p:sp>
          <p:nvSpPr>
            <p:cNvPr id="6" name="Right Brace 5">
              <a:extLst>
                <a:ext uri="{FF2B5EF4-FFF2-40B4-BE49-F238E27FC236}">
                  <a16:creationId xmlns:a16="http://schemas.microsoft.com/office/drawing/2014/main" id="{9D686C4A-0627-4E77-875F-76D3D3D36EE1}"/>
                </a:ext>
              </a:extLst>
            </p:cNvPr>
            <p:cNvSpPr/>
            <p:nvPr/>
          </p:nvSpPr>
          <p:spPr>
            <a:xfrm>
              <a:off x="4214921" y="2242683"/>
              <a:ext cx="192422" cy="144948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sz="20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A153721-3982-40B2-9F13-432594000FF8}"/>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Respect: </a:t>
            </a:r>
            <a:r>
              <a:rPr lang="en-GB" altLang="en-US"/>
              <a:t>Right Evaluation</a:t>
            </a:r>
            <a:endParaRPr lang="en-US" altLang="en-US"/>
          </a:p>
        </p:txBody>
      </p:sp>
      <p:sp>
        <p:nvSpPr>
          <p:cNvPr id="15363" name="Text Placeholder 2">
            <a:extLst>
              <a:ext uri="{FF2B5EF4-FFF2-40B4-BE49-F238E27FC236}">
                <a16:creationId xmlns:a16="http://schemas.microsoft.com/office/drawing/2014/main" id="{BA32AD4A-B113-496F-A337-5B6923BD54F8}"/>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a:t>Will the right evaluation be on the basis of </a:t>
            </a:r>
            <a:r>
              <a:rPr lang="en-GB" altLang="en-US"/>
              <a:t> the Self  or the Body?</a:t>
            </a:r>
            <a:endParaRPr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857AE3DA-40E1-446D-BA19-0480AD925F7C}"/>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Respect: </a:t>
            </a:r>
            <a:r>
              <a:rPr lang="en-GB" altLang="en-US"/>
              <a:t>Right Evaluation – on the basis of the Self </a:t>
            </a:r>
          </a:p>
        </p:txBody>
      </p:sp>
      <p:sp>
        <p:nvSpPr>
          <p:cNvPr id="3" name="Text Placeholder 2">
            <a:extLst>
              <a:ext uri="{FF2B5EF4-FFF2-40B4-BE49-F238E27FC236}">
                <a16:creationId xmlns:a16="http://schemas.microsoft.com/office/drawing/2014/main" id="{731F9A5D-060A-45A6-B845-58BE25BE9E81}"/>
              </a:ext>
            </a:extLst>
          </p:cNvPr>
          <p:cNvSpPr>
            <a:spLocks noGrp="1"/>
          </p:cNvSpPr>
          <p:nvPr>
            <p:ph type="body" sz="quarter" idx="13"/>
          </p:nvPr>
        </p:nvSpPr>
        <p:spPr/>
        <p:txBody>
          <a:bodyPr>
            <a:normAutofit/>
          </a:bodyPr>
          <a:lstStyle/>
          <a:p>
            <a:pPr marL="457200" indent="-457200">
              <a:buFont typeface="+mj-lt"/>
              <a:buAutoNum type="arabicPeriod"/>
              <a:defRPr/>
            </a:pPr>
            <a:r>
              <a:rPr sz="2000" dirty="0"/>
              <a:t>Purpose </a:t>
            </a:r>
            <a:endParaRPr sz="2600" dirty="0">
              <a:solidFill>
                <a:srgbClr val="1E00AA"/>
              </a:solidFill>
            </a:endParaRPr>
          </a:p>
          <a:p>
            <a:pPr marL="914400" lvl="2" indent="-457200">
              <a:defRPr/>
            </a:pPr>
            <a:r>
              <a:rPr dirty="0"/>
              <a:t>I want to live with continuous happiness &amp; prosperity</a:t>
            </a:r>
          </a:p>
          <a:p>
            <a:pPr marL="914400" lvl="2" indent="-457200">
              <a:defRPr/>
            </a:pPr>
            <a:r>
              <a:rPr dirty="0"/>
              <a:t>The other also wants to live with continuous happiness &amp; prosperity</a:t>
            </a:r>
          </a:p>
          <a:p>
            <a:pPr marL="914400" lvl="2" indent="-457200">
              <a:buFont typeface="Symbol" pitchFamily="18" charset="2"/>
              <a:buNone/>
              <a:defRPr/>
            </a:pPr>
            <a:r>
              <a:rPr lang="en-GB" sz="2000" b="1" dirty="0">
                <a:solidFill>
                  <a:srgbClr val="FF0000"/>
                </a:solidFill>
              </a:rPr>
              <a:t>Our purpose is same (on the basis of Natural Acceptance)</a:t>
            </a:r>
            <a:endParaRPr sz="2000" b="1" dirty="0">
              <a:solidFill>
                <a:srgbClr val="FF0000"/>
              </a:solidFill>
            </a:endParaRPr>
          </a:p>
          <a:p>
            <a:pPr marL="457200" indent="-457200">
              <a:buFont typeface="+mj-lt"/>
              <a:buAutoNum type="arabicPeriod"/>
              <a:defRPr/>
            </a:pPr>
            <a:r>
              <a:rPr lang="en-GB" sz="2000" dirty="0"/>
              <a:t>Program </a:t>
            </a:r>
            <a:r>
              <a:rPr lang="en-GB" dirty="0"/>
              <a:t>My program is to </a:t>
            </a:r>
            <a:r>
              <a:rPr dirty="0"/>
              <a:t>understand and to live in harmony at all 4 levels</a:t>
            </a:r>
          </a:p>
          <a:p>
            <a:pPr marL="914400" lvl="2" indent="-457200">
              <a:defRPr/>
            </a:pPr>
            <a:r>
              <a:rPr dirty="0"/>
              <a:t>The program of the other is also to understand and to live in harmony at all 4 levels (Individual, family, society and nature/existence)</a:t>
            </a:r>
          </a:p>
          <a:p>
            <a:pPr marL="914400" lvl="2" indent="-457200">
              <a:buFont typeface="Symbol" pitchFamily="18" charset="2"/>
              <a:buNone/>
              <a:defRPr/>
            </a:pPr>
            <a:r>
              <a:rPr sz="2000" b="1" dirty="0">
                <a:solidFill>
                  <a:srgbClr val="FF0000"/>
                </a:solidFill>
              </a:rPr>
              <a:t>Our program is same</a:t>
            </a:r>
            <a:endParaRPr sz="2000" dirty="0"/>
          </a:p>
          <a:p>
            <a:pPr marL="457200" indent="-457200">
              <a:buFont typeface="+mj-lt"/>
              <a:buAutoNum type="arabicPeriod"/>
              <a:defRPr/>
            </a:pPr>
            <a:r>
              <a:rPr sz="2000" dirty="0"/>
              <a:t>Potential </a:t>
            </a:r>
            <a:r>
              <a:rPr dirty="0"/>
              <a:t>Desire, Thought &amp; Expectation is continuous in me.           I am endowed with Natural Acceptance</a:t>
            </a:r>
          </a:p>
          <a:p>
            <a:pPr marL="914400" lvl="2" indent="-457200">
              <a:defRPr/>
            </a:pPr>
            <a:r>
              <a:rPr dirty="0"/>
              <a:t>Desire, Thought &amp; Expectation is continuous in the other. The other is also endowed with Natural Acceptance</a:t>
            </a:r>
          </a:p>
          <a:p>
            <a:pPr marL="914400" lvl="2" indent="-457200">
              <a:buFont typeface="Symbol" pitchFamily="18" charset="2"/>
              <a:buNone/>
              <a:defRPr/>
            </a:pPr>
            <a:r>
              <a:rPr sz="2000" b="1" dirty="0">
                <a:solidFill>
                  <a:srgbClr val="FF0000"/>
                </a:solidFill>
              </a:rPr>
              <a:t>Our potential is same</a:t>
            </a:r>
          </a:p>
          <a:p>
            <a:pPr>
              <a:buFont typeface="Symbol" pitchFamily="18" charset="2"/>
              <a:buNone/>
              <a:defRPr/>
            </a:pPr>
            <a:endParaRPr sz="400" dirty="0"/>
          </a:p>
          <a:p>
            <a:pPr>
              <a:buFont typeface="Symbol" pitchFamily="18" charset="2"/>
              <a:buNone/>
              <a:defRPr/>
            </a:pPr>
            <a:r>
              <a:rPr sz="1100" dirty="0"/>
              <a:t>	   				</a:t>
            </a:r>
            <a:r>
              <a:rPr sz="1200" dirty="0"/>
              <a:t>MINIMUM CONTENT of  RESPECT</a:t>
            </a:r>
          </a:p>
          <a:p>
            <a:pPr>
              <a:buFont typeface="Symbol" pitchFamily="18" charset="2"/>
              <a:buNone/>
              <a:defRPr/>
            </a:pPr>
            <a:r>
              <a:rPr dirty="0">
                <a:solidFill>
                  <a:srgbClr val="FF0000"/>
                </a:solidFill>
              </a:rPr>
              <a:t>    </a:t>
            </a:r>
            <a:r>
              <a:rPr sz="2600" dirty="0">
                <a:solidFill>
                  <a:srgbClr val="FF0000"/>
                </a:solidFill>
              </a:rPr>
              <a:t>The Other is Similar to Me</a:t>
            </a:r>
            <a:r>
              <a:rPr sz="2600" b="1" dirty="0">
                <a:solidFill>
                  <a:srgbClr val="FF0000"/>
                </a:solidFill>
              </a:rPr>
              <a:t>		</a:t>
            </a:r>
            <a:endParaRPr b="1" dirty="0"/>
          </a:p>
        </p:txBody>
      </p:sp>
      <p:cxnSp>
        <p:nvCxnSpPr>
          <p:cNvPr id="4" name="Straight Arrow Connector 3">
            <a:extLst>
              <a:ext uri="{FF2B5EF4-FFF2-40B4-BE49-F238E27FC236}">
                <a16:creationId xmlns:a16="http://schemas.microsoft.com/office/drawing/2014/main" id="{62823E31-3B64-41A4-961B-46E86114F4E0}"/>
              </a:ext>
            </a:extLst>
          </p:cNvPr>
          <p:cNvCxnSpPr/>
          <p:nvPr/>
        </p:nvCxnSpPr>
        <p:spPr>
          <a:xfrm rot="5400000">
            <a:off x="1588" y="5581650"/>
            <a:ext cx="304800" cy="31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88F669E-5E82-4ECF-80A8-3857FC146C55}"/>
              </a:ext>
            </a:extLst>
          </p:cNvPr>
          <p:cNvSpPr/>
          <p:nvPr/>
        </p:nvSpPr>
        <p:spPr>
          <a:xfrm>
            <a:off x="38100" y="5715000"/>
            <a:ext cx="891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D8C2949D-2B17-4D8C-9A7E-88296AEE1DE6}"/>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Differences</a:t>
            </a:r>
          </a:p>
        </p:txBody>
      </p:sp>
      <p:sp>
        <p:nvSpPr>
          <p:cNvPr id="53251" name="Text Placeholder 2">
            <a:extLst>
              <a:ext uri="{FF2B5EF4-FFF2-40B4-BE49-F238E27FC236}">
                <a16:creationId xmlns:a16="http://schemas.microsoft.com/office/drawing/2014/main" id="{35F49F35-13B3-4086-90EF-09EEB0A8517C}"/>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defRPr/>
            </a:pPr>
            <a:r>
              <a:t>So there are similarities at the level of the self</a:t>
            </a:r>
          </a:p>
          <a:p>
            <a:pPr>
              <a:buFont typeface="Symbol" pitchFamily="18" charset="2"/>
              <a:buNone/>
              <a:defRPr/>
            </a:pPr>
            <a:endParaRPr/>
          </a:p>
          <a:p>
            <a:pPr>
              <a:buFont typeface="Symbol" pitchFamily="18" charset="2"/>
              <a:buNone/>
              <a:defRPr/>
            </a:pPr>
            <a:r>
              <a:t>There are also differences between one human being and another:</a:t>
            </a:r>
          </a:p>
          <a:p>
            <a:pPr marL="685800" lvl="1" indent="-457200">
              <a:buFont typeface="Symbol" pitchFamily="18" charset="2"/>
              <a:buAutoNum type="alphaLcParenR"/>
              <a:defRPr/>
            </a:pPr>
            <a:r>
              <a:t>On the basis of the body</a:t>
            </a:r>
          </a:p>
          <a:p>
            <a:pPr marL="685800" lvl="1" indent="-457200">
              <a:buFont typeface="Symbol" pitchFamily="18" charset="2"/>
              <a:buAutoNum type="alphaLcParenR"/>
              <a:defRPr/>
            </a:pPr>
            <a:r>
              <a:t>On the basis of the self, i.e. how much of the potential has been </a:t>
            </a:r>
            <a:r>
              <a:rPr err="1"/>
              <a:t>realised</a:t>
            </a:r>
            <a:endParaRPr/>
          </a:p>
          <a:p>
            <a:pPr>
              <a:buFont typeface="Symbol" pitchFamily="18" charset="2"/>
              <a:buNone/>
              <a:defRPr/>
            </a:pPr>
            <a:endParaRPr/>
          </a:p>
          <a:p>
            <a:pPr marL="457200" indent="-457200">
              <a:buFont typeface="Symbol" pitchFamily="18" charset="2"/>
              <a:buNone/>
              <a:defRPr/>
            </a:pPr>
            <a:r>
              <a:rPr b="1"/>
              <a:t>In living, are we:</a:t>
            </a:r>
          </a:p>
          <a:p>
            <a:pPr marL="457200" indent="-457200">
              <a:buFont typeface="Symbol" pitchFamily="18" charset="2"/>
              <a:buNone/>
              <a:defRPr/>
            </a:pPr>
            <a:endParaRPr b="1"/>
          </a:p>
          <a:p>
            <a:pPr marL="457200" indent="-457200">
              <a:buFont typeface="Symbol" pitchFamily="18" charset="2"/>
              <a:buNone/>
              <a:defRPr/>
            </a:pPr>
            <a:r>
              <a:rPr b="1"/>
              <a:t>	Trying to accept the other as being similar to me</a:t>
            </a:r>
          </a:p>
          <a:p>
            <a:pPr marL="457200" indent="-457200">
              <a:buFont typeface="Symbol" pitchFamily="18" charset="2"/>
              <a:buNone/>
              <a:defRPr/>
            </a:pPr>
            <a:r>
              <a:rPr b="1"/>
              <a:t>		or</a:t>
            </a:r>
          </a:p>
          <a:p>
            <a:pPr marL="457200" indent="-457200">
              <a:buFont typeface="Symbol" pitchFamily="18" charset="2"/>
              <a:buNone/>
              <a:defRPr/>
            </a:pPr>
            <a:r>
              <a:rPr b="1"/>
              <a:t>	Trying to show that we are different from the other?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BE8B164-B813-464E-8C41-CD84DB221405}"/>
              </a:ext>
            </a:extLst>
          </p:cNvPr>
          <p:cNvSpPr>
            <a:spLocks noGrp="1" noChangeArrowheads="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t>Differentiation</a:t>
            </a:r>
            <a:r>
              <a:rPr lang="en-US" altLang="en-US" sz="2400" dirty="0"/>
              <a:t> </a:t>
            </a:r>
            <a:endParaRPr lang="en-US" altLang="en-US" dirty="0"/>
          </a:p>
        </p:txBody>
      </p:sp>
      <p:sp>
        <p:nvSpPr>
          <p:cNvPr id="18435" name="Rectangle 3">
            <a:extLst>
              <a:ext uri="{FF2B5EF4-FFF2-40B4-BE49-F238E27FC236}">
                <a16:creationId xmlns:a16="http://schemas.microsoft.com/office/drawing/2014/main" id="{A3181AAE-29D0-4B3C-8D80-6C89DF1D395E}"/>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sz="2800" dirty="0"/>
          </a:p>
        </p:txBody>
      </p:sp>
      <p:sp>
        <p:nvSpPr>
          <p:cNvPr id="18436" name="Rectangle 29">
            <a:extLst>
              <a:ext uri="{FF2B5EF4-FFF2-40B4-BE49-F238E27FC236}">
                <a16:creationId xmlns:a16="http://schemas.microsoft.com/office/drawing/2014/main" id="{780D3472-E80F-4158-8434-CAE3BC1731BD}"/>
              </a:ext>
            </a:extLst>
          </p:cNvPr>
          <p:cNvSpPr>
            <a:spLocks noChangeArrowheads="1"/>
          </p:cNvSpPr>
          <p:nvPr/>
        </p:nvSpPr>
        <p:spPr bwMode="auto">
          <a:xfrm>
            <a:off x="2328863" y="1865313"/>
            <a:ext cx="539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latin typeface="Times New Roman" panose="02020603050405020304" pitchFamily="18" charset="0"/>
              </a:rPr>
              <a:t> </a:t>
            </a:r>
            <a:endParaRPr lang="en-US" altLang="en-US" sz="3600" b="1"/>
          </a:p>
        </p:txBody>
      </p:sp>
      <p:sp>
        <p:nvSpPr>
          <p:cNvPr id="18437" name="Freeform 81">
            <a:extLst>
              <a:ext uri="{FF2B5EF4-FFF2-40B4-BE49-F238E27FC236}">
                <a16:creationId xmlns:a16="http://schemas.microsoft.com/office/drawing/2014/main" id="{968D4F05-0EA0-4AEF-B268-8CAAD1BB24D1}"/>
              </a:ext>
            </a:extLst>
          </p:cNvPr>
          <p:cNvSpPr>
            <a:spLocks noEditPoints="1"/>
          </p:cNvSpPr>
          <p:nvPr/>
        </p:nvSpPr>
        <p:spPr bwMode="auto">
          <a:xfrm>
            <a:off x="2514600" y="1179513"/>
            <a:ext cx="1503363" cy="192087"/>
          </a:xfrm>
          <a:custGeom>
            <a:avLst/>
            <a:gdLst>
              <a:gd name="T0" fmla="*/ 0 w 13674"/>
              <a:gd name="T1" fmla="*/ 0 h 3855"/>
              <a:gd name="T2" fmla="*/ 0 w 13674"/>
              <a:gd name="T3" fmla="*/ 0 h 3855"/>
              <a:gd name="T4" fmla="*/ 0 w 13674"/>
              <a:gd name="T5" fmla="*/ 0 h 3855"/>
              <a:gd name="T6" fmla="*/ 0 w 13674"/>
              <a:gd name="T7" fmla="*/ 0 h 3855"/>
              <a:gd name="T8" fmla="*/ 0 w 13674"/>
              <a:gd name="T9" fmla="*/ 0 h 3855"/>
              <a:gd name="T10" fmla="*/ 0 w 13674"/>
              <a:gd name="T11" fmla="*/ 0 h 3855"/>
              <a:gd name="T12" fmla="*/ 0 w 13674"/>
              <a:gd name="T13" fmla="*/ 0 h 3855"/>
              <a:gd name="T14" fmla="*/ 0 w 13674"/>
              <a:gd name="T15" fmla="*/ 0 h 3855"/>
              <a:gd name="T16" fmla="*/ 0 w 13674"/>
              <a:gd name="T17" fmla="*/ 0 h 3855"/>
              <a:gd name="T18" fmla="*/ 0 w 13674"/>
              <a:gd name="T19" fmla="*/ 0 h 3855"/>
              <a:gd name="T20" fmla="*/ 0 w 13674"/>
              <a:gd name="T21" fmla="*/ 0 h 38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74"/>
              <a:gd name="T34" fmla="*/ 0 h 3855"/>
              <a:gd name="T35" fmla="*/ 13674 w 13674"/>
              <a:gd name="T36" fmla="*/ 3855 h 38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74" h="3855">
                <a:moveTo>
                  <a:pt x="13618" y="138"/>
                </a:moveTo>
                <a:lnTo>
                  <a:pt x="662" y="3567"/>
                </a:lnTo>
                <a:cubicBezTo>
                  <a:pt x="626" y="3577"/>
                  <a:pt x="590" y="3556"/>
                  <a:pt x="580" y="3520"/>
                </a:cubicBezTo>
                <a:cubicBezTo>
                  <a:pt x="571" y="3484"/>
                  <a:pt x="592" y="3448"/>
                  <a:pt x="628" y="3438"/>
                </a:cubicBezTo>
                <a:lnTo>
                  <a:pt x="13583" y="9"/>
                </a:lnTo>
                <a:cubicBezTo>
                  <a:pt x="13619" y="0"/>
                  <a:pt x="13655" y="21"/>
                  <a:pt x="13665" y="56"/>
                </a:cubicBezTo>
                <a:cubicBezTo>
                  <a:pt x="13674" y="92"/>
                  <a:pt x="13653" y="128"/>
                  <a:pt x="13618" y="138"/>
                </a:cubicBezTo>
                <a:close/>
                <a:moveTo>
                  <a:pt x="876" y="3855"/>
                </a:moveTo>
                <a:lnTo>
                  <a:pt x="0" y="3673"/>
                </a:lnTo>
                <a:lnTo>
                  <a:pt x="671" y="3082"/>
                </a:lnTo>
                <a:lnTo>
                  <a:pt x="876" y="3855"/>
                </a:lnTo>
                <a:close/>
              </a:path>
            </a:pathLst>
          </a:custGeom>
          <a:solidFill>
            <a:srgbClr val="000000"/>
          </a:solidFill>
          <a:ln w="1588">
            <a:solidFill>
              <a:srgbClr val="000000"/>
            </a:solidFill>
            <a:bevel/>
            <a:headEnd/>
            <a:tailEnd/>
          </a:ln>
        </p:spPr>
        <p:txBody>
          <a:bodyPr/>
          <a:lstStyle/>
          <a:p>
            <a:endParaRPr lang="en-IN"/>
          </a:p>
        </p:txBody>
      </p:sp>
      <p:sp>
        <p:nvSpPr>
          <p:cNvPr id="18438" name="Freeform 83">
            <a:extLst>
              <a:ext uri="{FF2B5EF4-FFF2-40B4-BE49-F238E27FC236}">
                <a16:creationId xmlns:a16="http://schemas.microsoft.com/office/drawing/2014/main" id="{D536F4F9-BC9A-493A-93F4-1C8391E95FF1}"/>
              </a:ext>
            </a:extLst>
          </p:cNvPr>
          <p:cNvSpPr>
            <a:spLocks noEditPoints="1"/>
          </p:cNvSpPr>
          <p:nvPr/>
        </p:nvSpPr>
        <p:spPr bwMode="auto">
          <a:xfrm>
            <a:off x="1925638" y="2236788"/>
            <a:ext cx="96837" cy="311150"/>
          </a:xfrm>
          <a:custGeom>
            <a:avLst/>
            <a:gdLst>
              <a:gd name="T0" fmla="*/ 0 w 800"/>
              <a:gd name="T1" fmla="*/ 0 h 2466"/>
              <a:gd name="T2" fmla="*/ 0 w 800"/>
              <a:gd name="T3" fmla="*/ 0 h 2466"/>
              <a:gd name="T4" fmla="*/ 0 w 800"/>
              <a:gd name="T5" fmla="*/ 0 h 2466"/>
              <a:gd name="T6" fmla="*/ 0 w 800"/>
              <a:gd name="T7" fmla="*/ 0 h 2466"/>
              <a:gd name="T8" fmla="*/ 0 w 800"/>
              <a:gd name="T9" fmla="*/ 0 h 2466"/>
              <a:gd name="T10" fmla="*/ 0 w 800"/>
              <a:gd name="T11" fmla="*/ 0 h 2466"/>
              <a:gd name="T12" fmla="*/ 0 w 800"/>
              <a:gd name="T13" fmla="*/ 0 h 2466"/>
              <a:gd name="T14" fmla="*/ 0 w 800"/>
              <a:gd name="T15" fmla="*/ 0 h 2466"/>
              <a:gd name="T16" fmla="*/ 0 w 800"/>
              <a:gd name="T17" fmla="*/ 0 h 2466"/>
              <a:gd name="T18" fmla="*/ 0 w 800"/>
              <a:gd name="T19" fmla="*/ 0 h 2466"/>
              <a:gd name="T20" fmla="*/ 0 w 800"/>
              <a:gd name="T21" fmla="*/ 0 h 24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0"/>
              <a:gd name="T34" fmla="*/ 0 h 2466"/>
              <a:gd name="T35" fmla="*/ 800 w 800"/>
              <a:gd name="T36" fmla="*/ 2466 h 24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0" h="2466">
                <a:moveTo>
                  <a:pt x="467" y="66"/>
                </a:moveTo>
                <a:lnTo>
                  <a:pt x="467" y="1800"/>
                </a:lnTo>
                <a:cubicBezTo>
                  <a:pt x="467" y="1837"/>
                  <a:pt x="437" y="1866"/>
                  <a:pt x="400" y="1866"/>
                </a:cubicBezTo>
                <a:cubicBezTo>
                  <a:pt x="364" y="1866"/>
                  <a:pt x="334" y="1837"/>
                  <a:pt x="334" y="1800"/>
                </a:cubicBezTo>
                <a:lnTo>
                  <a:pt x="334" y="66"/>
                </a:lnTo>
                <a:cubicBezTo>
                  <a:pt x="334" y="30"/>
                  <a:pt x="364" y="0"/>
                  <a:pt x="400" y="0"/>
                </a:cubicBezTo>
                <a:cubicBezTo>
                  <a:pt x="437" y="0"/>
                  <a:pt x="467" y="30"/>
                  <a:pt x="467" y="66"/>
                </a:cubicBezTo>
                <a:close/>
                <a:moveTo>
                  <a:pt x="800" y="1666"/>
                </a:moveTo>
                <a:lnTo>
                  <a:pt x="400" y="2466"/>
                </a:lnTo>
                <a:lnTo>
                  <a:pt x="0" y="1666"/>
                </a:lnTo>
                <a:lnTo>
                  <a:pt x="800" y="1666"/>
                </a:lnTo>
                <a:close/>
              </a:path>
            </a:pathLst>
          </a:custGeom>
          <a:solidFill>
            <a:srgbClr val="000000"/>
          </a:solidFill>
          <a:ln w="1588">
            <a:solidFill>
              <a:srgbClr val="000000"/>
            </a:solidFill>
            <a:bevel/>
            <a:headEnd/>
            <a:tailEnd/>
          </a:ln>
        </p:spPr>
        <p:txBody>
          <a:bodyPr/>
          <a:lstStyle/>
          <a:p>
            <a:endParaRPr lang="en-IN"/>
          </a:p>
        </p:txBody>
      </p:sp>
      <p:sp>
        <p:nvSpPr>
          <p:cNvPr id="18439" name="Freeform 84">
            <a:extLst>
              <a:ext uri="{FF2B5EF4-FFF2-40B4-BE49-F238E27FC236}">
                <a16:creationId xmlns:a16="http://schemas.microsoft.com/office/drawing/2014/main" id="{04DFE773-0C0F-4F31-B1F1-72658B12E605}"/>
              </a:ext>
            </a:extLst>
          </p:cNvPr>
          <p:cNvSpPr>
            <a:spLocks noEditPoints="1"/>
          </p:cNvSpPr>
          <p:nvPr/>
        </p:nvSpPr>
        <p:spPr bwMode="auto">
          <a:xfrm>
            <a:off x="2547938" y="2236788"/>
            <a:ext cx="1074737" cy="331787"/>
          </a:xfrm>
          <a:custGeom>
            <a:avLst/>
            <a:gdLst>
              <a:gd name="T0" fmla="*/ 0 w 8874"/>
              <a:gd name="T1" fmla="*/ 0 h 2650"/>
              <a:gd name="T2" fmla="*/ 0 w 8874"/>
              <a:gd name="T3" fmla="*/ 0 h 2650"/>
              <a:gd name="T4" fmla="*/ 0 w 8874"/>
              <a:gd name="T5" fmla="*/ 0 h 2650"/>
              <a:gd name="T6" fmla="*/ 0 w 8874"/>
              <a:gd name="T7" fmla="*/ 0 h 2650"/>
              <a:gd name="T8" fmla="*/ 0 w 8874"/>
              <a:gd name="T9" fmla="*/ 0 h 2650"/>
              <a:gd name="T10" fmla="*/ 0 w 8874"/>
              <a:gd name="T11" fmla="*/ 0 h 2650"/>
              <a:gd name="T12" fmla="*/ 0 w 8874"/>
              <a:gd name="T13" fmla="*/ 0 h 2650"/>
              <a:gd name="T14" fmla="*/ 0 w 8874"/>
              <a:gd name="T15" fmla="*/ 0 h 2650"/>
              <a:gd name="T16" fmla="*/ 0 w 8874"/>
              <a:gd name="T17" fmla="*/ 0 h 2650"/>
              <a:gd name="T18" fmla="*/ 0 w 8874"/>
              <a:gd name="T19" fmla="*/ 0 h 2650"/>
              <a:gd name="T20" fmla="*/ 0 w 8874"/>
              <a:gd name="T21" fmla="*/ 0 h 26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74"/>
              <a:gd name="T34" fmla="*/ 0 h 2650"/>
              <a:gd name="T35" fmla="*/ 8874 w 8874"/>
              <a:gd name="T36" fmla="*/ 2650 h 26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74" h="2650">
                <a:moveTo>
                  <a:pt x="92" y="10"/>
                </a:moveTo>
                <a:lnTo>
                  <a:pt x="8249" y="2235"/>
                </a:lnTo>
                <a:cubicBezTo>
                  <a:pt x="8284" y="2244"/>
                  <a:pt x="8305" y="2281"/>
                  <a:pt x="8296" y="2317"/>
                </a:cubicBezTo>
                <a:cubicBezTo>
                  <a:pt x="8286" y="2352"/>
                  <a:pt x="8249" y="2373"/>
                  <a:pt x="8214" y="2363"/>
                </a:cubicBezTo>
                <a:lnTo>
                  <a:pt x="57" y="139"/>
                </a:lnTo>
                <a:cubicBezTo>
                  <a:pt x="21" y="129"/>
                  <a:pt x="0" y="92"/>
                  <a:pt x="10" y="57"/>
                </a:cubicBezTo>
                <a:cubicBezTo>
                  <a:pt x="20" y="21"/>
                  <a:pt x="56" y="0"/>
                  <a:pt x="92" y="10"/>
                </a:cubicBezTo>
                <a:close/>
                <a:moveTo>
                  <a:pt x="8208" y="1878"/>
                </a:moveTo>
                <a:lnTo>
                  <a:pt x="8874" y="2474"/>
                </a:lnTo>
                <a:lnTo>
                  <a:pt x="7997" y="2650"/>
                </a:lnTo>
                <a:lnTo>
                  <a:pt x="8208" y="1878"/>
                </a:lnTo>
                <a:close/>
              </a:path>
            </a:pathLst>
          </a:custGeom>
          <a:solidFill>
            <a:srgbClr val="000000"/>
          </a:solidFill>
          <a:ln w="1588">
            <a:solidFill>
              <a:srgbClr val="000000"/>
            </a:solidFill>
            <a:bevel/>
            <a:headEnd/>
            <a:tailEnd/>
          </a:ln>
        </p:spPr>
        <p:txBody>
          <a:bodyPr/>
          <a:lstStyle/>
          <a:p>
            <a:endParaRPr lang="en-IN"/>
          </a:p>
        </p:txBody>
      </p:sp>
      <p:sp>
        <p:nvSpPr>
          <p:cNvPr id="18440" name="Freeform 85">
            <a:extLst>
              <a:ext uri="{FF2B5EF4-FFF2-40B4-BE49-F238E27FC236}">
                <a16:creationId xmlns:a16="http://schemas.microsoft.com/office/drawing/2014/main" id="{4146395F-54EB-4E41-8633-59BD8FAD82BC}"/>
              </a:ext>
            </a:extLst>
          </p:cNvPr>
          <p:cNvSpPr>
            <a:spLocks noEditPoints="1"/>
          </p:cNvSpPr>
          <p:nvPr/>
        </p:nvSpPr>
        <p:spPr bwMode="auto">
          <a:xfrm>
            <a:off x="1004888" y="2236788"/>
            <a:ext cx="784225" cy="322262"/>
          </a:xfrm>
          <a:custGeom>
            <a:avLst/>
            <a:gdLst>
              <a:gd name="T0" fmla="*/ 0 w 6476"/>
              <a:gd name="T1" fmla="*/ 0 h 2569"/>
              <a:gd name="T2" fmla="*/ 0 w 6476"/>
              <a:gd name="T3" fmla="*/ 0 h 2569"/>
              <a:gd name="T4" fmla="*/ 0 w 6476"/>
              <a:gd name="T5" fmla="*/ 0 h 2569"/>
              <a:gd name="T6" fmla="*/ 0 w 6476"/>
              <a:gd name="T7" fmla="*/ 0 h 2569"/>
              <a:gd name="T8" fmla="*/ 0 w 6476"/>
              <a:gd name="T9" fmla="*/ 0 h 2569"/>
              <a:gd name="T10" fmla="*/ 0 w 6476"/>
              <a:gd name="T11" fmla="*/ 0 h 2569"/>
              <a:gd name="T12" fmla="*/ 0 w 6476"/>
              <a:gd name="T13" fmla="*/ 0 h 2569"/>
              <a:gd name="T14" fmla="*/ 0 w 6476"/>
              <a:gd name="T15" fmla="*/ 0 h 2569"/>
              <a:gd name="T16" fmla="*/ 0 w 6476"/>
              <a:gd name="T17" fmla="*/ 0 h 2569"/>
              <a:gd name="T18" fmla="*/ 0 w 6476"/>
              <a:gd name="T19" fmla="*/ 0 h 2569"/>
              <a:gd name="T20" fmla="*/ 0 w 6476"/>
              <a:gd name="T21" fmla="*/ 0 h 25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76"/>
              <a:gd name="T34" fmla="*/ 0 h 2569"/>
              <a:gd name="T35" fmla="*/ 6476 w 6476"/>
              <a:gd name="T36" fmla="*/ 2569 h 25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76" h="2569">
                <a:moveTo>
                  <a:pt x="6424" y="138"/>
                </a:moveTo>
                <a:lnTo>
                  <a:pt x="648" y="2304"/>
                </a:lnTo>
                <a:cubicBezTo>
                  <a:pt x="614" y="2317"/>
                  <a:pt x="575" y="2299"/>
                  <a:pt x="562" y="2265"/>
                </a:cubicBezTo>
                <a:cubicBezTo>
                  <a:pt x="549" y="2230"/>
                  <a:pt x="567" y="2192"/>
                  <a:pt x="601" y="2179"/>
                </a:cubicBezTo>
                <a:lnTo>
                  <a:pt x="6377" y="13"/>
                </a:lnTo>
                <a:cubicBezTo>
                  <a:pt x="6412" y="0"/>
                  <a:pt x="6450" y="18"/>
                  <a:pt x="6463" y="52"/>
                </a:cubicBezTo>
                <a:cubicBezTo>
                  <a:pt x="6476" y="87"/>
                  <a:pt x="6458" y="125"/>
                  <a:pt x="6424" y="138"/>
                </a:cubicBezTo>
                <a:close/>
                <a:moveTo>
                  <a:pt x="890" y="2569"/>
                </a:moveTo>
                <a:lnTo>
                  <a:pt x="0" y="2475"/>
                </a:lnTo>
                <a:lnTo>
                  <a:pt x="609" y="1820"/>
                </a:lnTo>
                <a:lnTo>
                  <a:pt x="890" y="2569"/>
                </a:lnTo>
                <a:close/>
              </a:path>
            </a:pathLst>
          </a:custGeom>
          <a:solidFill>
            <a:srgbClr val="000000"/>
          </a:solidFill>
          <a:ln w="1588">
            <a:solidFill>
              <a:srgbClr val="000000"/>
            </a:solidFill>
            <a:bevel/>
            <a:headEnd/>
            <a:tailEnd/>
          </a:ln>
        </p:spPr>
        <p:txBody>
          <a:bodyPr/>
          <a:lstStyle/>
          <a:p>
            <a:endParaRPr lang="en-IN"/>
          </a:p>
        </p:txBody>
      </p:sp>
      <p:sp>
        <p:nvSpPr>
          <p:cNvPr id="18441" name="Freeform 86">
            <a:extLst>
              <a:ext uri="{FF2B5EF4-FFF2-40B4-BE49-F238E27FC236}">
                <a16:creationId xmlns:a16="http://schemas.microsoft.com/office/drawing/2014/main" id="{76D7569C-ADC0-4B7D-B93A-757612AE3AB2}"/>
              </a:ext>
            </a:extLst>
          </p:cNvPr>
          <p:cNvSpPr>
            <a:spLocks noEditPoints="1"/>
          </p:cNvSpPr>
          <p:nvPr/>
        </p:nvSpPr>
        <p:spPr bwMode="auto">
          <a:xfrm>
            <a:off x="2157413" y="2236788"/>
            <a:ext cx="493712" cy="311150"/>
          </a:xfrm>
          <a:custGeom>
            <a:avLst/>
            <a:gdLst>
              <a:gd name="T0" fmla="*/ 0 w 4076"/>
              <a:gd name="T1" fmla="*/ 0 h 2476"/>
              <a:gd name="T2" fmla="*/ 0 w 4076"/>
              <a:gd name="T3" fmla="*/ 0 h 2476"/>
              <a:gd name="T4" fmla="*/ 0 w 4076"/>
              <a:gd name="T5" fmla="*/ 0 h 2476"/>
              <a:gd name="T6" fmla="*/ 0 w 4076"/>
              <a:gd name="T7" fmla="*/ 0 h 2476"/>
              <a:gd name="T8" fmla="*/ 0 w 4076"/>
              <a:gd name="T9" fmla="*/ 0 h 2476"/>
              <a:gd name="T10" fmla="*/ 0 w 4076"/>
              <a:gd name="T11" fmla="*/ 0 h 2476"/>
              <a:gd name="T12" fmla="*/ 0 w 4076"/>
              <a:gd name="T13" fmla="*/ 0 h 2476"/>
              <a:gd name="T14" fmla="*/ 0 w 4076"/>
              <a:gd name="T15" fmla="*/ 0 h 2476"/>
              <a:gd name="T16" fmla="*/ 0 w 4076"/>
              <a:gd name="T17" fmla="*/ 0 h 2476"/>
              <a:gd name="T18" fmla="*/ 0 w 4076"/>
              <a:gd name="T19" fmla="*/ 0 h 2476"/>
              <a:gd name="T20" fmla="*/ 0 w 4076"/>
              <a:gd name="T21" fmla="*/ 0 h 24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76"/>
              <a:gd name="T34" fmla="*/ 0 h 2476"/>
              <a:gd name="T35" fmla="*/ 4076 w 4076"/>
              <a:gd name="T36" fmla="*/ 2476 h 24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76" h="2476">
                <a:moveTo>
                  <a:pt x="111" y="19"/>
                </a:moveTo>
                <a:lnTo>
                  <a:pt x="3539" y="2076"/>
                </a:lnTo>
                <a:cubicBezTo>
                  <a:pt x="3571" y="2095"/>
                  <a:pt x="3581" y="2136"/>
                  <a:pt x="3562" y="2168"/>
                </a:cubicBezTo>
                <a:cubicBezTo>
                  <a:pt x="3543" y="2199"/>
                  <a:pt x="3502" y="2210"/>
                  <a:pt x="3471" y="2191"/>
                </a:cubicBezTo>
                <a:lnTo>
                  <a:pt x="42" y="134"/>
                </a:lnTo>
                <a:cubicBezTo>
                  <a:pt x="11" y="115"/>
                  <a:pt x="0" y="74"/>
                  <a:pt x="19" y="42"/>
                </a:cubicBezTo>
                <a:cubicBezTo>
                  <a:pt x="38" y="11"/>
                  <a:pt x="79" y="0"/>
                  <a:pt x="111" y="19"/>
                </a:cubicBezTo>
                <a:close/>
                <a:moveTo>
                  <a:pt x="3596" y="1722"/>
                </a:moveTo>
                <a:lnTo>
                  <a:pt x="4076" y="2476"/>
                </a:lnTo>
                <a:lnTo>
                  <a:pt x="3185" y="2408"/>
                </a:lnTo>
                <a:lnTo>
                  <a:pt x="3596" y="1722"/>
                </a:lnTo>
                <a:close/>
              </a:path>
            </a:pathLst>
          </a:custGeom>
          <a:solidFill>
            <a:srgbClr val="000000"/>
          </a:solidFill>
          <a:ln w="1588">
            <a:solidFill>
              <a:srgbClr val="000000"/>
            </a:solidFill>
            <a:bevel/>
            <a:headEnd/>
            <a:tailEnd/>
          </a:ln>
        </p:spPr>
        <p:txBody>
          <a:bodyPr/>
          <a:lstStyle/>
          <a:p>
            <a:endParaRPr lang="en-IN"/>
          </a:p>
        </p:txBody>
      </p:sp>
      <p:sp>
        <p:nvSpPr>
          <p:cNvPr id="18442" name="Rectangle 96">
            <a:extLst>
              <a:ext uri="{FF2B5EF4-FFF2-40B4-BE49-F238E27FC236}">
                <a16:creationId xmlns:a16="http://schemas.microsoft.com/office/drawing/2014/main" id="{6D1DA8BC-F67A-4EE7-8BE2-9F9A7DEB59B1}"/>
              </a:ext>
            </a:extLst>
          </p:cNvPr>
          <p:cNvSpPr>
            <a:spLocks noChangeArrowheads="1"/>
          </p:cNvSpPr>
          <p:nvPr/>
        </p:nvSpPr>
        <p:spPr bwMode="auto">
          <a:xfrm>
            <a:off x="4965700" y="561975"/>
            <a:ext cx="53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latin typeface="Times New Roman" panose="02020603050405020304" pitchFamily="18" charset="0"/>
              </a:rPr>
              <a:t> </a:t>
            </a:r>
            <a:endParaRPr lang="en-US" altLang="en-US" sz="3600" b="1"/>
          </a:p>
        </p:txBody>
      </p:sp>
      <p:sp>
        <p:nvSpPr>
          <p:cNvPr id="18443" name="Rectangle 97">
            <a:extLst>
              <a:ext uri="{FF2B5EF4-FFF2-40B4-BE49-F238E27FC236}">
                <a16:creationId xmlns:a16="http://schemas.microsoft.com/office/drawing/2014/main" id="{340F6BE1-BE0C-4368-AABF-298BC69E2892}"/>
              </a:ext>
            </a:extLst>
          </p:cNvPr>
          <p:cNvSpPr>
            <a:spLocks noChangeArrowheads="1"/>
          </p:cNvSpPr>
          <p:nvPr/>
        </p:nvSpPr>
        <p:spPr bwMode="auto">
          <a:xfrm>
            <a:off x="4349750" y="798513"/>
            <a:ext cx="539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latin typeface="Times New Roman" panose="02020603050405020304" pitchFamily="18" charset="0"/>
              </a:rPr>
              <a:t> </a:t>
            </a:r>
            <a:endParaRPr lang="en-US" altLang="en-US" sz="3600" b="1"/>
          </a:p>
        </p:txBody>
      </p:sp>
      <p:sp>
        <p:nvSpPr>
          <p:cNvPr id="18444" name="Text Box 24">
            <a:extLst>
              <a:ext uri="{FF2B5EF4-FFF2-40B4-BE49-F238E27FC236}">
                <a16:creationId xmlns:a16="http://schemas.microsoft.com/office/drawing/2014/main" id="{1BF43F30-CBAC-4060-A209-8BB1707506DA}"/>
              </a:ext>
            </a:extLst>
          </p:cNvPr>
          <p:cNvSpPr txBox="1">
            <a:spLocks noChangeArrowheads="1"/>
          </p:cNvSpPr>
          <p:nvPr/>
        </p:nvSpPr>
        <p:spPr bwMode="auto">
          <a:xfrm>
            <a:off x="3429000" y="533400"/>
            <a:ext cx="1905000" cy="6096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Differentiation</a:t>
            </a:r>
          </a:p>
        </p:txBody>
      </p:sp>
      <p:sp>
        <p:nvSpPr>
          <p:cNvPr id="18445" name="Text Box 2">
            <a:extLst>
              <a:ext uri="{FF2B5EF4-FFF2-40B4-BE49-F238E27FC236}">
                <a16:creationId xmlns:a16="http://schemas.microsoft.com/office/drawing/2014/main" id="{B7C241BE-8EA5-42AB-801E-53233A2D78F7}"/>
              </a:ext>
            </a:extLst>
          </p:cNvPr>
          <p:cNvSpPr txBox="1">
            <a:spLocks noChangeArrowheads="1"/>
          </p:cNvSpPr>
          <p:nvPr/>
        </p:nvSpPr>
        <p:spPr bwMode="auto">
          <a:xfrm>
            <a:off x="1676400" y="1309688"/>
            <a:ext cx="838200" cy="89852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Body</a:t>
            </a:r>
          </a:p>
        </p:txBody>
      </p:sp>
      <p:sp>
        <p:nvSpPr>
          <p:cNvPr id="18446" name="Text Box 5">
            <a:extLst>
              <a:ext uri="{FF2B5EF4-FFF2-40B4-BE49-F238E27FC236}">
                <a16:creationId xmlns:a16="http://schemas.microsoft.com/office/drawing/2014/main" id="{123BA596-1C68-44D5-A39F-539CBDD57968}"/>
              </a:ext>
            </a:extLst>
          </p:cNvPr>
          <p:cNvSpPr txBox="1">
            <a:spLocks noChangeArrowheads="1"/>
          </p:cNvSpPr>
          <p:nvPr/>
        </p:nvSpPr>
        <p:spPr bwMode="auto">
          <a:xfrm>
            <a:off x="152400" y="2582863"/>
            <a:ext cx="838200" cy="8255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Age</a:t>
            </a:r>
            <a:endParaRPr lang="en-US" altLang="en-US" sz="1400" b="1" dirty="0">
              <a:latin typeface="Calibri" panose="020F0502020204030204" pitchFamily="34" charset="0"/>
            </a:endParaRPr>
          </a:p>
        </p:txBody>
      </p:sp>
      <p:sp>
        <p:nvSpPr>
          <p:cNvPr id="18447" name="Text Box 6">
            <a:extLst>
              <a:ext uri="{FF2B5EF4-FFF2-40B4-BE49-F238E27FC236}">
                <a16:creationId xmlns:a16="http://schemas.microsoft.com/office/drawing/2014/main" id="{39B105A1-92DA-4E5C-B51C-2C5C1271CBDA}"/>
              </a:ext>
            </a:extLst>
          </p:cNvPr>
          <p:cNvSpPr txBox="1">
            <a:spLocks noChangeArrowheads="1"/>
          </p:cNvSpPr>
          <p:nvPr/>
        </p:nvSpPr>
        <p:spPr bwMode="auto">
          <a:xfrm>
            <a:off x="1143000" y="2582863"/>
            <a:ext cx="914400" cy="8255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Gender</a:t>
            </a:r>
          </a:p>
        </p:txBody>
      </p:sp>
      <p:sp>
        <p:nvSpPr>
          <p:cNvPr id="18448" name="Text Box 10">
            <a:extLst>
              <a:ext uri="{FF2B5EF4-FFF2-40B4-BE49-F238E27FC236}">
                <a16:creationId xmlns:a16="http://schemas.microsoft.com/office/drawing/2014/main" id="{5E30DFA6-9007-4947-94C4-0F2B1D5DA48D}"/>
              </a:ext>
            </a:extLst>
          </p:cNvPr>
          <p:cNvSpPr txBox="1">
            <a:spLocks noChangeArrowheads="1"/>
          </p:cNvSpPr>
          <p:nvPr/>
        </p:nvSpPr>
        <p:spPr bwMode="auto">
          <a:xfrm>
            <a:off x="3200400" y="2582863"/>
            <a:ext cx="1219200" cy="115093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Physical </a:t>
            </a:r>
          </a:p>
          <a:p>
            <a:pPr algn="ctr" eaLnBrk="1" hangingPunct="1"/>
            <a:r>
              <a:rPr lang="en-US" altLang="en-US" b="1" dirty="0">
                <a:latin typeface="Calibri" panose="020F0502020204030204" pitchFamily="34" charset="0"/>
              </a:rPr>
              <a:t>Strength</a:t>
            </a:r>
          </a:p>
        </p:txBody>
      </p:sp>
      <p:sp>
        <p:nvSpPr>
          <p:cNvPr id="18449" name="Text Box 11">
            <a:extLst>
              <a:ext uri="{FF2B5EF4-FFF2-40B4-BE49-F238E27FC236}">
                <a16:creationId xmlns:a16="http://schemas.microsoft.com/office/drawing/2014/main" id="{83011A8D-1CCC-4AEA-BEEF-3C3FD7F2F296}"/>
              </a:ext>
            </a:extLst>
          </p:cNvPr>
          <p:cNvSpPr txBox="1">
            <a:spLocks noChangeArrowheads="1"/>
          </p:cNvSpPr>
          <p:nvPr/>
        </p:nvSpPr>
        <p:spPr bwMode="auto">
          <a:xfrm>
            <a:off x="2171114" y="2582863"/>
            <a:ext cx="838200" cy="8255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Race</a:t>
            </a:r>
          </a:p>
        </p:txBody>
      </p:sp>
      <p:sp>
        <p:nvSpPr>
          <p:cNvPr id="35" name="Rectangle 34">
            <a:extLst>
              <a:ext uri="{FF2B5EF4-FFF2-40B4-BE49-F238E27FC236}">
                <a16:creationId xmlns:a16="http://schemas.microsoft.com/office/drawing/2014/main" id="{0F9811BB-A318-4F67-BBD5-A60BEDF7589F}"/>
              </a:ext>
            </a:extLst>
          </p:cNvPr>
          <p:cNvSpPr>
            <a:spLocks noChangeArrowheads="1"/>
          </p:cNvSpPr>
          <p:nvPr/>
        </p:nvSpPr>
        <p:spPr bwMode="auto">
          <a:xfrm>
            <a:off x="2971800" y="4800600"/>
            <a:ext cx="589597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a:solidFill>
                  <a:srgbClr val="FF0000"/>
                </a:solidFill>
              </a:rPr>
              <a:t>The Gross Misunderstanding is</a:t>
            </a:r>
          </a:p>
          <a:p>
            <a:pPr eaLnBrk="1" hangingPunct="1"/>
            <a:r>
              <a:rPr lang="en-US" altLang="en-US" sz="2200">
                <a:solidFill>
                  <a:srgbClr val="FF0000"/>
                </a:solidFill>
              </a:rPr>
              <a:t>“Human Being = Body”</a:t>
            </a:r>
          </a:p>
          <a:p>
            <a:pPr eaLnBrk="1" hangingPunct="1"/>
            <a:endParaRPr lang="en-US" altLang="en-US" sz="2200">
              <a:solidFill>
                <a:srgbClr val="FF0000"/>
              </a:solidFill>
            </a:endParaRPr>
          </a:p>
          <a:p>
            <a:pPr eaLnBrk="1" hangingPunct="1"/>
            <a:r>
              <a:rPr lang="en-US" altLang="en-US" sz="2200">
                <a:solidFill>
                  <a:srgbClr val="FF0000"/>
                </a:solidFill>
              </a:rPr>
              <a:t>While the reality is</a:t>
            </a:r>
          </a:p>
          <a:p>
            <a:pPr eaLnBrk="1" hangingPunct="1"/>
            <a:r>
              <a:rPr lang="en-US" altLang="en-US" sz="2200">
                <a:solidFill>
                  <a:srgbClr val="FF0000"/>
                </a:solidFill>
              </a:rPr>
              <a:t>“Human Being is co-existence of Self &amp; Body”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69E1B6E-A591-4EA9-BFAE-30963FF1D0E2}"/>
              </a:ext>
            </a:extLst>
          </p:cNvPr>
          <p:cNvSpPr>
            <a:spLocks noGrp="1" noChangeArrowheads="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t>Differentiation</a:t>
            </a:r>
            <a:r>
              <a:rPr lang="en-US" altLang="en-US" sz="2400" dirty="0"/>
              <a:t> </a:t>
            </a:r>
            <a:endParaRPr lang="en-US" altLang="en-US" dirty="0"/>
          </a:p>
        </p:txBody>
      </p:sp>
      <p:sp>
        <p:nvSpPr>
          <p:cNvPr id="20483" name="Rectangle 3">
            <a:extLst>
              <a:ext uri="{FF2B5EF4-FFF2-40B4-BE49-F238E27FC236}">
                <a16:creationId xmlns:a16="http://schemas.microsoft.com/office/drawing/2014/main" id="{3B32F8DA-102C-4D6A-A81F-AE27BD40B7DD}"/>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sz="2800" dirty="0"/>
          </a:p>
        </p:txBody>
      </p:sp>
      <p:sp>
        <p:nvSpPr>
          <p:cNvPr id="20484" name="Freeform 87">
            <a:extLst>
              <a:ext uri="{FF2B5EF4-FFF2-40B4-BE49-F238E27FC236}">
                <a16:creationId xmlns:a16="http://schemas.microsoft.com/office/drawing/2014/main" id="{DB824AD6-1A3C-480D-8790-EFE8BEFE3244}"/>
              </a:ext>
            </a:extLst>
          </p:cNvPr>
          <p:cNvSpPr>
            <a:spLocks noEditPoints="1"/>
          </p:cNvSpPr>
          <p:nvPr/>
        </p:nvSpPr>
        <p:spPr bwMode="auto">
          <a:xfrm>
            <a:off x="5105400" y="2146300"/>
            <a:ext cx="230188" cy="401638"/>
          </a:xfrm>
          <a:custGeom>
            <a:avLst/>
            <a:gdLst>
              <a:gd name="T0" fmla="*/ 0 w 952"/>
              <a:gd name="T1" fmla="*/ 0 h 1594"/>
              <a:gd name="T2" fmla="*/ 0 w 952"/>
              <a:gd name="T3" fmla="*/ 0 h 1594"/>
              <a:gd name="T4" fmla="*/ 0 w 952"/>
              <a:gd name="T5" fmla="*/ 0 h 1594"/>
              <a:gd name="T6" fmla="*/ 0 w 952"/>
              <a:gd name="T7" fmla="*/ 0 h 1594"/>
              <a:gd name="T8" fmla="*/ 0 w 952"/>
              <a:gd name="T9" fmla="*/ 0 h 1594"/>
              <a:gd name="T10" fmla="*/ 0 w 952"/>
              <a:gd name="T11" fmla="*/ 0 h 1594"/>
              <a:gd name="T12" fmla="*/ 0 w 952"/>
              <a:gd name="T13" fmla="*/ 0 h 1594"/>
              <a:gd name="T14" fmla="*/ 0 w 952"/>
              <a:gd name="T15" fmla="*/ 0 h 1594"/>
              <a:gd name="T16" fmla="*/ 0 w 952"/>
              <a:gd name="T17" fmla="*/ 0 h 1594"/>
              <a:gd name="T18" fmla="*/ 0 w 952"/>
              <a:gd name="T19" fmla="*/ 0 h 1594"/>
              <a:gd name="T20" fmla="*/ 0 w 952"/>
              <a:gd name="T21" fmla="*/ 0 h 15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52"/>
              <a:gd name="T34" fmla="*/ 0 h 1594"/>
              <a:gd name="T35" fmla="*/ 952 w 952"/>
              <a:gd name="T36" fmla="*/ 1594 h 15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52" h="1594">
                <a:moveTo>
                  <a:pt x="943" y="55"/>
                </a:moveTo>
                <a:lnTo>
                  <a:pt x="198" y="1324"/>
                </a:lnTo>
                <a:cubicBezTo>
                  <a:pt x="189" y="1340"/>
                  <a:pt x="168" y="1345"/>
                  <a:pt x="152" y="1336"/>
                </a:cubicBezTo>
                <a:cubicBezTo>
                  <a:pt x="136" y="1326"/>
                  <a:pt x="131" y="1306"/>
                  <a:pt x="140" y="1290"/>
                </a:cubicBezTo>
                <a:lnTo>
                  <a:pt x="885" y="21"/>
                </a:lnTo>
                <a:cubicBezTo>
                  <a:pt x="894" y="5"/>
                  <a:pt x="915" y="0"/>
                  <a:pt x="931" y="9"/>
                </a:cubicBezTo>
                <a:cubicBezTo>
                  <a:pt x="947" y="18"/>
                  <a:pt x="952" y="39"/>
                  <a:pt x="943" y="55"/>
                </a:cubicBezTo>
                <a:close/>
                <a:moveTo>
                  <a:pt x="375" y="1351"/>
                </a:moveTo>
                <a:lnTo>
                  <a:pt x="0" y="1594"/>
                </a:lnTo>
                <a:lnTo>
                  <a:pt x="30" y="1148"/>
                </a:lnTo>
                <a:lnTo>
                  <a:pt x="375" y="1351"/>
                </a:lnTo>
                <a:close/>
              </a:path>
            </a:pathLst>
          </a:custGeom>
          <a:solidFill>
            <a:srgbClr val="000000"/>
          </a:solidFill>
          <a:ln w="1588">
            <a:solidFill>
              <a:srgbClr val="000000"/>
            </a:solidFill>
            <a:bevel/>
            <a:headEnd/>
            <a:tailEnd/>
          </a:ln>
        </p:spPr>
        <p:txBody>
          <a:bodyPr/>
          <a:lstStyle/>
          <a:p>
            <a:endParaRPr lang="en-IN"/>
          </a:p>
        </p:txBody>
      </p:sp>
      <p:sp>
        <p:nvSpPr>
          <p:cNvPr id="20485" name="Freeform 88">
            <a:extLst>
              <a:ext uri="{FF2B5EF4-FFF2-40B4-BE49-F238E27FC236}">
                <a16:creationId xmlns:a16="http://schemas.microsoft.com/office/drawing/2014/main" id="{6E80EA5E-5A00-4760-B313-5D4ABBD63472}"/>
              </a:ext>
            </a:extLst>
          </p:cNvPr>
          <p:cNvSpPr>
            <a:spLocks noEditPoints="1"/>
          </p:cNvSpPr>
          <p:nvPr/>
        </p:nvSpPr>
        <p:spPr bwMode="auto">
          <a:xfrm>
            <a:off x="5791200" y="2159000"/>
            <a:ext cx="280988" cy="388938"/>
          </a:xfrm>
          <a:custGeom>
            <a:avLst/>
            <a:gdLst>
              <a:gd name="T0" fmla="*/ 0 w 1167"/>
              <a:gd name="T1" fmla="*/ 0 h 1551"/>
              <a:gd name="T2" fmla="*/ 0 w 1167"/>
              <a:gd name="T3" fmla="*/ 0 h 1551"/>
              <a:gd name="T4" fmla="*/ 0 w 1167"/>
              <a:gd name="T5" fmla="*/ 0 h 1551"/>
              <a:gd name="T6" fmla="*/ 0 w 1167"/>
              <a:gd name="T7" fmla="*/ 0 h 1551"/>
              <a:gd name="T8" fmla="*/ 0 w 1167"/>
              <a:gd name="T9" fmla="*/ 0 h 1551"/>
              <a:gd name="T10" fmla="*/ 0 w 1167"/>
              <a:gd name="T11" fmla="*/ 0 h 1551"/>
              <a:gd name="T12" fmla="*/ 0 w 1167"/>
              <a:gd name="T13" fmla="*/ 0 h 1551"/>
              <a:gd name="T14" fmla="*/ 0 w 1167"/>
              <a:gd name="T15" fmla="*/ 0 h 1551"/>
              <a:gd name="T16" fmla="*/ 0 w 1167"/>
              <a:gd name="T17" fmla="*/ 0 h 1551"/>
              <a:gd name="T18" fmla="*/ 0 w 1167"/>
              <a:gd name="T19" fmla="*/ 0 h 1551"/>
              <a:gd name="T20" fmla="*/ 0 w 1167"/>
              <a:gd name="T21" fmla="*/ 0 h 15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67"/>
              <a:gd name="T34" fmla="*/ 0 h 1551"/>
              <a:gd name="T35" fmla="*/ 1167 w 1167"/>
              <a:gd name="T36" fmla="*/ 1551 h 15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67" h="1551">
                <a:moveTo>
                  <a:pt x="64" y="18"/>
                </a:moveTo>
                <a:lnTo>
                  <a:pt x="995" y="1264"/>
                </a:lnTo>
                <a:cubicBezTo>
                  <a:pt x="1006" y="1279"/>
                  <a:pt x="1003" y="1300"/>
                  <a:pt x="988" y="1311"/>
                </a:cubicBezTo>
                <a:cubicBezTo>
                  <a:pt x="973" y="1322"/>
                  <a:pt x="952" y="1319"/>
                  <a:pt x="941" y="1304"/>
                </a:cubicBezTo>
                <a:lnTo>
                  <a:pt x="11" y="58"/>
                </a:lnTo>
                <a:cubicBezTo>
                  <a:pt x="0" y="43"/>
                  <a:pt x="3" y="22"/>
                  <a:pt x="18" y="11"/>
                </a:cubicBezTo>
                <a:cubicBezTo>
                  <a:pt x="32" y="0"/>
                  <a:pt x="53" y="3"/>
                  <a:pt x="64" y="18"/>
                </a:cubicBezTo>
                <a:close/>
                <a:moveTo>
                  <a:pt x="1088" y="1111"/>
                </a:moveTo>
                <a:lnTo>
                  <a:pt x="1167" y="1551"/>
                </a:lnTo>
                <a:lnTo>
                  <a:pt x="768" y="1351"/>
                </a:lnTo>
                <a:lnTo>
                  <a:pt x="1088" y="1111"/>
                </a:lnTo>
                <a:close/>
              </a:path>
            </a:pathLst>
          </a:custGeom>
          <a:solidFill>
            <a:srgbClr val="000000"/>
          </a:solidFill>
          <a:ln w="1588">
            <a:solidFill>
              <a:srgbClr val="000000"/>
            </a:solidFill>
            <a:bevel/>
            <a:headEnd/>
            <a:tailEnd/>
          </a:ln>
        </p:spPr>
        <p:txBody>
          <a:bodyPr/>
          <a:lstStyle/>
          <a:p>
            <a:endParaRPr lang="en-IN"/>
          </a:p>
        </p:txBody>
      </p:sp>
      <p:sp>
        <p:nvSpPr>
          <p:cNvPr id="20486" name="Freeform 91">
            <a:extLst>
              <a:ext uri="{FF2B5EF4-FFF2-40B4-BE49-F238E27FC236}">
                <a16:creationId xmlns:a16="http://schemas.microsoft.com/office/drawing/2014/main" id="{106BC715-5ABB-47AB-B922-92E20BA641B2}"/>
              </a:ext>
            </a:extLst>
          </p:cNvPr>
          <p:cNvSpPr>
            <a:spLocks noEditPoints="1"/>
          </p:cNvSpPr>
          <p:nvPr/>
        </p:nvSpPr>
        <p:spPr bwMode="auto">
          <a:xfrm>
            <a:off x="4395788" y="1181100"/>
            <a:ext cx="1014412" cy="190500"/>
          </a:xfrm>
          <a:custGeom>
            <a:avLst/>
            <a:gdLst>
              <a:gd name="T0" fmla="*/ 0 w 4478"/>
              <a:gd name="T1" fmla="*/ 0 h 2362"/>
              <a:gd name="T2" fmla="*/ 0 w 4478"/>
              <a:gd name="T3" fmla="*/ 0 h 2362"/>
              <a:gd name="T4" fmla="*/ 0 w 4478"/>
              <a:gd name="T5" fmla="*/ 0 h 2362"/>
              <a:gd name="T6" fmla="*/ 0 w 4478"/>
              <a:gd name="T7" fmla="*/ 0 h 2362"/>
              <a:gd name="T8" fmla="*/ 0 w 4478"/>
              <a:gd name="T9" fmla="*/ 0 h 2362"/>
              <a:gd name="T10" fmla="*/ 0 w 4478"/>
              <a:gd name="T11" fmla="*/ 0 h 2362"/>
              <a:gd name="T12" fmla="*/ 0 w 4478"/>
              <a:gd name="T13" fmla="*/ 0 h 2362"/>
              <a:gd name="T14" fmla="*/ 0 w 4478"/>
              <a:gd name="T15" fmla="*/ 0 h 2362"/>
              <a:gd name="T16" fmla="*/ 0 w 4478"/>
              <a:gd name="T17" fmla="*/ 0 h 2362"/>
              <a:gd name="T18" fmla="*/ 0 w 4478"/>
              <a:gd name="T19" fmla="*/ 0 h 2362"/>
              <a:gd name="T20" fmla="*/ 0 w 4478"/>
              <a:gd name="T21" fmla="*/ 0 h 23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78"/>
              <a:gd name="T34" fmla="*/ 0 h 2362"/>
              <a:gd name="T35" fmla="*/ 4478 w 4478"/>
              <a:gd name="T36" fmla="*/ 2362 h 23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78" h="2362">
                <a:moveTo>
                  <a:pt x="54" y="9"/>
                </a:moveTo>
                <a:lnTo>
                  <a:pt x="4198" y="2178"/>
                </a:lnTo>
                <a:cubicBezTo>
                  <a:pt x="4215" y="2186"/>
                  <a:pt x="4221" y="2206"/>
                  <a:pt x="4212" y="2223"/>
                </a:cubicBezTo>
                <a:cubicBezTo>
                  <a:pt x="4204" y="2239"/>
                  <a:pt x="4184" y="2245"/>
                  <a:pt x="4167" y="2237"/>
                </a:cubicBezTo>
                <a:lnTo>
                  <a:pt x="23" y="68"/>
                </a:lnTo>
                <a:cubicBezTo>
                  <a:pt x="6" y="59"/>
                  <a:pt x="0" y="39"/>
                  <a:pt x="9" y="23"/>
                </a:cubicBezTo>
                <a:cubicBezTo>
                  <a:pt x="17" y="7"/>
                  <a:pt x="37" y="0"/>
                  <a:pt x="54" y="9"/>
                </a:cubicBezTo>
                <a:close/>
                <a:moveTo>
                  <a:pt x="4216" y="1999"/>
                </a:moveTo>
                <a:lnTo>
                  <a:pt x="4478" y="2362"/>
                </a:lnTo>
                <a:lnTo>
                  <a:pt x="4031" y="2354"/>
                </a:lnTo>
                <a:lnTo>
                  <a:pt x="4216" y="1999"/>
                </a:lnTo>
                <a:close/>
              </a:path>
            </a:pathLst>
          </a:custGeom>
          <a:solidFill>
            <a:srgbClr val="000000"/>
          </a:solidFill>
          <a:ln w="1588">
            <a:solidFill>
              <a:srgbClr val="000000"/>
            </a:solidFill>
            <a:bevel/>
            <a:headEnd/>
            <a:tailEnd/>
          </a:ln>
        </p:spPr>
        <p:txBody>
          <a:bodyPr/>
          <a:lstStyle/>
          <a:p>
            <a:endParaRPr lang="en-IN"/>
          </a:p>
        </p:txBody>
      </p:sp>
      <p:sp>
        <p:nvSpPr>
          <p:cNvPr id="20487" name="Rectangle 96">
            <a:extLst>
              <a:ext uri="{FF2B5EF4-FFF2-40B4-BE49-F238E27FC236}">
                <a16:creationId xmlns:a16="http://schemas.microsoft.com/office/drawing/2014/main" id="{D3A0038A-C69C-40B6-B75E-D1FD3FE73E9F}"/>
              </a:ext>
            </a:extLst>
          </p:cNvPr>
          <p:cNvSpPr>
            <a:spLocks noChangeArrowheads="1"/>
          </p:cNvSpPr>
          <p:nvPr/>
        </p:nvSpPr>
        <p:spPr bwMode="auto">
          <a:xfrm>
            <a:off x="4965700" y="561975"/>
            <a:ext cx="53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latin typeface="Times New Roman" panose="02020603050405020304" pitchFamily="18" charset="0"/>
              </a:rPr>
              <a:t> </a:t>
            </a:r>
            <a:endParaRPr lang="en-US" altLang="en-US" sz="3600" b="1"/>
          </a:p>
        </p:txBody>
      </p:sp>
      <p:sp>
        <p:nvSpPr>
          <p:cNvPr id="20488" name="Rectangle 97">
            <a:extLst>
              <a:ext uri="{FF2B5EF4-FFF2-40B4-BE49-F238E27FC236}">
                <a16:creationId xmlns:a16="http://schemas.microsoft.com/office/drawing/2014/main" id="{BD999000-4A3E-49FB-8A5C-EADB16389DD3}"/>
              </a:ext>
            </a:extLst>
          </p:cNvPr>
          <p:cNvSpPr>
            <a:spLocks noChangeArrowheads="1"/>
          </p:cNvSpPr>
          <p:nvPr/>
        </p:nvSpPr>
        <p:spPr bwMode="auto">
          <a:xfrm>
            <a:off x="4349750" y="798513"/>
            <a:ext cx="539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latin typeface="Times New Roman" panose="02020603050405020304" pitchFamily="18" charset="0"/>
              </a:rPr>
              <a:t> </a:t>
            </a:r>
            <a:endParaRPr lang="en-US" altLang="en-US" sz="3600" b="1"/>
          </a:p>
        </p:txBody>
      </p:sp>
      <p:sp>
        <p:nvSpPr>
          <p:cNvPr id="20489" name="Text Box 24">
            <a:extLst>
              <a:ext uri="{FF2B5EF4-FFF2-40B4-BE49-F238E27FC236}">
                <a16:creationId xmlns:a16="http://schemas.microsoft.com/office/drawing/2014/main" id="{BC694782-F701-4F51-ABCD-6688AE0C0086}"/>
              </a:ext>
            </a:extLst>
          </p:cNvPr>
          <p:cNvSpPr txBox="1">
            <a:spLocks noChangeArrowheads="1"/>
          </p:cNvSpPr>
          <p:nvPr/>
        </p:nvSpPr>
        <p:spPr bwMode="auto">
          <a:xfrm>
            <a:off x="3429000" y="533400"/>
            <a:ext cx="1905000" cy="6096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Differentiation</a:t>
            </a:r>
          </a:p>
        </p:txBody>
      </p:sp>
      <p:sp>
        <p:nvSpPr>
          <p:cNvPr id="20490" name="Text Box 3">
            <a:extLst>
              <a:ext uri="{FF2B5EF4-FFF2-40B4-BE49-F238E27FC236}">
                <a16:creationId xmlns:a16="http://schemas.microsoft.com/office/drawing/2014/main" id="{C390BADF-0C91-4392-8165-F041AB94142A}"/>
              </a:ext>
            </a:extLst>
          </p:cNvPr>
          <p:cNvSpPr txBox="1">
            <a:spLocks noChangeArrowheads="1"/>
          </p:cNvSpPr>
          <p:nvPr/>
        </p:nvSpPr>
        <p:spPr bwMode="auto">
          <a:xfrm>
            <a:off x="4395788" y="1371600"/>
            <a:ext cx="2101850" cy="79851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Physical Facility</a:t>
            </a:r>
          </a:p>
        </p:txBody>
      </p:sp>
      <p:sp>
        <p:nvSpPr>
          <p:cNvPr id="20491" name="Text Box 7">
            <a:extLst>
              <a:ext uri="{FF2B5EF4-FFF2-40B4-BE49-F238E27FC236}">
                <a16:creationId xmlns:a16="http://schemas.microsoft.com/office/drawing/2014/main" id="{7BBC43AA-1B4D-4882-9C83-58FAAC6B4400}"/>
              </a:ext>
            </a:extLst>
          </p:cNvPr>
          <p:cNvSpPr txBox="1">
            <a:spLocks noChangeArrowheads="1"/>
          </p:cNvSpPr>
          <p:nvPr/>
        </p:nvSpPr>
        <p:spPr bwMode="auto">
          <a:xfrm>
            <a:off x="5664200" y="2590800"/>
            <a:ext cx="660400" cy="8255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Post</a:t>
            </a:r>
          </a:p>
        </p:txBody>
      </p:sp>
      <p:sp>
        <p:nvSpPr>
          <p:cNvPr id="20492" name="Text Box 8">
            <a:extLst>
              <a:ext uri="{FF2B5EF4-FFF2-40B4-BE49-F238E27FC236}">
                <a16:creationId xmlns:a16="http://schemas.microsoft.com/office/drawing/2014/main" id="{D23A9FE4-2B99-436A-90A8-FE1598AB1BB6}"/>
              </a:ext>
            </a:extLst>
          </p:cNvPr>
          <p:cNvSpPr txBox="1">
            <a:spLocks noChangeArrowheads="1"/>
          </p:cNvSpPr>
          <p:nvPr/>
        </p:nvSpPr>
        <p:spPr bwMode="auto">
          <a:xfrm>
            <a:off x="4572000" y="2590800"/>
            <a:ext cx="990600" cy="8255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Wealth</a:t>
            </a:r>
          </a:p>
        </p:txBody>
      </p:sp>
      <p:sp>
        <p:nvSpPr>
          <p:cNvPr id="35" name="Rectangle 34">
            <a:extLst>
              <a:ext uri="{FF2B5EF4-FFF2-40B4-BE49-F238E27FC236}">
                <a16:creationId xmlns:a16="http://schemas.microsoft.com/office/drawing/2014/main" id="{F45C4223-F558-478D-BD50-9380C3C48835}"/>
              </a:ext>
            </a:extLst>
          </p:cNvPr>
          <p:cNvSpPr>
            <a:spLocks noChangeArrowheads="1"/>
          </p:cNvSpPr>
          <p:nvPr/>
        </p:nvSpPr>
        <p:spPr bwMode="auto">
          <a:xfrm>
            <a:off x="3560763" y="4724400"/>
            <a:ext cx="5507037"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a:solidFill>
                  <a:srgbClr val="FF0000"/>
                </a:solidFill>
              </a:rPr>
              <a:t>The Gross Misunderstanding is</a:t>
            </a:r>
          </a:p>
          <a:p>
            <a:pPr eaLnBrk="1" hangingPunct="1"/>
            <a:r>
              <a:rPr lang="en-US" altLang="en-US" sz="2200">
                <a:solidFill>
                  <a:srgbClr val="FF0000"/>
                </a:solidFill>
              </a:rPr>
              <a:t>“Physical Facility = Happiness”</a:t>
            </a:r>
          </a:p>
          <a:p>
            <a:pPr eaLnBrk="1" hangingPunct="1"/>
            <a:endParaRPr lang="en-US" altLang="en-US" sz="2200">
              <a:solidFill>
                <a:srgbClr val="FF0000"/>
              </a:solidFill>
            </a:endParaRPr>
          </a:p>
          <a:p>
            <a:pPr eaLnBrk="1" hangingPunct="1"/>
            <a:r>
              <a:rPr lang="en-US" altLang="en-US" sz="2200">
                <a:solidFill>
                  <a:srgbClr val="FF0000"/>
                </a:solidFill>
              </a:rPr>
              <a:t>While the reality is</a:t>
            </a:r>
          </a:p>
          <a:p>
            <a:pPr eaLnBrk="1" hangingPunct="1"/>
            <a:r>
              <a:rPr lang="en-US" altLang="en-US" sz="2200">
                <a:solidFill>
                  <a:srgbClr val="FF0000"/>
                </a:solidFill>
              </a:rPr>
              <a:t>“Happiness is being in a state of Harmony”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FCD3572-35D2-47EF-8358-D3012B6019F5}"/>
              </a:ext>
            </a:extLst>
          </p:cNvPr>
          <p:cNvSpPr>
            <a:spLocks noGrp="1" noChangeArrowheads="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t>Differentiation</a:t>
            </a:r>
            <a:r>
              <a:rPr lang="en-US" altLang="en-US" sz="2400" dirty="0"/>
              <a:t> </a:t>
            </a:r>
            <a:endParaRPr lang="en-US" altLang="en-US" dirty="0"/>
          </a:p>
        </p:txBody>
      </p:sp>
      <p:sp>
        <p:nvSpPr>
          <p:cNvPr id="22531" name="Rectangle 3">
            <a:extLst>
              <a:ext uri="{FF2B5EF4-FFF2-40B4-BE49-F238E27FC236}">
                <a16:creationId xmlns:a16="http://schemas.microsoft.com/office/drawing/2014/main" id="{EE822A63-67FA-4BB5-8F02-D54C030C746E}"/>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sz="2800" dirty="0"/>
          </a:p>
        </p:txBody>
      </p:sp>
      <p:sp>
        <p:nvSpPr>
          <p:cNvPr id="22532" name="Rectangle 34">
            <a:extLst>
              <a:ext uri="{FF2B5EF4-FFF2-40B4-BE49-F238E27FC236}">
                <a16:creationId xmlns:a16="http://schemas.microsoft.com/office/drawing/2014/main" id="{78D94112-0C77-4F6B-9979-5A229A49569A}"/>
              </a:ext>
            </a:extLst>
          </p:cNvPr>
          <p:cNvSpPr>
            <a:spLocks noChangeArrowheads="1"/>
          </p:cNvSpPr>
          <p:nvPr/>
        </p:nvSpPr>
        <p:spPr bwMode="auto">
          <a:xfrm>
            <a:off x="6465888" y="1865313"/>
            <a:ext cx="539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latin typeface="Times New Roman" panose="02020603050405020304" pitchFamily="18" charset="0"/>
              </a:rPr>
              <a:t> </a:t>
            </a:r>
            <a:endParaRPr lang="en-US" altLang="en-US" sz="3600" b="1"/>
          </a:p>
        </p:txBody>
      </p:sp>
      <p:sp>
        <p:nvSpPr>
          <p:cNvPr id="22533" name="Freeform 82">
            <a:extLst>
              <a:ext uri="{FF2B5EF4-FFF2-40B4-BE49-F238E27FC236}">
                <a16:creationId xmlns:a16="http://schemas.microsoft.com/office/drawing/2014/main" id="{C9431B69-0B1E-4F2D-9581-02928AA86059}"/>
              </a:ext>
            </a:extLst>
          </p:cNvPr>
          <p:cNvSpPr>
            <a:spLocks noEditPoints="1"/>
          </p:cNvSpPr>
          <p:nvPr/>
        </p:nvSpPr>
        <p:spPr bwMode="auto">
          <a:xfrm>
            <a:off x="4732338" y="1154113"/>
            <a:ext cx="2430462" cy="217487"/>
          </a:xfrm>
          <a:custGeom>
            <a:avLst/>
            <a:gdLst>
              <a:gd name="T0" fmla="*/ 0 w 10800"/>
              <a:gd name="T1" fmla="*/ 0 h 2512"/>
              <a:gd name="T2" fmla="*/ 0 w 10800"/>
              <a:gd name="T3" fmla="*/ 0 h 2512"/>
              <a:gd name="T4" fmla="*/ 0 w 10800"/>
              <a:gd name="T5" fmla="*/ 0 h 2512"/>
              <a:gd name="T6" fmla="*/ 0 w 10800"/>
              <a:gd name="T7" fmla="*/ 0 h 2512"/>
              <a:gd name="T8" fmla="*/ 0 w 10800"/>
              <a:gd name="T9" fmla="*/ 0 h 2512"/>
              <a:gd name="T10" fmla="*/ 0 w 10800"/>
              <a:gd name="T11" fmla="*/ 0 h 2512"/>
              <a:gd name="T12" fmla="*/ 0 w 10800"/>
              <a:gd name="T13" fmla="*/ 0 h 2512"/>
              <a:gd name="T14" fmla="*/ 0 w 10800"/>
              <a:gd name="T15" fmla="*/ 0 h 2512"/>
              <a:gd name="T16" fmla="*/ 0 w 10800"/>
              <a:gd name="T17" fmla="*/ 0 h 2512"/>
              <a:gd name="T18" fmla="*/ 0 w 10800"/>
              <a:gd name="T19" fmla="*/ 0 h 2512"/>
              <a:gd name="T20" fmla="*/ 0 w 10800"/>
              <a:gd name="T21" fmla="*/ 0 h 25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800"/>
              <a:gd name="T34" fmla="*/ 0 h 2512"/>
              <a:gd name="T35" fmla="*/ 10800 w 10800"/>
              <a:gd name="T36" fmla="*/ 2512 h 25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800" h="2512">
                <a:moveTo>
                  <a:pt x="44" y="4"/>
                </a:moveTo>
                <a:lnTo>
                  <a:pt x="10482" y="2299"/>
                </a:lnTo>
                <a:cubicBezTo>
                  <a:pt x="10500" y="2303"/>
                  <a:pt x="10511" y="2320"/>
                  <a:pt x="10507" y="2338"/>
                </a:cubicBezTo>
                <a:cubicBezTo>
                  <a:pt x="10503" y="2356"/>
                  <a:pt x="10485" y="2368"/>
                  <a:pt x="10467" y="2364"/>
                </a:cubicBezTo>
                <a:lnTo>
                  <a:pt x="30" y="69"/>
                </a:lnTo>
                <a:cubicBezTo>
                  <a:pt x="12" y="65"/>
                  <a:pt x="0" y="47"/>
                  <a:pt x="4" y="29"/>
                </a:cubicBezTo>
                <a:cubicBezTo>
                  <a:pt x="8" y="11"/>
                  <a:pt x="26" y="0"/>
                  <a:pt x="44" y="4"/>
                </a:cubicBezTo>
                <a:close/>
                <a:moveTo>
                  <a:pt x="10452" y="2122"/>
                </a:moveTo>
                <a:lnTo>
                  <a:pt x="10800" y="2403"/>
                </a:lnTo>
                <a:lnTo>
                  <a:pt x="10367" y="2512"/>
                </a:lnTo>
                <a:lnTo>
                  <a:pt x="10452" y="2122"/>
                </a:lnTo>
                <a:close/>
              </a:path>
            </a:pathLst>
          </a:custGeom>
          <a:solidFill>
            <a:srgbClr val="000000"/>
          </a:solidFill>
          <a:ln w="1588">
            <a:solidFill>
              <a:srgbClr val="000000"/>
            </a:solidFill>
            <a:bevel/>
            <a:headEnd/>
            <a:tailEnd/>
          </a:ln>
        </p:spPr>
        <p:txBody>
          <a:bodyPr/>
          <a:lstStyle/>
          <a:p>
            <a:endParaRPr lang="en-IN"/>
          </a:p>
        </p:txBody>
      </p:sp>
      <p:sp>
        <p:nvSpPr>
          <p:cNvPr id="22534" name="Freeform 89">
            <a:extLst>
              <a:ext uri="{FF2B5EF4-FFF2-40B4-BE49-F238E27FC236}">
                <a16:creationId xmlns:a16="http://schemas.microsoft.com/office/drawing/2014/main" id="{A4FEC5C6-19A4-4296-AECE-06830B5B3EB4}"/>
              </a:ext>
            </a:extLst>
          </p:cNvPr>
          <p:cNvSpPr>
            <a:spLocks noEditPoints="1"/>
          </p:cNvSpPr>
          <p:nvPr/>
        </p:nvSpPr>
        <p:spPr bwMode="auto">
          <a:xfrm>
            <a:off x="7015163" y="2146300"/>
            <a:ext cx="303212" cy="401638"/>
          </a:xfrm>
          <a:custGeom>
            <a:avLst/>
            <a:gdLst>
              <a:gd name="T0" fmla="*/ 0 w 1245"/>
              <a:gd name="T1" fmla="*/ 0 h 1594"/>
              <a:gd name="T2" fmla="*/ 0 w 1245"/>
              <a:gd name="T3" fmla="*/ 0 h 1594"/>
              <a:gd name="T4" fmla="*/ 0 w 1245"/>
              <a:gd name="T5" fmla="*/ 0 h 1594"/>
              <a:gd name="T6" fmla="*/ 0 w 1245"/>
              <a:gd name="T7" fmla="*/ 0 h 1594"/>
              <a:gd name="T8" fmla="*/ 0 w 1245"/>
              <a:gd name="T9" fmla="*/ 0 h 1594"/>
              <a:gd name="T10" fmla="*/ 0 w 1245"/>
              <a:gd name="T11" fmla="*/ 0 h 1594"/>
              <a:gd name="T12" fmla="*/ 0 w 1245"/>
              <a:gd name="T13" fmla="*/ 0 h 1594"/>
              <a:gd name="T14" fmla="*/ 0 w 1245"/>
              <a:gd name="T15" fmla="*/ 0 h 1594"/>
              <a:gd name="T16" fmla="*/ 0 w 1245"/>
              <a:gd name="T17" fmla="*/ 0 h 1594"/>
              <a:gd name="T18" fmla="*/ 0 w 1245"/>
              <a:gd name="T19" fmla="*/ 0 h 1594"/>
              <a:gd name="T20" fmla="*/ 0 w 1245"/>
              <a:gd name="T21" fmla="*/ 0 h 15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5"/>
              <a:gd name="T34" fmla="*/ 0 h 1594"/>
              <a:gd name="T35" fmla="*/ 1245 w 1245"/>
              <a:gd name="T36" fmla="*/ 1594 h 15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5" h="1594">
                <a:moveTo>
                  <a:pt x="1233" y="58"/>
                </a:moveTo>
                <a:lnTo>
                  <a:pt x="231" y="1351"/>
                </a:lnTo>
                <a:cubicBezTo>
                  <a:pt x="220" y="1366"/>
                  <a:pt x="199" y="1369"/>
                  <a:pt x="184" y="1357"/>
                </a:cubicBezTo>
                <a:cubicBezTo>
                  <a:pt x="170" y="1346"/>
                  <a:pt x="167" y="1325"/>
                  <a:pt x="178" y="1311"/>
                </a:cubicBezTo>
                <a:lnTo>
                  <a:pt x="1181" y="17"/>
                </a:lnTo>
                <a:cubicBezTo>
                  <a:pt x="1192" y="3"/>
                  <a:pt x="1213" y="0"/>
                  <a:pt x="1228" y="11"/>
                </a:cubicBezTo>
                <a:cubicBezTo>
                  <a:pt x="1242" y="23"/>
                  <a:pt x="1245" y="44"/>
                  <a:pt x="1233" y="58"/>
                </a:cubicBezTo>
                <a:close/>
                <a:moveTo>
                  <a:pt x="404" y="1401"/>
                </a:moveTo>
                <a:lnTo>
                  <a:pt x="0" y="1594"/>
                </a:lnTo>
                <a:lnTo>
                  <a:pt x="87" y="1156"/>
                </a:lnTo>
                <a:lnTo>
                  <a:pt x="404" y="1401"/>
                </a:lnTo>
                <a:close/>
              </a:path>
            </a:pathLst>
          </a:custGeom>
          <a:solidFill>
            <a:srgbClr val="000000"/>
          </a:solidFill>
          <a:ln w="1588">
            <a:solidFill>
              <a:srgbClr val="000000"/>
            </a:solidFill>
            <a:bevel/>
            <a:headEnd/>
            <a:tailEnd/>
          </a:ln>
        </p:spPr>
        <p:txBody>
          <a:bodyPr/>
          <a:lstStyle/>
          <a:p>
            <a:endParaRPr lang="en-IN"/>
          </a:p>
        </p:txBody>
      </p:sp>
      <p:sp>
        <p:nvSpPr>
          <p:cNvPr id="22535" name="Freeform 90">
            <a:extLst>
              <a:ext uri="{FF2B5EF4-FFF2-40B4-BE49-F238E27FC236}">
                <a16:creationId xmlns:a16="http://schemas.microsoft.com/office/drawing/2014/main" id="{7EFEAA83-CC04-45EA-8A25-1E80B0FB6748}"/>
              </a:ext>
            </a:extLst>
          </p:cNvPr>
          <p:cNvSpPr>
            <a:spLocks noEditPoints="1"/>
          </p:cNvSpPr>
          <p:nvPr/>
        </p:nvSpPr>
        <p:spPr bwMode="auto">
          <a:xfrm>
            <a:off x="7540625" y="2159000"/>
            <a:ext cx="347663" cy="388938"/>
          </a:xfrm>
          <a:custGeom>
            <a:avLst/>
            <a:gdLst>
              <a:gd name="T0" fmla="*/ 0 w 1437"/>
              <a:gd name="T1" fmla="*/ 0 h 1550"/>
              <a:gd name="T2" fmla="*/ 0 w 1437"/>
              <a:gd name="T3" fmla="*/ 0 h 1550"/>
              <a:gd name="T4" fmla="*/ 0 w 1437"/>
              <a:gd name="T5" fmla="*/ 0 h 1550"/>
              <a:gd name="T6" fmla="*/ 0 w 1437"/>
              <a:gd name="T7" fmla="*/ 0 h 1550"/>
              <a:gd name="T8" fmla="*/ 0 w 1437"/>
              <a:gd name="T9" fmla="*/ 0 h 1550"/>
              <a:gd name="T10" fmla="*/ 0 w 1437"/>
              <a:gd name="T11" fmla="*/ 0 h 1550"/>
              <a:gd name="T12" fmla="*/ 0 w 1437"/>
              <a:gd name="T13" fmla="*/ 0 h 1550"/>
              <a:gd name="T14" fmla="*/ 0 w 1437"/>
              <a:gd name="T15" fmla="*/ 0 h 1550"/>
              <a:gd name="T16" fmla="*/ 0 w 1437"/>
              <a:gd name="T17" fmla="*/ 0 h 1550"/>
              <a:gd name="T18" fmla="*/ 0 w 1437"/>
              <a:gd name="T19" fmla="*/ 0 h 1550"/>
              <a:gd name="T20" fmla="*/ 0 w 1437"/>
              <a:gd name="T21" fmla="*/ 0 h 15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37"/>
              <a:gd name="T34" fmla="*/ 0 h 1550"/>
              <a:gd name="T35" fmla="*/ 1437 w 1437"/>
              <a:gd name="T36" fmla="*/ 1550 h 15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37" h="1550">
                <a:moveTo>
                  <a:pt x="62" y="14"/>
                </a:moveTo>
                <a:lnTo>
                  <a:pt x="1236" y="1283"/>
                </a:lnTo>
                <a:cubicBezTo>
                  <a:pt x="1248" y="1297"/>
                  <a:pt x="1247" y="1318"/>
                  <a:pt x="1234" y="1330"/>
                </a:cubicBezTo>
                <a:cubicBezTo>
                  <a:pt x="1220" y="1343"/>
                  <a:pt x="1199" y="1342"/>
                  <a:pt x="1187" y="1328"/>
                </a:cubicBezTo>
                <a:lnTo>
                  <a:pt x="13" y="60"/>
                </a:lnTo>
                <a:cubicBezTo>
                  <a:pt x="0" y="46"/>
                  <a:pt x="1" y="25"/>
                  <a:pt x="15" y="13"/>
                </a:cubicBezTo>
                <a:cubicBezTo>
                  <a:pt x="28" y="0"/>
                  <a:pt x="49" y="1"/>
                  <a:pt x="62" y="14"/>
                </a:cubicBezTo>
                <a:close/>
                <a:moveTo>
                  <a:pt x="1313" y="1121"/>
                </a:moveTo>
                <a:lnTo>
                  <a:pt x="1437" y="1550"/>
                </a:lnTo>
                <a:lnTo>
                  <a:pt x="1019" y="1393"/>
                </a:lnTo>
                <a:lnTo>
                  <a:pt x="1313" y="1121"/>
                </a:lnTo>
                <a:close/>
              </a:path>
            </a:pathLst>
          </a:custGeom>
          <a:solidFill>
            <a:srgbClr val="000000"/>
          </a:solidFill>
          <a:ln w="1588">
            <a:solidFill>
              <a:srgbClr val="000000"/>
            </a:solidFill>
            <a:bevel/>
            <a:headEnd/>
            <a:tailEnd/>
          </a:ln>
        </p:spPr>
        <p:txBody>
          <a:bodyPr/>
          <a:lstStyle/>
          <a:p>
            <a:endParaRPr lang="en-IN"/>
          </a:p>
        </p:txBody>
      </p:sp>
      <p:sp>
        <p:nvSpPr>
          <p:cNvPr id="22536" name="Rectangle 96">
            <a:extLst>
              <a:ext uri="{FF2B5EF4-FFF2-40B4-BE49-F238E27FC236}">
                <a16:creationId xmlns:a16="http://schemas.microsoft.com/office/drawing/2014/main" id="{03E3B1A1-E2F5-4429-BF6D-D55D012D81DF}"/>
              </a:ext>
            </a:extLst>
          </p:cNvPr>
          <p:cNvSpPr>
            <a:spLocks noChangeArrowheads="1"/>
          </p:cNvSpPr>
          <p:nvPr/>
        </p:nvSpPr>
        <p:spPr bwMode="auto">
          <a:xfrm>
            <a:off x="4965700" y="561975"/>
            <a:ext cx="53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latin typeface="Times New Roman" panose="02020603050405020304" pitchFamily="18" charset="0"/>
              </a:rPr>
              <a:t> </a:t>
            </a:r>
            <a:endParaRPr lang="en-US" altLang="en-US" sz="3600" b="1"/>
          </a:p>
        </p:txBody>
      </p:sp>
      <p:sp>
        <p:nvSpPr>
          <p:cNvPr id="22537" name="Rectangle 97">
            <a:extLst>
              <a:ext uri="{FF2B5EF4-FFF2-40B4-BE49-F238E27FC236}">
                <a16:creationId xmlns:a16="http://schemas.microsoft.com/office/drawing/2014/main" id="{CFE75A42-2C2C-4210-A40F-B296626A11D3}"/>
              </a:ext>
            </a:extLst>
          </p:cNvPr>
          <p:cNvSpPr>
            <a:spLocks noChangeArrowheads="1"/>
          </p:cNvSpPr>
          <p:nvPr/>
        </p:nvSpPr>
        <p:spPr bwMode="auto">
          <a:xfrm>
            <a:off x="4349750" y="798513"/>
            <a:ext cx="539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latin typeface="Times New Roman" panose="02020603050405020304" pitchFamily="18" charset="0"/>
              </a:rPr>
              <a:t> </a:t>
            </a:r>
            <a:endParaRPr lang="en-US" altLang="en-US" sz="3600" b="1"/>
          </a:p>
        </p:txBody>
      </p:sp>
      <p:sp>
        <p:nvSpPr>
          <p:cNvPr id="22538" name="Text Box 24">
            <a:extLst>
              <a:ext uri="{FF2B5EF4-FFF2-40B4-BE49-F238E27FC236}">
                <a16:creationId xmlns:a16="http://schemas.microsoft.com/office/drawing/2014/main" id="{3E4C4177-AB35-437A-B15B-39D037F280AD}"/>
              </a:ext>
            </a:extLst>
          </p:cNvPr>
          <p:cNvSpPr txBox="1">
            <a:spLocks noChangeArrowheads="1"/>
          </p:cNvSpPr>
          <p:nvPr/>
        </p:nvSpPr>
        <p:spPr bwMode="auto">
          <a:xfrm>
            <a:off x="3429000" y="533400"/>
            <a:ext cx="1905000" cy="6096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Differentiation</a:t>
            </a:r>
          </a:p>
        </p:txBody>
      </p:sp>
      <p:sp>
        <p:nvSpPr>
          <p:cNvPr id="22539" name="Text Box 4">
            <a:extLst>
              <a:ext uri="{FF2B5EF4-FFF2-40B4-BE49-F238E27FC236}">
                <a16:creationId xmlns:a16="http://schemas.microsoft.com/office/drawing/2014/main" id="{3FFA6DA0-F220-4A49-AF2A-77B3DE1EB080}"/>
              </a:ext>
            </a:extLst>
          </p:cNvPr>
          <p:cNvSpPr txBox="1">
            <a:spLocks noChangeArrowheads="1"/>
          </p:cNvSpPr>
          <p:nvPr/>
        </p:nvSpPr>
        <p:spPr bwMode="auto">
          <a:xfrm>
            <a:off x="6975475" y="1371600"/>
            <a:ext cx="1050925" cy="79851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Beliefs</a:t>
            </a:r>
          </a:p>
        </p:txBody>
      </p:sp>
      <p:sp>
        <p:nvSpPr>
          <p:cNvPr id="22540" name="Text Box 9">
            <a:extLst>
              <a:ext uri="{FF2B5EF4-FFF2-40B4-BE49-F238E27FC236}">
                <a16:creationId xmlns:a16="http://schemas.microsoft.com/office/drawing/2014/main" id="{801831AB-C417-4B34-8202-CD1551505D70}"/>
              </a:ext>
            </a:extLst>
          </p:cNvPr>
          <p:cNvSpPr txBox="1">
            <a:spLocks noChangeArrowheads="1"/>
          </p:cNvSpPr>
          <p:nvPr/>
        </p:nvSpPr>
        <p:spPr bwMode="auto">
          <a:xfrm>
            <a:off x="6477000" y="2582863"/>
            <a:ext cx="771525" cy="8255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Isms</a:t>
            </a:r>
            <a:r>
              <a:rPr lang="en-US" altLang="en-US" sz="2400" b="1" dirty="0">
                <a:latin typeface="Kruti Dev 010" pitchFamily="2" charset="0"/>
              </a:rPr>
              <a:t> </a:t>
            </a:r>
            <a:endParaRPr lang="en-US" altLang="en-US" sz="3200" b="1" dirty="0">
              <a:solidFill>
                <a:srgbClr val="1E00AA"/>
              </a:solidFill>
            </a:endParaRPr>
          </a:p>
        </p:txBody>
      </p:sp>
      <p:sp>
        <p:nvSpPr>
          <p:cNvPr id="22541" name="Text Box 12">
            <a:extLst>
              <a:ext uri="{FF2B5EF4-FFF2-40B4-BE49-F238E27FC236}">
                <a16:creationId xmlns:a16="http://schemas.microsoft.com/office/drawing/2014/main" id="{AFB58335-2B71-425A-A943-0FB8D303D7AD}"/>
              </a:ext>
            </a:extLst>
          </p:cNvPr>
          <p:cNvSpPr txBox="1">
            <a:spLocks noChangeArrowheads="1"/>
          </p:cNvSpPr>
          <p:nvPr/>
        </p:nvSpPr>
        <p:spPr bwMode="auto">
          <a:xfrm>
            <a:off x="7331075" y="2568575"/>
            <a:ext cx="1031875" cy="8255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Sects</a:t>
            </a:r>
          </a:p>
          <a:p>
            <a:pPr algn="ctr" eaLnBrk="1" hangingPunct="1"/>
            <a:endParaRPr lang="en-US" altLang="en-US" sz="3200" b="1" dirty="0">
              <a:solidFill>
                <a:srgbClr val="1E00AA"/>
              </a:solidFill>
            </a:endParaRPr>
          </a:p>
        </p:txBody>
      </p:sp>
      <p:sp>
        <p:nvSpPr>
          <p:cNvPr id="22542" name="Text Box 9">
            <a:extLst>
              <a:ext uri="{FF2B5EF4-FFF2-40B4-BE49-F238E27FC236}">
                <a16:creationId xmlns:a16="http://schemas.microsoft.com/office/drawing/2014/main" id="{B928DE9A-6931-4015-A55C-6A6569BCAFF8}"/>
              </a:ext>
            </a:extLst>
          </p:cNvPr>
          <p:cNvSpPr txBox="1">
            <a:spLocks noChangeArrowheads="1"/>
          </p:cNvSpPr>
          <p:nvPr/>
        </p:nvSpPr>
        <p:spPr bwMode="auto">
          <a:xfrm>
            <a:off x="8405813" y="2578100"/>
            <a:ext cx="771525" cy="8255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Info</a:t>
            </a:r>
          </a:p>
          <a:p>
            <a:pPr algn="ctr" eaLnBrk="1" hangingPunct="1"/>
            <a:endParaRPr lang="en-US" altLang="en-US" sz="3200" b="1" dirty="0">
              <a:solidFill>
                <a:srgbClr val="1E00AA"/>
              </a:solidFill>
            </a:endParaRPr>
          </a:p>
        </p:txBody>
      </p:sp>
      <p:sp>
        <p:nvSpPr>
          <p:cNvPr id="22543" name="Freeform 90">
            <a:extLst>
              <a:ext uri="{FF2B5EF4-FFF2-40B4-BE49-F238E27FC236}">
                <a16:creationId xmlns:a16="http://schemas.microsoft.com/office/drawing/2014/main" id="{4A082959-E32E-4124-A931-1A1DAAE45BE9}"/>
              </a:ext>
            </a:extLst>
          </p:cNvPr>
          <p:cNvSpPr>
            <a:spLocks noEditPoints="1"/>
          </p:cNvSpPr>
          <p:nvPr/>
        </p:nvSpPr>
        <p:spPr bwMode="auto">
          <a:xfrm>
            <a:off x="7880350" y="2176463"/>
            <a:ext cx="958850" cy="414337"/>
          </a:xfrm>
          <a:custGeom>
            <a:avLst/>
            <a:gdLst>
              <a:gd name="T0" fmla="*/ 0 w 1437"/>
              <a:gd name="T1" fmla="*/ 0 h 1550"/>
              <a:gd name="T2" fmla="*/ 0 w 1437"/>
              <a:gd name="T3" fmla="*/ 0 h 1550"/>
              <a:gd name="T4" fmla="*/ 0 w 1437"/>
              <a:gd name="T5" fmla="*/ 0 h 1550"/>
              <a:gd name="T6" fmla="*/ 0 w 1437"/>
              <a:gd name="T7" fmla="*/ 0 h 1550"/>
              <a:gd name="T8" fmla="*/ 0 w 1437"/>
              <a:gd name="T9" fmla="*/ 0 h 1550"/>
              <a:gd name="T10" fmla="*/ 0 w 1437"/>
              <a:gd name="T11" fmla="*/ 0 h 1550"/>
              <a:gd name="T12" fmla="*/ 0 w 1437"/>
              <a:gd name="T13" fmla="*/ 0 h 1550"/>
              <a:gd name="T14" fmla="*/ 0 w 1437"/>
              <a:gd name="T15" fmla="*/ 0 h 1550"/>
              <a:gd name="T16" fmla="*/ 0 w 1437"/>
              <a:gd name="T17" fmla="*/ 0 h 1550"/>
              <a:gd name="T18" fmla="*/ 0 w 1437"/>
              <a:gd name="T19" fmla="*/ 0 h 1550"/>
              <a:gd name="T20" fmla="*/ 0 w 1437"/>
              <a:gd name="T21" fmla="*/ 0 h 15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37"/>
              <a:gd name="T34" fmla="*/ 0 h 1550"/>
              <a:gd name="T35" fmla="*/ 1437 w 1437"/>
              <a:gd name="T36" fmla="*/ 1550 h 15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37" h="1550">
                <a:moveTo>
                  <a:pt x="62" y="14"/>
                </a:moveTo>
                <a:lnTo>
                  <a:pt x="1236" y="1283"/>
                </a:lnTo>
                <a:cubicBezTo>
                  <a:pt x="1248" y="1297"/>
                  <a:pt x="1247" y="1318"/>
                  <a:pt x="1234" y="1330"/>
                </a:cubicBezTo>
                <a:cubicBezTo>
                  <a:pt x="1220" y="1343"/>
                  <a:pt x="1199" y="1342"/>
                  <a:pt x="1187" y="1328"/>
                </a:cubicBezTo>
                <a:lnTo>
                  <a:pt x="13" y="60"/>
                </a:lnTo>
                <a:cubicBezTo>
                  <a:pt x="0" y="46"/>
                  <a:pt x="1" y="25"/>
                  <a:pt x="15" y="13"/>
                </a:cubicBezTo>
                <a:cubicBezTo>
                  <a:pt x="28" y="0"/>
                  <a:pt x="49" y="1"/>
                  <a:pt x="62" y="14"/>
                </a:cubicBezTo>
                <a:close/>
                <a:moveTo>
                  <a:pt x="1313" y="1121"/>
                </a:moveTo>
                <a:lnTo>
                  <a:pt x="1437" y="1550"/>
                </a:lnTo>
                <a:lnTo>
                  <a:pt x="1019" y="1393"/>
                </a:lnTo>
                <a:lnTo>
                  <a:pt x="1313" y="1121"/>
                </a:lnTo>
                <a:close/>
              </a:path>
            </a:pathLst>
          </a:custGeom>
          <a:solidFill>
            <a:srgbClr val="000000"/>
          </a:solidFill>
          <a:ln w="1588">
            <a:solidFill>
              <a:srgbClr val="000000"/>
            </a:solidFill>
            <a:bevel/>
            <a:headEnd/>
            <a:tailEnd/>
          </a:ln>
        </p:spPr>
        <p:txBody>
          <a:bodyPr/>
          <a:lstStyle/>
          <a:p>
            <a:endParaRPr lang="en-IN"/>
          </a:p>
        </p:txBody>
      </p:sp>
      <p:sp>
        <p:nvSpPr>
          <p:cNvPr id="35" name="Rectangle 34">
            <a:extLst>
              <a:ext uri="{FF2B5EF4-FFF2-40B4-BE49-F238E27FC236}">
                <a16:creationId xmlns:a16="http://schemas.microsoft.com/office/drawing/2014/main" id="{70606E09-45FE-41F1-8206-38E1BDC83573}"/>
              </a:ext>
            </a:extLst>
          </p:cNvPr>
          <p:cNvSpPr>
            <a:spLocks noChangeArrowheads="1"/>
          </p:cNvSpPr>
          <p:nvPr/>
        </p:nvSpPr>
        <p:spPr bwMode="auto">
          <a:xfrm>
            <a:off x="3276600" y="4429125"/>
            <a:ext cx="58118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a:solidFill>
                  <a:srgbClr val="FF0000"/>
                </a:solidFill>
              </a:rPr>
              <a:t>The Gross Misunderstanding is</a:t>
            </a:r>
          </a:p>
          <a:p>
            <a:pPr eaLnBrk="1" hangingPunct="1"/>
            <a:r>
              <a:rPr lang="en-US" altLang="en-US" sz="2200">
                <a:solidFill>
                  <a:srgbClr val="FF0000"/>
                </a:solidFill>
              </a:rPr>
              <a:t>“If the pre-conditioning of the other matches </a:t>
            </a:r>
          </a:p>
          <a:p>
            <a:pPr eaLnBrk="1" hangingPunct="1"/>
            <a:r>
              <a:rPr lang="en-US" altLang="en-US" sz="2200">
                <a:solidFill>
                  <a:srgbClr val="FF0000"/>
                </a:solidFill>
              </a:rPr>
              <a:t>my preconditioning, then the other is like me”</a:t>
            </a:r>
          </a:p>
          <a:p>
            <a:pPr eaLnBrk="1" hangingPunct="1"/>
            <a:endParaRPr lang="en-US" altLang="en-US" sz="2200">
              <a:solidFill>
                <a:srgbClr val="FF0000"/>
              </a:solidFill>
            </a:endParaRPr>
          </a:p>
          <a:p>
            <a:pPr eaLnBrk="1" hangingPunct="1"/>
            <a:r>
              <a:rPr lang="en-US" altLang="en-US" sz="2200">
                <a:solidFill>
                  <a:srgbClr val="FF0000"/>
                </a:solidFill>
              </a:rPr>
              <a:t>While the reality is</a:t>
            </a:r>
          </a:p>
          <a:p>
            <a:pPr eaLnBrk="1" hangingPunct="1"/>
            <a:r>
              <a:rPr lang="en-US" altLang="en-US" sz="2200">
                <a:solidFill>
                  <a:srgbClr val="FF0000"/>
                </a:solidFill>
              </a:rPr>
              <a:t>“Every Human Being is like me”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5D81937-B540-4687-8B1B-07A7674095DB}"/>
              </a:ext>
            </a:extLst>
          </p:cNvPr>
          <p:cNvSpPr>
            <a:spLocks noGrp="1" noChangeArrowheads="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Differentiation</a:t>
            </a:r>
            <a:r>
              <a:rPr lang="en-US" altLang="en-US" sz="2400"/>
              <a:t> </a:t>
            </a:r>
            <a:r>
              <a:rPr lang="en-US" altLang="en-US" sz="2800">
                <a:latin typeface="Kruti Dev 010" pitchFamily="2" charset="0"/>
              </a:rPr>
              <a:t>Hksn</a:t>
            </a:r>
            <a:endParaRPr lang="en-US" altLang="en-US"/>
          </a:p>
        </p:txBody>
      </p:sp>
      <p:sp>
        <p:nvSpPr>
          <p:cNvPr id="24579" name="Rectangle 3">
            <a:extLst>
              <a:ext uri="{FF2B5EF4-FFF2-40B4-BE49-F238E27FC236}">
                <a16:creationId xmlns:a16="http://schemas.microsoft.com/office/drawing/2014/main" id="{F6273F13-5F2A-4018-BCFA-5F8DA5BFB6F2}"/>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r>
              <a:rPr altLang="en-US" dirty="0"/>
              <a:t>Differentiation =  Disrespect</a:t>
            </a:r>
          </a:p>
          <a:p>
            <a:pPr>
              <a:buFont typeface="Symbol" pitchFamily="18" charset="2"/>
              <a:buNone/>
            </a:pPr>
            <a:r>
              <a:rPr altLang="en-US" dirty="0"/>
              <a:t>			    Not Naturally Acceptable… Opposition, Movements…</a:t>
            </a:r>
          </a:p>
          <a:p>
            <a:pPr>
              <a:buFont typeface="Symbol" pitchFamily="18" charset="2"/>
              <a:buNone/>
            </a:pPr>
            <a:endParaRPr altLang="en-US" sz="2800" dirty="0"/>
          </a:p>
        </p:txBody>
      </p:sp>
      <p:grpSp>
        <p:nvGrpSpPr>
          <p:cNvPr id="24580" name="Group 33">
            <a:extLst>
              <a:ext uri="{FF2B5EF4-FFF2-40B4-BE49-F238E27FC236}">
                <a16:creationId xmlns:a16="http://schemas.microsoft.com/office/drawing/2014/main" id="{3E7B464F-4DC1-4EBC-86FE-776714C0A515}"/>
              </a:ext>
            </a:extLst>
          </p:cNvPr>
          <p:cNvGrpSpPr>
            <a:grpSpLocks/>
          </p:cNvGrpSpPr>
          <p:nvPr/>
        </p:nvGrpSpPr>
        <p:grpSpPr bwMode="auto">
          <a:xfrm>
            <a:off x="152400" y="533400"/>
            <a:ext cx="9024938" cy="3200400"/>
            <a:chOff x="152400" y="533400"/>
            <a:chExt cx="9024938" cy="3200400"/>
          </a:xfrm>
        </p:grpSpPr>
        <p:grpSp>
          <p:nvGrpSpPr>
            <p:cNvPr id="24581" name="Group 79">
              <a:extLst>
                <a:ext uri="{FF2B5EF4-FFF2-40B4-BE49-F238E27FC236}">
                  <a16:creationId xmlns:a16="http://schemas.microsoft.com/office/drawing/2014/main" id="{06E24B9C-F61D-401D-958E-F3E8FF284E15}"/>
                </a:ext>
              </a:extLst>
            </p:cNvPr>
            <p:cNvGrpSpPr>
              <a:grpSpLocks/>
            </p:cNvGrpSpPr>
            <p:nvPr/>
          </p:nvGrpSpPr>
          <p:grpSpPr bwMode="auto">
            <a:xfrm>
              <a:off x="152400" y="533400"/>
              <a:ext cx="9024938" cy="3200400"/>
              <a:chOff x="152400" y="533400"/>
              <a:chExt cx="9025159" cy="3200400"/>
            </a:xfrm>
          </p:grpSpPr>
          <p:sp>
            <p:nvSpPr>
              <p:cNvPr id="24583" name="Rectangle 29">
                <a:extLst>
                  <a:ext uri="{FF2B5EF4-FFF2-40B4-BE49-F238E27FC236}">
                    <a16:creationId xmlns:a16="http://schemas.microsoft.com/office/drawing/2014/main" id="{171919AB-19C2-4E23-8BE6-E0C8F62DF605}"/>
                  </a:ext>
                </a:extLst>
              </p:cNvPr>
              <p:cNvSpPr>
                <a:spLocks noChangeArrowheads="1"/>
              </p:cNvSpPr>
              <p:nvPr/>
            </p:nvSpPr>
            <p:spPr bwMode="auto">
              <a:xfrm>
                <a:off x="2328503" y="1864659"/>
                <a:ext cx="54177" cy="25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latin typeface="Times New Roman" panose="02020603050405020304" pitchFamily="18" charset="0"/>
                  </a:rPr>
                  <a:t> </a:t>
                </a:r>
                <a:endParaRPr lang="en-US" altLang="en-US" sz="3600" b="1"/>
              </a:p>
            </p:txBody>
          </p:sp>
          <p:sp>
            <p:nvSpPr>
              <p:cNvPr id="24584" name="Rectangle 34">
                <a:extLst>
                  <a:ext uri="{FF2B5EF4-FFF2-40B4-BE49-F238E27FC236}">
                    <a16:creationId xmlns:a16="http://schemas.microsoft.com/office/drawing/2014/main" id="{41A9B88D-29B9-496F-BD93-8345E3D8FE73}"/>
                  </a:ext>
                </a:extLst>
              </p:cNvPr>
              <p:cNvSpPr>
                <a:spLocks noChangeArrowheads="1"/>
              </p:cNvSpPr>
              <p:nvPr/>
            </p:nvSpPr>
            <p:spPr bwMode="auto">
              <a:xfrm>
                <a:off x="6465464" y="1864659"/>
                <a:ext cx="54177" cy="25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latin typeface="Times New Roman" panose="02020603050405020304" pitchFamily="18" charset="0"/>
                  </a:rPr>
                  <a:t> </a:t>
                </a:r>
                <a:endParaRPr lang="en-US" altLang="en-US" sz="3600" b="1"/>
              </a:p>
            </p:txBody>
          </p:sp>
          <p:sp>
            <p:nvSpPr>
              <p:cNvPr id="24585" name="Freeform 81">
                <a:extLst>
                  <a:ext uri="{FF2B5EF4-FFF2-40B4-BE49-F238E27FC236}">
                    <a16:creationId xmlns:a16="http://schemas.microsoft.com/office/drawing/2014/main" id="{C4F0D897-5297-4DD3-8681-930C86FAE77C}"/>
                  </a:ext>
                </a:extLst>
              </p:cNvPr>
              <p:cNvSpPr>
                <a:spLocks noEditPoints="1"/>
              </p:cNvSpPr>
              <p:nvPr/>
            </p:nvSpPr>
            <p:spPr bwMode="auto">
              <a:xfrm>
                <a:off x="2514600" y="1178859"/>
                <a:ext cx="1504228" cy="192742"/>
              </a:xfrm>
              <a:custGeom>
                <a:avLst/>
                <a:gdLst>
                  <a:gd name="T0" fmla="*/ 0 w 13674"/>
                  <a:gd name="T1" fmla="*/ 0 h 3855"/>
                  <a:gd name="T2" fmla="*/ 0 w 13674"/>
                  <a:gd name="T3" fmla="*/ 0 h 3855"/>
                  <a:gd name="T4" fmla="*/ 0 w 13674"/>
                  <a:gd name="T5" fmla="*/ 0 h 3855"/>
                  <a:gd name="T6" fmla="*/ 0 w 13674"/>
                  <a:gd name="T7" fmla="*/ 0 h 3855"/>
                  <a:gd name="T8" fmla="*/ 0 w 13674"/>
                  <a:gd name="T9" fmla="*/ 0 h 3855"/>
                  <a:gd name="T10" fmla="*/ 0 w 13674"/>
                  <a:gd name="T11" fmla="*/ 0 h 3855"/>
                  <a:gd name="T12" fmla="*/ 0 w 13674"/>
                  <a:gd name="T13" fmla="*/ 0 h 3855"/>
                  <a:gd name="T14" fmla="*/ 0 w 13674"/>
                  <a:gd name="T15" fmla="*/ 0 h 3855"/>
                  <a:gd name="T16" fmla="*/ 0 w 13674"/>
                  <a:gd name="T17" fmla="*/ 0 h 3855"/>
                  <a:gd name="T18" fmla="*/ 0 w 13674"/>
                  <a:gd name="T19" fmla="*/ 0 h 3855"/>
                  <a:gd name="T20" fmla="*/ 0 w 13674"/>
                  <a:gd name="T21" fmla="*/ 0 h 38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74"/>
                  <a:gd name="T34" fmla="*/ 0 h 3855"/>
                  <a:gd name="T35" fmla="*/ 13674 w 13674"/>
                  <a:gd name="T36" fmla="*/ 3855 h 38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74" h="3855">
                    <a:moveTo>
                      <a:pt x="13618" y="138"/>
                    </a:moveTo>
                    <a:lnTo>
                      <a:pt x="662" y="3567"/>
                    </a:lnTo>
                    <a:cubicBezTo>
                      <a:pt x="626" y="3577"/>
                      <a:pt x="590" y="3556"/>
                      <a:pt x="580" y="3520"/>
                    </a:cubicBezTo>
                    <a:cubicBezTo>
                      <a:pt x="571" y="3484"/>
                      <a:pt x="592" y="3448"/>
                      <a:pt x="628" y="3438"/>
                    </a:cubicBezTo>
                    <a:lnTo>
                      <a:pt x="13583" y="9"/>
                    </a:lnTo>
                    <a:cubicBezTo>
                      <a:pt x="13619" y="0"/>
                      <a:pt x="13655" y="21"/>
                      <a:pt x="13665" y="56"/>
                    </a:cubicBezTo>
                    <a:cubicBezTo>
                      <a:pt x="13674" y="92"/>
                      <a:pt x="13653" y="128"/>
                      <a:pt x="13618" y="138"/>
                    </a:cubicBezTo>
                    <a:close/>
                    <a:moveTo>
                      <a:pt x="876" y="3855"/>
                    </a:moveTo>
                    <a:lnTo>
                      <a:pt x="0" y="3673"/>
                    </a:lnTo>
                    <a:lnTo>
                      <a:pt x="671" y="3082"/>
                    </a:lnTo>
                    <a:lnTo>
                      <a:pt x="876" y="3855"/>
                    </a:lnTo>
                    <a:close/>
                  </a:path>
                </a:pathLst>
              </a:custGeom>
              <a:solidFill>
                <a:srgbClr val="000000"/>
              </a:solidFill>
              <a:ln w="1588">
                <a:solidFill>
                  <a:srgbClr val="000000"/>
                </a:solidFill>
                <a:bevel/>
                <a:headEnd/>
                <a:tailEnd/>
              </a:ln>
            </p:spPr>
            <p:txBody>
              <a:bodyPr/>
              <a:lstStyle/>
              <a:p>
                <a:endParaRPr lang="en-IN"/>
              </a:p>
            </p:txBody>
          </p:sp>
          <p:sp>
            <p:nvSpPr>
              <p:cNvPr id="24586" name="Freeform 82">
                <a:extLst>
                  <a:ext uri="{FF2B5EF4-FFF2-40B4-BE49-F238E27FC236}">
                    <a16:creationId xmlns:a16="http://schemas.microsoft.com/office/drawing/2014/main" id="{B4E5E8D0-1A72-4F0A-9104-142FA5DF8977}"/>
                  </a:ext>
                </a:extLst>
              </p:cNvPr>
              <p:cNvSpPr>
                <a:spLocks noEditPoints="1"/>
              </p:cNvSpPr>
              <p:nvPr/>
            </p:nvSpPr>
            <p:spPr bwMode="auto">
              <a:xfrm>
                <a:off x="4731798" y="1154207"/>
                <a:ext cx="2431002" cy="217394"/>
              </a:xfrm>
              <a:custGeom>
                <a:avLst/>
                <a:gdLst>
                  <a:gd name="T0" fmla="*/ 0 w 10800"/>
                  <a:gd name="T1" fmla="*/ 0 h 2512"/>
                  <a:gd name="T2" fmla="*/ 0 w 10800"/>
                  <a:gd name="T3" fmla="*/ 0 h 2512"/>
                  <a:gd name="T4" fmla="*/ 0 w 10800"/>
                  <a:gd name="T5" fmla="*/ 0 h 2512"/>
                  <a:gd name="T6" fmla="*/ 0 w 10800"/>
                  <a:gd name="T7" fmla="*/ 0 h 2512"/>
                  <a:gd name="T8" fmla="*/ 0 w 10800"/>
                  <a:gd name="T9" fmla="*/ 0 h 2512"/>
                  <a:gd name="T10" fmla="*/ 0 w 10800"/>
                  <a:gd name="T11" fmla="*/ 0 h 2512"/>
                  <a:gd name="T12" fmla="*/ 0 w 10800"/>
                  <a:gd name="T13" fmla="*/ 0 h 2512"/>
                  <a:gd name="T14" fmla="*/ 0 w 10800"/>
                  <a:gd name="T15" fmla="*/ 0 h 2512"/>
                  <a:gd name="T16" fmla="*/ 0 w 10800"/>
                  <a:gd name="T17" fmla="*/ 0 h 2512"/>
                  <a:gd name="T18" fmla="*/ 0 w 10800"/>
                  <a:gd name="T19" fmla="*/ 0 h 2512"/>
                  <a:gd name="T20" fmla="*/ 0 w 10800"/>
                  <a:gd name="T21" fmla="*/ 0 h 25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800"/>
                  <a:gd name="T34" fmla="*/ 0 h 2512"/>
                  <a:gd name="T35" fmla="*/ 10800 w 10800"/>
                  <a:gd name="T36" fmla="*/ 2512 h 25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800" h="2512">
                    <a:moveTo>
                      <a:pt x="44" y="4"/>
                    </a:moveTo>
                    <a:lnTo>
                      <a:pt x="10482" y="2299"/>
                    </a:lnTo>
                    <a:cubicBezTo>
                      <a:pt x="10500" y="2303"/>
                      <a:pt x="10511" y="2320"/>
                      <a:pt x="10507" y="2338"/>
                    </a:cubicBezTo>
                    <a:cubicBezTo>
                      <a:pt x="10503" y="2356"/>
                      <a:pt x="10485" y="2368"/>
                      <a:pt x="10467" y="2364"/>
                    </a:cubicBezTo>
                    <a:lnTo>
                      <a:pt x="30" y="69"/>
                    </a:lnTo>
                    <a:cubicBezTo>
                      <a:pt x="12" y="65"/>
                      <a:pt x="0" y="47"/>
                      <a:pt x="4" y="29"/>
                    </a:cubicBezTo>
                    <a:cubicBezTo>
                      <a:pt x="8" y="11"/>
                      <a:pt x="26" y="0"/>
                      <a:pt x="44" y="4"/>
                    </a:cubicBezTo>
                    <a:close/>
                    <a:moveTo>
                      <a:pt x="10452" y="2122"/>
                    </a:moveTo>
                    <a:lnTo>
                      <a:pt x="10800" y="2403"/>
                    </a:lnTo>
                    <a:lnTo>
                      <a:pt x="10367" y="2512"/>
                    </a:lnTo>
                    <a:lnTo>
                      <a:pt x="10452" y="2122"/>
                    </a:lnTo>
                    <a:close/>
                  </a:path>
                </a:pathLst>
              </a:custGeom>
              <a:solidFill>
                <a:srgbClr val="000000"/>
              </a:solidFill>
              <a:ln w="1588">
                <a:solidFill>
                  <a:srgbClr val="000000"/>
                </a:solidFill>
                <a:bevel/>
                <a:headEnd/>
                <a:tailEnd/>
              </a:ln>
            </p:spPr>
            <p:txBody>
              <a:bodyPr/>
              <a:lstStyle/>
              <a:p>
                <a:endParaRPr lang="en-IN"/>
              </a:p>
            </p:txBody>
          </p:sp>
          <p:sp>
            <p:nvSpPr>
              <p:cNvPr id="24587" name="Freeform 83">
                <a:extLst>
                  <a:ext uri="{FF2B5EF4-FFF2-40B4-BE49-F238E27FC236}">
                    <a16:creationId xmlns:a16="http://schemas.microsoft.com/office/drawing/2014/main" id="{E43B4119-8992-4D91-8E98-DC94D6EB7CEA}"/>
                  </a:ext>
                </a:extLst>
              </p:cNvPr>
              <p:cNvSpPr>
                <a:spLocks noEditPoints="1"/>
              </p:cNvSpPr>
              <p:nvPr/>
            </p:nvSpPr>
            <p:spPr bwMode="auto">
              <a:xfrm>
                <a:off x="1925426" y="2236694"/>
                <a:ext cx="97519" cy="311524"/>
              </a:xfrm>
              <a:custGeom>
                <a:avLst/>
                <a:gdLst>
                  <a:gd name="T0" fmla="*/ 0 w 800"/>
                  <a:gd name="T1" fmla="*/ 0 h 2466"/>
                  <a:gd name="T2" fmla="*/ 0 w 800"/>
                  <a:gd name="T3" fmla="*/ 0 h 2466"/>
                  <a:gd name="T4" fmla="*/ 0 w 800"/>
                  <a:gd name="T5" fmla="*/ 0 h 2466"/>
                  <a:gd name="T6" fmla="*/ 0 w 800"/>
                  <a:gd name="T7" fmla="*/ 0 h 2466"/>
                  <a:gd name="T8" fmla="*/ 0 w 800"/>
                  <a:gd name="T9" fmla="*/ 0 h 2466"/>
                  <a:gd name="T10" fmla="*/ 0 w 800"/>
                  <a:gd name="T11" fmla="*/ 0 h 2466"/>
                  <a:gd name="T12" fmla="*/ 0 w 800"/>
                  <a:gd name="T13" fmla="*/ 0 h 2466"/>
                  <a:gd name="T14" fmla="*/ 0 w 800"/>
                  <a:gd name="T15" fmla="*/ 0 h 2466"/>
                  <a:gd name="T16" fmla="*/ 0 w 800"/>
                  <a:gd name="T17" fmla="*/ 0 h 2466"/>
                  <a:gd name="T18" fmla="*/ 0 w 800"/>
                  <a:gd name="T19" fmla="*/ 0 h 2466"/>
                  <a:gd name="T20" fmla="*/ 0 w 800"/>
                  <a:gd name="T21" fmla="*/ 0 h 24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0"/>
                  <a:gd name="T34" fmla="*/ 0 h 2466"/>
                  <a:gd name="T35" fmla="*/ 800 w 800"/>
                  <a:gd name="T36" fmla="*/ 2466 h 24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0" h="2466">
                    <a:moveTo>
                      <a:pt x="467" y="66"/>
                    </a:moveTo>
                    <a:lnTo>
                      <a:pt x="467" y="1800"/>
                    </a:lnTo>
                    <a:cubicBezTo>
                      <a:pt x="467" y="1837"/>
                      <a:pt x="437" y="1866"/>
                      <a:pt x="400" y="1866"/>
                    </a:cubicBezTo>
                    <a:cubicBezTo>
                      <a:pt x="364" y="1866"/>
                      <a:pt x="334" y="1837"/>
                      <a:pt x="334" y="1800"/>
                    </a:cubicBezTo>
                    <a:lnTo>
                      <a:pt x="334" y="66"/>
                    </a:lnTo>
                    <a:cubicBezTo>
                      <a:pt x="334" y="30"/>
                      <a:pt x="364" y="0"/>
                      <a:pt x="400" y="0"/>
                    </a:cubicBezTo>
                    <a:cubicBezTo>
                      <a:pt x="437" y="0"/>
                      <a:pt x="467" y="30"/>
                      <a:pt x="467" y="66"/>
                    </a:cubicBezTo>
                    <a:close/>
                    <a:moveTo>
                      <a:pt x="800" y="1666"/>
                    </a:moveTo>
                    <a:lnTo>
                      <a:pt x="400" y="2466"/>
                    </a:lnTo>
                    <a:lnTo>
                      <a:pt x="0" y="1666"/>
                    </a:lnTo>
                    <a:lnTo>
                      <a:pt x="800" y="1666"/>
                    </a:lnTo>
                    <a:close/>
                  </a:path>
                </a:pathLst>
              </a:custGeom>
              <a:solidFill>
                <a:srgbClr val="000000"/>
              </a:solidFill>
              <a:ln w="1588">
                <a:solidFill>
                  <a:srgbClr val="000000"/>
                </a:solidFill>
                <a:bevel/>
                <a:headEnd/>
                <a:tailEnd/>
              </a:ln>
            </p:spPr>
            <p:txBody>
              <a:bodyPr/>
              <a:lstStyle/>
              <a:p>
                <a:endParaRPr lang="en-IN"/>
              </a:p>
            </p:txBody>
          </p:sp>
          <p:sp>
            <p:nvSpPr>
              <p:cNvPr id="24588" name="Freeform 84">
                <a:extLst>
                  <a:ext uri="{FF2B5EF4-FFF2-40B4-BE49-F238E27FC236}">
                    <a16:creationId xmlns:a16="http://schemas.microsoft.com/office/drawing/2014/main" id="{D47ED2AD-C3C5-4848-9708-FF135D1725CD}"/>
                  </a:ext>
                </a:extLst>
              </p:cNvPr>
              <p:cNvSpPr>
                <a:spLocks noEditPoints="1"/>
              </p:cNvSpPr>
              <p:nvPr/>
            </p:nvSpPr>
            <p:spPr bwMode="auto">
              <a:xfrm>
                <a:off x="2547379" y="2236694"/>
                <a:ext cx="1074873" cy="331694"/>
              </a:xfrm>
              <a:custGeom>
                <a:avLst/>
                <a:gdLst>
                  <a:gd name="T0" fmla="*/ 0 w 8874"/>
                  <a:gd name="T1" fmla="*/ 0 h 2650"/>
                  <a:gd name="T2" fmla="*/ 0 w 8874"/>
                  <a:gd name="T3" fmla="*/ 0 h 2650"/>
                  <a:gd name="T4" fmla="*/ 0 w 8874"/>
                  <a:gd name="T5" fmla="*/ 0 h 2650"/>
                  <a:gd name="T6" fmla="*/ 0 w 8874"/>
                  <a:gd name="T7" fmla="*/ 0 h 2650"/>
                  <a:gd name="T8" fmla="*/ 0 w 8874"/>
                  <a:gd name="T9" fmla="*/ 0 h 2650"/>
                  <a:gd name="T10" fmla="*/ 0 w 8874"/>
                  <a:gd name="T11" fmla="*/ 0 h 2650"/>
                  <a:gd name="T12" fmla="*/ 0 w 8874"/>
                  <a:gd name="T13" fmla="*/ 0 h 2650"/>
                  <a:gd name="T14" fmla="*/ 0 w 8874"/>
                  <a:gd name="T15" fmla="*/ 0 h 2650"/>
                  <a:gd name="T16" fmla="*/ 0 w 8874"/>
                  <a:gd name="T17" fmla="*/ 0 h 2650"/>
                  <a:gd name="T18" fmla="*/ 0 w 8874"/>
                  <a:gd name="T19" fmla="*/ 0 h 2650"/>
                  <a:gd name="T20" fmla="*/ 0 w 8874"/>
                  <a:gd name="T21" fmla="*/ 0 h 26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74"/>
                  <a:gd name="T34" fmla="*/ 0 h 2650"/>
                  <a:gd name="T35" fmla="*/ 8874 w 8874"/>
                  <a:gd name="T36" fmla="*/ 2650 h 26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74" h="2650">
                    <a:moveTo>
                      <a:pt x="92" y="10"/>
                    </a:moveTo>
                    <a:lnTo>
                      <a:pt x="8249" y="2235"/>
                    </a:lnTo>
                    <a:cubicBezTo>
                      <a:pt x="8284" y="2244"/>
                      <a:pt x="8305" y="2281"/>
                      <a:pt x="8296" y="2317"/>
                    </a:cubicBezTo>
                    <a:cubicBezTo>
                      <a:pt x="8286" y="2352"/>
                      <a:pt x="8249" y="2373"/>
                      <a:pt x="8214" y="2363"/>
                    </a:cubicBezTo>
                    <a:lnTo>
                      <a:pt x="57" y="139"/>
                    </a:lnTo>
                    <a:cubicBezTo>
                      <a:pt x="21" y="129"/>
                      <a:pt x="0" y="92"/>
                      <a:pt x="10" y="57"/>
                    </a:cubicBezTo>
                    <a:cubicBezTo>
                      <a:pt x="20" y="21"/>
                      <a:pt x="56" y="0"/>
                      <a:pt x="92" y="10"/>
                    </a:cubicBezTo>
                    <a:close/>
                    <a:moveTo>
                      <a:pt x="8208" y="1878"/>
                    </a:moveTo>
                    <a:lnTo>
                      <a:pt x="8874" y="2474"/>
                    </a:lnTo>
                    <a:lnTo>
                      <a:pt x="7997" y="2650"/>
                    </a:lnTo>
                    <a:lnTo>
                      <a:pt x="8208" y="1878"/>
                    </a:lnTo>
                    <a:close/>
                  </a:path>
                </a:pathLst>
              </a:custGeom>
              <a:solidFill>
                <a:srgbClr val="000000"/>
              </a:solidFill>
              <a:ln w="1588">
                <a:solidFill>
                  <a:srgbClr val="000000"/>
                </a:solidFill>
                <a:bevel/>
                <a:headEnd/>
                <a:tailEnd/>
              </a:ln>
            </p:spPr>
            <p:txBody>
              <a:bodyPr/>
              <a:lstStyle/>
              <a:p>
                <a:endParaRPr lang="en-IN"/>
              </a:p>
            </p:txBody>
          </p:sp>
          <p:sp>
            <p:nvSpPr>
              <p:cNvPr id="24589" name="Freeform 85">
                <a:extLst>
                  <a:ext uri="{FF2B5EF4-FFF2-40B4-BE49-F238E27FC236}">
                    <a16:creationId xmlns:a16="http://schemas.microsoft.com/office/drawing/2014/main" id="{0E4691E9-55A9-4ED8-AA46-5889853D2A3A}"/>
                  </a:ext>
                </a:extLst>
              </p:cNvPr>
              <p:cNvSpPr>
                <a:spLocks noEditPoints="1"/>
              </p:cNvSpPr>
              <p:nvPr/>
            </p:nvSpPr>
            <p:spPr bwMode="auto">
              <a:xfrm>
                <a:off x="1004416" y="2236694"/>
                <a:ext cx="784484" cy="322729"/>
              </a:xfrm>
              <a:custGeom>
                <a:avLst/>
                <a:gdLst>
                  <a:gd name="T0" fmla="*/ 0 w 6476"/>
                  <a:gd name="T1" fmla="*/ 0 h 2569"/>
                  <a:gd name="T2" fmla="*/ 0 w 6476"/>
                  <a:gd name="T3" fmla="*/ 0 h 2569"/>
                  <a:gd name="T4" fmla="*/ 0 w 6476"/>
                  <a:gd name="T5" fmla="*/ 0 h 2569"/>
                  <a:gd name="T6" fmla="*/ 0 w 6476"/>
                  <a:gd name="T7" fmla="*/ 0 h 2569"/>
                  <a:gd name="T8" fmla="*/ 0 w 6476"/>
                  <a:gd name="T9" fmla="*/ 0 h 2569"/>
                  <a:gd name="T10" fmla="*/ 0 w 6476"/>
                  <a:gd name="T11" fmla="*/ 0 h 2569"/>
                  <a:gd name="T12" fmla="*/ 0 w 6476"/>
                  <a:gd name="T13" fmla="*/ 0 h 2569"/>
                  <a:gd name="T14" fmla="*/ 0 w 6476"/>
                  <a:gd name="T15" fmla="*/ 0 h 2569"/>
                  <a:gd name="T16" fmla="*/ 0 w 6476"/>
                  <a:gd name="T17" fmla="*/ 0 h 2569"/>
                  <a:gd name="T18" fmla="*/ 0 w 6476"/>
                  <a:gd name="T19" fmla="*/ 0 h 2569"/>
                  <a:gd name="T20" fmla="*/ 0 w 6476"/>
                  <a:gd name="T21" fmla="*/ 0 h 25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76"/>
                  <a:gd name="T34" fmla="*/ 0 h 2569"/>
                  <a:gd name="T35" fmla="*/ 6476 w 6476"/>
                  <a:gd name="T36" fmla="*/ 2569 h 25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76" h="2569">
                    <a:moveTo>
                      <a:pt x="6424" y="138"/>
                    </a:moveTo>
                    <a:lnTo>
                      <a:pt x="648" y="2304"/>
                    </a:lnTo>
                    <a:cubicBezTo>
                      <a:pt x="614" y="2317"/>
                      <a:pt x="575" y="2299"/>
                      <a:pt x="562" y="2265"/>
                    </a:cubicBezTo>
                    <a:cubicBezTo>
                      <a:pt x="549" y="2230"/>
                      <a:pt x="567" y="2192"/>
                      <a:pt x="601" y="2179"/>
                    </a:cubicBezTo>
                    <a:lnTo>
                      <a:pt x="6377" y="13"/>
                    </a:lnTo>
                    <a:cubicBezTo>
                      <a:pt x="6412" y="0"/>
                      <a:pt x="6450" y="18"/>
                      <a:pt x="6463" y="52"/>
                    </a:cubicBezTo>
                    <a:cubicBezTo>
                      <a:pt x="6476" y="87"/>
                      <a:pt x="6458" y="125"/>
                      <a:pt x="6424" y="138"/>
                    </a:cubicBezTo>
                    <a:close/>
                    <a:moveTo>
                      <a:pt x="890" y="2569"/>
                    </a:moveTo>
                    <a:lnTo>
                      <a:pt x="0" y="2475"/>
                    </a:lnTo>
                    <a:lnTo>
                      <a:pt x="609" y="1820"/>
                    </a:lnTo>
                    <a:lnTo>
                      <a:pt x="890" y="2569"/>
                    </a:lnTo>
                    <a:close/>
                  </a:path>
                </a:pathLst>
              </a:custGeom>
              <a:solidFill>
                <a:srgbClr val="000000"/>
              </a:solidFill>
              <a:ln w="1588">
                <a:solidFill>
                  <a:srgbClr val="000000"/>
                </a:solidFill>
                <a:bevel/>
                <a:headEnd/>
                <a:tailEnd/>
              </a:ln>
            </p:spPr>
            <p:txBody>
              <a:bodyPr/>
              <a:lstStyle/>
              <a:p>
                <a:endParaRPr lang="en-IN"/>
              </a:p>
            </p:txBody>
          </p:sp>
          <p:sp>
            <p:nvSpPr>
              <p:cNvPr id="24590" name="Freeform 86">
                <a:extLst>
                  <a:ext uri="{FF2B5EF4-FFF2-40B4-BE49-F238E27FC236}">
                    <a16:creationId xmlns:a16="http://schemas.microsoft.com/office/drawing/2014/main" id="{EF0D2FC3-9CD3-40CE-9390-151B776694E5}"/>
                  </a:ext>
                </a:extLst>
              </p:cNvPr>
              <p:cNvSpPr>
                <a:spLocks noEditPoints="1"/>
              </p:cNvSpPr>
              <p:nvPr/>
            </p:nvSpPr>
            <p:spPr bwMode="auto">
              <a:xfrm>
                <a:off x="2157304" y="2236694"/>
                <a:ext cx="494095" cy="311524"/>
              </a:xfrm>
              <a:custGeom>
                <a:avLst/>
                <a:gdLst>
                  <a:gd name="T0" fmla="*/ 0 w 4076"/>
                  <a:gd name="T1" fmla="*/ 0 h 2476"/>
                  <a:gd name="T2" fmla="*/ 0 w 4076"/>
                  <a:gd name="T3" fmla="*/ 0 h 2476"/>
                  <a:gd name="T4" fmla="*/ 0 w 4076"/>
                  <a:gd name="T5" fmla="*/ 0 h 2476"/>
                  <a:gd name="T6" fmla="*/ 0 w 4076"/>
                  <a:gd name="T7" fmla="*/ 0 h 2476"/>
                  <a:gd name="T8" fmla="*/ 0 w 4076"/>
                  <a:gd name="T9" fmla="*/ 0 h 2476"/>
                  <a:gd name="T10" fmla="*/ 0 w 4076"/>
                  <a:gd name="T11" fmla="*/ 0 h 2476"/>
                  <a:gd name="T12" fmla="*/ 0 w 4076"/>
                  <a:gd name="T13" fmla="*/ 0 h 2476"/>
                  <a:gd name="T14" fmla="*/ 0 w 4076"/>
                  <a:gd name="T15" fmla="*/ 0 h 2476"/>
                  <a:gd name="T16" fmla="*/ 0 w 4076"/>
                  <a:gd name="T17" fmla="*/ 0 h 2476"/>
                  <a:gd name="T18" fmla="*/ 0 w 4076"/>
                  <a:gd name="T19" fmla="*/ 0 h 2476"/>
                  <a:gd name="T20" fmla="*/ 0 w 4076"/>
                  <a:gd name="T21" fmla="*/ 0 h 24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76"/>
                  <a:gd name="T34" fmla="*/ 0 h 2476"/>
                  <a:gd name="T35" fmla="*/ 4076 w 4076"/>
                  <a:gd name="T36" fmla="*/ 2476 h 24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76" h="2476">
                    <a:moveTo>
                      <a:pt x="111" y="19"/>
                    </a:moveTo>
                    <a:lnTo>
                      <a:pt x="3539" y="2076"/>
                    </a:lnTo>
                    <a:cubicBezTo>
                      <a:pt x="3571" y="2095"/>
                      <a:pt x="3581" y="2136"/>
                      <a:pt x="3562" y="2168"/>
                    </a:cubicBezTo>
                    <a:cubicBezTo>
                      <a:pt x="3543" y="2199"/>
                      <a:pt x="3502" y="2210"/>
                      <a:pt x="3471" y="2191"/>
                    </a:cubicBezTo>
                    <a:lnTo>
                      <a:pt x="42" y="134"/>
                    </a:lnTo>
                    <a:cubicBezTo>
                      <a:pt x="11" y="115"/>
                      <a:pt x="0" y="74"/>
                      <a:pt x="19" y="42"/>
                    </a:cubicBezTo>
                    <a:cubicBezTo>
                      <a:pt x="38" y="11"/>
                      <a:pt x="79" y="0"/>
                      <a:pt x="111" y="19"/>
                    </a:cubicBezTo>
                    <a:close/>
                    <a:moveTo>
                      <a:pt x="3596" y="1722"/>
                    </a:moveTo>
                    <a:lnTo>
                      <a:pt x="4076" y="2476"/>
                    </a:lnTo>
                    <a:lnTo>
                      <a:pt x="3185" y="2408"/>
                    </a:lnTo>
                    <a:lnTo>
                      <a:pt x="3596" y="1722"/>
                    </a:lnTo>
                    <a:close/>
                  </a:path>
                </a:pathLst>
              </a:custGeom>
              <a:solidFill>
                <a:srgbClr val="000000"/>
              </a:solidFill>
              <a:ln w="1588">
                <a:solidFill>
                  <a:srgbClr val="000000"/>
                </a:solidFill>
                <a:bevel/>
                <a:headEnd/>
                <a:tailEnd/>
              </a:ln>
            </p:spPr>
            <p:txBody>
              <a:bodyPr/>
              <a:lstStyle/>
              <a:p>
                <a:endParaRPr lang="en-IN"/>
              </a:p>
            </p:txBody>
          </p:sp>
          <p:sp>
            <p:nvSpPr>
              <p:cNvPr id="24591" name="Freeform 87">
                <a:extLst>
                  <a:ext uri="{FF2B5EF4-FFF2-40B4-BE49-F238E27FC236}">
                    <a16:creationId xmlns:a16="http://schemas.microsoft.com/office/drawing/2014/main" id="{63E17BA7-2A59-4F1B-8FC8-56BF3EBADBF6}"/>
                  </a:ext>
                </a:extLst>
              </p:cNvPr>
              <p:cNvSpPr>
                <a:spLocks noEditPoints="1"/>
              </p:cNvSpPr>
              <p:nvPr/>
            </p:nvSpPr>
            <p:spPr bwMode="auto">
              <a:xfrm>
                <a:off x="5105400" y="2147047"/>
                <a:ext cx="229711" cy="401171"/>
              </a:xfrm>
              <a:custGeom>
                <a:avLst/>
                <a:gdLst>
                  <a:gd name="T0" fmla="*/ 0 w 952"/>
                  <a:gd name="T1" fmla="*/ 0 h 1594"/>
                  <a:gd name="T2" fmla="*/ 0 w 952"/>
                  <a:gd name="T3" fmla="*/ 0 h 1594"/>
                  <a:gd name="T4" fmla="*/ 0 w 952"/>
                  <a:gd name="T5" fmla="*/ 0 h 1594"/>
                  <a:gd name="T6" fmla="*/ 0 w 952"/>
                  <a:gd name="T7" fmla="*/ 0 h 1594"/>
                  <a:gd name="T8" fmla="*/ 0 w 952"/>
                  <a:gd name="T9" fmla="*/ 0 h 1594"/>
                  <a:gd name="T10" fmla="*/ 0 w 952"/>
                  <a:gd name="T11" fmla="*/ 0 h 1594"/>
                  <a:gd name="T12" fmla="*/ 0 w 952"/>
                  <a:gd name="T13" fmla="*/ 0 h 1594"/>
                  <a:gd name="T14" fmla="*/ 0 w 952"/>
                  <a:gd name="T15" fmla="*/ 0 h 1594"/>
                  <a:gd name="T16" fmla="*/ 0 w 952"/>
                  <a:gd name="T17" fmla="*/ 0 h 1594"/>
                  <a:gd name="T18" fmla="*/ 0 w 952"/>
                  <a:gd name="T19" fmla="*/ 0 h 1594"/>
                  <a:gd name="T20" fmla="*/ 0 w 952"/>
                  <a:gd name="T21" fmla="*/ 0 h 15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52"/>
                  <a:gd name="T34" fmla="*/ 0 h 1594"/>
                  <a:gd name="T35" fmla="*/ 952 w 952"/>
                  <a:gd name="T36" fmla="*/ 1594 h 15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52" h="1594">
                    <a:moveTo>
                      <a:pt x="943" y="55"/>
                    </a:moveTo>
                    <a:lnTo>
                      <a:pt x="198" y="1324"/>
                    </a:lnTo>
                    <a:cubicBezTo>
                      <a:pt x="189" y="1340"/>
                      <a:pt x="168" y="1345"/>
                      <a:pt x="152" y="1336"/>
                    </a:cubicBezTo>
                    <a:cubicBezTo>
                      <a:pt x="136" y="1326"/>
                      <a:pt x="131" y="1306"/>
                      <a:pt x="140" y="1290"/>
                    </a:cubicBezTo>
                    <a:lnTo>
                      <a:pt x="885" y="21"/>
                    </a:lnTo>
                    <a:cubicBezTo>
                      <a:pt x="894" y="5"/>
                      <a:pt x="915" y="0"/>
                      <a:pt x="931" y="9"/>
                    </a:cubicBezTo>
                    <a:cubicBezTo>
                      <a:pt x="947" y="18"/>
                      <a:pt x="952" y="39"/>
                      <a:pt x="943" y="55"/>
                    </a:cubicBezTo>
                    <a:close/>
                    <a:moveTo>
                      <a:pt x="375" y="1351"/>
                    </a:moveTo>
                    <a:lnTo>
                      <a:pt x="0" y="1594"/>
                    </a:lnTo>
                    <a:lnTo>
                      <a:pt x="30" y="1148"/>
                    </a:lnTo>
                    <a:lnTo>
                      <a:pt x="375" y="1351"/>
                    </a:lnTo>
                    <a:close/>
                  </a:path>
                </a:pathLst>
              </a:custGeom>
              <a:solidFill>
                <a:srgbClr val="000000"/>
              </a:solidFill>
              <a:ln w="1588">
                <a:solidFill>
                  <a:srgbClr val="000000"/>
                </a:solidFill>
                <a:bevel/>
                <a:headEnd/>
                <a:tailEnd/>
              </a:ln>
            </p:spPr>
            <p:txBody>
              <a:bodyPr/>
              <a:lstStyle/>
              <a:p>
                <a:endParaRPr lang="en-IN"/>
              </a:p>
            </p:txBody>
          </p:sp>
          <p:sp>
            <p:nvSpPr>
              <p:cNvPr id="24592" name="Freeform 88">
                <a:extLst>
                  <a:ext uri="{FF2B5EF4-FFF2-40B4-BE49-F238E27FC236}">
                    <a16:creationId xmlns:a16="http://schemas.microsoft.com/office/drawing/2014/main" id="{1AE22D9E-4460-49B5-BD28-384C5DFDA172}"/>
                  </a:ext>
                </a:extLst>
              </p:cNvPr>
              <p:cNvSpPr>
                <a:spLocks noEditPoints="1"/>
              </p:cNvSpPr>
              <p:nvPr/>
            </p:nvSpPr>
            <p:spPr bwMode="auto">
              <a:xfrm>
                <a:off x="5791200" y="2158253"/>
                <a:ext cx="281721" cy="389965"/>
              </a:xfrm>
              <a:custGeom>
                <a:avLst/>
                <a:gdLst>
                  <a:gd name="T0" fmla="*/ 0 w 1167"/>
                  <a:gd name="T1" fmla="*/ 0 h 1551"/>
                  <a:gd name="T2" fmla="*/ 0 w 1167"/>
                  <a:gd name="T3" fmla="*/ 0 h 1551"/>
                  <a:gd name="T4" fmla="*/ 0 w 1167"/>
                  <a:gd name="T5" fmla="*/ 0 h 1551"/>
                  <a:gd name="T6" fmla="*/ 0 w 1167"/>
                  <a:gd name="T7" fmla="*/ 0 h 1551"/>
                  <a:gd name="T8" fmla="*/ 0 w 1167"/>
                  <a:gd name="T9" fmla="*/ 0 h 1551"/>
                  <a:gd name="T10" fmla="*/ 0 w 1167"/>
                  <a:gd name="T11" fmla="*/ 0 h 1551"/>
                  <a:gd name="T12" fmla="*/ 0 w 1167"/>
                  <a:gd name="T13" fmla="*/ 0 h 1551"/>
                  <a:gd name="T14" fmla="*/ 0 w 1167"/>
                  <a:gd name="T15" fmla="*/ 0 h 1551"/>
                  <a:gd name="T16" fmla="*/ 0 w 1167"/>
                  <a:gd name="T17" fmla="*/ 0 h 1551"/>
                  <a:gd name="T18" fmla="*/ 0 w 1167"/>
                  <a:gd name="T19" fmla="*/ 0 h 1551"/>
                  <a:gd name="T20" fmla="*/ 0 w 1167"/>
                  <a:gd name="T21" fmla="*/ 0 h 15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67"/>
                  <a:gd name="T34" fmla="*/ 0 h 1551"/>
                  <a:gd name="T35" fmla="*/ 1167 w 1167"/>
                  <a:gd name="T36" fmla="*/ 1551 h 15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67" h="1551">
                    <a:moveTo>
                      <a:pt x="64" y="18"/>
                    </a:moveTo>
                    <a:lnTo>
                      <a:pt x="995" y="1264"/>
                    </a:lnTo>
                    <a:cubicBezTo>
                      <a:pt x="1006" y="1279"/>
                      <a:pt x="1003" y="1300"/>
                      <a:pt x="988" y="1311"/>
                    </a:cubicBezTo>
                    <a:cubicBezTo>
                      <a:pt x="973" y="1322"/>
                      <a:pt x="952" y="1319"/>
                      <a:pt x="941" y="1304"/>
                    </a:cubicBezTo>
                    <a:lnTo>
                      <a:pt x="11" y="58"/>
                    </a:lnTo>
                    <a:cubicBezTo>
                      <a:pt x="0" y="43"/>
                      <a:pt x="3" y="22"/>
                      <a:pt x="18" y="11"/>
                    </a:cubicBezTo>
                    <a:cubicBezTo>
                      <a:pt x="32" y="0"/>
                      <a:pt x="53" y="3"/>
                      <a:pt x="64" y="18"/>
                    </a:cubicBezTo>
                    <a:close/>
                    <a:moveTo>
                      <a:pt x="1088" y="1111"/>
                    </a:moveTo>
                    <a:lnTo>
                      <a:pt x="1167" y="1551"/>
                    </a:lnTo>
                    <a:lnTo>
                      <a:pt x="768" y="1351"/>
                    </a:lnTo>
                    <a:lnTo>
                      <a:pt x="1088" y="1111"/>
                    </a:lnTo>
                    <a:close/>
                  </a:path>
                </a:pathLst>
              </a:custGeom>
              <a:solidFill>
                <a:srgbClr val="000000"/>
              </a:solidFill>
              <a:ln w="1588">
                <a:solidFill>
                  <a:srgbClr val="000000"/>
                </a:solidFill>
                <a:bevel/>
                <a:headEnd/>
                <a:tailEnd/>
              </a:ln>
            </p:spPr>
            <p:txBody>
              <a:bodyPr/>
              <a:lstStyle/>
              <a:p>
                <a:endParaRPr lang="en-IN"/>
              </a:p>
            </p:txBody>
          </p:sp>
          <p:sp>
            <p:nvSpPr>
              <p:cNvPr id="24593" name="Freeform 89">
                <a:extLst>
                  <a:ext uri="{FF2B5EF4-FFF2-40B4-BE49-F238E27FC236}">
                    <a16:creationId xmlns:a16="http://schemas.microsoft.com/office/drawing/2014/main" id="{E5D72CCE-C43E-437A-927D-662FB98A2576}"/>
                  </a:ext>
                </a:extLst>
              </p:cNvPr>
              <p:cNvSpPr>
                <a:spLocks noEditPoints="1"/>
              </p:cNvSpPr>
              <p:nvPr/>
            </p:nvSpPr>
            <p:spPr bwMode="auto">
              <a:xfrm>
                <a:off x="7015903" y="2147047"/>
                <a:ext cx="303392" cy="401171"/>
              </a:xfrm>
              <a:custGeom>
                <a:avLst/>
                <a:gdLst>
                  <a:gd name="T0" fmla="*/ 0 w 1245"/>
                  <a:gd name="T1" fmla="*/ 0 h 1594"/>
                  <a:gd name="T2" fmla="*/ 0 w 1245"/>
                  <a:gd name="T3" fmla="*/ 0 h 1594"/>
                  <a:gd name="T4" fmla="*/ 0 w 1245"/>
                  <a:gd name="T5" fmla="*/ 0 h 1594"/>
                  <a:gd name="T6" fmla="*/ 0 w 1245"/>
                  <a:gd name="T7" fmla="*/ 0 h 1594"/>
                  <a:gd name="T8" fmla="*/ 0 w 1245"/>
                  <a:gd name="T9" fmla="*/ 0 h 1594"/>
                  <a:gd name="T10" fmla="*/ 0 w 1245"/>
                  <a:gd name="T11" fmla="*/ 0 h 1594"/>
                  <a:gd name="T12" fmla="*/ 0 w 1245"/>
                  <a:gd name="T13" fmla="*/ 0 h 1594"/>
                  <a:gd name="T14" fmla="*/ 0 w 1245"/>
                  <a:gd name="T15" fmla="*/ 0 h 1594"/>
                  <a:gd name="T16" fmla="*/ 0 w 1245"/>
                  <a:gd name="T17" fmla="*/ 0 h 1594"/>
                  <a:gd name="T18" fmla="*/ 0 w 1245"/>
                  <a:gd name="T19" fmla="*/ 0 h 1594"/>
                  <a:gd name="T20" fmla="*/ 0 w 1245"/>
                  <a:gd name="T21" fmla="*/ 0 h 15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5"/>
                  <a:gd name="T34" fmla="*/ 0 h 1594"/>
                  <a:gd name="T35" fmla="*/ 1245 w 1245"/>
                  <a:gd name="T36" fmla="*/ 1594 h 15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5" h="1594">
                    <a:moveTo>
                      <a:pt x="1233" y="58"/>
                    </a:moveTo>
                    <a:lnTo>
                      <a:pt x="231" y="1351"/>
                    </a:lnTo>
                    <a:cubicBezTo>
                      <a:pt x="220" y="1366"/>
                      <a:pt x="199" y="1369"/>
                      <a:pt x="184" y="1357"/>
                    </a:cubicBezTo>
                    <a:cubicBezTo>
                      <a:pt x="170" y="1346"/>
                      <a:pt x="167" y="1325"/>
                      <a:pt x="178" y="1311"/>
                    </a:cubicBezTo>
                    <a:lnTo>
                      <a:pt x="1181" y="17"/>
                    </a:lnTo>
                    <a:cubicBezTo>
                      <a:pt x="1192" y="3"/>
                      <a:pt x="1213" y="0"/>
                      <a:pt x="1228" y="11"/>
                    </a:cubicBezTo>
                    <a:cubicBezTo>
                      <a:pt x="1242" y="23"/>
                      <a:pt x="1245" y="44"/>
                      <a:pt x="1233" y="58"/>
                    </a:cubicBezTo>
                    <a:close/>
                    <a:moveTo>
                      <a:pt x="404" y="1401"/>
                    </a:moveTo>
                    <a:lnTo>
                      <a:pt x="0" y="1594"/>
                    </a:lnTo>
                    <a:lnTo>
                      <a:pt x="87" y="1156"/>
                    </a:lnTo>
                    <a:lnTo>
                      <a:pt x="404" y="1401"/>
                    </a:lnTo>
                    <a:close/>
                  </a:path>
                </a:pathLst>
              </a:custGeom>
              <a:solidFill>
                <a:srgbClr val="000000"/>
              </a:solidFill>
              <a:ln w="1588">
                <a:solidFill>
                  <a:srgbClr val="000000"/>
                </a:solidFill>
                <a:bevel/>
                <a:headEnd/>
                <a:tailEnd/>
              </a:ln>
            </p:spPr>
            <p:txBody>
              <a:bodyPr/>
              <a:lstStyle/>
              <a:p>
                <a:endParaRPr lang="en-IN"/>
              </a:p>
            </p:txBody>
          </p:sp>
          <p:sp>
            <p:nvSpPr>
              <p:cNvPr id="24594" name="Freeform 90">
                <a:extLst>
                  <a:ext uri="{FF2B5EF4-FFF2-40B4-BE49-F238E27FC236}">
                    <a16:creationId xmlns:a16="http://schemas.microsoft.com/office/drawing/2014/main" id="{90F31C13-BD9D-4853-896D-19088D68B619}"/>
                  </a:ext>
                </a:extLst>
              </p:cNvPr>
              <p:cNvSpPr>
                <a:spLocks noEditPoints="1"/>
              </p:cNvSpPr>
              <p:nvPr/>
            </p:nvSpPr>
            <p:spPr bwMode="auto">
              <a:xfrm>
                <a:off x="7540337" y="2158253"/>
                <a:ext cx="348900" cy="389965"/>
              </a:xfrm>
              <a:custGeom>
                <a:avLst/>
                <a:gdLst>
                  <a:gd name="T0" fmla="*/ 0 w 1437"/>
                  <a:gd name="T1" fmla="*/ 0 h 1550"/>
                  <a:gd name="T2" fmla="*/ 0 w 1437"/>
                  <a:gd name="T3" fmla="*/ 0 h 1550"/>
                  <a:gd name="T4" fmla="*/ 0 w 1437"/>
                  <a:gd name="T5" fmla="*/ 0 h 1550"/>
                  <a:gd name="T6" fmla="*/ 0 w 1437"/>
                  <a:gd name="T7" fmla="*/ 0 h 1550"/>
                  <a:gd name="T8" fmla="*/ 0 w 1437"/>
                  <a:gd name="T9" fmla="*/ 0 h 1550"/>
                  <a:gd name="T10" fmla="*/ 0 w 1437"/>
                  <a:gd name="T11" fmla="*/ 0 h 1550"/>
                  <a:gd name="T12" fmla="*/ 0 w 1437"/>
                  <a:gd name="T13" fmla="*/ 0 h 1550"/>
                  <a:gd name="T14" fmla="*/ 0 w 1437"/>
                  <a:gd name="T15" fmla="*/ 0 h 1550"/>
                  <a:gd name="T16" fmla="*/ 0 w 1437"/>
                  <a:gd name="T17" fmla="*/ 0 h 1550"/>
                  <a:gd name="T18" fmla="*/ 0 w 1437"/>
                  <a:gd name="T19" fmla="*/ 0 h 1550"/>
                  <a:gd name="T20" fmla="*/ 0 w 1437"/>
                  <a:gd name="T21" fmla="*/ 0 h 15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37"/>
                  <a:gd name="T34" fmla="*/ 0 h 1550"/>
                  <a:gd name="T35" fmla="*/ 1437 w 1437"/>
                  <a:gd name="T36" fmla="*/ 1550 h 15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37" h="1550">
                    <a:moveTo>
                      <a:pt x="62" y="14"/>
                    </a:moveTo>
                    <a:lnTo>
                      <a:pt x="1236" y="1283"/>
                    </a:lnTo>
                    <a:cubicBezTo>
                      <a:pt x="1248" y="1297"/>
                      <a:pt x="1247" y="1318"/>
                      <a:pt x="1234" y="1330"/>
                    </a:cubicBezTo>
                    <a:cubicBezTo>
                      <a:pt x="1220" y="1343"/>
                      <a:pt x="1199" y="1342"/>
                      <a:pt x="1187" y="1328"/>
                    </a:cubicBezTo>
                    <a:lnTo>
                      <a:pt x="13" y="60"/>
                    </a:lnTo>
                    <a:cubicBezTo>
                      <a:pt x="0" y="46"/>
                      <a:pt x="1" y="25"/>
                      <a:pt x="15" y="13"/>
                    </a:cubicBezTo>
                    <a:cubicBezTo>
                      <a:pt x="28" y="0"/>
                      <a:pt x="49" y="1"/>
                      <a:pt x="62" y="14"/>
                    </a:cubicBezTo>
                    <a:close/>
                    <a:moveTo>
                      <a:pt x="1313" y="1121"/>
                    </a:moveTo>
                    <a:lnTo>
                      <a:pt x="1437" y="1550"/>
                    </a:lnTo>
                    <a:lnTo>
                      <a:pt x="1019" y="1393"/>
                    </a:lnTo>
                    <a:lnTo>
                      <a:pt x="1313" y="1121"/>
                    </a:lnTo>
                    <a:close/>
                  </a:path>
                </a:pathLst>
              </a:custGeom>
              <a:solidFill>
                <a:srgbClr val="000000"/>
              </a:solidFill>
              <a:ln w="1588">
                <a:solidFill>
                  <a:srgbClr val="000000"/>
                </a:solidFill>
                <a:bevel/>
                <a:headEnd/>
                <a:tailEnd/>
              </a:ln>
            </p:spPr>
            <p:txBody>
              <a:bodyPr/>
              <a:lstStyle/>
              <a:p>
                <a:endParaRPr lang="en-IN"/>
              </a:p>
            </p:txBody>
          </p:sp>
          <p:sp>
            <p:nvSpPr>
              <p:cNvPr id="24595" name="Freeform 91">
                <a:extLst>
                  <a:ext uri="{FF2B5EF4-FFF2-40B4-BE49-F238E27FC236}">
                    <a16:creationId xmlns:a16="http://schemas.microsoft.com/office/drawing/2014/main" id="{F9C69E5E-1F56-4C23-8CB8-693663AB2779}"/>
                  </a:ext>
                </a:extLst>
              </p:cNvPr>
              <p:cNvSpPr>
                <a:spLocks noEditPoints="1"/>
              </p:cNvSpPr>
              <p:nvPr/>
            </p:nvSpPr>
            <p:spPr bwMode="auto">
              <a:xfrm>
                <a:off x="4395900" y="1181101"/>
                <a:ext cx="1014300" cy="190500"/>
              </a:xfrm>
              <a:custGeom>
                <a:avLst/>
                <a:gdLst>
                  <a:gd name="T0" fmla="*/ 0 w 4478"/>
                  <a:gd name="T1" fmla="*/ 0 h 2362"/>
                  <a:gd name="T2" fmla="*/ 0 w 4478"/>
                  <a:gd name="T3" fmla="*/ 0 h 2362"/>
                  <a:gd name="T4" fmla="*/ 0 w 4478"/>
                  <a:gd name="T5" fmla="*/ 0 h 2362"/>
                  <a:gd name="T6" fmla="*/ 0 w 4478"/>
                  <a:gd name="T7" fmla="*/ 0 h 2362"/>
                  <a:gd name="T8" fmla="*/ 0 w 4478"/>
                  <a:gd name="T9" fmla="*/ 0 h 2362"/>
                  <a:gd name="T10" fmla="*/ 0 w 4478"/>
                  <a:gd name="T11" fmla="*/ 0 h 2362"/>
                  <a:gd name="T12" fmla="*/ 0 w 4478"/>
                  <a:gd name="T13" fmla="*/ 0 h 2362"/>
                  <a:gd name="T14" fmla="*/ 0 w 4478"/>
                  <a:gd name="T15" fmla="*/ 0 h 2362"/>
                  <a:gd name="T16" fmla="*/ 0 w 4478"/>
                  <a:gd name="T17" fmla="*/ 0 h 2362"/>
                  <a:gd name="T18" fmla="*/ 0 w 4478"/>
                  <a:gd name="T19" fmla="*/ 0 h 2362"/>
                  <a:gd name="T20" fmla="*/ 0 w 4478"/>
                  <a:gd name="T21" fmla="*/ 0 h 23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78"/>
                  <a:gd name="T34" fmla="*/ 0 h 2362"/>
                  <a:gd name="T35" fmla="*/ 4478 w 4478"/>
                  <a:gd name="T36" fmla="*/ 2362 h 23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78" h="2362">
                    <a:moveTo>
                      <a:pt x="54" y="9"/>
                    </a:moveTo>
                    <a:lnTo>
                      <a:pt x="4198" y="2178"/>
                    </a:lnTo>
                    <a:cubicBezTo>
                      <a:pt x="4215" y="2186"/>
                      <a:pt x="4221" y="2206"/>
                      <a:pt x="4212" y="2223"/>
                    </a:cubicBezTo>
                    <a:cubicBezTo>
                      <a:pt x="4204" y="2239"/>
                      <a:pt x="4184" y="2245"/>
                      <a:pt x="4167" y="2237"/>
                    </a:cubicBezTo>
                    <a:lnTo>
                      <a:pt x="23" y="68"/>
                    </a:lnTo>
                    <a:cubicBezTo>
                      <a:pt x="6" y="59"/>
                      <a:pt x="0" y="39"/>
                      <a:pt x="9" y="23"/>
                    </a:cubicBezTo>
                    <a:cubicBezTo>
                      <a:pt x="17" y="7"/>
                      <a:pt x="37" y="0"/>
                      <a:pt x="54" y="9"/>
                    </a:cubicBezTo>
                    <a:close/>
                    <a:moveTo>
                      <a:pt x="4216" y="1999"/>
                    </a:moveTo>
                    <a:lnTo>
                      <a:pt x="4478" y="2362"/>
                    </a:lnTo>
                    <a:lnTo>
                      <a:pt x="4031" y="2354"/>
                    </a:lnTo>
                    <a:lnTo>
                      <a:pt x="4216" y="1999"/>
                    </a:lnTo>
                    <a:close/>
                  </a:path>
                </a:pathLst>
              </a:custGeom>
              <a:solidFill>
                <a:srgbClr val="000000"/>
              </a:solidFill>
              <a:ln w="1588">
                <a:solidFill>
                  <a:srgbClr val="000000"/>
                </a:solidFill>
                <a:bevel/>
                <a:headEnd/>
                <a:tailEnd/>
              </a:ln>
            </p:spPr>
            <p:txBody>
              <a:bodyPr/>
              <a:lstStyle/>
              <a:p>
                <a:endParaRPr lang="en-IN"/>
              </a:p>
            </p:txBody>
          </p:sp>
          <p:sp>
            <p:nvSpPr>
              <p:cNvPr id="24596" name="Rectangle 96">
                <a:extLst>
                  <a:ext uri="{FF2B5EF4-FFF2-40B4-BE49-F238E27FC236}">
                    <a16:creationId xmlns:a16="http://schemas.microsoft.com/office/drawing/2014/main" id="{9712AEA0-0ED5-4BEF-A9BD-C103C7ACCA16}"/>
                  </a:ext>
                </a:extLst>
              </p:cNvPr>
              <p:cNvSpPr>
                <a:spLocks noChangeArrowheads="1"/>
              </p:cNvSpPr>
              <p:nvPr/>
            </p:nvSpPr>
            <p:spPr bwMode="auto">
              <a:xfrm>
                <a:off x="4965843" y="562535"/>
                <a:ext cx="54177" cy="25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latin typeface="Times New Roman" panose="02020603050405020304" pitchFamily="18" charset="0"/>
                  </a:rPr>
                  <a:t> </a:t>
                </a:r>
                <a:endParaRPr lang="en-US" altLang="en-US" sz="3600" b="1"/>
              </a:p>
            </p:txBody>
          </p:sp>
          <p:sp>
            <p:nvSpPr>
              <p:cNvPr id="24597" name="Rectangle 97">
                <a:extLst>
                  <a:ext uri="{FF2B5EF4-FFF2-40B4-BE49-F238E27FC236}">
                    <a16:creationId xmlns:a16="http://schemas.microsoft.com/office/drawing/2014/main" id="{0A58A8D1-8F39-409C-BCBB-69463F45D60C}"/>
                  </a:ext>
                </a:extLst>
              </p:cNvPr>
              <p:cNvSpPr>
                <a:spLocks noChangeArrowheads="1"/>
              </p:cNvSpPr>
              <p:nvPr/>
            </p:nvSpPr>
            <p:spPr bwMode="auto">
              <a:xfrm>
                <a:off x="4350392" y="797859"/>
                <a:ext cx="54177" cy="25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00" b="1">
                    <a:solidFill>
                      <a:srgbClr val="000000"/>
                    </a:solidFill>
                    <a:latin typeface="Times New Roman" panose="02020603050405020304" pitchFamily="18" charset="0"/>
                  </a:rPr>
                  <a:t> </a:t>
                </a:r>
                <a:endParaRPr lang="en-US" altLang="en-US" sz="3600" b="1"/>
              </a:p>
            </p:txBody>
          </p:sp>
          <p:sp>
            <p:nvSpPr>
              <p:cNvPr id="24598" name="Text Box 24">
                <a:extLst>
                  <a:ext uri="{FF2B5EF4-FFF2-40B4-BE49-F238E27FC236}">
                    <a16:creationId xmlns:a16="http://schemas.microsoft.com/office/drawing/2014/main" id="{A67246DA-C41C-45BA-BA09-AEAAE278EEFE}"/>
                  </a:ext>
                </a:extLst>
              </p:cNvPr>
              <p:cNvSpPr txBox="1">
                <a:spLocks noChangeArrowheads="1"/>
              </p:cNvSpPr>
              <p:nvPr/>
            </p:nvSpPr>
            <p:spPr bwMode="auto">
              <a:xfrm>
                <a:off x="3429000" y="533400"/>
                <a:ext cx="1905000" cy="6096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Differentiation</a:t>
                </a:r>
              </a:p>
            </p:txBody>
          </p:sp>
          <p:sp>
            <p:nvSpPr>
              <p:cNvPr id="24599" name="Text Box 2">
                <a:extLst>
                  <a:ext uri="{FF2B5EF4-FFF2-40B4-BE49-F238E27FC236}">
                    <a16:creationId xmlns:a16="http://schemas.microsoft.com/office/drawing/2014/main" id="{0498AB30-1C2F-49FC-B776-A8CD81547ACE}"/>
                  </a:ext>
                </a:extLst>
              </p:cNvPr>
              <p:cNvSpPr txBox="1">
                <a:spLocks noChangeArrowheads="1"/>
              </p:cNvSpPr>
              <p:nvPr/>
            </p:nvSpPr>
            <p:spPr bwMode="auto">
              <a:xfrm>
                <a:off x="1676400" y="1309968"/>
                <a:ext cx="838200" cy="89759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Body</a:t>
                </a:r>
              </a:p>
              <a:p>
                <a:pPr algn="ctr" eaLnBrk="1" hangingPunct="1"/>
                <a:endParaRPr lang="en-US" altLang="en-US" sz="3200" b="1" dirty="0">
                  <a:solidFill>
                    <a:srgbClr val="1E00AA"/>
                  </a:solidFill>
                </a:endParaRPr>
              </a:p>
            </p:txBody>
          </p:sp>
          <p:sp>
            <p:nvSpPr>
              <p:cNvPr id="24600" name="Text Box 3">
                <a:extLst>
                  <a:ext uri="{FF2B5EF4-FFF2-40B4-BE49-F238E27FC236}">
                    <a16:creationId xmlns:a16="http://schemas.microsoft.com/office/drawing/2014/main" id="{FFF4F636-506B-4737-974D-3230C160E5A0}"/>
                  </a:ext>
                </a:extLst>
              </p:cNvPr>
              <p:cNvSpPr txBox="1">
                <a:spLocks noChangeArrowheads="1"/>
              </p:cNvSpPr>
              <p:nvPr/>
            </p:nvSpPr>
            <p:spPr bwMode="auto">
              <a:xfrm>
                <a:off x="4395900" y="1371600"/>
                <a:ext cx="2101850" cy="797859"/>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latin typeface="Calibri" panose="020F0502020204030204" pitchFamily="34" charset="0"/>
                  </a:rPr>
                  <a:t>Physical Facility</a:t>
                </a:r>
              </a:p>
              <a:p>
                <a:pPr algn="ctr" eaLnBrk="1" hangingPunct="1"/>
                <a:r>
                  <a:rPr lang="en-US" altLang="en-US" sz="2400" b="1">
                    <a:solidFill>
                      <a:srgbClr val="1E00AA"/>
                    </a:solidFill>
                    <a:latin typeface="Kruti Dev 010" pitchFamily="2" charset="0"/>
                  </a:rPr>
                  <a:t>lqfo/kk</a:t>
                </a:r>
                <a:endParaRPr lang="en-US" altLang="en-US" sz="3200" b="1">
                  <a:solidFill>
                    <a:srgbClr val="1E00AA"/>
                  </a:solidFill>
                </a:endParaRPr>
              </a:p>
            </p:txBody>
          </p:sp>
          <p:sp>
            <p:nvSpPr>
              <p:cNvPr id="24601" name="Text Box 4">
                <a:extLst>
                  <a:ext uri="{FF2B5EF4-FFF2-40B4-BE49-F238E27FC236}">
                    <a16:creationId xmlns:a16="http://schemas.microsoft.com/office/drawing/2014/main" id="{B99AC2E2-2D49-484C-B978-845B6AF11DF8}"/>
                  </a:ext>
                </a:extLst>
              </p:cNvPr>
              <p:cNvSpPr txBox="1">
                <a:spLocks noChangeArrowheads="1"/>
              </p:cNvSpPr>
              <p:nvPr/>
            </p:nvSpPr>
            <p:spPr bwMode="auto">
              <a:xfrm>
                <a:off x="6975867" y="1371600"/>
                <a:ext cx="1050925" cy="797859"/>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latin typeface="Calibri" panose="020F0502020204030204" pitchFamily="34" charset="0"/>
                  </a:rPr>
                  <a:t>Beliefs</a:t>
                </a:r>
              </a:p>
              <a:p>
                <a:pPr algn="ctr" eaLnBrk="1" hangingPunct="1"/>
                <a:r>
                  <a:rPr lang="en-US" altLang="en-US" sz="2400" b="1">
                    <a:solidFill>
                      <a:srgbClr val="1E00AA"/>
                    </a:solidFill>
                    <a:latin typeface="Kruti Dev 010" pitchFamily="2" charset="0"/>
                  </a:rPr>
                  <a:t>ekU;rk</a:t>
                </a:r>
                <a:endParaRPr lang="en-US" altLang="en-US" sz="3200" b="1">
                  <a:solidFill>
                    <a:srgbClr val="1E00AA"/>
                  </a:solidFill>
                </a:endParaRPr>
              </a:p>
            </p:txBody>
          </p:sp>
          <p:sp>
            <p:nvSpPr>
              <p:cNvPr id="24602" name="Text Box 5">
                <a:extLst>
                  <a:ext uri="{FF2B5EF4-FFF2-40B4-BE49-F238E27FC236}">
                    <a16:creationId xmlns:a16="http://schemas.microsoft.com/office/drawing/2014/main" id="{DF8D5149-54B9-48E7-BF45-27068A543394}"/>
                  </a:ext>
                </a:extLst>
              </p:cNvPr>
              <p:cNvSpPr txBox="1">
                <a:spLocks noChangeArrowheads="1"/>
              </p:cNvSpPr>
              <p:nvPr/>
            </p:nvSpPr>
            <p:spPr bwMode="auto">
              <a:xfrm>
                <a:off x="152400" y="2582235"/>
                <a:ext cx="838200" cy="8255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Age</a:t>
                </a:r>
                <a:endParaRPr lang="en-US" altLang="en-US" sz="1400" b="1" dirty="0">
                  <a:latin typeface="Calibri" panose="020F0502020204030204" pitchFamily="34" charset="0"/>
                </a:endParaRPr>
              </a:p>
              <a:p>
                <a:pPr algn="ctr" eaLnBrk="1" hangingPunct="1"/>
                <a:endParaRPr lang="en-US" altLang="en-US" b="1" dirty="0">
                  <a:solidFill>
                    <a:srgbClr val="1E00AA"/>
                  </a:solidFill>
                </a:endParaRPr>
              </a:p>
            </p:txBody>
          </p:sp>
          <p:sp>
            <p:nvSpPr>
              <p:cNvPr id="24603" name="Text Box 6">
                <a:extLst>
                  <a:ext uri="{FF2B5EF4-FFF2-40B4-BE49-F238E27FC236}">
                    <a16:creationId xmlns:a16="http://schemas.microsoft.com/office/drawing/2014/main" id="{C408AFE3-9C58-4A73-9109-CD81CB57EF36}"/>
                  </a:ext>
                </a:extLst>
              </p:cNvPr>
              <p:cNvSpPr txBox="1">
                <a:spLocks noChangeArrowheads="1"/>
              </p:cNvSpPr>
              <p:nvPr/>
            </p:nvSpPr>
            <p:spPr bwMode="auto">
              <a:xfrm>
                <a:off x="1143000" y="2582235"/>
                <a:ext cx="915133" cy="8255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Gender</a:t>
                </a:r>
              </a:p>
              <a:p>
                <a:pPr algn="ctr" eaLnBrk="1" hangingPunct="1"/>
                <a:endParaRPr lang="en-US" altLang="en-US" b="1" dirty="0">
                  <a:solidFill>
                    <a:srgbClr val="1E00AA"/>
                  </a:solidFill>
                </a:endParaRPr>
              </a:p>
            </p:txBody>
          </p:sp>
          <p:sp>
            <p:nvSpPr>
              <p:cNvPr id="24604" name="Text Box 7">
                <a:extLst>
                  <a:ext uri="{FF2B5EF4-FFF2-40B4-BE49-F238E27FC236}">
                    <a16:creationId xmlns:a16="http://schemas.microsoft.com/office/drawing/2014/main" id="{E91DECE4-C6E6-4AB0-A66E-5C2E117748E9}"/>
                  </a:ext>
                </a:extLst>
              </p:cNvPr>
              <p:cNvSpPr txBox="1">
                <a:spLocks noChangeArrowheads="1"/>
              </p:cNvSpPr>
              <p:nvPr/>
            </p:nvSpPr>
            <p:spPr bwMode="auto">
              <a:xfrm>
                <a:off x="5663712" y="2590800"/>
                <a:ext cx="660888" cy="8255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Post</a:t>
                </a:r>
              </a:p>
              <a:p>
                <a:pPr algn="ctr" eaLnBrk="1" hangingPunct="1"/>
                <a:endParaRPr lang="en-US" altLang="en-US" sz="3200" b="1" dirty="0">
                  <a:solidFill>
                    <a:srgbClr val="1E00AA"/>
                  </a:solidFill>
                </a:endParaRPr>
              </a:p>
            </p:txBody>
          </p:sp>
          <p:sp>
            <p:nvSpPr>
              <p:cNvPr id="24605" name="Text Box 8">
                <a:extLst>
                  <a:ext uri="{FF2B5EF4-FFF2-40B4-BE49-F238E27FC236}">
                    <a16:creationId xmlns:a16="http://schemas.microsoft.com/office/drawing/2014/main" id="{449872EB-4101-4F85-9374-2904BD5C6DFC}"/>
                  </a:ext>
                </a:extLst>
              </p:cNvPr>
              <p:cNvSpPr txBox="1">
                <a:spLocks noChangeArrowheads="1"/>
              </p:cNvSpPr>
              <p:nvPr/>
            </p:nvSpPr>
            <p:spPr bwMode="auto">
              <a:xfrm>
                <a:off x="4572000" y="2590800"/>
                <a:ext cx="991333" cy="8255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Wealth</a:t>
                </a:r>
              </a:p>
              <a:p>
                <a:pPr algn="ctr" eaLnBrk="1" hangingPunct="1"/>
                <a:endParaRPr lang="en-US" altLang="en-US" sz="3200" b="1" dirty="0">
                  <a:solidFill>
                    <a:srgbClr val="1E00AA"/>
                  </a:solidFill>
                </a:endParaRPr>
              </a:p>
            </p:txBody>
          </p:sp>
          <p:sp>
            <p:nvSpPr>
              <p:cNvPr id="24606" name="Text Box 9">
                <a:extLst>
                  <a:ext uri="{FF2B5EF4-FFF2-40B4-BE49-F238E27FC236}">
                    <a16:creationId xmlns:a16="http://schemas.microsoft.com/office/drawing/2014/main" id="{AD7B6580-A99F-461B-9CDB-C8C9B283F106}"/>
                  </a:ext>
                </a:extLst>
              </p:cNvPr>
              <p:cNvSpPr txBox="1">
                <a:spLocks noChangeArrowheads="1"/>
              </p:cNvSpPr>
              <p:nvPr/>
            </p:nvSpPr>
            <p:spPr bwMode="auto">
              <a:xfrm>
                <a:off x="6477000" y="2582235"/>
                <a:ext cx="771037" cy="8255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Isms</a:t>
                </a:r>
                <a:r>
                  <a:rPr lang="en-US" altLang="en-US" sz="2400" b="1" dirty="0">
                    <a:latin typeface="Kruti Dev 010" pitchFamily="2" charset="0"/>
                  </a:rPr>
                  <a:t> </a:t>
                </a:r>
                <a:endParaRPr lang="en-US" altLang="en-US" sz="3200" b="1" dirty="0">
                  <a:solidFill>
                    <a:srgbClr val="1E00AA"/>
                  </a:solidFill>
                </a:endParaRPr>
              </a:p>
            </p:txBody>
          </p:sp>
          <p:sp>
            <p:nvSpPr>
              <p:cNvPr id="24607" name="Text Box 10">
                <a:extLst>
                  <a:ext uri="{FF2B5EF4-FFF2-40B4-BE49-F238E27FC236}">
                    <a16:creationId xmlns:a16="http://schemas.microsoft.com/office/drawing/2014/main" id="{C087A8FB-86E0-41E0-8A00-3B78C78C1518}"/>
                  </a:ext>
                </a:extLst>
              </p:cNvPr>
              <p:cNvSpPr txBox="1">
                <a:spLocks noChangeArrowheads="1"/>
              </p:cNvSpPr>
              <p:nvPr/>
            </p:nvSpPr>
            <p:spPr bwMode="auto">
              <a:xfrm>
                <a:off x="3200400" y="2582234"/>
                <a:ext cx="1219200" cy="1151566"/>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Physical </a:t>
                </a:r>
              </a:p>
              <a:p>
                <a:pPr algn="ctr" eaLnBrk="1" hangingPunct="1"/>
                <a:r>
                  <a:rPr lang="en-US" altLang="en-US" b="1" dirty="0">
                    <a:latin typeface="Calibri" panose="020F0502020204030204" pitchFamily="34" charset="0"/>
                  </a:rPr>
                  <a:t>Strength</a:t>
                </a:r>
              </a:p>
              <a:p>
                <a:pPr algn="ctr" eaLnBrk="1" hangingPunct="1"/>
                <a:endParaRPr lang="en-US" altLang="en-US" sz="3200" b="1" dirty="0">
                  <a:solidFill>
                    <a:srgbClr val="1E00AA"/>
                  </a:solidFill>
                </a:endParaRPr>
              </a:p>
            </p:txBody>
          </p:sp>
          <p:sp>
            <p:nvSpPr>
              <p:cNvPr id="24608" name="Text Box 11">
                <a:extLst>
                  <a:ext uri="{FF2B5EF4-FFF2-40B4-BE49-F238E27FC236}">
                    <a16:creationId xmlns:a16="http://schemas.microsoft.com/office/drawing/2014/main" id="{5F366EAC-CFEC-40C2-BA84-8507019D0F99}"/>
                  </a:ext>
                </a:extLst>
              </p:cNvPr>
              <p:cNvSpPr txBox="1">
                <a:spLocks noChangeArrowheads="1"/>
              </p:cNvSpPr>
              <p:nvPr/>
            </p:nvSpPr>
            <p:spPr bwMode="auto">
              <a:xfrm>
                <a:off x="2209800" y="2582235"/>
                <a:ext cx="838200" cy="8255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Race</a:t>
                </a:r>
              </a:p>
              <a:p>
                <a:pPr algn="ctr" eaLnBrk="1" hangingPunct="1"/>
                <a:endParaRPr lang="en-US" altLang="en-US" sz="3200" b="1" dirty="0">
                  <a:solidFill>
                    <a:srgbClr val="1E00AA"/>
                  </a:solidFill>
                </a:endParaRPr>
              </a:p>
            </p:txBody>
          </p:sp>
          <p:sp>
            <p:nvSpPr>
              <p:cNvPr id="24609" name="Text Box 12">
                <a:extLst>
                  <a:ext uri="{FF2B5EF4-FFF2-40B4-BE49-F238E27FC236}">
                    <a16:creationId xmlns:a16="http://schemas.microsoft.com/office/drawing/2014/main" id="{DA1F675C-A569-4172-B4CF-3DFD7F6DF0DA}"/>
                  </a:ext>
                </a:extLst>
              </p:cNvPr>
              <p:cNvSpPr txBox="1">
                <a:spLocks noChangeArrowheads="1"/>
              </p:cNvSpPr>
              <p:nvPr/>
            </p:nvSpPr>
            <p:spPr bwMode="auto">
              <a:xfrm>
                <a:off x="7330462" y="2568388"/>
                <a:ext cx="1032267" cy="8255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Sects</a:t>
                </a:r>
              </a:p>
              <a:p>
                <a:pPr algn="ctr" eaLnBrk="1" hangingPunct="1"/>
                <a:endParaRPr lang="en-US" altLang="en-US" sz="3200" b="1" dirty="0">
                  <a:solidFill>
                    <a:srgbClr val="1E00AA"/>
                  </a:solidFill>
                </a:endParaRPr>
              </a:p>
            </p:txBody>
          </p:sp>
          <p:sp>
            <p:nvSpPr>
              <p:cNvPr id="24610" name="Text Box 9">
                <a:extLst>
                  <a:ext uri="{FF2B5EF4-FFF2-40B4-BE49-F238E27FC236}">
                    <a16:creationId xmlns:a16="http://schemas.microsoft.com/office/drawing/2014/main" id="{09E1EA83-59A5-4C7C-896E-B2A6BECD3836}"/>
                  </a:ext>
                </a:extLst>
              </p:cNvPr>
              <p:cNvSpPr txBox="1">
                <a:spLocks noChangeArrowheads="1"/>
              </p:cNvSpPr>
              <p:nvPr/>
            </p:nvSpPr>
            <p:spPr bwMode="auto">
              <a:xfrm>
                <a:off x="8406522" y="2578395"/>
                <a:ext cx="771037" cy="8255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latin typeface="Calibri" panose="020F0502020204030204" pitchFamily="34" charset="0"/>
                  </a:rPr>
                  <a:t>Info</a:t>
                </a:r>
              </a:p>
              <a:p>
                <a:pPr algn="ctr" eaLnBrk="1" hangingPunct="1"/>
                <a:endParaRPr lang="en-US" altLang="en-US" sz="3200" b="1" dirty="0">
                  <a:solidFill>
                    <a:srgbClr val="1E00AA"/>
                  </a:solidFill>
                </a:endParaRPr>
              </a:p>
            </p:txBody>
          </p:sp>
        </p:grpSp>
        <p:sp>
          <p:nvSpPr>
            <p:cNvPr id="24582" name="Freeform 90">
              <a:extLst>
                <a:ext uri="{FF2B5EF4-FFF2-40B4-BE49-F238E27FC236}">
                  <a16:creationId xmlns:a16="http://schemas.microsoft.com/office/drawing/2014/main" id="{F49D4E97-C21D-464A-AF35-5056E7F480BC}"/>
                </a:ext>
              </a:extLst>
            </p:cNvPr>
            <p:cNvSpPr>
              <a:spLocks noEditPoints="1"/>
            </p:cNvSpPr>
            <p:nvPr/>
          </p:nvSpPr>
          <p:spPr bwMode="auto">
            <a:xfrm>
              <a:off x="7880350" y="2176463"/>
              <a:ext cx="958850" cy="414337"/>
            </a:xfrm>
            <a:custGeom>
              <a:avLst/>
              <a:gdLst>
                <a:gd name="T0" fmla="*/ 0 w 1437"/>
                <a:gd name="T1" fmla="*/ 0 h 1550"/>
                <a:gd name="T2" fmla="*/ 0 w 1437"/>
                <a:gd name="T3" fmla="*/ 0 h 1550"/>
                <a:gd name="T4" fmla="*/ 0 w 1437"/>
                <a:gd name="T5" fmla="*/ 0 h 1550"/>
                <a:gd name="T6" fmla="*/ 0 w 1437"/>
                <a:gd name="T7" fmla="*/ 0 h 1550"/>
                <a:gd name="T8" fmla="*/ 0 w 1437"/>
                <a:gd name="T9" fmla="*/ 0 h 1550"/>
                <a:gd name="T10" fmla="*/ 0 w 1437"/>
                <a:gd name="T11" fmla="*/ 0 h 1550"/>
                <a:gd name="T12" fmla="*/ 0 w 1437"/>
                <a:gd name="T13" fmla="*/ 0 h 1550"/>
                <a:gd name="T14" fmla="*/ 0 w 1437"/>
                <a:gd name="T15" fmla="*/ 0 h 1550"/>
                <a:gd name="T16" fmla="*/ 0 w 1437"/>
                <a:gd name="T17" fmla="*/ 0 h 1550"/>
                <a:gd name="T18" fmla="*/ 0 w 1437"/>
                <a:gd name="T19" fmla="*/ 0 h 1550"/>
                <a:gd name="T20" fmla="*/ 0 w 1437"/>
                <a:gd name="T21" fmla="*/ 0 h 15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37"/>
                <a:gd name="T34" fmla="*/ 0 h 1550"/>
                <a:gd name="T35" fmla="*/ 1437 w 1437"/>
                <a:gd name="T36" fmla="*/ 1550 h 15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37" h="1550">
                  <a:moveTo>
                    <a:pt x="62" y="14"/>
                  </a:moveTo>
                  <a:lnTo>
                    <a:pt x="1236" y="1283"/>
                  </a:lnTo>
                  <a:cubicBezTo>
                    <a:pt x="1248" y="1297"/>
                    <a:pt x="1247" y="1318"/>
                    <a:pt x="1234" y="1330"/>
                  </a:cubicBezTo>
                  <a:cubicBezTo>
                    <a:pt x="1220" y="1343"/>
                    <a:pt x="1199" y="1342"/>
                    <a:pt x="1187" y="1328"/>
                  </a:cubicBezTo>
                  <a:lnTo>
                    <a:pt x="13" y="60"/>
                  </a:lnTo>
                  <a:cubicBezTo>
                    <a:pt x="0" y="46"/>
                    <a:pt x="1" y="25"/>
                    <a:pt x="15" y="13"/>
                  </a:cubicBezTo>
                  <a:cubicBezTo>
                    <a:pt x="28" y="0"/>
                    <a:pt x="49" y="1"/>
                    <a:pt x="62" y="14"/>
                  </a:cubicBezTo>
                  <a:close/>
                  <a:moveTo>
                    <a:pt x="1313" y="1121"/>
                  </a:moveTo>
                  <a:lnTo>
                    <a:pt x="1437" y="1550"/>
                  </a:lnTo>
                  <a:lnTo>
                    <a:pt x="1019" y="1393"/>
                  </a:lnTo>
                  <a:lnTo>
                    <a:pt x="1313" y="1121"/>
                  </a:lnTo>
                  <a:close/>
                </a:path>
              </a:pathLst>
            </a:custGeom>
            <a:solidFill>
              <a:srgbClr val="000000"/>
            </a:solidFill>
            <a:ln w="1588">
              <a:solidFill>
                <a:srgbClr val="000000"/>
              </a:solidFill>
              <a:bevel/>
              <a:headEnd/>
              <a:tailEnd/>
            </a:ln>
          </p:spPr>
          <p:txBody>
            <a:bodyPr/>
            <a:lstStyle/>
            <a:p>
              <a:endParaRPr lang="en-IN"/>
            </a:p>
          </p:txBody>
        </p: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BABFCB6-E9F6-48D7-8E64-37B2B6107786}"/>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Respect: </a:t>
            </a:r>
            <a:r>
              <a:rPr lang="en-GB" altLang="en-US"/>
              <a:t>Right Evaluation – on the basis of the Self </a:t>
            </a:r>
          </a:p>
        </p:txBody>
      </p:sp>
      <p:sp>
        <p:nvSpPr>
          <p:cNvPr id="3" name="Text Placeholder 2">
            <a:extLst>
              <a:ext uri="{FF2B5EF4-FFF2-40B4-BE49-F238E27FC236}">
                <a16:creationId xmlns:a16="http://schemas.microsoft.com/office/drawing/2014/main" id="{0E53CB22-CAA9-4F0F-9D59-180ABFF9FCEA}"/>
              </a:ext>
            </a:extLst>
          </p:cNvPr>
          <p:cNvSpPr>
            <a:spLocks noGrp="1"/>
          </p:cNvSpPr>
          <p:nvPr>
            <p:ph type="body" sz="quarter" idx="13"/>
          </p:nvPr>
        </p:nvSpPr>
        <p:spPr/>
        <p:txBody>
          <a:bodyPr>
            <a:noAutofit/>
          </a:bodyPr>
          <a:lstStyle/>
          <a:p>
            <a:pPr marL="457200" indent="-457200">
              <a:buFont typeface="Symbol" pitchFamily="18" charset="2"/>
              <a:buNone/>
              <a:defRPr/>
            </a:pPr>
            <a:r>
              <a:rPr lang="en-GB"/>
              <a:t>1. Purpose – Our purpose (Natural Acceptance) is same</a:t>
            </a:r>
            <a:endParaRPr/>
          </a:p>
          <a:p>
            <a:pPr marL="457200" indent="-457200">
              <a:buFont typeface="Symbol" pitchFamily="18" charset="2"/>
              <a:buNone/>
              <a:defRPr/>
            </a:pPr>
            <a:r>
              <a:t>2. Program – Our program is same</a:t>
            </a:r>
          </a:p>
          <a:p>
            <a:pPr marL="457200" indent="-457200">
              <a:buFont typeface="Symbol" pitchFamily="18" charset="2"/>
              <a:buNone/>
              <a:defRPr/>
            </a:pPr>
            <a:r>
              <a:t>3. Potential – Our potential is same</a:t>
            </a:r>
          </a:p>
          <a:p>
            <a:pPr>
              <a:buFont typeface="Symbol" pitchFamily="18" charset="2"/>
              <a:buNone/>
              <a:defRPr/>
            </a:pPr>
            <a:endParaRPr sz="400" b="1">
              <a:solidFill>
                <a:srgbClr val="FF0000"/>
              </a:solidFill>
            </a:endParaRPr>
          </a:p>
          <a:p>
            <a:pPr>
              <a:buFont typeface="Symbol" pitchFamily="18" charset="2"/>
              <a:buNone/>
              <a:defRPr/>
            </a:pPr>
            <a:r>
              <a:rPr b="1">
                <a:solidFill>
                  <a:srgbClr val="FF0000"/>
                </a:solidFill>
              </a:rPr>
              <a:t>The Other is Similar to Me</a:t>
            </a:r>
          </a:p>
          <a:p>
            <a:pPr>
              <a:buFont typeface="Symbol" pitchFamily="18" charset="2"/>
              <a:buNone/>
              <a:defRPr/>
            </a:pPr>
            <a:endParaRPr sz="400">
              <a:solidFill>
                <a:srgbClr val="FF0000"/>
              </a:solidFill>
            </a:endParaRPr>
          </a:p>
          <a:p>
            <a:pPr>
              <a:buFont typeface="Symbol" pitchFamily="18" charset="2"/>
              <a:buNone/>
              <a:defRPr/>
            </a:pPr>
            <a:r>
              <a:rPr b="1"/>
              <a:t>4. Competence – On the basis of right evaluation of our mutual competence, I recognise our complementarity and fulfill it:</a:t>
            </a:r>
          </a:p>
          <a:p>
            <a:pPr marL="685800" lvl="1" indent="-457200">
              <a:buFont typeface="Wingdings" pitchFamily="2" charset="2"/>
              <a:buNone/>
              <a:defRPr/>
            </a:pPr>
            <a:r>
              <a:rPr sz="2200"/>
              <a:t>If the other has more understanding, is more responsible than me</a:t>
            </a:r>
          </a:p>
          <a:p>
            <a:pPr marL="1128713" lvl="3" indent="-457200">
              <a:defRPr/>
            </a:pPr>
            <a:r>
              <a:rPr sz="2200"/>
              <a:t>I am committed to understand from the other</a:t>
            </a:r>
          </a:p>
          <a:p>
            <a:pPr lvl="1">
              <a:buFont typeface="Wingdings" pitchFamily="2" charset="2"/>
              <a:buNone/>
              <a:defRPr/>
            </a:pPr>
            <a:endParaRPr sz="400"/>
          </a:p>
          <a:p>
            <a:pPr lvl="1">
              <a:buFont typeface="Wingdings" pitchFamily="2" charset="2"/>
              <a:buNone/>
              <a:defRPr/>
            </a:pPr>
            <a:r>
              <a:rPr sz="2200"/>
              <a:t>If I have more understanding, I am more responsible than the other</a:t>
            </a:r>
            <a:endParaRPr sz="2200" b="1">
              <a:latin typeface="Arial" charset="0"/>
              <a:cs typeface="Arial" charset="0"/>
            </a:endParaRPr>
          </a:p>
          <a:p>
            <a:pPr marL="1128713" lvl="3" indent="-457200">
              <a:buFont typeface="Calibri" pitchFamily="34" charset="0"/>
              <a:buAutoNum type="arabicPeriod"/>
              <a:defRPr/>
            </a:pPr>
            <a:r>
              <a:rPr sz="2200">
                <a:latin typeface="Arial" charset="0"/>
                <a:cs typeface="Arial" charset="0"/>
              </a:rPr>
              <a:t>I live with responsibility with the other, unconditionally, unperturbed by the behaviour of the other</a:t>
            </a:r>
          </a:p>
          <a:p>
            <a:pPr marL="1128713" lvl="3" indent="-457200">
              <a:buFont typeface="Calibri" pitchFamily="34" charset="0"/>
              <a:buAutoNum type="arabicPeriod"/>
              <a:defRPr/>
            </a:pPr>
            <a:r>
              <a:rPr sz="2200">
                <a:latin typeface="Arial" charset="0"/>
                <a:cs typeface="Arial" charset="0"/>
              </a:rPr>
              <a:t>I am committed to facilitate understanding in the other (once the other is assured in relationship, and not before that)</a:t>
            </a:r>
          </a:p>
          <a:p>
            <a:pPr>
              <a:buFont typeface="Symbol" pitchFamily="18" charset="2"/>
              <a:buNone/>
              <a:defRPr/>
            </a:pPr>
            <a:r>
              <a:rPr sz="1400"/>
              <a:t>COMPLETE CONTENT of  RESPECT</a:t>
            </a:r>
          </a:p>
          <a:p>
            <a:pPr>
              <a:buFont typeface="Symbol" pitchFamily="18" charset="2"/>
              <a:buNone/>
              <a:defRPr/>
            </a:pPr>
            <a:r>
              <a:rPr b="1">
                <a:solidFill>
                  <a:srgbClr val="FF0000"/>
                </a:solidFill>
              </a:rPr>
              <a:t>The Other is Similar to Me. We are complementary to each other</a:t>
            </a:r>
          </a:p>
        </p:txBody>
      </p:sp>
      <p:cxnSp>
        <p:nvCxnSpPr>
          <p:cNvPr id="4" name="Straight Arrow Connector 3">
            <a:extLst>
              <a:ext uri="{FF2B5EF4-FFF2-40B4-BE49-F238E27FC236}">
                <a16:creationId xmlns:a16="http://schemas.microsoft.com/office/drawing/2014/main" id="{F48C4674-E1E5-4FE0-8577-6254FF6D5BB0}"/>
              </a:ext>
            </a:extLst>
          </p:cNvPr>
          <p:cNvCxnSpPr/>
          <p:nvPr/>
        </p:nvCxnSpPr>
        <p:spPr>
          <a:xfrm rot="5400000">
            <a:off x="1588" y="5713412"/>
            <a:ext cx="304800" cy="31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DFF908BA-C094-4B71-8A88-D7820076F82E}"/>
              </a:ext>
            </a:extLst>
          </p:cNvPr>
          <p:cNvSpPr/>
          <p:nvPr/>
        </p:nvSpPr>
        <p:spPr>
          <a:xfrm>
            <a:off x="38100" y="5867400"/>
            <a:ext cx="89154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4">
            <a:extLst>
              <a:ext uri="{FF2B5EF4-FFF2-40B4-BE49-F238E27FC236}">
                <a16:creationId xmlns:a16="http://schemas.microsoft.com/office/drawing/2014/main" id="{B614CBA2-8C9F-4F17-B5DF-9CBBF31CA9FD}"/>
              </a:ext>
            </a:extLst>
          </p:cNvPr>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a:t>I evaluate on the basis of body, physical facilities or belief (pre conditioning). I compare, compete, differentiate…</a:t>
            </a:r>
          </a:p>
          <a:p>
            <a:pPr>
              <a:buFont typeface="Arial" panose="020B0604020202020204" pitchFamily="34" charset="0"/>
              <a:buNone/>
            </a:pPr>
            <a:endParaRPr lang="en-US" altLang="en-US" sz="200">
              <a:solidFill>
                <a:srgbClr val="1E00AA"/>
              </a:solidFill>
            </a:endParaRPr>
          </a:p>
          <a:p>
            <a:pPr>
              <a:buFont typeface="Arial" panose="020B0604020202020204" pitchFamily="34" charset="0"/>
              <a:buNone/>
            </a:pPr>
            <a:r>
              <a:rPr lang="en-US" altLang="en-US">
                <a:solidFill>
                  <a:srgbClr val="1E00AA"/>
                </a:solidFill>
              </a:rPr>
              <a:t>I am different from the other</a:t>
            </a:r>
          </a:p>
          <a:p>
            <a:pPr>
              <a:buFont typeface="Arial" panose="020B0604020202020204" pitchFamily="34" charset="0"/>
              <a:buNone/>
            </a:pPr>
            <a:r>
              <a:rPr lang="en-US" altLang="en-US"/>
              <a:t>We are competitors</a:t>
            </a:r>
          </a:p>
          <a:p>
            <a:pPr>
              <a:buFont typeface="Arial" panose="020B0604020202020204" pitchFamily="34" charset="0"/>
              <a:buNone/>
            </a:pPr>
            <a:endParaRPr lang="en-US" altLang="en-US" sz="1600"/>
          </a:p>
          <a:p>
            <a:pPr>
              <a:buFont typeface="Arial" panose="020B0604020202020204" pitchFamily="34" charset="0"/>
              <a:buNone/>
            </a:pPr>
            <a:r>
              <a:rPr lang="en-US" altLang="en-US"/>
              <a:t>I make effort to accentuate the difference, to manipulate, exploit the other</a:t>
            </a:r>
            <a:endParaRPr lang="en-GB" altLang="en-US"/>
          </a:p>
        </p:txBody>
      </p:sp>
      <p:sp>
        <p:nvSpPr>
          <p:cNvPr id="6" name="Content Placeholder 5">
            <a:extLst>
              <a:ext uri="{FF2B5EF4-FFF2-40B4-BE49-F238E27FC236}">
                <a16:creationId xmlns:a16="http://schemas.microsoft.com/office/drawing/2014/main" id="{0F57FCA2-8784-47AB-9072-8C2EC8DDAB41}"/>
              </a:ext>
            </a:extLst>
          </p:cNvPr>
          <p:cNvSpPr>
            <a:spLocks noGrp="1"/>
          </p:cNvSpPr>
          <p:nvPr>
            <p:ph sz="half" idx="2"/>
          </p:nvPr>
        </p:nvSpPr>
        <p:spPr>
          <a:xfrm>
            <a:off x="4657725" y="609600"/>
            <a:ext cx="4486275" cy="5943600"/>
          </a:xfrm>
        </p:spPr>
        <p:txBody>
          <a:bodyPr/>
          <a:lstStyle/>
          <a:p>
            <a:pPr marL="457200" indent="-457200">
              <a:buFont typeface="Arial" panose="020B0604020202020204" pitchFamily="34" charset="0"/>
              <a:buNone/>
              <a:defRPr/>
            </a:pPr>
            <a:r>
              <a:rPr lang="en-US" sz="2000" dirty="0"/>
              <a:t>1. Our purpose (Natural Acceptance) is same</a:t>
            </a:r>
          </a:p>
          <a:p>
            <a:pPr marL="457200" indent="-457200">
              <a:buFont typeface="Arial" panose="020B0604020202020204" pitchFamily="34" charset="0"/>
              <a:buNone/>
              <a:defRPr/>
            </a:pPr>
            <a:r>
              <a:rPr lang="en-US" sz="2000" dirty="0"/>
              <a:t>2. Our program is same</a:t>
            </a:r>
          </a:p>
          <a:p>
            <a:pPr marL="457200" indent="-457200">
              <a:buFont typeface="Arial" panose="020B0604020202020204" pitchFamily="34" charset="0"/>
              <a:buNone/>
              <a:defRPr/>
            </a:pPr>
            <a:r>
              <a:rPr lang="en-US" sz="2000" dirty="0"/>
              <a:t>3. Our potential is same</a:t>
            </a:r>
          </a:p>
          <a:p>
            <a:pPr>
              <a:buFont typeface="Symbol" pitchFamily="18" charset="2"/>
              <a:buNone/>
              <a:defRPr/>
            </a:pPr>
            <a:r>
              <a:rPr lang="en-GB" dirty="0">
                <a:solidFill>
                  <a:srgbClr val="1E00AA"/>
                </a:solidFill>
              </a:rPr>
              <a:t>The other is similar to me</a:t>
            </a:r>
          </a:p>
          <a:p>
            <a:pPr>
              <a:buFont typeface="Symbol" pitchFamily="18" charset="2"/>
              <a:buNone/>
              <a:defRPr/>
            </a:pPr>
            <a:r>
              <a:rPr lang="en-GB" dirty="0"/>
              <a:t>We are complementary </a:t>
            </a:r>
            <a:r>
              <a:rPr lang="en-US" dirty="0"/>
              <a:t>to each other</a:t>
            </a:r>
          </a:p>
          <a:p>
            <a:pPr>
              <a:buFont typeface="Symbol" pitchFamily="18" charset="2"/>
              <a:buNone/>
              <a:defRPr/>
            </a:pPr>
            <a:r>
              <a:rPr lang="en-US" dirty="0"/>
              <a:t>If the other has more understanding than me</a:t>
            </a:r>
          </a:p>
          <a:p>
            <a:pPr>
              <a:buFont typeface="Symbol" pitchFamily="18" charset="2"/>
              <a:buNone/>
              <a:defRPr/>
            </a:pPr>
            <a:r>
              <a:rPr lang="en-US" sz="1800" dirty="0"/>
              <a:t>	- I am committed to understand from the other</a:t>
            </a:r>
          </a:p>
          <a:p>
            <a:pPr>
              <a:buFont typeface="Symbol" pitchFamily="18" charset="2"/>
              <a:buNone/>
              <a:defRPr/>
            </a:pPr>
            <a:r>
              <a:rPr lang="en-US" dirty="0"/>
              <a:t>If I have more understanding</a:t>
            </a:r>
            <a:endParaRPr lang="en-US" b="1" dirty="0">
              <a:latin typeface="Arial" charset="0"/>
              <a:cs typeface="Arial" charset="0"/>
            </a:endParaRPr>
          </a:p>
          <a:p>
            <a:pPr marL="457200" indent="-457200">
              <a:buFont typeface="Arial" panose="020B0604020202020204" pitchFamily="34" charset="0"/>
              <a:buNone/>
              <a:defRPr/>
            </a:pPr>
            <a:r>
              <a:rPr lang="en-US" sz="1800" dirty="0">
                <a:latin typeface="Arial" charset="0"/>
                <a:cs typeface="Arial" charset="0"/>
              </a:rPr>
              <a:t>   1. I live with responsibility with the other</a:t>
            </a:r>
          </a:p>
          <a:p>
            <a:pPr marL="457200" indent="-457200">
              <a:buFont typeface="Arial" panose="020B0604020202020204" pitchFamily="34" charset="0"/>
              <a:buNone/>
              <a:defRPr/>
            </a:pPr>
            <a:r>
              <a:rPr lang="en-US" sz="1800" dirty="0">
                <a:latin typeface="Arial" charset="0"/>
                <a:cs typeface="Arial" charset="0"/>
              </a:rPr>
              <a:t>   2. I am committed to facilitate understanding in the other (once the other is assured in relationship, and not before that)</a:t>
            </a:r>
          </a:p>
        </p:txBody>
      </p:sp>
      <p:sp>
        <p:nvSpPr>
          <p:cNvPr id="28676" name="Title 3">
            <a:extLst>
              <a:ext uri="{FF2B5EF4-FFF2-40B4-BE49-F238E27FC236}">
                <a16:creationId xmlns:a16="http://schemas.microsoft.com/office/drawing/2014/main" id="{D63FEC28-5A10-4550-8B77-D08F4EA33507}"/>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Differentiation			Respect </a:t>
            </a:r>
            <a:r>
              <a:rPr lang="en-GB" altLang="en-US"/>
              <a:t>– on the basis of Self </a:t>
            </a:r>
          </a:p>
        </p:txBody>
      </p:sp>
      <p:cxnSp>
        <p:nvCxnSpPr>
          <p:cNvPr id="7" name="Straight Connector 6">
            <a:extLst>
              <a:ext uri="{FF2B5EF4-FFF2-40B4-BE49-F238E27FC236}">
                <a16:creationId xmlns:a16="http://schemas.microsoft.com/office/drawing/2014/main" id="{F5FB4720-A74E-472C-9CAB-43201FC6DC59}"/>
              </a:ext>
            </a:extLst>
          </p:cNvPr>
          <p:cNvCxnSpPr/>
          <p:nvPr/>
        </p:nvCxnSpPr>
        <p:spPr>
          <a:xfrm rot="16200000" flipH="1">
            <a:off x="1524000" y="3562350"/>
            <a:ext cx="6096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F0D0AC3-9A9B-4A16-B787-54E27686E595}"/>
              </a:ext>
            </a:extLst>
          </p:cNvPr>
          <p:cNvSpPr/>
          <p:nvPr/>
        </p:nvSpPr>
        <p:spPr>
          <a:xfrm>
            <a:off x="4668838" y="3200400"/>
            <a:ext cx="4419600" cy="3276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28679" name="Picture 8">
            <a:extLst>
              <a:ext uri="{FF2B5EF4-FFF2-40B4-BE49-F238E27FC236}">
                <a16:creationId xmlns:a16="http://schemas.microsoft.com/office/drawing/2014/main" id="{AD402183-5E43-45A9-BA78-7F9BE40647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95800"/>
            <a:ext cx="4460875"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48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48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a:extLst>
              <a:ext uri="{FF2B5EF4-FFF2-40B4-BE49-F238E27FC236}">
                <a16:creationId xmlns:a16="http://schemas.microsoft.com/office/drawing/2014/main" id="{7B394A54-72ED-4AFD-A4A4-3FABD331E06D}"/>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Sum Up</a:t>
            </a:r>
          </a:p>
        </p:txBody>
      </p:sp>
      <p:sp>
        <p:nvSpPr>
          <p:cNvPr id="14339" name="Text Placeholder 5">
            <a:extLst>
              <a:ext uri="{FF2B5EF4-FFF2-40B4-BE49-F238E27FC236}">
                <a16:creationId xmlns:a16="http://schemas.microsoft.com/office/drawing/2014/main" id="{25054642-5F1B-45B5-820A-0312FA6049E1}"/>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fontScale="92500"/>
          </a:bodyPr>
          <a:lstStyle/>
          <a:p>
            <a:pPr>
              <a:buFont typeface="Symbol" pitchFamily="18" charset="2"/>
              <a:buNone/>
              <a:defRPr/>
            </a:pPr>
            <a:r>
              <a:rPr>
                <a:latin typeface="Arial" charset="0"/>
                <a:cs typeface="Arial" charset="0"/>
              </a:rPr>
              <a:t>Respect = Right Evaluation (with a feeling of trust on intention)</a:t>
            </a:r>
          </a:p>
          <a:p>
            <a:pPr>
              <a:buFont typeface="Symbol" pitchFamily="18" charset="2"/>
              <a:buNone/>
              <a:defRPr/>
            </a:pPr>
            <a:endParaRPr sz="700">
              <a:latin typeface="Arial" charset="0"/>
              <a:cs typeface="Arial" charset="0"/>
            </a:endParaRPr>
          </a:p>
          <a:p>
            <a:pPr>
              <a:buFont typeface="Symbol" pitchFamily="18" charset="2"/>
              <a:buNone/>
              <a:defRPr/>
            </a:pPr>
            <a:r>
              <a:rPr>
                <a:solidFill>
                  <a:srgbClr val="FF0000"/>
                </a:solidFill>
                <a:latin typeface="Arial" charset="0"/>
                <a:cs typeface="Arial" charset="0"/>
              </a:rPr>
              <a:t>Under evaluation, over evaluation or otherwise evaluation is disrespect</a:t>
            </a:r>
          </a:p>
          <a:p>
            <a:pPr>
              <a:buFont typeface="Symbol" pitchFamily="18" charset="2"/>
              <a:buNone/>
              <a:defRPr/>
            </a:pPr>
            <a:r>
              <a:rPr>
                <a:solidFill>
                  <a:srgbClr val="FF0000"/>
                </a:solidFill>
                <a:latin typeface="Arial" charset="0"/>
                <a:cs typeface="Arial" charset="0"/>
              </a:rPr>
              <a:t>Differentiation is disrespect</a:t>
            </a:r>
          </a:p>
          <a:p>
            <a:pPr>
              <a:buFont typeface="Symbol" pitchFamily="18" charset="2"/>
              <a:buNone/>
              <a:defRPr/>
            </a:pPr>
            <a:endParaRPr>
              <a:latin typeface="Arial" charset="0"/>
              <a:cs typeface="Arial" charset="0"/>
            </a:endParaRPr>
          </a:p>
          <a:p>
            <a:pPr>
              <a:buFont typeface="Symbol" pitchFamily="18" charset="2"/>
              <a:buNone/>
              <a:defRPr/>
            </a:pPr>
            <a:r>
              <a:rPr>
                <a:latin typeface="Arial" charset="0"/>
                <a:cs typeface="Arial" charset="0"/>
              </a:rPr>
              <a:t>Respect on the basis of Self – The other is like me and w</a:t>
            </a:r>
            <a:r>
              <a:rPr lang="en-GB">
                <a:latin typeface="Arial" charset="0"/>
                <a:cs typeface="Arial" charset="0"/>
              </a:rPr>
              <a:t>e are complementary to each other</a:t>
            </a:r>
          </a:p>
          <a:p>
            <a:pPr>
              <a:buFont typeface="Symbol" pitchFamily="18" charset="2"/>
              <a:buNone/>
              <a:defRPr/>
            </a:pPr>
            <a:endParaRPr lang="en-GB" sz="600">
              <a:latin typeface="Arial" charset="0"/>
              <a:cs typeface="Arial" charset="0"/>
            </a:endParaRPr>
          </a:p>
          <a:p>
            <a:pPr>
              <a:buFont typeface="Symbol" pitchFamily="18" charset="2"/>
              <a:buNone/>
              <a:defRPr/>
            </a:pPr>
            <a:r>
              <a:rPr lang="en-GB">
                <a:latin typeface="Arial" charset="0"/>
                <a:cs typeface="Arial" charset="0"/>
              </a:rPr>
              <a:t>The only difference is in our level of understanding (how much of our desire, thought &amp; expectation is on the basis of our Natural Acceptance). F</a:t>
            </a:r>
            <a:r>
              <a:rPr err="1">
                <a:latin typeface="Arial" charset="0"/>
                <a:cs typeface="Arial" charset="0"/>
                <a:sym typeface="Wingdings" pitchFamily="2" charset="2"/>
              </a:rPr>
              <a:t>ulfilling</a:t>
            </a:r>
            <a:r>
              <a:rPr>
                <a:latin typeface="Arial" charset="0"/>
                <a:cs typeface="Arial" charset="0"/>
                <a:sym typeface="Wingdings" pitchFamily="2" charset="2"/>
              </a:rPr>
              <a:t> the relationship from my side leads to harmony (happiness) within me:</a:t>
            </a:r>
          </a:p>
          <a:p>
            <a:pPr>
              <a:buFont typeface="Symbol" pitchFamily="18" charset="2"/>
              <a:buNone/>
              <a:defRPr/>
            </a:pPr>
            <a:endParaRPr lang="en-GB" sz="600">
              <a:latin typeface="Arial" charset="0"/>
              <a:cs typeface="Arial" charset="0"/>
            </a:endParaRPr>
          </a:p>
          <a:p>
            <a:pPr marL="685800" lvl="1" indent="-457200">
              <a:buFont typeface="Symbol" pitchFamily="18" charset="2"/>
              <a:buNone/>
              <a:defRPr/>
            </a:pPr>
            <a:r>
              <a:rPr b="1"/>
              <a:t>If the other has more understanding</a:t>
            </a:r>
            <a:r>
              <a:t>, he is more responsible than me</a:t>
            </a:r>
          </a:p>
          <a:p>
            <a:pPr marL="1128713" lvl="3" indent="-457200">
              <a:defRPr/>
            </a:pPr>
            <a:r>
              <a:rPr sz="2000"/>
              <a:t>I am committed to understand from the other</a:t>
            </a:r>
          </a:p>
          <a:p>
            <a:pPr lvl="1">
              <a:buFont typeface="Symbol" pitchFamily="18" charset="2"/>
              <a:buNone/>
              <a:defRPr/>
            </a:pPr>
            <a:endParaRPr sz="600"/>
          </a:p>
          <a:p>
            <a:pPr lvl="1">
              <a:buFont typeface="Symbol" pitchFamily="18" charset="2"/>
              <a:buNone/>
              <a:defRPr/>
            </a:pPr>
            <a:r>
              <a:rPr b="1"/>
              <a:t>If I have more understanding</a:t>
            </a:r>
            <a:r>
              <a:t>, I am more responsible than the other</a:t>
            </a:r>
            <a:endParaRPr b="1">
              <a:latin typeface="Arial" charset="0"/>
              <a:cs typeface="Arial" charset="0"/>
            </a:endParaRPr>
          </a:p>
          <a:p>
            <a:pPr marL="1128713" lvl="3" indent="-457200">
              <a:defRPr/>
            </a:pPr>
            <a:r>
              <a:rPr sz="2000">
                <a:latin typeface="Arial" charset="0"/>
                <a:cs typeface="Arial" charset="0"/>
              </a:rPr>
              <a:t>I live with responsibility with the other, unconditionally, unperturbed by the </a:t>
            </a:r>
            <a:r>
              <a:rPr sz="2000" err="1">
                <a:latin typeface="Arial" charset="0"/>
                <a:cs typeface="Arial" charset="0"/>
              </a:rPr>
              <a:t>behaviour</a:t>
            </a:r>
            <a:r>
              <a:rPr sz="2000">
                <a:latin typeface="Arial" charset="0"/>
                <a:cs typeface="Arial" charset="0"/>
              </a:rPr>
              <a:t> of the other</a:t>
            </a:r>
          </a:p>
          <a:p>
            <a:pPr marL="1128713" lvl="3" indent="-457200">
              <a:defRPr/>
            </a:pPr>
            <a:r>
              <a:rPr sz="2000">
                <a:latin typeface="Arial" charset="0"/>
                <a:cs typeface="Arial" charset="0"/>
              </a:rPr>
              <a:t>I am committed to facilitate understanding in the other (once the other is assured in relationship, and not before that)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CE27D9C6-B81B-42B0-837C-426CD33D1C28}"/>
              </a:ext>
            </a:extLst>
          </p:cNvPr>
          <p:cNvSpPr>
            <a:spLocks noGrp="1" noChangeArrowheads="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Family</a:t>
            </a:r>
            <a:endParaRPr lang="en-US" altLang="en-US"/>
          </a:p>
        </p:txBody>
      </p:sp>
      <p:sp>
        <p:nvSpPr>
          <p:cNvPr id="3" name="Text Placeholder 2">
            <a:extLst>
              <a:ext uri="{FF2B5EF4-FFF2-40B4-BE49-F238E27FC236}">
                <a16:creationId xmlns:a16="http://schemas.microsoft.com/office/drawing/2014/main" id="{F35E819C-EAF9-4073-A7F4-3B87037A911B}"/>
              </a:ext>
            </a:extLst>
          </p:cNvPr>
          <p:cNvSpPr>
            <a:spLocks noGrp="1"/>
          </p:cNvSpPr>
          <p:nvPr>
            <p:ph type="body" sz="quarter" idx="13"/>
          </p:nvPr>
        </p:nvSpPr>
        <p:spPr/>
        <p:txBody>
          <a:bodyPr/>
          <a:lstStyle/>
          <a:p>
            <a:pPr marL="0" indent="0">
              <a:buFont typeface="Symbol" pitchFamily="18" charset="2"/>
              <a:buNone/>
              <a:defRPr/>
            </a:pPr>
            <a:r>
              <a:rPr lang="en-IN"/>
              <a:t>The family is the next larger order – it is the basic unit or building block of human organisation</a:t>
            </a:r>
          </a:p>
          <a:p>
            <a:pPr marL="0" indent="0">
              <a:buFont typeface="Symbol" pitchFamily="18" charset="2"/>
              <a:buNone/>
              <a:defRPr/>
            </a:pPr>
            <a:endParaRPr lang="en-IN"/>
          </a:p>
          <a:p>
            <a:pPr marL="0" indent="0">
              <a:buFont typeface="Symbol" pitchFamily="18" charset="2"/>
              <a:buNone/>
              <a:defRPr/>
            </a:pPr>
            <a:r>
              <a:rPr lang="en-IN"/>
              <a:t>In the family, there are parents, grandparents, brothers, sisters, children, old people, uncles, aunts, cousins; and so many relatives and friends…</a:t>
            </a:r>
          </a:p>
          <a:p>
            <a:pPr>
              <a:buFont typeface="Symbol" pitchFamily="18" charset="2"/>
              <a:buNone/>
              <a:defRPr/>
            </a:pPr>
            <a:endParaRPr lang="en-IN" b="1"/>
          </a:p>
          <a:p>
            <a:pPr>
              <a:buFont typeface="Symbol" pitchFamily="18" charset="2"/>
              <a:buNone/>
              <a:defRPr/>
            </a:pPr>
            <a:r>
              <a:rPr lang="en-IN" b="1"/>
              <a:t>Our basic grooming for living in relationship begins in the family</a:t>
            </a:r>
          </a:p>
          <a:p>
            <a:pPr>
              <a:buFont typeface="Symbol" pitchFamily="18" charset="2"/>
              <a:buNone/>
              <a:defRPr/>
            </a:pPr>
            <a:endParaRPr lang="en-IN" b="1"/>
          </a:p>
          <a:p>
            <a:pPr marL="0" indent="0">
              <a:buFont typeface="Symbol" pitchFamily="18" charset="2"/>
              <a:buNone/>
              <a:defRPr/>
            </a:pPr>
            <a:r>
              <a:rPr lang="en-IN" altLang="en-US" b="1"/>
              <a:t>The major issue in family is that of relationship</a:t>
            </a:r>
          </a:p>
          <a:p>
            <a:pPr>
              <a:buFont typeface="Symbol" pitchFamily="18" charset="2"/>
              <a:buNone/>
              <a:defRPr/>
            </a:pPr>
            <a:endParaRPr lang="en-IN" altLang="en-US" b="1"/>
          </a:p>
          <a:p>
            <a:pPr>
              <a:buFont typeface="Symbol" pitchFamily="18" charset="2"/>
              <a:buNone/>
              <a:defRPr/>
            </a:pPr>
            <a:r>
              <a:rPr lang="en-IN" altLang="en-US" b="1"/>
              <a:t>To live in relationship, it is essential to understand relationship</a:t>
            </a:r>
          </a:p>
          <a:p>
            <a:pPr>
              <a:buFont typeface="Symbol" pitchFamily="18" charset="2"/>
              <a:buNone/>
              <a:defRPr/>
            </a:pPr>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0">
            <a:extLst>
              <a:ext uri="{FF2B5EF4-FFF2-40B4-BE49-F238E27FC236}">
                <a16:creationId xmlns:a16="http://schemas.microsoft.com/office/drawing/2014/main" id="{E5E99F0F-C4E5-4BCB-8DB6-081FBBFBB6F7}"/>
              </a:ext>
            </a:extLst>
          </p:cNvPr>
          <p:cNvSpPr>
            <a:spLocks noGrp="1"/>
          </p:cNvSpPr>
          <p:nvPr>
            <p:ph type="ctrTitle"/>
          </p:nvPr>
        </p:nvSpPr>
        <p:spPr bwMode="auto">
          <a:xfrm>
            <a:off x="685800" y="0"/>
            <a:ext cx="8229600" cy="632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gn="ctr"/>
            <a:r>
              <a:rPr lang="en-US" altLang="en-US">
                <a:latin typeface="Arial" panose="020B0604020202020204" pitchFamily="34" charset="0"/>
              </a:rPr>
              <a:t>Lecture 13</a:t>
            </a:r>
            <a:br>
              <a:rPr lang="en-US" altLang="en-US">
                <a:latin typeface="Arial" panose="020B0604020202020204" pitchFamily="34" charset="0"/>
              </a:rPr>
            </a:br>
            <a:br>
              <a:rPr lang="en-US" altLang="en-US">
                <a:latin typeface="Arial" panose="020B0604020202020204" pitchFamily="34" charset="0"/>
              </a:rPr>
            </a:br>
            <a:br>
              <a:rPr lang="en-US" altLang="en-US">
                <a:latin typeface="Arial" panose="020B0604020202020204" pitchFamily="34" charset="0"/>
              </a:rPr>
            </a:br>
            <a:r>
              <a:rPr lang="en-US" altLang="en-US">
                <a:latin typeface="Arial" panose="020B0604020202020204" pitchFamily="34" charset="0"/>
              </a:rPr>
              <a:t>Other Feelings in Relationship </a:t>
            </a:r>
            <a:br>
              <a:rPr lang="en-US" altLang="en-US">
                <a:latin typeface="Arial" panose="020B0604020202020204" pitchFamily="34" charset="0"/>
              </a:rPr>
            </a:br>
            <a:br>
              <a:rPr lang="en-US" altLang="en-US">
                <a:latin typeface="Arial" panose="020B0604020202020204" pitchFamily="34" charset="0"/>
              </a:rPr>
            </a:br>
            <a:r>
              <a:rPr lang="en-US" altLang="en-US">
                <a:latin typeface="Arial" panose="020B0604020202020204" pitchFamily="34" charset="0"/>
              </a:rPr>
              <a:t>Love – The basis for Undivided Family</a:t>
            </a:r>
            <a:endParaRPr lang="en-US" altLang="en-US" sz="2000" b="0">
              <a:latin typeface="Arial" panose="020B0604020202020204" pitchFamily="34"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CE5A56-5376-4997-96C7-B3A94E7807CC}"/>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Harmony in the Family</a:t>
            </a:r>
            <a:endParaRPr lang="en-GB" altLang="en-US"/>
          </a:p>
        </p:txBody>
      </p:sp>
      <p:sp>
        <p:nvSpPr>
          <p:cNvPr id="8195" name="Text Placeholder 2">
            <a:extLst>
              <a:ext uri="{FF2B5EF4-FFF2-40B4-BE49-F238E27FC236}">
                <a16:creationId xmlns:a16="http://schemas.microsoft.com/office/drawing/2014/main" id="{1CCE9B50-356F-452E-9D16-96372555C2CA}"/>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Calibri" panose="020F0502020204030204" pitchFamily="34" charset="0"/>
              <a:buAutoNum type="arabicPeriod"/>
            </a:pPr>
            <a:r>
              <a:rPr lang="en-GB" altLang="en-US"/>
              <a:t>Relationship is – between one self (I</a:t>
            </a:r>
            <a:r>
              <a:rPr lang="en-GB" altLang="en-US" baseline="-25000"/>
              <a:t>1</a:t>
            </a:r>
            <a:r>
              <a:rPr lang="en-GB" altLang="en-US"/>
              <a:t>) and other self (I</a:t>
            </a:r>
            <a:r>
              <a:rPr lang="en-GB" altLang="en-US" baseline="-25000"/>
              <a:t>2</a:t>
            </a:r>
            <a:r>
              <a:rPr lang="en-GB" altLang="en-US"/>
              <a:t>)</a:t>
            </a:r>
          </a:p>
          <a:p>
            <a:pPr marL="457200" indent="-457200">
              <a:buFont typeface="Calibri" panose="020F0502020204030204" pitchFamily="34" charset="0"/>
              <a:buAutoNum type="arabicPeriod"/>
            </a:pPr>
            <a:r>
              <a:rPr lang="en-GB" altLang="en-US"/>
              <a:t>There are feelings in relationship – in one self (I</a:t>
            </a:r>
            <a:r>
              <a:rPr lang="en-GB" altLang="en-US" baseline="-25000"/>
              <a:t>1</a:t>
            </a:r>
            <a:r>
              <a:rPr lang="en-GB" altLang="en-US"/>
              <a:t>) for other self (I</a:t>
            </a:r>
            <a:r>
              <a:rPr lang="en-GB" altLang="en-US" baseline="-25000"/>
              <a:t>2</a:t>
            </a:r>
            <a:r>
              <a:rPr lang="en-GB" altLang="en-US"/>
              <a:t>)</a:t>
            </a:r>
          </a:p>
          <a:p>
            <a:pPr marL="457200" indent="-457200">
              <a:buFont typeface="Calibri" panose="020F0502020204030204" pitchFamily="34" charset="0"/>
              <a:buAutoNum type="arabicPeriod"/>
            </a:pPr>
            <a:r>
              <a:rPr lang="en-GB" altLang="en-US"/>
              <a:t>These feelings can be recognized – they are definite (9 Feelings)</a:t>
            </a:r>
          </a:p>
          <a:p>
            <a:pPr marL="457200" indent="-457200">
              <a:buFont typeface="Calibri" panose="020F0502020204030204" pitchFamily="34" charset="0"/>
              <a:buAutoNum type="arabicPeriod"/>
            </a:pPr>
            <a:r>
              <a:rPr lang="en-GB" altLang="en-US"/>
              <a:t>Their fulfilment, evaluation leads to mutual happiness</a:t>
            </a:r>
          </a:p>
          <a:p>
            <a:pPr marL="457200" indent="-457200">
              <a:buFont typeface="Symbol" pitchFamily="18" charset="2"/>
              <a:buNone/>
            </a:pPr>
            <a:endParaRPr altLang="en-US"/>
          </a:p>
          <a:p>
            <a:pPr marL="457200" indent="-457200">
              <a:buFont typeface="Symbol" pitchFamily="18" charset="2"/>
              <a:buNone/>
            </a:pPr>
            <a:r>
              <a:rPr altLang="en-US"/>
              <a:t>Feelings in relationship:</a:t>
            </a:r>
          </a:p>
          <a:p>
            <a:pPr marL="457200" indent="-457200">
              <a:buFont typeface="Symbol" pitchFamily="18" charset="2"/>
              <a:buNone/>
            </a:pPr>
            <a:endParaRPr altLang="en-US"/>
          </a:p>
          <a:p>
            <a:pPr marL="457200" indent="-457200">
              <a:buFont typeface="Symbol" pitchFamily="18" charset="2"/>
              <a:buNone/>
            </a:pPr>
            <a:endParaRPr altLang="en-US"/>
          </a:p>
          <a:p>
            <a:pPr marL="457200" indent="-457200">
              <a:buFont typeface="Symbol" pitchFamily="18" charset="2"/>
              <a:buNone/>
            </a:pPr>
            <a:endParaRPr altLang="en-US"/>
          </a:p>
          <a:p>
            <a:pPr marL="457200" indent="-457200">
              <a:buFont typeface="Symbol" pitchFamily="18" charset="2"/>
              <a:buNone/>
            </a:pPr>
            <a:endParaRPr altLang="en-US"/>
          </a:p>
          <a:p>
            <a:pPr marL="457200" indent="-457200">
              <a:buFont typeface="Symbol" pitchFamily="18" charset="2"/>
              <a:buNone/>
            </a:pPr>
            <a:endParaRPr altLang="en-US"/>
          </a:p>
          <a:p>
            <a:pPr marL="457200" indent="-457200">
              <a:buFont typeface="Symbol" pitchFamily="18" charset="2"/>
              <a:buNone/>
            </a:pPr>
            <a:endParaRPr altLang="en-US"/>
          </a:p>
          <a:p>
            <a:pPr marL="457200" indent="-457200" algn="r">
              <a:buFont typeface="Symbol" pitchFamily="18" charset="2"/>
              <a:buNone/>
            </a:pPr>
            <a:endParaRPr lang="en-GB" altLang="en-US">
              <a:hlinkClick r:id="" action="ppaction://hlinkpres?slideindex=1&amp;slidetitle="/>
            </a:endParaRPr>
          </a:p>
          <a:p>
            <a:pPr marL="457200" indent="-457200" algn="r">
              <a:buFont typeface="Symbol" pitchFamily="18" charset="2"/>
              <a:buNone/>
            </a:pPr>
            <a:endParaRPr lang="en-GB" altLang="en-US">
              <a:hlinkClick r:id="" action="ppaction://hlinkpres?slideindex=1&amp;slidetitle="/>
            </a:endParaRPr>
          </a:p>
        </p:txBody>
      </p:sp>
      <p:grpSp>
        <p:nvGrpSpPr>
          <p:cNvPr id="8196" name="Group 6">
            <a:extLst>
              <a:ext uri="{FF2B5EF4-FFF2-40B4-BE49-F238E27FC236}">
                <a16:creationId xmlns:a16="http://schemas.microsoft.com/office/drawing/2014/main" id="{4D0CDC87-D393-41D6-AEB2-CC8D173A84DB}"/>
              </a:ext>
            </a:extLst>
          </p:cNvPr>
          <p:cNvGrpSpPr>
            <a:grpSpLocks/>
          </p:cNvGrpSpPr>
          <p:nvPr/>
        </p:nvGrpSpPr>
        <p:grpSpPr bwMode="auto">
          <a:xfrm>
            <a:off x="457200" y="3048000"/>
            <a:ext cx="7210425" cy="2138363"/>
            <a:chOff x="381000" y="3195232"/>
            <a:chExt cx="7210647" cy="2138768"/>
          </a:xfrm>
        </p:grpSpPr>
        <p:sp>
          <p:nvSpPr>
            <p:cNvPr id="8197" name="Content Placeholder 4">
              <a:extLst>
                <a:ext uri="{FF2B5EF4-FFF2-40B4-BE49-F238E27FC236}">
                  <a16:creationId xmlns:a16="http://schemas.microsoft.com/office/drawing/2014/main" id="{530B1D7F-14E1-4218-AC03-8040B21FA1A4}"/>
                </a:ext>
              </a:extLst>
            </p:cNvPr>
            <p:cNvSpPr txBox="1">
              <a:spLocks/>
            </p:cNvSpPr>
            <p:nvPr/>
          </p:nvSpPr>
          <p:spPr bwMode="auto">
            <a:xfrm>
              <a:off x="381000" y="3214687"/>
              <a:ext cx="4191000"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20000"/>
                </a:spcBef>
              </a:pPr>
              <a:r>
                <a:rPr lang="en-US" altLang="en-US" sz="2400" dirty="0">
                  <a:latin typeface="Kruti Dev 010" pitchFamily="2" charset="0"/>
                </a:rPr>
                <a:t>1- </a:t>
              </a:r>
              <a:r>
                <a:rPr lang="en-GB" altLang="en-US" sz="2000" dirty="0">
                  <a:cs typeface="Arial" panose="020B0604020202020204" pitchFamily="34" charset="0"/>
                </a:rPr>
                <a:t>Trust </a:t>
              </a:r>
              <a:r>
                <a:rPr lang="en-US" altLang="en-US" sz="1400" dirty="0">
                  <a:solidFill>
                    <a:srgbClr val="FF0000"/>
                  </a:solidFill>
                  <a:cs typeface="Arial" panose="020B0604020202020204" pitchFamily="34" charset="0"/>
                </a:rPr>
                <a:t>FOUNDATION VALUE</a:t>
              </a:r>
            </a:p>
            <a:p>
              <a:pPr>
                <a:lnSpc>
                  <a:spcPct val="80000"/>
                </a:lnSpc>
                <a:spcBef>
                  <a:spcPct val="20000"/>
                </a:spcBef>
              </a:pPr>
              <a:r>
                <a:rPr lang="en-US" altLang="en-US" sz="2000" dirty="0">
                  <a:latin typeface="Kruti Dev 010" pitchFamily="2" charset="0"/>
                </a:rPr>
                <a:t>2- </a:t>
              </a:r>
              <a:r>
                <a:rPr lang="en-GB" altLang="en-US" sz="2000" dirty="0">
                  <a:cs typeface="Arial" panose="020B0604020202020204" pitchFamily="34" charset="0"/>
                </a:rPr>
                <a:t>Respect </a:t>
              </a:r>
              <a:endParaRPr lang="en-US" altLang="en-US" sz="1400" dirty="0">
                <a:solidFill>
                  <a:srgbClr val="1E00AA"/>
                </a:solidFill>
                <a:cs typeface="Arial" panose="020B0604020202020204" pitchFamily="34" charset="0"/>
              </a:endParaRPr>
            </a:p>
            <a:p>
              <a:pPr>
                <a:lnSpc>
                  <a:spcPct val="80000"/>
                </a:lnSpc>
                <a:spcBef>
                  <a:spcPct val="20000"/>
                </a:spcBef>
              </a:pPr>
              <a:r>
                <a:rPr lang="en-US" altLang="en-US" sz="2400" dirty="0">
                  <a:latin typeface="Kruti Dev 010" pitchFamily="2" charset="0"/>
                </a:rPr>
                <a:t>3- </a:t>
              </a:r>
              <a:r>
                <a:rPr lang="en-GB" altLang="en-US" sz="2000" dirty="0">
                  <a:cs typeface="Arial" panose="020B0604020202020204" pitchFamily="34" charset="0"/>
                </a:rPr>
                <a:t>Affection </a:t>
              </a:r>
              <a:endParaRPr lang="en-GB" altLang="en-US" sz="24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4- </a:t>
              </a:r>
              <a:r>
                <a:rPr lang="en-GB" altLang="en-US" sz="2000" dirty="0">
                  <a:cs typeface="Arial" panose="020B0604020202020204" pitchFamily="34" charset="0"/>
                </a:rPr>
                <a:t>Care </a:t>
              </a:r>
              <a:endParaRPr lang="en-GB" altLang="en-US" sz="24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5-</a:t>
              </a:r>
              <a:r>
                <a:rPr lang="en-US" altLang="en-US" sz="2000" dirty="0">
                  <a:latin typeface="Kruti Dev 010" pitchFamily="2" charset="0"/>
                </a:rPr>
                <a:t> </a:t>
              </a:r>
              <a:r>
                <a:rPr lang="en-GB" altLang="en-US" sz="2000" dirty="0">
                  <a:cs typeface="Arial" panose="020B0604020202020204" pitchFamily="34" charset="0"/>
                </a:rPr>
                <a:t>Guidance</a:t>
              </a:r>
              <a:r>
                <a:rPr lang="en-GB" altLang="en-US" sz="2000" i="1" dirty="0">
                  <a:cs typeface="Arial" panose="020B0604020202020204" pitchFamily="34" charset="0"/>
                </a:rPr>
                <a:t> </a:t>
              </a:r>
              <a:endParaRPr lang="en-US" altLang="en-US" sz="2400" dirty="0">
                <a:solidFill>
                  <a:srgbClr val="1E00AA"/>
                </a:solidFill>
                <a:latin typeface="Kruti Dev 010" pitchFamily="2" charset="0"/>
              </a:endParaRPr>
            </a:p>
          </p:txBody>
        </p:sp>
        <p:sp>
          <p:nvSpPr>
            <p:cNvPr id="8198" name="Content Placeholder 5">
              <a:extLst>
                <a:ext uri="{FF2B5EF4-FFF2-40B4-BE49-F238E27FC236}">
                  <a16:creationId xmlns:a16="http://schemas.microsoft.com/office/drawing/2014/main" id="{7CD61CE8-D0AB-4EDA-96FE-98836D79332E}"/>
                </a:ext>
              </a:extLst>
            </p:cNvPr>
            <p:cNvSpPr txBox="1">
              <a:spLocks/>
            </p:cNvSpPr>
            <p:nvPr/>
          </p:nvSpPr>
          <p:spPr bwMode="auto">
            <a:xfrm>
              <a:off x="4038600" y="3195232"/>
              <a:ext cx="3553047"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20000"/>
                </a:spcBef>
              </a:pPr>
              <a:r>
                <a:rPr lang="en-US" altLang="en-US" sz="2800" dirty="0">
                  <a:latin typeface="Kruti Dev 010" pitchFamily="2" charset="0"/>
                </a:rPr>
                <a:t>6- </a:t>
              </a:r>
              <a:r>
                <a:rPr lang="en-GB" altLang="en-US" sz="2000" dirty="0">
                  <a:cs typeface="Arial" panose="020B0604020202020204" pitchFamily="34" charset="0"/>
                </a:rPr>
                <a:t>Reverence</a:t>
              </a:r>
              <a:r>
                <a:rPr lang="en-GB" altLang="en-US" sz="2400" i="1" dirty="0">
                  <a:cs typeface="Arial" panose="020B0604020202020204" pitchFamily="34" charset="0"/>
                </a:rPr>
                <a:t> </a:t>
              </a:r>
              <a:endParaRPr lang="en-GB" altLang="en-US" sz="28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7-</a:t>
              </a:r>
              <a:r>
                <a:rPr lang="en-US" altLang="en-US" sz="2000" dirty="0">
                  <a:latin typeface="Kruti Dev 010" pitchFamily="2" charset="0"/>
                </a:rPr>
                <a:t> </a:t>
              </a:r>
              <a:r>
                <a:rPr lang="en-GB" altLang="en-US" sz="2000" dirty="0">
                  <a:cs typeface="Arial" panose="020B0604020202020204" pitchFamily="34" charset="0"/>
                </a:rPr>
                <a:t>Glory</a:t>
              </a:r>
              <a:r>
                <a:rPr lang="en-GB" altLang="en-US" sz="2000" i="1" dirty="0">
                  <a:cs typeface="Arial" panose="020B0604020202020204" pitchFamily="34" charset="0"/>
                </a:rPr>
                <a:t> </a:t>
              </a:r>
              <a:endParaRPr lang="en-GB" altLang="en-US" sz="24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8-</a:t>
              </a:r>
              <a:r>
                <a:rPr lang="en-US" altLang="en-US" sz="2000" dirty="0">
                  <a:latin typeface="Kruti Dev 010" pitchFamily="2" charset="0"/>
                </a:rPr>
                <a:t> </a:t>
              </a:r>
              <a:r>
                <a:rPr lang="en-GB" altLang="en-US" sz="2000" dirty="0">
                  <a:cs typeface="Arial" panose="020B0604020202020204" pitchFamily="34" charset="0"/>
                </a:rPr>
                <a:t>Gratitude </a:t>
              </a:r>
              <a:endParaRPr lang="en-GB" altLang="en-US" sz="24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9-</a:t>
              </a:r>
              <a:r>
                <a:rPr lang="en-US" altLang="en-US" sz="2000" dirty="0">
                  <a:latin typeface="Kruti Dev 010" pitchFamily="2" charset="0"/>
                </a:rPr>
                <a:t> </a:t>
              </a:r>
              <a:r>
                <a:rPr lang="en-GB" altLang="en-US" sz="2000" dirty="0">
                  <a:cs typeface="Arial" panose="020B0604020202020204" pitchFamily="34" charset="0"/>
                </a:rPr>
                <a:t>Love </a:t>
              </a:r>
              <a:r>
                <a:rPr lang="en-US" altLang="en-US" sz="2400" dirty="0">
                  <a:latin typeface="Kruti Dev 010" pitchFamily="2" charset="0"/>
                </a:rPr>
                <a:t> </a:t>
              </a:r>
              <a:r>
                <a:rPr lang="en-US" altLang="en-US" sz="1400" dirty="0">
                  <a:solidFill>
                    <a:srgbClr val="FF0000"/>
                  </a:solidFill>
                  <a:cs typeface="Arial" panose="020B0604020202020204" pitchFamily="34" charset="0"/>
                </a:rPr>
                <a:t>COMPLETE VALUE</a:t>
              </a:r>
              <a:endParaRPr lang="en-GB" altLang="en-US" sz="2400" dirty="0">
                <a:solidFill>
                  <a:srgbClr val="FF0000"/>
                </a:solidFill>
                <a:latin typeface="Kruti Dev 010" pitchFamily="2" charset="0"/>
                <a:cs typeface="Arial" panose="020B0604020202020204" pitchFamily="34" charset="0"/>
              </a:endParaRPr>
            </a:p>
          </p:txBody>
        </p:sp>
      </p:gr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9D62DFE0-7D76-4011-970D-E09D1052A58C}"/>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Affection (</a:t>
            </a:r>
            <a:r>
              <a:rPr lang="en-US" altLang="en-US" sz="2800">
                <a:latin typeface="Kruti Dev 010" pitchFamily="2" charset="0"/>
              </a:rPr>
              <a:t>Lusg</a:t>
            </a:r>
            <a:r>
              <a:rPr lang="en-US" altLang="en-US"/>
              <a:t>)</a:t>
            </a:r>
            <a:endParaRPr lang="en-GB" altLang="en-US"/>
          </a:p>
        </p:txBody>
      </p:sp>
      <p:sp>
        <p:nvSpPr>
          <p:cNvPr id="5123" name="Text Placeholder 2">
            <a:extLst>
              <a:ext uri="{FF2B5EF4-FFF2-40B4-BE49-F238E27FC236}">
                <a16:creationId xmlns:a16="http://schemas.microsoft.com/office/drawing/2014/main" id="{243E6AD7-4C25-4245-9427-0860D2C7AD37}"/>
              </a:ext>
            </a:extLst>
          </p:cNvPr>
          <p:cNvSpPr>
            <a:spLocks noGrp="1"/>
          </p:cNvSpPr>
          <p:nvPr>
            <p:ph type="body" sz="quarter" idx="13"/>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buFont typeface="Symbol" pitchFamily="18" charset="2"/>
              <a:buNone/>
              <a:defRPr/>
            </a:pPr>
            <a:r>
              <a:rPr lang="en-GB" altLang="en-US" dirty="0"/>
              <a:t>The feeling of being related to the other</a:t>
            </a:r>
          </a:p>
          <a:p>
            <a:pPr>
              <a:buFont typeface="Symbol" pitchFamily="18" charset="2"/>
              <a:buNone/>
              <a:defRPr/>
            </a:pPr>
            <a:r>
              <a:rPr lang="en-GB" altLang="en-US" dirty="0"/>
              <a:t>	(acceptance of the other as one’s relative, the other is like me)</a:t>
            </a:r>
          </a:p>
          <a:p>
            <a:pPr>
              <a:buFont typeface="Symbol" pitchFamily="18" charset="2"/>
              <a:buNone/>
              <a:defRPr/>
            </a:pPr>
            <a:endParaRPr lang="en-GB" altLang="en-US" dirty="0"/>
          </a:p>
          <a:p>
            <a:pPr>
              <a:buFont typeface="Symbol" pitchFamily="18" charset="2"/>
              <a:buNone/>
              <a:defRPr/>
            </a:pPr>
            <a:r>
              <a:rPr lang="en-GB" altLang="en-US" dirty="0"/>
              <a:t>One naturally feels related to the other when one has the feelings of trust and respect for the other</a:t>
            </a:r>
          </a:p>
          <a:p>
            <a:pPr>
              <a:buFont typeface="Symbol" pitchFamily="18" charset="2"/>
              <a:buNone/>
              <a:defRPr/>
            </a:pPr>
            <a:endParaRPr lang="en-GB" altLang="en-US" dirty="0"/>
          </a:p>
          <a:p>
            <a:pPr>
              <a:buFont typeface="Symbol" pitchFamily="18" charset="2"/>
              <a:buNone/>
              <a:defRPr/>
            </a:pPr>
            <a:r>
              <a:rPr lang="en-GB" altLang="en-US" dirty="0"/>
              <a:t>One has the responsibility and commitment for mutual fulfilment in the relationship</a:t>
            </a:r>
          </a:p>
          <a:p>
            <a:pPr>
              <a:buFont typeface="Symbol" pitchFamily="18" charset="2"/>
              <a:buNone/>
              <a:defRPr/>
            </a:pPr>
            <a:endParaRPr lang="en-GB" altLang="en-US" dirty="0"/>
          </a:p>
          <a:p>
            <a:pPr>
              <a:buFont typeface="Symbol" pitchFamily="18" charset="2"/>
              <a:buNone/>
              <a:defRPr/>
            </a:pPr>
            <a:endParaRPr lang="en-GB" altLang="en-US" dirty="0">
              <a:solidFill>
                <a:srgbClr val="FF0000"/>
              </a:solidFill>
            </a:endParaRPr>
          </a:p>
          <a:p>
            <a:pPr>
              <a:buFont typeface="Symbol" pitchFamily="18" charset="2"/>
              <a:buNone/>
              <a:defRPr/>
            </a:pPr>
            <a:endParaRPr lang="en-GB" altLang="en-US" dirty="0">
              <a:solidFill>
                <a:srgbClr val="FF0000"/>
              </a:solidFill>
            </a:endParaRPr>
          </a:p>
          <a:p>
            <a:pPr>
              <a:buFont typeface="Symbol" pitchFamily="18" charset="2"/>
              <a:buNone/>
              <a:defRPr/>
            </a:pPr>
            <a:endParaRPr lang="en-GB" altLang="en-US" dirty="0">
              <a:solidFill>
                <a:srgbClr val="FF0000"/>
              </a:solidFill>
            </a:endParaRPr>
          </a:p>
          <a:p>
            <a:pPr>
              <a:buFont typeface="Symbol" pitchFamily="18" charset="2"/>
              <a:buNone/>
              <a:defRPr/>
            </a:pPr>
            <a:endParaRPr lang="en-GB" altLang="en-US" dirty="0">
              <a:solidFill>
                <a:srgbClr val="FF0000"/>
              </a:solidFill>
            </a:endParaRPr>
          </a:p>
          <a:p>
            <a:pPr>
              <a:buFont typeface="Symbol" pitchFamily="18" charset="2"/>
              <a:buNone/>
              <a:defRPr/>
            </a:pPr>
            <a:endParaRPr lang="en-GB" altLang="en-US" dirty="0">
              <a:solidFill>
                <a:srgbClr val="FF0000"/>
              </a:solidFill>
            </a:endParaRPr>
          </a:p>
          <a:p>
            <a:pPr>
              <a:buFont typeface="Symbol" pitchFamily="18" charset="2"/>
              <a:buNone/>
              <a:defRPr/>
            </a:pPr>
            <a:r>
              <a:rPr lang="en-GB" altLang="en-US" dirty="0">
                <a:solidFill>
                  <a:srgbClr val="FF0000"/>
                </a:solidFill>
              </a:rPr>
              <a:t>Opposition, jealousy... are an indication of the absence of affection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a:extLst>
              <a:ext uri="{FF2B5EF4-FFF2-40B4-BE49-F238E27FC236}">
                <a16:creationId xmlns:a16="http://schemas.microsoft.com/office/drawing/2014/main" id="{F8687BA0-C685-40F4-9133-EAFE7E0B9FE8}"/>
              </a:ext>
            </a:extLst>
          </p:cNvPr>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dirty="0"/>
              <a:t>Feeling of responsibility toward the body of my relative</a:t>
            </a:r>
          </a:p>
          <a:p>
            <a:pPr>
              <a:buFont typeface="Arial" panose="020B0604020202020204" pitchFamily="34" charset="0"/>
              <a:buNone/>
            </a:pPr>
            <a:endParaRPr lang="en-US" altLang="en-US" dirty="0"/>
          </a:p>
          <a:p>
            <a:pPr>
              <a:buFont typeface="Arial" panose="020B0604020202020204" pitchFamily="34" charset="0"/>
              <a:buNone/>
            </a:pPr>
            <a:r>
              <a:rPr lang="en-US" altLang="en-US" dirty="0"/>
              <a:t>The responsibility &amp; commitment for </a:t>
            </a:r>
            <a:r>
              <a:rPr lang="en-US" altLang="en-US" b="1" dirty="0"/>
              <a:t>nurturing</a:t>
            </a:r>
            <a:r>
              <a:rPr lang="en-US" altLang="en-US" dirty="0"/>
              <a:t> and </a:t>
            </a:r>
            <a:r>
              <a:rPr lang="en-US" altLang="en-US" b="1" dirty="0"/>
              <a:t>protection</a:t>
            </a:r>
            <a:r>
              <a:rPr lang="en-US" altLang="en-US" dirty="0"/>
              <a:t> of the Body of my relative</a:t>
            </a:r>
          </a:p>
          <a:p>
            <a:pPr>
              <a:buFont typeface="Arial" panose="020B0604020202020204" pitchFamily="34" charset="0"/>
              <a:buNone/>
            </a:pPr>
            <a:endParaRPr lang="en-US" altLang="en-US" sz="2600" dirty="0">
              <a:solidFill>
                <a:srgbClr val="1E00AA"/>
              </a:solidFill>
              <a:latin typeface="Kruti Dev 010" pitchFamily="2" charset="0"/>
            </a:endParaRPr>
          </a:p>
          <a:p>
            <a:pPr>
              <a:buFont typeface="Arial" panose="020B0604020202020204" pitchFamily="34" charset="0"/>
              <a:buNone/>
            </a:pPr>
            <a:endParaRPr lang="en-US" altLang="en-US" sz="1200" dirty="0">
              <a:solidFill>
                <a:srgbClr val="1E00AA"/>
              </a:solidFill>
              <a:latin typeface="Kruti Dev 010" pitchFamily="2" charset="0"/>
            </a:endParaRPr>
          </a:p>
        </p:txBody>
      </p:sp>
      <p:sp>
        <p:nvSpPr>
          <p:cNvPr id="7171" name="Content Placeholder 5">
            <a:extLst>
              <a:ext uri="{FF2B5EF4-FFF2-40B4-BE49-F238E27FC236}">
                <a16:creationId xmlns:a16="http://schemas.microsoft.com/office/drawing/2014/main" id="{4BE02234-F2FB-4F30-82F6-02E8A4EF4A52}"/>
              </a:ext>
            </a:extLst>
          </p:cNvPr>
          <p:cNvSpPr>
            <a:spLocks noGrp="1"/>
          </p:cNvSpPr>
          <p:nvPr>
            <p:ph sz="half" idx="2"/>
          </p:nvPr>
        </p:nvSpPr>
        <p:spPr bwMode="auto">
          <a:xfrm>
            <a:off x="4657725" y="609600"/>
            <a:ext cx="4486275"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dirty="0"/>
              <a:t>Feeling of responsibility toward the self of my relative </a:t>
            </a:r>
          </a:p>
          <a:p>
            <a:pPr>
              <a:buFont typeface="Arial" panose="020B0604020202020204" pitchFamily="34" charset="0"/>
              <a:buNone/>
            </a:pPr>
            <a:endParaRPr lang="en-US" altLang="en-US" dirty="0"/>
          </a:p>
          <a:p>
            <a:pPr>
              <a:buFont typeface="Arial" panose="020B0604020202020204" pitchFamily="34" charset="0"/>
              <a:buNone/>
            </a:pPr>
            <a:r>
              <a:rPr lang="en-US" altLang="en-US" dirty="0"/>
              <a:t>The responsibility &amp; commitment for ensuring </a:t>
            </a:r>
            <a:r>
              <a:rPr lang="en-US" altLang="en-US" b="1" dirty="0"/>
              <a:t>Right Understanding</a:t>
            </a:r>
            <a:r>
              <a:rPr lang="en-US" altLang="en-US" dirty="0"/>
              <a:t> and </a:t>
            </a:r>
            <a:r>
              <a:rPr lang="en-US" altLang="en-US" b="1" dirty="0"/>
              <a:t>Right Feeling </a:t>
            </a:r>
            <a:r>
              <a:rPr lang="en-US" altLang="en-US" dirty="0"/>
              <a:t>in the self of my relative</a:t>
            </a:r>
          </a:p>
          <a:p>
            <a:pPr>
              <a:buFont typeface="Arial" panose="020B0604020202020204" pitchFamily="34" charset="0"/>
              <a:buNone/>
            </a:pPr>
            <a:endParaRPr lang="en-US" altLang="en-US" sz="2000" dirty="0">
              <a:solidFill>
                <a:srgbClr val="1E00AA"/>
              </a:solidFill>
              <a:latin typeface="Kruti Dev 010" pitchFamily="2" charset="0"/>
            </a:endParaRPr>
          </a:p>
        </p:txBody>
      </p:sp>
      <p:sp>
        <p:nvSpPr>
          <p:cNvPr id="10244" name="Title 1">
            <a:extLst>
              <a:ext uri="{FF2B5EF4-FFF2-40B4-BE49-F238E27FC236}">
                <a16:creationId xmlns:a16="http://schemas.microsoft.com/office/drawing/2014/main" id="{73DAE7FA-ABC3-41FD-8866-4E17643BD5A4}"/>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Care 	           			            Guidance </a:t>
            </a:r>
            <a:endParaRPr lang="en-GB" altLang="en-US" dirty="0"/>
          </a:p>
        </p:txBody>
      </p:sp>
      <p:sp>
        <p:nvSpPr>
          <p:cNvPr id="5" name="Text Placeholder 5">
            <a:extLst>
              <a:ext uri="{FF2B5EF4-FFF2-40B4-BE49-F238E27FC236}">
                <a16:creationId xmlns:a16="http://schemas.microsoft.com/office/drawing/2014/main" id="{4ED8C3C8-FCC3-4C43-9FDA-0DE400FA28FF}"/>
              </a:ext>
            </a:extLst>
          </p:cNvPr>
          <p:cNvSpPr txBox="1">
            <a:spLocks/>
          </p:cNvSpPr>
          <p:nvPr/>
        </p:nvSpPr>
        <p:spPr bwMode="auto">
          <a:xfrm>
            <a:off x="0" y="4495800"/>
            <a:ext cx="9144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 typeface="Arial" panose="020B0604020202020204" pitchFamily="34" charset="0"/>
              <a:buNone/>
            </a:pPr>
            <a:r>
              <a:rPr lang="en-US" altLang="en-US" sz="2000"/>
              <a:t>Care &amp; Guidance are a natural outcome of Affection</a:t>
            </a:r>
          </a:p>
          <a:p>
            <a:pPr>
              <a:spcBef>
                <a:spcPct val="20000"/>
              </a:spcBef>
              <a:buFont typeface="Arial" panose="020B0604020202020204" pitchFamily="34" charset="0"/>
              <a:buNone/>
            </a:pPr>
            <a:endParaRPr lang="en-US" altLang="en-US" sz="1000">
              <a:solidFill>
                <a:srgbClr val="1E00AA"/>
              </a:solidFill>
            </a:endParaRPr>
          </a:p>
          <a:p>
            <a:pPr>
              <a:spcBef>
                <a:spcPct val="20000"/>
              </a:spcBef>
              <a:buFont typeface="Arial" panose="020B0604020202020204" pitchFamily="34" charset="0"/>
              <a:buNone/>
            </a:pPr>
            <a:r>
              <a:rPr lang="en-US" altLang="en-US" sz="2000">
                <a:solidFill>
                  <a:srgbClr val="1E00AA"/>
                </a:solidFill>
              </a:rPr>
              <a:t>Do we ensure both care as well as guidance or are we mostly focused on care?</a:t>
            </a:r>
          </a:p>
          <a:p>
            <a:pPr>
              <a:spcBef>
                <a:spcPct val="20000"/>
              </a:spcBef>
              <a:buFont typeface="Arial" panose="020B0604020202020204" pitchFamily="34" charset="0"/>
              <a:buNone/>
            </a:pPr>
            <a:endParaRPr lang="en-US" altLang="en-US" sz="2000">
              <a:solidFill>
                <a:srgbClr val="1E00AA"/>
              </a:solidFill>
            </a:endParaRPr>
          </a:p>
          <a:p>
            <a:pPr>
              <a:spcBef>
                <a:spcPct val="20000"/>
              </a:spcBef>
              <a:buFont typeface="Arial" panose="020B0604020202020204" pitchFamily="34" charset="0"/>
              <a:buNone/>
            </a:pPr>
            <a:r>
              <a:rPr lang="en-US" altLang="en-US" sz="2000">
                <a:solidFill>
                  <a:srgbClr val="1E00AA"/>
                </a:solidFill>
              </a:rPr>
              <a:t>E.g. while taking care of the body, like while feeding the child, are we concerned about both the body as well as the self?</a:t>
            </a:r>
          </a:p>
          <a:p>
            <a:pPr>
              <a:spcBef>
                <a:spcPct val="20000"/>
              </a:spcBef>
              <a:buFont typeface="Arial" panose="020B0604020202020204" pitchFamily="34" charset="0"/>
              <a:buNone/>
            </a:pPr>
            <a:endParaRPr lang="en-US" altLang="en-US" sz="2000" b="1"/>
          </a:p>
          <a:p>
            <a:pPr>
              <a:spcBef>
                <a:spcPct val="20000"/>
              </a:spcBef>
              <a:buFont typeface="Arial" panose="020B0604020202020204" pitchFamily="34" charset="0"/>
              <a:buNone/>
            </a:pPr>
            <a:endParaRPr lang="en-US" altLang="en-US" sz="2000" b="1"/>
          </a:p>
        </p:txBody>
      </p:sp>
      <p:cxnSp>
        <p:nvCxnSpPr>
          <p:cNvPr id="6" name="Straight Connector 5">
            <a:extLst>
              <a:ext uri="{FF2B5EF4-FFF2-40B4-BE49-F238E27FC236}">
                <a16:creationId xmlns:a16="http://schemas.microsoft.com/office/drawing/2014/main" id="{F68DE15D-16D6-41D1-8A1B-320A8872067D}"/>
              </a:ext>
            </a:extLst>
          </p:cNvPr>
          <p:cNvCxnSpPr>
            <a:stCxn id="10244" idx="2"/>
            <a:endCxn id="5" idx="0"/>
          </p:cNvCxnSpPr>
          <p:nvPr/>
        </p:nvCxnSpPr>
        <p:spPr>
          <a:xfrm rot="5400000">
            <a:off x="2552701" y="2476500"/>
            <a:ext cx="40386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E77FA0-AA1D-409C-9984-C7F01C06315C}"/>
              </a:ext>
            </a:extLst>
          </p:cNvPr>
          <p:cNvCxnSpPr/>
          <p:nvPr/>
        </p:nvCxnSpPr>
        <p:spPr>
          <a:xfrm>
            <a:off x="0" y="4440238"/>
            <a:ext cx="91440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1CB2502-C82A-4314-9B1C-1749DD3151E2}"/>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t>Reverence </a:t>
            </a:r>
          </a:p>
        </p:txBody>
      </p:sp>
      <p:sp>
        <p:nvSpPr>
          <p:cNvPr id="8195" name="Rectangle 3">
            <a:extLst>
              <a:ext uri="{FF2B5EF4-FFF2-40B4-BE49-F238E27FC236}">
                <a16:creationId xmlns:a16="http://schemas.microsoft.com/office/drawing/2014/main" id="{1D058DD1-835F-411B-A01C-C9EA9AF30818}"/>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lnSpcReduction="10000"/>
          </a:bodyPr>
          <a:lstStyle/>
          <a:p>
            <a:pPr>
              <a:buFont typeface="Symbol" pitchFamily="18" charset="2"/>
              <a:buNone/>
              <a:defRPr/>
            </a:pPr>
            <a:r>
              <a:rPr lang="en-GB" dirty="0"/>
              <a:t>The feeling of acceptance for excellence</a:t>
            </a:r>
          </a:p>
          <a:p>
            <a:pPr>
              <a:buFont typeface="Symbol" pitchFamily="18" charset="2"/>
              <a:buNone/>
              <a:defRPr/>
            </a:pPr>
            <a:endParaRPr lang="en-GB" sz="2800" dirty="0">
              <a:solidFill>
                <a:srgbClr val="1E00AA"/>
              </a:solidFill>
              <a:latin typeface="Kruti Dev 010" pitchFamily="2" charset="0"/>
            </a:endParaRPr>
          </a:p>
          <a:p>
            <a:pPr>
              <a:buFont typeface="Symbol" pitchFamily="18" charset="2"/>
              <a:buNone/>
              <a:defRPr/>
            </a:pPr>
            <a:r>
              <a:rPr u="sng" dirty="0"/>
              <a:t>Excellence </a:t>
            </a:r>
          </a:p>
          <a:p>
            <a:pPr>
              <a:buFont typeface="Symbol" pitchFamily="18" charset="2"/>
              <a:buNone/>
              <a:defRPr/>
            </a:pPr>
            <a:r>
              <a:rPr dirty="0"/>
              <a:t>Understanding Harmony &amp;</a:t>
            </a:r>
          </a:p>
          <a:p>
            <a:pPr>
              <a:buFont typeface="Symbol" pitchFamily="18" charset="2"/>
              <a:buNone/>
              <a:defRPr/>
            </a:pPr>
            <a:r>
              <a:rPr dirty="0"/>
              <a:t>  Living in Harmony</a:t>
            </a:r>
          </a:p>
          <a:p>
            <a:pPr>
              <a:buFont typeface="Symbol" pitchFamily="18" charset="2"/>
              <a:buNone/>
              <a:defRPr/>
            </a:pPr>
            <a:endParaRPr dirty="0">
              <a:solidFill>
                <a:srgbClr val="1E00AA"/>
              </a:solidFill>
            </a:endParaRPr>
          </a:p>
          <a:p>
            <a:pPr>
              <a:buFont typeface="Symbol" pitchFamily="18" charset="2"/>
              <a:buNone/>
              <a:defRPr/>
            </a:pPr>
            <a:r>
              <a:rPr dirty="0">
                <a:solidFill>
                  <a:srgbClr val="1E00AA"/>
                </a:solidFill>
              </a:rPr>
              <a:t>Continuous Happiness</a:t>
            </a:r>
          </a:p>
          <a:p>
            <a:pPr>
              <a:buFont typeface="Symbol" pitchFamily="18" charset="2"/>
              <a:buNone/>
              <a:defRPr/>
            </a:pPr>
            <a:endParaRPr dirty="0">
              <a:solidFill>
                <a:srgbClr val="1E00AA"/>
              </a:solidFill>
            </a:endParaRPr>
          </a:p>
          <a:p>
            <a:pPr>
              <a:buFont typeface="Symbol" pitchFamily="18" charset="2"/>
              <a:buNone/>
              <a:defRPr/>
            </a:pPr>
            <a:r>
              <a:rPr dirty="0">
                <a:solidFill>
                  <a:srgbClr val="FF0000"/>
                </a:solidFill>
              </a:rPr>
              <a:t>Excellence and competition are not similar.</a:t>
            </a:r>
            <a:endParaRPr dirty="0"/>
          </a:p>
          <a:p>
            <a:pPr>
              <a:buFont typeface="Symbol" pitchFamily="18" charset="2"/>
              <a:buNone/>
              <a:defRPr/>
            </a:pPr>
            <a:r>
              <a:rPr dirty="0"/>
              <a:t>In excellence, one helps to bring the other to his level</a:t>
            </a:r>
          </a:p>
          <a:p>
            <a:pPr>
              <a:buFont typeface="Symbol" pitchFamily="18" charset="2"/>
              <a:buNone/>
              <a:defRPr/>
            </a:pPr>
            <a:r>
              <a:rPr dirty="0"/>
              <a:t>In competition, he hinders the other from reaching to his level</a:t>
            </a:r>
          </a:p>
          <a:p>
            <a:pPr>
              <a:buFont typeface="Symbol" pitchFamily="18" charset="2"/>
              <a:buNone/>
              <a:defRPr/>
            </a:pPr>
            <a:endParaRPr dirty="0"/>
          </a:p>
          <a:p>
            <a:pPr>
              <a:buFont typeface="Symbol" pitchFamily="18" charset="2"/>
              <a:buNone/>
              <a:defRPr/>
            </a:pPr>
            <a:r>
              <a:rPr u="sng" dirty="0"/>
              <a:t>Worship</a:t>
            </a:r>
            <a:endParaRPr sz="2600" u="sng" dirty="0">
              <a:latin typeface="Kruti Dev 010" pitchFamily="2" charset="0"/>
            </a:endParaRPr>
          </a:p>
          <a:p>
            <a:pPr>
              <a:buFont typeface="Symbol" pitchFamily="18" charset="2"/>
              <a:buNone/>
              <a:defRPr/>
            </a:pPr>
            <a:r>
              <a:rPr dirty="0"/>
              <a:t>Effort made to achieve excellence.  </a:t>
            </a:r>
            <a:endParaRPr sz="2600" dirty="0">
              <a:solidFill>
                <a:srgbClr val="1E00AA"/>
              </a:solidFill>
              <a:latin typeface="Kruti Dev 010" pitchFamily="2" charset="0"/>
            </a:endParaRPr>
          </a:p>
          <a:p>
            <a:pPr>
              <a:buFont typeface="Symbol" pitchFamily="18" charset="2"/>
              <a:buNone/>
              <a:defRPr/>
            </a:pPr>
            <a:r>
              <a:rPr sz="2400" dirty="0"/>
              <a:t>(inspiration from the person for whom we feel reverence)</a:t>
            </a:r>
            <a:endParaRPr sz="2600" dirty="0">
              <a:solidFill>
                <a:srgbClr val="1E00AA"/>
              </a:solidFill>
              <a:latin typeface="Kruti Dev 010" pitchFamily="2" charset="0"/>
            </a:endParaRPr>
          </a:p>
        </p:txBody>
      </p:sp>
      <p:grpSp>
        <p:nvGrpSpPr>
          <p:cNvPr id="2" name="Group 5">
            <a:extLst>
              <a:ext uri="{FF2B5EF4-FFF2-40B4-BE49-F238E27FC236}">
                <a16:creationId xmlns:a16="http://schemas.microsoft.com/office/drawing/2014/main" id="{193E32FA-37A5-4D28-8905-48CBC905E2F5}"/>
              </a:ext>
            </a:extLst>
          </p:cNvPr>
          <p:cNvGrpSpPr>
            <a:grpSpLocks/>
          </p:cNvGrpSpPr>
          <p:nvPr/>
        </p:nvGrpSpPr>
        <p:grpSpPr bwMode="auto">
          <a:xfrm>
            <a:off x="3581400" y="2024063"/>
            <a:ext cx="4495800" cy="1938337"/>
            <a:chOff x="4240160" y="2133600"/>
            <a:chExt cx="2465440" cy="1939622"/>
          </a:xfrm>
        </p:grpSpPr>
        <p:sp>
          <p:nvSpPr>
            <p:cNvPr id="12294" name="TextBox 3">
              <a:extLst>
                <a:ext uri="{FF2B5EF4-FFF2-40B4-BE49-F238E27FC236}">
                  <a16:creationId xmlns:a16="http://schemas.microsoft.com/office/drawing/2014/main" id="{97F9AECF-AAEC-4D0C-8E32-D4739BD699AC}"/>
                </a:ext>
              </a:extLst>
            </p:cNvPr>
            <p:cNvSpPr txBox="1">
              <a:spLocks noChangeArrowheads="1"/>
            </p:cNvSpPr>
            <p:nvPr/>
          </p:nvSpPr>
          <p:spPr bwMode="auto">
            <a:xfrm>
              <a:off x="4343400" y="2133600"/>
              <a:ext cx="2362200" cy="193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685800" indent="-4572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sz="2000"/>
                <a:t> at all levels of being</a:t>
              </a:r>
            </a:p>
            <a:p>
              <a:pPr lvl="1" eaLnBrk="1" hangingPunct="1">
                <a:buFont typeface="Calibri" panose="020F0502020204030204" pitchFamily="34" charset="0"/>
                <a:buAutoNum type="arabicPeriod"/>
              </a:pPr>
              <a:r>
                <a:rPr lang="en-US" altLang="en-US" sz="2000">
                  <a:cs typeface="Arial" panose="020B0604020202020204" pitchFamily="34" charset="0"/>
                </a:rPr>
                <a:t>As an individual human being</a:t>
              </a:r>
            </a:p>
            <a:p>
              <a:pPr lvl="1" eaLnBrk="1" hangingPunct="1">
                <a:buFont typeface="Calibri" panose="020F0502020204030204" pitchFamily="34" charset="0"/>
                <a:buAutoNum type="arabicPeriod"/>
              </a:pPr>
              <a:r>
                <a:rPr lang="en-US" altLang="en-US" sz="2000">
                  <a:cs typeface="Arial" panose="020B0604020202020204" pitchFamily="34" charset="0"/>
                </a:rPr>
                <a:t>As a member of the family</a:t>
              </a:r>
            </a:p>
            <a:p>
              <a:pPr lvl="1" eaLnBrk="1" hangingPunct="1">
                <a:buFont typeface="Calibri" panose="020F0502020204030204" pitchFamily="34" charset="0"/>
                <a:buAutoNum type="arabicPeriod"/>
              </a:pPr>
              <a:r>
                <a:rPr lang="en-US" altLang="en-US" sz="2000">
                  <a:cs typeface="Arial" panose="020B0604020202020204" pitchFamily="34" charset="0"/>
                </a:rPr>
                <a:t>As a member of society</a:t>
              </a:r>
            </a:p>
            <a:p>
              <a:pPr lvl="1" eaLnBrk="1" hangingPunct="1">
                <a:buFont typeface="Calibri" panose="020F0502020204030204" pitchFamily="34" charset="0"/>
                <a:buAutoNum type="arabicPeriod"/>
              </a:pPr>
              <a:r>
                <a:rPr lang="en-US" altLang="en-US" sz="2000">
                  <a:cs typeface="Arial" panose="020B0604020202020204" pitchFamily="34" charset="0"/>
                </a:rPr>
                <a:t>As an unit in nature/existence</a:t>
              </a:r>
            </a:p>
            <a:p>
              <a:pPr eaLnBrk="1" hangingPunct="1"/>
              <a:endParaRPr lang="en-GB" altLang="en-US" sz="2000"/>
            </a:p>
          </p:txBody>
        </p:sp>
        <p:sp>
          <p:nvSpPr>
            <p:cNvPr id="6" name="Right Brace 5">
              <a:extLst>
                <a:ext uri="{FF2B5EF4-FFF2-40B4-BE49-F238E27FC236}">
                  <a16:creationId xmlns:a16="http://schemas.microsoft.com/office/drawing/2014/main" id="{7A83640A-2E0C-4AF7-8F84-A0FD76D9F224}"/>
                </a:ext>
              </a:extLst>
            </p:cNvPr>
            <p:cNvSpPr/>
            <p:nvPr/>
          </p:nvSpPr>
          <p:spPr>
            <a:xfrm>
              <a:off x="4240160" y="2319460"/>
              <a:ext cx="108821" cy="129625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sz="2000"/>
            </a:p>
          </p:txBody>
        </p:sp>
      </p:grpSp>
      <p:cxnSp>
        <p:nvCxnSpPr>
          <p:cNvPr id="8" name="Straight Arrow Connector 7">
            <a:extLst>
              <a:ext uri="{FF2B5EF4-FFF2-40B4-BE49-F238E27FC236}">
                <a16:creationId xmlns:a16="http://schemas.microsoft.com/office/drawing/2014/main" id="{105D65B1-BDC5-438E-9CEF-97A0BA9117FC}"/>
              </a:ext>
            </a:extLst>
          </p:cNvPr>
          <p:cNvCxnSpPr/>
          <p:nvPr/>
        </p:nvCxnSpPr>
        <p:spPr>
          <a:xfrm>
            <a:off x="1143000" y="28956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9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95">
                                            <p:txEl>
                                              <p:pRg st="14" end="1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19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9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2050A9CD-AC25-418E-9E13-9601111DEFE2}"/>
              </a:ext>
            </a:extLst>
          </p:cNvPr>
          <p:cNvSpPr>
            <a:spLocks noGrp="1"/>
          </p:cNvSpPr>
          <p:nvPr>
            <p:ph sz="half" idx="1"/>
          </p:nvPr>
        </p:nvSpPr>
        <p:spPr bwMode="auto">
          <a:xfrm>
            <a:off x="4638675" y="457200"/>
            <a:ext cx="4505325" cy="6153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000" dirty="0">
                <a:solidFill>
                  <a:srgbClr val="1E00AA"/>
                </a:solidFill>
              </a:rPr>
              <a:t>Not other – only me</a:t>
            </a:r>
          </a:p>
          <a:p>
            <a:pPr>
              <a:buFont typeface="Arial" panose="020B0604020202020204" pitchFamily="34" charset="0"/>
              <a:buNone/>
            </a:pPr>
            <a:r>
              <a:rPr lang="en-US" altLang="en-US" sz="2000" dirty="0">
                <a:solidFill>
                  <a:srgbClr val="1E00AA"/>
                </a:solidFill>
              </a:rPr>
              <a:t>I am different/more than the other</a:t>
            </a:r>
            <a:endParaRPr lang="en-US" altLang="en-US" sz="2000" dirty="0">
              <a:cs typeface="Arial" panose="020B0604020202020204" pitchFamily="34" charset="0"/>
            </a:endParaRPr>
          </a:p>
          <a:p>
            <a:pPr eaLnBrk="1" hangingPunct="1">
              <a:lnSpc>
                <a:spcPct val="130000"/>
              </a:lnSpc>
              <a:buFont typeface="Arial" panose="020B0604020202020204" pitchFamily="34" charset="0"/>
              <a:buNone/>
            </a:pPr>
            <a:r>
              <a:rPr lang="en-GB" altLang="en-US" sz="2000" dirty="0">
                <a:cs typeface="Arial" panose="020B0604020202020204" pitchFamily="34" charset="0"/>
              </a:rPr>
              <a:t>Feelings are based on preconditioning ( keeps changing)</a:t>
            </a:r>
          </a:p>
          <a:p>
            <a:pPr eaLnBrk="1" hangingPunct="1">
              <a:lnSpc>
                <a:spcPct val="130000"/>
              </a:lnSpc>
              <a:buFont typeface="Arial" panose="020B0604020202020204" pitchFamily="34" charset="0"/>
              <a:buNone/>
            </a:pPr>
            <a:r>
              <a:rPr lang="en-GB" altLang="en-US" sz="2000" dirty="0">
                <a:cs typeface="Arial" panose="020B0604020202020204" pitchFamily="34" charset="0"/>
              </a:rPr>
              <a:t>Conditional relationship</a:t>
            </a:r>
          </a:p>
          <a:p>
            <a:pPr eaLnBrk="1" hangingPunct="1">
              <a:lnSpc>
                <a:spcPct val="130000"/>
              </a:lnSpc>
              <a:buFont typeface="Arial" panose="020B0604020202020204" pitchFamily="34" charset="0"/>
              <a:buNone/>
            </a:pPr>
            <a:r>
              <a:rPr lang="en-GB" altLang="en-US" sz="2000" dirty="0">
                <a:cs typeface="Arial" panose="020B0604020202020204" pitchFamily="34" charset="0"/>
              </a:rPr>
              <a:t>May nurture or exploit others</a:t>
            </a:r>
          </a:p>
          <a:p>
            <a:pPr eaLnBrk="1" hangingPunct="1">
              <a:lnSpc>
                <a:spcPct val="130000"/>
              </a:lnSpc>
              <a:buFont typeface="Arial" panose="020B0604020202020204" pitchFamily="34" charset="0"/>
              <a:buNone/>
            </a:pPr>
            <a:r>
              <a:rPr lang="en-US" altLang="en-US" sz="2000" dirty="0"/>
              <a:t>Stops the other to come to his level - effort to accentuate the difference, to  dominate, manipulate, exploit</a:t>
            </a:r>
          </a:p>
          <a:p>
            <a:pPr eaLnBrk="1" hangingPunct="1">
              <a:lnSpc>
                <a:spcPct val="130000"/>
              </a:lnSpc>
              <a:buFont typeface="Arial" panose="020B0604020202020204" pitchFamily="34" charset="0"/>
              <a:buNone/>
            </a:pPr>
            <a:endParaRPr lang="en-US" altLang="en-US" sz="1000" dirty="0">
              <a:cs typeface="Arial" panose="020B0604020202020204" pitchFamily="34" charset="0"/>
            </a:endParaRPr>
          </a:p>
          <a:p>
            <a:pPr eaLnBrk="1" hangingPunct="1">
              <a:lnSpc>
                <a:spcPct val="130000"/>
              </a:lnSpc>
              <a:buFont typeface="Arial" panose="020B0604020202020204" pitchFamily="34" charset="0"/>
              <a:buNone/>
            </a:pPr>
            <a:r>
              <a:rPr lang="en-US" altLang="en-US" sz="2000" dirty="0">
                <a:cs typeface="Arial" panose="020B0604020202020204" pitchFamily="34" charset="0"/>
              </a:rPr>
              <a:t>Is deprived – Hoards, accumulates, exploits</a:t>
            </a:r>
          </a:p>
          <a:p>
            <a:pPr eaLnBrk="1" hangingPunct="1">
              <a:lnSpc>
                <a:spcPct val="130000"/>
              </a:lnSpc>
              <a:buFont typeface="Arial" panose="020B0604020202020204" pitchFamily="34" charset="0"/>
              <a:buNone/>
            </a:pPr>
            <a:endParaRPr lang="en-GB" altLang="en-US" sz="2000" dirty="0">
              <a:cs typeface="Arial" panose="020B0604020202020204" pitchFamily="34" charset="0"/>
            </a:endParaRPr>
          </a:p>
          <a:p>
            <a:pPr eaLnBrk="1" hangingPunct="1">
              <a:lnSpc>
                <a:spcPct val="130000"/>
              </a:lnSpc>
              <a:buFont typeface="Arial" panose="020B0604020202020204" pitchFamily="34" charset="0"/>
              <a:buNone/>
            </a:pPr>
            <a:r>
              <a:rPr lang="en-GB" altLang="en-US" sz="2000" dirty="0">
                <a:cs typeface="Arial" panose="020B0604020202020204" pitchFamily="34" charset="0"/>
              </a:rPr>
              <a:t>Relative (no definite completion point)</a:t>
            </a:r>
          </a:p>
        </p:txBody>
      </p:sp>
      <p:sp>
        <p:nvSpPr>
          <p:cNvPr id="13315" name="Rectangle 5">
            <a:extLst>
              <a:ext uri="{FF2B5EF4-FFF2-40B4-BE49-F238E27FC236}">
                <a16:creationId xmlns:a16="http://schemas.microsoft.com/office/drawing/2014/main" id="{BD0A4673-DD16-4DFE-A404-FE0F59315816}"/>
              </a:ext>
            </a:extLst>
          </p:cNvPr>
          <p:cNvSpPr>
            <a:spLocks noGrp="1"/>
          </p:cNvSpPr>
          <p:nvPr>
            <p:ph sz="half" idx="2"/>
          </p:nvPr>
        </p:nvSpPr>
        <p:spPr bwMode="auto">
          <a:xfrm>
            <a:off x="0" y="457200"/>
            <a:ext cx="4486275" cy="6153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GB" altLang="en-US" sz="2000" dirty="0">
                <a:solidFill>
                  <a:srgbClr val="1E00AA"/>
                </a:solidFill>
              </a:rPr>
              <a:t>The other is like me</a:t>
            </a:r>
          </a:p>
          <a:p>
            <a:pPr>
              <a:buFont typeface="Arial" panose="020B0604020202020204" pitchFamily="34" charset="0"/>
              <a:buNone/>
            </a:pPr>
            <a:r>
              <a:rPr lang="en-GB" altLang="en-US" sz="2000" dirty="0">
                <a:solidFill>
                  <a:srgbClr val="1E00AA"/>
                </a:solidFill>
              </a:rPr>
              <a:t>we are complementary</a:t>
            </a:r>
            <a:endParaRPr lang="en-US" altLang="en-US" sz="2000" dirty="0">
              <a:cs typeface="Arial" panose="020B0604020202020204" pitchFamily="34" charset="0"/>
            </a:endParaRPr>
          </a:p>
          <a:p>
            <a:pPr eaLnBrk="1" hangingPunct="1">
              <a:lnSpc>
                <a:spcPct val="130000"/>
              </a:lnSpc>
              <a:buFont typeface="Arial" panose="020B0604020202020204" pitchFamily="34" charset="0"/>
              <a:buNone/>
            </a:pPr>
            <a:r>
              <a:rPr lang="en-GB" altLang="en-US" sz="2000" dirty="0">
                <a:cs typeface="Arial" panose="020B0604020202020204" pitchFamily="34" charset="0"/>
              </a:rPr>
              <a:t>Feelings are based on right understanding ( unchanging)</a:t>
            </a:r>
          </a:p>
          <a:p>
            <a:pPr eaLnBrk="1" hangingPunct="1">
              <a:lnSpc>
                <a:spcPct val="130000"/>
              </a:lnSpc>
              <a:buFont typeface="Arial" panose="020B0604020202020204" pitchFamily="34" charset="0"/>
              <a:buNone/>
            </a:pPr>
            <a:r>
              <a:rPr lang="en-IN" altLang="en-US" sz="2000" dirty="0">
                <a:cs typeface="Arial" panose="020B0604020202020204" pitchFamily="34" charset="0"/>
              </a:rPr>
              <a:t>Unconditional relationship</a:t>
            </a:r>
            <a:endParaRPr lang="en-US" altLang="en-US" sz="2000" dirty="0">
              <a:cs typeface="Arial" panose="020B0604020202020204" pitchFamily="34" charset="0"/>
            </a:endParaRPr>
          </a:p>
          <a:p>
            <a:pPr eaLnBrk="1" hangingPunct="1">
              <a:lnSpc>
                <a:spcPct val="130000"/>
              </a:lnSpc>
              <a:buFont typeface="Arial" panose="020B0604020202020204" pitchFamily="34" charset="0"/>
              <a:buNone/>
            </a:pPr>
            <a:r>
              <a:rPr lang="en-US" altLang="en-US" sz="2000" dirty="0">
                <a:cs typeface="Arial" panose="020B0604020202020204" pitchFamily="34" charset="0"/>
              </a:rPr>
              <a:t>Nurtures others</a:t>
            </a:r>
          </a:p>
          <a:p>
            <a:pPr eaLnBrk="1" hangingPunct="1">
              <a:lnSpc>
                <a:spcPct val="130000"/>
              </a:lnSpc>
              <a:buFont typeface="Arial" panose="020B0604020202020204" pitchFamily="34" charset="0"/>
              <a:buNone/>
            </a:pPr>
            <a:r>
              <a:rPr lang="en-US" altLang="en-US" sz="2000" dirty="0">
                <a:cs typeface="Arial" panose="020B0604020202020204" pitchFamily="34" charset="0"/>
              </a:rPr>
              <a:t>Helps the other to come to his level</a:t>
            </a:r>
          </a:p>
          <a:p>
            <a:pPr eaLnBrk="1" hangingPunct="1">
              <a:lnSpc>
                <a:spcPct val="130000"/>
              </a:lnSpc>
              <a:buFont typeface="Arial" panose="020B0604020202020204" pitchFamily="34" charset="0"/>
              <a:buNone/>
            </a:pPr>
            <a:endParaRPr lang="en-GB" altLang="en-US" sz="2000" dirty="0">
              <a:cs typeface="Arial" panose="020B0604020202020204" pitchFamily="34" charset="0"/>
            </a:endParaRPr>
          </a:p>
          <a:p>
            <a:pPr eaLnBrk="1" hangingPunct="1">
              <a:lnSpc>
                <a:spcPct val="130000"/>
              </a:lnSpc>
              <a:buFont typeface="Arial" panose="020B0604020202020204" pitchFamily="34" charset="0"/>
              <a:buNone/>
            </a:pPr>
            <a:endParaRPr lang="en-GB" altLang="en-US" sz="2000" dirty="0">
              <a:cs typeface="Arial" panose="020B0604020202020204" pitchFamily="34" charset="0"/>
            </a:endParaRPr>
          </a:p>
          <a:p>
            <a:pPr eaLnBrk="1" hangingPunct="1">
              <a:lnSpc>
                <a:spcPct val="130000"/>
              </a:lnSpc>
              <a:buFont typeface="Arial" panose="020B0604020202020204" pitchFamily="34" charset="0"/>
              <a:buNone/>
            </a:pPr>
            <a:endParaRPr lang="en-US" altLang="en-US" sz="900" dirty="0">
              <a:cs typeface="Arial" panose="020B0604020202020204" pitchFamily="34" charset="0"/>
            </a:endParaRPr>
          </a:p>
          <a:p>
            <a:pPr eaLnBrk="1" hangingPunct="1">
              <a:lnSpc>
                <a:spcPct val="130000"/>
              </a:lnSpc>
              <a:buFont typeface="Arial" panose="020B0604020202020204" pitchFamily="34" charset="0"/>
              <a:buNone/>
            </a:pPr>
            <a:r>
              <a:rPr lang="en-US" altLang="en-US" sz="2000" dirty="0">
                <a:cs typeface="Arial" panose="020B0604020202020204" pitchFamily="34" charset="0"/>
              </a:rPr>
              <a:t>Is prosperous – Rightly </a:t>
            </a:r>
            <a:r>
              <a:rPr lang="en-US" altLang="en-US" sz="2000" dirty="0" err="1">
                <a:cs typeface="Arial" panose="020B0604020202020204" pitchFamily="34" charset="0"/>
              </a:rPr>
              <a:t>utililises</a:t>
            </a:r>
            <a:r>
              <a:rPr lang="en-US" altLang="en-US" sz="2000" dirty="0">
                <a:cs typeface="Arial" panose="020B0604020202020204" pitchFamily="34" charset="0"/>
              </a:rPr>
              <a:t>, shares, nurtures</a:t>
            </a:r>
          </a:p>
          <a:p>
            <a:pPr eaLnBrk="1" hangingPunct="1">
              <a:lnSpc>
                <a:spcPct val="130000"/>
              </a:lnSpc>
              <a:buFont typeface="Arial" panose="020B0604020202020204" pitchFamily="34" charset="0"/>
              <a:buNone/>
            </a:pPr>
            <a:endParaRPr lang="en-US" altLang="en-US" sz="1600" dirty="0">
              <a:cs typeface="Arial" panose="020B0604020202020204" pitchFamily="34" charset="0"/>
            </a:endParaRPr>
          </a:p>
          <a:p>
            <a:pPr eaLnBrk="1" hangingPunct="1">
              <a:lnSpc>
                <a:spcPct val="130000"/>
              </a:lnSpc>
              <a:buFont typeface="Arial" panose="020B0604020202020204" pitchFamily="34" charset="0"/>
              <a:buNone/>
            </a:pPr>
            <a:r>
              <a:rPr lang="en-GB" altLang="en-US" sz="2000" dirty="0">
                <a:cs typeface="Arial" panose="020B0604020202020204" pitchFamily="34" charset="0"/>
              </a:rPr>
              <a:t>Absolute (definite completion point)</a:t>
            </a:r>
          </a:p>
        </p:txBody>
      </p:sp>
      <p:sp>
        <p:nvSpPr>
          <p:cNvPr id="13316" name="Title 4">
            <a:extLst>
              <a:ext uri="{FF2B5EF4-FFF2-40B4-BE49-F238E27FC236}">
                <a16:creationId xmlns:a16="http://schemas.microsoft.com/office/drawing/2014/main" id="{F6544E31-C55C-4DB3-A1ED-BE7F7257B9A2}"/>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cs typeface="Arial" panose="020B0604020202020204" pitchFamily="34" charset="0"/>
              </a:rPr>
              <a:t>Excellence				Competition</a:t>
            </a:r>
            <a:endParaRPr lang="en-GB" altLang="en-US">
              <a:cs typeface="Arial" panose="020B0604020202020204" pitchFamily="34" charset="0"/>
            </a:endParaRPr>
          </a:p>
        </p:txBody>
      </p:sp>
      <p:cxnSp>
        <p:nvCxnSpPr>
          <p:cNvPr id="12" name="Straight Connector 11">
            <a:extLst>
              <a:ext uri="{FF2B5EF4-FFF2-40B4-BE49-F238E27FC236}">
                <a16:creationId xmlns:a16="http://schemas.microsoft.com/office/drawing/2014/main" id="{32FB2B18-E165-45E5-A8B6-E89560884256}"/>
              </a:ext>
            </a:extLst>
          </p:cNvPr>
          <p:cNvCxnSpPr/>
          <p:nvPr/>
        </p:nvCxnSpPr>
        <p:spPr>
          <a:xfrm rot="16200000" flipH="1">
            <a:off x="1485900" y="3543300"/>
            <a:ext cx="6153150" cy="19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E346216E-AC24-4E4B-BFD4-2125CF38E4A8}"/>
              </a:ext>
            </a:extLst>
          </p:cNvPr>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33400" indent="-533400">
              <a:lnSpc>
                <a:spcPct val="90000"/>
              </a:lnSpc>
              <a:buFont typeface="Symbol" panose="05050102010706020507" pitchFamily="18" charset="2"/>
              <a:buNone/>
            </a:pPr>
            <a:r>
              <a:rPr lang="en-US" altLang="en-US" dirty="0">
                <a:cs typeface="Arial" panose="020B0604020202020204" pitchFamily="34" charset="0"/>
              </a:rPr>
              <a:t>Feeling for those who have made effort for excellence</a:t>
            </a:r>
          </a:p>
          <a:p>
            <a:pPr marL="533400" indent="-533400">
              <a:lnSpc>
                <a:spcPct val="90000"/>
              </a:lnSpc>
              <a:buFont typeface="Symbol" panose="05050102010706020507" pitchFamily="18" charset="2"/>
              <a:buNone/>
            </a:pPr>
            <a:endParaRPr lang="en-US" altLang="en-US" sz="1800" dirty="0">
              <a:cs typeface="Arial" panose="020B0604020202020204" pitchFamily="34" charset="0"/>
            </a:endParaRPr>
          </a:p>
        </p:txBody>
      </p:sp>
      <p:sp>
        <p:nvSpPr>
          <p:cNvPr id="11267" name="Content Placeholder 3">
            <a:extLst>
              <a:ext uri="{FF2B5EF4-FFF2-40B4-BE49-F238E27FC236}">
                <a16:creationId xmlns:a16="http://schemas.microsoft.com/office/drawing/2014/main" id="{D00BA0C8-494D-4CD5-8B78-7CAF638F1C90}"/>
              </a:ext>
            </a:extLst>
          </p:cNvPr>
          <p:cNvSpPr>
            <a:spLocks noGrp="1"/>
          </p:cNvSpPr>
          <p:nvPr>
            <p:ph sz="half" idx="2"/>
          </p:nvPr>
        </p:nvSpPr>
        <p:spPr bwMode="auto">
          <a:xfrm>
            <a:off x="4657725" y="609600"/>
            <a:ext cx="4486275"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dirty="0">
                <a:cs typeface="Arial" panose="020B0604020202020204" pitchFamily="34" charset="0"/>
              </a:rPr>
              <a:t>Feeling for those who have made effort for my excellence</a:t>
            </a:r>
          </a:p>
          <a:p>
            <a:pPr>
              <a:buFont typeface="Arial" panose="020B0604020202020204" pitchFamily="34" charset="0"/>
              <a:buNone/>
            </a:pPr>
            <a:endParaRPr lang="en-US" altLang="en-US" sz="900" dirty="0">
              <a:cs typeface="Arial" panose="020B0604020202020204" pitchFamily="34" charset="0"/>
            </a:endParaRPr>
          </a:p>
          <a:p>
            <a:pPr>
              <a:buFont typeface="Arial" panose="020B0604020202020204" pitchFamily="34" charset="0"/>
              <a:buNone/>
            </a:pPr>
            <a:endParaRPr lang="en-US" altLang="en-US" sz="900" dirty="0">
              <a:cs typeface="Arial" panose="020B0604020202020204" pitchFamily="34" charset="0"/>
            </a:endParaRPr>
          </a:p>
          <a:p>
            <a:pPr>
              <a:buFont typeface="Arial" panose="020B0604020202020204" pitchFamily="34" charset="0"/>
              <a:buNone/>
            </a:pPr>
            <a:r>
              <a:rPr lang="en-US" altLang="en-US" dirty="0"/>
              <a:t>I can see that the other has a feeling of care, affection, trust.. in </a:t>
            </a:r>
            <a:r>
              <a:rPr lang="en-US" altLang="en-US" dirty="0" err="1"/>
              <a:t>behaviour</a:t>
            </a:r>
            <a:r>
              <a:rPr lang="en-US" altLang="en-US" dirty="0"/>
              <a:t> with me. I can see that the other</a:t>
            </a:r>
          </a:p>
          <a:p>
            <a:pPr marL="685800" lvl="1" indent="-457200">
              <a:buFont typeface="Arial" panose="020B0604020202020204" pitchFamily="34" charset="0"/>
              <a:buAutoNum type="alphaLcParenR"/>
            </a:pPr>
            <a:r>
              <a:rPr lang="en-US" altLang="en-US" sz="1800" dirty="0"/>
              <a:t>Has helped me in developing right understanding &amp; right feeling</a:t>
            </a:r>
          </a:p>
          <a:p>
            <a:pPr marL="685800" lvl="1" indent="-457200">
              <a:buFont typeface="Arial" panose="020B0604020202020204" pitchFamily="34" charset="0"/>
              <a:buAutoNum type="alphaLcParenR"/>
            </a:pPr>
            <a:r>
              <a:rPr lang="en-US" altLang="en-US" sz="1800" dirty="0"/>
              <a:t>Has provided me with the necessary physical facility</a:t>
            </a:r>
          </a:p>
          <a:p>
            <a:pPr>
              <a:buFont typeface="Arial" panose="020B0604020202020204" pitchFamily="34" charset="0"/>
              <a:buNone/>
            </a:pPr>
            <a:endParaRPr lang="en-US" altLang="en-US" sz="1800" dirty="0">
              <a:cs typeface="Arial" panose="020B0604020202020204" pitchFamily="34" charset="0"/>
            </a:endParaRPr>
          </a:p>
          <a:p>
            <a:pPr>
              <a:buFont typeface="Arial" panose="020B0604020202020204" pitchFamily="34" charset="0"/>
              <a:buNone/>
            </a:pPr>
            <a:r>
              <a:rPr lang="en-US" altLang="en-US" dirty="0">
                <a:cs typeface="Arial" panose="020B0604020202020204" pitchFamily="34" charset="0"/>
              </a:rPr>
              <a:t>Gratitude is significant in the development of relationship</a:t>
            </a:r>
          </a:p>
        </p:txBody>
      </p:sp>
      <p:sp>
        <p:nvSpPr>
          <p:cNvPr id="15364" name="Rectangle 2">
            <a:extLst>
              <a:ext uri="{FF2B5EF4-FFF2-40B4-BE49-F238E27FC236}">
                <a16:creationId xmlns:a16="http://schemas.microsoft.com/office/drawing/2014/main" id="{4FC09BE3-2E50-4DD8-A99D-A49CBE049F68}"/>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t>Glory </a:t>
            </a:r>
            <a:r>
              <a:rPr lang="en-US" altLang="en-US" i="1" dirty="0"/>
              <a:t>				           </a:t>
            </a:r>
            <a:r>
              <a:rPr lang="en-US" altLang="en-US" dirty="0"/>
              <a:t>Gratitude</a:t>
            </a:r>
            <a:endParaRPr lang="en-US" altLang="en-US" sz="2800" dirty="0">
              <a:latin typeface="Kruti Dev 010" pitchFamily="2" charset="0"/>
            </a:endParaRPr>
          </a:p>
        </p:txBody>
      </p:sp>
      <p:cxnSp>
        <p:nvCxnSpPr>
          <p:cNvPr id="5" name="Straight Connector 4">
            <a:extLst>
              <a:ext uri="{FF2B5EF4-FFF2-40B4-BE49-F238E27FC236}">
                <a16:creationId xmlns:a16="http://schemas.microsoft.com/office/drawing/2014/main" id="{F8701010-B31C-4481-AD9C-D8A1BCF0707B}"/>
              </a:ext>
            </a:extLst>
          </p:cNvPr>
          <p:cNvCxnSpPr/>
          <p:nvPr/>
        </p:nvCxnSpPr>
        <p:spPr>
          <a:xfrm rot="16200000" flipH="1">
            <a:off x="1524000" y="3505200"/>
            <a:ext cx="6076950" cy="190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a:extLst>
              <a:ext uri="{FF2B5EF4-FFF2-40B4-BE49-F238E27FC236}">
                <a16:creationId xmlns:a16="http://schemas.microsoft.com/office/drawing/2014/main" id="{34317C67-2FC8-4D43-8494-45A312A1353C}"/>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Respect, Reverence, Glory and Gratitude</a:t>
            </a:r>
          </a:p>
        </p:txBody>
      </p:sp>
      <p:sp>
        <p:nvSpPr>
          <p:cNvPr id="12291" name="Text Placeholder 5">
            <a:extLst>
              <a:ext uri="{FF2B5EF4-FFF2-40B4-BE49-F238E27FC236}">
                <a16:creationId xmlns:a16="http://schemas.microsoft.com/office/drawing/2014/main" id="{76DDF783-71E0-4BAB-B29A-72355057203C}"/>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lnSpcReduction="10000"/>
          </a:bodyPr>
          <a:lstStyle/>
          <a:p>
            <a:pPr>
              <a:buFont typeface="Symbol" pitchFamily="18" charset="2"/>
              <a:buNone/>
              <a:defRPr/>
            </a:pPr>
            <a:r>
              <a:rPr dirty="0"/>
              <a:t>Basic human aspiration = Continuous happiness </a:t>
            </a:r>
          </a:p>
          <a:p>
            <a:pPr>
              <a:buFont typeface="Symbol" pitchFamily="18" charset="2"/>
              <a:buNone/>
              <a:defRPr/>
            </a:pPr>
            <a:r>
              <a:rPr dirty="0"/>
              <a:t>				   = To achieve excellence</a:t>
            </a:r>
          </a:p>
          <a:p>
            <a:pPr>
              <a:buFont typeface="Symbol" pitchFamily="18" charset="2"/>
              <a:buNone/>
              <a:defRPr/>
            </a:pPr>
            <a:r>
              <a:rPr u="sng" dirty="0"/>
              <a:t>Excellence </a:t>
            </a:r>
            <a:endParaRPr sz="2400" u="sng" dirty="0">
              <a:solidFill>
                <a:srgbClr val="1E00AA"/>
              </a:solidFill>
              <a:latin typeface="Kruti Dev 010" pitchFamily="2" charset="0"/>
            </a:endParaRPr>
          </a:p>
          <a:p>
            <a:pPr>
              <a:buFont typeface="Symbol" pitchFamily="18" charset="2"/>
              <a:buNone/>
              <a:defRPr/>
            </a:pPr>
            <a:r>
              <a:rPr dirty="0"/>
              <a:t> Understanding Harmony &amp;</a:t>
            </a:r>
          </a:p>
          <a:p>
            <a:pPr>
              <a:buFont typeface="Symbol" pitchFamily="18" charset="2"/>
              <a:buNone/>
              <a:defRPr/>
            </a:pPr>
            <a:r>
              <a:rPr dirty="0"/>
              <a:t>  Living in Harmony</a:t>
            </a:r>
          </a:p>
          <a:p>
            <a:pPr>
              <a:buFont typeface="Symbol" pitchFamily="18" charset="2"/>
              <a:buNone/>
              <a:defRPr/>
            </a:pPr>
            <a:endParaRPr dirty="0"/>
          </a:p>
          <a:p>
            <a:pPr>
              <a:buFont typeface="Symbol" pitchFamily="18" charset="2"/>
              <a:buNone/>
              <a:defRPr/>
            </a:pPr>
            <a:r>
              <a:rPr dirty="0">
                <a:solidFill>
                  <a:srgbClr val="1E00AA"/>
                </a:solidFill>
              </a:rPr>
              <a:t>Continuous Happiness</a:t>
            </a:r>
          </a:p>
          <a:p>
            <a:pPr>
              <a:buFont typeface="Symbol" pitchFamily="18" charset="2"/>
              <a:buNone/>
              <a:defRPr/>
            </a:pPr>
            <a:endParaRPr dirty="0"/>
          </a:p>
          <a:p>
            <a:pPr>
              <a:buFont typeface="Symbol" pitchFamily="18" charset="2"/>
              <a:buNone/>
              <a:defRPr/>
            </a:pPr>
            <a:r>
              <a:rPr dirty="0"/>
              <a:t>Respect	– For </a:t>
            </a:r>
            <a:r>
              <a:rPr b="1" dirty="0"/>
              <a:t>all</a:t>
            </a:r>
            <a:r>
              <a:rPr dirty="0"/>
              <a:t> (It is the right evaluation)</a:t>
            </a:r>
          </a:p>
          <a:p>
            <a:pPr>
              <a:buFont typeface="Symbol" pitchFamily="18" charset="2"/>
              <a:buNone/>
              <a:defRPr/>
            </a:pPr>
            <a:endParaRPr dirty="0"/>
          </a:p>
          <a:p>
            <a:pPr>
              <a:buFont typeface="Symbol" pitchFamily="18" charset="2"/>
              <a:buNone/>
              <a:defRPr/>
            </a:pPr>
            <a:r>
              <a:rPr dirty="0"/>
              <a:t>Reverence 	– For those who have </a:t>
            </a:r>
            <a:r>
              <a:rPr b="1" dirty="0"/>
              <a:t>achieved excellence</a:t>
            </a:r>
          </a:p>
          <a:p>
            <a:pPr>
              <a:buFont typeface="Symbol" pitchFamily="18" charset="2"/>
              <a:buNone/>
              <a:defRPr/>
            </a:pPr>
            <a:endParaRPr dirty="0"/>
          </a:p>
          <a:p>
            <a:pPr>
              <a:buFont typeface="Symbol" pitchFamily="18" charset="2"/>
              <a:buNone/>
              <a:defRPr/>
            </a:pPr>
            <a:r>
              <a:rPr dirty="0"/>
              <a:t>Glory 		– For those who have </a:t>
            </a:r>
            <a:r>
              <a:rPr b="1" dirty="0"/>
              <a:t>made effort for excellence</a:t>
            </a:r>
          </a:p>
          <a:p>
            <a:pPr>
              <a:buFont typeface="Symbol" pitchFamily="18" charset="2"/>
              <a:buNone/>
              <a:defRPr/>
            </a:pPr>
            <a:endParaRPr dirty="0"/>
          </a:p>
          <a:p>
            <a:pPr>
              <a:buFont typeface="Symbol" pitchFamily="18" charset="2"/>
              <a:buNone/>
              <a:defRPr/>
            </a:pPr>
            <a:r>
              <a:rPr dirty="0"/>
              <a:t>Gratitude 	– For those who have </a:t>
            </a:r>
            <a:r>
              <a:rPr b="1" dirty="0"/>
              <a:t>made effort for </a:t>
            </a:r>
            <a:r>
              <a:rPr b="1" u="sng" dirty="0"/>
              <a:t>my</a:t>
            </a:r>
            <a:r>
              <a:rPr b="1" dirty="0"/>
              <a:t> excellence</a:t>
            </a:r>
          </a:p>
        </p:txBody>
      </p:sp>
      <p:grpSp>
        <p:nvGrpSpPr>
          <p:cNvPr id="16388" name="Group 5">
            <a:extLst>
              <a:ext uri="{FF2B5EF4-FFF2-40B4-BE49-F238E27FC236}">
                <a16:creationId xmlns:a16="http://schemas.microsoft.com/office/drawing/2014/main" id="{56C55595-26B3-40AB-83B6-993D4A4CABC7}"/>
              </a:ext>
            </a:extLst>
          </p:cNvPr>
          <p:cNvGrpSpPr>
            <a:grpSpLocks/>
          </p:cNvGrpSpPr>
          <p:nvPr/>
        </p:nvGrpSpPr>
        <p:grpSpPr bwMode="auto">
          <a:xfrm>
            <a:off x="3505200" y="1871663"/>
            <a:ext cx="4572000" cy="2014537"/>
            <a:chOff x="4198373" y="2057400"/>
            <a:chExt cx="2507227" cy="2015192"/>
          </a:xfrm>
        </p:grpSpPr>
        <p:sp>
          <p:nvSpPr>
            <p:cNvPr id="16390" name="TextBox 3">
              <a:extLst>
                <a:ext uri="{FF2B5EF4-FFF2-40B4-BE49-F238E27FC236}">
                  <a16:creationId xmlns:a16="http://schemas.microsoft.com/office/drawing/2014/main" id="{372D0005-877C-41D4-96BC-A55985C32331}"/>
                </a:ext>
              </a:extLst>
            </p:cNvPr>
            <p:cNvSpPr txBox="1">
              <a:spLocks noChangeArrowheads="1"/>
            </p:cNvSpPr>
            <p:nvPr/>
          </p:nvSpPr>
          <p:spPr bwMode="auto">
            <a:xfrm>
              <a:off x="4343400" y="2133600"/>
              <a:ext cx="2362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685800" indent="-4572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sz="2000"/>
                <a:t> at all 4 levels</a:t>
              </a:r>
            </a:p>
            <a:p>
              <a:pPr lvl="1" eaLnBrk="1" hangingPunct="1">
                <a:buFont typeface="Calibri" panose="020F0502020204030204" pitchFamily="34" charset="0"/>
                <a:buAutoNum type="arabicPeriod"/>
              </a:pPr>
              <a:r>
                <a:rPr lang="en-US" altLang="en-US" sz="2000">
                  <a:cs typeface="Arial" panose="020B0604020202020204" pitchFamily="34" charset="0"/>
                </a:rPr>
                <a:t>In the Human Being</a:t>
              </a:r>
            </a:p>
            <a:p>
              <a:pPr lvl="1" eaLnBrk="1" hangingPunct="1">
                <a:buFont typeface="Calibri" panose="020F0502020204030204" pitchFamily="34" charset="0"/>
                <a:buAutoNum type="arabicPeriod"/>
              </a:pPr>
              <a:r>
                <a:rPr lang="en-US" altLang="en-US" sz="2000">
                  <a:cs typeface="Arial" panose="020B0604020202020204" pitchFamily="34" charset="0"/>
                </a:rPr>
                <a:t>In Family</a:t>
              </a:r>
            </a:p>
            <a:p>
              <a:pPr lvl="1" eaLnBrk="1" hangingPunct="1">
                <a:buFont typeface="Calibri" panose="020F0502020204030204" pitchFamily="34" charset="0"/>
                <a:buAutoNum type="arabicPeriod"/>
              </a:pPr>
              <a:r>
                <a:rPr lang="en-US" altLang="en-US" sz="2000">
                  <a:cs typeface="Arial" panose="020B0604020202020204" pitchFamily="34" charset="0"/>
                </a:rPr>
                <a:t>In Society</a:t>
              </a:r>
            </a:p>
            <a:p>
              <a:pPr lvl="1" eaLnBrk="1" hangingPunct="1">
                <a:buFont typeface="Calibri" panose="020F0502020204030204" pitchFamily="34" charset="0"/>
                <a:buAutoNum type="arabicPeriod"/>
              </a:pPr>
              <a:r>
                <a:rPr lang="en-US" altLang="en-US" sz="2000">
                  <a:cs typeface="Arial" panose="020B0604020202020204" pitchFamily="34" charset="0"/>
                </a:rPr>
                <a:t>In Nature/Existence</a:t>
              </a:r>
            </a:p>
            <a:p>
              <a:pPr eaLnBrk="1" hangingPunct="1"/>
              <a:endParaRPr lang="en-GB" altLang="en-US" sz="2000"/>
            </a:p>
          </p:txBody>
        </p:sp>
        <p:sp>
          <p:nvSpPr>
            <p:cNvPr id="6" name="Right Brace 5">
              <a:extLst>
                <a:ext uri="{FF2B5EF4-FFF2-40B4-BE49-F238E27FC236}">
                  <a16:creationId xmlns:a16="http://schemas.microsoft.com/office/drawing/2014/main" id="{2C023093-3147-4DEF-AC0F-85A336F3E3A9}"/>
                </a:ext>
              </a:extLst>
            </p:cNvPr>
            <p:cNvSpPr/>
            <p:nvPr/>
          </p:nvSpPr>
          <p:spPr>
            <a:xfrm>
              <a:off x="4198373" y="2057400"/>
              <a:ext cx="150608" cy="163406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sz="2000"/>
            </a:p>
          </p:txBody>
        </p:sp>
      </p:grpSp>
      <p:cxnSp>
        <p:nvCxnSpPr>
          <p:cNvPr id="7" name="Straight Arrow Connector 6">
            <a:extLst>
              <a:ext uri="{FF2B5EF4-FFF2-40B4-BE49-F238E27FC236}">
                <a16:creationId xmlns:a16="http://schemas.microsoft.com/office/drawing/2014/main" id="{4FA260CA-AA69-4689-8767-BBFE7446F351}"/>
              </a:ext>
            </a:extLst>
          </p:cNvPr>
          <p:cNvCxnSpPr/>
          <p:nvPr/>
        </p:nvCxnSpPr>
        <p:spPr>
          <a:xfrm>
            <a:off x="1143000" y="25908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A1F1A7E-3508-4B90-9EFD-C300BC011503}"/>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Feeling in Relationship</a:t>
            </a:r>
          </a:p>
        </p:txBody>
      </p:sp>
      <p:grpSp>
        <p:nvGrpSpPr>
          <p:cNvPr id="17411" name="Group 6">
            <a:extLst>
              <a:ext uri="{FF2B5EF4-FFF2-40B4-BE49-F238E27FC236}">
                <a16:creationId xmlns:a16="http://schemas.microsoft.com/office/drawing/2014/main" id="{5DFA7ACC-20B6-4CAF-81BD-7FA76134049C}"/>
              </a:ext>
            </a:extLst>
          </p:cNvPr>
          <p:cNvGrpSpPr>
            <a:grpSpLocks/>
          </p:cNvGrpSpPr>
          <p:nvPr/>
        </p:nvGrpSpPr>
        <p:grpSpPr bwMode="auto">
          <a:xfrm>
            <a:off x="0" y="609600"/>
            <a:ext cx="7210425" cy="2138363"/>
            <a:chOff x="381000" y="3195232"/>
            <a:chExt cx="7210647" cy="2138768"/>
          </a:xfrm>
        </p:grpSpPr>
        <p:sp>
          <p:nvSpPr>
            <p:cNvPr id="17412" name="Content Placeholder 4">
              <a:extLst>
                <a:ext uri="{FF2B5EF4-FFF2-40B4-BE49-F238E27FC236}">
                  <a16:creationId xmlns:a16="http://schemas.microsoft.com/office/drawing/2014/main" id="{EE9AE0BB-6533-46FA-A8AA-85955A119D6D}"/>
                </a:ext>
              </a:extLst>
            </p:cNvPr>
            <p:cNvSpPr txBox="1">
              <a:spLocks/>
            </p:cNvSpPr>
            <p:nvPr/>
          </p:nvSpPr>
          <p:spPr bwMode="auto">
            <a:xfrm>
              <a:off x="381000" y="3214687"/>
              <a:ext cx="4191000"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20000"/>
                </a:spcBef>
              </a:pPr>
              <a:r>
                <a:rPr lang="en-US" altLang="en-US" sz="2400" dirty="0">
                  <a:latin typeface="Kruti Dev 010" pitchFamily="2" charset="0"/>
                </a:rPr>
                <a:t>1- </a:t>
              </a:r>
              <a:r>
                <a:rPr lang="en-GB" altLang="en-US" sz="2000" dirty="0">
                  <a:cs typeface="Arial" panose="020B0604020202020204" pitchFamily="34" charset="0"/>
                </a:rPr>
                <a:t>Trust </a:t>
              </a:r>
              <a:r>
                <a:rPr lang="en-US" altLang="en-US" sz="2400" dirty="0">
                  <a:latin typeface="Kruti Dev 010" pitchFamily="2" charset="0"/>
                </a:rPr>
                <a:t> </a:t>
              </a:r>
              <a:r>
                <a:rPr lang="en-US" altLang="en-US" sz="1400" dirty="0">
                  <a:solidFill>
                    <a:srgbClr val="FF0000"/>
                  </a:solidFill>
                  <a:cs typeface="Arial" panose="020B0604020202020204" pitchFamily="34" charset="0"/>
                </a:rPr>
                <a:t>FOUNDATION VALUE</a:t>
              </a:r>
            </a:p>
            <a:p>
              <a:pPr>
                <a:lnSpc>
                  <a:spcPct val="80000"/>
                </a:lnSpc>
                <a:spcBef>
                  <a:spcPct val="20000"/>
                </a:spcBef>
              </a:pPr>
              <a:r>
                <a:rPr lang="en-US" altLang="en-US" sz="2000" dirty="0">
                  <a:latin typeface="Kruti Dev 010" pitchFamily="2" charset="0"/>
                </a:rPr>
                <a:t>2- </a:t>
              </a:r>
              <a:r>
                <a:rPr lang="en-GB" altLang="en-US" sz="2000" dirty="0">
                  <a:cs typeface="Arial" panose="020B0604020202020204" pitchFamily="34" charset="0"/>
                </a:rPr>
                <a:t>Respect </a:t>
              </a:r>
              <a:endParaRPr lang="en-US" altLang="en-US" sz="1400" dirty="0">
                <a:solidFill>
                  <a:srgbClr val="1E00AA"/>
                </a:solidFill>
                <a:cs typeface="Arial" panose="020B0604020202020204" pitchFamily="34" charset="0"/>
              </a:endParaRPr>
            </a:p>
            <a:p>
              <a:pPr>
                <a:lnSpc>
                  <a:spcPct val="80000"/>
                </a:lnSpc>
                <a:spcBef>
                  <a:spcPct val="20000"/>
                </a:spcBef>
              </a:pPr>
              <a:r>
                <a:rPr lang="en-US" altLang="en-US" sz="2400" dirty="0">
                  <a:latin typeface="Kruti Dev 010" pitchFamily="2" charset="0"/>
                </a:rPr>
                <a:t>3- </a:t>
              </a:r>
              <a:r>
                <a:rPr lang="en-GB" altLang="en-US" sz="2000" dirty="0">
                  <a:cs typeface="Arial" panose="020B0604020202020204" pitchFamily="34" charset="0"/>
                </a:rPr>
                <a:t>Affection </a:t>
              </a:r>
              <a:endParaRPr lang="en-GB" altLang="en-US" sz="24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4- </a:t>
              </a:r>
              <a:r>
                <a:rPr lang="en-GB" altLang="en-US" sz="2000" dirty="0">
                  <a:cs typeface="Arial" panose="020B0604020202020204" pitchFamily="34" charset="0"/>
                </a:rPr>
                <a:t>Care </a:t>
              </a:r>
              <a:endParaRPr lang="en-GB" altLang="en-US" sz="24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5-</a:t>
              </a:r>
              <a:r>
                <a:rPr lang="en-US" altLang="en-US" sz="2000" dirty="0">
                  <a:latin typeface="Kruti Dev 010" pitchFamily="2" charset="0"/>
                </a:rPr>
                <a:t> </a:t>
              </a:r>
              <a:r>
                <a:rPr lang="en-GB" altLang="en-US" sz="2000" dirty="0">
                  <a:cs typeface="Arial" panose="020B0604020202020204" pitchFamily="34" charset="0"/>
                </a:rPr>
                <a:t>Guidance</a:t>
              </a:r>
              <a:r>
                <a:rPr lang="en-GB" altLang="en-US" sz="2000" i="1" dirty="0">
                  <a:cs typeface="Arial" panose="020B0604020202020204" pitchFamily="34" charset="0"/>
                </a:rPr>
                <a:t> </a:t>
              </a:r>
              <a:endParaRPr lang="en-US" altLang="en-US" sz="2400" dirty="0">
                <a:solidFill>
                  <a:srgbClr val="1E00AA"/>
                </a:solidFill>
                <a:latin typeface="Kruti Dev 010" pitchFamily="2" charset="0"/>
              </a:endParaRPr>
            </a:p>
          </p:txBody>
        </p:sp>
        <p:sp>
          <p:nvSpPr>
            <p:cNvPr id="17413" name="Content Placeholder 5">
              <a:extLst>
                <a:ext uri="{FF2B5EF4-FFF2-40B4-BE49-F238E27FC236}">
                  <a16:creationId xmlns:a16="http://schemas.microsoft.com/office/drawing/2014/main" id="{E675F0D8-7BDA-4C6D-BDF9-632EFAACA839}"/>
                </a:ext>
              </a:extLst>
            </p:cNvPr>
            <p:cNvSpPr txBox="1">
              <a:spLocks/>
            </p:cNvSpPr>
            <p:nvPr/>
          </p:nvSpPr>
          <p:spPr bwMode="auto">
            <a:xfrm>
              <a:off x="4038600" y="3195232"/>
              <a:ext cx="3553047"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20000"/>
                </a:spcBef>
              </a:pPr>
              <a:r>
                <a:rPr lang="en-US" altLang="en-US" sz="2800" dirty="0">
                  <a:latin typeface="Kruti Dev 010" pitchFamily="2" charset="0"/>
                </a:rPr>
                <a:t>6- </a:t>
              </a:r>
              <a:r>
                <a:rPr lang="en-GB" altLang="en-US" sz="2000" dirty="0">
                  <a:cs typeface="Arial" panose="020B0604020202020204" pitchFamily="34" charset="0"/>
                </a:rPr>
                <a:t>Reverence</a:t>
              </a:r>
              <a:r>
                <a:rPr lang="en-GB" altLang="en-US" sz="2400" i="1" dirty="0">
                  <a:cs typeface="Arial" panose="020B0604020202020204" pitchFamily="34" charset="0"/>
                </a:rPr>
                <a:t> </a:t>
              </a:r>
              <a:endParaRPr lang="en-GB" altLang="en-US" sz="28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7-</a:t>
              </a:r>
              <a:r>
                <a:rPr lang="en-US" altLang="en-US" sz="2000" dirty="0">
                  <a:latin typeface="Kruti Dev 010" pitchFamily="2" charset="0"/>
                </a:rPr>
                <a:t> </a:t>
              </a:r>
              <a:r>
                <a:rPr lang="en-GB" altLang="en-US" sz="2000" dirty="0">
                  <a:cs typeface="Arial" panose="020B0604020202020204" pitchFamily="34" charset="0"/>
                </a:rPr>
                <a:t>Glory</a:t>
              </a:r>
              <a:r>
                <a:rPr lang="en-GB" altLang="en-US" sz="2000" i="1" dirty="0">
                  <a:cs typeface="Arial" panose="020B0604020202020204" pitchFamily="34" charset="0"/>
                </a:rPr>
                <a:t> </a:t>
              </a:r>
              <a:endParaRPr lang="en-GB" altLang="en-US" sz="24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8-</a:t>
              </a:r>
              <a:r>
                <a:rPr lang="en-US" altLang="en-US" sz="2000" dirty="0">
                  <a:latin typeface="Kruti Dev 010" pitchFamily="2" charset="0"/>
                </a:rPr>
                <a:t> </a:t>
              </a:r>
              <a:r>
                <a:rPr lang="en-GB" altLang="en-US" sz="2000" dirty="0">
                  <a:cs typeface="Arial" panose="020B0604020202020204" pitchFamily="34" charset="0"/>
                </a:rPr>
                <a:t>Gratitude </a:t>
              </a:r>
              <a:endParaRPr lang="en-GB" altLang="en-US" sz="24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9-</a:t>
              </a:r>
              <a:r>
                <a:rPr lang="en-US" altLang="en-US" sz="2000" dirty="0">
                  <a:latin typeface="Kruti Dev 010" pitchFamily="2" charset="0"/>
                </a:rPr>
                <a:t> </a:t>
              </a:r>
              <a:r>
                <a:rPr lang="en-GB" altLang="en-US" sz="2000" dirty="0">
                  <a:cs typeface="Arial" panose="020B0604020202020204" pitchFamily="34" charset="0"/>
                </a:rPr>
                <a:t>Love </a:t>
              </a:r>
              <a:r>
                <a:rPr lang="en-US" altLang="en-US" sz="2400" dirty="0">
                  <a:latin typeface="Kruti Dev 010" pitchFamily="2" charset="0"/>
                </a:rPr>
                <a:t> </a:t>
              </a:r>
              <a:r>
                <a:rPr lang="en-US" altLang="en-US" sz="1400" dirty="0">
                  <a:solidFill>
                    <a:srgbClr val="FF0000"/>
                  </a:solidFill>
                  <a:cs typeface="Arial" panose="020B0604020202020204" pitchFamily="34" charset="0"/>
                </a:rPr>
                <a:t>COMPLETE VALUE</a:t>
              </a:r>
              <a:endParaRPr lang="en-GB" altLang="en-US" sz="2400" dirty="0">
                <a:solidFill>
                  <a:srgbClr val="FF0000"/>
                </a:solidFill>
                <a:latin typeface="Kruti Dev 010" pitchFamily="2" charset="0"/>
                <a:cs typeface="Arial" panose="020B0604020202020204" pitchFamily="34" charset="0"/>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418FF36-42FA-441F-ABCA-7AD3DCF26D7A}"/>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a:t>Opposition, Affection and Love</a:t>
            </a:r>
          </a:p>
        </p:txBody>
      </p:sp>
      <p:sp>
        <p:nvSpPr>
          <p:cNvPr id="44035" name="Text Placeholder 2">
            <a:extLst>
              <a:ext uri="{FF2B5EF4-FFF2-40B4-BE49-F238E27FC236}">
                <a16:creationId xmlns:a16="http://schemas.microsoft.com/office/drawing/2014/main" id="{299ABC04-20C4-4C6E-90B8-EB0DFC02F332}"/>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dirty="0"/>
              <a:t>Verify on the basis of your natural acceptance if you </a:t>
            </a:r>
            <a:r>
              <a:rPr lang="en-GB" altLang="en-US" dirty="0"/>
              <a:t> want to be related to:</a:t>
            </a:r>
            <a:endParaRPr altLang="en-US" dirty="0"/>
          </a:p>
          <a:p>
            <a:pPr lvl="2">
              <a:buFont typeface="Symbol" pitchFamily="18" charset="2"/>
              <a:buNone/>
            </a:pPr>
            <a:r>
              <a:rPr altLang="en-US" sz="2200" dirty="0"/>
              <a:t>None</a:t>
            </a:r>
          </a:p>
          <a:p>
            <a:pPr lvl="2">
              <a:buFont typeface="Symbol" pitchFamily="18" charset="2"/>
              <a:buNone/>
            </a:pPr>
            <a:r>
              <a:rPr altLang="en-US" sz="2200" dirty="0"/>
              <a:t>One</a:t>
            </a:r>
          </a:p>
          <a:p>
            <a:pPr lvl="2">
              <a:buFont typeface="Symbol" pitchFamily="18" charset="2"/>
              <a:buNone/>
            </a:pPr>
            <a:r>
              <a:rPr altLang="en-US" sz="2200" dirty="0"/>
              <a:t>Many</a:t>
            </a:r>
          </a:p>
          <a:p>
            <a:pPr lvl="2">
              <a:buFont typeface="Symbol" pitchFamily="18" charset="2"/>
              <a:buNone/>
            </a:pPr>
            <a:r>
              <a:rPr altLang="en-US" sz="2200" dirty="0"/>
              <a:t>Everyone</a:t>
            </a:r>
          </a:p>
          <a:p>
            <a:pPr lvl="2">
              <a:buFont typeface="Symbol" pitchFamily="18" charset="2"/>
              <a:buNone/>
            </a:pPr>
            <a:endParaRPr altLang="en-US" sz="2200" dirty="0"/>
          </a:p>
          <a:p>
            <a:pPr>
              <a:buFont typeface="Symbol" pitchFamily="18" charset="2"/>
              <a:buNone/>
            </a:pPr>
            <a:r>
              <a:rPr altLang="en-US" dirty="0"/>
              <a:t>Affection </a:t>
            </a:r>
            <a:r>
              <a:rPr lang="en-GB" altLang="en-US" dirty="0"/>
              <a:t> – The feeling of being related to the other</a:t>
            </a:r>
          </a:p>
          <a:p>
            <a:pPr>
              <a:buFont typeface="Symbol" pitchFamily="18" charset="2"/>
              <a:buNone/>
            </a:pPr>
            <a:r>
              <a:rPr lang="en-GB" altLang="en-US" dirty="0"/>
              <a:t>			(acceptance of the other as one’s relative)</a:t>
            </a:r>
          </a:p>
          <a:p>
            <a:pPr>
              <a:buFont typeface="Symbol" pitchFamily="18" charset="2"/>
              <a:buNone/>
            </a:pPr>
            <a:r>
              <a:rPr altLang="en-US" sz="2600" dirty="0">
                <a:solidFill>
                  <a:srgbClr val="1E00AA"/>
                </a:solidFill>
                <a:latin typeface="Kruti Dev 010" pitchFamily="2" charset="0"/>
              </a:rPr>
              <a:t>			</a:t>
            </a:r>
            <a:endParaRPr altLang="en-US" sz="2600" dirty="0"/>
          </a:p>
          <a:p>
            <a:pPr>
              <a:buFont typeface="Symbol" pitchFamily="18" charset="2"/>
              <a:buNone/>
            </a:pPr>
            <a:endParaRPr altLang="en-US" dirty="0"/>
          </a:p>
          <a:p>
            <a:pPr>
              <a:buFont typeface="Symbol" pitchFamily="18" charset="2"/>
              <a:buNone/>
            </a:pPr>
            <a:r>
              <a:rPr altLang="en-US" dirty="0"/>
              <a:t>Love</a:t>
            </a:r>
            <a:r>
              <a:rPr altLang="en-US" dirty="0">
                <a:sym typeface="Wingdings" panose="05000000000000000000" pitchFamily="2" charset="2"/>
              </a:rPr>
              <a:t> </a:t>
            </a:r>
            <a:r>
              <a:rPr altLang="en-US" sz="2600" dirty="0">
                <a:latin typeface="Kruti Dev 010" pitchFamily="2" charset="0"/>
                <a:sym typeface="Wingdings" panose="05000000000000000000" pitchFamily="2" charset="2"/>
              </a:rPr>
              <a:t> </a:t>
            </a:r>
            <a:r>
              <a:rPr altLang="en-US" dirty="0">
                <a:sym typeface="Wingdings" panose="05000000000000000000" pitchFamily="2" charset="2"/>
              </a:rPr>
              <a:t>– The feeling of being related to all (Complete Value)</a:t>
            </a:r>
          </a:p>
          <a:p>
            <a:pPr>
              <a:buFont typeface="Symbol" pitchFamily="18" charset="2"/>
              <a:buNone/>
            </a:pPr>
            <a:endParaRPr altLang="en-US" dirty="0"/>
          </a:p>
        </p:txBody>
      </p:sp>
      <p:grpSp>
        <p:nvGrpSpPr>
          <p:cNvPr id="2" name="Group 7">
            <a:extLst>
              <a:ext uri="{FF2B5EF4-FFF2-40B4-BE49-F238E27FC236}">
                <a16:creationId xmlns:a16="http://schemas.microsoft.com/office/drawing/2014/main" id="{3735A11F-EB2D-47ED-9B70-951467E8C13A}"/>
              </a:ext>
            </a:extLst>
          </p:cNvPr>
          <p:cNvGrpSpPr>
            <a:grpSpLocks/>
          </p:cNvGrpSpPr>
          <p:nvPr/>
        </p:nvGrpSpPr>
        <p:grpSpPr bwMode="auto">
          <a:xfrm>
            <a:off x="6324600" y="1752600"/>
            <a:ext cx="2362200" cy="609600"/>
            <a:chOff x="6096000" y="1143000"/>
            <a:chExt cx="2362200" cy="609600"/>
          </a:xfrm>
        </p:grpSpPr>
        <p:sp>
          <p:nvSpPr>
            <p:cNvPr id="5" name="Right Brace 4">
              <a:extLst>
                <a:ext uri="{FF2B5EF4-FFF2-40B4-BE49-F238E27FC236}">
                  <a16:creationId xmlns:a16="http://schemas.microsoft.com/office/drawing/2014/main" id="{5B2F9F00-B822-4F9E-86BE-C76B70AC4C91}"/>
                </a:ext>
              </a:extLst>
            </p:cNvPr>
            <p:cNvSpPr/>
            <p:nvPr/>
          </p:nvSpPr>
          <p:spPr>
            <a:xfrm>
              <a:off x="6096000" y="1143000"/>
              <a:ext cx="381000" cy="609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dirty="0"/>
            </a:p>
          </p:txBody>
        </p:sp>
        <p:sp>
          <p:nvSpPr>
            <p:cNvPr id="18448" name="TextBox 5">
              <a:extLst>
                <a:ext uri="{FF2B5EF4-FFF2-40B4-BE49-F238E27FC236}">
                  <a16:creationId xmlns:a16="http://schemas.microsoft.com/office/drawing/2014/main" id="{4E1B0C52-AC61-4AFF-A408-281E91077CBD}"/>
                </a:ext>
              </a:extLst>
            </p:cNvPr>
            <p:cNvSpPr txBox="1">
              <a:spLocks noChangeArrowheads="1"/>
            </p:cNvSpPr>
            <p:nvPr/>
          </p:nvSpPr>
          <p:spPr bwMode="auto">
            <a:xfrm>
              <a:off x="6629400" y="1255713"/>
              <a:ext cx="1828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a:t>Affection</a:t>
              </a:r>
              <a:endParaRPr lang="en-GB" altLang="en-US" sz="2200"/>
            </a:p>
          </p:txBody>
        </p:sp>
      </p:grpSp>
      <p:grpSp>
        <p:nvGrpSpPr>
          <p:cNvPr id="3" name="Group 8">
            <a:extLst>
              <a:ext uri="{FF2B5EF4-FFF2-40B4-BE49-F238E27FC236}">
                <a16:creationId xmlns:a16="http://schemas.microsoft.com/office/drawing/2014/main" id="{23968D04-9A96-4BCF-861E-BCC86B6177A0}"/>
              </a:ext>
            </a:extLst>
          </p:cNvPr>
          <p:cNvGrpSpPr>
            <a:grpSpLocks/>
          </p:cNvGrpSpPr>
          <p:nvPr/>
        </p:nvGrpSpPr>
        <p:grpSpPr bwMode="auto">
          <a:xfrm>
            <a:off x="6324600" y="2514600"/>
            <a:ext cx="2362200" cy="441325"/>
            <a:chOff x="6096000" y="1828800"/>
            <a:chExt cx="2362200" cy="442000"/>
          </a:xfrm>
        </p:grpSpPr>
        <p:sp>
          <p:nvSpPr>
            <p:cNvPr id="8" name="Right Brace 7">
              <a:extLst>
                <a:ext uri="{FF2B5EF4-FFF2-40B4-BE49-F238E27FC236}">
                  <a16:creationId xmlns:a16="http://schemas.microsoft.com/office/drawing/2014/main" id="{CFCE866F-62B6-47C7-9298-1D3E0CDF1999}"/>
                </a:ext>
              </a:extLst>
            </p:cNvPr>
            <p:cNvSpPr/>
            <p:nvPr/>
          </p:nvSpPr>
          <p:spPr>
            <a:xfrm>
              <a:off x="6096000" y="1828800"/>
              <a:ext cx="381000" cy="38158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a:p>
          </p:txBody>
        </p:sp>
        <p:sp>
          <p:nvSpPr>
            <p:cNvPr id="18446" name="TextBox 6">
              <a:extLst>
                <a:ext uri="{FF2B5EF4-FFF2-40B4-BE49-F238E27FC236}">
                  <a16:creationId xmlns:a16="http://schemas.microsoft.com/office/drawing/2014/main" id="{DCA8DAC5-10E2-42B9-B0ED-D36239DCF0B9}"/>
                </a:ext>
              </a:extLst>
            </p:cNvPr>
            <p:cNvSpPr txBox="1">
              <a:spLocks noChangeArrowheads="1"/>
            </p:cNvSpPr>
            <p:nvPr/>
          </p:nvSpPr>
          <p:spPr bwMode="auto">
            <a:xfrm>
              <a:off x="6629400" y="1839913"/>
              <a:ext cx="1828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a:t>Love</a:t>
              </a:r>
              <a:endParaRPr lang="en-GB" altLang="en-US" sz="2200"/>
            </a:p>
          </p:txBody>
        </p:sp>
      </p:grpSp>
      <p:sp>
        <p:nvSpPr>
          <p:cNvPr id="12" name="TextBox 19">
            <a:extLst>
              <a:ext uri="{FF2B5EF4-FFF2-40B4-BE49-F238E27FC236}">
                <a16:creationId xmlns:a16="http://schemas.microsoft.com/office/drawing/2014/main" id="{3E8E9134-1949-46EE-BB9B-2D5A8EB736CC}"/>
              </a:ext>
            </a:extLst>
          </p:cNvPr>
          <p:cNvSpPr txBox="1">
            <a:spLocks noChangeArrowheads="1"/>
          </p:cNvSpPr>
          <p:nvPr/>
        </p:nvSpPr>
        <p:spPr bwMode="auto">
          <a:xfrm>
            <a:off x="228600" y="13668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0000"/>
                </a:solidFill>
              </a:rPr>
              <a:t>X</a:t>
            </a:r>
            <a:endParaRPr lang="en-US" altLang="en-US" sz="2400">
              <a:solidFill>
                <a:srgbClr val="FF0000"/>
              </a:solidFill>
            </a:endParaRPr>
          </a:p>
        </p:txBody>
      </p:sp>
      <p:sp>
        <p:nvSpPr>
          <p:cNvPr id="14" name="TextBox 19">
            <a:extLst>
              <a:ext uri="{FF2B5EF4-FFF2-40B4-BE49-F238E27FC236}">
                <a16:creationId xmlns:a16="http://schemas.microsoft.com/office/drawing/2014/main" id="{A4749952-51E9-4E34-BA40-77EECCCF0923}"/>
              </a:ext>
            </a:extLst>
          </p:cNvPr>
          <p:cNvSpPr txBox="1">
            <a:spLocks noChangeArrowheads="1"/>
          </p:cNvSpPr>
          <p:nvPr/>
        </p:nvSpPr>
        <p:spPr bwMode="auto">
          <a:xfrm>
            <a:off x="228600" y="17478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solidFill>
                  <a:srgbClr val="FF0000"/>
                </a:solidFill>
              </a:rPr>
              <a:t>√</a:t>
            </a:r>
          </a:p>
        </p:txBody>
      </p:sp>
      <p:sp>
        <p:nvSpPr>
          <p:cNvPr id="15" name="TextBox 19">
            <a:extLst>
              <a:ext uri="{FF2B5EF4-FFF2-40B4-BE49-F238E27FC236}">
                <a16:creationId xmlns:a16="http://schemas.microsoft.com/office/drawing/2014/main" id="{D57EF371-8E0F-4ABB-AAC4-30F068232DD9}"/>
              </a:ext>
            </a:extLst>
          </p:cNvPr>
          <p:cNvSpPr txBox="1">
            <a:spLocks noChangeArrowheads="1"/>
          </p:cNvSpPr>
          <p:nvPr/>
        </p:nvSpPr>
        <p:spPr bwMode="auto">
          <a:xfrm>
            <a:off x="228600" y="22050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solidFill>
                  <a:srgbClr val="FF0000"/>
                </a:solidFill>
              </a:rPr>
              <a:t>√</a:t>
            </a:r>
          </a:p>
        </p:txBody>
      </p:sp>
      <p:sp>
        <p:nvSpPr>
          <p:cNvPr id="16" name="TextBox 19">
            <a:extLst>
              <a:ext uri="{FF2B5EF4-FFF2-40B4-BE49-F238E27FC236}">
                <a16:creationId xmlns:a16="http://schemas.microsoft.com/office/drawing/2014/main" id="{BBCFCBFC-34DA-475F-94E1-F34FFCF19B08}"/>
              </a:ext>
            </a:extLst>
          </p:cNvPr>
          <p:cNvSpPr txBox="1">
            <a:spLocks noChangeArrowheads="1"/>
          </p:cNvSpPr>
          <p:nvPr/>
        </p:nvSpPr>
        <p:spPr bwMode="auto">
          <a:xfrm>
            <a:off x="228600" y="25860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solidFill>
                  <a:srgbClr val="FF0000"/>
                </a:solidFill>
              </a:rPr>
              <a:t>√</a:t>
            </a:r>
          </a:p>
        </p:txBody>
      </p:sp>
      <p:sp>
        <p:nvSpPr>
          <p:cNvPr id="17" name="Rectangle 16">
            <a:extLst>
              <a:ext uri="{FF2B5EF4-FFF2-40B4-BE49-F238E27FC236}">
                <a16:creationId xmlns:a16="http://schemas.microsoft.com/office/drawing/2014/main" id="{00569EC1-2562-4D37-B33C-F27B2AEB479C}"/>
              </a:ext>
            </a:extLst>
          </p:cNvPr>
          <p:cNvSpPr>
            <a:spLocks noChangeArrowheads="1"/>
          </p:cNvSpPr>
          <p:nvPr/>
        </p:nvSpPr>
        <p:spPr bwMode="auto">
          <a:xfrm>
            <a:off x="2286000" y="1447800"/>
            <a:ext cx="685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ym typeface="Wingdings" panose="05000000000000000000" pitchFamily="2" charset="2"/>
              </a:rPr>
              <a:t> The feeling of being related to none – in opposition to all</a:t>
            </a:r>
            <a:endParaRPr lang="en-US" altLang="en-US"/>
          </a:p>
        </p:txBody>
      </p:sp>
      <p:sp>
        <p:nvSpPr>
          <p:cNvPr id="18" name="Rectangle 17">
            <a:extLst>
              <a:ext uri="{FF2B5EF4-FFF2-40B4-BE49-F238E27FC236}">
                <a16:creationId xmlns:a16="http://schemas.microsoft.com/office/drawing/2014/main" id="{61D5FEFD-EE52-4D96-AFF5-F411AB1624A7}"/>
              </a:ext>
            </a:extLst>
          </p:cNvPr>
          <p:cNvSpPr>
            <a:spLocks noChangeArrowheads="1"/>
          </p:cNvSpPr>
          <p:nvPr/>
        </p:nvSpPr>
        <p:spPr bwMode="auto">
          <a:xfrm>
            <a:off x="2286000" y="17526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à"/>
            </a:pPr>
            <a:r>
              <a:rPr lang="en-GB" altLang="en-US">
                <a:sym typeface="Wingdings" panose="05000000000000000000" pitchFamily="2" charset="2"/>
              </a:rPr>
              <a:t>The feeling of being related to one</a:t>
            </a:r>
            <a:endParaRPr lang="en-US" altLang="en-US">
              <a:sym typeface="Wingdings" panose="05000000000000000000" pitchFamily="2" charset="2"/>
            </a:endParaRPr>
          </a:p>
          <a:p>
            <a:pPr eaLnBrk="1" hangingPunct="1">
              <a:buFont typeface="Wingdings" panose="05000000000000000000" pitchFamily="2" charset="2"/>
              <a:buChar char="à"/>
            </a:pPr>
            <a:r>
              <a:rPr lang="en-GB" altLang="en-US">
                <a:sym typeface="Wingdings" panose="05000000000000000000" pitchFamily="2" charset="2"/>
              </a:rPr>
              <a:t>The feeling of being related to many</a:t>
            </a:r>
            <a:endParaRPr lang="en-US" altLang="en-US">
              <a:sym typeface="Wingdings" panose="05000000000000000000" pitchFamily="2" charset="2"/>
            </a:endParaRPr>
          </a:p>
        </p:txBody>
      </p:sp>
      <p:sp>
        <p:nvSpPr>
          <p:cNvPr id="19" name="Rectangle 18">
            <a:extLst>
              <a:ext uri="{FF2B5EF4-FFF2-40B4-BE49-F238E27FC236}">
                <a16:creationId xmlns:a16="http://schemas.microsoft.com/office/drawing/2014/main" id="{01E75DE3-90AA-4988-A596-CA0DCCC0C2AB}"/>
              </a:ext>
            </a:extLst>
          </p:cNvPr>
          <p:cNvSpPr>
            <a:spLocks noChangeArrowheads="1"/>
          </p:cNvSpPr>
          <p:nvPr/>
        </p:nvSpPr>
        <p:spPr bwMode="auto">
          <a:xfrm>
            <a:off x="2286000" y="2601913"/>
            <a:ext cx="6858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ym typeface="Wingdings" panose="05000000000000000000" pitchFamily="2" charset="2"/>
              </a:rPr>
              <a:t> The feeling of being related to all</a:t>
            </a: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03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03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0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0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AC1DB87-1AA4-4646-B9C5-65C126C5AB2E}"/>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Family</a:t>
            </a:r>
          </a:p>
        </p:txBody>
      </p:sp>
      <p:sp>
        <p:nvSpPr>
          <p:cNvPr id="10243" name="Text Placeholder 2">
            <a:extLst>
              <a:ext uri="{FF2B5EF4-FFF2-40B4-BE49-F238E27FC236}">
                <a16:creationId xmlns:a16="http://schemas.microsoft.com/office/drawing/2014/main" id="{09944905-DE8E-498F-9E62-2F07E8CDEDF9}"/>
              </a:ext>
            </a:extLst>
          </p:cNvPr>
          <p:cNvSpPr>
            <a:spLocks noGrp="1"/>
          </p:cNvSpPr>
          <p:nvPr>
            <p:ph type="body" sz="quarter" idx="13"/>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buFont typeface="Symbol" pitchFamily="18" charset="2"/>
              <a:buNone/>
              <a:defRPr/>
            </a:pPr>
            <a:r>
              <a:rPr lang="en-IN" dirty="0"/>
              <a:t>Is relationship Important?</a:t>
            </a:r>
          </a:p>
          <a:p>
            <a:pPr>
              <a:buFont typeface="Symbol" pitchFamily="18" charset="2"/>
              <a:buNone/>
              <a:defRPr/>
            </a:pPr>
            <a:r>
              <a:rPr lang="en-IN" dirty="0"/>
              <a:t>Really? Then why do we stop talking with the other for days and weeks?</a:t>
            </a:r>
          </a:p>
          <a:p>
            <a:pPr>
              <a:buFont typeface="Symbol" pitchFamily="18" charset="2"/>
              <a:buNone/>
              <a:defRPr/>
            </a:pPr>
            <a:r>
              <a:rPr lang="en-IN" dirty="0"/>
              <a:t>So is ego more important than relationship?</a:t>
            </a:r>
          </a:p>
          <a:p>
            <a:pPr>
              <a:buFont typeface="Symbol" pitchFamily="18" charset="2"/>
              <a:buNone/>
              <a:defRPr/>
            </a:pPr>
            <a:endParaRPr altLang="en-US" dirty="0"/>
          </a:p>
          <a:p>
            <a:pPr>
              <a:buFont typeface="Symbol" pitchFamily="18" charset="2"/>
              <a:buNone/>
              <a:defRPr/>
            </a:pPr>
            <a:r>
              <a:rPr lang="en-IN" altLang="en-US" dirty="0"/>
              <a:t>We do want to live in relationship but a</a:t>
            </a:r>
            <a:r>
              <a:rPr altLang="en-US" dirty="0"/>
              <a:t>s long as we consider human being to be body, it is not possible to understand relationship</a:t>
            </a:r>
          </a:p>
          <a:p>
            <a:pPr>
              <a:buFont typeface="Symbol" pitchFamily="18" charset="2"/>
              <a:buNone/>
              <a:defRPr/>
            </a:pPr>
            <a:endParaRPr altLang="en-US" dirty="0"/>
          </a:p>
          <a:p>
            <a:pPr>
              <a:buFont typeface="Symbol" pitchFamily="18" charset="2"/>
              <a:buNone/>
              <a:defRPr/>
            </a:pPr>
            <a:r>
              <a:rPr altLang="en-US" dirty="0"/>
              <a:t>Without understanding relationship, it is not possible to fulfill relationship, even though we do want to</a:t>
            </a:r>
          </a:p>
          <a:p>
            <a:pPr>
              <a:buFont typeface="Symbol" pitchFamily="18" charset="2"/>
              <a:buNone/>
              <a:defRPr/>
            </a:pPr>
            <a:endParaRPr altLang="en-US" dirty="0"/>
          </a:p>
          <a:p>
            <a:pPr>
              <a:buFont typeface="Symbol" pitchFamily="18" charset="2"/>
              <a:buNone/>
              <a:defRPr/>
            </a:pPr>
            <a:r>
              <a:rPr altLang="en-US" dirty="0"/>
              <a:t>i.e. if we are trying to assume relationship on the basis of body and trying to fulfill relationship on the basis of body, it does not work, in spite of all good intentions</a:t>
            </a:r>
          </a:p>
          <a:p>
            <a:pPr>
              <a:buFont typeface="Symbol" pitchFamily="18" charset="2"/>
              <a:buNone/>
              <a:defRPr/>
            </a:pPr>
            <a:endParaRPr alt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A6B912C-2AA8-47FA-8635-2176943BC1A6}"/>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Love</a:t>
            </a:r>
            <a:endParaRPr lang="en-GB" altLang="en-US" dirty="0"/>
          </a:p>
        </p:txBody>
      </p:sp>
      <p:sp>
        <p:nvSpPr>
          <p:cNvPr id="13315" name="Text Placeholder 2">
            <a:extLst>
              <a:ext uri="{FF2B5EF4-FFF2-40B4-BE49-F238E27FC236}">
                <a16:creationId xmlns:a16="http://schemas.microsoft.com/office/drawing/2014/main" id="{C2908FC0-29DF-4F0C-A207-3DC7045EFBFC}"/>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a:bodyPr>
          <a:lstStyle/>
          <a:p>
            <a:pPr>
              <a:buFont typeface="Symbol" pitchFamily="18" charset="2"/>
              <a:buNone/>
              <a:defRPr/>
            </a:pPr>
            <a:r>
              <a:rPr dirty="0">
                <a:latin typeface="Arial" charset="0"/>
                <a:cs typeface="Arial" charset="0"/>
              </a:rPr>
              <a:t>Love</a:t>
            </a:r>
            <a:r>
              <a:rPr dirty="0">
                <a:latin typeface="Arial" charset="0"/>
                <a:cs typeface="Arial" charset="0"/>
                <a:sym typeface="Wingdings" pitchFamily="2" charset="2"/>
              </a:rPr>
              <a:t>– The feeling of being related to all (Complete Value)</a:t>
            </a:r>
          </a:p>
          <a:p>
            <a:pPr>
              <a:buFont typeface="Symbol" pitchFamily="18" charset="2"/>
              <a:buNone/>
              <a:defRPr/>
            </a:pPr>
            <a:endParaRPr sz="1000" dirty="0">
              <a:solidFill>
                <a:srgbClr val="1E00AA"/>
              </a:solidFill>
              <a:latin typeface="Arial" charset="0"/>
              <a:cs typeface="Arial" charset="0"/>
            </a:endParaRPr>
          </a:p>
          <a:p>
            <a:pPr>
              <a:buFont typeface="Symbol" pitchFamily="18" charset="2"/>
              <a:buNone/>
              <a:defRPr/>
            </a:pPr>
            <a:endParaRPr sz="1000" dirty="0">
              <a:solidFill>
                <a:srgbClr val="1E00AA"/>
              </a:solidFill>
              <a:latin typeface="Arial" charset="0"/>
              <a:cs typeface="Arial" charset="0"/>
            </a:endParaRPr>
          </a:p>
          <a:p>
            <a:pPr>
              <a:buFont typeface="Symbol" pitchFamily="18" charset="2"/>
              <a:buNone/>
              <a:defRPr/>
            </a:pPr>
            <a:r>
              <a:rPr dirty="0">
                <a:latin typeface="Arial" charset="0"/>
                <a:cs typeface="Arial" charset="0"/>
              </a:rPr>
              <a:t>It all starts with identifying that one is related to other human being (Affection ) and it slowly expands to the feeling of being related to all human beings and then to all, each &amp; every unit in nature (human being as well as other units) (Love) </a:t>
            </a:r>
          </a:p>
          <a:p>
            <a:pPr>
              <a:buFont typeface="Symbol" pitchFamily="18" charset="2"/>
              <a:buNone/>
              <a:defRPr/>
            </a:pPr>
            <a:r>
              <a:rPr dirty="0">
                <a:latin typeface="Arial" charset="0"/>
                <a:cs typeface="Arial" charset="0"/>
              </a:rPr>
              <a:t>	</a:t>
            </a:r>
            <a:endParaRPr sz="2600" dirty="0">
              <a:solidFill>
                <a:srgbClr val="1E00AA"/>
              </a:solidFill>
              <a:latin typeface="Kruti Dev 010" pitchFamily="2" charset="0"/>
              <a:cs typeface="Arial" charset="0"/>
            </a:endParaRPr>
          </a:p>
          <a:p>
            <a:pPr>
              <a:buFont typeface="Symbol" pitchFamily="18" charset="2"/>
              <a:buNone/>
              <a:defRPr/>
            </a:pPr>
            <a:endParaRPr sz="1000" dirty="0">
              <a:latin typeface="Arial" charset="0"/>
              <a:cs typeface="Arial" charset="0"/>
            </a:endParaRPr>
          </a:p>
          <a:p>
            <a:pPr>
              <a:buFont typeface="Symbol" pitchFamily="18" charset="2"/>
              <a:buNone/>
              <a:defRPr/>
            </a:pPr>
            <a:r>
              <a:rPr dirty="0">
                <a:latin typeface="Arial" charset="0"/>
                <a:cs typeface="Arial" charset="0"/>
              </a:rPr>
              <a:t>Feeling of Love is expressed in the form of kindness</a:t>
            </a:r>
            <a:r>
              <a:rPr sz="2400" dirty="0">
                <a:solidFill>
                  <a:srgbClr val="1E00AA"/>
                </a:solidFill>
                <a:latin typeface="Kruti Dev 010" pitchFamily="2" charset="0"/>
                <a:cs typeface="Arial" charset="0"/>
                <a:sym typeface="Symbol" pitchFamily="18" charset="2"/>
              </a:rPr>
              <a:t> </a:t>
            </a:r>
            <a:r>
              <a:rPr dirty="0">
                <a:latin typeface="Arial" charset="0"/>
                <a:cs typeface="Arial" charset="0"/>
              </a:rPr>
              <a:t>, </a:t>
            </a:r>
            <a:r>
              <a:rPr dirty="0" err="1">
                <a:latin typeface="Arial" charset="0"/>
                <a:cs typeface="Arial" charset="0"/>
              </a:rPr>
              <a:t>beneficience</a:t>
            </a:r>
            <a:r>
              <a:rPr dirty="0">
                <a:latin typeface="Arial" charset="0"/>
                <a:cs typeface="Arial" charset="0"/>
              </a:rPr>
              <a:t> </a:t>
            </a:r>
            <a:r>
              <a:rPr dirty="0">
                <a:latin typeface="Arial" charset="0"/>
                <a:cs typeface="Arial" charset="0"/>
                <a:sym typeface="Symbol" pitchFamily="18" charset="2"/>
              </a:rPr>
              <a:t>and</a:t>
            </a:r>
            <a:r>
              <a:rPr dirty="0">
                <a:latin typeface="Arial" charset="0"/>
                <a:cs typeface="Arial" charset="0"/>
              </a:rPr>
              <a:t> compassion</a:t>
            </a:r>
            <a:r>
              <a:rPr sz="2400" dirty="0">
                <a:solidFill>
                  <a:srgbClr val="1E00AA"/>
                </a:solidFill>
                <a:latin typeface="Kruti Dev 010" pitchFamily="2" charset="0"/>
                <a:cs typeface="Arial" charset="0"/>
                <a:sym typeface="Symbol" pitchFamily="18" charset="2"/>
              </a:rPr>
              <a:t> </a:t>
            </a:r>
            <a:r>
              <a:rPr dirty="0">
                <a:latin typeface="Arial" charset="0"/>
                <a:cs typeface="Arial" charset="0"/>
                <a:sym typeface="Symbol" pitchFamily="18" charset="2"/>
              </a:rPr>
              <a:t>. The feeling is for all, and it is expressed  to those who come in contact</a:t>
            </a:r>
          </a:p>
          <a:p>
            <a:pPr>
              <a:buFont typeface="Symbol" pitchFamily="18" charset="2"/>
              <a:buNone/>
              <a:defRPr/>
            </a:pPr>
            <a:endParaRPr sz="1000" dirty="0">
              <a:latin typeface="Arial" charset="0"/>
              <a:cs typeface="Arial" charset="0"/>
              <a:sym typeface="Symbol" pitchFamily="18" charset="2"/>
            </a:endParaRPr>
          </a:p>
          <a:p>
            <a:pPr>
              <a:buFont typeface="Symbol" pitchFamily="18" charset="2"/>
              <a:buNone/>
              <a:defRPr/>
            </a:pPr>
            <a:endParaRPr dirty="0">
              <a:latin typeface="Arial" charset="0"/>
              <a:cs typeface="Arial" charset="0"/>
              <a:sym typeface="Symbol" pitchFamily="18" charset="2"/>
            </a:endParaRPr>
          </a:p>
          <a:p>
            <a:pPr>
              <a:buFont typeface="Symbol" pitchFamily="18" charset="2"/>
              <a:buNone/>
              <a:defRPr/>
            </a:pPr>
            <a:r>
              <a:rPr dirty="0">
                <a:latin typeface="Arial" charset="0"/>
                <a:cs typeface="Arial" charset="0"/>
                <a:sym typeface="Symbol" pitchFamily="18" charset="2"/>
              </a:rPr>
              <a:t>The feeling of Love is the foundation of Undivided Society</a:t>
            </a:r>
            <a:endParaRPr dirty="0">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3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F5435E9-FC92-4734-BE2F-9926608886E5}"/>
              </a:ext>
            </a:extLst>
          </p:cNvPr>
          <p:cNvSpPr>
            <a:spLocks noGrp="1" noChangeArrowheads="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Justice</a:t>
            </a:r>
            <a:endParaRPr lang="en-US" altLang="en-US"/>
          </a:p>
        </p:txBody>
      </p:sp>
      <p:sp>
        <p:nvSpPr>
          <p:cNvPr id="3" name="Text Placeholder 2">
            <a:extLst>
              <a:ext uri="{FF2B5EF4-FFF2-40B4-BE49-F238E27FC236}">
                <a16:creationId xmlns:a16="http://schemas.microsoft.com/office/drawing/2014/main" id="{2151727D-15FE-40E8-AFE1-0B547E345CCA}"/>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Symbol" pitchFamily="18" charset="2"/>
              <a:buNone/>
            </a:pPr>
            <a:r>
              <a:rPr lang="en-IN" altLang="en-US" sz="2400" b="1"/>
              <a:t>Justice is the recognition, fulfilment and evaluation of human-human relationship, leading to mutual happiness</a:t>
            </a:r>
            <a:endParaRPr altLang="en-US" sz="2400"/>
          </a:p>
          <a:p>
            <a:pPr marL="0" indent="0">
              <a:buFont typeface="Symbol" pitchFamily="18" charset="2"/>
              <a:buNone/>
            </a:pPr>
            <a:endParaRPr altLang="en-US" sz="2400"/>
          </a:p>
          <a:p>
            <a:pPr marL="0" indent="0">
              <a:buFont typeface="Symbol" pitchFamily="18" charset="2"/>
              <a:buNone/>
            </a:pPr>
            <a:r>
              <a:rPr lang="en-IN" altLang="en-US" b="1"/>
              <a:t>Recognition</a:t>
            </a:r>
            <a:endParaRPr lang="en-IN" altLang="en-US"/>
          </a:p>
          <a:p>
            <a:pPr lvl="1"/>
            <a:r>
              <a:rPr lang="en-IN" altLang="en-US"/>
              <a:t>Unconditionally accepting the relationship. Accepting the other with their full possibility (potential) and with their current level of competence</a:t>
            </a:r>
            <a:endParaRPr altLang="en-US"/>
          </a:p>
          <a:p>
            <a:pPr marL="0" indent="0">
              <a:buFont typeface="Symbol" pitchFamily="18" charset="2"/>
              <a:buNone/>
            </a:pPr>
            <a:r>
              <a:rPr lang="en-IN" altLang="en-US" b="1"/>
              <a:t>Fulfilment</a:t>
            </a:r>
            <a:endParaRPr altLang="en-US" b="1"/>
          </a:p>
          <a:p>
            <a:pPr lvl="1"/>
            <a:r>
              <a:rPr lang="en-IN" altLang="en-US"/>
              <a:t>Sharing right feeling with the other</a:t>
            </a:r>
            <a:endParaRPr altLang="en-US"/>
          </a:p>
          <a:p>
            <a:pPr lvl="1"/>
            <a:r>
              <a:rPr lang="en-IN" altLang="en-US"/>
              <a:t>Living with responsibility with the other unconditionally. This makes the other comfortable and assured</a:t>
            </a:r>
            <a:endParaRPr altLang="en-US"/>
          </a:p>
          <a:p>
            <a:pPr lvl="1"/>
            <a:r>
              <a:rPr lang="en-IN" altLang="en-US"/>
              <a:t>Making effort for mutual development, i.e. development of one’s own competence and being of help to the other in developing their competence</a:t>
            </a:r>
            <a:endParaRPr altLang="en-US"/>
          </a:p>
          <a:p>
            <a:pPr marL="0" indent="0">
              <a:buFont typeface="Symbol" pitchFamily="18" charset="2"/>
              <a:buNone/>
            </a:pPr>
            <a:r>
              <a:rPr lang="en-IN" altLang="en-US" b="1"/>
              <a:t>Evaluation</a:t>
            </a:r>
          </a:p>
          <a:p>
            <a:pPr lvl="1"/>
            <a:r>
              <a:rPr lang="en-IN" altLang="en-US"/>
              <a:t>Verifying that the right feeling has reached to the other and that the other is able to make out that it is the right feeling</a:t>
            </a:r>
            <a:endParaRPr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BEB5876-84A7-4619-9C14-7B2B0C06CBA0}"/>
              </a:ext>
            </a:extLst>
          </p:cNvPr>
          <p:cNvSpPr>
            <a:spLocks noGrp="1" noChangeArrowheads="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Justice – from Family to World Family – Undivided Society</a:t>
            </a:r>
            <a:endParaRPr lang="en-US" altLang="en-US"/>
          </a:p>
        </p:txBody>
      </p:sp>
      <p:sp>
        <p:nvSpPr>
          <p:cNvPr id="21507" name="Text Placeholder 2">
            <a:extLst>
              <a:ext uri="{FF2B5EF4-FFF2-40B4-BE49-F238E27FC236}">
                <a16:creationId xmlns:a16="http://schemas.microsoft.com/office/drawing/2014/main" id="{8DCBF7B9-82FF-4350-9717-C971F80EC5C3}"/>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Symbol" pitchFamily="18" charset="2"/>
              <a:buNone/>
            </a:pPr>
            <a:r>
              <a:rPr lang="en-IN" altLang="en-US"/>
              <a:t>We have natural acceptance for justice</a:t>
            </a:r>
          </a:p>
          <a:p>
            <a:pPr marL="0" indent="0">
              <a:buFont typeface="Symbol" pitchFamily="18" charset="2"/>
              <a:buNone/>
            </a:pPr>
            <a:r>
              <a:rPr lang="en-IN" altLang="en-US"/>
              <a:t>(in the family, and also outside the family)</a:t>
            </a:r>
          </a:p>
          <a:p>
            <a:pPr marL="0" indent="0">
              <a:buFont typeface="Symbol" pitchFamily="18" charset="2"/>
              <a:buNone/>
            </a:pPr>
            <a:r>
              <a:rPr lang="en-IN" altLang="en-US"/>
              <a:t>We have natural acceptance for justice – from family to world family</a:t>
            </a:r>
          </a:p>
          <a:p>
            <a:pPr marL="0" indent="0">
              <a:buFont typeface="Symbol" pitchFamily="18" charset="2"/>
              <a:buNone/>
            </a:pPr>
            <a:endParaRPr lang="en-IN" altLang="en-US"/>
          </a:p>
          <a:p>
            <a:pPr marL="0" indent="0">
              <a:buFont typeface="Symbol" pitchFamily="18" charset="2"/>
              <a:buNone/>
            </a:pPr>
            <a:r>
              <a:rPr lang="en-IN" altLang="en-US"/>
              <a:t>The feeling of acceptance of relationship from family to world family is the mindset of an undivided family, an undivided society</a:t>
            </a:r>
          </a:p>
          <a:p>
            <a:pPr marL="0" indent="0">
              <a:buFont typeface="Symbol" pitchFamily="18" charset="2"/>
              <a:buNone/>
            </a:pPr>
            <a:endParaRPr lang="en-IN" altLang="en-US"/>
          </a:p>
          <a:p>
            <a:pPr marL="0" indent="0">
              <a:buFont typeface="Symbol" pitchFamily="18" charset="2"/>
              <a:buNone/>
            </a:pPr>
            <a:r>
              <a:rPr lang="en-IN" altLang="en-US"/>
              <a:t>That is where we want to reach</a:t>
            </a:r>
          </a:p>
          <a:p>
            <a:pPr marL="0" indent="0">
              <a:buFont typeface="Symbol" pitchFamily="18" charset="2"/>
              <a:buNone/>
            </a:pPr>
            <a:r>
              <a:rPr lang="en-IN" altLang="en-US"/>
              <a:t>That is how we want to live</a:t>
            </a:r>
            <a:endParaRPr altLang="en-US"/>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4">
            <a:extLst>
              <a:ext uri="{FF2B5EF4-FFF2-40B4-BE49-F238E27FC236}">
                <a16:creationId xmlns:a16="http://schemas.microsoft.com/office/drawing/2014/main" id="{5A79282E-A4B7-4981-8AF0-E0A34CA1EA9F}"/>
              </a:ext>
            </a:extLst>
          </p:cNvPr>
          <p:cNvSpPr>
            <a:spLocks noGrp="1" noChangeArrowheads="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a:t>You have the right understanding</a:t>
            </a:r>
          </a:p>
          <a:p>
            <a:pPr marL="0" indent="0">
              <a:buFont typeface="Arial" panose="020B0604020202020204" pitchFamily="34" charset="0"/>
              <a:buNone/>
            </a:pPr>
            <a:r>
              <a:rPr lang="en-IN" altLang="en-US"/>
              <a:t>(of relationship, harmony and co-existence)</a:t>
            </a:r>
          </a:p>
          <a:p>
            <a:pPr marL="0" indent="0">
              <a:buFont typeface="Arial" panose="020B0604020202020204" pitchFamily="34" charset="0"/>
              <a:buNone/>
            </a:pPr>
            <a:r>
              <a:rPr lang="en-IN" altLang="en-US"/>
              <a:t>[You are aware of it, guided by it]</a:t>
            </a:r>
          </a:p>
          <a:p>
            <a:pPr marL="0" indent="0">
              <a:buFont typeface="Arial" panose="020B0604020202020204" pitchFamily="34" charset="0"/>
              <a:buNone/>
            </a:pPr>
            <a:r>
              <a:rPr lang="en-IN" altLang="en-US"/>
              <a:t>	</a:t>
            </a:r>
            <a:r>
              <a:rPr lang="en-IN" altLang="en-US" sz="1800"/>
              <a:t>This ensures</a:t>
            </a:r>
          </a:p>
          <a:p>
            <a:pPr marL="0" indent="0">
              <a:buFont typeface="Arial" panose="020B0604020202020204" pitchFamily="34" charset="0"/>
              <a:buNone/>
            </a:pPr>
            <a:r>
              <a:rPr lang="en-IN" altLang="en-US"/>
              <a:t>You have the right feeling within </a:t>
            </a:r>
          </a:p>
          <a:p>
            <a:pPr marL="0" indent="0">
              <a:buFont typeface="Arial" panose="020B0604020202020204" pitchFamily="34" charset="0"/>
              <a:buNone/>
            </a:pPr>
            <a:r>
              <a:rPr lang="en-IN" altLang="en-US"/>
              <a:t>(happiness)</a:t>
            </a:r>
          </a:p>
          <a:p>
            <a:pPr marL="0" indent="0">
              <a:buFont typeface="Arial" panose="020B0604020202020204" pitchFamily="34" charset="0"/>
              <a:buNone/>
            </a:pPr>
            <a:r>
              <a:rPr lang="en-IN" altLang="en-US"/>
              <a:t>definite, continuous, unconditional</a:t>
            </a:r>
          </a:p>
          <a:p>
            <a:pPr marL="0" indent="0">
              <a:buFont typeface="Arial" panose="020B0604020202020204" pitchFamily="34" charset="0"/>
              <a:buNone/>
            </a:pPr>
            <a:endParaRPr lang="en-IN" altLang="en-US"/>
          </a:p>
          <a:p>
            <a:pPr marL="0" indent="0">
              <a:buFont typeface="Arial" panose="020B0604020202020204" pitchFamily="34" charset="0"/>
              <a:buNone/>
            </a:pPr>
            <a:endParaRPr lang="en-IN" altLang="en-US" sz="1200"/>
          </a:p>
          <a:p>
            <a:pPr marL="0" indent="0">
              <a:buFont typeface="Arial" panose="020B0604020202020204" pitchFamily="34" charset="0"/>
              <a:buNone/>
            </a:pPr>
            <a:r>
              <a:rPr lang="en-IN" altLang="en-US"/>
              <a:t>(Right understanding and right feeling is your property; </a:t>
            </a:r>
          </a:p>
          <a:p>
            <a:pPr marL="0" indent="0">
              <a:buFont typeface="Arial" panose="020B0604020202020204" pitchFamily="34" charset="0"/>
              <a:buNone/>
            </a:pPr>
            <a:r>
              <a:rPr lang="en-IN" altLang="en-US"/>
              <a:t>not dependent on other; </a:t>
            </a:r>
          </a:p>
          <a:p>
            <a:pPr marL="0" indent="0">
              <a:buFont typeface="Arial" panose="020B0604020202020204" pitchFamily="34" charset="0"/>
              <a:buNone/>
            </a:pPr>
            <a:r>
              <a:rPr lang="en-IN" altLang="en-US"/>
              <a:t>You are in a state of self-organisation or </a:t>
            </a:r>
            <a:r>
              <a:rPr lang="en-IN" altLang="en-US" i="1"/>
              <a:t>swatantrata</a:t>
            </a:r>
            <a:r>
              <a:rPr lang="en-IN" altLang="en-US"/>
              <a:t>)</a:t>
            </a:r>
          </a:p>
        </p:txBody>
      </p:sp>
      <p:sp>
        <p:nvSpPr>
          <p:cNvPr id="6" name="Content Placeholder 5">
            <a:extLst>
              <a:ext uri="{FF2B5EF4-FFF2-40B4-BE49-F238E27FC236}">
                <a16:creationId xmlns:a16="http://schemas.microsoft.com/office/drawing/2014/main" id="{613075F8-8899-4EC2-9AB5-1BEE82F7EF06}"/>
              </a:ext>
            </a:extLst>
          </p:cNvPr>
          <p:cNvSpPr>
            <a:spLocks noGrp="1"/>
          </p:cNvSpPr>
          <p:nvPr>
            <p:ph sz="half" idx="2"/>
          </p:nvPr>
        </p:nvSpPr>
        <p:spPr>
          <a:xfrm>
            <a:off x="4657725" y="609600"/>
            <a:ext cx="4486275" cy="5943600"/>
          </a:xfrm>
        </p:spPr>
        <p:txBody>
          <a:bodyPr/>
          <a:lstStyle/>
          <a:p>
            <a:pPr marL="0" indent="0">
              <a:buFont typeface="Arial" panose="020B0604020202020204" pitchFamily="34" charset="0"/>
              <a:buNone/>
              <a:defRPr/>
            </a:pPr>
            <a:r>
              <a:rPr lang="en-IN" dirty="0"/>
              <a:t>Within, you don’t have any definite feeling (it keeps fluctuating)</a:t>
            </a:r>
          </a:p>
          <a:p>
            <a:pPr>
              <a:defRPr/>
            </a:pPr>
            <a:r>
              <a:rPr lang="en-IN" dirty="0"/>
              <a:t>If the other expresses right feeling, you feel “happy”</a:t>
            </a:r>
          </a:p>
          <a:p>
            <a:pPr>
              <a:defRPr/>
            </a:pPr>
            <a:r>
              <a:rPr lang="en-IN" dirty="0"/>
              <a:t>If the other expresses wrong feeling, you feel “unhappy”</a:t>
            </a:r>
          </a:p>
          <a:p>
            <a:pPr marL="0" indent="0">
              <a:buFont typeface="Arial" panose="020B0604020202020204" pitchFamily="34" charset="0"/>
              <a:buNone/>
              <a:defRPr/>
            </a:pPr>
            <a:r>
              <a:rPr lang="en-IN" dirty="0">
                <a:solidFill>
                  <a:srgbClr val="FF0000"/>
                </a:solidFill>
              </a:rPr>
              <a:t>	</a:t>
            </a:r>
            <a:r>
              <a:rPr lang="en-IN" sz="1800" dirty="0">
                <a:solidFill>
                  <a:srgbClr val="FF0000"/>
                </a:solidFill>
              </a:rPr>
              <a:t>This indicates</a:t>
            </a:r>
          </a:p>
          <a:p>
            <a:pPr marL="0" indent="0">
              <a:buFont typeface="Arial" panose="020B0604020202020204" pitchFamily="34" charset="0"/>
              <a:buNone/>
              <a:defRPr/>
            </a:pPr>
            <a:r>
              <a:rPr lang="en-IN" dirty="0"/>
              <a:t>You don’t have the right understanding</a:t>
            </a:r>
          </a:p>
          <a:p>
            <a:pPr marL="0" indent="0">
              <a:buFont typeface="Arial" panose="020B0604020202020204" pitchFamily="34" charset="0"/>
              <a:buNone/>
              <a:defRPr/>
            </a:pPr>
            <a:endParaRPr lang="en-IN" dirty="0"/>
          </a:p>
          <a:p>
            <a:pPr marL="0" indent="0">
              <a:buFont typeface="Arial" panose="020B0604020202020204" pitchFamily="34" charset="0"/>
              <a:buNone/>
              <a:defRPr/>
            </a:pPr>
            <a:r>
              <a:rPr lang="en-IN" dirty="0"/>
              <a:t>(In terms of feeling, you are dependent on the other;</a:t>
            </a:r>
          </a:p>
          <a:p>
            <a:pPr marL="0" indent="0">
              <a:buFont typeface="Arial" panose="020B0604020202020204" pitchFamily="34" charset="0"/>
              <a:buNone/>
              <a:defRPr/>
            </a:pPr>
            <a:r>
              <a:rPr lang="en-IN" dirty="0"/>
              <a:t>you are in a state of enslavement or </a:t>
            </a:r>
            <a:r>
              <a:rPr lang="en-IN" i="1" dirty="0" err="1"/>
              <a:t>partantrata</a:t>
            </a:r>
            <a:r>
              <a:rPr lang="en-IN" dirty="0"/>
              <a:t>)</a:t>
            </a:r>
            <a:endParaRPr lang="en-US" dirty="0"/>
          </a:p>
        </p:txBody>
      </p:sp>
      <p:sp>
        <p:nvSpPr>
          <p:cNvPr id="28676" name="Title 3">
            <a:extLst>
              <a:ext uri="{FF2B5EF4-FFF2-40B4-BE49-F238E27FC236}">
                <a16:creationId xmlns:a16="http://schemas.microsoft.com/office/drawing/2014/main" id="{25084C74-A295-49FC-AB90-186D0F1A96C9}"/>
              </a:ext>
            </a:extLst>
          </p:cNvPr>
          <p:cNvSpPr>
            <a:spLocks noGrp="1" noChangeArrowheads="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Right Feeling Within			Feeling from Other</a:t>
            </a:r>
            <a:endParaRPr lang="en-US" altLang="en-US"/>
          </a:p>
        </p:txBody>
      </p:sp>
      <p:cxnSp>
        <p:nvCxnSpPr>
          <p:cNvPr id="13" name="Straight Arrow Connector 12">
            <a:extLst>
              <a:ext uri="{FF2B5EF4-FFF2-40B4-BE49-F238E27FC236}">
                <a16:creationId xmlns:a16="http://schemas.microsoft.com/office/drawing/2014/main" id="{B808A1E5-E0FA-4B9F-A525-329C5B135863}"/>
              </a:ext>
            </a:extLst>
          </p:cNvPr>
          <p:cNvCxnSpPr>
            <a:cxnSpLocks/>
          </p:cNvCxnSpPr>
          <p:nvPr/>
        </p:nvCxnSpPr>
        <p:spPr>
          <a:xfrm>
            <a:off x="914400" y="2197100"/>
            <a:ext cx="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CEC9654-9A8A-4E20-8D8D-3FDC60C0E368}"/>
              </a:ext>
            </a:extLst>
          </p:cNvPr>
          <p:cNvCxnSpPr>
            <a:cxnSpLocks/>
          </p:cNvCxnSpPr>
          <p:nvPr/>
        </p:nvCxnSpPr>
        <p:spPr>
          <a:xfrm>
            <a:off x="5562600" y="2844800"/>
            <a:ext cx="0" cy="43180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DACA7C48-B33E-465C-A1AD-9450E7411A52}"/>
              </a:ext>
            </a:extLst>
          </p:cNvPr>
          <p:cNvCxnSpPr>
            <a:stCxn id="28676" idx="2"/>
          </p:cNvCxnSpPr>
          <p:nvPr/>
        </p:nvCxnSpPr>
        <p:spPr>
          <a:xfrm>
            <a:off x="4572000" y="457200"/>
            <a:ext cx="0" cy="60960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BDA062D-FA08-48A5-9671-39A1B1D27677}"/>
              </a:ext>
            </a:extLst>
          </p:cNvPr>
          <p:cNvSpPr>
            <a:spLocks noGrp="1"/>
          </p:cNvSpPr>
          <p:nvPr>
            <p:ph type="title"/>
          </p:nvPr>
        </p:nvSpPr>
        <p:spPr bwMode="auto">
          <a:xfrm>
            <a:off x="0" y="55563"/>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a:t>Harmony in Family – Justice</a:t>
            </a:r>
            <a:r>
              <a:rPr lang="en-US" altLang="en-US" sz="1600"/>
              <a:t>, From Family to World Family (</a:t>
            </a:r>
            <a:r>
              <a:rPr lang="en-US" altLang="en-US" sz="2000"/>
              <a:t>Undivided Society</a:t>
            </a:r>
            <a:r>
              <a:rPr lang="en-US" altLang="en-US" sz="1600"/>
              <a:t>)</a:t>
            </a:r>
            <a:endParaRPr lang="en-GB" altLang="en-US" sz="1600"/>
          </a:p>
        </p:txBody>
      </p:sp>
      <p:sp>
        <p:nvSpPr>
          <p:cNvPr id="1028" name="Text Placeholder 2">
            <a:extLst>
              <a:ext uri="{FF2B5EF4-FFF2-40B4-BE49-F238E27FC236}">
                <a16:creationId xmlns:a16="http://schemas.microsoft.com/office/drawing/2014/main" id="{5DDB786C-137D-416D-A0A0-BAAE78830AD4}"/>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a:bodyPr>
          <a:lstStyle/>
          <a:p>
            <a:pPr marL="457200" indent="-457200">
              <a:buFont typeface="Symbol" pitchFamily="18" charset="2"/>
              <a:buNone/>
              <a:defRPr/>
            </a:pPr>
            <a:endParaRPr dirty="0">
              <a:latin typeface="Arial" charset="0"/>
              <a:cs typeface="Arial" charset="0"/>
            </a:endParaRPr>
          </a:p>
          <a:p>
            <a:pPr marL="457200" indent="-457200">
              <a:buFont typeface="Symbol" pitchFamily="18" charset="2"/>
              <a:buNone/>
              <a:defRPr/>
            </a:pPr>
            <a:r>
              <a:rPr dirty="0">
                <a:latin typeface="Arial" charset="0"/>
                <a:cs typeface="Arial" charset="0"/>
              </a:rPr>
              <a:t>Justice = Recognition, Fulfillment &amp; Evaluation of Human-Human Relationship, leading to Mutual Happiness</a:t>
            </a:r>
          </a:p>
          <a:p>
            <a:pPr marL="457200" indent="-457200">
              <a:buFont typeface="Symbol" pitchFamily="18" charset="2"/>
              <a:buNone/>
              <a:defRPr/>
            </a:pPr>
            <a:endParaRPr sz="900" dirty="0"/>
          </a:p>
          <a:p>
            <a:pPr marL="457200" indent="-457200">
              <a:buFont typeface="Symbol" pitchFamily="18" charset="2"/>
              <a:buNone/>
              <a:defRPr/>
            </a:pPr>
            <a:r>
              <a:rPr dirty="0"/>
              <a:t>Justice </a:t>
            </a:r>
            <a:r>
              <a:rPr dirty="0">
                <a:sym typeface="Wingdings" pitchFamily="2" charset="2"/>
              </a:rPr>
              <a:t></a:t>
            </a:r>
            <a:r>
              <a:rPr dirty="0"/>
              <a:t> from Family to World Family </a:t>
            </a:r>
            <a:r>
              <a:rPr dirty="0">
                <a:sym typeface="Wingdings" pitchFamily="2" charset="2"/>
              </a:rPr>
              <a:t> </a:t>
            </a:r>
            <a:r>
              <a:rPr dirty="0"/>
              <a:t>Undivided Society</a:t>
            </a:r>
            <a:endParaRPr lang="en-GB" dirty="0">
              <a:latin typeface="Arial" charset="0"/>
              <a:cs typeface="Arial" charset="0"/>
              <a:hlinkClick r:id="rId2" action="ppaction://hlinkpres?slideindex=1&amp;slidetitle="/>
            </a:endParaRPr>
          </a:p>
        </p:txBody>
      </p:sp>
      <p:grpSp>
        <p:nvGrpSpPr>
          <p:cNvPr id="22532" name="Group 6">
            <a:extLst>
              <a:ext uri="{FF2B5EF4-FFF2-40B4-BE49-F238E27FC236}">
                <a16:creationId xmlns:a16="http://schemas.microsoft.com/office/drawing/2014/main" id="{0755CDCD-77EC-47A2-B533-9A24E08B313E}"/>
              </a:ext>
            </a:extLst>
          </p:cNvPr>
          <p:cNvGrpSpPr>
            <a:grpSpLocks/>
          </p:cNvGrpSpPr>
          <p:nvPr/>
        </p:nvGrpSpPr>
        <p:grpSpPr bwMode="auto">
          <a:xfrm>
            <a:off x="990600" y="2586038"/>
            <a:ext cx="7210425" cy="2138362"/>
            <a:chOff x="381000" y="3195232"/>
            <a:chExt cx="7210647" cy="2138768"/>
          </a:xfrm>
        </p:grpSpPr>
        <p:sp>
          <p:nvSpPr>
            <p:cNvPr id="22533" name="Content Placeholder 4">
              <a:extLst>
                <a:ext uri="{FF2B5EF4-FFF2-40B4-BE49-F238E27FC236}">
                  <a16:creationId xmlns:a16="http://schemas.microsoft.com/office/drawing/2014/main" id="{D5C1C678-592C-4C9F-8159-FF1095849403}"/>
                </a:ext>
              </a:extLst>
            </p:cNvPr>
            <p:cNvSpPr txBox="1">
              <a:spLocks/>
            </p:cNvSpPr>
            <p:nvPr/>
          </p:nvSpPr>
          <p:spPr bwMode="auto">
            <a:xfrm>
              <a:off x="381000" y="3214687"/>
              <a:ext cx="4191000"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20000"/>
                </a:spcBef>
              </a:pPr>
              <a:endParaRPr lang="en-US" altLang="en-US" sz="2400" dirty="0">
                <a:solidFill>
                  <a:srgbClr val="1E00AA"/>
                </a:solidFill>
                <a:latin typeface="Kruti Dev 010" pitchFamily="2" charset="0"/>
              </a:endParaRPr>
            </a:p>
          </p:txBody>
        </p:sp>
        <p:sp>
          <p:nvSpPr>
            <p:cNvPr id="22534" name="Content Placeholder 5">
              <a:extLst>
                <a:ext uri="{FF2B5EF4-FFF2-40B4-BE49-F238E27FC236}">
                  <a16:creationId xmlns:a16="http://schemas.microsoft.com/office/drawing/2014/main" id="{75382C19-2797-4651-AEB7-F4DEC920DDED}"/>
                </a:ext>
              </a:extLst>
            </p:cNvPr>
            <p:cNvSpPr txBox="1">
              <a:spLocks/>
            </p:cNvSpPr>
            <p:nvPr/>
          </p:nvSpPr>
          <p:spPr bwMode="auto">
            <a:xfrm>
              <a:off x="4038600" y="3195232"/>
              <a:ext cx="3553047"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20000"/>
                </a:spcBef>
              </a:pPr>
              <a:endParaRPr lang="en-GB" altLang="en-US" sz="2400" dirty="0">
                <a:solidFill>
                  <a:srgbClr val="FF0000"/>
                </a:solidFill>
                <a:latin typeface="Kruti Dev 010" pitchFamily="2" charset="0"/>
                <a:cs typeface="Arial" panose="020B0604020202020204" pitchFamily="34" charset="0"/>
              </a:endParaRPr>
            </a:p>
          </p:txBody>
        </p:sp>
      </p:gr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0">
            <a:extLst>
              <a:ext uri="{FF2B5EF4-FFF2-40B4-BE49-F238E27FC236}">
                <a16:creationId xmlns:a16="http://schemas.microsoft.com/office/drawing/2014/main" id="{5C82C463-08AA-4455-BF80-D0472268ADE1}"/>
              </a:ext>
            </a:extLst>
          </p:cNvPr>
          <p:cNvSpPr>
            <a:spLocks noGrp="1"/>
          </p:cNvSpPr>
          <p:nvPr>
            <p:ph type="ctrTitle"/>
          </p:nvPr>
        </p:nvSpPr>
        <p:spPr bwMode="auto">
          <a:xfrm>
            <a:off x="304800" y="0"/>
            <a:ext cx="8229600" cy="632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457200" indent="-457200" algn="ctr"/>
            <a:r>
              <a:rPr lang="en-US" altLang="en-US">
                <a:latin typeface="Arial" panose="020B0604020202020204" pitchFamily="34" charset="0"/>
              </a:rPr>
              <a:t>Lecture 14</a:t>
            </a:r>
            <a:br>
              <a:rPr lang="en-US" altLang="en-US">
                <a:latin typeface="Arial" panose="020B0604020202020204" pitchFamily="34" charset="0"/>
              </a:rPr>
            </a:br>
            <a:br>
              <a:rPr lang="en-US" altLang="en-US">
                <a:latin typeface="Arial" panose="020B0604020202020204" pitchFamily="34" charset="0"/>
              </a:rPr>
            </a:br>
            <a:br>
              <a:rPr lang="en-US" altLang="en-US">
                <a:latin typeface="Arial" panose="020B0604020202020204" pitchFamily="34" charset="0"/>
              </a:rPr>
            </a:br>
            <a:r>
              <a:rPr lang="en-US" altLang="en-US">
                <a:latin typeface="Arial" panose="020B0604020202020204" pitchFamily="34" charset="0"/>
              </a:rPr>
              <a:t> Understanding</a:t>
            </a:r>
            <a:br>
              <a:rPr lang="en-US" altLang="en-US">
                <a:latin typeface="Arial" panose="020B0604020202020204" pitchFamily="34" charset="0"/>
              </a:rPr>
            </a:br>
            <a:r>
              <a:rPr lang="en-US" altLang="en-US">
                <a:latin typeface="Arial" panose="020B0604020202020204" pitchFamily="34" charset="0"/>
              </a:rPr>
              <a:t>Harmony in the Society</a:t>
            </a:r>
            <a:br>
              <a:rPr lang="en-US" altLang="en-US">
                <a:latin typeface="Arial" panose="020B0604020202020204" pitchFamily="34" charset="0"/>
              </a:rPr>
            </a:br>
            <a:br>
              <a:rPr lang="en-US" altLang="en-US">
                <a:latin typeface="Arial" panose="020B0604020202020204" pitchFamily="34" charset="0"/>
              </a:rPr>
            </a:br>
            <a:r>
              <a:rPr lang="en-US" altLang="en-US">
                <a:latin typeface="Arial" panose="020B0604020202020204" pitchFamily="34" charset="0"/>
              </a:rPr>
              <a:t>Vision for</a:t>
            </a:r>
            <a:br>
              <a:rPr lang="en-US" altLang="en-US">
                <a:latin typeface="Arial" panose="020B0604020202020204" pitchFamily="34" charset="0"/>
              </a:rPr>
            </a:br>
            <a:r>
              <a:rPr lang="en-US" altLang="en-US">
                <a:latin typeface="Arial" panose="020B0604020202020204" pitchFamily="34" charset="0"/>
              </a:rPr>
              <a:t>Universal Human Order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C0FAD17-5639-4519-A6F8-6254C0E52801}"/>
              </a:ext>
            </a:extLst>
          </p:cNvPr>
          <p:cNvSpPr>
            <a:spLocks noGrp="1" noChangeArrowheads="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Society</a:t>
            </a:r>
            <a:endParaRPr lang="en-US" altLang="en-US"/>
          </a:p>
        </p:txBody>
      </p:sp>
      <p:sp>
        <p:nvSpPr>
          <p:cNvPr id="3" name="Text Placeholder 2">
            <a:extLst>
              <a:ext uri="{FF2B5EF4-FFF2-40B4-BE49-F238E27FC236}">
                <a16:creationId xmlns:a16="http://schemas.microsoft.com/office/drawing/2014/main" id="{F35E819C-EAF9-4073-A7F4-3B87037A911B}"/>
              </a:ext>
            </a:extLst>
          </p:cNvPr>
          <p:cNvSpPr>
            <a:spLocks noGrp="1"/>
          </p:cNvSpPr>
          <p:nvPr>
            <p:ph type="body" sz="quarter" idx="13"/>
          </p:nvPr>
        </p:nvSpPr>
        <p:spPr/>
        <p:txBody>
          <a:bodyPr/>
          <a:lstStyle/>
          <a:p>
            <a:pPr marL="0" indent="0">
              <a:buFont typeface="Symbol" pitchFamily="18" charset="2"/>
              <a:buNone/>
              <a:defRPr/>
            </a:pPr>
            <a:r>
              <a:rPr lang="en-IN"/>
              <a:t>We saw that the family is the basic unit or building block of human organisation</a:t>
            </a:r>
          </a:p>
          <a:p>
            <a:pPr marL="0" indent="0">
              <a:buFont typeface="Symbol" pitchFamily="18" charset="2"/>
              <a:buNone/>
              <a:defRPr/>
            </a:pPr>
            <a:endParaRPr lang="en-IN"/>
          </a:p>
          <a:p>
            <a:pPr marL="0" indent="0">
              <a:buFont typeface="Symbol" pitchFamily="18" charset="2"/>
              <a:buNone/>
              <a:defRPr/>
            </a:pPr>
            <a:r>
              <a:rPr lang="en-IN"/>
              <a:t>The society is the next larger order</a:t>
            </a:r>
          </a:p>
          <a:p>
            <a:pPr marL="0" indent="0">
              <a:buFont typeface="Symbol" pitchFamily="18" charset="2"/>
              <a:buNone/>
              <a:defRPr/>
            </a:pPr>
            <a:endParaRPr lang="en-IN"/>
          </a:p>
          <a:p>
            <a:pPr marL="0" indent="0">
              <a:buFont typeface="Symbol" pitchFamily="18" charset="2"/>
              <a:buNone/>
              <a:defRPr/>
            </a:pPr>
            <a:r>
              <a:rPr lang="en-IN"/>
              <a:t>Society is composed of many families living together making collective effort for a common goal</a:t>
            </a:r>
          </a:p>
          <a:p>
            <a:pPr marL="457200" indent="-457200">
              <a:buFont typeface="Symbol" pitchFamily="18" charset="2"/>
              <a:buNone/>
              <a:defRPr/>
            </a:pPr>
            <a:endParaRPr lang="en-IN" altLang="en-US"/>
          </a:p>
          <a:p>
            <a:pPr marL="457200" indent="-457200">
              <a:buFont typeface="Symbol" pitchFamily="18" charset="2"/>
              <a:buNone/>
              <a:defRPr/>
            </a:pPr>
            <a:r>
              <a:rPr lang="en-IN" altLang="en-US"/>
              <a:t>We will explore:</a:t>
            </a:r>
          </a:p>
          <a:p>
            <a:pPr marL="457200" indent="-457200">
              <a:buFont typeface="Symbol" pitchFamily="18" charset="2"/>
              <a:buAutoNum type="arabicPeriod"/>
              <a:defRPr/>
            </a:pPr>
            <a:r>
              <a:rPr lang="en-IN" altLang="en-US"/>
              <a:t>Goal of human being living in society (human goal)</a:t>
            </a:r>
          </a:p>
          <a:p>
            <a:pPr marL="457200" indent="-457200">
              <a:buFont typeface="Calibri" panose="020F0502020204030204" pitchFamily="34" charset="0"/>
              <a:buAutoNum type="arabicPeriod"/>
              <a:defRPr/>
            </a:pPr>
            <a:r>
              <a:rPr lang="en-IN" altLang="en-US"/>
              <a:t>The dimensions or systems required to achieve the human goal</a:t>
            </a:r>
            <a:endParaRPr lang="en-IN" altLang="en-US">
              <a:latin typeface="Kruti Dev 010" pitchFamily="2" charset="0"/>
            </a:endParaRPr>
          </a:p>
          <a:p>
            <a:pPr marL="457200" indent="-457200">
              <a:buFont typeface="Calibri" panose="020F0502020204030204" pitchFamily="34" charset="0"/>
              <a:buAutoNum type="arabicPeriod"/>
              <a:defRPr/>
            </a:pPr>
            <a:r>
              <a:rPr lang="en-IN" altLang="en-US"/>
              <a:t>Scope of the systems</a:t>
            </a:r>
            <a:endParaRPr lang="en-IN" altLang="en-US" sz="2400" baseline="30000">
              <a:latin typeface="Kruti Dev 010" pitchFamily="2" charset="0"/>
            </a:endParaRP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0" y="76200"/>
            <a:ext cx="6858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What is Desirable and Where are we today?</a:t>
            </a:r>
          </a:p>
        </p:txBody>
      </p:sp>
      <p:sp>
        <p:nvSpPr>
          <p:cNvPr id="6147" name="Text Placeholder 2"/>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lnSpcReduction="10000"/>
          </a:bodyPr>
          <a:lstStyle/>
          <a:p>
            <a:pPr>
              <a:buFont typeface="Symbol" pitchFamily="18" charset="2"/>
              <a:buNone/>
              <a:defRPr/>
            </a:pPr>
            <a:r>
              <a:rPr>
                <a:latin typeface="Arial" charset="0"/>
                <a:cs typeface="Arial" charset="0"/>
              </a:rPr>
              <a:t>Families living together, in a relationship of mutual fulfillment</a:t>
            </a:r>
          </a:p>
          <a:p>
            <a:pPr>
              <a:buFont typeface="Symbol" pitchFamily="18" charset="2"/>
              <a:buNone/>
              <a:defRPr/>
            </a:pPr>
            <a:r>
              <a:rPr>
                <a:latin typeface="Arial" charset="0"/>
                <a:cs typeface="Arial" charset="0"/>
              </a:rPr>
              <a:t>(common goal)</a:t>
            </a:r>
          </a:p>
          <a:p>
            <a:pPr>
              <a:buFont typeface="Symbol" pitchFamily="18" charset="2"/>
              <a:buNone/>
              <a:defRPr/>
            </a:pPr>
            <a:r>
              <a:rPr b="1">
                <a:latin typeface="Arial" charset="0"/>
                <a:cs typeface="Arial" charset="0"/>
              </a:rPr>
              <a:t>Society</a:t>
            </a:r>
            <a:endParaRPr>
              <a:latin typeface="Arial" charset="0"/>
              <a:cs typeface="Arial" charset="0"/>
            </a:endParaRPr>
          </a:p>
          <a:p>
            <a:pPr>
              <a:buFont typeface="Symbol" pitchFamily="18" charset="2"/>
              <a:buNone/>
              <a:defRPr/>
            </a:pPr>
            <a:endParaRPr>
              <a:latin typeface="Arial" charset="0"/>
              <a:cs typeface="Arial" charset="0"/>
            </a:endParaRPr>
          </a:p>
          <a:p>
            <a:pPr marL="457200" indent="-457200">
              <a:buFont typeface="Symbol" pitchFamily="18" charset="2"/>
              <a:buNone/>
              <a:defRPr/>
            </a:pPr>
            <a:r>
              <a:rPr>
                <a:latin typeface="Arial" charset="0"/>
                <a:cs typeface="Arial" charset="0"/>
              </a:rPr>
              <a:t>People living together, but not in relationship of mutual fulfillment </a:t>
            </a:r>
          </a:p>
          <a:p>
            <a:pPr marL="457200" indent="-457200">
              <a:buFont typeface="Symbol" pitchFamily="18" charset="2"/>
              <a:buNone/>
              <a:defRPr/>
            </a:pPr>
            <a:r>
              <a:rPr>
                <a:latin typeface="Arial" charset="0"/>
                <a:cs typeface="Arial" charset="0"/>
              </a:rPr>
              <a:t>(differing goals)</a:t>
            </a:r>
          </a:p>
          <a:p>
            <a:pPr marL="457200" indent="-457200">
              <a:buFont typeface="Symbol" pitchFamily="18" charset="2"/>
              <a:buNone/>
              <a:defRPr/>
            </a:pPr>
            <a:r>
              <a:rPr b="1">
                <a:latin typeface="Arial" charset="0"/>
                <a:cs typeface="Arial" charset="0"/>
              </a:rPr>
              <a:t>Crowd</a:t>
            </a:r>
            <a:endParaRPr>
              <a:latin typeface="Arial" charset="0"/>
              <a:cs typeface="Arial" charset="0"/>
            </a:endParaRPr>
          </a:p>
          <a:p>
            <a:pPr marL="457200" indent="-457200">
              <a:buFont typeface="+mj-lt"/>
              <a:buAutoNum type="arabicPeriod"/>
              <a:defRPr/>
            </a:pPr>
            <a:endParaRPr>
              <a:latin typeface="Arial" charset="0"/>
              <a:cs typeface="Arial" charset="0"/>
            </a:endParaRPr>
          </a:p>
          <a:p>
            <a:pPr marL="457200" indent="-457200">
              <a:buFont typeface="Symbol" pitchFamily="18" charset="2"/>
              <a:buNone/>
              <a:defRPr/>
            </a:pPr>
            <a:r>
              <a:rPr>
                <a:latin typeface="Arial" charset="0"/>
                <a:cs typeface="Arial" charset="0"/>
              </a:rPr>
              <a:t>People living separately, in opposition / struggle</a:t>
            </a:r>
          </a:p>
          <a:p>
            <a:pPr marL="457200" indent="-457200">
              <a:buFont typeface="Symbol" pitchFamily="18" charset="2"/>
              <a:buNone/>
              <a:defRPr/>
            </a:pPr>
            <a:r>
              <a:rPr>
                <a:latin typeface="Arial" charset="0"/>
                <a:cs typeface="Arial" charset="0"/>
              </a:rPr>
              <a:t>(conflicting goals)</a:t>
            </a:r>
          </a:p>
          <a:p>
            <a:pPr marL="457200" indent="-457200">
              <a:buFont typeface="Symbol" pitchFamily="18" charset="2"/>
              <a:buNone/>
              <a:defRPr/>
            </a:pPr>
            <a:r>
              <a:rPr b="1">
                <a:latin typeface="Arial" charset="0"/>
                <a:cs typeface="Arial" charset="0"/>
              </a:rPr>
              <a:t>Battlefield</a:t>
            </a:r>
          </a:p>
          <a:p>
            <a:pPr marL="457200" indent="-457200">
              <a:buFont typeface="Symbol" pitchFamily="18" charset="2"/>
              <a:buNone/>
              <a:defRPr/>
            </a:pPr>
            <a:endParaRPr b="1">
              <a:latin typeface="Arial" charset="0"/>
              <a:cs typeface="Arial" charset="0"/>
            </a:endParaRPr>
          </a:p>
          <a:p>
            <a:pPr marL="457200" indent="-457200">
              <a:buFont typeface="Symbol" pitchFamily="18" charset="2"/>
              <a:buNone/>
              <a:defRPr/>
            </a:pPr>
            <a:endParaRPr b="1">
              <a:latin typeface="Arial" charset="0"/>
              <a:cs typeface="Arial" charset="0"/>
            </a:endParaRPr>
          </a:p>
          <a:p>
            <a:pPr marL="457200" indent="-457200">
              <a:buFont typeface="Symbol" pitchFamily="18" charset="2"/>
              <a:buNone/>
              <a:defRPr/>
            </a:pPr>
            <a:endParaRPr b="1">
              <a:latin typeface="Arial" charset="0"/>
              <a:cs typeface="Arial" charset="0"/>
            </a:endParaRPr>
          </a:p>
          <a:p>
            <a:pPr marL="457200" indent="-457200">
              <a:buFont typeface="Symbol" pitchFamily="18" charset="2"/>
              <a:buNone/>
              <a:defRPr/>
            </a:pPr>
            <a:r>
              <a:rPr b="1">
                <a:latin typeface="Arial" charset="0"/>
                <a:cs typeface="Arial" charset="0"/>
              </a:rPr>
              <a:t>We will explore harmony in society</a:t>
            </a:r>
            <a:r>
              <a:rPr>
                <a:latin typeface="Arial" charset="0"/>
                <a:cs typeface="Arial" charset="0"/>
              </a:rPr>
              <a:t> – The base of harmony in society  is harmony in family for which the base is harmony in human being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7F55989-38C7-4EC2-963E-4565DA92E16E}"/>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Harmony in the Society </a:t>
            </a:r>
            <a:endParaRPr lang="en-IN" altLang="en-US" dirty="0"/>
          </a:p>
        </p:txBody>
      </p:sp>
      <p:sp>
        <p:nvSpPr>
          <p:cNvPr id="6147" name="Text Placeholder 2">
            <a:extLst>
              <a:ext uri="{FF2B5EF4-FFF2-40B4-BE49-F238E27FC236}">
                <a16:creationId xmlns:a16="http://schemas.microsoft.com/office/drawing/2014/main" id="{6A403910-A052-460B-B9A6-8C9065E4D8B8}"/>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b="1" dirty="0"/>
              <a:t>Human Goal</a:t>
            </a:r>
            <a:r>
              <a:rPr lang="en-GB" altLang="en-US" b="1" dirty="0"/>
              <a:t> </a:t>
            </a:r>
            <a:endParaRPr lang="en-IN"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r>
              <a:rPr altLang="en-US" dirty="0"/>
              <a:t> </a:t>
            </a:r>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r>
              <a:rPr altLang="en-US" dirty="0"/>
              <a:t>Are all 4 required, desirable or we can leave something out?</a:t>
            </a:r>
          </a:p>
          <a:p>
            <a:pPr>
              <a:buFont typeface="Symbol" pitchFamily="18" charset="2"/>
              <a:buNone/>
            </a:pPr>
            <a:endParaRPr altLang="en-US" dirty="0"/>
          </a:p>
          <a:p>
            <a:pPr>
              <a:buFont typeface="Symbol" pitchFamily="18" charset="2"/>
              <a:buNone/>
            </a:pPr>
            <a:r>
              <a:rPr altLang="en-US" dirty="0"/>
              <a:t>If all 4 are achieved, would anything else be required?</a:t>
            </a:r>
          </a:p>
          <a:p>
            <a:pPr>
              <a:buFont typeface="Symbol" pitchFamily="18" charset="2"/>
              <a:buNone/>
            </a:pPr>
            <a:endParaRPr altLang="en-US" dirty="0"/>
          </a:p>
          <a:p>
            <a:pPr>
              <a:buFont typeface="Symbol" pitchFamily="18" charset="2"/>
              <a:buNone/>
            </a:pPr>
            <a:r>
              <a:rPr altLang="en-US" dirty="0"/>
              <a:t>Are we working for all 4? In the family? In the society?</a:t>
            </a:r>
          </a:p>
        </p:txBody>
      </p:sp>
      <p:sp>
        <p:nvSpPr>
          <p:cNvPr id="26" name="Oval 25">
            <a:extLst>
              <a:ext uri="{FF2B5EF4-FFF2-40B4-BE49-F238E27FC236}">
                <a16:creationId xmlns:a16="http://schemas.microsoft.com/office/drawing/2014/main" id="{D31EF53F-F86B-46E4-9578-B58A7EAB3602}"/>
              </a:ext>
            </a:extLst>
          </p:cNvPr>
          <p:cNvSpPr/>
          <p:nvPr/>
        </p:nvSpPr>
        <p:spPr bwMode="auto">
          <a:xfrm>
            <a:off x="915988" y="2686050"/>
            <a:ext cx="506412" cy="5905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rgbClr val="800080"/>
                </a:solidFill>
              </a:rPr>
              <a:t>1</a:t>
            </a:r>
          </a:p>
        </p:txBody>
      </p:sp>
      <p:sp>
        <p:nvSpPr>
          <p:cNvPr id="27" name="Oval 26">
            <a:extLst>
              <a:ext uri="{FF2B5EF4-FFF2-40B4-BE49-F238E27FC236}">
                <a16:creationId xmlns:a16="http://schemas.microsoft.com/office/drawing/2014/main" id="{CABBFF83-0276-4BB7-9A94-3DB057BAFCC2}"/>
              </a:ext>
            </a:extLst>
          </p:cNvPr>
          <p:cNvSpPr/>
          <p:nvPr/>
        </p:nvSpPr>
        <p:spPr bwMode="auto">
          <a:xfrm>
            <a:off x="3352800" y="2686050"/>
            <a:ext cx="506413" cy="5905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rgbClr val="800080"/>
                </a:solidFill>
              </a:rPr>
              <a:t>2</a:t>
            </a:r>
          </a:p>
        </p:txBody>
      </p:sp>
      <p:sp>
        <p:nvSpPr>
          <p:cNvPr id="28" name="Oval 4">
            <a:extLst>
              <a:ext uri="{FF2B5EF4-FFF2-40B4-BE49-F238E27FC236}">
                <a16:creationId xmlns:a16="http://schemas.microsoft.com/office/drawing/2014/main" id="{BC95AB46-EB70-4BA6-99C9-7C24664B49C5}"/>
              </a:ext>
            </a:extLst>
          </p:cNvPr>
          <p:cNvSpPr/>
          <p:nvPr/>
        </p:nvSpPr>
        <p:spPr bwMode="auto">
          <a:xfrm>
            <a:off x="5715000" y="2686050"/>
            <a:ext cx="506413" cy="5905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rgbClr val="800080"/>
                </a:solidFill>
              </a:rPr>
              <a:t>3</a:t>
            </a:r>
          </a:p>
        </p:txBody>
      </p:sp>
      <p:sp>
        <p:nvSpPr>
          <p:cNvPr id="29" name="Oval 5">
            <a:extLst>
              <a:ext uri="{FF2B5EF4-FFF2-40B4-BE49-F238E27FC236}">
                <a16:creationId xmlns:a16="http://schemas.microsoft.com/office/drawing/2014/main" id="{0F1186F7-7E4D-477D-8FE0-3B46CB40D6B0}"/>
              </a:ext>
            </a:extLst>
          </p:cNvPr>
          <p:cNvSpPr/>
          <p:nvPr/>
        </p:nvSpPr>
        <p:spPr bwMode="auto">
          <a:xfrm>
            <a:off x="7848600" y="2686050"/>
            <a:ext cx="506413" cy="5905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rgbClr val="800080"/>
                </a:solidFill>
              </a:rPr>
              <a:t>4</a:t>
            </a:r>
          </a:p>
        </p:txBody>
      </p:sp>
      <p:cxnSp>
        <p:nvCxnSpPr>
          <p:cNvPr id="31" name="Straight Arrow Connector 30">
            <a:extLst>
              <a:ext uri="{FF2B5EF4-FFF2-40B4-BE49-F238E27FC236}">
                <a16:creationId xmlns:a16="http://schemas.microsoft.com/office/drawing/2014/main" id="{78680E3C-B5BD-4960-B86F-B2E46757C291}"/>
              </a:ext>
            </a:extLst>
          </p:cNvPr>
          <p:cNvCxnSpPr>
            <a:stCxn id="26" idx="6"/>
            <a:endCxn id="27" idx="2"/>
          </p:cNvCxnSpPr>
          <p:nvPr/>
        </p:nvCxnSpPr>
        <p:spPr bwMode="auto">
          <a:xfrm>
            <a:off x="1422400" y="2981325"/>
            <a:ext cx="1930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6479211-43B6-4386-9923-2254A71236C2}"/>
              </a:ext>
            </a:extLst>
          </p:cNvPr>
          <p:cNvCxnSpPr/>
          <p:nvPr/>
        </p:nvCxnSpPr>
        <p:spPr bwMode="auto">
          <a:xfrm>
            <a:off x="1404938" y="3124200"/>
            <a:ext cx="438626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0168194-2763-4897-9091-881CEA92BF5E}"/>
              </a:ext>
            </a:extLst>
          </p:cNvPr>
          <p:cNvCxnSpPr>
            <a:endCxn id="29" idx="4"/>
          </p:cNvCxnSpPr>
          <p:nvPr/>
        </p:nvCxnSpPr>
        <p:spPr bwMode="auto">
          <a:xfrm>
            <a:off x="1404938" y="3276600"/>
            <a:ext cx="669766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251" name="Group 29">
            <a:extLst>
              <a:ext uri="{FF2B5EF4-FFF2-40B4-BE49-F238E27FC236}">
                <a16:creationId xmlns:a16="http://schemas.microsoft.com/office/drawing/2014/main" id="{35F333D3-4A67-4E4A-AA1E-E38BBE9CBF0F}"/>
              </a:ext>
            </a:extLst>
          </p:cNvPr>
          <p:cNvGrpSpPr>
            <a:grpSpLocks/>
          </p:cNvGrpSpPr>
          <p:nvPr/>
        </p:nvGrpSpPr>
        <p:grpSpPr bwMode="auto">
          <a:xfrm>
            <a:off x="1588" y="1162050"/>
            <a:ext cx="2379662" cy="1379538"/>
            <a:chOff x="1620" y="990600"/>
            <a:chExt cx="2380035" cy="1379387"/>
          </a:xfrm>
        </p:grpSpPr>
        <p:sp>
          <p:nvSpPr>
            <p:cNvPr id="4" name="Down Arrow 3">
              <a:extLst>
                <a:ext uri="{FF2B5EF4-FFF2-40B4-BE49-F238E27FC236}">
                  <a16:creationId xmlns:a16="http://schemas.microsoft.com/office/drawing/2014/main" id="{8D8DE522-EB22-4E45-B531-69815EDAA560}"/>
                </a:ext>
              </a:extLst>
            </p:cNvPr>
            <p:cNvSpPr/>
            <p:nvPr/>
          </p:nvSpPr>
          <p:spPr>
            <a:xfrm>
              <a:off x="1086052" y="1676325"/>
              <a:ext cx="152424" cy="30476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0266" name="TextBox 17">
              <a:extLst>
                <a:ext uri="{FF2B5EF4-FFF2-40B4-BE49-F238E27FC236}">
                  <a16:creationId xmlns:a16="http://schemas.microsoft.com/office/drawing/2014/main" id="{F4E0179C-9950-4953-BE1C-48938E0C7474}"/>
                </a:ext>
              </a:extLst>
            </p:cNvPr>
            <p:cNvSpPr txBox="1">
              <a:spLocks noChangeArrowheads="1"/>
            </p:cNvSpPr>
            <p:nvPr/>
          </p:nvSpPr>
          <p:spPr bwMode="auto">
            <a:xfrm>
              <a:off x="19455" y="990600"/>
              <a:ext cx="2362200" cy="646331"/>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a:cs typeface="Arial" panose="020B0604020202020204" pitchFamily="34" charset="0"/>
                </a:rPr>
                <a:t>Right Understanding &amp; Right Feeling</a:t>
              </a:r>
            </a:p>
          </p:txBody>
        </p:sp>
        <p:sp>
          <p:nvSpPr>
            <p:cNvPr id="10267" name="TextBox 18">
              <a:extLst>
                <a:ext uri="{FF2B5EF4-FFF2-40B4-BE49-F238E27FC236}">
                  <a16:creationId xmlns:a16="http://schemas.microsoft.com/office/drawing/2014/main" id="{40C232C7-333C-4B17-A58D-2EBCBB3C5414}"/>
                </a:ext>
              </a:extLst>
            </p:cNvPr>
            <p:cNvSpPr txBox="1">
              <a:spLocks noChangeArrowheads="1"/>
            </p:cNvSpPr>
            <p:nvPr/>
          </p:nvSpPr>
          <p:spPr bwMode="auto">
            <a:xfrm>
              <a:off x="1620" y="2000655"/>
              <a:ext cx="2362200" cy="369332"/>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In Every Individual</a:t>
              </a:r>
              <a:endParaRPr lang="en-IN" altLang="en-US">
                <a:cs typeface="Arial" panose="020B0604020202020204" pitchFamily="34" charset="0"/>
              </a:endParaRPr>
            </a:p>
          </p:txBody>
        </p:sp>
      </p:grpSp>
      <p:grpSp>
        <p:nvGrpSpPr>
          <p:cNvPr id="10252" name="Group 31">
            <a:extLst>
              <a:ext uri="{FF2B5EF4-FFF2-40B4-BE49-F238E27FC236}">
                <a16:creationId xmlns:a16="http://schemas.microsoft.com/office/drawing/2014/main" id="{ACD1863E-68F7-4689-BC96-8BC55454ECFD}"/>
              </a:ext>
            </a:extLst>
          </p:cNvPr>
          <p:cNvGrpSpPr>
            <a:grpSpLocks/>
          </p:cNvGrpSpPr>
          <p:nvPr/>
        </p:nvGrpSpPr>
        <p:grpSpPr bwMode="auto">
          <a:xfrm>
            <a:off x="2609850" y="1162050"/>
            <a:ext cx="2038350" cy="1379538"/>
            <a:chOff x="2610255" y="990600"/>
            <a:chExt cx="2037945" cy="1379387"/>
          </a:xfrm>
        </p:grpSpPr>
        <p:sp>
          <p:nvSpPr>
            <p:cNvPr id="10" name="Down Arrow 9">
              <a:extLst>
                <a:ext uri="{FF2B5EF4-FFF2-40B4-BE49-F238E27FC236}">
                  <a16:creationId xmlns:a16="http://schemas.microsoft.com/office/drawing/2014/main" id="{430F6A76-94A7-4886-A875-5E417C9355D4}"/>
                </a:ext>
              </a:extLst>
            </p:cNvPr>
            <p:cNvSpPr/>
            <p:nvPr/>
          </p:nvSpPr>
          <p:spPr>
            <a:xfrm>
              <a:off x="3524473" y="1676325"/>
              <a:ext cx="152370" cy="30476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0263" name="TextBox 19">
              <a:extLst>
                <a:ext uri="{FF2B5EF4-FFF2-40B4-BE49-F238E27FC236}">
                  <a16:creationId xmlns:a16="http://schemas.microsoft.com/office/drawing/2014/main" id="{E7897905-F671-46D5-936E-C88695030B7B}"/>
                </a:ext>
              </a:extLst>
            </p:cNvPr>
            <p:cNvSpPr txBox="1">
              <a:spLocks noChangeArrowheads="1"/>
            </p:cNvSpPr>
            <p:nvPr/>
          </p:nvSpPr>
          <p:spPr bwMode="auto">
            <a:xfrm>
              <a:off x="2647545" y="990600"/>
              <a:ext cx="2000655" cy="646331"/>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Prosperity</a:t>
              </a:r>
            </a:p>
            <a:p>
              <a:pPr eaLnBrk="1" hangingPunct="1"/>
              <a:endParaRPr lang="en-IN" altLang="en-US">
                <a:cs typeface="Arial" panose="020B0604020202020204" pitchFamily="34" charset="0"/>
              </a:endParaRPr>
            </a:p>
          </p:txBody>
        </p:sp>
        <p:sp>
          <p:nvSpPr>
            <p:cNvPr id="10264" name="TextBox 20">
              <a:extLst>
                <a:ext uri="{FF2B5EF4-FFF2-40B4-BE49-F238E27FC236}">
                  <a16:creationId xmlns:a16="http://schemas.microsoft.com/office/drawing/2014/main" id="{095BD2E8-BA5E-4925-81BA-5DD81C905F69}"/>
                </a:ext>
              </a:extLst>
            </p:cNvPr>
            <p:cNvSpPr txBox="1">
              <a:spLocks noChangeArrowheads="1"/>
            </p:cNvSpPr>
            <p:nvPr/>
          </p:nvSpPr>
          <p:spPr bwMode="auto">
            <a:xfrm>
              <a:off x="2610255" y="2000655"/>
              <a:ext cx="2000655" cy="369332"/>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In Every Family</a:t>
              </a:r>
              <a:endParaRPr lang="en-IN" altLang="en-US">
                <a:cs typeface="Arial" panose="020B0604020202020204" pitchFamily="34" charset="0"/>
              </a:endParaRPr>
            </a:p>
          </p:txBody>
        </p:sp>
      </p:grpSp>
      <p:grpSp>
        <p:nvGrpSpPr>
          <p:cNvPr id="10253" name="Group 33">
            <a:extLst>
              <a:ext uri="{FF2B5EF4-FFF2-40B4-BE49-F238E27FC236}">
                <a16:creationId xmlns:a16="http://schemas.microsoft.com/office/drawing/2014/main" id="{F454BD96-C92C-455A-BFA9-671E3DD48376}"/>
              </a:ext>
            </a:extLst>
          </p:cNvPr>
          <p:cNvGrpSpPr>
            <a:grpSpLocks/>
          </p:cNvGrpSpPr>
          <p:nvPr/>
        </p:nvGrpSpPr>
        <p:grpSpPr bwMode="auto">
          <a:xfrm>
            <a:off x="4935538" y="1162050"/>
            <a:ext cx="1998662" cy="1379538"/>
            <a:chOff x="4935165" y="990600"/>
            <a:chExt cx="1999035" cy="1379387"/>
          </a:xfrm>
        </p:grpSpPr>
        <p:sp>
          <p:nvSpPr>
            <p:cNvPr id="11" name="Down Arrow 10">
              <a:extLst>
                <a:ext uri="{FF2B5EF4-FFF2-40B4-BE49-F238E27FC236}">
                  <a16:creationId xmlns:a16="http://schemas.microsoft.com/office/drawing/2014/main" id="{12678659-797A-424E-A39D-774EC675E761}"/>
                </a:ext>
              </a:extLst>
            </p:cNvPr>
            <p:cNvSpPr/>
            <p:nvPr/>
          </p:nvSpPr>
          <p:spPr>
            <a:xfrm>
              <a:off x="5867201" y="1676325"/>
              <a:ext cx="152428" cy="30476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0260" name="TextBox 21">
              <a:extLst>
                <a:ext uri="{FF2B5EF4-FFF2-40B4-BE49-F238E27FC236}">
                  <a16:creationId xmlns:a16="http://schemas.microsoft.com/office/drawing/2014/main" id="{BD904B2D-6DFA-4955-89BC-8F66A1D269ED}"/>
                </a:ext>
              </a:extLst>
            </p:cNvPr>
            <p:cNvSpPr txBox="1">
              <a:spLocks noChangeArrowheads="1"/>
            </p:cNvSpPr>
            <p:nvPr/>
          </p:nvSpPr>
          <p:spPr bwMode="auto">
            <a:xfrm>
              <a:off x="4953000" y="990600"/>
              <a:ext cx="1981200" cy="646331"/>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Fearlessness</a:t>
              </a:r>
            </a:p>
            <a:p>
              <a:pPr eaLnBrk="1" hangingPunct="1"/>
              <a:r>
                <a:rPr lang="en-GB" altLang="en-US">
                  <a:cs typeface="Arial" panose="020B0604020202020204" pitchFamily="34" charset="0"/>
                </a:rPr>
                <a:t>(Trust)</a:t>
              </a:r>
              <a:endParaRPr lang="en-IN" altLang="en-US">
                <a:cs typeface="Arial" panose="020B0604020202020204" pitchFamily="34" charset="0"/>
              </a:endParaRPr>
            </a:p>
          </p:txBody>
        </p:sp>
        <p:sp>
          <p:nvSpPr>
            <p:cNvPr id="10261" name="TextBox 22">
              <a:extLst>
                <a:ext uri="{FF2B5EF4-FFF2-40B4-BE49-F238E27FC236}">
                  <a16:creationId xmlns:a16="http://schemas.microsoft.com/office/drawing/2014/main" id="{ABA9519E-EA7A-4D6F-82F9-70CEEB20D714}"/>
                </a:ext>
              </a:extLst>
            </p:cNvPr>
            <p:cNvSpPr txBox="1">
              <a:spLocks noChangeArrowheads="1"/>
            </p:cNvSpPr>
            <p:nvPr/>
          </p:nvSpPr>
          <p:spPr bwMode="auto">
            <a:xfrm>
              <a:off x="4935165" y="2000655"/>
              <a:ext cx="1981200" cy="369332"/>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In Society</a:t>
              </a:r>
              <a:endParaRPr lang="en-IN" altLang="en-US">
                <a:cs typeface="Arial" panose="020B0604020202020204" pitchFamily="34" charset="0"/>
              </a:endParaRPr>
            </a:p>
          </p:txBody>
        </p:sp>
      </p:grpSp>
      <p:grpSp>
        <p:nvGrpSpPr>
          <p:cNvPr id="10254" name="Group 34">
            <a:extLst>
              <a:ext uri="{FF2B5EF4-FFF2-40B4-BE49-F238E27FC236}">
                <a16:creationId xmlns:a16="http://schemas.microsoft.com/office/drawing/2014/main" id="{A2B39B50-549E-47CA-9347-A5EC5B534FFF}"/>
              </a:ext>
            </a:extLst>
          </p:cNvPr>
          <p:cNvGrpSpPr>
            <a:grpSpLocks/>
          </p:cNvGrpSpPr>
          <p:nvPr/>
        </p:nvGrpSpPr>
        <p:grpSpPr bwMode="auto">
          <a:xfrm>
            <a:off x="7123113" y="1162050"/>
            <a:ext cx="1981200" cy="1655763"/>
            <a:chOff x="7123890" y="990600"/>
            <a:chExt cx="1981200" cy="1656315"/>
          </a:xfrm>
        </p:grpSpPr>
        <p:sp>
          <p:nvSpPr>
            <p:cNvPr id="12" name="Down Arrow 11">
              <a:extLst>
                <a:ext uri="{FF2B5EF4-FFF2-40B4-BE49-F238E27FC236}">
                  <a16:creationId xmlns:a16="http://schemas.microsoft.com/office/drawing/2014/main" id="{34BADD18-60B6-4564-8452-2E552E115854}"/>
                </a:ext>
              </a:extLst>
            </p:cNvPr>
            <p:cNvSpPr/>
            <p:nvPr/>
          </p:nvSpPr>
          <p:spPr>
            <a:xfrm>
              <a:off x="8020827" y="1676629"/>
              <a:ext cx="152400" cy="30490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0257" name="TextBox 23">
              <a:extLst>
                <a:ext uri="{FF2B5EF4-FFF2-40B4-BE49-F238E27FC236}">
                  <a16:creationId xmlns:a16="http://schemas.microsoft.com/office/drawing/2014/main" id="{8882DBC3-8A31-4D84-8521-723915AD4A59}"/>
                </a:ext>
              </a:extLst>
            </p:cNvPr>
            <p:cNvSpPr txBox="1">
              <a:spLocks noChangeArrowheads="1"/>
            </p:cNvSpPr>
            <p:nvPr/>
          </p:nvSpPr>
          <p:spPr bwMode="auto">
            <a:xfrm>
              <a:off x="7123890" y="990600"/>
              <a:ext cx="1981200" cy="646546"/>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Symbol" panose="05050102010706020507" pitchFamily="18" charset="2"/>
                <a:buNone/>
              </a:pPr>
              <a:r>
                <a:rPr lang="en-GB" altLang="en-US">
                  <a:cs typeface="Arial" panose="020B0604020202020204" pitchFamily="34" charset="0"/>
                </a:rPr>
                <a:t>Co-Existence</a:t>
              </a:r>
            </a:p>
            <a:p>
              <a:pPr eaLnBrk="1" hangingPunct="1">
                <a:buFont typeface="Symbol" panose="05050102010706020507" pitchFamily="18" charset="2"/>
                <a:buNone/>
              </a:pPr>
              <a:r>
                <a:rPr lang="en-GB" altLang="en-US" sz="1600">
                  <a:cs typeface="Arial" panose="020B0604020202020204" pitchFamily="34" charset="0"/>
                </a:rPr>
                <a:t>(mutual fulfilment)</a:t>
              </a:r>
              <a:r>
                <a:rPr lang="en-GB" altLang="en-US">
                  <a:cs typeface="Arial" panose="020B0604020202020204" pitchFamily="34" charset="0"/>
                </a:rPr>
                <a:t> </a:t>
              </a:r>
              <a:endParaRPr lang="en-GB" altLang="en-US" sz="1600">
                <a:cs typeface="Arial" panose="020B0604020202020204" pitchFamily="34" charset="0"/>
              </a:endParaRPr>
            </a:p>
          </p:txBody>
        </p:sp>
        <p:sp>
          <p:nvSpPr>
            <p:cNvPr id="10258" name="TextBox 24">
              <a:extLst>
                <a:ext uri="{FF2B5EF4-FFF2-40B4-BE49-F238E27FC236}">
                  <a16:creationId xmlns:a16="http://schemas.microsoft.com/office/drawing/2014/main" id="{2E1FBEA8-2977-4497-8919-A0E396EE3FAC}"/>
                </a:ext>
              </a:extLst>
            </p:cNvPr>
            <p:cNvSpPr txBox="1">
              <a:spLocks noChangeArrowheads="1"/>
            </p:cNvSpPr>
            <p:nvPr/>
          </p:nvSpPr>
          <p:spPr bwMode="auto">
            <a:xfrm>
              <a:off x="7123890" y="2000655"/>
              <a:ext cx="1981200" cy="646260"/>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Symbol" panose="05050102010706020507" pitchFamily="18" charset="2"/>
                <a:buNone/>
              </a:pPr>
              <a:r>
                <a:rPr lang="en-GB" altLang="en-US">
                  <a:cs typeface="Arial" panose="020B0604020202020204" pitchFamily="34" charset="0"/>
                </a:rPr>
                <a:t>In Nature/ Existence</a:t>
              </a:r>
            </a:p>
          </p:txBody>
        </p:sp>
      </p:grpSp>
      <p:sp>
        <p:nvSpPr>
          <p:cNvPr id="10255" name="Rectangle 29">
            <a:extLst>
              <a:ext uri="{FF2B5EF4-FFF2-40B4-BE49-F238E27FC236}">
                <a16:creationId xmlns:a16="http://schemas.microsoft.com/office/drawing/2014/main" id="{0A5CD826-D3D2-4107-A1DE-F7750B107081}"/>
              </a:ext>
            </a:extLst>
          </p:cNvPr>
          <p:cNvSpPr>
            <a:spLocks noChangeArrowheads="1"/>
          </p:cNvSpPr>
          <p:nvPr/>
        </p:nvSpPr>
        <p:spPr bwMode="auto">
          <a:xfrm>
            <a:off x="1239838" y="1828800"/>
            <a:ext cx="12747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a:cs typeface="Arial" panose="020B0604020202020204" pitchFamily="34" charset="0"/>
              </a:rPr>
              <a:t>Happiness</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14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AEE95086-724C-4486-B58F-1CB989FA5DA5}"/>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Current State – Have we understood our Goal?</a:t>
            </a:r>
            <a:endParaRPr lang="en-IN" altLang="en-US"/>
          </a:p>
        </p:txBody>
      </p:sp>
      <p:sp>
        <p:nvSpPr>
          <p:cNvPr id="12291" name="Text Placeholder 2">
            <a:extLst>
              <a:ext uri="{FF2B5EF4-FFF2-40B4-BE49-F238E27FC236}">
                <a16:creationId xmlns:a16="http://schemas.microsoft.com/office/drawing/2014/main" id="{032EA52C-5AAD-4988-904F-882114DB12AB}"/>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b="1" dirty="0"/>
              <a:t>Human Goal </a:t>
            </a:r>
            <a:endParaRPr lang="en-IN"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lang="it-IT" altLang="en-US" b="1" dirty="0"/>
          </a:p>
          <a:p>
            <a:pPr>
              <a:buFont typeface="Symbol" pitchFamily="18" charset="2"/>
              <a:buNone/>
            </a:pPr>
            <a:endParaRPr altLang="en-US" b="1" dirty="0"/>
          </a:p>
          <a:p>
            <a:pPr>
              <a:buFont typeface="Symbol" pitchFamily="18" charset="2"/>
              <a:buNone/>
            </a:pPr>
            <a:r>
              <a:rPr lang="en-GB" altLang="en-US" b="1" dirty="0"/>
              <a:t>Gross Misunderstanding </a:t>
            </a:r>
            <a:endParaRPr altLang="en-US" b="1" dirty="0"/>
          </a:p>
          <a:p>
            <a:pPr>
              <a:buFont typeface="Symbol" pitchFamily="18" charset="2"/>
              <a:buNone/>
            </a:pPr>
            <a:endParaRPr altLang="en-US" b="1" dirty="0"/>
          </a:p>
          <a:p>
            <a:pPr>
              <a:buFont typeface="Symbol" pitchFamily="18" charset="2"/>
              <a:buNone/>
            </a:pPr>
            <a:endParaRPr altLang="en-US" b="1" dirty="0"/>
          </a:p>
        </p:txBody>
      </p:sp>
      <p:grpSp>
        <p:nvGrpSpPr>
          <p:cNvPr id="12292" name="Group 29">
            <a:extLst>
              <a:ext uri="{FF2B5EF4-FFF2-40B4-BE49-F238E27FC236}">
                <a16:creationId xmlns:a16="http://schemas.microsoft.com/office/drawing/2014/main" id="{DBC47FA6-28EC-4E2F-81E2-659765803CE4}"/>
              </a:ext>
            </a:extLst>
          </p:cNvPr>
          <p:cNvGrpSpPr>
            <a:grpSpLocks/>
          </p:cNvGrpSpPr>
          <p:nvPr/>
        </p:nvGrpSpPr>
        <p:grpSpPr bwMode="auto">
          <a:xfrm>
            <a:off x="1588" y="1162050"/>
            <a:ext cx="2379662" cy="1379538"/>
            <a:chOff x="1620" y="990600"/>
            <a:chExt cx="2380035" cy="1379387"/>
          </a:xfrm>
        </p:grpSpPr>
        <p:sp>
          <p:nvSpPr>
            <p:cNvPr id="4" name="Down Arrow 3">
              <a:extLst>
                <a:ext uri="{FF2B5EF4-FFF2-40B4-BE49-F238E27FC236}">
                  <a16:creationId xmlns:a16="http://schemas.microsoft.com/office/drawing/2014/main" id="{8246E86A-CA0B-4E02-BF87-394D1149C409}"/>
                </a:ext>
              </a:extLst>
            </p:cNvPr>
            <p:cNvSpPr/>
            <p:nvPr/>
          </p:nvSpPr>
          <p:spPr>
            <a:xfrm>
              <a:off x="1086052" y="1676325"/>
              <a:ext cx="152424" cy="30476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2336" name="TextBox 17">
              <a:extLst>
                <a:ext uri="{FF2B5EF4-FFF2-40B4-BE49-F238E27FC236}">
                  <a16:creationId xmlns:a16="http://schemas.microsoft.com/office/drawing/2014/main" id="{59583D28-86C2-4B5B-9D16-0B3F4E652B91}"/>
                </a:ext>
              </a:extLst>
            </p:cNvPr>
            <p:cNvSpPr txBox="1">
              <a:spLocks noChangeArrowheads="1"/>
            </p:cNvSpPr>
            <p:nvPr/>
          </p:nvSpPr>
          <p:spPr bwMode="auto">
            <a:xfrm>
              <a:off x="19455" y="990600"/>
              <a:ext cx="2362200" cy="646331"/>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a:cs typeface="Arial" panose="020B0604020202020204" pitchFamily="34" charset="0"/>
                </a:rPr>
                <a:t>Right Understanding &amp; Right Feeling</a:t>
              </a:r>
            </a:p>
          </p:txBody>
        </p:sp>
        <p:sp>
          <p:nvSpPr>
            <p:cNvPr id="12337" name="TextBox 18">
              <a:extLst>
                <a:ext uri="{FF2B5EF4-FFF2-40B4-BE49-F238E27FC236}">
                  <a16:creationId xmlns:a16="http://schemas.microsoft.com/office/drawing/2014/main" id="{5104912D-7BC3-41A7-8A42-F92A2A9180BE}"/>
                </a:ext>
              </a:extLst>
            </p:cNvPr>
            <p:cNvSpPr txBox="1">
              <a:spLocks noChangeArrowheads="1"/>
            </p:cNvSpPr>
            <p:nvPr/>
          </p:nvSpPr>
          <p:spPr bwMode="auto">
            <a:xfrm>
              <a:off x="1620" y="2000655"/>
              <a:ext cx="2362200" cy="369332"/>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In Every Individual</a:t>
              </a:r>
              <a:endParaRPr lang="en-IN" altLang="en-US">
                <a:cs typeface="Arial" panose="020B0604020202020204" pitchFamily="34" charset="0"/>
              </a:endParaRPr>
            </a:p>
          </p:txBody>
        </p:sp>
      </p:grpSp>
      <p:grpSp>
        <p:nvGrpSpPr>
          <p:cNvPr id="12293" name="Group 31">
            <a:extLst>
              <a:ext uri="{FF2B5EF4-FFF2-40B4-BE49-F238E27FC236}">
                <a16:creationId xmlns:a16="http://schemas.microsoft.com/office/drawing/2014/main" id="{BBEB5E5D-90D7-4117-89E3-0C5BA84E99D7}"/>
              </a:ext>
            </a:extLst>
          </p:cNvPr>
          <p:cNvGrpSpPr>
            <a:grpSpLocks/>
          </p:cNvGrpSpPr>
          <p:nvPr/>
        </p:nvGrpSpPr>
        <p:grpSpPr bwMode="auto">
          <a:xfrm>
            <a:off x="2609850" y="1162050"/>
            <a:ext cx="2038350" cy="1379538"/>
            <a:chOff x="2610255" y="990600"/>
            <a:chExt cx="2037945" cy="1379387"/>
          </a:xfrm>
        </p:grpSpPr>
        <p:sp>
          <p:nvSpPr>
            <p:cNvPr id="10" name="Down Arrow 9">
              <a:extLst>
                <a:ext uri="{FF2B5EF4-FFF2-40B4-BE49-F238E27FC236}">
                  <a16:creationId xmlns:a16="http://schemas.microsoft.com/office/drawing/2014/main" id="{E008F6D1-D9B3-4879-8F81-2DD2F38690A7}"/>
                </a:ext>
              </a:extLst>
            </p:cNvPr>
            <p:cNvSpPr/>
            <p:nvPr/>
          </p:nvSpPr>
          <p:spPr>
            <a:xfrm>
              <a:off x="3524473" y="1676325"/>
              <a:ext cx="152370" cy="30476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2333" name="TextBox 19">
              <a:extLst>
                <a:ext uri="{FF2B5EF4-FFF2-40B4-BE49-F238E27FC236}">
                  <a16:creationId xmlns:a16="http://schemas.microsoft.com/office/drawing/2014/main" id="{375A9A9A-1C3C-4E3C-8A81-9DBBBE6E9B6D}"/>
                </a:ext>
              </a:extLst>
            </p:cNvPr>
            <p:cNvSpPr txBox="1">
              <a:spLocks noChangeArrowheads="1"/>
            </p:cNvSpPr>
            <p:nvPr/>
          </p:nvSpPr>
          <p:spPr bwMode="auto">
            <a:xfrm>
              <a:off x="2647545" y="990600"/>
              <a:ext cx="2000655" cy="646331"/>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Prosperity</a:t>
              </a:r>
            </a:p>
            <a:p>
              <a:pPr eaLnBrk="1" hangingPunct="1"/>
              <a:endParaRPr lang="en-IN" altLang="en-US">
                <a:cs typeface="Arial" panose="020B0604020202020204" pitchFamily="34" charset="0"/>
              </a:endParaRPr>
            </a:p>
          </p:txBody>
        </p:sp>
        <p:sp>
          <p:nvSpPr>
            <p:cNvPr id="12334" name="TextBox 20">
              <a:extLst>
                <a:ext uri="{FF2B5EF4-FFF2-40B4-BE49-F238E27FC236}">
                  <a16:creationId xmlns:a16="http://schemas.microsoft.com/office/drawing/2014/main" id="{F8A15AA9-9A46-4F3F-9267-888FB9E60738}"/>
                </a:ext>
              </a:extLst>
            </p:cNvPr>
            <p:cNvSpPr txBox="1">
              <a:spLocks noChangeArrowheads="1"/>
            </p:cNvSpPr>
            <p:nvPr/>
          </p:nvSpPr>
          <p:spPr bwMode="auto">
            <a:xfrm>
              <a:off x="2610255" y="2000655"/>
              <a:ext cx="2000655" cy="369332"/>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In Every Family</a:t>
              </a:r>
              <a:endParaRPr lang="en-IN" altLang="en-US">
                <a:cs typeface="Arial" panose="020B0604020202020204" pitchFamily="34" charset="0"/>
              </a:endParaRPr>
            </a:p>
          </p:txBody>
        </p:sp>
      </p:grpSp>
      <p:grpSp>
        <p:nvGrpSpPr>
          <p:cNvPr id="12294" name="Group 33">
            <a:extLst>
              <a:ext uri="{FF2B5EF4-FFF2-40B4-BE49-F238E27FC236}">
                <a16:creationId xmlns:a16="http://schemas.microsoft.com/office/drawing/2014/main" id="{656D823D-27EC-453E-A2CE-D2FFA8D20880}"/>
              </a:ext>
            </a:extLst>
          </p:cNvPr>
          <p:cNvGrpSpPr>
            <a:grpSpLocks/>
          </p:cNvGrpSpPr>
          <p:nvPr/>
        </p:nvGrpSpPr>
        <p:grpSpPr bwMode="auto">
          <a:xfrm>
            <a:off x="4935538" y="1162050"/>
            <a:ext cx="1998662" cy="1379538"/>
            <a:chOff x="4935165" y="990600"/>
            <a:chExt cx="1999035" cy="1379387"/>
          </a:xfrm>
        </p:grpSpPr>
        <p:sp>
          <p:nvSpPr>
            <p:cNvPr id="11" name="Down Arrow 10">
              <a:extLst>
                <a:ext uri="{FF2B5EF4-FFF2-40B4-BE49-F238E27FC236}">
                  <a16:creationId xmlns:a16="http://schemas.microsoft.com/office/drawing/2014/main" id="{3428D9F6-DBE6-4800-AA41-6968228AE159}"/>
                </a:ext>
              </a:extLst>
            </p:cNvPr>
            <p:cNvSpPr/>
            <p:nvPr/>
          </p:nvSpPr>
          <p:spPr>
            <a:xfrm>
              <a:off x="5867201" y="1676325"/>
              <a:ext cx="152428" cy="30476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2330" name="TextBox 21">
              <a:extLst>
                <a:ext uri="{FF2B5EF4-FFF2-40B4-BE49-F238E27FC236}">
                  <a16:creationId xmlns:a16="http://schemas.microsoft.com/office/drawing/2014/main" id="{F2A627CA-1363-4FA9-9D64-01E1350FFF14}"/>
                </a:ext>
              </a:extLst>
            </p:cNvPr>
            <p:cNvSpPr txBox="1">
              <a:spLocks noChangeArrowheads="1"/>
            </p:cNvSpPr>
            <p:nvPr/>
          </p:nvSpPr>
          <p:spPr bwMode="auto">
            <a:xfrm>
              <a:off x="4953000" y="990600"/>
              <a:ext cx="1981200" cy="646331"/>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Fearlessness</a:t>
              </a:r>
            </a:p>
            <a:p>
              <a:pPr eaLnBrk="1" hangingPunct="1"/>
              <a:r>
                <a:rPr lang="en-GB" altLang="en-US">
                  <a:cs typeface="Arial" panose="020B0604020202020204" pitchFamily="34" charset="0"/>
                </a:rPr>
                <a:t>(Trust)</a:t>
              </a:r>
              <a:endParaRPr lang="en-IN" altLang="en-US">
                <a:cs typeface="Arial" panose="020B0604020202020204" pitchFamily="34" charset="0"/>
              </a:endParaRPr>
            </a:p>
          </p:txBody>
        </p:sp>
        <p:sp>
          <p:nvSpPr>
            <p:cNvPr id="12331" name="TextBox 22">
              <a:extLst>
                <a:ext uri="{FF2B5EF4-FFF2-40B4-BE49-F238E27FC236}">
                  <a16:creationId xmlns:a16="http://schemas.microsoft.com/office/drawing/2014/main" id="{4E85F87A-CF18-48F4-8CE0-E16ABC19C7F2}"/>
                </a:ext>
              </a:extLst>
            </p:cNvPr>
            <p:cNvSpPr txBox="1">
              <a:spLocks noChangeArrowheads="1"/>
            </p:cNvSpPr>
            <p:nvPr/>
          </p:nvSpPr>
          <p:spPr bwMode="auto">
            <a:xfrm>
              <a:off x="4935165" y="2000655"/>
              <a:ext cx="1981200" cy="369332"/>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In Society</a:t>
              </a:r>
              <a:endParaRPr lang="en-IN" altLang="en-US">
                <a:cs typeface="Arial" panose="020B0604020202020204" pitchFamily="34" charset="0"/>
              </a:endParaRPr>
            </a:p>
          </p:txBody>
        </p:sp>
      </p:grpSp>
      <p:grpSp>
        <p:nvGrpSpPr>
          <p:cNvPr id="12295" name="Group 34">
            <a:extLst>
              <a:ext uri="{FF2B5EF4-FFF2-40B4-BE49-F238E27FC236}">
                <a16:creationId xmlns:a16="http://schemas.microsoft.com/office/drawing/2014/main" id="{A069BFB8-87D9-4387-B190-94119DCD382E}"/>
              </a:ext>
            </a:extLst>
          </p:cNvPr>
          <p:cNvGrpSpPr>
            <a:grpSpLocks/>
          </p:cNvGrpSpPr>
          <p:nvPr/>
        </p:nvGrpSpPr>
        <p:grpSpPr bwMode="auto">
          <a:xfrm>
            <a:off x="7123113" y="1162050"/>
            <a:ext cx="1981200" cy="1655763"/>
            <a:chOff x="7123890" y="990600"/>
            <a:chExt cx="1981200" cy="1656315"/>
          </a:xfrm>
        </p:grpSpPr>
        <p:sp>
          <p:nvSpPr>
            <p:cNvPr id="12" name="Down Arrow 11">
              <a:extLst>
                <a:ext uri="{FF2B5EF4-FFF2-40B4-BE49-F238E27FC236}">
                  <a16:creationId xmlns:a16="http://schemas.microsoft.com/office/drawing/2014/main" id="{902F4248-DCB5-43F3-A30D-F5C25E00511A}"/>
                </a:ext>
              </a:extLst>
            </p:cNvPr>
            <p:cNvSpPr/>
            <p:nvPr/>
          </p:nvSpPr>
          <p:spPr>
            <a:xfrm>
              <a:off x="8020827" y="1676629"/>
              <a:ext cx="152400" cy="30490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2327" name="TextBox 23">
              <a:extLst>
                <a:ext uri="{FF2B5EF4-FFF2-40B4-BE49-F238E27FC236}">
                  <a16:creationId xmlns:a16="http://schemas.microsoft.com/office/drawing/2014/main" id="{6FA3A26F-A0F6-4846-87CC-0F35C4968BAF}"/>
                </a:ext>
              </a:extLst>
            </p:cNvPr>
            <p:cNvSpPr txBox="1">
              <a:spLocks noChangeArrowheads="1"/>
            </p:cNvSpPr>
            <p:nvPr/>
          </p:nvSpPr>
          <p:spPr bwMode="auto">
            <a:xfrm>
              <a:off x="7123890" y="990600"/>
              <a:ext cx="1981200" cy="584970"/>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Symbol" panose="05050102010706020507" pitchFamily="18" charset="2"/>
                <a:buNone/>
              </a:pPr>
              <a:r>
                <a:rPr lang="en-GB" altLang="en-US">
                  <a:cs typeface="Arial" panose="020B0604020202020204" pitchFamily="34" charset="0"/>
                </a:rPr>
                <a:t>Co-Existence</a:t>
              </a:r>
            </a:p>
            <a:p>
              <a:pPr eaLnBrk="1" hangingPunct="1">
                <a:buFont typeface="Symbol" panose="05050102010706020507" pitchFamily="18" charset="2"/>
                <a:buNone/>
              </a:pPr>
              <a:r>
                <a:rPr lang="en-GB" altLang="en-US" sz="1400">
                  <a:cs typeface="Arial" panose="020B0604020202020204" pitchFamily="34" charset="0"/>
                </a:rPr>
                <a:t>(mutual fulfilment)</a:t>
              </a:r>
            </a:p>
          </p:txBody>
        </p:sp>
        <p:sp>
          <p:nvSpPr>
            <p:cNvPr id="12328" name="TextBox 24">
              <a:extLst>
                <a:ext uri="{FF2B5EF4-FFF2-40B4-BE49-F238E27FC236}">
                  <a16:creationId xmlns:a16="http://schemas.microsoft.com/office/drawing/2014/main" id="{AF6151E5-FE9D-4477-968D-1B86EA4D95DE}"/>
                </a:ext>
              </a:extLst>
            </p:cNvPr>
            <p:cNvSpPr txBox="1">
              <a:spLocks noChangeArrowheads="1"/>
            </p:cNvSpPr>
            <p:nvPr/>
          </p:nvSpPr>
          <p:spPr bwMode="auto">
            <a:xfrm>
              <a:off x="7123890" y="2000655"/>
              <a:ext cx="1981200" cy="646260"/>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Symbol" panose="05050102010706020507" pitchFamily="18" charset="2"/>
                <a:buNone/>
              </a:pPr>
              <a:r>
                <a:rPr lang="en-GB" altLang="en-US">
                  <a:cs typeface="Arial" panose="020B0604020202020204" pitchFamily="34" charset="0"/>
                </a:rPr>
                <a:t>In Nature/ Existence</a:t>
              </a:r>
            </a:p>
          </p:txBody>
        </p:sp>
      </p:grpSp>
      <p:grpSp>
        <p:nvGrpSpPr>
          <p:cNvPr id="12296" name="Group 47">
            <a:extLst>
              <a:ext uri="{FF2B5EF4-FFF2-40B4-BE49-F238E27FC236}">
                <a16:creationId xmlns:a16="http://schemas.microsoft.com/office/drawing/2014/main" id="{E9BF8A4F-FD5F-44EA-B66C-E1BAE98921E0}"/>
              </a:ext>
            </a:extLst>
          </p:cNvPr>
          <p:cNvGrpSpPr>
            <a:grpSpLocks/>
          </p:cNvGrpSpPr>
          <p:nvPr/>
        </p:nvGrpSpPr>
        <p:grpSpPr bwMode="auto">
          <a:xfrm>
            <a:off x="1588" y="3641057"/>
            <a:ext cx="8990012" cy="2716881"/>
            <a:chOff x="1588" y="3641057"/>
            <a:chExt cx="8990012" cy="2716881"/>
          </a:xfrm>
        </p:grpSpPr>
        <p:grpSp>
          <p:nvGrpSpPr>
            <p:cNvPr id="12298" name="Group 81">
              <a:extLst>
                <a:ext uri="{FF2B5EF4-FFF2-40B4-BE49-F238E27FC236}">
                  <a16:creationId xmlns:a16="http://schemas.microsoft.com/office/drawing/2014/main" id="{BEFCDA2F-B812-4C94-AA6D-1DC22DFDA019}"/>
                </a:ext>
              </a:extLst>
            </p:cNvPr>
            <p:cNvGrpSpPr>
              <a:grpSpLocks/>
            </p:cNvGrpSpPr>
            <p:nvPr/>
          </p:nvGrpSpPr>
          <p:grpSpPr bwMode="auto">
            <a:xfrm>
              <a:off x="1588" y="3641057"/>
              <a:ext cx="8932863" cy="1388143"/>
              <a:chOff x="1588" y="3641057"/>
              <a:chExt cx="8932863" cy="1388143"/>
            </a:xfrm>
          </p:grpSpPr>
          <p:grpSp>
            <p:nvGrpSpPr>
              <p:cNvPr id="12306" name="Group 29">
                <a:extLst>
                  <a:ext uri="{FF2B5EF4-FFF2-40B4-BE49-F238E27FC236}">
                    <a16:creationId xmlns:a16="http://schemas.microsoft.com/office/drawing/2014/main" id="{1528050E-ACAE-44A6-84A5-BD1577570A47}"/>
                  </a:ext>
                </a:extLst>
              </p:cNvPr>
              <p:cNvGrpSpPr>
                <a:grpSpLocks/>
              </p:cNvGrpSpPr>
              <p:nvPr/>
            </p:nvGrpSpPr>
            <p:grpSpPr bwMode="auto">
              <a:xfrm>
                <a:off x="1588" y="3649663"/>
                <a:ext cx="2379662" cy="1379537"/>
                <a:chOff x="1620" y="990600"/>
                <a:chExt cx="2380035" cy="1379511"/>
              </a:xfrm>
            </p:grpSpPr>
            <p:sp>
              <p:nvSpPr>
                <p:cNvPr id="63" name="Down Arrow 62">
                  <a:extLst>
                    <a:ext uri="{FF2B5EF4-FFF2-40B4-BE49-F238E27FC236}">
                      <a16:creationId xmlns:a16="http://schemas.microsoft.com/office/drawing/2014/main" id="{8C1C14D2-1325-40FC-A22D-29783FFC0BE0}"/>
                    </a:ext>
                  </a:extLst>
                </p:cNvPr>
                <p:cNvSpPr/>
                <p:nvPr/>
              </p:nvSpPr>
              <p:spPr>
                <a:xfrm>
                  <a:off x="1086052" y="1676387"/>
                  <a:ext cx="152424" cy="30479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solidFill>
                      <a:schemeClr val="bg1"/>
                    </a:solidFill>
                  </a:endParaRPr>
                </a:p>
              </p:txBody>
            </p:sp>
            <p:sp>
              <p:nvSpPr>
                <p:cNvPr id="12324" name="TextBox 17">
                  <a:extLst>
                    <a:ext uri="{FF2B5EF4-FFF2-40B4-BE49-F238E27FC236}">
                      <a16:creationId xmlns:a16="http://schemas.microsoft.com/office/drawing/2014/main" id="{AAF7C054-BE0E-40B1-B684-1DDBD03D636F}"/>
                    </a:ext>
                  </a:extLst>
                </p:cNvPr>
                <p:cNvSpPr txBox="1">
                  <a:spLocks noChangeArrowheads="1"/>
                </p:cNvSpPr>
                <p:nvPr/>
              </p:nvSpPr>
              <p:spPr bwMode="auto">
                <a:xfrm>
                  <a:off x="19455" y="990600"/>
                  <a:ext cx="2362200" cy="646331"/>
                </a:xfrm>
                <a:prstGeom prst="rect">
                  <a:avLst/>
                </a:prstGeom>
                <a:solidFill>
                  <a:schemeClr val="tx1"/>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a:solidFill>
                        <a:schemeClr val="bg1"/>
                      </a:solidFill>
                      <a:cs typeface="Arial" panose="020B0604020202020204" pitchFamily="34" charset="0"/>
                    </a:rPr>
                    <a:t>Assumptions (eg. Money is everything)</a:t>
                  </a:r>
                </a:p>
              </p:txBody>
            </p:sp>
            <p:sp>
              <p:nvSpPr>
                <p:cNvPr id="12325" name="TextBox 18">
                  <a:extLst>
                    <a:ext uri="{FF2B5EF4-FFF2-40B4-BE49-F238E27FC236}">
                      <a16:creationId xmlns:a16="http://schemas.microsoft.com/office/drawing/2014/main" id="{EDBF6598-3FDA-481B-B246-D773C7801D6B}"/>
                    </a:ext>
                  </a:extLst>
                </p:cNvPr>
                <p:cNvSpPr txBox="1">
                  <a:spLocks noChangeArrowheads="1"/>
                </p:cNvSpPr>
                <p:nvPr/>
              </p:nvSpPr>
              <p:spPr bwMode="auto">
                <a:xfrm>
                  <a:off x="1620" y="2000655"/>
                  <a:ext cx="2362200" cy="369456"/>
                </a:xfrm>
                <a:prstGeom prst="rect">
                  <a:avLst/>
                </a:prstGeom>
                <a:solidFill>
                  <a:schemeClr val="tx1"/>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chemeClr val="bg1"/>
                      </a:solidFill>
                      <a:cs typeface="Arial" panose="020B0604020202020204" pitchFamily="34" charset="0"/>
                    </a:rPr>
                    <a:t>In Every Individual</a:t>
                  </a:r>
                </a:p>
              </p:txBody>
            </p:sp>
          </p:grpSp>
          <p:grpSp>
            <p:nvGrpSpPr>
              <p:cNvPr id="12307" name="Group 31">
                <a:extLst>
                  <a:ext uri="{FF2B5EF4-FFF2-40B4-BE49-F238E27FC236}">
                    <a16:creationId xmlns:a16="http://schemas.microsoft.com/office/drawing/2014/main" id="{AA24AE6E-A090-4597-BFD4-FAE5719E42C1}"/>
                  </a:ext>
                </a:extLst>
              </p:cNvPr>
              <p:cNvGrpSpPr>
                <a:grpSpLocks/>
              </p:cNvGrpSpPr>
              <p:nvPr/>
            </p:nvGrpSpPr>
            <p:grpSpPr bwMode="auto">
              <a:xfrm>
                <a:off x="2438400" y="3649663"/>
                <a:ext cx="2038350" cy="1379537"/>
                <a:chOff x="2610255" y="990600"/>
                <a:chExt cx="2037945" cy="1379511"/>
              </a:xfrm>
            </p:grpSpPr>
            <p:sp>
              <p:nvSpPr>
                <p:cNvPr id="67" name="Down Arrow 66">
                  <a:extLst>
                    <a:ext uri="{FF2B5EF4-FFF2-40B4-BE49-F238E27FC236}">
                      <a16:creationId xmlns:a16="http://schemas.microsoft.com/office/drawing/2014/main" id="{A13B5F29-DA87-496C-810E-0CEDAB0E23FB}"/>
                    </a:ext>
                  </a:extLst>
                </p:cNvPr>
                <p:cNvSpPr/>
                <p:nvPr/>
              </p:nvSpPr>
              <p:spPr>
                <a:xfrm>
                  <a:off x="3524473" y="1676387"/>
                  <a:ext cx="152370" cy="30479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solidFill>
                      <a:schemeClr val="bg1"/>
                    </a:solidFill>
                  </a:endParaRPr>
                </a:p>
              </p:txBody>
            </p:sp>
            <p:sp>
              <p:nvSpPr>
                <p:cNvPr id="12321" name="TextBox 19">
                  <a:extLst>
                    <a:ext uri="{FF2B5EF4-FFF2-40B4-BE49-F238E27FC236}">
                      <a16:creationId xmlns:a16="http://schemas.microsoft.com/office/drawing/2014/main" id="{D9D91CA1-7AE2-4D99-9E56-E6091BC510A4}"/>
                    </a:ext>
                  </a:extLst>
                </p:cNvPr>
                <p:cNvSpPr txBox="1">
                  <a:spLocks noChangeArrowheads="1"/>
                </p:cNvSpPr>
                <p:nvPr/>
              </p:nvSpPr>
              <p:spPr bwMode="auto">
                <a:xfrm>
                  <a:off x="2647545" y="990600"/>
                  <a:ext cx="2000655" cy="646319"/>
                </a:xfrm>
                <a:prstGeom prst="rect">
                  <a:avLst/>
                </a:prstGeom>
                <a:solidFill>
                  <a:schemeClr val="tx1"/>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chemeClr val="bg1"/>
                      </a:solidFill>
                      <a:cs typeface="Arial" panose="020B0604020202020204" pitchFamily="34" charset="0"/>
                    </a:rPr>
                    <a:t>Accumulation </a:t>
                  </a:r>
                  <a:endParaRPr lang="en-IN" altLang="en-US">
                    <a:solidFill>
                      <a:schemeClr val="bg1"/>
                    </a:solidFill>
                    <a:cs typeface="Arial" panose="020B0604020202020204" pitchFamily="34" charset="0"/>
                  </a:endParaRPr>
                </a:p>
                <a:p>
                  <a:pPr eaLnBrk="1" hangingPunct="1"/>
                  <a:r>
                    <a:rPr lang="en-IN" altLang="en-US">
                      <a:solidFill>
                        <a:schemeClr val="bg1"/>
                      </a:solidFill>
                      <a:cs typeface="Arial" panose="020B0604020202020204" pitchFamily="34" charset="0"/>
                    </a:rPr>
                    <a:t>By Any Means</a:t>
                  </a:r>
                </a:p>
              </p:txBody>
            </p:sp>
            <p:sp>
              <p:nvSpPr>
                <p:cNvPr id="12322" name="TextBox 20">
                  <a:extLst>
                    <a:ext uri="{FF2B5EF4-FFF2-40B4-BE49-F238E27FC236}">
                      <a16:creationId xmlns:a16="http://schemas.microsoft.com/office/drawing/2014/main" id="{6B299FAB-F8B4-48CD-8BA0-9D3166C8C423}"/>
                    </a:ext>
                  </a:extLst>
                </p:cNvPr>
                <p:cNvSpPr txBox="1">
                  <a:spLocks noChangeArrowheads="1"/>
                </p:cNvSpPr>
                <p:nvPr/>
              </p:nvSpPr>
              <p:spPr bwMode="auto">
                <a:xfrm>
                  <a:off x="2610255" y="2000655"/>
                  <a:ext cx="2000655" cy="369456"/>
                </a:xfrm>
                <a:prstGeom prst="rect">
                  <a:avLst/>
                </a:prstGeom>
                <a:solidFill>
                  <a:schemeClr val="tx1"/>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chemeClr val="bg1"/>
                      </a:solidFill>
                      <a:cs typeface="Arial" panose="020B0604020202020204" pitchFamily="34" charset="0"/>
                    </a:rPr>
                    <a:t>In few Individuals</a:t>
                  </a:r>
                  <a:endParaRPr lang="en-IN" altLang="en-US">
                    <a:solidFill>
                      <a:schemeClr val="bg1"/>
                    </a:solidFill>
                    <a:cs typeface="Arial" panose="020B0604020202020204" pitchFamily="34" charset="0"/>
                  </a:endParaRPr>
                </a:p>
              </p:txBody>
            </p:sp>
          </p:grpSp>
          <p:grpSp>
            <p:nvGrpSpPr>
              <p:cNvPr id="12308" name="Group 33">
                <a:extLst>
                  <a:ext uri="{FF2B5EF4-FFF2-40B4-BE49-F238E27FC236}">
                    <a16:creationId xmlns:a16="http://schemas.microsoft.com/office/drawing/2014/main" id="{DCE3DDC0-EC9F-4C08-86D8-C4037FC2798C}"/>
                  </a:ext>
                </a:extLst>
              </p:cNvPr>
              <p:cNvGrpSpPr>
                <a:grpSpLocks/>
              </p:cNvGrpSpPr>
              <p:nvPr/>
            </p:nvGrpSpPr>
            <p:grpSpPr bwMode="auto">
              <a:xfrm>
                <a:off x="4554538" y="3649663"/>
                <a:ext cx="1998662" cy="1379537"/>
                <a:chOff x="4935165" y="990600"/>
                <a:chExt cx="1999035" cy="1379511"/>
              </a:xfrm>
            </p:grpSpPr>
            <p:sp>
              <p:nvSpPr>
                <p:cNvPr id="71" name="Down Arrow 70">
                  <a:extLst>
                    <a:ext uri="{FF2B5EF4-FFF2-40B4-BE49-F238E27FC236}">
                      <a16:creationId xmlns:a16="http://schemas.microsoft.com/office/drawing/2014/main" id="{D60A90CB-0EC1-453F-93D6-9E890B40F282}"/>
                    </a:ext>
                  </a:extLst>
                </p:cNvPr>
                <p:cNvSpPr/>
                <p:nvPr/>
              </p:nvSpPr>
              <p:spPr>
                <a:xfrm>
                  <a:off x="5867201" y="1676387"/>
                  <a:ext cx="152428" cy="30479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solidFill>
                      <a:schemeClr val="bg1"/>
                    </a:solidFill>
                  </a:endParaRPr>
                </a:p>
              </p:txBody>
            </p:sp>
            <p:sp>
              <p:nvSpPr>
                <p:cNvPr id="12318" name="TextBox 21">
                  <a:extLst>
                    <a:ext uri="{FF2B5EF4-FFF2-40B4-BE49-F238E27FC236}">
                      <a16:creationId xmlns:a16="http://schemas.microsoft.com/office/drawing/2014/main" id="{3F461939-EACA-4BFC-9E7E-570361C49AF2}"/>
                    </a:ext>
                  </a:extLst>
                </p:cNvPr>
                <p:cNvSpPr txBox="1">
                  <a:spLocks noChangeArrowheads="1"/>
                </p:cNvSpPr>
                <p:nvPr/>
              </p:nvSpPr>
              <p:spPr bwMode="auto">
                <a:xfrm>
                  <a:off x="4953000" y="990600"/>
                  <a:ext cx="1981200" cy="646331"/>
                </a:xfrm>
                <a:prstGeom prst="rect">
                  <a:avLst/>
                </a:prstGeom>
                <a:solidFill>
                  <a:schemeClr val="tx1"/>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chemeClr val="bg1"/>
                      </a:solidFill>
                      <a:cs typeface="Arial" panose="020B0604020202020204" pitchFamily="34" charset="0"/>
                    </a:rPr>
                    <a:t>Domination ,</a:t>
                  </a:r>
                </a:p>
                <a:p>
                  <a:pPr eaLnBrk="1" hangingPunct="1"/>
                  <a:r>
                    <a:rPr lang="en-US" altLang="en-US">
                      <a:solidFill>
                        <a:schemeClr val="bg1"/>
                      </a:solidFill>
                      <a:cs typeface="Arial" panose="020B0604020202020204" pitchFamily="34" charset="0"/>
                    </a:rPr>
                    <a:t>Exploitation, Fear</a:t>
                  </a:r>
                  <a:endParaRPr lang="en-IN" altLang="en-US">
                    <a:solidFill>
                      <a:schemeClr val="bg1"/>
                    </a:solidFill>
                    <a:cs typeface="Arial" panose="020B0604020202020204" pitchFamily="34" charset="0"/>
                  </a:endParaRPr>
                </a:p>
              </p:txBody>
            </p:sp>
            <p:sp>
              <p:nvSpPr>
                <p:cNvPr id="12319" name="TextBox 22">
                  <a:extLst>
                    <a:ext uri="{FF2B5EF4-FFF2-40B4-BE49-F238E27FC236}">
                      <a16:creationId xmlns:a16="http://schemas.microsoft.com/office/drawing/2014/main" id="{19CB8CEE-6B92-41B9-8401-DA131304CFFB}"/>
                    </a:ext>
                  </a:extLst>
                </p:cNvPr>
                <p:cNvSpPr txBox="1">
                  <a:spLocks noChangeArrowheads="1"/>
                </p:cNvSpPr>
                <p:nvPr/>
              </p:nvSpPr>
              <p:spPr bwMode="auto">
                <a:xfrm>
                  <a:off x="4935165" y="2000655"/>
                  <a:ext cx="1981200" cy="369456"/>
                </a:xfrm>
                <a:prstGeom prst="rect">
                  <a:avLst/>
                </a:prstGeom>
                <a:solidFill>
                  <a:schemeClr val="tx1"/>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chemeClr val="bg1"/>
                      </a:solidFill>
                      <a:cs typeface="Arial" panose="020B0604020202020204" pitchFamily="34" charset="0"/>
                    </a:rPr>
                    <a:t>In Society</a:t>
                  </a:r>
                  <a:endParaRPr lang="en-IN" altLang="en-US">
                    <a:solidFill>
                      <a:schemeClr val="bg1"/>
                    </a:solidFill>
                    <a:cs typeface="Arial" panose="020B0604020202020204" pitchFamily="34" charset="0"/>
                  </a:endParaRPr>
                </a:p>
              </p:txBody>
            </p:sp>
          </p:grpSp>
          <p:grpSp>
            <p:nvGrpSpPr>
              <p:cNvPr id="12309" name="Group 34">
                <a:extLst>
                  <a:ext uri="{FF2B5EF4-FFF2-40B4-BE49-F238E27FC236}">
                    <a16:creationId xmlns:a16="http://schemas.microsoft.com/office/drawing/2014/main" id="{A444E3ED-5CBB-460C-A5CF-2F4C4A28A5D3}"/>
                  </a:ext>
                </a:extLst>
              </p:cNvPr>
              <p:cNvGrpSpPr>
                <a:grpSpLocks/>
              </p:cNvGrpSpPr>
              <p:nvPr/>
            </p:nvGrpSpPr>
            <p:grpSpPr bwMode="auto">
              <a:xfrm>
                <a:off x="6686551" y="3641057"/>
                <a:ext cx="2247900" cy="1388143"/>
                <a:chOff x="7123890" y="981994"/>
                <a:chExt cx="1998133" cy="1388117"/>
              </a:xfrm>
            </p:grpSpPr>
            <p:sp>
              <p:nvSpPr>
                <p:cNvPr id="75" name="Down Arrow 74">
                  <a:extLst>
                    <a:ext uri="{FF2B5EF4-FFF2-40B4-BE49-F238E27FC236}">
                      <a16:creationId xmlns:a16="http://schemas.microsoft.com/office/drawing/2014/main" id="{1A44ECC5-BCB7-4E3A-8509-104E3DA22865}"/>
                    </a:ext>
                  </a:extLst>
                </p:cNvPr>
                <p:cNvSpPr/>
                <p:nvPr/>
              </p:nvSpPr>
              <p:spPr>
                <a:xfrm>
                  <a:off x="8021357" y="1676387"/>
                  <a:ext cx="152400" cy="30479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2315" name="TextBox 23">
                  <a:extLst>
                    <a:ext uri="{FF2B5EF4-FFF2-40B4-BE49-F238E27FC236}">
                      <a16:creationId xmlns:a16="http://schemas.microsoft.com/office/drawing/2014/main" id="{4FD3238E-AAE3-4096-8721-E14A07DC3889}"/>
                    </a:ext>
                  </a:extLst>
                </p:cNvPr>
                <p:cNvSpPr txBox="1">
                  <a:spLocks noChangeArrowheads="1"/>
                </p:cNvSpPr>
                <p:nvPr/>
              </p:nvSpPr>
              <p:spPr bwMode="auto">
                <a:xfrm>
                  <a:off x="7140823" y="981994"/>
                  <a:ext cx="1981200" cy="646319"/>
                </a:xfrm>
                <a:prstGeom prst="rect">
                  <a:avLst/>
                </a:prstGeom>
                <a:solidFill>
                  <a:schemeClr val="tx1"/>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Symbol" panose="05050102010706020507" pitchFamily="18" charset="2"/>
                    <a:buNone/>
                  </a:pPr>
                  <a:endParaRPr lang="en-GB" altLang="en-US" dirty="0">
                    <a:solidFill>
                      <a:schemeClr val="bg1"/>
                    </a:solidFill>
                    <a:cs typeface="Arial" panose="020B0604020202020204" pitchFamily="34" charset="0"/>
                  </a:endParaRPr>
                </a:p>
                <a:p>
                  <a:pPr eaLnBrk="1" hangingPunct="1">
                    <a:buFont typeface="Symbol" panose="05050102010706020507" pitchFamily="18" charset="2"/>
                    <a:buNone/>
                  </a:pPr>
                  <a:r>
                    <a:rPr lang="en-US" altLang="en-US" dirty="0">
                      <a:solidFill>
                        <a:schemeClr val="bg1"/>
                      </a:solidFill>
                      <a:cs typeface="Arial" panose="020B0604020202020204" pitchFamily="34" charset="0"/>
                    </a:rPr>
                    <a:t>Exploitation</a:t>
                  </a:r>
                  <a:endParaRPr lang="en-GB" altLang="en-US" dirty="0">
                    <a:solidFill>
                      <a:schemeClr val="bg1"/>
                    </a:solidFill>
                    <a:cs typeface="Arial" panose="020B0604020202020204" pitchFamily="34" charset="0"/>
                  </a:endParaRPr>
                </a:p>
              </p:txBody>
            </p:sp>
            <p:sp>
              <p:nvSpPr>
                <p:cNvPr id="12316" name="TextBox 24">
                  <a:extLst>
                    <a:ext uri="{FF2B5EF4-FFF2-40B4-BE49-F238E27FC236}">
                      <a16:creationId xmlns:a16="http://schemas.microsoft.com/office/drawing/2014/main" id="{9E6A5A3F-F22B-4AE5-8437-6FD7E59CC0DF}"/>
                    </a:ext>
                  </a:extLst>
                </p:cNvPr>
                <p:cNvSpPr txBox="1">
                  <a:spLocks noChangeArrowheads="1"/>
                </p:cNvSpPr>
                <p:nvPr/>
              </p:nvSpPr>
              <p:spPr bwMode="auto">
                <a:xfrm>
                  <a:off x="7123890" y="2000655"/>
                  <a:ext cx="1981200" cy="369456"/>
                </a:xfrm>
                <a:prstGeom prst="rect">
                  <a:avLst/>
                </a:prstGeom>
                <a:solidFill>
                  <a:schemeClr val="tx1"/>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Symbol" panose="05050102010706020507" pitchFamily="18" charset="2"/>
                    <a:buNone/>
                  </a:pPr>
                  <a:r>
                    <a:rPr lang="en-GB" altLang="en-US">
                      <a:solidFill>
                        <a:schemeClr val="bg1"/>
                      </a:solidFill>
                      <a:cs typeface="Arial" panose="020B0604020202020204" pitchFamily="34" charset="0"/>
                    </a:rPr>
                    <a:t>Over Nature</a:t>
                  </a:r>
                </a:p>
              </p:txBody>
            </p:sp>
          </p:grpSp>
          <p:sp>
            <p:nvSpPr>
              <p:cNvPr id="78" name="Multiply 77">
                <a:extLst>
                  <a:ext uri="{FF2B5EF4-FFF2-40B4-BE49-F238E27FC236}">
                    <a16:creationId xmlns:a16="http://schemas.microsoft.com/office/drawing/2014/main" id="{F47A5D9D-123B-441A-9458-D65A384402EC}"/>
                  </a:ext>
                </a:extLst>
              </p:cNvPr>
              <p:cNvSpPr/>
              <p:nvPr/>
            </p:nvSpPr>
            <p:spPr>
              <a:xfrm>
                <a:off x="1828800" y="4038600"/>
                <a:ext cx="609600" cy="762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79" name="Multiply 78">
                <a:extLst>
                  <a:ext uri="{FF2B5EF4-FFF2-40B4-BE49-F238E27FC236}">
                    <a16:creationId xmlns:a16="http://schemas.microsoft.com/office/drawing/2014/main" id="{DDB36FAD-8EDB-4B76-8A17-F60E6E762D5D}"/>
                  </a:ext>
                </a:extLst>
              </p:cNvPr>
              <p:cNvSpPr/>
              <p:nvPr/>
            </p:nvSpPr>
            <p:spPr>
              <a:xfrm>
                <a:off x="8305800" y="4038600"/>
                <a:ext cx="609600" cy="762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80" name="Multiply 79">
                <a:extLst>
                  <a:ext uri="{FF2B5EF4-FFF2-40B4-BE49-F238E27FC236}">
                    <a16:creationId xmlns:a16="http://schemas.microsoft.com/office/drawing/2014/main" id="{7911CD0F-BCCC-42D5-9EB8-FCEB356CBB7C}"/>
                  </a:ext>
                </a:extLst>
              </p:cNvPr>
              <p:cNvSpPr/>
              <p:nvPr/>
            </p:nvSpPr>
            <p:spPr>
              <a:xfrm>
                <a:off x="6019800" y="4038600"/>
                <a:ext cx="609600" cy="762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81" name="Multiply 80">
                <a:extLst>
                  <a:ext uri="{FF2B5EF4-FFF2-40B4-BE49-F238E27FC236}">
                    <a16:creationId xmlns:a16="http://schemas.microsoft.com/office/drawing/2014/main" id="{3A65461D-4170-4A40-B6E6-9C51DC8C7067}"/>
                  </a:ext>
                </a:extLst>
              </p:cNvPr>
              <p:cNvSpPr/>
              <p:nvPr/>
            </p:nvSpPr>
            <p:spPr>
              <a:xfrm>
                <a:off x="3886200" y="4038600"/>
                <a:ext cx="609600" cy="762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grpSp>
          <p:nvGrpSpPr>
            <p:cNvPr id="12299" name="Group 48">
              <a:extLst>
                <a:ext uri="{FF2B5EF4-FFF2-40B4-BE49-F238E27FC236}">
                  <a16:creationId xmlns:a16="http://schemas.microsoft.com/office/drawing/2014/main" id="{17AC4A90-F950-434F-A3E0-852BA76D3DBF}"/>
                </a:ext>
              </a:extLst>
            </p:cNvPr>
            <p:cNvGrpSpPr>
              <a:grpSpLocks/>
            </p:cNvGrpSpPr>
            <p:nvPr/>
          </p:nvGrpSpPr>
          <p:grpSpPr bwMode="auto">
            <a:xfrm>
              <a:off x="80392" y="5257800"/>
              <a:ext cx="8911208" cy="1100138"/>
              <a:chOff x="80392" y="5257800"/>
              <a:chExt cx="8911208" cy="1100138"/>
            </a:xfrm>
          </p:grpSpPr>
          <p:sp>
            <p:nvSpPr>
              <p:cNvPr id="12300" name="TextBox 17">
                <a:extLst>
                  <a:ext uri="{FF2B5EF4-FFF2-40B4-BE49-F238E27FC236}">
                    <a16:creationId xmlns:a16="http://schemas.microsoft.com/office/drawing/2014/main" id="{F4960640-EDAC-4F49-9DC6-0F280723770D}"/>
                  </a:ext>
                </a:extLst>
              </p:cNvPr>
              <p:cNvSpPr txBox="1">
                <a:spLocks noChangeArrowheads="1"/>
              </p:cNvSpPr>
              <p:nvPr/>
            </p:nvSpPr>
            <p:spPr bwMode="auto">
              <a:xfrm>
                <a:off x="80392" y="5373358"/>
                <a:ext cx="4419600" cy="923330"/>
              </a:xfrm>
              <a:prstGeom prst="rect">
                <a:avLst/>
              </a:prstGeom>
              <a:solidFill>
                <a:schemeClr val="tx1"/>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dirty="0">
                    <a:solidFill>
                      <a:schemeClr val="bg1"/>
                    </a:solidFill>
                    <a:cs typeface="Arial" panose="020B0604020202020204" pitchFamily="34" charset="0"/>
                  </a:rPr>
                  <a:t>Obsession  for Consumption       “	     for Profit	         </a:t>
                </a:r>
                <a:endParaRPr lang="en-US" altLang="en-US" dirty="0">
                  <a:solidFill>
                    <a:schemeClr val="bg1"/>
                  </a:solidFill>
                  <a:latin typeface="Kruti Dev 010" pitchFamily="2" charset="0"/>
                </a:endParaRPr>
              </a:p>
              <a:p>
                <a:pPr eaLnBrk="1" hangingPunct="1"/>
                <a:r>
                  <a:rPr lang="en-IN" altLang="en-US" dirty="0">
                    <a:solidFill>
                      <a:schemeClr val="bg1"/>
                    </a:solidFill>
                    <a:cs typeface="Arial" panose="020B0604020202020204" pitchFamily="34" charset="0"/>
                  </a:rPr>
                  <a:t> for Sensual Pleasure    </a:t>
                </a:r>
              </a:p>
            </p:txBody>
          </p:sp>
          <p:sp>
            <p:nvSpPr>
              <p:cNvPr id="44" name="Multiply 43">
                <a:extLst>
                  <a:ext uri="{FF2B5EF4-FFF2-40B4-BE49-F238E27FC236}">
                    <a16:creationId xmlns:a16="http://schemas.microsoft.com/office/drawing/2014/main" id="{14FD55C6-8A99-4E53-9C55-13CD97E460DC}"/>
                  </a:ext>
                </a:extLst>
              </p:cNvPr>
              <p:cNvSpPr/>
              <p:nvPr/>
            </p:nvSpPr>
            <p:spPr bwMode="auto">
              <a:xfrm>
                <a:off x="2819400" y="5257800"/>
                <a:ext cx="609600" cy="762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2302" name="TextBox 17">
                <a:extLst>
                  <a:ext uri="{FF2B5EF4-FFF2-40B4-BE49-F238E27FC236}">
                    <a16:creationId xmlns:a16="http://schemas.microsoft.com/office/drawing/2014/main" id="{4E4BB62B-040F-40B1-91C1-7AC25F691751}"/>
                  </a:ext>
                </a:extLst>
              </p:cNvPr>
              <p:cNvSpPr txBox="1">
                <a:spLocks noChangeArrowheads="1"/>
              </p:cNvSpPr>
              <p:nvPr/>
            </p:nvSpPr>
            <p:spPr bwMode="auto">
              <a:xfrm>
                <a:off x="6705600" y="5367338"/>
                <a:ext cx="2209800" cy="924222"/>
              </a:xfrm>
              <a:prstGeom prst="rect">
                <a:avLst/>
              </a:prstGeom>
              <a:solidFill>
                <a:schemeClr val="tx1"/>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a:solidFill>
                      <a:schemeClr val="bg1"/>
                    </a:solidFill>
                    <a:cs typeface="Arial" panose="020B0604020202020204" pitchFamily="34" charset="0"/>
                  </a:rPr>
                  <a:t>Resource Depletion</a:t>
                </a:r>
              </a:p>
              <a:p>
                <a:pPr eaLnBrk="1" hangingPunct="1"/>
                <a:r>
                  <a:rPr lang="en-IN" altLang="en-US">
                    <a:solidFill>
                      <a:schemeClr val="bg1"/>
                    </a:solidFill>
                    <a:cs typeface="Arial" panose="020B0604020202020204" pitchFamily="34" charset="0"/>
                  </a:rPr>
                  <a:t>Pollution</a:t>
                </a:r>
              </a:p>
              <a:p>
                <a:pPr eaLnBrk="1" hangingPunct="1"/>
                <a:endParaRPr lang="en-IN" altLang="en-US">
                  <a:solidFill>
                    <a:schemeClr val="bg1"/>
                  </a:solidFill>
                  <a:cs typeface="Arial" panose="020B0604020202020204" pitchFamily="34" charset="0"/>
                </a:endParaRPr>
              </a:p>
            </p:txBody>
          </p:sp>
          <p:sp>
            <p:nvSpPr>
              <p:cNvPr id="47" name="Multiply 46">
                <a:extLst>
                  <a:ext uri="{FF2B5EF4-FFF2-40B4-BE49-F238E27FC236}">
                    <a16:creationId xmlns:a16="http://schemas.microsoft.com/office/drawing/2014/main" id="{7EE36D2D-9E0C-4060-8389-253C23EC0842}"/>
                  </a:ext>
                </a:extLst>
              </p:cNvPr>
              <p:cNvSpPr/>
              <p:nvPr/>
            </p:nvSpPr>
            <p:spPr bwMode="auto">
              <a:xfrm>
                <a:off x="8382000" y="5595938"/>
                <a:ext cx="609600" cy="762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2304" name="TextBox 17">
                <a:extLst>
                  <a:ext uri="{FF2B5EF4-FFF2-40B4-BE49-F238E27FC236}">
                    <a16:creationId xmlns:a16="http://schemas.microsoft.com/office/drawing/2014/main" id="{E1FF1F82-3CF8-4869-B842-E44ABA467CA7}"/>
                  </a:ext>
                </a:extLst>
              </p:cNvPr>
              <p:cNvSpPr txBox="1">
                <a:spLocks noChangeArrowheads="1"/>
              </p:cNvSpPr>
              <p:nvPr/>
            </p:nvSpPr>
            <p:spPr bwMode="auto">
              <a:xfrm>
                <a:off x="4572000" y="5367670"/>
                <a:ext cx="1981200" cy="923330"/>
              </a:xfrm>
              <a:prstGeom prst="rect">
                <a:avLst/>
              </a:prstGeom>
              <a:solidFill>
                <a:schemeClr val="tx1"/>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a:solidFill>
                      <a:schemeClr val="bg1"/>
                    </a:solidFill>
                    <a:cs typeface="Arial" panose="020B0604020202020204" pitchFamily="34" charset="0"/>
                  </a:rPr>
                  <a:t>Terrorism</a:t>
                </a:r>
              </a:p>
              <a:p>
                <a:pPr eaLnBrk="1" hangingPunct="1"/>
                <a:r>
                  <a:rPr lang="en-IN" altLang="en-US">
                    <a:solidFill>
                      <a:schemeClr val="bg1"/>
                    </a:solidFill>
                    <a:cs typeface="Arial" panose="020B0604020202020204" pitchFamily="34" charset="0"/>
                  </a:rPr>
                  <a:t>War</a:t>
                </a:r>
              </a:p>
              <a:p>
                <a:pPr eaLnBrk="1" hangingPunct="1"/>
                <a:endParaRPr lang="en-IN" altLang="en-US">
                  <a:solidFill>
                    <a:schemeClr val="bg1"/>
                  </a:solidFill>
                  <a:cs typeface="Arial" panose="020B0604020202020204" pitchFamily="34" charset="0"/>
                </a:endParaRPr>
              </a:p>
            </p:txBody>
          </p:sp>
          <p:sp>
            <p:nvSpPr>
              <p:cNvPr id="49" name="Multiply 48">
                <a:extLst>
                  <a:ext uri="{FF2B5EF4-FFF2-40B4-BE49-F238E27FC236}">
                    <a16:creationId xmlns:a16="http://schemas.microsoft.com/office/drawing/2014/main" id="{4A1DB033-100A-403F-A0D3-B7EC51B2065B}"/>
                  </a:ext>
                </a:extLst>
              </p:cNvPr>
              <p:cNvSpPr/>
              <p:nvPr/>
            </p:nvSpPr>
            <p:spPr bwMode="auto">
              <a:xfrm>
                <a:off x="5943600" y="5595938"/>
                <a:ext cx="609600" cy="762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grpSp>
      <p:sp>
        <p:nvSpPr>
          <p:cNvPr id="12297" name="Rectangle 49">
            <a:extLst>
              <a:ext uri="{FF2B5EF4-FFF2-40B4-BE49-F238E27FC236}">
                <a16:creationId xmlns:a16="http://schemas.microsoft.com/office/drawing/2014/main" id="{32626C62-40CC-4EC0-A760-BBA1ECAB9423}"/>
              </a:ext>
            </a:extLst>
          </p:cNvPr>
          <p:cNvSpPr>
            <a:spLocks noChangeArrowheads="1"/>
          </p:cNvSpPr>
          <p:nvPr/>
        </p:nvSpPr>
        <p:spPr bwMode="auto">
          <a:xfrm>
            <a:off x="1239838" y="1828800"/>
            <a:ext cx="12747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a:cs typeface="Arial" panose="020B0604020202020204" pitchFamily="34" charset="0"/>
              </a:rPr>
              <a:t>Happiness</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7A26368-9D71-48AC-AABC-1F06B76B3E0F}"/>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Relationship</a:t>
            </a:r>
          </a:p>
        </p:txBody>
      </p:sp>
      <p:sp>
        <p:nvSpPr>
          <p:cNvPr id="3" name="Text Placeholder 2">
            <a:extLst>
              <a:ext uri="{FF2B5EF4-FFF2-40B4-BE49-F238E27FC236}">
                <a16:creationId xmlns:a16="http://schemas.microsoft.com/office/drawing/2014/main" id="{ED1BC29D-EEB4-4044-915D-00C09C1FC2AF}"/>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defRPr/>
            </a:pPr>
            <a:r>
              <a:t>These are the four aspects to understand about relationship</a:t>
            </a:r>
          </a:p>
          <a:p>
            <a:pPr marL="685800" lvl="1" indent="-457200">
              <a:buFont typeface="Calibri" pitchFamily="34" charset="0"/>
              <a:buAutoNum type="arabicPeriod"/>
              <a:defRPr/>
            </a:pPr>
            <a:r>
              <a:rPr lang="en-GB"/>
              <a:t>Relationship is – between one self (I</a:t>
            </a:r>
            <a:r>
              <a:rPr lang="en-GB" baseline="-25000"/>
              <a:t>1</a:t>
            </a:r>
            <a:r>
              <a:rPr lang="en-GB"/>
              <a:t>) and another self (I</a:t>
            </a:r>
            <a:r>
              <a:rPr lang="en-GB" baseline="-25000"/>
              <a:t>2</a:t>
            </a:r>
            <a:r>
              <a:rPr lang="en-GB"/>
              <a:t>)</a:t>
            </a:r>
          </a:p>
          <a:p>
            <a:pPr marL="685800" lvl="1" indent="-457200">
              <a:buFont typeface="Calibri" pitchFamily="34" charset="0"/>
              <a:buAutoNum type="arabicPeriod"/>
              <a:defRPr/>
            </a:pPr>
            <a:r>
              <a:rPr lang="en-GB"/>
              <a:t>There are feelings in relationship – in one self (I</a:t>
            </a:r>
            <a:r>
              <a:rPr lang="en-GB" baseline="-25000"/>
              <a:t>1</a:t>
            </a:r>
            <a:r>
              <a:rPr lang="en-GB"/>
              <a:t>) for the other self (I</a:t>
            </a:r>
            <a:r>
              <a:rPr lang="en-GB" baseline="-25000"/>
              <a:t>2</a:t>
            </a:r>
            <a:r>
              <a:rPr lang="en-GB"/>
              <a:t>)</a:t>
            </a:r>
          </a:p>
          <a:p>
            <a:pPr marL="685800" lvl="1" indent="-457200">
              <a:buFont typeface="Calibri" pitchFamily="34" charset="0"/>
              <a:buAutoNum type="arabicPeriod"/>
              <a:defRPr/>
            </a:pPr>
            <a:r>
              <a:rPr lang="en-GB"/>
              <a:t>These feelings can be recognized – they are definite (9 Feelings)</a:t>
            </a:r>
          </a:p>
          <a:p>
            <a:pPr marL="685800" lvl="1" indent="-457200">
              <a:buFont typeface="Calibri" pitchFamily="34" charset="0"/>
              <a:buAutoNum type="arabicPeriod"/>
              <a:defRPr/>
            </a:pPr>
            <a:r>
              <a:rPr lang="en-GB"/>
              <a:t>Their fulfilment, evaluation leads to mutual happiness</a:t>
            </a:r>
            <a:endParaRPr/>
          </a:p>
          <a:p>
            <a:pPr marL="457200" indent="-457200">
              <a:buFont typeface="Symbol" pitchFamily="18" charset="2"/>
              <a:buNone/>
              <a:defRPr/>
            </a:pPr>
            <a:endParaRPr/>
          </a:p>
          <a:p>
            <a:pPr marL="457200" indent="-457200">
              <a:buFont typeface="Symbol" pitchFamily="18" charset="2"/>
              <a:buNone/>
              <a:defRPr/>
            </a:pPr>
            <a:endParaRPr/>
          </a:p>
          <a:p>
            <a:pPr marL="457200" indent="-457200">
              <a:buFont typeface="Symbol" pitchFamily="18" charset="2"/>
              <a:buNone/>
              <a:defRPr/>
            </a:pPr>
            <a:endParaRPr/>
          </a:p>
          <a:p>
            <a:pPr marL="457200" indent="-457200">
              <a:buFont typeface="Symbol" pitchFamily="18" charset="2"/>
              <a:buNone/>
              <a:defRPr/>
            </a:pPr>
            <a:endParaRPr/>
          </a:p>
          <a:p>
            <a:pPr marL="457200" indent="-457200">
              <a:buFont typeface="Symbol" pitchFamily="18" charset="2"/>
              <a:buNone/>
              <a:defRPr/>
            </a:pPr>
            <a:endParaRPr/>
          </a:p>
          <a:p>
            <a:pPr marL="457200" indent="-457200">
              <a:buFont typeface="Symbol" pitchFamily="18" charset="2"/>
              <a:buNone/>
              <a:defRPr/>
            </a:pPr>
            <a:endParaRPr/>
          </a:p>
          <a:p>
            <a:pPr marL="457200" indent="-457200">
              <a:buFont typeface="Symbol" pitchFamily="18" charset="2"/>
              <a:buNone/>
              <a:defRPr/>
            </a:pPr>
            <a:endParaRPr/>
          </a:p>
          <a:p>
            <a:pPr marL="457200" indent="-457200">
              <a:buFont typeface="Symbol" pitchFamily="18" charset="2"/>
              <a:buNone/>
              <a:defRPr/>
            </a:pPr>
            <a:endParaRPr/>
          </a:p>
          <a:p>
            <a:pPr marL="457200" indent="-457200">
              <a:buFont typeface="Symbol" pitchFamily="18" charset="2"/>
              <a:buNone/>
              <a:defRPr/>
            </a:pPr>
            <a:endParaRPr/>
          </a:p>
          <a:p>
            <a:pPr marL="457200" indent="-457200">
              <a:buFont typeface="Symbol" pitchFamily="18" charset="2"/>
              <a:buNone/>
              <a:defRPr/>
            </a:pPr>
            <a:r>
              <a:rPr lang="en-GB"/>
              <a:t>We will explore each of these aspects one by one</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FCCE6969-70D6-4B8F-B687-F83186C3B09F}"/>
              </a:ext>
            </a:extLst>
          </p:cNvPr>
          <p:cNvSpPr>
            <a:spLocks noGrp="1" noChangeArrowheads="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Our Goal depends on Our Assumptions / Understanding</a:t>
            </a:r>
            <a:endParaRPr lang="en-US" altLang="en-US"/>
          </a:p>
        </p:txBody>
      </p:sp>
      <p:sp>
        <p:nvSpPr>
          <p:cNvPr id="3" name="Text Placeholder 2">
            <a:extLst>
              <a:ext uri="{FF2B5EF4-FFF2-40B4-BE49-F238E27FC236}">
                <a16:creationId xmlns:a16="http://schemas.microsoft.com/office/drawing/2014/main" id="{B4C1A23B-9BE7-42F0-BE3E-E2FF05A6B0B1}"/>
              </a:ext>
            </a:extLst>
          </p:cNvPr>
          <p:cNvSpPr>
            <a:spLocks noGrp="1"/>
          </p:cNvSpPr>
          <p:nvPr>
            <p:ph type="body" sz="quarter" idx="13"/>
          </p:nvPr>
        </p:nvSpPr>
        <p:spPr/>
        <p:txBody>
          <a:bodyPr/>
          <a:lstStyle/>
          <a:p>
            <a:pPr marL="0" indent="0">
              <a:buFont typeface="Symbol" pitchFamily="18" charset="2"/>
              <a:buNone/>
              <a:defRPr/>
            </a:pPr>
            <a:r>
              <a:rPr lang="en-IN" dirty="0"/>
              <a:t>Acceptances derived out of individuals = </a:t>
            </a:r>
            <a:r>
              <a:rPr lang="en-IN" dirty="0" err="1"/>
              <a:t>sanskar</a:t>
            </a:r>
            <a:endParaRPr lang="en-IN" dirty="0"/>
          </a:p>
          <a:p>
            <a:pPr marL="0" indent="0">
              <a:buFont typeface="Symbol" pitchFamily="18" charset="2"/>
              <a:buNone/>
              <a:defRPr/>
            </a:pPr>
            <a:endParaRPr lang="en-IN" dirty="0"/>
          </a:p>
          <a:p>
            <a:pPr marL="0" indent="0">
              <a:buFont typeface="Symbol" pitchFamily="18" charset="2"/>
              <a:buNone/>
              <a:defRPr/>
            </a:pPr>
            <a:r>
              <a:rPr lang="en-IN" dirty="0"/>
              <a:t>Collective acceptances of a group of people = culture</a:t>
            </a:r>
          </a:p>
          <a:p>
            <a:pPr marL="0" indent="0">
              <a:buFont typeface="Symbol" pitchFamily="18" charset="2"/>
              <a:buNone/>
              <a:defRPr/>
            </a:pPr>
            <a:endParaRPr lang="en-IN" dirty="0"/>
          </a:p>
          <a:p>
            <a:pPr marL="0" indent="0">
              <a:buFont typeface="Symbol" pitchFamily="18" charset="2"/>
              <a:buNone/>
              <a:defRPr/>
            </a:pPr>
            <a:r>
              <a:rPr lang="en-IN" dirty="0"/>
              <a:t>The civilisation is the expression of culture </a:t>
            </a:r>
          </a:p>
          <a:p>
            <a:pPr marL="0" indent="0">
              <a:buFont typeface="Symbol" pitchFamily="18" charset="2"/>
              <a:buNone/>
              <a:defRPr/>
            </a:pPr>
            <a:r>
              <a:rPr lang="en-IN" dirty="0"/>
              <a:t>(in behaviour, work, participation in the larger order)</a:t>
            </a:r>
          </a:p>
          <a:p>
            <a:pPr marL="0" indent="0">
              <a:buFont typeface="Symbol" pitchFamily="18" charset="2"/>
              <a:buNone/>
              <a:defRPr/>
            </a:pPr>
            <a:endParaRPr lang="en-IN" dirty="0"/>
          </a:p>
          <a:p>
            <a:pPr>
              <a:buFont typeface="Symbol" pitchFamily="18" charset="2"/>
              <a:buNone/>
              <a:defRPr/>
            </a:pPr>
            <a:r>
              <a:rPr lang="en-IN" altLang="en-US" dirty="0"/>
              <a:t>The effort in today’s civilisation depends on what we understand or assume about:</a:t>
            </a:r>
          </a:p>
          <a:p>
            <a:pPr marL="685800" lvl="1" indent="-457200">
              <a:buFont typeface="+mj-lt"/>
              <a:buAutoNum type="arabicPeriod"/>
              <a:defRPr/>
            </a:pPr>
            <a:r>
              <a:rPr lang="en-IN" altLang="en-US" sz="2200" dirty="0"/>
              <a:t>Human being		</a:t>
            </a:r>
            <a:r>
              <a:rPr lang="en-IN" altLang="en-US" sz="1800" dirty="0">
                <a:solidFill>
                  <a:srgbClr val="1E00AA"/>
                </a:solidFill>
              </a:rPr>
              <a:t>Co-existence of Self and Body?	just Body?</a:t>
            </a:r>
            <a:endParaRPr sz="1800" dirty="0">
              <a:solidFill>
                <a:srgbClr val="1E00AA"/>
              </a:solidFill>
            </a:endParaRPr>
          </a:p>
          <a:p>
            <a:pPr marL="685800" lvl="1" indent="-457200">
              <a:buFont typeface="+mj-lt"/>
              <a:buAutoNum type="arabicPeriod"/>
              <a:defRPr/>
            </a:pPr>
            <a:r>
              <a:rPr lang="en-IN" altLang="en-US" sz="2200" dirty="0"/>
              <a:t>Nature/existence	</a:t>
            </a:r>
            <a:r>
              <a:rPr lang="en-IN" altLang="en-US" sz="1800" dirty="0">
                <a:solidFill>
                  <a:srgbClr val="1E00AA"/>
                </a:solidFill>
              </a:rPr>
              <a:t>Material and Consciousness?	only Material?</a:t>
            </a:r>
            <a:endParaRPr sz="1800" dirty="0">
              <a:solidFill>
                <a:srgbClr val="1E00AA"/>
              </a:solidFill>
            </a:endParaRPr>
          </a:p>
          <a:p>
            <a:pPr marL="685800" lvl="1" indent="-457200">
              <a:buFont typeface="+mj-lt"/>
              <a:buAutoNum type="arabicPeriod"/>
              <a:defRPr/>
            </a:pPr>
            <a:r>
              <a:rPr lang="en-IN" altLang="en-US" sz="2200" dirty="0"/>
              <a:t>The role of human being in nature/existence</a:t>
            </a:r>
          </a:p>
          <a:p>
            <a:pPr marL="0" indent="0">
              <a:buFont typeface="Symbol" pitchFamily="18" charset="2"/>
              <a:buNone/>
              <a:defRPr/>
            </a:pPr>
            <a:endParaRPr lang="en-IN" altLang="en-US" dirty="0"/>
          </a:p>
          <a:p>
            <a:pPr marL="0" indent="0">
              <a:buFont typeface="Symbol" pitchFamily="18" charset="2"/>
              <a:buNone/>
              <a:defRPr/>
            </a:pPr>
            <a:r>
              <a:rPr lang="en-IN" altLang="en-US" dirty="0"/>
              <a:t>The effort we are making (the role we are playing) is only a reflection of our thoughts, assumptions / understanding</a:t>
            </a:r>
          </a:p>
        </p:txBody>
      </p:sp>
      <p:sp>
        <p:nvSpPr>
          <p:cNvPr id="6" name="Rectangle 5">
            <a:extLst>
              <a:ext uri="{FF2B5EF4-FFF2-40B4-BE49-F238E27FC236}">
                <a16:creationId xmlns:a16="http://schemas.microsoft.com/office/drawing/2014/main" id="{E4F8659A-EF2C-463D-A02A-399C78D11021}"/>
              </a:ext>
            </a:extLst>
          </p:cNvPr>
          <p:cNvSpPr/>
          <p:nvPr/>
        </p:nvSpPr>
        <p:spPr bwMode="auto">
          <a:xfrm>
            <a:off x="7086600" y="838200"/>
            <a:ext cx="1905000" cy="1938992"/>
          </a:xfrm>
          <a:prstGeom prst="rect">
            <a:avLst/>
          </a:prstGeom>
          <a:solidFill>
            <a:srgbClr val="FFC000"/>
          </a:solidFill>
          <a:scene3d>
            <a:camera prst="orthographicFront"/>
            <a:lightRig rig="threePt" dir="t"/>
          </a:scene3d>
          <a:sp3d>
            <a:bevelT/>
          </a:sp3d>
        </p:spPr>
        <p:txBody>
          <a:bodyPr>
            <a:spAutoFit/>
          </a:bodyPr>
          <a:lstStyle/>
          <a:p>
            <a:pPr marL="685800" lvl="1" indent="-457200" algn="ctr">
              <a:defRPr/>
            </a:pPr>
            <a:r>
              <a:rPr lang="en-IN" sz="2400" dirty="0"/>
              <a:t>Civilisation</a:t>
            </a:r>
          </a:p>
          <a:p>
            <a:pPr marL="685800" lvl="1" indent="-457200" algn="ctr">
              <a:defRPr/>
            </a:pPr>
            <a:endParaRPr lang="en-IN" sz="2400" dirty="0"/>
          </a:p>
          <a:p>
            <a:pPr marL="685800" lvl="1" indent="-457200" algn="ctr">
              <a:defRPr/>
            </a:pPr>
            <a:r>
              <a:rPr lang="en-IN" sz="2400" dirty="0"/>
              <a:t>Culture</a:t>
            </a:r>
          </a:p>
          <a:p>
            <a:pPr marL="685800" lvl="1" indent="-457200" algn="ctr">
              <a:defRPr/>
            </a:pPr>
            <a:endParaRPr lang="en-IN" sz="2400" dirty="0"/>
          </a:p>
          <a:p>
            <a:pPr marL="685800" lvl="1" indent="-457200" algn="ctr">
              <a:defRPr/>
            </a:pPr>
            <a:r>
              <a:rPr lang="en-IN" sz="2400" dirty="0" err="1"/>
              <a:t>Sanskar</a:t>
            </a:r>
            <a:endParaRPr lang="en-IN" sz="2200" dirty="0"/>
          </a:p>
        </p:txBody>
      </p:sp>
      <p:cxnSp>
        <p:nvCxnSpPr>
          <p:cNvPr id="8" name="Straight Arrow Connector 7">
            <a:extLst>
              <a:ext uri="{FF2B5EF4-FFF2-40B4-BE49-F238E27FC236}">
                <a16:creationId xmlns:a16="http://schemas.microsoft.com/office/drawing/2014/main" id="{A9C11659-F2AA-4CAB-836B-B57E031196B1}"/>
              </a:ext>
            </a:extLst>
          </p:cNvPr>
          <p:cNvCxnSpPr/>
          <p:nvPr/>
        </p:nvCxnSpPr>
        <p:spPr>
          <a:xfrm flipV="1">
            <a:off x="8077200" y="1981200"/>
            <a:ext cx="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6F2EC58-4B26-4299-A2E8-3A97EB1A837D}"/>
              </a:ext>
            </a:extLst>
          </p:cNvPr>
          <p:cNvCxnSpPr/>
          <p:nvPr/>
        </p:nvCxnSpPr>
        <p:spPr>
          <a:xfrm flipV="1">
            <a:off x="8077200" y="1255713"/>
            <a:ext cx="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2724176-1F5B-48A3-8033-81E3B64EF3FF}"/>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Harmony in the Society </a:t>
            </a:r>
            <a:endParaRPr lang="en-IN" altLang="en-US" dirty="0"/>
          </a:p>
        </p:txBody>
      </p:sp>
      <p:sp>
        <p:nvSpPr>
          <p:cNvPr id="6147" name="Text Placeholder 2">
            <a:extLst>
              <a:ext uri="{FF2B5EF4-FFF2-40B4-BE49-F238E27FC236}">
                <a16:creationId xmlns:a16="http://schemas.microsoft.com/office/drawing/2014/main" id="{CA6F6B65-7123-4633-840B-9040425E3C40}"/>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b="1" dirty="0"/>
              <a:t>Human Goal</a:t>
            </a: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lang="it-IT" altLang="en-US" b="1" dirty="0"/>
          </a:p>
          <a:p>
            <a:pPr>
              <a:buFont typeface="Symbol" pitchFamily="18" charset="2"/>
              <a:buNone/>
            </a:pPr>
            <a:endParaRPr altLang="en-US" b="1" dirty="0"/>
          </a:p>
          <a:p>
            <a:pPr>
              <a:buFont typeface="Symbol" pitchFamily="18" charset="2"/>
              <a:buNone/>
            </a:pPr>
            <a:endParaRPr altLang="en-US" b="1" dirty="0"/>
          </a:p>
          <a:p>
            <a:pPr>
              <a:buFont typeface="Symbol" pitchFamily="18" charset="2"/>
              <a:buNone/>
            </a:pPr>
            <a:endParaRPr altLang="en-US" b="1" dirty="0"/>
          </a:p>
          <a:p>
            <a:pPr>
              <a:buFont typeface="Symbol" pitchFamily="18" charset="2"/>
              <a:buNone/>
            </a:pPr>
            <a:r>
              <a:rPr altLang="en-US" b="1" dirty="0"/>
              <a:t>Human Order</a:t>
            </a:r>
            <a:endParaRPr lang="en-IN" altLang="en-US" dirty="0">
              <a:latin typeface="Kruti Dev 010" pitchFamily="2" charset="0"/>
            </a:endParaRPr>
          </a:p>
          <a:p>
            <a:pPr>
              <a:buFont typeface="Symbol" pitchFamily="18" charset="2"/>
              <a:buNone/>
            </a:pPr>
            <a:r>
              <a:rPr altLang="en-US" b="1" dirty="0"/>
              <a:t>Systems / Dimensions</a:t>
            </a:r>
            <a:endParaRPr lang="en-IN" altLang="en-US" dirty="0">
              <a:latin typeface="Kruti Dev 010" pitchFamily="2" charset="0"/>
            </a:endParaRPr>
          </a:p>
          <a:p>
            <a:pPr marL="685800" lvl="1" indent="-457200">
              <a:buFont typeface="Symbol" panose="05050102010706020507" pitchFamily="18" charset="2"/>
              <a:buAutoNum type="arabicPeriod"/>
            </a:pPr>
            <a:r>
              <a:rPr altLang="en-US" dirty="0"/>
              <a:t>Education </a:t>
            </a:r>
            <a:r>
              <a:rPr lang="en-GB" altLang="en-US" dirty="0"/>
              <a:t>–</a:t>
            </a:r>
            <a:r>
              <a:rPr altLang="en-US" dirty="0"/>
              <a:t> </a:t>
            </a:r>
            <a:r>
              <a:rPr altLang="en-US" dirty="0" err="1"/>
              <a:t>Sanskar</a:t>
            </a:r>
            <a:r>
              <a:rPr altLang="en-US" dirty="0"/>
              <a:t>	</a:t>
            </a:r>
          </a:p>
          <a:p>
            <a:pPr marL="685800" lvl="1" indent="-457200">
              <a:buFont typeface="Symbol" panose="05050102010706020507" pitchFamily="18" charset="2"/>
              <a:buAutoNum type="arabicPeriod"/>
            </a:pPr>
            <a:r>
              <a:rPr lang="en-GB" altLang="en-US" dirty="0"/>
              <a:t>Health – Self-regulation	</a:t>
            </a:r>
          </a:p>
          <a:p>
            <a:pPr marL="685800" lvl="1" indent="-457200">
              <a:buFont typeface="Symbol" panose="05050102010706020507" pitchFamily="18" charset="2"/>
              <a:buAutoNum type="arabicPeriod"/>
            </a:pPr>
            <a:r>
              <a:rPr lang="en-GB" altLang="en-US" dirty="0"/>
              <a:t>Production – Work		</a:t>
            </a:r>
          </a:p>
          <a:p>
            <a:pPr marL="685800" lvl="1" indent="-457200">
              <a:buFont typeface="Symbol" panose="05050102010706020507" pitchFamily="18" charset="2"/>
              <a:buAutoNum type="arabicPeriod"/>
            </a:pPr>
            <a:r>
              <a:rPr altLang="en-US" dirty="0"/>
              <a:t>Justice – Preservation 	</a:t>
            </a:r>
          </a:p>
          <a:p>
            <a:pPr marL="685800" lvl="1" indent="-457200">
              <a:buFont typeface="Symbol" panose="05050102010706020507" pitchFamily="18" charset="2"/>
              <a:buAutoNum type="arabicPeriod"/>
            </a:pPr>
            <a:r>
              <a:rPr altLang="en-US" dirty="0"/>
              <a:t>Exchange – Storage		 </a:t>
            </a:r>
            <a:endParaRPr lang="en-IN" altLang="en-US" dirty="0"/>
          </a:p>
        </p:txBody>
      </p:sp>
      <p:sp>
        <p:nvSpPr>
          <p:cNvPr id="26" name="Oval 25">
            <a:extLst>
              <a:ext uri="{FF2B5EF4-FFF2-40B4-BE49-F238E27FC236}">
                <a16:creationId xmlns:a16="http://schemas.microsoft.com/office/drawing/2014/main" id="{3A4599A1-D32B-4ABA-8190-B8600DF51E3F}"/>
              </a:ext>
            </a:extLst>
          </p:cNvPr>
          <p:cNvSpPr/>
          <p:nvPr/>
        </p:nvSpPr>
        <p:spPr bwMode="auto">
          <a:xfrm>
            <a:off x="915988" y="2686050"/>
            <a:ext cx="506412" cy="5905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rgbClr val="800080"/>
                </a:solidFill>
              </a:rPr>
              <a:t>1</a:t>
            </a:r>
          </a:p>
        </p:txBody>
      </p:sp>
      <p:sp>
        <p:nvSpPr>
          <p:cNvPr id="27" name="Oval 26">
            <a:extLst>
              <a:ext uri="{FF2B5EF4-FFF2-40B4-BE49-F238E27FC236}">
                <a16:creationId xmlns:a16="http://schemas.microsoft.com/office/drawing/2014/main" id="{03AA220B-302F-4E92-B1F9-F6D8CC46CB5A}"/>
              </a:ext>
            </a:extLst>
          </p:cNvPr>
          <p:cNvSpPr/>
          <p:nvPr/>
        </p:nvSpPr>
        <p:spPr bwMode="auto">
          <a:xfrm>
            <a:off x="3352800" y="2686050"/>
            <a:ext cx="506413" cy="5905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rgbClr val="800080"/>
                </a:solidFill>
              </a:rPr>
              <a:t>2</a:t>
            </a:r>
          </a:p>
        </p:txBody>
      </p:sp>
      <p:sp>
        <p:nvSpPr>
          <p:cNvPr id="28" name="Oval 4">
            <a:extLst>
              <a:ext uri="{FF2B5EF4-FFF2-40B4-BE49-F238E27FC236}">
                <a16:creationId xmlns:a16="http://schemas.microsoft.com/office/drawing/2014/main" id="{2CAE6367-5AF2-4EAD-B3ED-8DEB846AE17C}"/>
              </a:ext>
            </a:extLst>
          </p:cNvPr>
          <p:cNvSpPr/>
          <p:nvPr/>
        </p:nvSpPr>
        <p:spPr bwMode="auto">
          <a:xfrm>
            <a:off x="5715000" y="2686050"/>
            <a:ext cx="506413" cy="5905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rgbClr val="800080"/>
                </a:solidFill>
              </a:rPr>
              <a:t>3</a:t>
            </a:r>
          </a:p>
        </p:txBody>
      </p:sp>
      <p:sp>
        <p:nvSpPr>
          <p:cNvPr id="29" name="Oval 5">
            <a:extLst>
              <a:ext uri="{FF2B5EF4-FFF2-40B4-BE49-F238E27FC236}">
                <a16:creationId xmlns:a16="http://schemas.microsoft.com/office/drawing/2014/main" id="{39E7D7E1-086D-418C-886F-7B438A135223}"/>
              </a:ext>
            </a:extLst>
          </p:cNvPr>
          <p:cNvSpPr/>
          <p:nvPr/>
        </p:nvSpPr>
        <p:spPr bwMode="auto">
          <a:xfrm>
            <a:off x="7848600" y="2686050"/>
            <a:ext cx="506413" cy="5905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rgbClr val="800080"/>
                </a:solidFill>
              </a:rPr>
              <a:t>4</a:t>
            </a:r>
          </a:p>
        </p:txBody>
      </p:sp>
      <p:cxnSp>
        <p:nvCxnSpPr>
          <p:cNvPr id="31" name="Straight Arrow Connector 30">
            <a:extLst>
              <a:ext uri="{FF2B5EF4-FFF2-40B4-BE49-F238E27FC236}">
                <a16:creationId xmlns:a16="http://schemas.microsoft.com/office/drawing/2014/main" id="{BFE6E543-A17A-4612-84EB-FC89CE3EE010}"/>
              </a:ext>
            </a:extLst>
          </p:cNvPr>
          <p:cNvCxnSpPr>
            <a:stCxn id="26" idx="6"/>
            <a:endCxn id="27" idx="2"/>
          </p:cNvCxnSpPr>
          <p:nvPr/>
        </p:nvCxnSpPr>
        <p:spPr bwMode="auto">
          <a:xfrm>
            <a:off x="1422400" y="2981325"/>
            <a:ext cx="1930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145024C-6D58-4CEA-A9F0-93A2200D0827}"/>
              </a:ext>
            </a:extLst>
          </p:cNvPr>
          <p:cNvCxnSpPr/>
          <p:nvPr/>
        </p:nvCxnSpPr>
        <p:spPr bwMode="auto">
          <a:xfrm>
            <a:off x="1404938" y="3124200"/>
            <a:ext cx="438626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2A86298-3B25-4BC5-BB05-D76A2768761D}"/>
              </a:ext>
            </a:extLst>
          </p:cNvPr>
          <p:cNvCxnSpPr>
            <a:cxnSpLocks/>
            <a:endCxn id="29" idx="4"/>
          </p:cNvCxnSpPr>
          <p:nvPr/>
        </p:nvCxnSpPr>
        <p:spPr bwMode="auto">
          <a:xfrm flipV="1">
            <a:off x="1422400" y="3276600"/>
            <a:ext cx="6679407"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347" name="Group 29">
            <a:extLst>
              <a:ext uri="{FF2B5EF4-FFF2-40B4-BE49-F238E27FC236}">
                <a16:creationId xmlns:a16="http://schemas.microsoft.com/office/drawing/2014/main" id="{C53EF02B-4894-43C6-AB77-8C35537FA8E9}"/>
              </a:ext>
            </a:extLst>
          </p:cNvPr>
          <p:cNvGrpSpPr>
            <a:grpSpLocks/>
          </p:cNvGrpSpPr>
          <p:nvPr/>
        </p:nvGrpSpPr>
        <p:grpSpPr bwMode="auto">
          <a:xfrm>
            <a:off x="1588" y="1162050"/>
            <a:ext cx="2379662" cy="1379538"/>
            <a:chOff x="1620" y="990600"/>
            <a:chExt cx="2380035" cy="1379387"/>
          </a:xfrm>
        </p:grpSpPr>
        <p:sp>
          <p:nvSpPr>
            <p:cNvPr id="4" name="Down Arrow 3">
              <a:extLst>
                <a:ext uri="{FF2B5EF4-FFF2-40B4-BE49-F238E27FC236}">
                  <a16:creationId xmlns:a16="http://schemas.microsoft.com/office/drawing/2014/main" id="{1714C310-8127-4F13-A1BB-44E2BE86F47A}"/>
                </a:ext>
              </a:extLst>
            </p:cNvPr>
            <p:cNvSpPr/>
            <p:nvPr/>
          </p:nvSpPr>
          <p:spPr>
            <a:xfrm>
              <a:off x="1086052" y="1676325"/>
              <a:ext cx="152424" cy="30476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4362" name="TextBox 17">
              <a:extLst>
                <a:ext uri="{FF2B5EF4-FFF2-40B4-BE49-F238E27FC236}">
                  <a16:creationId xmlns:a16="http://schemas.microsoft.com/office/drawing/2014/main" id="{106571E0-5DDB-4955-908A-060EBA8D18CA}"/>
                </a:ext>
              </a:extLst>
            </p:cNvPr>
            <p:cNvSpPr txBox="1">
              <a:spLocks noChangeArrowheads="1"/>
            </p:cNvSpPr>
            <p:nvPr/>
          </p:nvSpPr>
          <p:spPr bwMode="auto">
            <a:xfrm>
              <a:off x="19455" y="990600"/>
              <a:ext cx="2362200" cy="646331"/>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a:cs typeface="Arial" panose="020B0604020202020204" pitchFamily="34" charset="0"/>
                </a:rPr>
                <a:t>Right Understanding &amp; Right Feeling</a:t>
              </a:r>
            </a:p>
          </p:txBody>
        </p:sp>
        <p:sp>
          <p:nvSpPr>
            <p:cNvPr id="14363" name="TextBox 18">
              <a:extLst>
                <a:ext uri="{FF2B5EF4-FFF2-40B4-BE49-F238E27FC236}">
                  <a16:creationId xmlns:a16="http://schemas.microsoft.com/office/drawing/2014/main" id="{0C8EFF13-AA47-4484-B591-23F4AE097F59}"/>
                </a:ext>
              </a:extLst>
            </p:cNvPr>
            <p:cNvSpPr txBox="1">
              <a:spLocks noChangeArrowheads="1"/>
            </p:cNvSpPr>
            <p:nvPr/>
          </p:nvSpPr>
          <p:spPr bwMode="auto">
            <a:xfrm>
              <a:off x="1620" y="2000655"/>
              <a:ext cx="2362200" cy="369332"/>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In Every Individual</a:t>
              </a:r>
              <a:endParaRPr lang="en-IN" altLang="en-US">
                <a:cs typeface="Arial" panose="020B0604020202020204" pitchFamily="34" charset="0"/>
              </a:endParaRPr>
            </a:p>
          </p:txBody>
        </p:sp>
      </p:grpSp>
      <p:grpSp>
        <p:nvGrpSpPr>
          <p:cNvPr id="14348" name="Group 31">
            <a:extLst>
              <a:ext uri="{FF2B5EF4-FFF2-40B4-BE49-F238E27FC236}">
                <a16:creationId xmlns:a16="http://schemas.microsoft.com/office/drawing/2014/main" id="{56C7B317-A039-42A7-A7DB-8CAE471E170C}"/>
              </a:ext>
            </a:extLst>
          </p:cNvPr>
          <p:cNvGrpSpPr>
            <a:grpSpLocks/>
          </p:cNvGrpSpPr>
          <p:nvPr/>
        </p:nvGrpSpPr>
        <p:grpSpPr bwMode="auto">
          <a:xfrm>
            <a:off x="2609850" y="1162050"/>
            <a:ext cx="2038350" cy="1379538"/>
            <a:chOff x="2610255" y="990600"/>
            <a:chExt cx="2037945" cy="1379387"/>
          </a:xfrm>
        </p:grpSpPr>
        <p:sp>
          <p:nvSpPr>
            <p:cNvPr id="10" name="Down Arrow 9">
              <a:extLst>
                <a:ext uri="{FF2B5EF4-FFF2-40B4-BE49-F238E27FC236}">
                  <a16:creationId xmlns:a16="http://schemas.microsoft.com/office/drawing/2014/main" id="{3861F64E-ECCE-4D66-A349-715CC4BB1077}"/>
                </a:ext>
              </a:extLst>
            </p:cNvPr>
            <p:cNvSpPr/>
            <p:nvPr/>
          </p:nvSpPr>
          <p:spPr>
            <a:xfrm>
              <a:off x="3524473" y="1676325"/>
              <a:ext cx="152370" cy="30476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4359" name="TextBox 19">
              <a:extLst>
                <a:ext uri="{FF2B5EF4-FFF2-40B4-BE49-F238E27FC236}">
                  <a16:creationId xmlns:a16="http://schemas.microsoft.com/office/drawing/2014/main" id="{4ACC51BD-FCE4-46C8-8007-4D7B38E9C918}"/>
                </a:ext>
              </a:extLst>
            </p:cNvPr>
            <p:cNvSpPr txBox="1">
              <a:spLocks noChangeArrowheads="1"/>
            </p:cNvSpPr>
            <p:nvPr/>
          </p:nvSpPr>
          <p:spPr bwMode="auto">
            <a:xfrm>
              <a:off x="2647545" y="990600"/>
              <a:ext cx="2000655" cy="646331"/>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Prosperity</a:t>
              </a:r>
            </a:p>
            <a:p>
              <a:pPr eaLnBrk="1" hangingPunct="1"/>
              <a:endParaRPr lang="en-IN" altLang="en-US">
                <a:cs typeface="Arial" panose="020B0604020202020204" pitchFamily="34" charset="0"/>
              </a:endParaRPr>
            </a:p>
          </p:txBody>
        </p:sp>
        <p:sp>
          <p:nvSpPr>
            <p:cNvPr id="14360" name="TextBox 20">
              <a:extLst>
                <a:ext uri="{FF2B5EF4-FFF2-40B4-BE49-F238E27FC236}">
                  <a16:creationId xmlns:a16="http://schemas.microsoft.com/office/drawing/2014/main" id="{06987C90-4111-4ED4-95B8-9024F0380BCA}"/>
                </a:ext>
              </a:extLst>
            </p:cNvPr>
            <p:cNvSpPr txBox="1">
              <a:spLocks noChangeArrowheads="1"/>
            </p:cNvSpPr>
            <p:nvPr/>
          </p:nvSpPr>
          <p:spPr bwMode="auto">
            <a:xfrm>
              <a:off x="2610255" y="2000655"/>
              <a:ext cx="2000655" cy="369332"/>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In Every Family</a:t>
              </a:r>
              <a:endParaRPr lang="en-IN" altLang="en-US">
                <a:cs typeface="Arial" panose="020B0604020202020204" pitchFamily="34" charset="0"/>
              </a:endParaRPr>
            </a:p>
          </p:txBody>
        </p:sp>
      </p:grpSp>
      <p:grpSp>
        <p:nvGrpSpPr>
          <p:cNvPr id="14349" name="Group 33">
            <a:extLst>
              <a:ext uri="{FF2B5EF4-FFF2-40B4-BE49-F238E27FC236}">
                <a16:creationId xmlns:a16="http://schemas.microsoft.com/office/drawing/2014/main" id="{08E680C9-CB48-43CE-BF15-CD294F2BAC6B}"/>
              </a:ext>
            </a:extLst>
          </p:cNvPr>
          <p:cNvGrpSpPr>
            <a:grpSpLocks/>
          </p:cNvGrpSpPr>
          <p:nvPr/>
        </p:nvGrpSpPr>
        <p:grpSpPr bwMode="auto">
          <a:xfrm>
            <a:off x="4935538" y="1162050"/>
            <a:ext cx="1998662" cy="1379538"/>
            <a:chOff x="4935165" y="990600"/>
            <a:chExt cx="1999035" cy="1379387"/>
          </a:xfrm>
        </p:grpSpPr>
        <p:sp>
          <p:nvSpPr>
            <p:cNvPr id="11" name="Down Arrow 10">
              <a:extLst>
                <a:ext uri="{FF2B5EF4-FFF2-40B4-BE49-F238E27FC236}">
                  <a16:creationId xmlns:a16="http://schemas.microsoft.com/office/drawing/2014/main" id="{58B4A5D3-77BA-4672-B18A-FA81279FF841}"/>
                </a:ext>
              </a:extLst>
            </p:cNvPr>
            <p:cNvSpPr/>
            <p:nvPr/>
          </p:nvSpPr>
          <p:spPr>
            <a:xfrm>
              <a:off x="5867201" y="1676325"/>
              <a:ext cx="152428" cy="30476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4356" name="TextBox 21">
              <a:extLst>
                <a:ext uri="{FF2B5EF4-FFF2-40B4-BE49-F238E27FC236}">
                  <a16:creationId xmlns:a16="http://schemas.microsoft.com/office/drawing/2014/main" id="{7763C5A5-7DBC-4843-99EB-83091D27FEF5}"/>
                </a:ext>
              </a:extLst>
            </p:cNvPr>
            <p:cNvSpPr txBox="1">
              <a:spLocks noChangeArrowheads="1"/>
            </p:cNvSpPr>
            <p:nvPr/>
          </p:nvSpPr>
          <p:spPr bwMode="auto">
            <a:xfrm>
              <a:off x="4953000" y="990600"/>
              <a:ext cx="1981200" cy="646331"/>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Fearlessness</a:t>
              </a:r>
            </a:p>
            <a:p>
              <a:pPr eaLnBrk="1" hangingPunct="1"/>
              <a:r>
                <a:rPr lang="en-GB" altLang="en-US">
                  <a:cs typeface="Arial" panose="020B0604020202020204" pitchFamily="34" charset="0"/>
                </a:rPr>
                <a:t>(Trust)</a:t>
              </a:r>
              <a:endParaRPr lang="en-IN" altLang="en-US">
                <a:cs typeface="Arial" panose="020B0604020202020204" pitchFamily="34" charset="0"/>
              </a:endParaRPr>
            </a:p>
          </p:txBody>
        </p:sp>
        <p:sp>
          <p:nvSpPr>
            <p:cNvPr id="14357" name="TextBox 22">
              <a:extLst>
                <a:ext uri="{FF2B5EF4-FFF2-40B4-BE49-F238E27FC236}">
                  <a16:creationId xmlns:a16="http://schemas.microsoft.com/office/drawing/2014/main" id="{30012542-C93E-4411-80D0-ED89BBC28625}"/>
                </a:ext>
              </a:extLst>
            </p:cNvPr>
            <p:cNvSpPr txBox="1">
              <a:spLocks noChangeArrowheads="1"/>
            </p:cNvSpPr>
            <p:nvPr/>
          </p:nvSpPr>
          <p:spPr bwMode="auto">
            <a:xfrm>
              <a:off x="4935165" y="2000655"/>
              <a:ext cx="1981200" cy="369332"/>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In Society</a:t>
              </a:r>
              <a:endParaRPr lang="en-IN" altLang="en-US">
                <a:cs typeface="Arial" panose="020B0604020202020204" pitchFamily="34" charset="0"/>
              </a:endParaRPr>
            </a:p>
          </p:txBody>
        </p:sp>
      </p:grpSp>
      <p:grpSp>
        <p:nvGrpSpPr>
          <p:cNvPr id="14350" name="Group 34">
            <a:extLst>
              <a:ext uri="{FF2B5EF4-FFF2-40B4-BE49-F238E27FC236}">
                <a16:creationId xmlns:a16="http://schemas.microsoft.com/office/drawing/2014/main" id="{FBD71F01-4C2F-4296-9A4B-99FF77C52CAA}"/>
              </a:ext>
            </a:extLst>
          </p:cNvPr>
          <p:cNvGrpSpPr>
            <a:grpSpLocks/>
          </p:cNvGrpSpPr>
          <p:nvPr/>
        </p:nvGrpSpPr>
        <p:grpSpPr bwMode="auto">
          <a:xfrm>
            <a:off x="7123113" y="1162050"/>
            <a:ext cx="1981200" cy="1655763"/>
            <a:chOff x="7123890" y="990600"/>
            <a:chExt cx="1981200" cy="1656315"/>
          </a:xfrm>
        </p:grpSpPr>
        <p:sp>
          <p:nvSpPr>
            <p:cNvPr id="12" name="Down Arrow 11">
              <a:extLst>
                <a:ext uri="{FF2B5EF4-FFF2-40B4-BE49-F238E27FC236}">
                  <a16:creationId xmlns:a16="http://schemas.microsoft.com/office/drawing/2014/main" id="{C7231DAC-09DF-4AB9-9A65-4551195B37A2}"/>
                </a:ext>
              </a:extLst>
            </p:cNvPr>
            <p:cNvSpPr/>
            <p:nvPr/>
          </p:nvSpPr>
          <p:spPr>
            <a:xfrm>
              <a:off x="8020827" y="1676629"/>
              <a:ext cx="152400" cy="30490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4353" name="TextBox 23">
              <a:extLst>
                <a:ext uri="{FF2B5EF4-FFF2-40B4-BE49-F238E27FC236}">
                  <a16:creationId xmlns:a16="http://schemas.microsoft.com/office/drawing/2014/main" id="{2073E520-350D-4EF9-B6B4-6C5AD8979A73}"/>
                </a:ext>
              </a:extLst>
            </p:cNvPr>
            <p:cNvSpPr txBox="1">
              <a:spLocks noChangeArrowheads="1"/>
            </p:cNvSpPr>
            <p:nvPr/>
          </p:nvSpPr>
          <p:spPr bwMode="auto">
            <a:xfrm>
              <a:off x="7123890" y="990600"/>
              <a:ext cx="1981200" cy="646546"/>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Symbol" panose="05050102010706020507" pitchFamily="18" charset="2"/>
                <a:buNone/>
              </a:pPr>
              <a:r>
                <a:rPr lang="en-GB" altLang="en-US">
                  <a:cs typeface="Arial" panose="020B0604020202020204" pitchFamily="34" charset="0"/>
                </a:rPr>
                <a:t>Co-Existence</a:t>
              </a:r>
            </a:p>
            <a:p>
              <a:pPr eaLnBrk="1" hangingPunct="1"/>
              <a:r>
                <a:rPr lang="en-GB" altLang="en-US" sz="1600">
                  <a:cs typeface="Arial" panose="020B0604020202020204" pitchFamily="34" charset="0"/>
                </a:rPr>
                <a:t>(mutual fulfilment)</a:t>
              </a:r>
              <a:r>
                <a:rPr lang="en-GB" altLang="en-US">
                  <a:cs typeface="Arial" panose="020B0604020202020204" pitchFamily="34" charset="0"/>
                </a:rPr>
                <a:t> </a:t>
              </a:r>
              <a:endParaRPr lang="en-GB" altLang="en-US" sz="1600">
                <a:cs typeface="Arial" panose="020B0604020202020204" pitchFamily="34" charset="0"/>
              </a:endParaRPr>
            </a:p>
          </p:txBody>
        </p:sp>
        <p:sp>
          <p:nvSpPr>
            <p:cNvPr id="14354" name="TextBox 24">
              <a:extLst>
                <a:ext uri="{FF2B5EF4-FFF2-40B4-BE49-F238E27FC236}">
                  <a16:creationId xmlns:a16="http://schemas.microsoft.com/office/drawing/2014/main" id="{FCA0F6B1-0779-4A10-83BA-282A7DB930AF}"/>
                </a:ext>
              </a:extLst>
            </p:cNvPr>
            <p:cNvSpPr txBox="1">
              <a:spLocks noChangeArrowheads="1"/>
            </p:cNvSpPr>
            <p:nvPr/>
          </p:nvSpPr>
          <p:spPr bwMode="auto">
            <a:xfrm>
              <a:off x="7123890" y="2000655"/>
              <a:ext cx="1981200" cy="646260"/>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Symbol" panose="05050102010706020507" pitchFamily="18" charset="2"/>
                <a:buNone/>
              </a:pPr>
              <a:r>
                <a:rPr lang="en-GB" altLang="en-US">
                  <a:cs typeface="Arial" panose="020B0604020202020204" pitchFamily="34" charset="0"/>
                </a:rPr>
                <a:t>In Nature/ Existence</a:t>
              </a:r>
            </a:p>
          </p:txBody>
        </p:sp>
      </p:grpSp>
      <p:sp>
        <p:nvSpPr>
          <p:cNvPr id="14351" name="Rectangle 29">
            <a:extLst>
              <a:ext uri="{FF2B5EF4-FFF2-40B4-BE49-F238E27FC236}">
                <a16:creationId xmlns:a16="http://schemas.microsoft.com/office/drawing/2014/main" id="{97D7140A-1DFF-4E59-8F82-8B2633BD0B75}"/>
              </a:ext>
            </a:extLst>
          </p:cNvPr>
          <p:cNvSpPr>
            <a:spLocks noChangeArrowheads="1"/>
          </p:cNvSpPr>
          <p:nvPr/>
        </p:nvSpPr>
        <p:spPr bwMode="auto">
          <a:xfrm>
            <a:off x="1239838" y="1828800"/>
            <a:ext cx="12747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a:cs typeface="Arial" panose="020B0604020202020204" pitchFamily="34" charset="0"/>
              </a:rPr>
              <a:t>Happiness</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7">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7">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7">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EAAAA3C-6C33-45DF-8C04-6409D5904A90}"/>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dirty="0"/>
          </a:p>
        </p:txBody>
      </p:sp>
      <p:sp>
        <p:nvSpPr>
          <p:cNvPr id="16387" name="Text Placeholder 2">
            <a:extLst>
              <a:ext uri="{FF2B5EF4-FFF2-40B4-BE49-F238E27FC236}">
                <a16:creationId xmlns:a16="http://schemas.microsoft.com/office/drawing/2014/main" id="{71975914-B646-471A-AC4C-45F9EBA0D849}"/>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lang="it-IT" altLang="en-US" b="1" dirty="0"/>
          </a:p>
          <a:p>
            <a:pPr>
              <a:buFont typeface="Symbol" pitchFamily="18" charset="2"/>
              <a:buNone/>
            </a:pPr>
            <a:endParaRPr altLang="en-US" b="1" dirty="0"/>
          </a:p>
          <a:p>
            <a:pPr>
              <a:buFont typeface="Symbol" pitchFamily="18" charset="2"/>
              <a:buNone/>
            </a:pPr>
            <a:endParaRPr altLang="en-US" b="1" dirty="0"/>
          </a:p>
          <a:p>
            <a:pPr>
              <a:buFont typeface="Symbol" pitchFamily="18" charset="2"/>
              <a:buNone/>
            </a:pPr>
            <a:r>
              <a:rPr altLang="en-US" dirty="0"/>
              <a:t>	 </a:t>
            </a:r>
            <a:endParaRPr lang="en-IN" altLang="en-US" dirty="0"/>
          </a:p>
        </p:txBody>
      </p:sp>
      <p:sp>
        <p:nvSpPr>
          <p:cNvPr id="39" name="Rectangle 38">
            <a:extLst>
              <a:ext uri="{FF2B5EF4-FFF2-40B4-BE49-F238E27FC236}">
                <a16:creationId xmlns:a16="http://schemas.microsoft.com/office/drawing/2014/main" id="{2B8D2B15-ED93-493E-9BC9-FABCCC2B96D2}"/>
              </a:ext>
            </a:extLst>
          </p:cNvPr>
          <p:cNvSpPr/>
          <p:nvPr/>
        </p:nvSpPr>
        <p:spPr>
          <a:xfrm>
            <a:off x="0" y="609600"/>
            <a:ext cx="9144000" cy="2554545"/>
          </a:xfrm>
          <a:prstGeom prst="rect">
            <a:avLst/>
          </a:prstGeom>
          <a:solidFill>
            <a:schemeClr val="accent6">
              <a:lumMod val="50000"/>
            </a:schemeClr>
          </a:solidFill>
        </p:spPr>
        <p:txBody>
          <a:bodyPr wrap="square">
            <a:spAutoFit/>
          </a:bodyPr>
          <a:lstStyle/>
          <a:p>
            <a:pPr eaLnBrk="1" hangingPunct="1">
              <a:defRPr/>
            </a:pPr>
            <a:r>
              <a:rPr lang="en-US" sz="2000" dirty="0">
                <a:solidFill>
                  <a:schemeClr val="bg1"/>
                </a:solidFill>
                <a:latin typeface="Arial" charset="0"/>
              </a:rPr>
              <a:t>1a. Education – To develop the right understanding of the harmony at all levels of our being – from self to the entire existence (individual, family, society, nature/existence)</a:t>
            </a:r>
          </a:p>
          <a:p>
            <a:pPr eaLnBrk="1" hangingPunct="1">
              <a:defRPr/>
            </a:pPr>
            <a:endParaRPr lang="en-US" sz="2000" dirty="0">
              <a:solidFill>
                <a:schemeClr val="bg1"/>
              </a:solidFill>
              <a:latin typeface="Arial" charset="0"/>
            </a:endParaRPr>
          </a:p>
          <a:p>
            <a:pPr eaLnBrk="1" hangingPunct="1">
              <a:defRPr/>
            </a:pPr>
            <a:r>
              <a:rPr lang="en-US" sz="2000" dirty="0">
                <a:solidFill>
                  <a:schemeClr val="bg1"/>
                </a:solidFill>
                <a:latin typeface="Arial" charset="0"/>
              </a:rPr>
              <a:t>1b. </a:t>
            </a:r>
            <a:r>
              <a:rPr lang="en-US" sz="2000" dirty="0" err="1">
                <a:solidFill>
                  <a:schemeClr val="bg1"/>
                </a:solidFill>
                <a:latin typeface="Arial" charset="0"/>
              </a:rPr>
              <a:t>Sanskar</a:t>
            </a:r>
            <a:r>
              <a:rPr lang="en-US" sz="2000" dirty="0">
                <a:solidFill>
                  <a:schemeClr val="bg1"/>
                </a:solidFill>
                <a:latin typeface="Arial" charset="0"/>
              </a:rPr>
              <a:t> – The commitment, preparation and practice of living in harmony.  Preparation includes learning the skills and technology for living in harmony at all levels – from self to the entire existence (individual, family, society, nature/existence)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F816BCB-DB37-4FD9-ABE1-D483A5C273B1}"/>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Education-Sanskar</a:t>
            </a:r>
          </a:p>
        </p:txBody>
      </p:sp>
      <p:sp>
        <p:nvSpPr>
          <p:cNvPr id="3" name="Text Placeholder 2">
            <a:extLst>
              <a:ext uri="{FF2B5EF4-FFF2-40B4-BE49-F238E27FC236}">
                <a16:creationId xmlns:a16="http://schemas.microsoft.com/office/drawing/2014/main" id="{ACADAEFB-D6C4-46C7-B3D7-98111D2DF789}"/>
              </a:ext>
            </a:extLst>
          </p:cNvPr>
          <p:cNvSpPr>
            <a:spLocks noGrp="1"/>
          </p:cNvSpPr>
          <p:nvPr>
            <p:ph type="body" sz="quarter" idx="13"/>
          </p:nvPr>
        </p:nvSpPr>
        <p:spPr/>
        <p:txBody>
          <a:bodyPr>
            <a:normAutofit fontScale="92500" lnSpcReduction="10000"/>
          </a:bodyPr>
          <a:lstStyle/>
          <a:p>
            <a:pPr>
              <a:buFont typeface="Symbol" pitchFamily="18" charset="2"/>
              <a:buNone/>
              <a:defRPr/>
            </a:pPr>
            <a:r>
              <a:rPr i="1"/>
              <a:t>Education = Developing Right Understanding</a:t>
            </a:r>
            <a:endParaRPr/>
          </a:p>
          <a:p>
            <a:pPr>
              <a:buFont typeface="Symbol" pitchFamily="18" charset="2"/>
              <a:buNone/>
              <a:defRPr/>
            </a:pPr>
            <a:r>
              <a:rPr i="1" err="1"/>
              <a:t>Sanskar</a:t>
            </a:r>
            <a:r>
              <a:rPr i="1"/>
              <a:t> = Commitment/ Preparation/ Practice for Right Living</a:t>
            </a:r>
          </a:p>
          <a:p>
            <a:pPr>
              <a:buFont typeface="Symbol" pitchFamily="18" charset="2"/>
              <a:buNone/>
              <a:defRPr/>
            </a:pPr>
            <a:r>
              <a:rPr i="1"/>
              <a:t>		    Preparation includes Learning Right Skills &amp; Technology</a:t>
            </a:r>
            <a:endParaRPr/>
          </a:p>
          <a:p>
            <a:pPr>
              <a:defRPr/>
            </a:pPr>
            <a:endParaRPr/>
          </a:p>
          <a:p>
            <a:pPr>
              <a:buFont typeface="Symbol" pitchFamily="18" charset="2"/>
              <a:buNone/>
              <a:defRPr/>
            </a:pPr>
            <a:r>
              <a:rPr lang="en-GB">
                <a:latin typeface="Arial" charset="0"/>
                <a:cs typeface="Arial" charset="0"/>
              </a:rPr>
              <a:t>Development of the competence to live with Definite Human Conduct</a:t>
            </a:r>
            <a:endParaRPr/>
          </a:p>
          <a:p>
            <a:pPr marL="457200" indent="-457200">
              <a:buFont typeface="Symbol" pitchFamily="18" charset="2"/>
              <a:buNone/>
              <a:defRPr/>
            </a:pPr>
            <a:r>
              <a:t>Discipline to Self Discipline</a:t>
            </a:r>
          </a:p>
          <a:p>
            <a:pPr marL="457200" indent="-457200">
              <a:buFont typeface="Symbol" pitchFamily="18" charset="2"/>
              <a:buNone/>
              <a:defRPr/>
            </a:pPr>
            <a:endParaRPr/>
          </a:p>
          <a:p>
            <a:pPr marL="457200" indent="-457200">
              <a:buFont typeface="Calibri" pitchFamily="34" charset="0"/>
              <a:buAutoNum type="arabicPeriod"/>
              <a:defRPr/>
            </a:pPr>
            <a:r>
              <a:rPr>
                <a:latin typeface="Arial" charset="0"/>
                <a:cs typeface="Arial" charset="0"/>
              </a:rPr>
              <a:t>Right </a:t>
            </a:r>
            <a:r>
              <a:rPr b="1">
                <a:latin typeface="Arial" charset="0"/>
                <a:cs typeface="Arial" charset="0"/>
              </a:rPr>
              <a:t>understanding</a:t>
            </a:r>
            <a:r>
              <a:rPr>
                <a:latin typeface="Arial" charset="0"/>
                <a:cs typeface="Arial" charset="0"/>
              </a:rPr>
              <a:t>, i.e. wisdom or clarity about what to do as a human being </a:t>
            </a:r>
            <a:r>
              <a:rPr lang="en-IN">
                <a:latin typeface="Arial" charset="0"/>
                <a:cs typeface="Arial" charset="0"/>
              </a:rPr>
              <a:t>–</a:t>
            </a:r>
            <a:r>
              <a:rPr>
                <a:latin typeface="Arial" charset="0"/>
                <a:cs typeface="Arial" charset="0"/>
              </a:rPr>
              <a:t> in oneself, family, society, nature</a:t>
            </a:r>
            <a:r>
              <a:rPr lang="en-IN">
                <a:latin typeface="Arial" charset="0"/>
                <a:cs typeface="Arial" charset="0"/>
              </a:rPr>
              <a:t>…</a:t>
            </a:r>
            <a:endParaRPr>
              <a:latin typeface="Arial" charset="0"/>
              <a:cs typeface="Arial" charset="0"/>
            </a:endParaRPr>
          </a:p>
          <a:p>
            <a:pPr marL="457200" indent="-457200">
              <a:buFont typeface="Calibri" pitchFamily="34" charset="0"/>
              <a:buAutoNum type="arabicPeriod"/>
              <a:defRPr/>
            </a:pPr>
            <a:endParaRPr>
              <a:latin typeface="Arial" charset="0"/>
              <a:cs typeface="Arial" charset="0"/>
            </a:endParaRPr>
          </a:p>
          <a:p>
            <a:pPr marL="457200" indent="-457200">
              <a:buFont typeface="Calibri" pitchFamily="34" charset="0"/>
              <a:buAutoNum type="arabicPeriod"/>
              <a:defRPr/>
            </a:pPr>
            <a:r>
              <a:rPr>
                <a:latin typeface="Arial" charset="0"/>
                <a:cs typeface="Arial" charset="0"/>
              </a:rPr>
              <a:t>Right </a:t>
            </a:r>
            <a:r>
              <a:rPr b="1">
                <a:latin typeface="Arial" charset="0"/>
                <a:cs typeface="Arial" charset="0"/>
              </a:rPr>
              <a:t>feeling</a:t>
            </a:r>
            <a:r>
              <a:rPr>
                <a:latin typeface="Arial" charset="0"/>
                <a:cs typeface="Arial" charset="0"/>
              </a:rPr>
              <a:t> </a:t>
            </a:r>
            <a:r>
              <a:rPr lang="en-IN">
                <a:latin typeface="Arial" charset="0"/>
                <a:cs typeface="Arial" charset="0"/>
              </a:rPr>
              <a:t>–</a:t>
            </a:r>
            <a:r>
              <a:rPr>
                <a:latin typeface="Arial" charset="0"/>
                <a:cs typeface="Arial" charset="0"/>
              </a:rPr>
              <a:t> the capacity to live in relationship with the other human beings </a:t>
            </a:r>
            <a:r>
              <a:rPr lang="en-IN">
                <a:latin typeface="Arial" charset="0"/>
                <a:cs typeface="Arial" charset="0"/>
              </a:rPr>
              <a:t>–</a:t>
            </a:r>
            <a:r>
              <a:rPr>
                <a:latin typeface="Arial" charset="0"/>
                <a:cs typeface="Arial" charset="0"/>
              </a:rPr>
              <a:t> in family, society</a:t>
            </a:r>
            <a:r>
              <a:rPr lang="en-IN">
                <a:latin typeface="Arial" charset="0"/>
                <a:cs typeface="Arial" charset="0"/>
              </a:rPr>
              <a:t>…</a:t>
            </a:r>
            <a:endParaRPr>
              <a:latin typeface="Arial" charset="0"/>
              <a:cs typeface="Arial" charset="0"/>
            </a:endParaRPr>
          </a:p>
          <a:p>
            <a:pPr marL="457200" indent="-457200">
              <a:buFont typeface="Calibri" pitchFamily="34" charset="0"/>
              <a:buAutoNum type="arabicPeriod"/>
              <a:defRPr/>
            </a:pPr>
            <a:endParaRPr>
              <a:latin typeface="Arial" charset="0"/>
              <a:cs typeface="Arial" charset="0"/>
            </a:endParaRPr>
          </a:p>
          <a:p>
            <a:pPr marL="457200" indent="-457200">
              <a:buFont typeface="Calibri" pitchFamily="34" charset="0"/>
              <a:buAutoNum type="arabicPeriod"/>
              <a:defRPr/>
            </a:pPr>
            <a:r>
              <a:rPr>
                <a:latin typeface="Arial" charset="0"/>
                <a:cs typeface="Arial" charset="0"/>
              </a:rPr>
              <a:t>Right </a:t>
            </a:r>
            <a:r>
              <a:rPr b="1">
                <a:latin typeface="Arial" charset="0"/>
                <a:cs typeface="Arial" charset="0"/>
              </a:rPr>
              <a:t>skills</a:t>
            </a:r>
            <a:r>
              <a:rPr>
                <a:latin typeface="Arial" charset="0"/>
                <a:cs typeface="Arial" charset="0"/>
              </a:rPr>
              <a:t> for prosperity, i.e.</a:t>
            </a:r>
          </a:p>
          <a:p>
            <a:pPr marL="914400" lvl="2" indent="-457200">
              <a:defRPr/>
            </a:pPr>
            <a:r>
              <a:rPr>
                <a:latin typeface="Arial" charset="0"/>
                <a:cs typeface="Arial" charset="0"/>
              </a:rPr>
              <a:t>The capacity to identify the need of physical facility</a:t>
            </a:r>
          </a:p>
          <a:p>
            <a:pPr marL="914400" lvl="2" indent="-457200">
              <a:defRPr/>
            </a:pPr>
            <a:r>
              <a:rPr>
                <a:latin typeface="Arial" charset="0"/>
                <a:cs typeface="Arial" charset="0"/>
              </a:rPr>
              <a:t>The skills &amp; practice for sustainable production of more than what is required (by way of </a:t>
            </a:r>
            <a:r>
              <a:rPr err="1">
                <a:latin typeface="Arial" charset="0"/>
                <a:cs typeface="Arial" charset="0"/>
              </a:rPr>
              <a:t>labour</a:t>
            </a:r>
            <a:r>
              <a:rPr>
                <a:latin typeface="Arial" charset="0"/>
                <a:cs typeface="Arial" charset="0"/>
              </a:rPr>
              <a:t> using cyclic, mutually enriching process)</a:t>
            </a:r>
          </a:p>
          <a:p>
            <a:pPr marL="914400" lvl="2" indent="-457200">
              <a:defRPr/>
            </a:pPr>
            <a:r>
              <a:rPr>
                <a:latin typeface="Arial" charset="0"/>
                <a:cs typeface="Arial" charset="0"/>
              </a:rPr>
              <a:t>The feeling of prosperity</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Up Arrow 12">
            <a:extLst>
              <a:ext uri="{FF2B5EF4-FFF2-40B4-BE49-F238E27FC236}">
                <a16:creationId xmlns:a16="http://schemas.microsoft.com/office/drawing/2014/main" id="{F34AD725-CE4F-4A88-BAE4-B0532FDDEA04}"/>
              </a:ext>
            </a:extLst>
          </p:cNvPr>
          <p:cNvSpPr/>
          <p:nvPr/>
        </p:nvSpPr>
        <p:spPr>
          <a:xfrm rot="2158268">
            <a:off x="4948238" y="3478213"/>
            <a:ext cx="838200" cy="2073275"/>
          </a:xfrm>
          <a:prstGeom prst="upArrow">
            <a:avLst/>
          </a:prstGeom>
          <a:gradFill>
            <a:gsLst>
              <a:gs pos="0">
                <a:srgbClr val="000082"/>
              </a:gs>
              <a:gs pos="30000">
                <a:srgbClr val="66008F"/>
              </a:gs>
              <a:gs pos="64999">
                <a:srgbClr val="BA0066"/>
              </a:gs>
              <a:gs pos="89999">
                <a:srgbClr val="FF0000"/>
              </a:gs>
              <a:gs pos="100000">
                <a:srgbClr val="FF8200"/>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dirty="0"/>
          </a:p>
        </p:txBody>
      </p:sp>
      <p:sp>
        <p:nvSpPr>
          <p:cNvPr id="18435" name="Rectangle 8">
            <a:extLst>
              <a:ext uri="{FF2B5EF4-FFF2-40B4-BE49-F238E27FC236}">
                <a16:creationId xmlns:a16="http://schemas.microsoft.com/office/drawing/2014/main" id="{29206B18-53DB-4DBC-AA5E-E151740B9D85}"/>
              </a:ext>
            </a:extLst>
          </p:cNvPr>
          <p:cNvSpPr>
            <a:spLocks noChangeArrowheads="1"/>
          </p:cNvSpPr>
          <p:nvPr/>
        </p:nvSpPr>
        <p:spPr bwMode="auto">
          <a:xfrm rot="-3276338">
            <a:off x="4063207" y="4782344"/>
            <a:ext cx="34290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Transformation</a:t>
            </a:r>
            <a:r>
              <a:rPr lang="en-US" altLang="en-US">
                <a:latin typeface="Kruti Dev 042" pitchFamily="2" charset="0"/>
              </a:rPr>
              <a:t>&amp;</a:t>
            </a:r>
            <a:r>
              <a:rPr lang="en-US" altLang="en-US"/>
              <a:t> Progress</a:t>
            </a:r>
          </a:p>
          <a:p>
            <a:pPr algn="ctr" eaLnBrk="1" hangingPunct="1"/>
            <a:r>
              <a:rPr lang="en-US" altLang="en-US" sz="2400">
                <a:latin typeface="Kruti Dev 010" pitchFamily="2" charset="0"/>
              </a:rPr>
              <a:t>laØe.k&amp;fodkl</a:t>
            </a:r>
          </a:p>
        </p:txBody>
      </p:sp>
      <p:pic>
        <p:nvPicPr>
          <p:cNvPr id="18436" name="Picture 13">
            <a:extLst>
              <a:ext uri="{FF2B5EF4-FFF2-40B4-BE49-F238E27FC236}">
                <a16:creationId xmlns:a16="http://schemas.microsoft.com/office/drawing/2014/main" id="{A6978EE3-3A30-4C89-A4FB-AF2867B174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413" y="2438400"/>
            <a:ext cx="3265487"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14">
            <a:extLst>
              <a:ext uri="{FF2B5EF4-FFF2-40B4-BE49-F238E27FC236}">
                <a16:creationId xmlns:a16="http://schemas.microsoft.com/office/drawing/2014/main" id="{98887B39-897F-4B3C-B4C0-3921CAE6E6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45125" y="0"/>
            <a:ext cx="3165475"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15">
            <a:extLst>
              <a:ext uri="{FF2B5EF4-FFF2-40B4-BE49-F238E27FC236}">
                <a16:creationId xmlns:a16="http://schemas.microsoft.com/office/drawing/2014/main" id="{4AC31D73-9BF2-487E-BD3C-D77C0E06BAD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850" y="4800600"/>
            <a:ext cx="4643438"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16">
            <a:extLst>
              <a:ext uri="{FF2B5EF4-FFF2-40B4-BE49-F238E27FC236}">
                <a16:creationId xmlns:a16="http://schemas.microsoft.com/office/drawing/2014/main" id="{BB654063-3806-4C2F-AC01-B906D2351CA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84738" y="2438400"/>
            <a:ext cx="4259262"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urved Right Arrow 18">
            <a:extLst>
              <a:ext uri="{FF2B5EF4-FFF2-40B4-BE49-F238E27FC236}">
                <a16:creationId xmlns:a16="http://schemas.microsoft.com/office/drawing/2014/main" id="{E088D06B-5050-4CB9-8E1D-6E4236FFF2F0}"/>
              </a:ext>
            </a:extLst>
          </p:cNvPr>
          <p:cNvSpPr/>
          <p:nvPr/>
        </p:nvSpPr>
        <p:spPr bwMode="auto">
          <a:xfrm rot="10800000" flipH="1">
            <a:off x="4572000" y="762000"/>
            <a:ext cx="773113" cy="1676400"/>
          </a:xfrm>
          <a:prstGeom prst="curvedRightArrow">
            <a:avLst>
              <a:gd name="adj1" fmla="val 25000"/>
              <a:gd name="adj2" fmla="val 47836"/>
              <a:gd name="adj3" fmla="val 31440"/>
            </a:avLst>
          </a:prstGeom>
          <a:solidFill>
            <a:srgbClr val="FFC000"/>
          </a:solidFill>
          <a:ln>
            <a:head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2" name="Curved Right Arrow 21">
            <a:extLst>
              <a:ext uri="{FF2B5EF4-FFF2-40B4-BE49-F238E27FC236}">
                <a16:creationId xmlns:a16="http://schemas.microsoft.com/office/drawing/2014/main" id="{8C6EE179-0683-43DE-BDD9-8EBD0CD4548A}"/>
              </a:ext>
            </a:extLst>
          </p:cNvPr>
          <p:cNvSpPr/>
          <p:nvPr/>
        </p:nvSpPr>
        <p:spPr bwMode="auto">
          <a:xfrm flipH="1">
            <a:off x="8299450" y="914400"/>
            <a:ext cx="774700" cy="1676400"/>
          </a:xfrm>
          <a:prstGeom prst="curvedRightArrow">
            <a:avLst>
              <a:gd name="adj1" fmla="val 25000"/>
              <a:gd name="adj2" fmla="val 47836"/>
              <a:gd name="adj3" fmla="val 31440"/>
            </a:avLst>
          </a:prstGeom>
          <a:solidFill>
            <a:srgbClr val="FFFF00"/>
          </a:solidFill>
          <a:ln>
            <a:head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4" name="Curved Right Arrow 23">
            <a:extLst>
              <a:ext uri="{FF2B5EF4-FFF2-40B4-BE49-F238E27FC236}">
                <a16:creationId xmlns:a16="http://schemas.microsoft.com/office/drawing/2014/main" id="{2BE089F9-78F4-4A1C-818A-F170EA2B7018}"/>
              </a:ext>
            </a:extLst>
          </p:cNvPr>
          <p:cNvSpPr/>
          <p:nvPr/>
        </p:nvSpPr>
        <p:spPr bwMode="auto">
          <a:xfrm rot="10800000" flipH="1">
            <a:off x="69850" y="3124200"/>
            <a:ext cx="774700" cy="1676400"/>
          </a:xfrm>
          <a:prstGeom prst="curvedRightArrow">
            <a:avLst>
              <a:gd name="adj1" fmla="val 25000"/>
              <a:gd name="adj2" fmla="val 47836"/>
              <a:gd name="adj3" fmla="val 31440"/>
            </a:avLst>
          </a:prstGeom>
          <a:solidFill>
            <a:schemeClr val="tx1"/>
          </a:solidFill>
          <a:ln>
            <a:head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 name="Curved Right Arrow 24">
            <a:extLst>
              <a:ext uri="{FF2B5EF4-FFF2-40B4-BE49-F238E27FC236}">
                <a16:creationId xmlns:a16="http://schemas.microsoft.com/office/drawing/2014/main" id="{55959821-3B0E-4756-A8FB-2EE228FF8DBA}"/>
              </a:ext>
            </a:extLst>
          </p:cNvPr>
          <p:cNvSpPr/>
          <p:nvPr/>
        </p:nvSpPr>
        <p:spPr bwMode="auto">
          <a:xfrm flipH="1">
            <a:off x="3446463" y="3276600"/>
            <a:ext cx="773112" cy="1676400"/>
          </a:xfrm>
          <a:prstGeom prst="curvedRightArrow">
            <a:avLst>
              <a:gd name="adj1" fmla="val 25000"/>
              <a:gd name="adj2" fmla="val 47836"/>
              <a:gd name="adj3" fmla="val 31440"/>
            </a:avLst>
          </a:prstGeom>
          <a:solidFill>
            <a:schemeClr val="tx1">
              <a:lumMod val="65000"/>
              <a:lumOff val="35000"/>
            </a:schemeClr>
          </a:solidFill>
          <a:ln>
            <a:head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18444" name="Rectangle 15">
            <a:extLst>
              <a:ext uri="{FF2B5EF4-FFF2-40B4-BE49-F238E27FC236}">
                <a16:creationId xmlns:a16="http://schemas.microsoft.com/office/drawing/2014/main" id="{825AC866-2A88-47E6-A61C-0184B330BB62}"/>
              </a:ext>
            </a:extLst>
          </p:cNvPr>
          <p:cNvSpPr>
            <a:spLocks noChangeArrowheads="1"/>
          </p:cNvSpPr>
          <p:nvPr/>
        </p:nvSpPr>
        <p:spPr bwMode="auto">
          <a:xfrm>
            <a:off x="6400800" y="4319588"/>
            <a:ext cx="2667000" cy="2462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Symbol" panose="05050102010706020507" pitchFamily="18" charset="2"/>
              <a:buNone/>
            </a:pPr>
            <a:r>
              <a:rPr lang="en-GB" altLang="en-US" sz="2200" b="1">
                <a:solidFill>
                  <a:srgbClr val="000000"/>
                </a:solidFill>
                <a:cs typeface="Arial" panose="020B0604020202020204" pitchFamily="34" charset="0"/>
              </a:rPr>
              <a:t>Human Education</a:t>
            </a:r>
          </a:p>
          <a:p>
            <a:pPr algn="ctr" eaLnBrk="1" hangingPunct="1">
              <a:buFont typeface="Symbol" panose="05050102010706020507" pitchFamily="18" charset="2"/>
              <a:buNone/>
            </a:pPr>
            <a:endParaRPr lang="en-GB" altLang="en-US" sz="2200" b="1">
              <a:solidFill>
                <a:srgbClr val="000000"/>
              </a:solidFill>
              <a:cs typeface="Arial" panose="020B0604020202020204" pitchFamily="34" charset="0"/>
            </a:endParaRPr>
          </a:p>
          <a:p>
            <a:pPr algn="ctr" eaLnBrk="1" hangingPunct="1">
              <a:buFont typeface="Symbol" panose="05050102010706020507" pitchFamily="18" charset="2"/>
              <a:buNone/>
            </a:pPr>
            <a:r>
              <a:rPr lang="en-GB" altLang="en-US" sz="2200">
                <a:solidFill>
                  <a:srgbClr val="000000"/>
                </a:solidFill>
                <a:cs typeface="Arial" panose="020B0604020202020204" pitchFamily="34" charset="0"/>
              </a:rPr>
              <a:t>Personal Transformation</a:t>
            </a:r>
          </a:p>
          <a:p>
            <a:pPr algn="ctr" eaLnBrk="1" hangingPunct="1">
              <a:buFont typeface="Symbol" panose="05050102010706020507" pitchFamily="18" charset="2"/>
              <a:buNone/>
            </a:pPr>
            <a:endParaRPr lang="en-GB" altLang="en-US" sz="2200">
              <a:solidFill>
                <a:srgbClr val="000000"/>
              </a:solidFill>
              <a:cs typeface="Arial" panose="020B0604020202020204" pitchFamily="34" charset="0"/>
            </a:endParaRPr>
          </a:p>
          <a:p>
            <a:pPr algn="ctr" eaLnBrk="1" hangingPunct="1">
              <a:buFont typeface="Symbol" panose="05050102010706020507" pitchFamily="18" charset="2"/>
              <a:buNone/>
            </a:pPr>
            <a:r>
              <a:rPr lang="en-GB" altLang="en-US" sz="2200">
                <a:solidFill>
                  <a:srgbClr val="000000"/>
                </a:solidFill>
                <a:cs typeface="Arial" panose="020B0604020202020204" pitchFamily="34" charset="0"/>
              </a:rPr>
              <a:t>Societal Transformation</a:t>
            </a:r>
          </a:p>
        </p:txBody>
      </p:sp>
      <p:cxnSp>
        <p:nvCxnSpPr>
          <p:cNvPr id="16" name="Straight Arrow Connector 15">
            <a:extLst>
              <a:ext uri="{FF2B5EF4-FFF2-40B4-BE49-F238E27FC236}">
                <a16:creationId xmlns:a16="http://schemas.microsoft.com/office/drawing/2014/main" id="{8D57CC50-5993-4EC2-B175-19883DD45153}"/>
              </a:ext>
            </a:extLst>
          </p:cNvPr>
          <p:cNvCxnSpPr/>
          <p:nvPr/>
        </p:nvCxnSpPr>
        <p:spPr>
          <a:xfrm>
            <a:off x="7696200" y="5692775"/>
            <a:ext cx="0" cy="32702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F4A22C3-708B-4842-9F12-EFC6364EF919}"/>
              </a:ext>
            </a:extLst>
          </p:cNvPr>
          <p:cNvCxnSpPr/>
          <p:nvPr/>
        </p:nvCxnSpPr>
        <p:spPr>
          <a:xfrm>
            <a:off x="7696200" y="4724400"/>
            <a:ext cx="0" cy="32702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47" name="Rectangle 15">
            <a:extLst>
              <a:ext uri="{FF2B5EF4-FFF2-40B4-BE49-F238E27FC236}">
                <a16:creationId xmlns:a16="http://schemas.microsoft.com/office/drawing/2014/main" id="{ECDB4210-C637-4A75-A35B-F4133127D552}"/>
              </a:ext>
            </a:extLst>
          </p:cNvPr>
          <p:cNvSpPr>
            <a:spLocks noChangeArrowheads="1"/>
          </p:cNvSpPr>
          <p:nvPr/>
        </p:nvSpPr>
        <p:spPr bwMode="auto">
          <a:xfrm>
            <a:off x="76200" y="52388"/>
            <a:ext cx="4143375" cy="178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Symbol" panose="05050102010706020507" pitchFamily="18" charset="2"/>
              <a:buNone/>
            </a:pPr>
            <a:r>
              <a:rPr lang="en-GB" altLang="en-US" sz="2200" b="1" dirty="0">
                <a:solidFill>
                  <a:schemeClr val="bg1"/>
                </a:solidFill>
                <a:cs typeface="Arial" panose="020B0604020202020204" pitchFamily="34" charset="0"/>
              </a:rPr>
              <a:t>Human Education</a:t>
            </a:r>
          </a:p>
          <a:p>
            <a:pPr eaLnBrk="1" hangingPunct="1">
              <a:buFont typeface="Symbol" panose="05050102010706020507" pitchFamily="18" charset="2"/>
              <a:buNone/>
            </a:pPr>
            <a:endParaRPr lang="en-GB" altLang="en-US" sz="2200" b="1" dirty="0">
              <a:solidFill>
                <a:srgbClr val="000000"/>
              </a:solidFill>
              <a:cs typeface="Arial" panose="020B0604020202020204" pitchFamily="34" charset="0"/>
            </a:endParaRPr>
          </a:p>
          <a:p>
            <a:pPr eaLnBrk="1" hangingPunct="1">
              <a:buFont typeface="Symbol" panose="05050102010706020507" pitchFamily="18" charset="2"/>
              <a:buNone/>
            </a:pPr>
            <a:r>
              <a:rPr lang="en-GB" altLang="en-US" sz="2200" dirty="0">
                <a:solidFill>
                  <a:srgbClr val="000000"/>
                </a:solidFill>
                <a:cs typeface="Arial" panose="020B0604020202020204" pitchFamily="34" charset="0"/>
              </a:rPr>
              <a:t>Next generation has improved</a:t>
            </a:r>
          </a:p>
          <a:p>
            <a:pPr eaLnBrk="1" hangingPunct="1">
              <a:buFont typeface="Symbol" panose="05050102010706020507" pitchFamily="18" charset="2"/>
              <a:buNone/>
            </a:pPr>
            <a:r>
              <a:rPr lang="en-GB" altLang="en-US" sz="2200" dirty="0">
                <a:solidFill>
                  <a:srgbClr val="000000"/>
                </a:solidFill>
                <a:cs typeface="Arial" panose="020B0604020202020204" pitchFamily="34" charset="0"/>
              </a:rPr>
              <a:t>- Understanding</a:t>
            </a:r>
          </a:p>
          <a:p>
            <a:pPr eaLnBrk="1" hangingPunct="1">
              <a:buFont typeface="Symbol" panose="05050102010706020507" pitchFamily="18" charset="2"/>
              <a:buNone/>
            </a:pPr>
            <a:r>
              <a:rPr lang="en-GB" altLang="en-US" sz="2200" dirty="0">
                <a:solidFill>
                  <a:srgbClr val="000000"/>
                </a:solidFill>
                <a:cs typeface="Arial" panose="020B0604020202020204" pitchFamily="34" charset="0"/>
              </a:rPr>
              <a:t>- Feeling</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a:extLst>
              <a:ext uri="{FF2B5EF4-FFF2-40B4-BE49-F238E27FC236}">
                <a16:creationId xmlns:a16="http://schemas.microsoft.com/office/drawing/2014/main" id="{018F70D6-1941-4BDC-9965-15E884B104DF}"/>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Harmony in the Society </a:t>
            </a:r>
            <a:endParaRPr lang="en-IN" altLang="en-US" dirty="0"/>
          </a:p>
        </p:txBody>
      </p:sp>
      <p:sp>
        <p:nvSpPr>
          <p:cNvPr id="20484" name="Text Placeholder 2">
            <a:extLst>
              <a:ext uri="{FF2B5EF4-FFF2-40B4-BE49-F238E27FC236}">
                <a16:creationId xmlns:a16="http://schemas.microsoft.com/office/drawing/2014/main" id="{AB301205-447E-42BA-906D-ED447DA2D583}"/>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endParaRPr lang="en-IN"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lang="it-IT" altLang="en-US" b="1" dirty="0"/>
          </a:p>
          <a:p>
            <a:pPr>
              <a:buFont typeface="Symbol" pitchFamily="18" charset="2"/>
              <a:buNone/>
            </a:pPr>
            <a:endParaRPr altLang="en-US" b="1" dirty="0"/>
          </a:p>
          <a:p>
            <a:pPr>
              <a:buFont typeface="Symbol" pitchFamily="18" charset="2"/>
              <a:buNone/>
            </a:pPr>
            <a:endParaRPr altLang="en-US" b="1" dirty="0"/>
          </a:p>
          <a:p>
            <a:pPr>
              <a:buFont typeface="Symbol" pitchFamily="18" charset="2"/>
              <a:buNone/>
            </a:pPr>
            <a:r>
              <a:rPr altLang="en-US" dirty="0"/>
              <a:t>	 </a:t>
            </a:r>
            <a:endParaRPr lang="en-IN" altLang="en-US" dirty="0"/>
          </a:p>
        </p:txBody>
      </p:sp>
      <p:sp>
        <p:nvSpPr>
          <p:cNvPr id="51" name="Right Brace 50">
            <a:extLst>
              <a:ext uri="{FF2B5EF4-FFF2-40B4-BE49-F238E27FC236}">
                <a16:creationId xmlns:a16="http://schemas.microsoft.com/office/drawing/2014/main" id="{9818622D-0FE6-4384-8749-F68A3741066C}"/>
              </a:ext>
            </a:extLst>
          </p:cNvPr>
          <p:cNvSpPr/>
          <p:nvPr/>
        </p:nvSpPr>
        <p:spPr>
          <a:xfrm>
            <a:off x="3276600" y="4783138"/>
            <a:ext cx="46038" cy="533400"/>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a:p>
        </p:txBody>
      </p:sp>
      <p:sp>
        <p:nvSpPr>
          <p:cNvPr id="41" name="Rectangle 40">
            <a:extLst>
              <a:ext uri="{FF2B5EF4-FFF2-40B4-BE49-F238E27FC236}">
                <a16:creationId xmlns:a16="http://schemas.microsoft.com/office/drawing/2014/main" id="{06316497-A778-4BF5-BD12-C097DC5BA93A}"/>
              </a:ext>
            </a:extLst>
          </p:cNvPr>
          <p:cNvSpPr/>
          <p:nvPr/>
        </p:nvSpPr>
        <p:spPr>
          <a:xfrm>
            <a:off x="0" y="577850"/>
            <a:ext cx="9144000" cy="2431435"/>
          </a:xfrm>
          <a:prstGeom prst="rect">
            <a:avLst/>
          </a:prstGeom>
          <a:solidFill>
            <a:schemeClr val="accent6">
              <a:lumMod val="50000"/>
            </a:schemeClr>
          </a:solidFill>
        </p:spPr>
        <p:txBody>
          <a:bodyPr wrap="square">
            <a:spAutoFit/>
          </a:bodyPr>
          <a:lstStyle/>
          <a:p>
            <a:pPr eaLnBrk="1" fontAlgn="t" hangingPunct="1">
              <a:defRPr/>
            </a:pPr>
            <a:r>
              <a:rPr lang="en-US" sz="2200" dirty="0">
                <a:solidFill>
                  <a:schemeClr val="bg1"/>
                </a:solidFill>
                <a:latin typeface="Arial" charset="0"/>
              </a:rPr>
              <a:t>2b. Self-regulation</a:t>
            </a:r>
            <a:r>
              <a:rPr lang="en-GB" sz="2200" dirty="0">
                <a:solidFill>
                  <a:schemeClr val="bg1"/>
                </a:solidFill>
                <a:latin typeface="Arial" charset="0"/>
              </a:rPr>
              <a:t> –</a:t>
            </a:r>
            <a:r>
              <a:rPr lang="en-GB" sz="2200" b="1" dirty="0">
                <a:solidFill>
                  <a:schemeClr val="bg1"/>
                </a:solidFill>
                <a:latin typeface="Arial" charset="0"/>
              </a:rPr>
              <a:t> </a:t>
            </a:r>
            <a:r>
              <a:rPr lang="en-US" sz="2200" dirty="0">
                <a:solidFill>
                  <a:schemeClr val="bg1"/>
                </a:solidFill>
                <a:latin typeface="Arial" charset="0"/>
              </a:rPr>
              <a:t>Feeling of responsibility for Nurturing, Protection and Right Utilization of the Body</a:t>
            </a:r>
          </a:p>
          <a:p>
            <a:pPr eaLnBrk="1" fontAlgn="t" hangingPunct="1">
              <a:defRPr/>
            </a:pPr>
            <a:endParaRPr lang="en-US" sz="1000" dirty="0">
              <a:solidFill>
                <a:schemeClr val="bg1"/>
              </a:solidFill>
              <a:latin typeface="Arial" charset="0"/>
              <a:cs typeface="Arial" charset="0"/>
            </a:endParaRPr>
          </a:p>
          <a:p>
            <a:pPr eaLnBrk="1" fontAlgn="t" hangingPunct="1">
              <a:defRPr/>
            </a:pPr>
            <a:r>
              <a:rPr lang="en-US" sz="2200" dirty="0">
                <a:solidFill>
                  <a:schemeClr val="bg1"/>
                </a:solidFill>
                <a:latin typeface="Arial" charset="0"/>
                <a:cs typeface="Arial" charset="0"/>
              </a:rPr>
              <a:t>2a. </a:t>
            </a:r>
            <a:r>
              <a:rPr lang="en-US" sz="2200" dirty="0">
                <a:solidFill>
                  <a:schemeClr val="bg1"/>
                </a:solidFill>
                <a:latin typeface="Arial" charset="0"/>
              </a:rPr>
              <a:t>Health (Swasthya) – </a:t>
            </a:r>
            <a:endParaRPr lang="en-GB" sz="2200" dirty="0">
              <a:solidFill>
                <a:schemeClr val="bg1"/>
              </a:solidFill>
              <a:latin typeface="Arial" charset="0"/>
            </a:endParaRPr>
          </a:p>
          <a:p>
            <a:pPr lvl="1" eaLnBrk="1" fontAlgn="t" hangingPunct="1">
              <a:defRPr/>
            </a:pPr>
            <a:r>
              <a:rPr lang="en-US" sz="2200" dirty="0">
                <a:solidFill>
                  <a:schemeClr val="bg1"/>
                </a:solidFill>
                <a:latin typeface="Arial" charset="0"/>
              </a:rPr>
              <a:t>Body acts according to Self (I)</a:t>
            </a:r>
            <a:endParaRPr lang="en-GB" sz="2200" dirty="0">
              <a:solidFill>
                <a:schemeClr val="bg1"/>
              </a:solidFill>
              <a:latin typeface="Arial" charset="0"/>
            </a:endParaRPr>
          </a:p>
          <a:p>
            <a:pPr lvl="1" eaLnBrk="1" fontAlgn="t" hangingPunct="1">
              <a:defRPr/>
            </a:pPr>
            <a:r>
              <a:rPr lang="en-US" sz="2200" dirty="0">
                <a:solidFill>
                  <a:schemeClr val="bg1"/>
                </a:solidFill>
                <a:latin typeface="Arial" charset="0"/>
              </a:rPr>
              <a:t>Parts of the body are in harmony (in order)</a:t>
            </a:r>
            <a:endParaRPr lang="en-GB" sz="2200" dirty="0">
              <a:solidFill>
                <a:schemeClr val="bg1"/>
              </a:solidFill>
              <a:latin typeface="Arial" charset="0"/>
              <a:cs typeface="Arial" charset="0"/>
            </a:endParaRPr>
          </a:p>
          <a:p>
            <a:pPr eaLnBrk="1" fontAlgn="t" hangingPunct="1">
              <a:defRPr/>
            </a:pPr>
            <a:endParaRPr lang="en-US" sz="1000" dirty="0">
              <a:solidFill>
                <a:schemeClr val="bg1"/>
              </a:solidFill>
              <a:latin typeface="Arial" charset="0"/>
              <a:sym typeface="Wingdings" pitchFamily="2" charset="2"/>
            </a:endParaRPr>
          </a:p>
          <a:p>
            <a:pPr eaLnBrk="1" fontAlgn="t" hangingPunct="1">
              <a:defRPr/>
            </a:pPr>
            <a:r>
              <a:rPr lang="en-US" sz="2200" dirty="0">
                <a:solidFill>
                  <a:schemeClr val="bg1"/>
                </a:solidFill>
                <a:latin typeface="Arial" charset="0"/>
                <a:sym typeface="Wingdings" pitchFamily="2" charset="2"/>
              </a:rPr>
              <a:t> </a:t>
            </a:r>
            <a:r>
              <a:rPr lang="en-US" sz="2200" dirty="0" err="1">
                <a:solidFill>
                  <a:schemeClr val="bg1"/>
                </a:solidFill>
                <a:latin typeface="Arial" charset="0"/>
                <a:sym typeface="Wingdings" pitchFamily="2" charset="2"/>
              </a:rPr>
              <a:t>Recognising</a:t>
            </a:r>
            <a:r>
              <a:rPr lang="en-US" sz="2200" dirty="0">
                <a:solidFill>
                  <a:schemeClr val="bg1"/>
                </a:solidFill>
                <a:latin typeface="Arial" charset="0"/>
                <a:sym typeface="Wingdings" pitchFamily="2" charset="2"/>
              </a:rPr>
              <a:t> What is Needed as Physical Facility</a:t>
            </a:r>
            <a:endParaRPr lang="en-US" sz="2200" dirty="0">
              <a:solidFill>
                <a:schemeClr val="bg1"/>
              </a:solidFill>
              <a:latin typeface="Arial"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F3F7D6F-DB20-469C-94AE-D664A54BE252}"/>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Program for Health-Self Regulation (Self-regulation)</a:t>
            </a:r>
          </a:p>
        </p:txBody>
      </p:sp>
      <p:sp>
        <p:nvSpPr>
          <p:cNvPr id="3" name="Text Placeholder 2">
            <a:extLst>
              <a:ext uri="{FF2B5EF4-FFF2-40B4-BE49-F238E27FC236}">
                <a16:creationId xmlns:a16="http://schemas.microsoft.com/office/drawing/2014/main" id="{65089862-7D89-4A25-A3CB-E6B317911A80}"/>
              </a:ext>
            </a:extLst>
          </p:cNvPr>
          <p:cNvSpPr>
            <a:spLocks noGrp="1"/>
          </p:cNvSpPr>
          <p:nvPr>
            <p:ph type="body" sz="quarter" idx="13"/>
          </p:nvPr>
        </p:nvSpPr>
        <p:spPr/>
        <p:txBody>
          <a:bodyPr>
            <a:normAutofit fontScale="85000" lnSpcReduction="20000"/>
          </a:bodyPr>
          <a:lstStyle/>
          <a:p>
            <a:pPr fontAlgn="t">
              <a:buFont typeface="Symbol" pitchFamily="18" charset="2"/>
              <a:buNone/>
              <a:defRPr/>
            </a:pPr>
            <a:r>
              <a:rPr sz="2400"/>
              <a:t>There is a feeling of responsibility in the self(I) toward the body	</a:t>
            </a:r>
          </a:p>
          <a:p>
            <a:pPr fontAlgn="t">
              <a:buFont typeface="Symbol" pitchFamily="18" charset="2"/>
              <a:buNone/>
              <a:defRPr/>
            </a:pPr>
            <a:r>
              <a:rPr sz="2400"/>
              <a:t>– for nurturing, protection and right utilization of the body</a:t>
            </a:r>
            <a:endParaRPr sz="2400" b="1"/>
          </a:p>
          <a:p>
            <a:pPr fontAlgn="t">
              <a:buFont typeface="Symbol" pitchFamily="18" charset="2"/>
              <a:buNone/>
              <a:defRPr/>
            </a:pPr>
            <a:endParaRPr sz="2400" b="1"/>
          </a:p>
          <a:p>
            <a:pPr marL="457200" indent="-457200">
              <a:buFont typeface="Symbol" pitchFamily="18" charset="2"/>
              <a:buNone/>
              <a:defRPr/>
            </a:pPr>
            <a:r>
              <a:rPr sz="2400" b="1"/>
              <a:t>		Program for harmony in the body</a:t>
            </a:r>
          </a:p>
          <a:p>
            <a:pPr marL="685800" lvl="1" indent="-457200">
              <a:buFont typeface="Symbol" pitchFamily="18" charset="2"/>
              <a:buNone/>
              <a:defRPr/>
            </a:pPr>
            <a:endParaRPr sz="2400"/>
          </a:p>
          <a:p>
            <a:pPr marL="685800" lvl="1" indent="-457200">
              <a:buFont typeface="Symbol" pitchFamily="18" charset="2"/>
              <a:buNone/>
              <a:defRPr/>
            </a:pPr>
            <a:endParaRPr sz="2400"/>
          </a:p>
          <a:p>
            <a:pPr marL="685800" lvl="1" indent="-457200">
              <a:buFont typeface="Symbol" pitchFamily="18" charset="2"/>
              <a:buNone/>
              <a:defRPr/>
            </a:pPr>
            <a:r>
              <a:rPr sz="2400"/>
              <a:t>		1    Intake	and	 Daily Routine (Lifestyle)</a:t>
            </a:r>
          </a:p>
          <a:p>
            <a:pPr marL="685800" lvl="1" indent="-457200">
              <a:buFont typeface="Symbol" pitchFamily="18" charset="2"/>
              <a:buNone/>
              <a:defRPr/>
            </a:pPr>
            <a:endParaRPr sz="2400"/>
          </a:p>
          <a:p>
            <a:pPr marL="685800" lvl="1" indent="-457200">
              <a:buFont typeface="Symbol" pitchFamily="18" charset="2"/>
              <a:buNone/>
              <a:defRPr/>
            </a:pPr>
            <a:r>
              <a:rPr sz="2400"/>
              <a:t>		2    </a:t>
            </a:r>
            <a:r>
              <a:rPr sz="2400" err="1"/>
              <a:t>Labour</a:t>
            </a:r>
            <a:r>
              <a:rPr sz="2400"/>
              <a:t> 	and	 Exercise</a:t>
            </a:r>
          </a:p>
          <a:p>
            <a:pPr marL="685800" lvl="1" indent="-457200">
              <a:buFont typeface="Symbol" pitchFamily="18" charset="2"/>
              <a:buNone/>
              <a:defRPr/>
            </a:pPr>
            <a:endParaRPr sz="2400"/>
          </a:p>
          <a:p>
            <a:pPr marL="685800" lvl="1" indent="-457200">
              <a:buFont typeface="Symbol" pitchFamily="18" charset="2"/>
              <a:buNone/>
              <a:defRPr/>
            </a:pPr>
            <a:r>
              <a:rPr sz="2400"/>
              <a:t>		3    Postures for regulating </a:t>
            </a:r>
            <a:r>
              <a:rPr lang="en-ZW" sz="2400"/>
              <a:t>internal &amp; external body organs </a:t>
            </a:r>
            <a:r>
              <a:rPr sz="2400"/>
              <a:t>		     </a:t>
            </a:r>
            <a:r>
              <a:rPr lang="en-ZW" sz="2400"/>
              <a:t>                  	and 	Regulated Breathing</a:t>
            </a:r>
          </a:p>
          <a:p>
            <a:pPr marL="685800" lvl="1" indent="-457200">
              <a:buFont typeface="Symbol" pitchFamily="18" charset="2"/>
              <a:buNone/>
              <a:defRPr/>
            </a:pPr>
            <a:r>
              <a:rPr lang="en-ZW" sz="2400"/>
              <a:t>		        </a:t>
            </a:r>
            <a:endParaRPr sz="2400"/>
          </a:p>
          <a:p>
            <a:pPr marL="685800" lvl="1" indent="-457200">
              <a:buFont typeface="Symbol" pitchFamily="18" charset="2"/>
              <a:buNone/>
              <a:defRPr/>
            </a:pPr>
            <a:endParaRPr sz="2400"/>
          </a:p>
          <a:p>
            <a:pPr marL="685800" lvl="1" indent="-457200">
              <a:buFont typeface="Symbol" pitchFamily="18" charset="2"/>
              <a:buNone/>
              <a:defRPr/>
            </a:pPr>
            <a:endParaRPr sz="2400"/>
          </a:p>
          <a:p>
            <a:pPr marL="685800" lvl="1" indent="-457200">
              <a:buFont typeface="Symbol" pitchFamily="18" charset="2"/>
              <a:buNone/>
              <a:defRPr/>
            </a:pPr>
            <a:endParaRPr sz="2400"/>
          </a:p>
          <a:p>
            <a:pPr marL="685800" lvl="1" indent="-457200">
              <a:buFont typeface="Symbol" pitchFamily="18" charset="2"/>
              <a:buNone/>
              <a:defRPr/>
            </a:pPr>
            <a:endParaRPr sz="2400"/>
          </a:p>
          <a:p>
            <a:pPr marL="685800" lvl="1" indent="-457200">
              <a:buFont typeface="Symbol" pitchFamily="18" charset="2"/>
              <a:buNone/>
              <a:defRPr/>
            </a:pPr>
            <a:endParaRPr sz="2400"/>
          </a:p>
          <a:p>
            <a:pPr marL="685800" lvl="1" indent="-457200">
              <a:buFont typeface="Symbol" pitchFamily="18" charset="2"/>
              <a:buNone/>
              <a:defRPr/>
            </a:pPr>
            <a:r>
              <a:rPr sz="2400"/>
              <a:t>		4    Medicine 	and 	Treatment </a:t>
            </a:r>
          </a:p>
          <a:p>
            <a:pPr marL="457200" indent="-457200">
              <a:buFont typeface="Symbol" pitchFamily="18" charset="2"/>
              <a:buNone/>
              <a:defRPr/>
            </a:pPr>
            <a:endParaRPr lang="en-IN">
              <a:solidFill>
                <a:schemeClr val="bg1"/>
              </a:solidFill>
            </a:endParaRPr>
          </a:p>
        </p:txBody>
      </p:sp>
      <p:grpSp>
        <p:nvGrpSpPr>
          <p:cNvPr id="21508" name="Group 7">
            <a:extLst>
              <a:ext uri="{FF2B5EF4-FFF2-40B4-BE49-F238E27FC236}">
                <a16:creationId xmlns:a16="http://schemas.microsoft.com/office/drawing/2014/main" id="{3E23EA37-C37D-4DF8-9160-AEA8D93BE6E7}"/>
              </a:ext>
            </a:extLst>
          </p:cNvPr>
          <p:cNvGrpSpPr>
            <a:grpSpLocks/>
          </p:cNvGrpSpPr>
          <p:nvPr/>
        </p:nvGrpSpPr>
        <p:grpSpPr bwMode="auto">
          <a:xfrm>
            <a:off x="762000" y="1885950"/>
            <a:ext cx="7086600" cy="2370138"/>
            <a:chOff x="762000" y="1798320"/>
            <a:chExt cx="7086600" cy="1828800"/>
          </a:xfrm>
        </p:grpSpPr>
        <p:sp>
          <p:nvSpPr>
            <p:cNvPr id="2" name="Rectangle 1">
              <a:extLst>
                <a:ext uri="{FF2B5EF4-FFF2-40B4-BE49-F238E27FC236}">
                  <a16:creationId xmlns:a16="http://schemas.microsoft.com/office/drawing/2014/main" id="{95543F0E-E6D5-463B-9332-C05EAD3A2D8C}"/>
                </a:ext>
              </a:extLst>
            </p:cNvPr>
            <p:cNvSpPr/>
            <p:nvPr/>
          </p:nvSpPr>
          <p:spPr>
            <a:xfrm>
              <a:off x="914400" y="1798320"/>
              <a:ext cx="69342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1514" name="TextBox 4">
              <a:extLst>
                <a:ext uri="{FF2B5EF4-FFF2-40B4-BE49-F238E27FC236}">
                  <a16:creationId xmlns:a16="http://schemas.microsoft.com/office/drawing/2014/main" id="{568781DD-1130-46F5-A6F7-7839C76E62AB}"/>
                </a:ext>
              </a:extLst>
            </p:cNvPr>
            <p:cNvSpPr txBox="1">
              <a:spLocks noChangeArrowheads="1"/>
            </p:cNvSpPr>
            <p:nvPr/>
          </p:nvSpPr>
          <p:spPr bwMode="auto">
            <a:xfrm>
              <a:off x="762000" y="1798320"/>
              <a:ext cx="2209800" cy="36933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a:solidFill>
                    <a:srgbClr val="000000"/>
                  </a:solidFill>
                </a:rPr>
                <a:t>(A) Staying Healthy</a:t>
              </a:r>
              <a:endParaRPr lang="en-US" altLang="en-US">
                <a:solidFill>
                  <a:srgbClr val="000000"/>
                </a:solidFill>
              </a:endParaRPr>
            </a:p>
          </p:txBody>
        </p:sp>
      </p:grpSp>
      <p:sp>
        <p:nvSpPr>
          <p:cNvPr id="6" name="Rectangle 5">
            <a:extLst>
              <a:ext uri="{FF2B5EF4-FFF2-40B4-BE49-F238E27FC236}">
                <a16:creationId xmlns:a16="http://schemas.microsoft.com/office/drawing/2014/main" id="{56FCF4D7-0366-452C-A3DA-7E5729750C0A}"/>
              </a:ext>
            </a:extLst>
          </p:cNvPr>
          <p:cNvSpPr/>
          <p:nvPr/>
        </p:nvSpPr>
        <p:spPr bwMode="auto">
          <a:xfrm>
            <a:off x="914400" y="5807075"/>
            <a:ext cx="1828800" cy="669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1510" name="TextBox 8">
            <a:extLst>
              <a:ext uri="{FF2B5EF4-FFF2-40B4-BE49-F238E27FC236}">
                <a16:creationId xmlns:a16="http://schemas.microsoft.com/office/drawing/2014/main" id="{6374F683-A39E-4FC7-A9D7-F23FE953552C}"/>
              </a:ext>
            </a:extLst>
          </p:cNvPr>
          <p:cNvSpPr txBox="1">
            <a:spLocks noChangeArrowheads="1"/>
          </p:cNvSpPr>
          <p:nvPr/>
        </p:nvSpPr>
        <p:spPr bwMode="auto">
          <a:xfrm>
            <a:off x="762000" y="4529138"/>
            <a:ext cx="2209800" cy="120015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a:solidFill>
                  <a:srgbClr val="FFFFFF"/>
                </a:solidFill>
              </a:rPr>
              <a:t>(B) Bringing body back to harmony from temporary disharmony</a:t>
            </a:r>
            <a:endParaRPr lang="en-US" altLang="en-US">
              <a:solidFill>
                <a:srgbClr val="FFFFFF"/>
              </a:solidFill>
            </a:endParaRPr>
          </a:p>
        </p:txBody>
      </p:sp>
      <p:sp>
        <p:nvSpPr>
          <p:cNvPr id="7" name="Rectangle 6">
            <a:extLst>
              <a:ext uri="{FF2B5EF4-FFF2-40B4-BE49-F238E27FC236}">
                <a16:creationId xmlns:a16="http://schemas.microsoft.com/office/drawing/2014/main" id="{167EFD3A-8B8E-45EE-BB12-308D19209A18}"/>
              </a:ext>
            </a:extLst>
          </p:cNvPr>
          <p:cNvSpPr/>
          <p:nvPr/>
        </p:nvSpPr>
        <p:spPr bwMode="auto">
          <a:xfrm>
            <a:off x="3657600" y="5807075"/>
            <a:ext cx="1828800" cy="669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1512" name="TextBox 9">
            <a:extLst>
              <a:ext uri="{FF2B5EF4-FFF2-40B4-BE49-F238E27FC236}">
                <a16:creationId xmlns:a16="http://schemas.microsoft.com/office/drawing/2014/main" id="{B4241576-BFA4-4C7C-9E92-6FDBFC78438C}"/>
              </a:ext>
            </a:extLst>
          </p:cNvPr>
          <p:cNvSpPr txBox="1">
            <a:spLocks noChangeArrowheads="1"/>
          </p:cNvSpPr>
          <p:nvPr/>
        </p:nvSpPr>
        <p:spPr bwMode="auto">
          <a:xfrm>
            <a:off x="3505200" y="4529138"/>
            <a:ext cx="2209800" cy="12001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a:solidFill>
                  <a:srgbClr val="FFFFFF"/>
                </a:solidFill>
              </a:rPr>
              <a:t>(C) Dependence on drug / machine to perform a body function</a:t>
            </a:r>
            <a:endParaRPr lang="en-US" altLang="en-US">
              <a:solidFill>
                <a:srgbClr val="FFFFFF"/>
              </a:solidFill>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2EE6D304-E177-4EB3-BBEF-FF7AFCEF86F4}"/>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Program for Health-Self-regulation</a:t>
            </a:r>
          </a:p>
        </p:txBody>
      </p:sp>
      <p:sp>
        <p:nvSpPr>
          <p:cNvPr id="3" name="Text Placeholder 2">
            <a:extLst>
              <a:ext uri="{FF2B5EF4-FFF2-40B4-BE49-F238E27FC236}">
                <a16:creationId xmlns:a16="http://schemas.microsoft.com/office/drawing/2014/main" id="{EE1E00A7-084F-45CE-8C77-6003E7A23A75}"/>
              </a:ext>
            </a:extLst>
          </p:cNvPr>
          <p:cNvSpPr>
            <a:spLocks noGrp="1"/>
          </p:cNvSpPr>
          <p:nvPr>
            <p:ph type="body" sz="quarter" idx="13"/>
          </p:nvPr>
        </p:nvSpPr>
        <p:spPr/>
        <p:txBody>
          <a:bodyPr>
            <a:normAutofit fontScale="85000" lnSpcReduction="10000"/>
          </a:bodyPr>
          <a:lstStyle/>
          <a:p>
            <a:pPr fontAlgn="t">
              <a:buFont typeface="Symbol" pitchFamily="18" charset="2"/>
              <a:buNone/>
              <a:defRPr/>
            </a:pPr>
            <a:r>
              <a:rPr sz="2400" b="1"/>
              <a:t>Self-regulation in the Self (I): </a:t>
            </a:r>
            <a:r>
              <a:rPr sz="2400"/>
              <a:t>Feeling of responsibility toward the body 		– for Nurturing, Protection and Right Utilization of the Body</a:t>
            </a:r>
            <a:endParaRPr sz="2400" b="1"/>
          </a:p>
          <a:p>
            <a:pPr fontAlgn="t">
              <a:buFont typeface="Symbol" pitchFamily="18" charset="2"/>
              <a:buNone/>
              <a:defRPr/>
            </a:pPr>
            <a:endParaRPr sz="2400" b="1"/>
          </a:p>
          <a:p>
            <a:pPr marL="457200" indent="-457200">
              <a:buFont typeface="Symbol" pitchFamily="18" charset="2"/>
              <a:buNone/>
              <a:defRPr/>
            </a:pPr>
            <a:r>
              <a:rPr sz="2400" b="1"/>
              <a:t>		Program for Self-regulation</a:t>
            </a:r>
          </a:p>
          <a:p>
            <a:pPr marL="685800" lvl="1" indent="-457200">
              <a:buFont typeface="Symbol" pitchFamily="18" charset="2"/>
              <a:buNone/>
              <a:defRPr/>
            </a:pPr>
            <a:r>
              <a:rPr sz="2400"/>
              <a:t>		1a. Intake			1b. Daily routine</a:t>
            </a:r>
          </a:p>
          <a:p>
            <a:pPr marL="685800" lvl="1" indent="-457200">
              <a:buFont typeface="Symbol" pitchFamily="18" charset="2"/>
              <a:buNone/>
              <a:defRPr/>
            </a:pPr>
            <a:r>
              <a:rPr sz="2400"/>
              <a:t>		2a. </a:t>
            </a:r>
            <a:r>
              <a:rPr sz="2400" err="1"/>
              <a:t>Labour</a:t>
            </a:r>
            <a:r>
              <a:rPr sz="2400"/>
              <a:t> 			2b. Exercise</a:t>
            </a:r>
          </a:p>
          <a:p>
            <a:pPr marL="685800" lvl="1" indent="-457200">
              <a:buFont typeface="Symbol" pitchFamily="18" charset="2"/>
              <a:buNone/>
              <a:defRPr/>
            </a:pPr>
            <a:r>
              <a:rPr sz="2400"/>
              <a:t>		3a. Balancing </a:t>
            </a:r>
            <a:r>
              <a:rPr lang="en-ZW" sz="2400"/>
              <a:t>internal</a:t>
            </a:r>
            <a:r>
              <a:rPr sz="2400"/>
              <a:t>	 &amp;	3b. </a:t>
            </a:r>
            <a:r>
              <a:rPr lang="en-ZW" sz="2400"/>
              <a:t>Balancing breathing of body</a:t>
            </a:r>
          </a:p>
          <a:p>
            <a:pPr marL="685800" lvl="1" indent="-457200">
              <a:buFont typeface="Symbol" pitchFamily="18" charset="2"/>
              <a:buNone/>
              <a:defRPr/>
            </a:pPr>
            <a:r>
              <a:rPr lang="en-ZW" sz="2400"/>
              <a:t>		      external organs</a:t>
            </a:r>
          </a:p>
          <a:p>
            <a:pPr marL="685800" lvl="1" indent="-457200">
              <a:buFont typeface="Symbol" pitchFamily="18" charset="2"/>
              <a:buNone/>
              <a:defRPr/>
            </a:pPr>
            <a:r>
              <a:rPr lang="en-ZW" sz="2400"/>
              <a:t>		      of body</a:t>
            </a:r>
            <a:endParaRPr sz="2400"/>
          </a:p>
          <a:p>
            <a:pPr marL="685800" lvl="1" indent="-457200">
              <a:buFont typeface="Symbol" pitchFamily="18" charset="2"/>
              <a:buNone/>
              <a:defRPr/>
            </a:pPr>
            <a:r>
              <a:rPr sz="2400"/>
              <a:t>		4a. Medicine			4b. Treatment</a:t>
            </a:r>
          </a:p>
          <a:p>
            <a:pPr marL="457200" indent="-457200">
              <a:buFont typeface="Symbol" pitchFamily="18" charset="2"/>
              <a:buNone/>
              <a:defRPr/>
            </a:pPr>
            <a:endParaRPr sz="2400"/>
          </a:p>
          <a:p>
            <a:pPr fontAlgn="t">
              <a:buFont typeface="Symbol" pitchFamily="18" charset="2"/>
              <a:buNone/>
              <a:defRPr/>
            </a:pPr>
            <a:r>
              <a:rPr sz="2400" b="1"/>
              <a:t>Health in the Body</a:t>
            </a:r>
          </a:p>
          <a:p>
            <a:pPr lvl="1" fontAlgn="t">
              <a:buFont typeface="Symbol" pitchFamily="18" charset="2"/>
              <a:buNone/>
              <a:defRPr/>
            </a:pPr>
            <a:r>
              <a:rPr sz="2400"/>
              <a:t>1. Body acts according to Self (I)</a:t>
            </a:r>
          </a:p>
          <a:p>
            <a:pPr lvl="1" fontAlgn="t">
              <a:buFont typeface="Symbol" pitchFamily="18" charset="2"/>
              <a:buNone/>
              <a:defRPr/>
            </a:pPr>
            <a:r>
              <a:rPr sz="2400"/>
              <a:t>2. Parts of the body are in harmony (in order)</a:t>
            </a:r>
          </a:p>
          <a:p>
            <a:pPr marL="457200" indent="-457200">
              <a:buFont typeface="Symbol" pitchFamily="18" charset="2"/>
              <a:buNone/>
              <a:defRPr/>
            </a:pPr>
            <a:endParaRPr/>
          </a:p>
          <a:p>
            <a:pPr marL="457200" indent="-457200">
              <a:buFont typeface="Symbol" pitchFamily="18" charset="2"/>
              <a:buNone/>
              <a:defRPr/>
            </a:pPr>
            <a:r>
              <a:rPr sz="1500"/>
              <a:t>1a. Intake includes air, water, sunlight, food  (food is nutritious, digestible &amp; tasty and waste is excretable)…</a:t>
            </a:r>
          </a:p>
          <a:p>
            <a:pPr marL="457200" indent="-457200">
              <a:buFont typeface="Symbol" pitchFamily="18" charset="2"/>
              <a:buNone/>
              <a:defRPr/>
            </a:pPr>
            <a:r>
              <a:rPr sz="1500"/>
              <a:t>1b. Rising time, sleeping time, eating time…</a:t>
            </a:r>
          </a:p>
          <a:p>
            <a:pPr marL="457200" indent="-457200">
              <a:buFont typeface="Symbol" pitchFamily="18" charset="2"/>
              <a:buNone/>
              <a:defRPr/>
            </a:pPr>
            <a:r>
              <a:rPr sz="1500"/>
              <a:t>2a. Outcome of </a:t>
            </a:r>
            <a:r>
              <a:rPr sz="1500" err="1"/>
              <a:t>labour</a:t>
            </a:r>
            <a:r>
              <a:rPr sz="1500"/>
              <a:t> is production of physical facility</a:t>
            </a:r>
          </a:p>
          <a:p>
            <a:pPr marL="457200" indent="-457200">
              <a:buFont typeface="Symbol" pitchFamily="18" charset="2"/>
              <a:buNone/>
              <a:defRPr/>
            </a:pPr>
            <a:r>
              <a:rPr sz="1500"/>
              <a:t>2b. No physical facility is produced by exercise</a:t>
            </a:r>
          </a:p>
        </p:txBody>
      </p:sp>
      <p:sp>
        <p:nvSpPr>
          <p:cNvPr id="4" name="Down Arrow 3">
            <a:extLst>
              <a:ext uri="{FF2B5EF4-FFF2-40B4-BE49-F238E27FC236}">
                <a16:creationId xmlns:a16="http://schemas.microsoft.com/office/drawing/2014/main" id="{DDB88D42-B028-4959-BDFC-3A6E96260D20}"/>
              </a:ext>
            </a:extLst>
          </p:cNvPr>
          <p:cNvSpPr/>
          <p:nvPr/>
        </p:nvSpPr>
        <p:spPr bwMode="auto">
          <a:xfrm>
            <a:off x="381000" y="1317625"/>
            <a:ext cx="228600" cy="25146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64A6210-9FCF-494F-8055-C3A8F284752A}"/>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System for Health-Self-regulation</a:t>
            </a:r>
          </a:p>
        </p:txBody>
      </p:sp>
      <p:sp>
        <p:nvSpPr>
          <p:cNvPr id="23555" name="Text Placeholder 2">
            <a:extLst>
              <a:ext uri="{FF2B5EF4-FFF2-40B4-BE49-F238E27FC236}">
                <a16:creationId xmlns:a16="http://schemas.microsoft.com/office/drawing/2014/main" id="{E0428CB9-93F7-4790-B0A2-28638E47A9AF}"/>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dirty="0"/>
              <a:t>Individual		Lifestyle, exercise</a:t>
            </a:r>
          </a:p>
          <a:p>
            <a:pPr>
              <a:buFont typeface="Symbol" pitchFamily="18" charset="2"/>
              <a:buNone/>
            </a:pPr>
            <a:r>
              <a:rPr altLang="en-US" dirty="0"/>
              <a:t>Family			Intake, daily routine	</a:t>
            </a:r>
          </a:p>
          <a:p>
            <a:pPr>
              <a:buFont typeface="Symbol" pitchFamily="18" charset="2"/>
              <a:buNone/>
            </a:pPr>
            <a:r>
              <a:rPr altLang="en-US" dirty="0"/>
              <a:t>Family cluster		Postures, Regulation of breath</a:t>
            </a:r>
          </a:p>
          <a:p>
            <a:pPr>
              <a:buFont typeface="Symbol" pitchFamily="18" charset="2"/>
              <a:buNone/>
            </a:pPr>
            <a:r>
              <a:rPr altLang="en-US" dirty="0"/>
              <a:t>Village			Medicine</a:t>
            </a:r>
          </a:p>
          <a:p>
            <a:pPr>
              <a:buFont typeface="Symbol" pitchFamily="18" charset="2"/>
              <a:buNone/>
            </a:pPr>
            <a:r>
              <a:rPr altLang="en-US" dirty="0"/>
              <a:t>Village cluster / city	Health education, environment, treatment</a:t>
            </a:r>
          </a:p>
          <a:p>
            <a:pPr>
              <a:buFont typeface="Symbol" pitchFamily="18" charset="2"/>
              <a:buNone/>
            </a:pPr>
            <a:r>
              <a:rPr altLang="en-US" dirty="0"/>
              <a:t>…</a:t>
            </a:r>
          </a:p>
          <a:p>
            <a:pPr>
              <a:buFont typeface="Symbol" pitchFamily="18" charset="2"/>
              <a:buNone/>
            </a:pPr>
            <a:r>
              <a:rPr altLang="en-US" dirty="0"/>
              <a:t>Nation			Proliferation of good practices</a:t>
            </a:r>
          </a:p>
          <a:p>
            <a:pPr>
              <a:buFont typeface="Symbol" pitchFamily="18" charset="2"/>
              <a:buNone/>
            </a:pPr>
            <a:r>
              <a:rPr altLang="en-US" dirty="0"/>
              <a:t>…</a:t>
            </a:r>
          </a:p>
          <a:p>
            <a:pPr>
              <a:buFont typeface="Symbol" pitchFamily="18" charset="2"/>
              <a:buNone/>
            </a:pPr>
            <a:r>
              <a:rPr altLang="en-US" dirty="0"/>
              <a:t>World			Humane culture, </a:t>
            </a:r>
            <a:r>
              <a:rPr altLang="en-US" dirty="0" err="1"/>
              <a:t>civilisation</a:t>
            </a:r>
            <a:r>
              <a:rPr altLang="en-US" dirty="0"/>
              <a:t>, tradition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a:extLst>
              <a:ext uri="{FF2B5EF4-FFF2-40B4-BE49-F238E27FC236}">
                <a16:creationId xmlns:a16="http://schemas.microsoft.com/office/drawing/2014/main" id="{1798ADBA-69BF-434C-92EB-29DB89D60C92}"/>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Harmony in the Society</a:t>
            </a:r>
            <a:endParaRPr lang="en-IN" altLang="en-US" dirty="0"/>
          </a:p>
        </p:txBody>
      </p:sp>
      <p:sp>
        <p:nvSpPr>
          <p:cNvPr id="24580" name="Text Placeholder 2">
            <a:extLst>
              <a:ext uri="{FF2B5EF4-FFF2-40B4-BE49-F238E27FC236}">
                <a16:creationId xmlns:a16="http://schemas.microsoft.com/office/drawing/2014/main" id="{B8075660-901F-4F5D-B554-19B993EB73C2}"/>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lang="en-IN" altLang="en-US" b="1" dirty="0"/>
          </a:p>
          <a:p>
            <a:pPr>
              <a:buFont typeface="Symbol" pitchFamily="18" charset="2"/>
              <a:buNone/>
            </a:pPr>
            <a:endParaRPr lang="en-IN" altLang="en-US" b="1" dirty="0"/>
          </a:p>
          <a:p>
            <a:pPr>
              <a:buFont typeface="Symbol" pitchFamily="18" charset="2"/>
              <a:buNone/>
            </a:pPr>
            <a:r>
              <a:rPr lang="en-IN" altLang="en-US" dirty="0"/>
              <a:t>	 </a:t>
            </a:r>
          </a:p>
        </p:txBody>
      </p:sp>
      <p:sp>
        <p:nvSpPr>
          <p:cNvPr id="32" name="Rectangle 31">
            <a:extLst>
              <a:ext uri="{FF2B5EF4-FFF2-40B4-BE49-F238E27FC236}">
                <a16:creationId xmlns:a16="http://schemas.microsoft.com/office/drawing/2014/main" id="{8E9C629B-2F28-4CD9-9932-C00C9532DDAB}"/>
              </a:ext>
            </a:extLst>
          </p:cNvPr>
          <p:cNvSpPr/>
          <p:nvPr/>
        </p:nvSpPr>
        <p:spPr>
          <a:xfrm>
            <a:off x="107504" y="609600"/>
            <a:ext cx="9036496" cy="1107996"/>
          </a:xfrm>
          <a:prstGeom prst="rect">
            <a:avLst/>
          </a:prstGeom>
          <a:solidFill>
            <a:schemeClr val="accent6">
              <a:lumMod val="50000"/>
            </a:schemeClr>
          </a:solidFill>
        </p:spPr>
        <p:txBody>
          <a:bodyPr wrap="square">
            <a:spAutoFit/>
          </a:bodyPr>
          <a:lstStyle/>
          <a:p>
            <a:pPr eaLnBrk="1" hangingPunct="1">
              <a:defRPr/>
            </a:pPr>
            <a:r>
              <a:rPr lang="en-US" sz="2200" dirty="0">
                <a:solidFill>
                  <a:schemeClr val="bg1"/>
                </a:solidFill>
                <a:latin typeface="Arial" charset="0"/>
              </a:rPr>
              <a:t>3b. Work: The </a:t>
            </a:r>
            <a:r>
              <a:rPr lang="en-US" sz="2200" dirty="0" err="1">
                <a:solidFill>
                  <a:schemeClr val="bg1"/>
                </a:solidFill>
                <a:latin typeface="Arial" charset="0"/>
              </a:rPr>
              <a:t>labour</a:t>
            </a:r>
            <a:r>
              <a:rPr lang="en-US" sz="2200" dirty="0">
                <a:solidFill>
                  <a:schemeClr val="bg1"/>
                </a:solidFill>
                <a:latin typeface="Arial" charset="0"/>
              </a:rPr>
              <a:t> a human being does on the rest of nature</a:t>
            </a:r>
          </a:p>
          <a:p>
            <a:pPr eaLnBrk="1" hangingPunct="1">
              <a:defRPr/>
            </a:pPr>
            <a:endParaRPr lang="en-US" sz="2200" dirty="0">
              <a:solidFill>
                <a:schemeClr val="bg1"/>
              </a:solidFill>
              <a:latin typeface="Arial" charset="0"/>
            </a:endParaRPr>
          </a:p>
          <a:p>
            <a:pPr eaLnBrk="1" hangingPunct="1">
              <a:defRPr/>
            </a:pPr>
            <a:r>
              <a:rPr lang="en-US" sz="2200" dirty="0">
                <a:solidFill>
                  <a:schemeClr val="bg1"/>
                </a:solidFill>
                <a:latin typeface="Arial" charset="0"/>
              </a:rPr>
              <a:t>3a. Production: The physical facility obtained out of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234C181-5C54-4B82-BF90-FEE2F5B2202E}"/>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1. </a:t>
            </a:r>
            <a:r>
              <a:rPr lang="en-GB" altLang="en-US"/>
              <a:t>Relationship is – between one self (I</a:t>
            </a:r>
            <a:r>
              <a:rPr lang="en-GB" altLang="en-US" baseline="-25000"/>
              <a:t>1</a:t>
            </a:r>
            <a:r>
              <a:rPr lang="en-GB" altLang="en-US"/>
              <a:t>) and other self (I</a:t>
            </a:r>
            <a:r>
              <a:rPr lang="en-GB" altLang="en-US" baseline="-25000"/>
              <a:t>2</a:t>
            </a:r>
            <a:r>
              <a:rPr lang="en-GB" altLang="en-US"/>
              <a:t>)</a:t>
            </a:r>
            <a:endParaRPr lang="en-US" altLang="en-US"/>
          </a:p>
        </p:txBody>
      </p:sp>
      <p:sp>
        <p:nvSpPr>
          <p:cNvPr id="9219" name="Text Placeholder 2">
            <a:extLst>
              <a:ext uri="{FF2B5EF4-FFF2-40B4-BE49-F238E27FC236}">
                <a16:creationId xmlns:a16="http://schemas.microsoft.com/office/drawing/2014/main" id="{3B211B7D-5DB0-412E-B351-6D0B6C821013}"/>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a:t>Of course the relationship is between one human being and another human being</a:t>
            </a:r>
          </a:p>
          <a:p>
            <a:pPr>
              <a:buFont typeface="Symbol" pitchFamily="18" charset="2"/>
              <a:buNone/>
            </a:pPr>
            <a:endParaRPr altLang="en-US"/>
          </a:p>
          <a:p>
            <a:pPr>
              <a:buFont typeface="Symbol" pitchFamily="18" charset="2"/>
              <a:buNone/>
            </a:pPr>
            <a:r>
              <a:rPr altLang="en-US"/>
              <a:t>Now if you look at the human being, who is recognising the relationship – the self or the body?</a:t>
            </a:r>
          </a:p>
          <a:p>
            <a:pPr>
              <a:buFont typeface="Symbol" pitchFamily="18" charset="2"/>
              <a:buNone/>
            </a:pPr>
            <a:endParaRPr altLang="en-US"/>
          </a:p>
          <a:p>
            <a:pPr>
              <a:buFont typeface="Symbol" pitchFamily="18" charset="2"/>
              <a:buNone/>
            </a:pPr>
            <a:r>
              <a:rPr altLang="en-US"/>
              <a:t>One self is recognising the relationship with another self</a:t>
            </a:r>
          </a:p>
          <a:p>
            <a:pPr>
              <a:buFont typeface="Symbol" pitchFamily="18" charset="2"/>
              <a:buNone/>
            </a:pPr>
            <a:r>
              <a:rPr altLang="en-US"/>
              <a:t>So, in that sense, </a:t>
            </a:r>
          </a:p>
          <a:p>
            <a:pPr>
              <a:buFont typeface="Symbol" pitchFamily="18" charset="2"/>
              <a:buNone/>
            </a:pPr>
            <a:r>
              <a:rPr altLang="en-US" b="1"/>
              <a:t>the relationship is between one self (I</a:t>
            </a:r>
            <a:r>
              <a:rPr altLang="en-US" b="1" baseline="-25000"/>
              <a:t>1</a:t>
            </a:r>
            <a:r>
              <a:rPr altLang="en-US" b="1"/>
              <a:t>) and other self (I</a:t>
            </a:r>
            <a:r>
              <a:rPr altLang="en-US" b="1" baseline="-25000"/>
              <a:t>2</a:t>
            </a:r>
            <a:r>
              <a:rPr altLang="en-US" b="1"/>
              <a:t>)</a:t>
            </a:r>
          </a:p>
          <a:p>
            <a:pPr>
              <a:buFont typeface="Symbol" pitchFamily="18" charset="2"/>
              <a:buNone/>
            </a:pPr>
            <a:endParaRPr altLang="en-US"/>
          </a:p>
          <a:p>
            <a:pPr>
              <a:buFont typeface="Symbol" pitchFamily="18" charset="2"/>
              <a:buNone/>
            </a:pPr>
            <a:r>
              <a:rPr altLang="en-US" b="1"/>
              <a:t>The body is used as an instrument by both of them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ext Placeholder 2">
            <a:extLst>
              <a:ext uri="{FF2B5EF4-FFF2-40B4-BE49-F238E27FC236}">
                <a16:creationId xmlns:a16="http://schemas.microsoft.com/office/drawing/2014/main" id="{745DF138-8CDE-41A5-9B41-AE999E567D49}"/>
              </a:ext>
            </a:extLst>
          </p:cNvPr>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a:t>With human being</a:t>
            </a:r>
          </a:p>
          <a:p>
            <a:pPr>
              <a:buFont typeface="Arial" panose="020B0604020202020204" pitchFamily="34" charset="0"/>
              <a:buNone/>
            </a:pPr>
            <a:endParaRPr lang="en-US" altLang="en-US"/>
          </a:p>
          <a:p>
            <a:pPr>
              <a:buFont typeface="Arial" panose="020B0604020202020204" pitchFamily="34" charset="0"/>
              <a:buNone/>
            </a:pPr>
            <a:r>
              <a:rPr lang="en-US" altLang="en-US"/>
              <a:t>Return of behaviour =</a:t>
            </a:r>
          </a:p>
          <a:p>
            <a:pPr>
              <a:buFont typeface="Arial" panose="020B0604020202020204" pitchFamily="34" charset="0"/>
              <a:buNone/>
            </a:pPr>
            <a:r>
              <a:rPr lang="en-US" altLang="en-US"/>
              <a:t>right understanding &amp; right feeling </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r>
              <a:rPr lang="en-US" altLang="en-US"/>
              <a:t>Mutual happiness</a:t>
            </a:r>
          </a:p>
          <a:p>
            <a:pPr>
              <a:buFont typeface="Arial" panose="020B0604020202020204" pitchFamily="34" charset="0"/>
              <a:buNone/>
            </a:pPr>
            <a:endParaRPr lang="en-US" altLang="en-US"/>
          </a:p>
        </p:txBody>
      </p:sp>
      <p:sp>
        <p:nvSpPr>
          <p:cNvPr id="25603" name="Content Placeholder 4">
            <a:extLst>
              <a:ext uri="{FF2B5EF4-FFF2-40B4-BE49-F238E27FC236}">
                <a16:creationId xmlns:a16="http://schemas.microsoft.com/office/drawing/2014/main" id="{FA8C0007-CC47-469E-A07B-17171FE21F94}"/>
              </a:ext>
            </a:extLst>
          </p:cNvPr>
          <p:cNvSpPr>
            <a:spLocks noGrp="1"/>
          </p:cNvSpPr>
          <p:nvPr>
            <p:ph sz="half" idx="2"/>
          </p:nvPr>
        </p:nvSpPr>
        <p:spPr bwMode="auto">
          <a:xfrm>
            <a:off x="4657725" y="609600"/>
            <a:ext cx="4486275"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a:t>With rest of nature</a:t>
            </a:r>
          </a:p>
          <a:p>
            <a:pPr>
              <a:buFont typeface="Arial" panose="020B0604020202020204" pitchFamily="34" charset="0"/>
              <a:buNone/>
            </a:pPr>
            <a:endParaRPr lang="en-US" altLang="en-US"/>
          </a:p>
          <a:p>
            <a:pPr>
              <a:buFont typeface="Arial" panose="020B0604020202020204" pitchFamily="34" charset="0"/>
              <a:buNone/>
            </a:pPr>
            <a:r>
              <a:rPr lang="en-US" altLang="en-US"/>
              <a:t>Return of work	 = </a:t>
            </a:r>
          </a:p>
          <a:p>
            <a:pPr>
              <a:buFont typeface="Arial" panose="020B0604020202020204" pitchFamily="34" charset="0"/>
              <a:buNone/>
            </a:pPr>
            <a:r>
              <a:rPr lang="en-US" altLang="en-US"/>
              <a:t>physical facility</a:t>
            </a:r>
          </a:p>
          <a:p>
            <a:pPr>
              <a:buFont typeface="Arial" panose="020B0604020202020204" pitchFamily="34" charset="0"/>
              <a:buNone/>
            </a:pPr>
            <a:endParaRPr lang="en-US" altLang="en-US">
              <a:sym typeface="Wingdings" panose="05000000000000000000" pitchFamily="2" charset="2"/>
            </a:endParaRPr>
          </a:p>
          <a:p>
            <a:pPr>
              <a:buFont typeface="Arial" panose="020B0604020202020204" pitchFamily="34" charset="0"/>
              <a:buNone/>
            </a:pPr>
            <a:endParaRPr lang="en-US" altLang="en-US">
              <a:sym typeface="Wingdings" panose="05000000000000000000" pitchFamily="2" charset="2"/>
            </a:endParaRPr>
          </a:p>
          <a:p>
            <a:pPr>
              <a:buFont typeface="Arial" panose="020B0604020202020204" pitchFamily="34" charset="0"/>
              <a:buNone/>
            </a:pPr>
            <a:r>
              <a:rPr lang="en-US" altLang="en-US">
                <a:sym typeface="Wingdings" panose="05000000000000000000" pitchFamily="2" charset="2"/>
              </a:rPr>
              <a:t>Mutual prosperity</a:t>
            </a:r>
          </a:p>
        </p:txBody>
      </p:sp>
      <p:sp>
        <p:nvSpPr>
          <p:cNvPr id="25604" name="Title 3">
            <a:extLst>
              <a:ext uri="{FF2B5EF4-FFF2-40B4-BE49-F238E27FC236}">
                <a16:creationId xmlns:a16="http://schemas.microsoft.com/office/drawing/2014/main" id="{EFA19C84-EEB3-4965-B55C-25E6A5529FE9}"/>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Behaviour				Work</a:t>
            </a:r>
          </a:p>
        </p:txBody>
      </p:sp>
      <p:cxnSp>
        <p:nvCxnSpPr>
          <p:cNvPr id="6" name="Straight Connector 5">
            <a:extLst>
              <a:ext uri="{FF2B5EF4-FFF2-40B4-BE49-F238E27FC236}">
                <a16:creationId xmlns:a16="http://schemas.microsoft.com/office/drawing/2014/main" id="{AA55DB9D-732A-4AEE-A788-D7577E8E9359}"/>
              </a:ext>
            </a:extLst>
          </p:cNvPr>
          <p:cNvCxnSpPr/>
          <p:nvPr/>
        </p:nvCxnSpPr>
        <p:spPr>
          <a:xfrm rot="16200000" flipH="1">
            <a:off x="1524000" y="3581400"/>
            <a:ext cx="609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B2BCE13-03D3-4269-9A3B-7F80F617C28E}"/>
              </a:ext>
            </a:extLst>
          </p:cNvPr>
          <p:cNvCxnSpPr/>
          <p:nvPr/>
        </p:nvCxnSpPr>
        <p:spPr>
          <a:xfrm rot="5400000">
            <a:off x="838201" y="2667000"/>
            <a:ext cx="7620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1DBAE52-4380-401A-84FB-3A9D57EDA8EF}"/>
              </a:ext>
            </a:extLst>
          </p:cNvPr>
          <p:cNvCxnSpPr/>
          <p:nvPr/>
        </p:nvCxnSpPr>
        <p:spPr>
          <a:xfrm rot="5400000">
            <a:off x="5485607" y="2666206"/>
            <a:ext cx="762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a:extLst>
              <a:ext uri="{FF2B5EF4-FFF2-40B4-BE49-F238E27FC236}">
                <a16:creationId xmlns:a16="http://schemas.microsoft.com/office/drawing/2014/main" id="{FE0C908E-F522-4C5E-B36A-7AEDB8F86C42}"/>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Harmony in the Society </a:t>
            </a:r>
            <a:endParaRPr lang="en-IN" altLang="en-US" dirty="0"/>
          </a:p>
        </p:txBody>
      </p:sp>
      <p:sp>
        <p:nvSpPr>
          <p:cNvPr id="27652" name="Text Placeholder 2">
            <a:extLst>
              <a:ext uri="{FF2B5EF4-FFF2-40B4-BE49-F238E27FC236}">
                <a16:creationId xmlns:a16="http://schemas.microsoft.com/office/drawing/2014/main" id="{0CD09483-8917-430D-AD6D-6ABE632EAC1D}"/>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lang="it-IT" altLang="en-US" b="1" dirty="0"/>
          </a:p>
          <a:p>
            <a:pPr>
              <a:buFont typeface="Symbol" pitchFamily="18" charset="2"/>
              <a:buNone/>
            </a:pPr>
            <a:endParaRPr altLang="en-US" b="1" dirty="0"/>
          </a:p>
          <a:p>
            <a:pPr>
              <a:buFont typeface="Symbol" pitchFamily="18" charset="2"/>
              <a:buNone/>
            </a:pPr>
            <a:endParaRPr altLang="en-US" b="1" dirty="0"/>
          </a:p>
        </p:txBody>
      </p:sp>
      <p:sp>
        <p:nvSpPr>
          <p:cNvPr id="38" name="Rectangle 37">
            <a:extLst>
              <a:ext uri="{FF2B5EF4-FFF2-40B4-BE49-F238E27FC236}">
                <a16:creationId xmlns:a16="http://schemas.microsoft.com/office/drawing/2014/main" id="{DAA3AD2A-58A9-40AD-8FA8-E9F65E9E35AF}"/>
              </a:ext>
            </a:extLst>
          </p:cNvPr>
          <p:cNvSpPr/>
          <p:nvPr/>
        </p:nvSpPr>
        <p:spPr>
          <a:xfrm>
            <a:off x="179512" y="609601"/>
            <a:ext cx="8964488" cy="1015663"/>
          </a:xfrm>
          <a:prstGeom prst="rect">
            <a:avLst/>
          </a:prstGeom>
          <a:solidFill>
            <a:schemeClr val="accent6">
              <a:lumMod val="50000"/>
            </a:schemeClr>
          </a:solidFill>
        </p:spPr>
        <p:txBody>
          <a:bodyPr wrap="square">
            <a:spAutoFit/>
          </a:bodyPr>
          <a:lstStyle/>
          <a:p>
            <a:pPr eaLnBrk="1" hangingPunct="1">
              <a:defRPr/>
            </a:pPr>
            <a:r>
              <a:rPr lang="en-US" sz="2200" dirty="0">
                <a:solidFill>
                  <a:schemeClr val="bg1"/>
                </a:solidFill>
                <a:latin typeface="Arial" charset="0"/>
              </a:rPr>
              <a:t>1. What to Produce?</a:t>
            </a:r>
          </a:p>
          <a:p>
            <a:pPr eaLnBrk="1" hangingPunct="1">
              <a:defRPr/>
            </a:pPr>
            <a:endParaRPr lang="en-US" sz="2200" dirty="0">
              <a:solidFill>
                <a:schemeClr val="bg1"/>
              </a:solidFill>
              <a:latin typeface="Arial" charset="0"/>
            </a:endParaRPr>
          </a:p>
          <a:p>
            <a:pPr eaLnBrk="1" hangingPunct="1">
              <a:defRPr/>
            </a:pPr>
            <a:r>
              <a:rPr lang="en-US" sz="1600" dirty="0">
                <a:solidFill>
                  <a:schemeClr val="bg1"/>
                </a:solidFill>
                <a:latin typeface="Arial" charset="0"/>
              </a:rPr>
              <a:t>Required Physical Facility (necessary for nurturing, Protection &amp; right </a:t>
            </a:r>
            <a:r>
              <a:rPr lang="en-US" sz="1600" dirty="0" err="1">
                <a:solidFill>
                  <a:schemeClr val="bg1"/>
                </a:solidFill>
                <a:latin typeface="Arial" charset="0"/>
              </a:rPr>
              <a:t>utilisation</a:t>
            </a:r>
            <a:r>
              <a:rPr lang="en-US" sz="1600" dirty="0">
                <a:solidFill>
                  <a:schemeClr val="bg1"/>
                </a:solidFill>
                <a:latin typeface="Arial" charset="0"/>
              </a:rPr>
              <a:t> of body)</a:t>
            </a:r>
            <a:endParaRPr lang="en-GB" sz="1600" dirty="0">
              <a:solidFill>
                <a:schemeClr val="bg1"/>
              </a:solidFill>
              <a:latin typeface="Arial" charset="0"/>
            </a:endParaRPr>
          </a:p>
        </p:txBody>
      </p:sp>
      <p:sp>
        <p:nvSpPr>
          <p:cNvPr id="39" name="Rectangle 38">
            <a:extLst>
              <a:ext uri="{FF2B5EF4-FFF2-40B4-BE49-F238E27FC236}">
                <a16:creationId xmlns:a16="http://schemas.microsoft.com/office/drawing/2014/main" id="{FB950029-A1FA-43F5-B3F4-DCEC3ABB2ACE}"/>
              </a:ext>
            </a:extLst>
          </p:cNvPr>
          <p:cNvSpPr/>
          <p:nvPr/>
        </p:nvSpPr>
        <p:spPr>
          <a:xfrm>
            <a:off x="0" y="3140969"/>
            <a:ext cx="9144000" cy="1261884"/>
          </a:xfrm>
          <a:prstGeom prst="rect">
            <a:avLst/>
          </a:prstGeom>
          <a:solidFill>
            <a:schemeClr val="accent6">
              <a:lumMod val="50000"/>
            </a:schemeClr>
          </a:solidFill>
        </p:spPr>
        <p:txBody>
          <a:bodyPr wrap="square">
            <a:spAutoFit/>
          </a:bodyPr>
          <a:lstStyle/>
          <a:p>
            <a:pPr eaLnBrk="1" hangingPunct="1">
              <a:defRPr/>
            </a:pPr>
            <a:r>
              <a:rPr lang="en-US" sz="2200" dirty="0">
                <a:solidFill>
                  <a:schemeClr val="bg1"/>
                </a:solidFill>
                <a:latin typeface="Arial" charset="0"/>
              </a:rPr>
              <a:t>2. How to Produce?</a:t>
            </a:r>
          </a:p>
          <a:p>
            <a:pPr eaLnBrk="1" hangingPunct="1">
              <a:defRPr/>
            </a:pPr>
            <a:endParaRPr lang="en-US" sz="2200" dirty="0">
              <a:solidFill>
                <a:schemeClr val="bg1"/>
              </a:solidFill>
              <a:latin typeface="Arial" charset="0"/>
            </a:endParaRPr>
          </a:p>
          <a:p>
            <a:pPr marL="457200" indent="-457200" eaLnBrk="1" hangingPunct="1">
              <a:buFontTx/>
              <a:buAutoNum type="alphaLcParenR"/>
              <a:defRPr/>
            </a:pPr>
            <a:r>
              <a:rPr lang="en-US" sz="1600" dirty="0">
                <a:solidFill>
                  <a:schemeClr val="bg1"/>
                </a:solidFill>
                <a:latin typeface="Arial" charset="0"/>
              </a:rPr>
              <a:t>Mutually Enriching, Cyclic Process   (Eco-Friendly)</a:t>
            </a:r>
          </a:p>
          <a:p>
            <a:pPr marL="457200" indent="-457200" eaLnBrk="1" hangingPunct="1">
              <a:buFontTx/>
              <a:buAutoNum type="alphaLcParenR"/>
              <a:defRPr/>
            </a:pPr>
            <a:r>
              <a:rPr lang="en-US" sz="1600" dirty="0">
                <a:solidFill>
                  <a:schemeClr val="bg1"/>
                </a:solidFill>
                <a:latin typeface="Arial" charset="0"/>
              </a:rPr>
              <a:t>Ensuring Justice (People-Friendly)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8DCDE194-04D7-4881-9EBB-4D588B764766}"/>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Mutually Enriching, Cyclic Process (Avartansheel Process)</a:t>
            </a:r>
            <a:endParaRPr lang="en-GB" altLang="en-US"/>
          </a:p>
        </p:txBody>
      </p:sp>
      <p:sp>
        <p:nvSpPr>
          <p:cNvPr id="3" name="Text Placeholder 2">
            <a:extLst>
              <a:ext uri="{FF2B5EF4-FFF2-40B4-BE49-F238E27FC236}">
                <a16:creationId xmlns:a16="http://schemas.microsoft.com/office/drawing/2014/main" id="{FEEC10A6-8B52-4A29-877D-9BE6E91E66EC}"/>
              </a:ext>
            </a:extLst>
          </p:cNvPr>
          <p:cNvSpPr>
            <a:spLocks noGrp="1"/>
          </p:cNvSpPr>
          <p:nvPr>
            <p:ph type="body" sz="quarter" idx="13"/>
          </p:nvPr>
        </p:nvSpPr>
        <p:spPr/>
        <p:txBody>
          <a:bodyPr>
            <a:normAutofit lnSpcReduction="10000"/>
          </a:bodyPr>
          <a:lstStyle/>
          <a:p>
            <a:pPr marL="685800" indent="-457200">
              <a:buFont typeface="+mj-lt"/>
              <a:buAutoNum type="arabicPeriod"/>
              <a:defRPr/>
            </a:pPr>
            <a:r>
              <a:t>Cyclic</a:t>
            </a:r>
          </a:p>
          <a:p>
            <a:pPr marL="685800" indent="-457200">
              <a:buFont typeface="+mj-lt"/>
              <a:buAutoNum type="arabicPeriod"/>
              <a:defRPr/>
            </a:pPr>
            <a:r>
              <a:t>Every Unit in the Process is Enriched</a:t>
            </a: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r>
              <a:rPr lang="en-GB"/>
              <a:t>This </a:t>
            </a:r>
            <a:r>
              <a:rPr>
                <a:latin typeface="Arial" charset="0"/>
              </a:rPr>
              <a:t>mutually enriching, cyclic process </a:t>
            </a:r>
            <a:r>
              <a:rPr lang="en-GB"/>
              <a:t>is already going on in Nature. We do not have to create it</a:t>
            </a:r>
          </a:p>
        </p:txBody>
      </p:sp>
      <p:grpSp>
        <p:nvGrpSpPr>
          <p:cNvPr id="28676" name="Group 2">
            <a:extLst>
              <a:ext uri="{FF2B5EF4-FFF2-40B4-BE49-F238E27FC236}">
                <a16:creationId xmlns:a16="http://schemas.microsoft.com/office/drawing/2014/main" id="{A0C10E0A-C8D2-4ADA-B850-161E28DF04E0}"/>
              </a:ext>
            </a:extLst>
          </p:cNvPr>
          <p:cNvGrpSpPr>
            <a:grpSpLocks noChangeAspect="1"/>
          </p:cNvGrpSpPr>
          <p:nvPr/>
        </p:nvGrpSpPr>
        <p:grpSpPr bwMode="auto">
          <a:xfrm>
            <a:off x="152400" y="1943100"/>
            <a:ext cx="6888163" cy="4076700"/>
            <a:chOff x="1800" y="7607"/>
            <a:chExt cx="8820" cy="5220"/>
          </a:xfrm>
        </p:grpSpPr>
        <p:sp>
          <p:nvSpPr>
            <p:cNvPr id="28677" name="AutoShape 3">
              <a:extLst>
                <a:ext uri="{FF2B5EF4-FFF2-40B4-BE49-F238E27FC236}">
                  <a16:creationId xmlns:a16="http://schemas.microsoft.com/office/drawing/2014/main" id="{20A30515-8E23-4864-8C03-39FA576F8681}"/>
                </a:ext>
              </a:extLst>
            </p:cNvPr>
            <p:cNvSpPr>
              <a:spLocks noChangeAspect="1" noChangeArrowheads="1"/>
            </p:cNvSpPr>
            <p:nvPr/>
          </p:nvSpPr>
          <p:spPr bwMode="auto">
            <a:xfrm>
              <a:off x="1800" y="7607"/>
              <a:ext cx="8820" cy="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400"/>
            </a:p>
          </p:txBody>
        </p:sp>
        <p:sp>
          <p:nvSpPr>
            <p:cNvPr id="28678" name="Oval 5">
              <a:extLst>
                <a:ext uri="{FF2B5EF4-FFF2-40B4-BE49-F238E27FC236}">
                  <a16:creationId xmlns:a16="http://schemas.microsoft.com/office/drawing/2014/main" id="{A590B96B-C2AE-4D40-9DCB-CFACD160CD75}"/>
                </a:ext>
              </a:extLst>
            </p:cNvPr>
            <p:cNvSpPr>
              <a:spLocks noChangeArrowheads="1"/>
            </p:cNvSpPr>
            <p:nvPr/>
          </p:nvSpPr>
          <p:spPr bwMode="auto">
            <a:xfrm>
              <a:off x="2160" y="9587"/>
              <a:ext cx="2700" cy="1191"/>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it-IT" altLang="en-US"/>
                <a:t>Soil, Water,</a:t>
              </a:r>
            </a:p>
            <a:p>
              <a:pPr algn="ctr" eaLnBrk="1" hangingPunct="1"/>
              <a:r>
                <a:rPr lang="it-IT" altLang="en-US"/>
                <a:t>Air...</a:t>
              </a:r>
              <a:endParaRPr lang="en-US" altLang="en-US" sz="3200"/>
            </a:p>
          </p:txBody>
        </p:sp>
        <p:sp>
          <p:nvSpPr>
            <p:cNvPr id="28679" name="Oval 6">
              <a:extLst>
                <a:ext uri="{FF2B5EF4-FFF2-40B4-BE49-F238E27FC236}">
                  <a16:creationId xmlns:a16="http://schemas.microsoft.com/office/drawing/2014/main" id="{528B0807-E4F3-4C82-9F96-B5C9D85DB6E1}"/>
                </a:ext>
              </a:extLst>
            </p:cNvPr>
            <p:cNvSpPr>
              <a:spLocks noChangeArrowheads="1"/>
            </p:cNvSpPr>
            <p:nvPr/>
          </p:nvSpPr>
          <p:spPr bwMode="auto">
            <a:xfrm>
              <a:off x="4680" y="7967"/>
              <a:ext cx="2700" cy="108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1000"/>
                </a:spcAft>
              </a:pPr>
              <a:r>
                <a:rPr lang="en-IN" altLang="en-US"/>
                <a:t>Plants...</a:t>
              </a:r>
              <a:endParaRPr lang="en-US" altLang="en-US" sz="3200"/>
            </a:p>
          </p:txBody>
        </p:sp>
        <p:cxnSp>
          <p:nvCxnSpPr>
            <p:cNvPr id="28680" name="AutoShape 8">
              <a:extLst>
                <a:ext uri="{FF2B5EF4-FFF2-40B4-BE49-F238E27FC236}">
                  <a16:creationId xmlns:a16="http://schemas.microsoft.com/office/drawing/2014/main" id="{718A8FB7-C209-4E2D-98CD-D6D04F839D48}"/>
                </a:ext>
              </a:extLst>
            </p:cNvPr>
            <p:cNvCxnSpPr>
              <a:cxnSpLocks noChangeShapeType="1"/>
              <a:stCxn id="28679" idx="2"/>
              <a:endCxn id="28678" idx="0"/>
            </p:cNvCxnSpPr>
            <p:nvPr/>
          </p:nvCxnSpPr>
          <p:spPr bwMode="auto">
            <a:xfrm rot="10800000" flipV="1">
              <a:off x="3510" y="8507"/>
              <a:ext cx="1170" cy="1080"/>
            </a:xfrm>
            <a:prstGeom prst="curvedConnector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681" name="AutoShape 14">
              <a:extLst>
                <a:ext uri="{FF2B5EF4-FFF2-40B4-BE49-F238E27FC236}">
                  <a16:creationId xmlns:a16="http://schemas.microsoft.com/office/drawing/2014/main" id="{BF84FAD1-5185-4B43-B345-15370A6F25AC}"/>
                </a:ext>
              </a:extLst>
            </p:cNvPr>
            <p:cNvCxnSpPr>
              <a:cxnSpLocks noChangeShapeType="1"/>
              <a:stCxn id="28678" idx="7"/>
              <a:endCxn id="28679" idx="3"/>
            </p:cNvCxnSpPr>
            <p:nvPr/>
          </p:nvCxnSpPr>
          <p:spPr bwMode="auto">
            <a:xfrm rot="5400000" flipH="1" flipV="1">
              <a:off x="4334" y="9020"/>
              <a:ext cx="873" cy="611"/>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F8894B1-887C-44AC-89A1-4D06BD9229F4}"/>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Mutually Enriching, Cyclic Process (Avartansheel Process)</a:t>
            </a:r>
            <a:endParaRPr lang="en-GB" altLang="en-US"/>
          </a:p>
        </p:txBody>
      </p:sp>
      <p:sp>
        <p:nvSpPr>
          <p:cNvPr id="3" name="Text Placeholder 2">
            <a:extLst>
              <a:ext uri="{FF2B5EF4-FFF2-40B4-BE49-F238E27FC236}">
                <a16:creationId xmlns:a16="http://schemas.microsoft.com/office/drawing/2014/main" id="{86042F37-9D3F-4EA0-BA67-BEF96DF69511}"/>
              </a:ext>
            </a:extLst>
          </p:cNvPr>
          <p:cNvSpPr>
            <a:spLocks noGrp="1"/>
          </p:cNvSpPr>
          <p:nvPr>
            <p:ph type="body" sz="quarter" idx="13"/>
          </p:nvPr>
        </p:nvSpPr>
        <p:spPr/>
        <p:txBody>
          <a:bodyPr>
            <a:normAutofit lnSpcReduction="10000"/>
          </a:bodyPr>
          <a:lstStyle/>
          <a:p>
            <a:pPr marL="685800" indent="-457200">
              <a:buFont typeface="+mj-lt"/>
              <a:buAutoNum type="arabicPeriod"/>
              <a:defRPr/>
            </a:pPr>
            <a:r>
              <a:t>Cyclic</a:t>
            </a:r>
          </a:p>
          <a:p>
            <a:pPr marL="685800" indent="-457200">
              <a:buFont typeface="+mj-lt"/>
              <a:buAutoNum type="arabicPeriod"/>
              <a:defRPr/>
            </a:pPr>
            <a:r>
              <a:t>Every Unit in the Process is Enriched</a:t>
            </a: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r>
              <a:rPr lang="en-GB"/>
              <a:t>This </a:t>
            </a:r>
            <a:r>
              <a:rPr>
                <a:latin typeface="Arial" charset="0"/>
              </a:rPr>
              <a:t>mutually enriching, cyclic process </a:t>
            </a:r>
            <a:r>
              <a:rPr lang="en-GB"/>
              <a:t>is already going on in Nature. We do not have to create it</a:t>
            </a:r>
          </a:p>
        </p:txBody>
      </p:sp>
      <p:grpSp>
        <p:nvGrpSpPr>
          <p:cNvPr id="29700" name="Group 9">
            <a:extLst>
              <a:ext uri="{FF2B5EF4-FFF2-40B4-BE49-F238E27FC236}">
                <a16:creationId xmlns:a16="http://schemas.microsoft.com/office/drawing/2014/main" id="{20BC5C23-CC55-4A3A-9BB2-B1E817666E3A}"/>
              </a:ext>
            </a:extLst>
          </p:cNvPr>
          <p:cNvGrpSpPr>
            <a:grpSpLocks noChangeAspect="1"/>
          </p:cNvGrpSpPr>
          <p:nvPr/>
        </p:nvGrpSpPr>
        <p:grpSpPr bwMode="auto">
          <a:xfrm>
            <a:off x="1562100" y="2308225"/>
            <a:ext cx="7429500" cy="4397375"/>
            <a:chOff x="1800" y="7607"/>
            <a:chExt cx="8820" cy="5220"/>
          </a:xfrm>
        </p:grpSpPr>
        <p:sp>
          <p:nvSpPr>
            <p:cNvPr id="29701" name="AutoShape 21">
              <a:extLst>
                <a:ext uri="{FF2B5EF4-FFF2-40B4-BE49-F238E27FC236}">
                  <a16:creationId xmlns:a16="http://schemas.microsoft.com/office/drawing/2014/main" id="{489814A4-648D-4A72-8F80-71FF05316067}"/>
                </a:ext>
              </a:extLst>
            </p:cNvPr>
            <p:cNvSpPr>
              <a:spLocks noChangeAspect="1" noChangeArrowheads="1" noTextEdit="1"/>
            </p:cNvSpPr>
            <p:nvPr/>
          </p:nvSpPr>
          <p:spPr bwMode="auto">
            <a:xfrm>
              <a:off x="1800" y="7607"/>
              <a:ext cx="8820" cy="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9702" name="Oval 20">
              <a:extLst>
                <a:ext uri="{FF2B5EF4-FFF2-40B4-BE49-F238E27FC236}">
                  <a16:creationId xmlns:a16="http://schemas.microsoft.com/office/drawing/2014/main" id="{E8191B2E-E9BF-40D3-AABB-160C8EB2760B}"/>
                </a:ext>
              </a:extLst>
            </p:cNvPr>
            <p:cNvSpPr>
              <a:spLocks noChangeArrowheads="1"/>
            </p:cNvSpPr>
            <p:nvPr/>
          </p:nvSpPr>
          <p:spPr bwMode="auto">
            <a:xfrm>
              <a:off x="7380" y="9308"/>
              <a:ext cx="2700" cy="1659"/>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ea typeface="Times New Roman" panose="02020603050405020304" pitchFamily="18" charset="0"/>
                  <a:cs typeface="Arial" panose="020B0604020202020204" pitchFamily="34" charset="0"/>
                </a:rPr>
                <a:t>Animals, Birds</a:t>
              </a:r>
              <a:endParaRPr lang="en-US" altLang="en-US" sz="2400">
                <a:ea typeface="Times New Roman" panose="02020603050405020304" pitchFamily="18" charset="0"/>
                <a:cs typeface="Arial" panose="020B0604020202020204" pitchFamily="34" charset="0"/>
              </a:endParaRPr>
            </a:p>
          </p:txBody>
        </p:sp>
        <p:sp>
          <p:nvSpPr>
            <p:cNvPr id="29703" name="Oval 19">
              <a:extLst>
                <a:ext uri="{FF2B5EF4-FFF2-40B4-BE49-F238E27FC236}">
                  <a16:creationId xmlns:a16="http://schemas.microsoft.com/office/drawing/2014/main" id="{6E6F8451-FC23-4A3E-8999-CAC33B666280}"/>
                </a:ext>
              </a:extLst>
            </p:cNvPr>
            <p:cNvSpPr>
              <a:spLocks noChangeArrowheads="1"/>
            </p:cNvSpPr>
            <p:nvPr/>
          </p:nvSpPr>
          <p:spPr bwMode="auto">
            <a:xfrm>
              <a:off x="2160" y="9308"/>
              <a:ext cx="2700" cy="1659"/>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it-IT" altLang="en-US"/>
                <a:t>Soil, Water,</a:t>
              </a:r>
            </a:p>
            <a:p>
              <a:pPr algn="ctr" eaLnBrk="1" hangingPunct="1"/>
              <a:r>
                <a:rPr lang="it-IT" altLang="en-US"/>
                <a:t>Air...</a:t>
              </a:r>
              <a:endParaRPr lang="en-US" altLang="en-US" sz="3200"/>
            </a:p>
          </p:txBody>
        </p:sp>
        <p:sp>
          <p:nvSpPr>
            <p:cNvPr id="29704" name="Oval 18">
              <a:extLst>
                <a:ext uri="{FF2B5EF4-FFF2-40B4-BE49-F238E27FC236}">
                  <a16:creationId xmlns:a16="http://schemas.microsoft.com/office/drawing/2014/main" id="{6DD2165D-38B1-4F4B-B2A1-6C3844E39AD2}"/>
                </a:ext>
              </a:extLst>
            </p:cNvPr>
            <p:cNvSpPr>
              <a:spLocks noChangeArrowheads="1"/>
            </p:cNvSpPr>
            <p:nvPr/>
          </p:nvSpPr>
          <p:spPr bwMode="auto">
            <a:xfrm>
              <a:off x="4680" y="7607"/>
              <a:ext cx="2700" cy="1701"/>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1000"/>
                </a:spcAft>
              </a:pPr>
              <a:r>
                <a:rPr lang="en-IN" altLang="en-US" sz="2000"/>
                <a:t>Plants...</a:t>
              </a:r>
              <a:endParaRPr lang="en-US" altLang="en-US" sz="3600"/>
            </a:p>
          </p:txBody>
        </p:sp>
        <p:cxnSp>
          <p:nvCxnSpPr>
            <p:cNvPr id="29705" name="AutoShape 16">
              <a:extLst>
                <a:ext uri="{FF2B5EF4-FFF2-40B4-BE49-F238E27FC236}">
                  <a16:creationId xmlns:a16="http://schemas.microsoft.com/office/drawing/2014/main" id="{18F03DD8-0A7E-46B1-8B3F-5D690419759B}"/>
                </a:ext>
              </a:extLst>
            </p:cNvPr>
            <p:cNvCxnSpPr>
              <a:cxnSpLocks noChangeShapeType="1"/>
            </p:cNvCxnSpPr>
            <p:nvPr/>
          </p:nvCxnSpPr>
          <p:spPr bwMode="auto">
            <a:xfrm rot="10800000" flipV="1">
              <a:off x="3510" y="8458"/>
              <a:ext cx="1170" cy="850"/>
            </a:xfrm>
            <a:prstGeom prst="curvedConnector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06" name="AutoShape 15">
              <a:extLst>
                <a:ext uri="{FF2B5EF4-FFF2-40B4-BE49-F238E27FC236}">
                  <a16:creationId xmlns:a16="http://schemas.microsoft.com/office/drawing/2014/main" id="{E297D774-84BE-4F17-BC33-08921F630EC0}"/>
                </a:ext>
              </a:extLst>
            </p:cNvPr>
            <p:cNvCxnSpPr>
              <a:cxnSpLocks noChangeShapeType="1"/>
            </p:cNvCxnSpPr>
            <p:nvPr/>
          </p:nvCxnSpPr>
          <p:spPr bwMode="auto">
            <a:xfrm>
              <a:off x="7380" y="8507"/>
              <a:ext cx="1350" cy="801"/>
            </a:xfrm>
            <a:prstGeom prst="curvedConnector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07" name="AutoShape 10">
              <a:extLst>
                <a:ext uri="{FF2B5EF4-FFF2-40B4-BE49-F238E27FC236}">
                  <a16:creationId xmlns:a16="http://schemas.microsoft.com/office/drawing/2014/main" id="{E6679812-96F9-4A57-976E-3252ED4C6624}"/>
                </a:ext>
              </a:extLst>
            </p:cNvPr>
            <p:cNvCxnSpPr>
              <a:cxnSpLocks noChangeShapeType="1"/>
            </p:cNvCxnSpPr>
            <p:nvPr/>
          </p:nvCxnSpPr>
          <p:spPr bwMode="auto">
            <a:xfrm rot="-5400000">
              <a:off x="4524" y="9000"/>
              <a:ext cx="492" cy="610"/>
            </a:xfrm>
            <a:prstGeom prst="curvedConnector3">
              <a:avLst>
                <a:gd name="adj1" fmla="val 49389"/>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08" name="AutoShape 9">
              <a:extLst>
                <a:ext uri="{FF2B5EF4-FFF2-40B4-BE49-F238E27FC236}">
                  <a16:creationId xmlns:a16="http://schemas.microsoft.com/office/drawing/2014/main" id="{28AEA15A-529A-4C5D-9174-BE9424F8B885}"/>
                </a:ext>
              </a:extLst>
            </p:cNvPr>
            <p:cNvCxnSpPr>
              <a:cxnSpLocks noChangeShapeType="1"/>
            </p:cNvCxnSpPr>
            <p:nvPr/>
          </p:nvCxnSpPr>
          <p:spPr bwMode="auto">
            <a:xfrm rot="5400000" flipH="1">
              <a:off x="7134" y="8910"/>
              <a:ext cx="492" cy="790"/>
            </a:xfrm>
            <a:prstGeom prst="curvedConnector3">
              <a:avLst>
                <a:gd name="adj1" fmla="val 49389"/>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9709" name="Line 7">
              <a:extLst>
                <a:ext uri="{FF2B5EF4-FFF2-40B4-BE49-F238E27FC236}">
                  <a16:creationId xmlns:a16="http://schemas.microsoft.com/office/drawing/2014/main" id="{CB3B45EA-8E14-42FC-8939-71844B283164}"/>
                </a:ext>
              </a:extLst>
            </p:cNvPr>
            <p:cNvSpPr>
              <a:spLocks noChangeShapeType="1"/>
            </p:cNvSpPr>
            <p:nvPr/>
          </p:nvSpPr>
          <p:spPr bwMode="auto">
            <a:xfrm>
              <a:off x="4818" y="9947"/>
              <a:ext cx="257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710" name="Line 6">
              <a:extLst>
                <a:ext uri="{FF2B5EF4-FFF2-40B4-BE49-F238E27FC236}">
                  <a16:creationId xmlns:a16="http://schemas.microsoft.com/office/drawing/2014/main" id="{DD539C08-0571-42EA-8FB8-DC7579C65574}"/>
                </a:ext>
              </a:extLst>
            </p:cNvPr>
            <p:cNvSpPr>
              <a:spLocks noChangeShapeType="1"/>
            </p:cNvSpPr>
            <p:nvPr/>
          </p:nvSpPr>
          <p:spPr bwMode="auto">
            <a:xfrm flipH="1">
              <a:off x="4860" y="10307"/>
              <a:ext cx="253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3">
            <a:extLst>
              <a:ext uri="{FF2B5EF4-FFF2-40B4-BE49-F238E27FC236}">
                <a16:creationId xmlns:a16="http://schemas.microsoft.com/office/drawing/2014/main" id="{8D1D8E83-3C44-419B-BB79-849300639D39}"/>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Resource Depletion &amp; Pollution</a:t>
            </a:r>
            <a:endParaRPr lang="en-GB" altLang="en-US"/>
          </a:p>
        </p:txBody>
      </p:sp>
      <p:sp>
        <p:nvSpPr>
          <p:cNvPr id="7171" name="Text Placeholder 2">
            <a:extLst>
              <a:ext uri="{FF2B5EF4-FFF2-40B4-BE49-F238E27FC236}">
                <a16:creationId xmlns:a16="http://schemas.microsoft.com/office/drawing/2014/main" id="{F9A0990F-76CF-4FE0-A491-C35BC12B9AB6}"/>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defRPr/>
            </a:pPr>
            <a:r>
              <a:rPr lang="en-GB" dirty="0">
                <a:latin typeface="Arial" charset="0"/>
                <a:cs typeface="Arial" charset="0"/>
              </a:rPr>
              <a:t>Resource Depletion – The resource is used at a rate which is faster than the rate at which it is produced in Nature</a:t>
            </a:r>
          </a:p>
          <a:p>
            <a:pPr>
              <a:buFont typeface="Symbol" pitchFamily="18" charset="2"/>
              <a:buNone/>
              <a:defRPr/>
            </a:pPr>
            <a:endParaRPr dirty="0">
              <a:latin typeface="Arial" charset="0"/>
              <a:cs typeface="Arial" charset="0"/>
            </a:endParaRPr>
          </a:p>
          <a:p>
            <a:pPr>
              <a:buFont typeface="Symbol" pitchFamily="18" charset="2"/>
              <a:buNone/>
              <a:defRPr/>
            </a:pPr>
            <a:endParaRPr dirty="0">
              <a:latin typeface="Arial" charset="0"/>
              <a:cs typeface="Arial" charset="0"/>
            </a:endParaRPr>
          </a:p>
          <a:p>
            <a:pPr>
              <a:buFont typeface="Symbol" pitchFamily="18" charset="2"/>
              <a:buNone/>
              <a:defRPr/>
            </a:pPr>
            <a:r>
              <a:rPr dirty="0">
                <a:latin typeface="Arial" charset="0"/>
                <a:cs typeface="Arial" charset="0"/>
              </a:rPr>
              <a:t>Pollution – The product is such that</a:t>
            </a:r>
          </a:p>
          <a:p>
            <a:pPr marL="685800" lvl="1" indent="-457200">
              <a:buFont typeface="+mj-lt"/>
              <a:buAutoNum type="arabicPeriod"/>
              <a:defRPr/>
            </a:pPr>
            <a:r>
              <a:rPr sz="2200" dirty="0">
                <a:latin typeface="Arial" charset="0"/>
                <a:cs typeface="Arial" charset="0"/>
              </a:rPr>
              <a:t>It does not return to the cycle in Nature or</a:t>
            </a:r>
          </a:p>
          <a:p>
            <a:pPr marL="685800" lvl="1" indent="-457200">
              <a:buFont typeface="+mj-lt"/>
              <a:buAutoNum type="arabicPeriod"/>
              <a:defRPr/>
            </a:pPr>
            <a:r>
              <a:rPr sz="2200" dirty="0">
                <a:latin typeface="Arial" charset="0"/>
                <a:cs typeface="Arial" charset="0"/>
              </a:rPr>
              <a:t>It is produced at a rate that is faster than the rate at which it can return to the cycle in Nature</a:t>
            </a:r>
          </a:p>
          <a:p>
            <a:pPr>
              <a:buFont typeface="Symbol" pitchFamily="18" charset="2"/>
              <a:buNone/>
              <a:defRPr/>
            </a:pPr>
            <a:endParaRPr lang="en-GB" dirty="0">
              <a:latin typeface="Arial" charset="0"/>
              <a:cs typeface="Arial" charset="0"/>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0BBBED68-3B58-40C8-A9FB-5CA16312D337}"/>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Mutually Enriching, Cyclic Process (Avartansheel Process)</a:t>
            </a:r>
            <a:endParaRPr lang="en-GB" altLang="en-US"/>
          </a:p>
        </p:txBody>
      </p:sp>
      <p:sp>
        <p:nvSpPr>
          <p:cNvPr id="3" name="Text Placeholder 2">
            <a:extLst>
              <a:ext uri="{FF2B5EF4-FFF2-40B4-BE49-F238E27FC236}">
                <a16:creationId xmlns:a16="http://schemas.microsoft.com/office/drawing/2014/main" id="{EE91C329-253E-4F14-9269-C71E2EC49962}"/>
              </a:ext>
            </a:extLst>
          </p:cNvPr>
          <p:cNvSpPr>
            <a:spLocks noGrp="1"/>
          </p:cNvSpPr>
          <p:nvPr>
            <p:ph type="body" sz="quarter" idx="13"/>
          </p:nvPr>
        </p:nvSpPr>
        <p:spPr/>
        <p:txBody>
          <a:bodyPr>
            <a:noAutofit/>
          </a:bodyPr>
          <a:lstStyle/>
          <a:p>
            <a:pPr marL="685800" indent="-457200">
              <a:buFont typeface="+mj-lt"/>
              <a:buAutoNum type="arabicPeriod"/>
              <a:defRPr/>
            </a:pPr>
            <a:r>
              <a:t>Cyclic</a:t>
            </a:r>
          </a:p>
          <a:p>
            <a:pPr marL="685800" indent="-457200">
              <a:buFont typeface="+mj-lt"/>
              <a:buAutoNum type="arabicPeriod"/>
              <a:defRPr/>
            </a:pPr>
            <a:r>
              <a:t>Every Unit in the Process is Enriched</a:t>
            </a: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a:buFont typeface="Symbol" pitchFamily="18" charset="2"/>
              <a:buNone/>
              <a:defRPr/>
            </a:pPr>
            <a:endParaRPr lang="en-GB"/>
          </a:p>
          <a:p>
            <a:pPr marL="228600" lvl="1">
              <a:buFont typeface="Wingdings" pitchFamily="2" charset="2"/>
              <a:buNone/>
              <a:defRPr/>
            </a:pPr>
            <a:r>
              <a:rPr lang="en-GB" sz="2200"/>
              <a:t>We, human beings, have to understand the mutual fulfilment in nature &amp; to live accordingly</a:t>
            </a:r>
          </a:p>
          <a:p>
            <a:pPr marL="228600" lvl="1">
              <a:buFont typeface="Wingdings" pitchFamily="2" charset="2"/>
              <a:buNone/>
              <a:defRPr/>
            </a:pPr>
            <a:r>
              <a:rPr lang="en-GB" sz="2200"/>
              <a:t>i.e. To update the man-made processes to be cyclic and mutually enriching</a:t>
            </a:r>
          </a:p>
        </p:txBody>
      </p:sp>
      <p:grpSp>
        <p:nvGrpSpPr>
          <p:cNvPr id="31748" name="Group 2">
            <a:extLst>
              <a:ext uri="{FF2B5EF4-FFF2-40B4-BE49-F238E27FC236}">
                <a16:creationId xmlns:a16="http://schemas.microsoft.com/office/drawing/2014/main" id="{60D1B1FC-0269-4A91-A29A-FDAA83C009E1}"/>
              </a:ext>
            </a:extLst>
          </p:cNvPr>
          <p:cNvGrpSpPr>
            <a:grpSpLocks noChangeAspect="1"/>
          </p:cNvGrpSpPr>
          <p:nvPr/>
        </p:nvGrpSpPr>
        <p:grpSpPr bwMode="auto">
          <a:xfrm>
            <a:off x="152400" y="1371600"/>
            <a:ext cx="6888163" cy="4076700"/>
            <a:chOff x="1800" y="7607"/>
            <a:chExt cx="8820" cy="5220"/>
          </a:xfrm>
        </p:grpSpPr>
        <p:sp>
          <p:nvSpPr>
            <p:cNvPr id="31763" name="AutoShape 3">
              <a:extLst>
                <a:ext uri="{FF2B5EF4-FFF2-40B4-BE49-F238E27FC236}">
                  <a16:creationId xmlns:a16="http://schemas.microsoft.com/office/drawing/2014/main" id="{5B24550E-178B-4BD7-A329-FB2AAA4C40B4}"/>
                </a:ext>
              </a:extLst>
            </p:cNvPr>
            <p:cNvSpPr>
              <a:spLocks noChangeAspect="1" noChangeArrowheads="1"/>
            </p:cNvSpPr>
            <p:nvPr/>
          </p:nvSpPr>
          <p:spPr bwMode="auto">
            <a:xfrm>
              <a:off x="1800" y="7607"/>
              <a:ext cx="8820" cy="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400"/>
            </a:p>
          </p:txBody>
        </p:sp>
        <p:sp>
          <p:nvSpPr>
            <p:cNvPr id="31764" name="Oval 4">
              <a:extLst>
                <a:ext uri="{FF2B5EF4-FFF2-40B4-BE49-F238E27FC236}">
                  <a16:creationId xmlns:a16="http://schemas.microsoft.com/office/drawing/2014/main" id="{E0CA9C81-75FE-48CD-928E-0884B7411F54}"/>
                </a:ext>
              </a:extLst>
            </p:cNvPr>
            <p:cNvSpPr>
              <a:spLocks noChangeArrowheads="1"/>
            </p:cNvSpPr>
            <p:nvPr/>
          </p:nvSpPr>
          <p:spPr bwMode="auto">
            <a:xfrm>
              <a:off x="7380" y="9587"/>
              <a:ext cx="2700" cy="126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1000"/>
                </a:spcAft>
              </a:pPr>
              <a:r>
                <a:rPr lang="en-IN" altLang="en-US"/>
                <a:t>Animals &amp; Birds</a:t>
              </a:r>
              <a:endParaRPr lang="en-US" altLang="en-US" sz="3200"/>
            </a:p>
          </p:txBody>
        </p:sp>
        <p:sp>
          <p:nvSpPr>
            <p:cNvPr id="31765" name="Oval 5">
              <a:extLst>
                <a:ext uri="{FF2B5EF4-FFF2-40B4-BE49-F238E27FC236}">
                  <a16:creationId xmlns:a16="http://schemas.microsoft.com/office/drawing/2014/main" id="{AF5C92D6-9A82-4807-B3A7-2D2F116B9241}"/>
                </a:ext>
              </a:extLst>
            </p:cNvPr>
            <p:cNvSpPr>
              <a:spLocks noChangeArrowheads="1"/>
            </p:cNvSpPr>
            <p:nvPr/>
          </p:nvSpPr>
          <p:spPr bwMode="auto">
            <a:xfrm>
              <a:off x="2160" y="9587"/>
              <a:ext cx="2700" cy="1191"/>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it-IT" altLang="en-US"/>
                <a:t>Soil, Water,</a:t>
              </a:r>
            </a:p>
            <a:p>
              <a:pPr algn="ctr" eaLnBrk="1" hangingPunct="1"/>
              <a:r>
                <a:rPr lang="it-IT" altLang="en-US"/>
                <a:t>Air...</a:t>
              </a:r>
              <a:endParaRPr lang="en-US" altLang="en-US" sz="3200"/>
            </a:p>
          </p:txBody>
        </p:sp>
        <p:sp>
          <p:nvSpPr>
            <p:cNvPr id="31766" name="Oval 6">
              <a:extLst>
                <a:ext uri="{FF2B5EF4-FFF2-40B4-BE49-F238E27FC236}">
                  <a16:creationId xmlns:a16="http://schemas.microsoft.com/office/drawing/2014/main" id="{57A417C6-8B31-4182-929D-9C5CF038E07F}"/>
                </a:ext>
              </a:extLst>
            </p:cNvPr>
            <p:cNvSpPr>
              <a:spLocks noChangeArrowheads="1"/>
            </p:cNvSpPr>
            <p:nvPr/>
          </p:nvSpPr>
          <p:spPr bwMode="auto">
            <a:xfrm>
              <a:off x="4680" y="7967"/>
              <a:ext cx="2700" cy="108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1000"/>
                </a:spcAft>
              </a:pPr>
              <a:r>
                <a:rPr lang="en-IN" altLang="en-US"/>
                <a:t>Plants...</a:t>
              </a:r>
              <a:endParaRPr lang="en-US" altLang="en-US" sz="3200"/>
            </a:p>
          </p:txBody>
        </p:sp>
        <p:cxnSp>
          <p:nvCxnSpPr>
            <p:cNvPr id="31767" name="AutoShape 8">
              <a:extLst>
                <a:ext uri="{FF2B5EF4-FFF2-40B4-BE49-F238E27FC236}">
                  <a16:creationId xmlns:a16="http://schemas.microsoft.com/office/drawing/2014/main" id="{3E4DD12D-D706-43C0-AB6C-52FF387BB861}"/>
                </a:ext>
              </a:extLst>
            </p:cNvPr>
            <p:cNvCxnSpPr>
              <a:cxnSpLocks noChangeShapeType="1"/>
              <a:stCxn id="31766" idx="2"/>
              <a:endCxn id="31765" idx="0"/>
            </p:cNvCxnSpPr>
            <p:nvPr/>
          </p:nvCxnSpPr>
          <p:spPr bwMode="auto">
            <a:xfrm rot="10800000" flipV="1">
              <a:off x="3510" y="8507"/>
              <a:ext cx="1170" cy="1080"/>
            </a:xfrm>
            <a:prstGeom prst="curvedConnector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68" name="AutoShape 9">
              <a:extLst>
                <a:ext uri="{FF2B5EF4-FFF2-40B4-BE49-F238E27FC236}">
                  <a16:creationId xmlns:a16="http://schemas.microsoft.com/office/drawing/2014/main" id="{B001910C-8EF5-49C5-970E-614970ED00B3}"/>
                </a:ext>
              </a:extLst>
            </p:cNvPr>
            <p:cNvCxnSpPr>
              <a:cxnSpLocks noChangeShapeType="1"/>
            </p:cNvCxnSpPr>
            <p:nvPr/>
          </p:nvCxnSpPr>
          <p:spPr bwMode="auto">
            <a:xfrm>
              <a:off x="7380" y="8507"/>
              <a:ext cx="1350" cy="1080"/>
            </a:xfrm>
            <a:prstGeom prst="curvedConnector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69" name="AutoShape 14">
              <a:extLst>
                <a:ext uri="{FF2B5EF4-FFF2-40B4-BE49-F238E27FC236}">
                  <a16:creationId xmlns:a16="http://schemas.microsoft.com/office/drawing/2014/main" id="{1B9AA350-C2AE-478B-8C36-759897B30C41}"/>
                </a:ext>
              </a:extLst>
            </p:cNvPr>
            <p:cNvCxnSpPr>
              <a:cxnSpLocks noChangeShapeType="1"/>
              <a:stCxn id="31765" idx="7"/>
              <a:endCxn id="31766" idx="3"/>
            </p:cNvCxnSpPr>
            <p:nvPr/>
          </p:nvCxnSpPr>
          <p:spPr bwMode="auto">
            <a:xfrm rot="5400000" flipH="1" flipV="1">
              <a:off x="4334" y="9020"/>
              <a:ext cx="873" cy="611"/>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70" name="AutoShape 15">
              <a:extLst>
                <a:ext uri="{FF2B5EF4-FFF2-40B4-BE49-F238E27FC236}">
                  <a16:creationId xmlns:a16="http://schemas.microsoft.com/office/drawing/2014/main" id="{A2829721-9EC7-486A-A2B6-80520CA6B35A}"/>
                </a:ext>
              </a:extLst>
            </p:cNvPr>
            <p:cNvCxnSpPr>
              <a:cxnSpLocks noChangeShapeType="1"/>
              <a:stCxn id="31764" idx="1"/>
              <a:endCxn id="31766" idx="5"/>
            </p:cNvCxnSpPr>
            <p:nvPr/>
          </p:nvCxnSpPr>
          <p:spPr bwMode="auto">
            <a:xfrm rot="5400000" flipH="1">
              <a:off x="6938" y="8936"/>
              <a:ext cx="883" cy="790"/>
            </a:xfrm>
            <a:prstGeom prst="curvedConnector3">
              <a:avLst>
                <a:gd name="adj1" fmla="val 51528"/>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1771" name="Line 17">
              <a:extLst>
                <a:ext uri="{FF2B5EF4-FFF2-40B4-BE49-F238E27FC236}">
                  <a16:creationId xmlns:a16="http://schemas.microsoft.com/office/drawing/2014/main" id="{8D8B3E66-472F-4009-A713-02B87C7D10F7}"/>
                </a:ext>
              </a:extLst>
            </p:cNvPr>
            <p:cNvSpPr>
              <a:spLocks noChangeShapeType="1"/>
            </p:cNvSpPr>
            <p:nvPr/>
          </p:nvSpPr>
          <p:spPr bwMode="auto">
            <a:xfrm>
              <a:off x="4758" y="9947"/>
              <a:ext cx="270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72" name="Line 18">
              <a:extLst>
                <a:ext uri="{FF2B5EF4-FFF2-40B4-BE49-F238E27FC236}">
                  <a16:creationId xmlns:a16="http://schemas.microsoft.com/office/drawing/2014/main" id="{516C38DB-1847-409F-A1E5-C00E5E333211}"/>
                </a:ext>
              </a:extLst>
            </p:cNvPr>
            <p:cNvSpPr>
              <a:spLocks noChangeShapeType="1"/>
            </p:cNvSpPr>
            <p:nvPr/>
          </p:nvSpPr>
          <p:spPr bwMode="auto">
            <a:xfrm flipH="1">
              <a:off x="4680" y="10307"/>
              <a:ext cx="270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31749" name="Group 36">
            <a:extLst>
              <a:ext uri="{FF2B5EF4-FFF2-40B4-BE49-F238E27FC236}">
                <a16:creationId xmlns:a16="http://schemas.microsoft.com/office/drawing/2014/main" id="{F32F2888-5807-443D-B10A-1B5954A3189C}"/>
              </a:ext>
            </a:extLst>
          </p:cNvPr>
          <p:cNvGrpSpPr>
            <a:grpSpLocks/>
          </p:cNvGrpSpPr>
          <p:nvPr/>
        </p:nvGrpSpPr>
        <p:grpSpPr bwMode="auto">
          <a:xfrm>
            <a:off x="1676400" y="2628900"/>
            <a:ext cx="3810000" cy="2362200"/>
            <a:chOff x="1676401" y="3199962"/>
            <a:chExt cx="3810202" cy="2362638"/>
          </a:xfrm>
        </p:grpSpPr>
        <p:sp>
          <p:nvSpPr>
            <p:cNvPr id="31756" name="Oval 7">
              <a:extLst>
                <a:ext uri="{FF2B5EF4-FFF2-40B4-BE49-F238E27FC236}">
                  <a16:creationId xmlns:a16="http://schemas.microsoft.com/office/drawing/2014/main" id="{9E1B41F5-2B5E-491A-B6E8-29151F1173D3}"/>
                </a:ext>
              </a:extLst>
            </p:cNvPr>
            <p:cNvSpPr>
              <a:spLocks noChangeArrowheads="1"/>
            </p:cNvSpPr>
            <p:nvPr/>
          </p:nvSpPr>
          <p:spPr bwMode="auto">
            <a:xfrm>
              <a:off x="2662068" y="4608640"/>
              <a:ext cx="1970606" cy="95396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1000"/>
                </a:spcAft>
              </a:pPr>
              <a:r>
                <a:rPr lang="en-US" altLang="en-US">
                  <a:cs typeface="Arial" panose="020B0604020202020204" pitchFamily="34" charset="0"/>
                </a:rPr>
                <a:t>Human</a:t>
              </a:r>
            </a:p>
            <a:p>
              <a:pPr algn="ctr" eaLnBrk="1" hangingPunct="1">
                <a:spcAft>
                  <a:spcPts val="1000"/>
                </a:spcAft>
              </a:pPr>
              <a:r>
                <a:rPr lang="en-US" altLang="en-US">
                  <a:cs typeface="Arial" panose="020B0604020202020204" pitchFamily="34" charset="0"/>
                </a:rPr>
                <a:t>Beings</a:t>
              </a:r>
            </a:p>
          </p:txBody>
        </p:sp>
        <p:cxnSp>
          <p:nvCxnSpPr>
            <p:cNvPr id="31757" name="AutoShape 10">
              <a:extLst>
                <a:ext uri="{FF2B5EF4-FFF2-40B4-BE49-F238E27FC236}">
                  <a16:creationId xmlns:a16="http://schemas.microsoft.com/office/drawing/2014/main" id="{A32ED132-AA55-4156-80E7-8EB626353659}"/>
                </a:ext>
              </a:extLst>
            </p:cNvPr>
            <p:cNvCxnSpPr>
              <a:cxnSpLocks noChangeShapeType="1"/>
              <a:endCxn id="31756" idx="2"/>
            </p:cNvCxnSpPr>
            <p:nvPr/>
          </p:nvCxnSpPr>
          <p:spPr bwMode="auto">
            <a:xfrm rot="16200000" flipH="1">
              <a:off x="1815423" y="4239339"/>
              <a:ext cx="707259" cy="985303"/>
            </a:xfrm>
            <a:prstGeom prst="curvedConnector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58" name="AutoShape 11">
              <a:extLst>
                <a:ext uri="{FF2B5EF4-FFF2-40B4-BE49-F238E27FC236}">
                  <a16:creationId xmlns:a16="http://schemas.microsoft.com/office/drawing/2014/main" id="{FCC67B5D-5801-49C8-B9AF-33C565C75B27}"/>
                </a:ext>
              </a:extLst>
            </p:cNvPr>
            <p:cNvCxnSpPr>
              <a:cxnSpLocks noChangeShapeType="1"/>
              <a:endCxn id="31756" idx="6"/>
            </p:cNvCxnSpPr>
            <p:nvPr/>
          </p:nvCxnSpPr>
          <p:spPr bwMode="auto">
            <a:xfrm rot="5400000">
              <a:off x="4785932" y="4384584"/>
              <a:ext cx="547414" cy="853929"/>
            </a:xfrm>
            <a:prstGeom prst="curvedConnector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1759" name="Line 12">
              <a:extLst>
                <a:ext uri="{FF2B5EF4-FFF2-40B4-BE49-F238E27FC236}">
                  <a16:creationId xmlns:a16="http://schemas.microsoft.com/office/drawing/2014/main" id="{888E0B2F-1521-47C2-80F8-AC751DAD1530}"/>
                </a:ext>
              </a:extLst>
            </p:cNvPr>
            <p:cNvSpPr>
              <a:spLocks noChangeShapeType="1"/>
            </p:cNvSpPr>
            <p:nvPr/>
          </p:nvSpPr>
          <p:spPr bwMode="auto">
            <a:xfrm flipV="1">
              <a:off x="3844432" y="3199962"/>
              <a:ext cx="13137" cy="14086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cxnSp>
          <p:nvCxnSpPr>
            <p:cNvPr id="31760" name="AutoShape 13">
              <a:extLst>
                <a:ext uri="{FF2B5EF4-FFF2-40B4-BE49-F238E27FC236}">
                  <a16:creationId xmlns:a16="http://schemas.microsoft.com/office/drawing/2014/main" id="{3BC1C903-F52A-4B40-ACD1-E2D9D37ED3C1}"/>
                </a:ext>
              </a:extLst>
            </p:cNvPr>
            <p:cNvCxnSpPr>
              <a:cxnSpLocks noChangeShapeType="1"/>
              <a:stCxn id="31756" idx="1"/>
            </p:cNvCxnSpPr>
            <p:nvPr/>
          </p:nvCxnSpPr>
          <p:spPr bwMode="auto">
            <a:xfrm rot="16200000" flipV="1">
              <a:off x="2407339" y="4205026"/>
              <a:ext cx="509460" cy="577315"/>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61" name="AutoShape 16">
              <a:extLst>
                <a:ext uri="{FF2B5EF4-FFF2-40B4-BE49-F238E27FC236}">
                  <a16:creationId xmlns:a16="http://schemas.microsoft.com/office/drawing/2014/main" id="{9C5BD957-2AC1-4074-AF0A-132266D608A7}"/>
                </a:ext>
              </a:extLst>
            </p:cNvPr>
            <p:cNvCxnSpPr>
              <a:cxnSpLocks noChangeShapeType="1"/>
              <a:stCxn id="31756" idx="7"/>
            </p:cNvCxnSpPr>
            <p:nvPr/>
          </p:nvCxnSpPr>
          <p:spPr bwMode="auto">
            <a:xfrm rot="5400000" flipH="1" flipV="1">
              <a:off x="4380137" y="4338592"/>
              <a:ext cx="372971" cy="445941"/>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1762" name="Line 19">
              <a:extLst>
                <a:ext uri="{FF2B5EF4-FFF2-40B4-BE49-F238E27FC236}">
                  <a16:creationId xmlns:a16="http://schemas.microsoft.com/office/drawing/2014/main" id="{1DCDBD4F-66FF-43C7-A567-A72C1B03A58E}"/>
                </a:ext>
              </a:extLst>
            </p:cNvPr>
            <p:cNvSpPr>
              <a:spLocks noChangeShapeType="1"/>
            </p:cNvSpPr>
            <p:nvPr/>
          </p:nvSpPr>
          <p:spPr bwMode="auto">
            <a:xfrm>
              <a:off x="3553220" y="3199962"/>
              <a:ext cx="28464" cy="14086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31750" name="Rectangle 20">
            <a:extLst>
              <a:ext uri="{FF2B5EF4-FFF2-40B4-BE49-F238E27FC236}">
                <a16:creationId xmlns:a16="http://schemas.microsoft.com/office/drawing/2014/main" id="{749E4E8E-AE2F-45A4-9BB9-D600EBAB3FF4}"/>
              </a:ext>
            </a:extLst>
          </p:cNvPr>
          <p:cNvSpPr>
            <a:spLocks noChangeArrowheads="1"/>
          </p:cNvSpPr>
          <p:nvPr/>
        </p:nvSpPr>
        <p:spPr bwMode="auto">
          <a:xfrm>
            <a:off x="2490788" y="3721100"/>
            <a:ext cx="263525" cy="393700"/>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000"/>
              </a:spcAft>
            </a:pPr>
            <a:r>
              <a:rPr lang="en-IN" altLang="en-US" sz="2800">
                <a:solidFill>
                  <a:srgbClr val="FF0000"/>
                </a:solidFill>
                <a:latin typeface="Calibri" panose="020F0502020204030204" pitchFamily="34" charset="0"/>
              </a:rPr>
              <a:t>?</a:t>
            </a:r>
            <a:endParaRPr lang="en-US" altLang="en-US" sz="3600">
              <a:solidFill>
                <a:srgbClr val="FF0000"/>
              </a:solidFill>
            </a:endParaRPr>
          </a:p>
        </p:txBody>
      </p:sp>
      <p:sp>
        <p:nvSpPr>
          <p:cNvPr id="31751" name="Rectangle 21">
            <a:extLst>
              <a:ext uri="{FF2B5EF4-FFF2-40B4-BE49-F238E27FC236}">
                <a16:creationId xmlns:a16="http://schemas.microsoft.com/office/drawing/2014/main" id="{89F21439-7CC3-42BE-8ED3-61ECECDE78C5}"/>
              </a:ext>
            </a:extLst>
          </p:cNvPr>
          <p:cNvSpPr>
            <a:spLocks noChangeArrowheads="1"/>
          </p:cNvSpPr>
          <p:nvPr/>
        </p:nvSpPr>
        <p:spPr bwMode="auto">
          <a:xfrm>
            <a:off x="3673475" y="3589338"/>
            <a:ext cx="261938" cy="393700"/>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000"/>
              </a:spcAft>
            </a:pPr>
            <a:r>
              <a:rPr lang="en-IN" altLang="en-US" sz="2800">
                <a:solidFill>
                  <a:srgbClr val="FF0000"/>
                </a:solidFill>
                <a:latin typeface="Calibri" panose="020F0502020204030204" pitchFamily="34" charset="0"/>
              </a:rPr>
              <a:t>?</a:t>
            </a:r>
            <a:endParaRPr lang="en-US" altLang="en-US" sz="3600">
              <a:solidFill>
                <a:srgbClr val="FF0000"/>
              </a:solidFill>
            </a:endParaRPr>
          </a:p>
        </p:txBody>
      </p:sp>
      <p:sp>
        <p:nvSpPr>
          <p:cNvPr id="31752" name="Rectangle 22">
            <a:extLst>
              <a:ext uri="{FF2B5EF4-FFF2-40B4-BE49-F238E27FC236}">
                <a16:creationId xmlns:a16="http://schemas.microsoft.com/office/drawing/2014/main" id="{48B956C1-B61A-4005-8839-313C4AF3EB20}"/>
              </a:ext>
            </a:extLst>
          </p:cNvPr>
          <p:cNvSpPr>
            <a:spLocks noChangeArrowheads="1"/>
          </p:cNvSpPr>
          <p:nvPr/>
        </p:nvSpPr>
        <p:spPr bwMode="auto">
          <a:xfrm>
            <a:off x="4330700" y="3721100"/>
            <a:ext cx="261938" cy="393700"/>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000"/>
              </a:spcAft>
            </a:pPr>
            <a:r>
              <a:rPr lang="en-IN" altLang="en-US" sz="2800">
                <a:solidFill>
                  <a:srgbClr val="FF0000"/>
                </a:solidFill>
                <a:latin typeface="Calibri" panose="020F0502020204030204" pitchFamily="34" charset="0"/>
              </a:rPr>
              <a:t>?</a:t>
            </a:r>
            <a:endParaRPr lang="en-US" altLang="en-US" sz="3600">
              <a:solidFill>
                <a:srgbClr val="FF0000"/>
              </a:solidFill>
            </a:endParaRPr>
          </a:p>
        </p:txBody>
      </p:sp>
      <p:sp>
        <p:nvSpPr>
          <p:cNvPr id="26" name="Rectangle 20">
            <a:extLst>
              <a:ext uri="{FF2B5EF4-FFF2-40B4-BE49-F238E27FC236}">
                <a16:creationId xmlns:a16="http://schemas.microsoft.com/office/drawing/2014/main" id="{8C45F007-A078-4D62-B75D-9E01DBCB949C}"/>
              </a:ext>
            </a:extLst>
          </p:cNvPr>
          <p:cNvSpPr>
            <a:spLocks noChangeArrowheads="1"/>
          </p:cNvSpPr>
          <p:nvPr/>
        </p:nvSpPr>
        <p:spPr bwMode="auto">
          <a:xfrm>
            <a:off x="2470150" y="3738563"/>
            <a:ext cx="261938" cy="393700"/>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000"/>
              </a:spcAft>
            </a:pPr>
            <a:r>
              <a:rPr lang="en-IN" altLang="en-US" sz="2800">
                <a:latin typeface="Calibri" panose="020F0502020204030204" pitchFamily="34" charset="0"/>
              </a:rPr>
              <a:t>√</a:t>
            </a:r>
            <a:endParaRPr lang="en-US" altLang="en-US" sz="3600"/>
          </a:p>
        </p:txBody>
      </p:sp>
      <p:sp>
        <p:nvSpPr>
          <p:cNvPr id="27" name="Rectangle 21">
            <a:extLst>
              <a:ext uri="{FF2B5EF4-FFF2-40B4-BE49-F238E27FC236}">
                <a16:creationId xmlns:a16="http://schemas.microsoft.com/office/drawing/2014/main" id="{BAE2A470-E43B-4217-B7A1-BC1316DEB63A}"/>
              </a:ext>
            </a:extLst>
          </p:cNvPr>
          <p:cNvSpPr>
            <a:spLocks noChangeArrowheads="1"/>
          </p:cNvSpPr>
          <p:nvPr/>
        </p:nvSpPr>
        <p:spPr bwMode="auto">
          <a:xfrm>
            <a:off x="3652838" y="3606800"/>
            <a:ext cx="261937" cy="393700"/>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000"/>
              </a:spcAft>
            </a:pPr>
            <a:r>
              <a:rPr lang="en-IN" altLang="en-US" sz="2800">
                <a:latin typeface="Calibri" panose="020F0502020204030204" pitchFamily="34" charset="0"/>
              </a:rPr>
              <a:t>√</a:t>
            </a:r>
            <a:endParaRPr lang="en-US" altLang="en-US" sz="2800"/>
          </a:p>
        </p:txBody>
      </p:sp>
      <p:sp>
        <p:nvSpPr>
          <p:cNvPr id="28" name="Rectangle 22">
            <a:extLst>
              <a:ext uri="{FF2B5EF4-FFF2-40B4-BE49-F238E27FC236}">
                <a16:creationId xmlns:a16="http://schemas.microsoft.com/office/drawing/2014/main" id="{E25B888D-AC88-48ED-B3D0-0E7E8CB3B26A}"/>
              </a:ext>
            </a:extLst>
          </p:cNvPr>
          <p:cNvSpPr>
            <a:spLocks noChangeArrowheads="1"/>
          </p:cNvSpPr>
          <p:nvPr/>
        </p:nvSpPr>
        <p:spPr bwMode="auto">
          <a:xfrm>
            <a:off x="4310063" y="3835400"/>
            <a:ext cx="261937" cy="393700"/>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000"/>
              </a:spcAft>
            </a:pPr>
            <a:r>
              <a:rPr lang="en-IN" altLang="en-US" sz="2800">
                <a:latin typeface="Calibri" panose="020F0502020204030204" pitchFamily="34" charset="0"/>
              </a:rPr>
              <a:t>√</a:t>
            </a:r>
            <a:endParaRPr lang="en-US"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dissolve">
                                      <p:cBhvr>
                                        <p:cTn id="10" dur="500"/>
                                        <p:tgtEl>
                                          <p:spTgt spid="2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dissolve">
                                      <p:cBhvr>
                                        <p:cTn id="13" dur="500"/>
                                        <p:tgtEl>
                                          <p:spTgt spid="28"/>
                                        </p:tgtEl>
                                      </p:cBhvr>
                                    </p:animEffect>
                                  </p:childTnLst>
                                </p:cTn>
                              </p:par>
                              <p:par>
                                <p:cTn id="14" presetID="1" presetClass="entr" presetSubtype="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a:extLst>
              <a:ext uri="{FF2B5EF4-FFF2-40B4-BE49-F238E27FC236}">
                <a16:creationId xmlns:a16="http://schemas.microsoft.com/office/drawing/2014/main" id="{AE6CCA61-3DB0-4956-B50B-5CADE1468F3E}"/>
              </a:ext>
            </a:extLst>
          </p:cNvPr>
          <p:cNvSpPr>
            <a:spLocks noGrp="1" noChangeArrowheads="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a:t>Family of 10</a:t>
            </a:r>
          </a:p>
          <a:p>
            <a:pPr marL="0" indent="0">
              <a:buFont typeface="Arial" panose="020B0604020202020204" pitchFamily="34" charset="0"/>
              <a:buNone/>
            </a:pPr>
            <a:r>
              <a:rPr lang="en-IN" altLang="en-US"/>
              <a:t>2 acres of land</a:t>
            </a:r>
          </a:p>
          <a:p>
            <a:pPr marL="0" indent="0">
              <a:buFont typeface="Arial" panose="020B0604020202020204" pitchFamily="34" charset="0"/>
              <a:buNone/>
            </a:pPr>
            <a:r>
              <a:rPr lang="en-IN" altLang="en-US"/>
              <a:t>40 man hrs or work / day</a:t>
            </a:r>
          </a:p>
          <a:p>
            <a:pPr marL="0" indent="0">
              <a:buFont typeface="Arial" panose="020B0604020202020204" pitchFamily="34" charset="0"/>
              <a:buNone/>
            </a:pPr>
            <a:r>
              <a:rPr lang="en-IN" altLang="en-US"/>
              <a:t>Sufficient to produce what is required for nurturing (food…), protection of body (clothes, shelter, medicine…)</a:t>
            </a:r>
          </a:p>
          <a:p>
            <a:pPr marL="0" indent="0">
              <a:buFont typeface="Arial" panose="020B0604020202020204" pitchFamily="34" charset="0"/>
              <a:buNone/>
            </a:pPr>
            <a:r>
              <a:rPr lang="en-IN" altLang="en-US"/>
              <a:t>and right utilisation of body (instruments, equipments…)</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4 full grown trees – wood for 1 person</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90% production in family</a:t>
            </a:r>
          </a:p>
          <a:p>
            <a:pPr marL="0" indent="0">
              <a:buFont typeface="Arial" panose="020B0604020202020204" pitchFamily="34" charset="0"/>
              <a:buNone/>
            </a:pPr>
            <a:r>
              <a:rPr lang="en-IN" altLang="en-US"/>
              <a:t>10% by exchange / shared by larger order</a:t>
            </a:r>
            <a:endParaRPr lang="en-US" altLang="en-US"/>
          </a:p>
        </p:txBody>
      </p:sp>
      <p:sp>
        <p:nvSpPr>
          <p:cNvPr id="34819" name="Content Placeholder 2">
            <a:extLst>
              <a:ext uri="{FF2B5EF4-FFF2-40B4-BE49-F238E27FC236}">
                <a16:creationId xmlns:a16="http://schemas.microsoft.com/office/drawing/2014/main" id="{7B9461CF-DBBE-4A60-83A9-F56B3B06F256}"/>
              </a:ext>
            </a:extLst>
          </p:cNvPr>
          <p:cNvSpPr>
            <a:spLocks noGrp="1" noChangeArrowheads="1"/>
          </p:cNvSpPr>
          <p:nvPr>
            <p:ph sz="half" idx="2"/>
          </p:nvPr>
        </p:nvSpPr>
        <p:spPr bwMode="auto">
          <a:xfrm>
            <a:off x="4657725" y="609600"/>
            <a:ext cx="4486275"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a:t>In India, land availability</a:t>
            </a:r>
          </a:p>
          <a:p>
            <a:pPr marL="0" indent="0">
              <a:buFont typeface="Arial" panose="020B0604020202020204" pitchFamily="34" charset="0"/>
              <a:buNone/>
            </a:pPr>
            <a:r>
              <a:rPr lang="en-IN" altLang="en-US"/>
              <a:t>2.73 acres of agricultural land for every 10 persons</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Total land =</a:t>
            </a:r>
            <a:r>
              <a:rPr lang="en-US" altLang="en-US"/>
              <a:t> 32,87,590 sq km</a:t>
            </a:r>
            <a:endParaRPr lang="en-IN" altLang="en-US"/>
          </a:p>
          <a:p>
            <a:pPr marL="0" indent="0">
              <a:buFont typeface="Arial" panose="020B0604020202020204" pitchFamily="34" charset="0"/>
              <a:buNone/>
            </a:pPr>
            <a:r>
              <a:rPr lang="en-IN" altLang="en-US"/>
              <a:t>Forest		21.6%</a:t>
            </a:r>
          </a:p>
          <a:p>
            <a:pPr marL="0" indent="0">
              <a:buFont typeface="Arial" panose="020B0604020202020204" pitchFamily="34" charset="0"/>
              <a:buNone/>
            </a:pPr>
            <a:r>
              <a:rPr lang="en-IN" altLang="en-US"/>
              <a:t>Agricultural 	46.2%</a:t>
            </a:r>
          </a:p>
          <a:p>
            <a:pPr marL="0" indent="0">
              <a:buFont typeface="Arial" panose="020B0604020202020204" pitchFamily="34" charset="0"/>
              <a:buNone/>
            </a:pPr>
            <a:r>
              <a:rPr lang="en-IN" altLang="en-US"/>
              <a:t>Fallow		  8.6%</a:t>
            </a:r>
          </a:p>
          <a:p>
            <a:pPr marL="0" indent="0">
              <a:buFont typeface="Arial" panose="020B0604020202020204" pitchFamily="34" charset="0"/>
              <a:buNone/>
            </a:pPr>
            <a:r>
              <a:rPr lang="en-IN" altLang="en-US"/>
              <a:t>Built-up/Other	23.6%</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Total population = 137 cr</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1 sq km = 247.105 acre</a:t>
            </a:r>
          </a:p>
          <a:p>
            <a:pPr marL="0" indent="0">
              <a:buFont typeface="Arial" panose="020B0604020202020204" pitchFamily="34" charset="0"/>
              <a:buNone/>
            </a:pPr>
            <a:endParaRPr lang="en-US" altLang="en-US"/>
          </a:p>
        </p:txBody>
      </p:sp>
      <p:sp>
        <p:nvSpPr>
          <p:cNvPr id="34820" name="Title 3">
            <a:extLst>
              <a:ext uri="{FF2B5EF4-FFF2-40B4-BE49-F238E27FC236}">
                <a16:creationId xmlns:a16="http://schemas.microsoft.com/office/drawing/2014/main" id="{9BEBE54D-9031-4CDA-BBF3-20F51F912187}"/>
              </a:ext>
            </a:extLst>
          </p:cNvPr>
          <p:cNvSpPr>
            <a:spLocks noGrp="1" noChangeArrowheads="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Requirement (for Self Sufficiency)		Availability</a:t>
            </a:r>
            <a:endParaRPr lang="en-US" altLang="en-US"/>
          </a:p>
        </p:txBody>
      </p:sp>
      <p:cxnSp>
        <p:nvCxnSpPr>
          <p:cNvPr id="3" name="Straight Connector 2">
            <a:extLst>
              <a:ext uri="{FF2B5EF4-FFF2-40B4-BE49-F238E27FC236}">
                <a16:creationId xmlns:a16="http://schemas.microsoft.com/office/drawing/2014/main" id="{25FE50F1-FDE3-466F-B1AF-05920DDA3DF6}"/>
              </a:ext>
            </a:extLst>
          </p:cNvPr>
          <p:cNvCxnSpPr>
            <a:stCxn id="34820" idx="2"/>
          </p:cNvCxnSpPr>
          <p:nvPr/>
        </p:nvCxnSpPr>
        <p:spPr>
          <a:xfrm>
            <a:off x="4572000" y="457200"/>
            <a:ext cx="85725"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3C7201BC-FF5C-4AAE-A613-ADFB667FD726}"/>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Harmony in the Society </a:t>
            </a:r>
            <a:endParaRPr lang="en-IN" altLang="en-US" dirty="0"/>
          </a:p>
        </p:txBody>
      </p:sp>
      <p:sp>
        <p:nvSpPr>
          <p:cNvPr id="35843" name="Text Placeholder 2">
            <a:extLst>
              <a:ext uri="{FF2B5EF4-FFF2-40B4-BE49-F238E27FC236}">
                <a16:creationId xmlns:a16="http://schemas.microsoft.com/office/drawing/2014/main" id="{33FAFA68-BFC0-4DAE-881B-D0DB34251048}"/>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b="1" dirty="0"/>
              <a:t> </a:t>
            </a:r>
            <a:endParaRPr lang="en-IN"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lang="it-IT" altLang="en-US" b="1" dirty="0"/>
          </a:p>
          <a:p>
            <a:pPr>
              <a:buFont typeface="Symbol" pitchFamily="18" charset="2"/>
              <a:buNone/>
            </a:pPr>
            <a:endParaRPr altLang="en-US" b="1" dirty="0"/>
          </a:p>
          <a:p>
            <a:pPr>
              <a:buFont typeface="Symbol" pitchFamily="18" charset="2"/>
              <a:buNone/>
            </a:pPr>
            <a:endParaRPr altLang="en-US" b="1" dirty="0"/>
          </a:p>
          <a:p>
            <a:pPr>
              <a:buFont typeface="Symbol" pitchFamily="18" charset="2"/>
              <a:buNone/>
            </a:pPr>
            <a:r>
              <a:rPr altLang="en-US" dirty="0"/>
              <a:t>	 </a:t>
            </a:r>
            <a:endParaRPr lang="en-IN" altLang="en-US" dirty="0"/>
          </a:p>
        </p:txBody>
      </p:sp>
      <p:sp>
        <p:nvSpPr>
          <p:cNvPr id="41" name="Rectangle 40">
            <a:extLst>
              <a:ext uri="{FF2B5EF4-FFF2-40B4-BE49-F238E27FC236}">
                <a16:creationId xmlns:a16="http://schemas.microsoft.com/office/drawing/2014/main" id="{3B7F817D-DF1B-4E7A-A11F-3D50878D15B8}"/>
              </a:ext>
            </a:extLst>
          </p:cNvPr>
          <p:cNvSpPr/>
          <p:nvPr/>
        </p:nvSpPr>
        <p:spPr>
          <a:xfrm>
            <a:off x="0" y="457200"/>
            <a:ext cx="9144000" cy="769441"/>
          </a:xfrm>
          <a:prstGeom prst="rect">
            <a:avLst/>
          </a:prstGeom>
          <a:solidFill>
            <a:schemeClr val="accent6">
              <a:lumMod val="50000"/>
            </a:schemeClr>
          </a:solidFill>
        </p:spPr>
        <p:txBody>
          <a:bodyPr wrap="square">
            <a:spAutoFit/>
          </a:bodyPr>
          <a:lstStyle/>
          <a:p>
            <a:pPr eaLnBrk="1" hangingPunct="1">
              <a:defRPr/>
            </a:pPr>
            <a:r>
              <a:rPr lang="en-US" sz="2200" dirty="0">
                <a:solidFill>
                  <a:schemeClr val="bg1"/>
                </a:solidFill>
                <a:latin typeface="Arial" charset="0"/>
              </a:rPr>
              <a:t>4a. Justice – Recognition of Human-Human Relationship, its Fulfillment &amp; Evaluation leading to Mutual Happiness</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tle 1">
            <a:extLst>
              <a:ext uri="{FF2B5EF4-FFF2-40B4-BE49-F238E27FC236}">
                <a16:creationId xmlns:a16="http://schemas.microsoft.com/office/drawing/2014/main" id="{626DC4C3-33D4-43AD-8D0F-BDBB8F914F0F}"/>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Harmony in the Society </a:t>
            </a:r>
            <a:endParaRPr lang="en-IN" altLang="en-US" dirty="0"/>
          </a:p>
        </p:txBody>
      </p:sp>
      <p:sp>
        <p:nvSpPr>
          <p:cNvPr id="38916" name="Text Placeholder 2">
            <a:extLst>
              <a:ext uri="{FF2B5EF4-FFF2-40B4-BE49-F238E27FC236}">
                <a16:creationId xmlns:a16="http://schemas.microsoft.com/office/drawing/2014/main" id="{D9083DC3-1E70-4B4C-A5A5-50FAFFE2A8F3}"/>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endParaRPr lang="en-IN"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lang="it-IT" altLang="en-US" b="1" dirty="0"/>
          </a:p>
          <a:p>
            <a:pPr>
              <a:buFont typeface="Symbol" pitchFamily="18" charset="2"/>
              <a:buNone/>
            </a:pPr>
            <a:endParaRPr altLang="en-US" b="1" dirty="0"/>
          </a:p>
          <a:p>
            <a:pPr>
              <a:buFont typeface="Symbol" pitchFamily="18" charset="2"/>
              <a:buNone/>
            </a:pPr>
            <a:endParaRPr altLang="en-US" b="1" dirty="0"/>
          </a:p>
          <a:p>
            <a:pPr>
              <a:buFont typeface="Symbol" pitchFamily="18" charset="2"/>
              <a:buNone/>
            </a:pPr>
            <a:r>
              <a:rPr altLang="en-US" dirty="0"/>
              <a:t>	 </a:t>
            </a:r>
            <a:endParaRPr lang="en-IN" altLang="en-US" dirty="0"/>
          </a:p>
        </p:txBody>
      </p:sp>
      <p:sp>
        <p:nvSpPr>
          <p:cNvPr id="41" name="Rectangle 40">
            <a:extLst>
              <a:ext uri="{FF2B5EF4-FFF2-40B4-BE49-F238E27FC236}">
                <a16:creationId xmlns:a16="http://schemas.microsoft.com/office/drawing/2014/main" id="{5700ECE6-1532-480E-82FA-D515AE007AD0}"/>
              </a:ext>
            </a:extLst>
          </p:cNvPr>
          <p:cNvSpPr/>
          <p:nvPr/>
        </p:nvSpPr>
        <p:spPr>
          <a:xfrm>
            <a:off x="0" y="609600"/>
            <a:ext cx="9144000" cy="1785104"/>
          </a:xfrm>
          <a:prstGeom prst="rect">
            <a:avLst/>
          </a:prstGeom>
          <a:solidFill>
            <a:schemeClr val="accent6">
              <a:lumMod val="50000"/>
            </a:schemeClr>
          </a:solidFill>
        </p:spPr>
        <p:txBody>
          <a:bodyPr wrap="square">
            <a:spAutoFit/>
          </a:bodyPr>
          <a:lstStyle/>
          <a:p>
            <a:pPr eaLnBrk="1" hangingPunct="1">
              <a:defRPr/>
            </a:pPr>
            <a:r>
              <a:rPr lang="en-US" sz="2200" dirty="0">
                <a:solidFill>
                  <a:schemeClr val="bg1"/>
                </a:solidFill>
                <a:latin typeface="Arial" charset="0"/>
              </a:rPr>
              <a:t>4b. Preservation – Recognition of Human-Rest of Nature Relationship, its Fulfillment &amp; Evaluation leading to Mutual Prosperity or Mutual Enrichment</a:t>
            </a:r>
          </a:p>
          <a:p>
            <a:pPr marL="457200" indent="-457200" eaLnBrk="1" hangingPunct="1">
              <a:buFont typeface="+mj-lt"/>
              <a:buAutoNum type="arabicPeriod"/>
              <a:defRPr/>
            </a:pPr>
            <a:r>
              <a:rPr lang="en-US" sz="2200" dirty="0">
                <a:solidFill>
                  <a:schemeClr val="bg1"/>
                </a:solidFill>
                <a:latin typeface="Arial" charset="0"/>
              </a:rPr>
              <a:t>Prosperity of Human Being</a:t>
            </a:r>
          </a:p>
          <a:p>
            <a:pPr marL="457200" indent="-457200" eaLnBrk="1" hangingPunct="1">
              <a:buFont typeface="+mj-lt"/>
              <a:buAutoNum type="arabicPeriod"/>
              <a:defRPr/>
            </a:pPr>
            <a:r>
              <a:rPr lang="en-US" sz="2200" dirty="0">
                <a:solidFill>
                  <a:schemeClr val="bg1"/>
                </a:solidFill>
                <a:latin typeface="Arial" charset="0"/>
              </a:rPr>
              <a:t>Enrichment, Protection &amp; Right </a:t>
            </a:r>
            <a:r>
              <a:rPr lang="en-US" sz="2200" dirty="0" err="1">
                <a:solidFill>
                  <a:schemeClr val="bg1"/>
                </a:solidFill>
                <a:latin typeface="Arial" charset="0"/>
              </a:rPr>
              <a:t>Utilisation</a:t>
            </a:r>
            <a:r>
              <a:rPr lang="en-US" sz="2200" dirty="0">
                <a:solidFill>
                  <a:schemeClr val="bg1"/>
                </a:solidFill>
                <a:latin typeface="Arial" charset="0"/>
              </a:rPr>
              <a:t> of rest of Nature</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975F5804-8FF1-44EF-9CED-4D4DEC23575F}"/>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Harmony in the Society </a:t>
            </a:r>
            <a:endParaRPr lang="en-IN" altLang="en-US" dirty="0"/>
          </a:p>
        </p:txBody>
      </p:sp>
      <p:sp>
        <p:nvSpPr>
          <p:cNvPr id="41987" name="Text Placeholder 2">
            <a:extLst>
              <a:ext uri="{FF2B5EF4-FFF2-40B4-BE49-F238E27FC236}">
                <a16:creationId xmlns:a16="http://schemas.microsoft.com/office/drawing/2014/main" id="{772A527B-B667-4ABD-9EF5-E67CB5BE5F15}"/>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altLang="en-US" dirty="0"/>
          </a:p>
          <a:p>
            <a:pPr>
              <a:buFont typeface="Symbol" pitchFamily="18" charset="2"/>
              <a:buNone/>
            </a:pPr>
            <a:endParaRPr lang="it-IT" altLang="en-US" b="1" dirty="0"/>
          </a:p>
          <a:p>
            <a:pPr>
              <a:buFont typeface="Symbol" pitchFamily="18" charset="2"/>
              <a:buNone/>
            </a:pPr>
            <a:endParaRPr altLang="en-US" b="1" dirty="0"/>
          </a:p>
          <a:p>
            <a:pPr>
              <a:buFont typeface="Symbol" pitchFamily="18" charset="2"/>
              <a:buNone/>
            </a:pPr>
            <a:endParaRPr altLang="en-US" b="1" dirty="0"/>
          </a:p>
        </p:txBody>
      </p:sp>
      <p:sp>
        <p:nvSpPr>
          <p:cNvPr id="36" name="Rectangle 35">
            <a:extLst>
              <a:ext uri="{FF2B5EF4-FFF2-40B4-BE49-F238E27FC236}">
                <a16:creationId xmlns:a16="http://schemas.microsoft.com/office/drawing/2014/main" id="{4E49E2F4-28D4-4555-A722-C7D41B194C53}"/>
              </a:ext>
            </a:extLst>
          </p:cNvPr>
          <p:cNvSpPr/>
          <p:nvPr/>
        </p:nvSpPr>
        <p:spPr>
          <a:xfrm>
            <a:off x="0" y="457200"/>
            <a:ext cx="9144000" cy="1785104"/>
          </a:xfrm>
          <a:prstGeom prst="rect">
            <a:avLst/>
          </a:prstGeom>
          <a:solidFill>
            <a:schemeClr val="accent6">
              <a:lumMod val="50000"/>
            </a:schemeClr>
          </a:solidFill>
        </p:spPr>
        <p:txBody>
          <a:bodyPr wrap="square">
            <a:spAutoFit/>
          </a:bodyPr>
          <a:lstStyle/>
          <a:p>
            <a:pPr eaLnBrk="1" hangingPunct="1">
              <a:defRPr/>
            </a:pPr>
            <a:r>
              <a:rPr lang="en-US" sz="2200" dirty="0">
                <a:solidFill>
                  <a:schemeClr val="bg1"/>
                </a:solidFill>
                <a:latin typeface="Arial" charset="0"/>
              </a:rPr>
              <a:t>5a. Exchange – of physical facility with a view of mutual fulfillment</a:t>
            </a:r>
          </a:p>
          <a:p>
            <a:pPr eaLnBrk="1" hangingPunct="1">
              <a:defRPr/>
            </a:pPr>
            <a:r>
              <a:rPr lang="en-US" sz="2200" dirty="0">
                <a:solidFill>
                  <a:schemeClr val="bg1"/>
                </a:solidFill>
                <a:latin typeface="Arial" charset="0"/>
              </a:rPr>
              <a:t>(not with obsession for profit / of  exploitation)</a:t>
            </a:r>
          </a:p>
          <a:p>
            <a:pPr eaLnBrk="1" hangingPunct="1">
              <a:defRPr/>
            </a:pPr>
            <a:endParaRPr lang="en-US" sz="2200" dirty="0">
              <a:solidFill>
                <a:schemeClr val="bg1"/>
              </a:solidFill>
              <a:latin typeface="Arial" charset="0"/>
            </a:endParaRPr>
          </a:p>
          <a:p>
            <a:pPr eaLnBrk="1" hangingPunct="1">
              <a:defRPr/>
            </a:pPr>
            <a:r>
              <a:rPr lang="en-US" sz="2200" dirty="0">
                <a:solidFill>
                  <a:schemeClr val="bg1"/>
                </a:solidFill>
                <a:latin typeface="Arial" charset="0"/>
              </a:rPr>
              <a:t>5b. Storage – of physical facility with a view of mutual fulfillment</a:t>
            </a:r>
          </a:p>
          <a:p>
            <a:pPr eaLnBrk="1" hangingPunct="1">
              <a:defRPr/>
            </a:pPr>
            <a:r>
              <a:rPr lang="en-US" sz="2200" dirty="0">
                <a:solidFill>
                  <a:schemeClr val="bg1"/>
                </a:solidFill>
                <a:latin typeface="Arial" charset="0"/>
              </a:rPr>
              <a:t>(not with obsession for profit / of accumulation)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E8315825-5FC0-4320-B756-B71712272BE2}"/>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1. </a:t>
            </a:r>
            <a:r>
              <a:rPr lang="en-GB" altLang="en-US"/>
              <a:t>Relationship is – between one self (I</a:t>
            </a:r>
            <a:r>
              <a:rPr lang="en-GB" altLang="en-US" baseline="-25000"/>
              <a:t>1</a:t>
            </a:r>
            <a:r>
              <a:rPr lang="en-GB" altLang="en-US"/>
              <a:t>) and another self (I</a:t>
            </a:r>
            <a:r>
              <a:rPr lang="en-GB" altLang="en-US" baseline="-25000"/>
              <a:t>2</a:t>
            </a:r>
            <a:r>
              <a:rPr lang="en-GB" altLang="en-US"/>
              <a:t>)</a:t>
            </a:r>
            <a:endParaRPr lang="en-US" altLang="en-US"/>
          </a:p>
        </p:txBody>
      </p:sp>
      <p:sp>
        <p:nvSpPr>
          <p:cNvPr id="10243" name="Text Placeholder 2">
            <a:extLst>
              <a:ext uri="{FF2B5EF4-FFF2-40B4-BE49-F238E27FC236}">
                <a16:creationId xmlns:a16="http://schemas.microsoft.com/office/drawing/2014/main" id="{339F88B8-DDB8-4C34-992A-4918AA5C3567}"/>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lnSpcReduction="10000"/>
          </a:bodyPr>
          <a:lstStyle/>
          <a:p>
            <a:pPr>
              <a:buFont typeface="Symbol" pitchFamily="18" charset="2"/>
              <a:buNone/>
              <a:defRPr/>
            </a:pPr>
            <a:r>
              <a:rPr>
                <a:latin typeface="Arial" charset="0"/>
                <a:cs typeface="Arial" charset="0"/>
              </a:rPr>
              <a:t>We can see that the relationship is something which is there, not that we have to make relationship</a:t>
            </a:r>
          </a:p>
          <a:p>
            <a:pPr>
              <a:buFont typeface="Symbol" pitchFamily="18" charset="2"/>
              <a:buNone/>
              <a:defRPr/>
            </a:pPr>
            <a:endParaRPr>
              <a:latin typeface="Arial" charset="0"/>
              <a:cs typeface="Arial" charset="0"/>
            </a:endParaRPr>
          </a:p>
          <a:p>
            <a:pPr>
              <a:buFont typeface="Symbol" pitchFamily="18" charset="2"/>
              <a:buNone/>
              <a:defRPr/>
            </a:pPr>
            <a:r>
              <a:rPr>
                <a:latin typeface="Arial" charset="0"/>
                <a:cs typeface="Arial" charset="0"/>
              </a:rPr>
              <a:t>We are related to each other – whether we understand it or not</a:t>
            </a:r>
          </a:p>
          <a:p>
            <a:pPr>
              <a:buFont typeface="Symbol" pitchFamily="18" charset="2"/>
              <a:buNone/>
              <a:defRPr/>
            </a:pPr>
            <a:endParaRPr>
              <a:latin typeface="Arial" charset="0"/>
              <a:cs typeface="Arial" charset="0"/>
            </a:endParaRPr>
          </a:p>
          <a:p>
            <a:pPr>
              <a:buFont typeface="Symbol" pitchFamily="18" charset="2"/>
              <a:buNone/>
              <a:defRPr/>
            </a:pPr>
            <a:r>
              <a:rPr>
                <a:latin typeface="Arial" charset="0"/>
                <a:cs typeface="Arial" charset="0"/>
              </a:rPr>
              <a:t>The relationship is already there, we only need to understand it</a:t>
            </a:r>
          </a:p>
          <a:p>
            <a:pPr>
              <a:buFont typeface="Symbol" pitchFamily="18" charset="2"/>
              <a:buNone/>
              <a:defRPr/>
            </a:pPr>
            <a:endParaRPr>
              <a:latin typeface="Arial" charset="0"/>
              <a:cs typeface="Arial" charset="0"/>
            </a:endParaRPr>
          </a:p>
          <a:p>
            <a:pPr>
              <a:buFont typeface="Symbol" pitchFamily="18" charset="2"/>
              <a:buNone/>
              <a:defRPr/>
            </a:pPr>
            <a:r>
              <a:rPr>
                <a:latin typeface="Arial" charset="0"/>
                <a:cs typeface="Arial" charset="0"/>
              </a:rPr>
              <a:t>When we understand relationship</a:t>
            </a:r>
            <a:endParaRPr lang="en-GB">
              <a:latin typeface="Arial" charset="0"/>
              <a:cs typeface="Arial" charset="0"/>
            </a:endParaRPr>
          </a:p>
          <a:p>
            <a:pPr lvl="2">
              <a:defRPr/>
            </a:pPr>
            <a:r>
              <a:rPr sz="2200">
                <a:latin typeface="Arial" charset="0"/>
                <a:cs typeface="Arial" charset="0"/>
              </a:rPr>
              <a:t>We are able to see that relationship is there</a:t>
            </a:r>
            <a:endParaRPr lang="en-GB" sz="2200">
              <a:latin typeface="Arial" charset="0"/>
              <a:cs typeface="Arial" charset="0"/>
            </a:endParaRPr>
          </a:p>
          <a:p>
            <a:pPr lvl="2">
              <a:defRPr/>
            </a:pPr>
            <a:r>
              <a:rPr sz="2200">
                <a:latin typeface="Arial" charset="0"/>
                <a:cs typeface="Arial" charset="0"/>
              </a:rPr>
              <a:t>We are able to accept the relationship and</a:t>
            </a:r>
            <a:endParaRPr lang="en-GB" sz="2200">
              <a:latin typeface="Arial" charset="0"/>
              <a:cs typeface="Arial" charset="0"/>
            </a:endParaRPr>
          </a:p>
          <a:p>
            <a:pPr lvl="2">
              <a:defRPr/>
            </a:pPr>
            <a:r>
              <a:rPr sz="2200">
                <a:latin typeface="Arial" charset="0"/>
                <a:cs typeface="Arial" charset="0"/>
              </a:rPr>
              <a:t>think in terms of fulfilling the relationship</a:t>
            </a:r>
          </a:p>
          <a:p>
            <a:pPr>
              <a:buFont typeface="Symbol" pitchFamily="18" charset="2"/>
              <a:buNone/>
              <a:defRPr/>
            </a:pPr>
            <a:endParaRPr>
              <a:latin typeface="Arial" charset="0"/>
              <a:cs typeface="Arial" charset="0"/>
            </a:endParaRPr>
          </a:p>
          <a:p>
            <a:pPr>
              <a:buFont typeface="Symbol" pitchFamily="18" charset="2"/>
              <a:buNone/>
              <a:defRPr/>
            </a:pPr>
            <a:r>
              <a:rPr>
                <a:solidFill>
                  <a:srgbClr val="FF0000"/>
                </a:solidFill>
                <a:latin typeface="Arial" charset="0"/>
                <a:cs typeface="Arial" charset="0"/>
              </a:rPr>
              <a:t>When we don’t understand it, the relationship is still there but:</a:t>
            </a:r>
            <a:endParaRPr/>
          </a:p>
          <a:p>
            <a:pPr lvl="2">
              <a:defRPr/>
            </a:pPr>
            <a:r>
              <a:rPr sz="2200">
                <a:solidFill>
                  <a:srgbClr val="FF0000"/>
                </a:solidFill>
                <a:latin typeface="Arial" charset="0"/>
                <a:cs typeface="Arial" charset="0"/>
              </a:rPr>
              <a:t>We are not able to see the relationship</a:t>
            </a:r>
            <a:endParaRPr sz="2200"/>
          </a:p>
          <a:p>
            <a:pPr lvl="2">
              <a:defRPr/>
            </a:pPr>
            <a:r>
              <a:rPr sz="2200">
                <a:solidFill>
                  <a:srgbClr val="FF0000"/>
                </a:solidFill>
                <a:latin typeface="Arial" charset="0"/>
                <a:cs typeface="Arial" charset="0"/>
              </a:rPr>
              <a:t>We are not able to accept the relationship and therefore</a:t>
            </a:r>
            <a:endParaRPr sz="2200"/>
          </a:p>
          <a:p>
            <a:pPr lvl="2">
              <a:defRPr/>
            </a:pPr>
            <a:r>
              <a:rPr sz="2200">
                <a:solidFill>
                  <a:srgbClr val="FF0000"/>
                </a:solidFill>
                <a:latin typeface="Arial" charset="0"/>
                <a:cs typeface="Arial" charset="0"/>
              </a:rPr>
              <a:t>We are not able to fulfill the relationship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24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4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FEEE7280-E2A4-415D-973A-CA3CBFA1B5AE}"/>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Harmony in Society – Universal Human Order</a:t>
            </a:r>
            <a:endParaRPr lang="en-IN" altLang="en-US"/>
          </a:p>
        </p:txBody>
      </p:sp>
      <p:sp>
        <p:nvSpPr>
          <p:cNvPr id="11267" name="Text Placeholder 2">
            <a:extLst>
              <a:ext uri="{FF2B5EF4-FFF2-40B4-BE49-F238E27FC236}">
                <a16:creationId xmlns:a16="http://schemas.microsoft.com/office/drawing/2014/main" id="{0C9C7C44-8C40-46A4-9128-D1AD0BE868B7}"/>
              </a:ext>
            </a:extLst>
          </p:cNvPr>
          <p:cNvSpPr>
            <a:spLocks noGrp="1"/>
          </p:cNvSpPr>
          <p:nvPr>
            <p:ph type="body" sz="quarter" idx="13"/>
          </p:nvPr>
        </p:nvSpPr>
        <p:spPr bwMode="auto">
          <a:xfrm>
            <a:off x="0" y="609600"/>
            <a:ext cx="9372600" cy="6248400"/>
          </a:xfrm>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buFont typeface="Symbol" pitchFamily="18" charset="2"/>
              <a:buNone/>
              <a:defRPr/>
            </a:pPr>
            <a:r>
              <a:rPr b="1" dirty="0">
                <a:latin typeface="Arial" charset="0"/>
                <a:cs typeface="Arial" charset="0"/>
              </a:rPr>
              <a:t>Human Goal </a:t>
            </a:r>
            <a:endParaRPr lang="en-IN" dirty="0">
              <a:latin typeface="Arial" charset="0"/>
              <a:cs typeface="Arial" charset="0"/>
            </a:endParaRPr>
          </a:p>
          <a:p>
            <a:pPr>
              <a:buFont typeface="Symbol" pitchFamily="18" charset="2"/>
              <a:buNone/>
              <a:defRPr/>
            </a:pPr>
            <a:endParaRPr dirty="0">
              <a:latin typeface="Arial" charset="0"/>
              <a:cs typeface="Arial" charset="0"/>
            </a:endParaRPr>
          </a:p>
          <a:p>
            <a:pPr>
              <a:buFont typeface="Symbol" pitchFamily="18" charset="2"/>
              <a:buNone/>
              <a:defRPr/>
            </a:pPr>
            <a:endParaRPr dirty="0">
              <a:latin typeface="Arial" charset="0"/>
              <a:cs typeface="Arial" charset="0"/>
            </a:endParaRPr>
          </a:p>
          <a:p>
            <a:pPr>
              <a:buFont typeface="Symbol" pitchFamily="18" charset="2"/>
              <a:buNone/>
              <a:defRPr/>
            </a:pPr>
            <a:endParaRPr dirty="0">
              <a:latin typeface="Arial" charset="0"/>
              <a:cs typeface="Arial" charset="0"/>
            </a:endParaRPr>
          </a:p>
          <a:p>
            <a:pPr>
              <a:buFont typeface="Symbol" pitchFamily="18" charset="2"/>
              <a:buNone/>
              <a:defRPr/>
            </a:pPr>
            <a:endParaRPr lang="it-IT" b="1" dirty="0">
              <a:latin typeface="Arial" charset="0"/>
              <a:cs typeface="Arial" charset="0"/>
            </a:endParaRPr>
          </a:p>
          <a:p>
            <a:pPr>
              <a:buFont typeface="Symbol" pitchFamily="18" charset="2"/>
              <a:buNone/>
              <a:defRPr/>
            </a:pPr>
            <a:endParaRPr sz="3500" b="1" dirty="0">
              <a:latin typeface="Arial" charset="0"/>
              <a:cs typeface="Arial" charset="0"/>
            </a:endParaRPr>
          </a:p>
          <a:p>
            <a:pPr>
              <a:buFont typeface="Symbol" pitchFamily="18" charset="2"/>
              <a:buNone/>
              <a:defRPr/>
            </a:pPr>
            <a:r>
              <a:rPr b="1" dirty="0">
                <a:latin typeface="Arial" charset="0"/>
                <a:cs typeface="Arial" charset="0"/>
              </a:rPr>
              <a:t>Systems / Dimensions of </a:t>
            </a:r>
            <a:r>
              <a:rPr lang="en-GB" b="1" dirty="0">
                <a:latin typeface="Arial" charset="0"/>
                <a:cs typeface="Arial" charset="0"/>
              </a:rPr>
              <a:t>Human Order</a:t>
            </a:r>
            <a:endParaRPr lang="en-IN" dirty="0">
              <a:latin typeface="Kruti Dev 010" pitchFamily="2" charset="0"/>
              <a:cs typeface="Arial" charset="0"/>
            </a:endParaRPr>
          </a:p>
          <a:p>
            <a:pPr lvl="1">
              <a:buFont typeface="Symbol" pitchFamily="18" charset="2"/>
              <a:buNone/>
              <a:defRPr/>
            </a:pPr>
            <a:r>
              <a:rPr dirty="0">
                <a:latin typeface="Arial" charset="0"/>
                <a:cs typeface="Arial" charset="0"/>
              </a:rPr>
              <a:t>1. Education </a:t>
            </a:r>
            <a:r>
              <a:rPr lang="en-GB" dirty="0">
                <a:latin typeface="Arial" charset="0"/>
                <a:cs typeface="Arial" charset="0"/>
              </a:rPr>
              <a:t>–</a:t>
            </a:r>
            <a:r>
              <a:rPr dirty="0">
                <a:latin typeface="Arial" charset="0"/>
                <a:cs typeface="Arial" charset="0"/>
              </a:rPr>
              <a:t> </a:t>
            </a:r>
            <a:r>
              <a:rPr dirty="0" err="1">
                <a:latin typeface="Arial" charset="0"/>
                <a:cs typeface="Arial" charset="0"/>
              </a:rPr>
              <a:t>Sanskar</a:t>
            </a:r>
            <a:r>
              <a:rPr dirty="0">
                <a:latin typeface="Arial" charset="0"/>
                <a:cs typeface="Arial" charset="0"/>
              </a:rPr>
              <a:t>	 	- </a:t>
            </a:r>
            <a:endParaRPr lang="en-IN" sz="2800" dirty="0">
              <a:latin typeface="Kruti Dev 010" pitchFamily="2" charset="0"/>
            </a:endParaRPr>
          </a:p>
          <a:p>
            <a:pPr lvl="1">
              <a:buFont typeface="Wingdings" pitchFamily="2" charset="2"/>
              <a:buNone/>
              <a:defRPr/>
            </a:pPr>
            <a:r>
              <a:rPr lang="en-GB" dirty="0">
                <a:latin typeface="Arial" charset="0"/>
                <a:cs typeface="Arial" charset="0"/>
              </a:rPr>
              <a:t>2. Health – Self-regulation  	- </a:t>
            </a:r>
          </a:p>
          <a:p>
            <a:pPr lvl="1">
              <a:buFont typeface="Wingdings" pitchFamily="2" charset="2"/>
              <a:buNone/>
              <a:defRPr/>
            </a:pPr>
            <a:r>
              <a:rPr lang="en-GB" dirty="0">
                <a:latin typeface="Arial" charset="0"/>
                <a:cs typeface="Arial" charset="0"/>
              </a:rPr>
              <a:t>3. Production – Work 	 	- </a:t>
            </a:r>
          </a:p>
          <a:p>
            <a:pPr lvl="1">
              <a:buFont typeface="Wingdings" pitchFamily="2" charset="2"/>
              <a:buNone/>
              <a:defRPr/>
            </a:pPr>
            <a:r>
              <a:rPr dirty="0">
                <a:latin typeface="Arial" charset="0"/>
                <a:cs typeface="Arial" charset="0"/>
              </a:rPr>
              <a:t>4. Justice – Preservation    	-</a:t>
            </a:r>
            <a:r>
              <a:rPr b="1" dirty="0">
                <a:latin typeface="Kruti Dev 010" pitchFamily="2" charset="0"/>
                <a:cs typeface="Arial" charset="0"/>
              </a:rPr>
              <a:t> </a:t>
            </a:r>
          </a:p>
          <a:p>
            <a:pPr lvl="1">
              <a:buFont typeface="Wingdings" pitchFamily="2" charset="2"/>
              <a:buNone/>
              <a:defRPr/>
            </a:pPr>
            <a:r>
              <a:rPr dirty="0">
                <a:latin typeface="Arial" charset="0"/>
                <a:cs typeface="Arial" charset="0"/>
              </a:rPr>
              <a:t>5. Exchange – Storage 	-  </a:t>
            </a:r>
          </a:p>
          <a:p>
            <a:pPr lvl="1">
              <a:buFont typeface="Symbol" pitchFamily="18" charset="2"/>
              <a:buNone/>
              <a:defRPr/>
            </a:pPr>
            <a:endParaRPr sz="1700" dirty="0">
              <a:latin typeface="Arial" charset="0"/>
              <a:cs typeface="Arial" charset="0"/>
            </a:endParaRPr>
          </a:p>
          <a:p>
            <a:pPr>
              <a:buFont typeface="Symbol" pitchFamily="18" charset="2"/>
              <a:buNone/>
              <a:defRPr/>
            </a:pPr>
            <a:r>
              <a:rPr lang="it-IT" b="1" dirty="0"/>
              <a:t>Scope</a:t>
            </a:r>
            <a:r>
              <a:rPr lang="it-IT" b="1" dirty="0">
                <a:latin typeface="Kruti Dev 010" pitchFamily="2" charset="0"/>
              </a:rPr>
              <a:t> </a:t>
            </a:r>
            <a:r>
              <a:rPr lang="it-IT" b="1" dirty="0"/>
              <a:t>–</a:t>
            </a:r>
            <a:r>
              <a:rPr b="1" dirty="0">
                <a:latin typeface="Arial" charset="0"/>
              </a:rPr>
              <a:t>From Family Order to World Family Order (Universal Human Order)</a:t>
            </a:r>
            <a:endParaRPr lang="it-IT" b="1" dirty="0">
              <a:latin typeface="Arial" charset="0"/>
            </a:endParaRPr>
          </a:p>
          <a:p>
            <a:pPr>
              <a:buFont typeface="Symbol" pitchFamily="18" charset="2"/>
              <a:buNone/>
              <a:defRPr/>
            </a:pPr>
            <a:r>
              <a:rPr lang="it-IT" dirty="0"/>
              <a:t>Family – Family cluster – Village – Village cluster ... Nation ... World Family </a:t>
            </a:r>
          </a:p>
          <a:p>
            <a:pPr>
              <a:buFont typeface="Symbol" pitchFamily="18" charset="2"/>
              <a:buNone/>
              <a:defRPr/>
            </a:pPr>
            <a:r>
              <a:rPr lang="it-IT" dirty="0"/>
              <a:t>Order	  Order		  Order	    Order	     Order       Order</a:t>
            </a:r>
          </a:p>
          <a:p>
            <a:pPr>
              <a:buFont typeface="Symbol" pitchFamily="18" charset="2"/>
              <a:buNone/>
              <a:defRPr/>
            </a:pPr>
            <a:r>
              <a:rPr lang="it-IT" sz="1800" b="1" dirty="0"/>
              <a:t>~</a:t>
            </a:r>
            <a:r>
              <a:rPr lang="it-IT" sz="2400" b="1" dirty="0">
                <a:latin typeface="Kruti Dev 010" pitchFamily="2" charset="0"/>
                <a:cs typeface="Arial" charset="0"/>
              </a:rPr>
              <a:t>10</a:t>
            </a:r>
            <a:r>
              <a:rPr lang="it-IT" sz="2400" b="1" baseline="30000" dirty="0">
                <a:latin typeface="Kruti Dev 010" pitchFamily="2" charset="0"/>
                <a:cs typeface="Arial" charset="0"/>
              </a:rPr>
              <a:t>1</a:t>
            </a:r>
            <a:r>
              <a:rPr lang="it-IT" sz="2400" b="1" dirty="0">
                <a:latin typeface="Kruti Dev 010" pitchFamily="2" charset="0"/>
                <a:cs typeface="Arial" charset="0"/>
              </a:rPr>
              <a:t>		</a:t>
            </a:r>
            <a:r>
              <a:rPr lang="it-IT" sz="2400" b="1" dirty="0"/>
              <a:t> </a:t>
            </a:r>
            <a:r>
              <a:rPr lang="it-IT" sz="1800" b="1" dirty="0"/>
              <a:t>~</a:t>
            </a:r>
            <a:r>
              <a:rPr lang="it-IT" sz="2400" b="1" dirty="0">
                <a:latin typeface="Kruti Dev 010" pitchFamily="2" charset="0"/>
                <a:cs typeface="Arial" charset="0"/>
              </a:rPr>
              <a:t>10</a:t>
            </a:r>
            <a:r>
              <a:rPr lang="it-IT" sz="2400" b="1" baseline="30000" dirty="0">
                <a:latin typeface="Kruti Dev 010" pitchFamily="2" charset="0"/>
                <a:cs typeface="Arial" charset="0"/>
              </a:rPr>
              <a:t>2</a:t>
            </a:r>
            <a:r>
              <a:rPr lang="it-IT" sz="2400" b="1" dirty="0">
                <a:latin typeface="Kruti Dev 010" pitchFamily="2" charset="0"/>
                <a:cs typeface="Arial" charset="0"/>
              </a:rPr>
              <a:t>						</a:t>
            </a:r>
            <a:r>
              <a:rPr lang="it-IT" sz="2400" b="1" dirty="0"/>
              <a:t> </a:t>
            </a:r>
            <a:r>
              <a:rPr lang="it-IT" sz="1800" b="1" dirty="0"/>
              <a:t>~</a:t>
            </a:r>
            <a:r>
              <a:rPr lang="it-IT" sz="2400" b="1" dirty="0">
                <a:latin typeface="Kruti Dev 010" pitchFamily="2" charset="0"/>
                <a:cs typeface="Arial" charset="0"/>
              </a:rPr>
              <a:t>10</a:t>
            </a:r>
            <a:r>
              <a:rPr lang="it-IT" sz="2400" b="1" baseline="30000" dirty="0">
                <a:latin typeface="Kruti Dev 010" pitchFamily="2" charset="0"/>
                <a:cs typeface="Arial" charset="0"/>
              </a:rPr>
              <a:t>10</a:t>
            </a:r>
          </a:p>
        </p:txBody>
      </p:sp>
      <p:grpSp>
        <p:nvGrpSpPr>
          <p:cNvPr id="47108" name="Group 29">
            <a:extLst>
              <a:ext uri="{FF2B5EF4-FFF2-40B4-BE49-F238E27FC236}">
                <a16:creationId xmlns:a16="http://schemas.microsoft.com/office/drawing/2014/main" id="{3132EA40-3DE7-4CD3-A8C5-80A83E79CB3A}"/>
              </a:ext>
            </a:extLst>
          </p:cNvPr>
          <p:cNvGrpSpPr>
            <a:grpSpLocks/>
          </p:cNvGrpSpPr>
          <p:nvPr/>
        </p:nvGrpSpPr>
        <p:grpSpPr bwMode="auto">
          <a:xfrm>
            <a:off x="1588" y="1058863"/>
            <a:ext cx="2379662" cy="1379537"/>
            <a:chOff x="1620" y="990600"/>
            <a:chExt cx="2380035" cy="1379387"/>
          </a:xfrm>
        </p:grpSpPr>
        <p:sp>
          <p:nvSpPr>
            <p:cNvPr id="4" name="Down Arrow 3">
              <a:extLst>
                <a:ext uri="{FF2B5EF4-FFF2-40B4-BE49-F238E27FC236}">
                  <a16:creationId xmlns:a16="http://schemas.microsoft.com/office/drawing/2014/main" id="{C538007A-8404-4A9A-B0D5-F535F73A3AC7}"/>
                </a:ext>
              </a:extLst>
            </p:cNvPr>
            <p:cNvSpPr/>
            <p:nvPr/>
          </p:nvSpPr>
          <p:spPr>
            <a:xfrm>
              <a:off x="1086052" y="1676325"/>
              <a:ext cx="152424" cy="30476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47123" name="TextBox 17">
              <a:extLst>
                <a:ext uri="{FF2B5EF4-FFF2-40B4-BE49-F238E27FC236}">
                  <a16:creationId xmlns:a16="http://schemas.microsoft.com/office/drawing/2014/main" id="{4F80B529-89EA-4D31-A467-F35B0B7E806B}"/>
                </a:ext>
              </a:extLst>
            </p:cNvPr>
            <p:cNvSpPr txBox="1">
              <a:spLocks noChangeArrowheads="1"/>
            </p:cNvSpPr>
            <p:nvPr/>
          </p:nvSpPr>
          <p:spPr bwMode="auto">
            <a:xfrm>
              <a:off x="19455" y="990600"/>
              <a:ext cx="2362200" cy="646331"/>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a:cs typeface="Arial" panose="020B0604020202020204" pitchFamily="34" charset="0"/>
                </a:rPr>
                <a:t>Right Understanding &amp; Right Feeling</a:t>
              </a:r>
            </a:p>
          </p:txBody>
        </p:sp>
        <p:sp>
          <p:nvSpPr>
            <p:cNvPr id="47124" name="TextBox 18">
              <a:extLst>
                <a:ext uri="{FF2B5EF4-FFF2-40B4-BE49-F238E27FC236}">
                  <a16:creationId xmlns:a16="http://schemas.microsoft.com/office/drawing/2014/main" id="{C44B1CDB-317F-46D7-8AA9-0B47283049A6}"/>
                </a:ext>
              </a:extLst>
            </p:cNvPr>
            <p:cNvSpPr txBox="1">
              <a:spLocks noChangeArrowheads="1"/>
            </p:cNvSpPr>
            <p:nvPr/>
          </p:nvSpPr>
          <p:spPr bwMode="auto">
            <a:xfrm>
              <a:off x="1620" y="2000655"/>
              <a:ext cx="2362200" cy="369332"/>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In Every Individual</a:t>
              </a:r>
              <a:endParaRPr lang="en-IN" altLang="en-US">
                <a:cs typeface="Arial" panose="020B0604020202020204" pitchFamily="34" charset="0"/>
              </a:endParaRPr>
            </a:p>
          </p:txBody>
        </p:sp>
      </p:grpSp>
      <p:grpSp>
        <p:nvGrpSpPr>
          <p:cNvPr id="47109" name="Group 31">
            <a:extLst>
              <a:ext uri="{FF2B5EF4-FFF2-40B4-BE49-F238E27FC236}">
                <a16:creationId xmlns:a16="http://schemas.microsoft.com/office/drawing/2014/main" id="{C8DDFF30-2FA2-4678-9D04-CAF64B815C75}"/>
              </a:ext>
            </a:extLst>
          </p:cNvPr>
          <p:cNvGrpSpPr>
            <a:grpSpLocks/>
          </p:cNvGrpSpPr>
          <p:nvPr/>
        </p:nvGrpSpPr>
        <p:grpSpPr bwMode="auto">
          <a:xfrm>
            <a:off x="2609850" y="1058863"/>
            <a:ext cx="2038350" cy="1379537"/>
            <a:chOff x="2610255" y="990600"/>
            <a:chExt cx="2037945" cy="1379387"/>
          </a:xfrm>
        </p:grpSpPr>
        <p:sp>
          <p:nvSpPr>
            <p:cNvPr id="10" name="Down Arrow 9">
              <a:extLst>
                <a:ext uri="{FF2B5EF4-FFF2-40B4-BE49-F238E27FC236}">
                  <a16:creationId xmlns:a16="http://schemas.microsoft.com/office/drawing/2014/main" id="{5E81B769-E3D8-4F04-991B-45E296386EBC}"/>
                </a:ext>
              </a:extLst>
            </p:cNvPr>
            <p:cNvSpPr/>
            <p:nvPr/>
          </p:nvSpPr>
          <p:spPr>
            <a:xfrm>
              <a:off x="3524473" y="1676325"/>
              <a:ext cx="152370" cy="30476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47120" name="TextBox 19">
              <a:extLst>
                <a:ext uri="{FF2B5EF4-FFF2-40B4-BE49-F238E27FC236}">
                  <a16:creationId xmlns:a16="http://schemas.microsoft.com/office/drawing/2014/main" id="{001898D3-0275-4593-8EB6-B82669AE07FA}"/>
                </a:ext>
              </a:extLst>
            </p:cNvPr>
            <p:cNvSpPr txBox="1">
              <a:spLocks noChangeArrowheads="1"/>
            </p:cNvSpPr>
            <p:nvPr/>
          </p:nvSpPr>
          <p:spPr bwMode="auto">
            <a:xfrm>
              <a:off x="2647545" y="990600"/>
              <a:ext cx="2000655" cy="646331"/>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Prosperity</a:t>
              </a:r>
            </a:p>
            <a:p>
              <a:pPr eaLnBrk="1" hangingPunct="1"/>
              <a:endParaRPr lang="en-IN" altLang="en-US">
                <a:cs typeface="Arial" panose="020B0604020202020204" pitchFamily="34" charset="0"/>
              </a:endParaRPr>
            </a:p>
          </p:txBody>
        </p:sp>
        <p:sp>
          <p:nvSpPr>
            <p:cNvPr id="47121" name="TextBox 20">
              <a:extLst>
                <a:ext uri="{FF2B5EF4-FFF2-40B4-BE49-F238E27FC236}">
                  <a16:creationId xmlns:a16="http://schemas.microsoft.com/office/drawing/2014/main" id="{4A33F4DB-E9FC-4468-94F0-74E77AE14D1C}"/>
                </a:ext>
              </a:extLst>
            </p:cNvPr>
            <p:cNvSpPr txBox="1">
              <a:spLocks noChangeArrowheads="1"/>
            </p:cNvSpPr>
            <p:nvPr/>
          </p:nvSpPr>
          <p:spPr bwMode="auto">
            <a:xfrm>
              <a:off x="2610255" y="2000655"/>
              <a:ext cx="2000655" cy="369332"/>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In Every Family</a:t>
              </a:r>
              <a:endParaRPr lang="en-IN" altLang="en-US">
                <a:cs typeface="Arial" panose="020B0604020202020204" pitchFamily="34" charset="0"/>
              </a:endParaRPr>
            </a:p>
          </p:txBody>
        </p:sp>
      </p:grpSp>
      <p:grpSp>
        <p:nvGrpSpPr>
          <p:cNvPr id="47110" name="Group 33">
            <a:extLst>
              <a:ext uri="{FF2B5EF4-FFF2-40B4-BE49-F238E27FC236}">
                <a16:creationId xmlns:a16="http://schemas.microsoft.com/office/drawing/2014/main" id="{B858FFD4-1508-42AD-890A-D2B594D65960}"/>
              </a:ext>
            </a:extLst>
          </p:cNvPr>
          <p:cNvGrpSpPr>
            <a:grpSpLocks/>
          </p:cNvGrpSpPr>
          <p:nvPr/>
        </p:nvGrpSpPr>
        <p:grpSpPr bwMode="auto">
          <a:xfrm>
            <a:off x="4935538" y="1058863"/>
            <a:ext cx="1998662" cy="1379537"/>
            <a:chOff x="4935165" y="990600"/>
            <a:chExt cx="1999035" cy="1379387"/>
          </a:xfrm>
        </p:grpSpPr>
        <p:sp>
          <p:nvSpPr>
            <p:cNvPr id="11" name="Down Arrow 10">
              <a:extLst>
                <a:ext uri="{FF2B5EF4-FFF2-40B4-BE49-F238E27FC236}">
                  <a16:creationId xmlns:a16="http://schemas.microsoft.com/office/drawing/2014/main" id="{8FE9EA75-7932-42F4-931E-80B117669E44}"/>
                </a:ext>
              </a:extLst>
            </p:cNvPr>
            <p:cNvSpPr/>
            <p:nvPr/>
          </p:nvSpPr>
          <p:spPr>
            <a:xfrm>
              <a:off x="5867201" y="1676325"/>
              <a:ext cx="152428" cy="30476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47117" name="TextBox 21">
              <a:extLst>
                <a:ext uri="{FF2B5EF4-FFF2-40B4-BE49-F238E27FC236}">
                  <a16:creationId xmlns:a16="http://schemas.microsoft.com/office/drawing/2014/main" id="{E0B5F506-D6B8-455E-97BD-8826BE6FFD7B}"/>
                </a:ext>
              </a:extLst>
            </p:cNvPr>
            <p:cNvSpPr txBox="1">
              <a:spLocks noChangeArrowheads="1"/>
            </p:cNvSpPr>
            <p:nvPr/>
          </p:nvSpPr>
          <p:spPr bwMode="auto">
            <a:xfrm>
              <a:off x="4953000" y="990600"/>
              <a:ext cx="1981200" cy="646331"/>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Fearlessness</a:t>
              </a:r>
            </a:p>
            <a:p>
              <a:pPr eaLnBrk="1" hangingPunct="1"/>
              <a:r>
                <a:rPr lang="en-GB" altLang="en-US">
                  <a:cs typeface="Arial" panose="020B0604020202020204" pitchFamily="34" charset="0"/>
                </a:rPr>
                <a:t>(Trust)</a:t>
              </a:r>
              <a:endParaRPr lang="en-IN" altLang="en-US">
                <a:cs typeface="Arial" panose="020B0604020202020204" pitchFamily="34" charset="0"/>
              </a:endParaRPr>
            </a:p>
          </p:txBody>
        </p:sp>
        <p:sp>
          <p:nvSpPr>
            <p:cNvPr id="47118" name="TextBox 22">
              <a:extLst>
                <a:ext uri="{FF2B5EF4-FFF2-40B4-BE49-F238E27FC236}">
                  <a16:creationId xmlns:a16="http://schemas.microsoft.com/office/drawing/2014/main" id="{388DF4D2-5B45-4A2B-9C9E-447B2DF8EF56}"/>
                </a:ext>
              </a:extLst>
            </p:cNvPr>
            <p:cNvSpPr txBox="1">
              <a:spLocks noChangeArrowheads="1"/>
            </p:cNvSpPr>
            <p:nvPr/>
          </p:nvSpPr>
          <p:spPr bwMode="auto">
            <a:xfrm>
              <a:off x="4935165" y="2000655"/>
              <a:ext cx="1981200" cy="369332"/>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cs typeface="Arial" panose="020B0604020202020204" pitchFamily="34" charset="0"/>
                </a:rPr>
                <a:t>In Society</a:t>
              </a:r>
              <a:endParaRPr lang="en-IN" altLang="en-US">
                <a:cs typeface="Arial" panose="020B0604020202020204" pitchFamily="34" charset="0"/>
              </a:endParaRPr>
            </a:p>
          </p:txBody>
        </p:sp>
      </p:grpSp>
      <p:sp>
        <p:nvSpPr>
          <p:cNvPr id="47111" name="Rectangle 19">
            <a:extLst>
              <a:ext uri="{FF2B5EF4-FFF2-40B4-BE49-F238E27FC236}">
                <a16:creationId xmlns:a16="http://schemas.microsoft.com/office/drawing/2014/main" id="{C5EEDA24-D296-4CCB-A02F-0D30132B66BA}"/>
              </a:ext>
            </a:extLst>
          </p:cNvPr>
          <p:cNvSpPr>
            <a:spLocks noChangeArrowheads="1"/>
          </p:cNvSpPr>
          <p:nvPr/>
        </p:nvSpPr>
        <p:spPr bwMode="auto">
          <a:xfrm>
            <a:off x="1239838" y="1676400"/>
            <a:ext cx="12747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a:cs typeface="Arial" panose="020B0604020202020204" pitchFamily="34" charset="0"/>
              </a:rPr>
              <a:t>Happiness</a:t>
            </a:r>
            <a:endParaRPr lang="en-US" altLang="en-US"/>
          </a:p>
        </p:txBody>
      </p:sp>
      <p:grpSp>
        <p:nvGrpSpPr>
          <p:cNvPr id="47112" name="Group 34">
            <a:extLst>
              <a:ext uri="{FF2B5EF4-FFF2-40B4-BE49-F238E27FC236}">
                <a16:creationId xmlns:a16="http://schemas.microsoft.com/office/drawing/2014/main" id="{65454E4A-7D19-491A-80EF-FCAE5E89409A}"/>
              </a:ext>
            </a:extLst>
          </p:cNvPr>
          <p:cNvGrpSpPr>
            <a:grpSpLocks/>
          </p:cNvGrpSpPr>
          <p:nvPr/>
        </p:nvGrpSpPr>
        <p:grpSpPr bwMode="auto">
          <a:xfrm>
            <a:off x="7123113" y="1060450"/>
            <a:ext cx="1981200" cy="1655763"/>
            <a:chOff x="7123890" y="990600"/>
            <a:chExt cx="1981200" cy="1656315"/>
          </a:xfrm>
        </p:grpSpPr>
        <p:sp>
          <p:nvSpPr>
            <p:cNvPr id="22" name="Down Arrow 11">
              <a:extLst>
                <a:ext uri="{FF2B5EF4-FFF2-40B4-BE49-F238E27FC236}">
                  <a16:creationId xmlns:a16="http://schemas.microsoft.com/office/drawing/2014/main" id="{FA70AD68-F239-478C-9CA3-038757D1E704}"/>
                </a:ext>
              </a:extLst>
            </p:cNvPr>
            <p:cNvSpPr/>
            <p:nvPr/>
          </p:nvSpPr>
          <p:spPr>
            <a:xfrm>
              <a:off x="8020827" y="1676629"/>
              <a:ext cx="152400" cy="30490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47114" name="TextBox 23">
              <a:extLst>
                <a:ext uri="{FF2B5EF4-FFF2-40B4-BE49-F238E27FC236}">
                  <a16:creationId xmlns:a16="http://schemas.microsoft.com/office/drawing/2014/main" id="{F9E81008-1731-4296-8F13-7674CEA52598}"/>
                </a:ext>
              </a:extLst>
            </p:cNvPr>
            <p:cNvSpPr txBox="1">
              <a:spLocks noChangeArrowheads="1"/>
            </p:cNvSpPr>
            <p:nvPr/>
          </p:nvSpPr>
          <p:spPr bwMode="auto">
            <a:xfrm>
              <a:off x="7123890" y="990600"/>
              <a:ext cx="1981200" cy="646546"/>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Symbol" panose="05050102010706020507" pitchFamily="18" charset="2"/>
                <a:buNone/>
              </a:pPr>
              <a:r>
                <a:rPr lang="en-GB" altLang="en-US">
                  <a:cs typeface="Arial" panose="020B0604020202020204" pitchFamily="34" charset="0"/>
                </a:rPr>
                <a:t>Co-Existence</a:t>
              </a:r>
            </a:p>
            <a:p>
              <a:pPr eaLnBrk="1" hangingPunct="1"/>
              <a:r>
                <a:rPr lang="en-GB" altLang="en-US" sz="1600">
                  <a:cs typeface="Arial" panose="020B0604020202020204" pitchFamily="34" charset="0"/>
                </a:rPr>
                <a:t>(mutual fulfilment)</a:t>
              </a:r>
              <a:r>
                <a:rPr lang="en-GB" altLang="en-US">
                  <a:cs typeface="Arial" panose="020B0604020202020204" pitchFamily="34" charset="0"/>
                </a:rPr>
                <a:t> </a:t>
              </a:r>
              <a:endParaRPr lang="en-GB" altLang="en-US" sz="1600">
                <a:cs typeface="Arial" panose="020B0604020202020204" pitchFamily="34" charset="0"/>
              </a:endParaRPr>
            </a:p>
          </p:txBody>
        </p:sp>
        <p:sp>
          <p:nvSpPr>
            <p:cNvPr id="47115" name="TextBox 24">
              <a:extLst>
                <a:ext uri="{FF2B5EF4-FFF2-40B4-BE49-F238E27FC236}">
                  <a16:creationId xmlns:a16="http://schemas.microsoft.com/office/drawing/2014/main" id="{D557305C-7F0D-467E-88C8-40D137ABB8CD}"/>
                </a:ext>
              </a:extLst>
            </p:cNvPr>
            <p:cNvSpPr txBox="1">
              <a:spLocks noChangeArrowheads="1"/>
            </p:cNvSpPr>
            <p:nvPr/>
          </p:nvSpPr>
          <p:spPr bwMode="auto">
            <a:xfrm>
              <a:off x="7123890" y="2000655"/>
              <a:ext cx="1981200" cy="646260"/>
            </a:xfrm>
            <a:prstGeom prst="rect">
              <a:avLst/>
            </a:prstGeom>
            <a:solidFill>
              <a:srgbClr val="FFC000"/>
            </a:solidFill>
            <a:ln w="9525">
              <a:solidFill>
                <a:srgbClr val="C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Symbol" panose="05050102010706020507" pitchFamily="18" charset="2"/>
                <a:buNone/>
              </a:pPr>
              <a:r>
                <a:rPr lang="en-GB" altLang="en-US">
                  <a:cs typeface="Arial" panose="020B0604020202020204" pitchFamily="34" charset="0"/>
                </a:rPr>
                <a:t>In Nature/ Existence</a:t>
              </a:r>
            </a:p>
          </p:txBody>
        </p:sp>
      </p:gr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BD35306E-F7B9-43ED-B270-3E2323CD9ABD}"/>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Sum Up</a:t>
            </a:r>
          </a:p>
        </p:txBody>
      </p:sp>
      <p:sp>
        <p:nvSpPr>
          <p:cNvPr id="3" name="Text Placeholder 2">
            <a:extLst>
              <a:ext uri="{FF2B5EF4-FFF2-40B4-BE49-F238E27FC236}">
                <a16:creationId xmlns:a16="http://schemas.microsoft.com/office/drawing/2014/main" id="{3B42FE6E-D910-427F-ACE1-12FA829914B3}"/>
              </a:ext>
            </a:extLst>
          </p:cNvPr>
          <p:cNvSpPr>
            <a:spLocks noGrp="1"/>
          </p:cNvSpPr>
          <p:nvPr>
            <p:ph type="body" sz="quarter" idx="13"/>
          </p:nvPr>
        </p:nvSpPr>
        <p:spPr/>
        <p:txBody>
          <a:bodyPr>
            <a:normAutofit fontScale="92500" lnSpcReduction="20000"/>
          </a:bodyPr>
          <a:lstStyle/>
          <a:p>
            <a:pPr>
              <a:buFont typeface="Symbol" pitchFamily="18" charset="2"/>
              <a:buNone/>
              <a:defRPr/>
            </a:pPr>
            <a:r>
              <a:rPr dirty="0"/>
              <a:t>A society is composed of families living together, in a relationship of mutual fulfillment. They have a common goal, which is:</a:t>
            </a:r>
          </a:p>
          <a:p>
            <a:pPr marL="914400" lvl="2" indent="-457200">
              <a:buFont typeface="+mj-lt"/>
              <a:buAutoNum type="arabicPeriod"/>
              <a:defRPr/>
            </a:pPr>
            <a:r>
              <a:rPr dirty="0"/>
              <a:t>Right understanding &amp; right feeling (happiness) in every individual</a:t>
            </a:r>
          </a:p>
          <a:p>
            <a:pPr marL="914400" lvl="2" indent="-457200">
              <a:buFont typeface="+mj-lt"/>
              <a:buAutoNum type="arabicPeriod"/>
              <a:defRPr/>
            </a:pPr>
            <a:r>
              <a:rPr dirty="0"/>
              <a:t>Prosperity in every family</a:t>
            </a:r>
          </a:p>
          <a:p>
            <a:pPr marL="914400" lvl="2" indent="-457200">
              <a:buFont typeface="+mj-lt"/>
              <a:buAutoNum type="arabicPeriod"/>
              <a:defRPr/>
            </a:pPr>
            <a:r>
              <a:rPr dirty="0"/>
              <a:t>Fearlessness (Trust) in society</a:t>
            </a:r>
          </a:p>
          <a:p>
            <a:pPr marL="914400" lvl="2" indent="-457200">
              <a:buFont typeface="+mj-lt"/>
              <a:buAutoNum type="arabicPeriod"/>
              <a:defRPr/>
            </a:pPr>
            <a:r>
              <a:rPr dirty="0"/>
              <a:t>Co-existence in nature/existence</a:t>
            </a:r>
          </a:p>
          <a:p>
            <a:pPr>
              <a:buFont typeface="Symbol" pitchFamily="18" charset="2"/>
              <a:buNone/>
              <a:defRPr/>
            </a:pPr>
            <a:r>
              <a:rPr sz="1200" dirty="0"/>
              <a:t> </a:t>
            </a:r>
          </a:p>
          <a:p>
            <a:pPr>
              <a:buFont typeface="Symbol" pitchFamily="18" charset="2"/>
              <a:buNone/>
              <a:defRPr/>
            </a:pPr>
            <a:r>
              <a:rPr dirty="0"/>
              <a:t>The family is the basic unit in society, i.e. society is composed of family, group of families, village family, group of village families, town family… and so on, where every individual is responsible or self-disciplined and self motivated by common values, participating in the larger order toward a common human goal</a:t>
            </a:r>
          </a:p>
          <a:p>
            <a:pPr>
              <a:buFont typeface="Symbol" pitchFamily="18" charset="2"/>
              <a:buNone/>
              <a:defRPr/>
            </a:pPr>
            <a:r>
              <a:rPr sz="1200" dirty="0"/>
              <a:t> </a:t>
            </a:r>
          </a:p>
          <a:p>
            <a:pPr>
              <a:buFont typeface="Symbol" pitchFamily="18" charset="2"/>
              <a:buNone/>
              <a:defRPr/>
            </a:pPr>
            <a:r>
              <a:rPr dirty="0"/>
              <a:t>Through the participation of every family in the society, in the 5 dimensions or social systems, the common human goal is fulfilled for all</a:t>
            </a:r>
          </a:p>
          <a:p>
            <a:pPr lvl="2">
              <a:buFont typeface="Symbol" pitchFamily="18" charset="2"/>
              <a:buNone/>
              <a:defRPr/>
            </a:pPr>
            <a:r>
              <a:rPr dirty="0">
                <a:latin typeface="Arial" charset="0"/>
                <a:cs typeface="Arial" charset="0"/>
              </a:rPr>
              <a:t>– from family order to world family order</a:t>
            </a:r>
          </a:p>
          <a:p>
            <a:pPr lvl="2">
              <a:buFont typeface="Symbol" pitchFamily="18" charset="2"/>
              <a:buNone/>
              <a:defRPr/>
            </a:pPr>
            <a:r>
              <a:rPr>
                <a:latin typeface="Arial" charset="0"/>
                <a:cs typeface="Arial" charset="0"/>
              </a:rPr>
              <a:t>– generation after generation</a:t>
            </a:r>
          </a:p>
          <a:p>
            <a:pPr>
              <a:buFont typeface="Symbol" pitchFamily="18" charset="2"/>
              <a:buNone/>
              <a:defRPr/>
            </a:pPr>
            <a:endParaRPr sz="3500" dirty="0"/>
          </a:p>
          <a:p>
            <a:pPr>
              <a:buFont typeface="Symbol" pitchFamily="18" charset="2"/>
              <a:buNone/>
              <a:defRPr/>
            </a:pPr>
            <a:r>
              <a:rPr dirty="0">
                <a:solidFill>
                  <a:srgbClr val="FF0000"/>
                </a:solidFill>
              </a:rPr>
              <a:t>[the current civilization is largely based on the assumption that human being = body, happiness is derived primarily from sensual pleasure &amp; feeling from other; and hence accumulation of physical facility, domination and exploitation is at the core of the socio-economic systems]</a:t>
            </a:r>
          </a:p>
        </p:txBody>
      </p:sp>
      <p:sp>
        <p:nvSpPr>
          <p:cNvPr id="49156" name="Rectangle 3">
            <a:extLst>
              <a:ext uri="{FF2B5EF4-FFF2-40B4-BE49-F238E27FC236}">
                <a16:creationId xmlns:a16="http://schemas.microsoft.com/office/drawing/2014/main" id="{C8E4992C-897D-47C1-89F3-148EA923ECD2}"/>
              </a:ext>
            </a:extLst>
          </p:cNvPr>
          <p:cNvSpPr>
            <a:spLocks noChangeArrowheads="1"/>
          </p:cNvSpPr>
          <p:nvPr/>
        </p:nvSpPr>
        <p:spPr bwMode="auto">
          <a:xfrm>
            <a:off x="6732240" y="4114800"/>
            <a:ext cx="2304256"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Symbol" panose="05050102010706020507" pitchFamily="18" charset="2"/>
              <a:buNone/>
            </a:pPr>
            <a:r>
              <a:rPr lang="en-US" altLang="en-US" sz="1400" dirty="0">
                <a:cs typeface="Arial" panose="020B0604020202020204" pitchFamily="34" charset="0"/>
              </a:rPr>
              <a:t>1. Education – </a:t>
            </a:r>
            <a:r>
              <a:rPr lang="en-US" altLang="en-US" sz="1400" dirty="0" err="1">
                <a:cs typeface="Arial" panose="020B0604020202020204" pitchFamily="34" charset="0"/>
              </a:rPr>
              <a:t>Sanskar</a:t>
            </a:r>
            <a:endParaRPr lang="en-US" altLang="en-US" sz="1400" b="1" dirty="0">
              <a:latin typeface="Kruti Dev 010" pitchFamily="2" charset="0"/>
              <a:cs typeface="Arial" panose="020B0604020202020204" pitchFamily="34" charset="0"/>
            </a:endParaRPr>
          </a:p>
          <a:p>
            <a:pPr eaLnBrk="1" hangingPunct="1">
              <a:buFont typeface="Wingdings" panose="05000000000000000000" pitchFamily="2" charset="2"/>
              <a:buNone/>
            </a:pPr>
            <a:r>
              <a:rPr lang="en-US" altLang="en-US" sz="1400" dirty="0">
                <a:cs typeface="Arial" panose="020B0604020202020204" pitchFamily="34" charset="0"/>
              </a:rPr>
              <a:t>2. Health – Self-regulation</a:t>
            </a:r>
            <a:endParaRPr lang="en-US" altLang="en-US" sz="1400" b="1" dirty="0">
              <a:latin typeface="Kruti Dev 010" pitchFamily="2" charset="0"/>
              <a:cs typeface="Arial" panose="020B0604020202020204" pitchFamily="34" charset="0"/>
            </a:endParaRPr>
          </a:p>
          <a:p>
            <a:pPr eaLnBrk="1" hangingPunct="1">
              <a:buFont typeface="Wingdings" panose="05000000000000000000" pitchFamily="2" charset="2"/>
              <a:buNone/>
            </a:pPr>
            <a:r>
              <a:rPr lang="en-US" altLang="en-US" sz="1400" dirty="0">
                <a:cs typeface="Arial" panose="020B0604020202020204" pitchFamily="34" charset="0"/>
              </a:rPr>
              <a:t>3. Production – Work</a:t>
            </a:r>
            <a:endParaRPr lang="en-US" altLang="en-US" sz="1400" b="1" dirty="0">
              <a:latin typeface="Kruti Dev 010" pitchFamily="2" charset="0"/>
              <a:cs typeface="Arial" panose="020B0604020202020204" pitchFamily="34" charset="0"/>
            </a:endParaRPr>
          </a:p>
          <a:p>
            <a:pPr eaLnBrk="1" hangingPunct="1">
              <a:buFont typeface="Symbol" panose="05050102010706020507" pitchFamily="18" charset="2"/>
              <a:buNone/>
            </a:pPr>
            <a:r>
              <a:rPr lang="en-US" altLang="en-US" sz="1400" dirty="0">
                <a:cs typeface="Arial" panose="020B0604020202020204" pitchFamily="34" charset="0"/>
              </a:rPr>
              <a:t>4. Justice – Preservation</a:t>
            </a:r>
            <a:endParaRPr lang="en-US" altLang="en-US" sz="1400" b="1" dirty="0">
              <a:latin typeface="Kruti Dev 010" pitchFamily="2" charset="0"/>
              <a:cs typeface="Arial" panose="020B0604020202020204" pitchFamily="34" charset="0"/>
            </a:endParaRPr>
          </a:p>
          <a:p>
            <a:pPr eaLnBrk="1" hangingPunct="1">
              <a:buFont typeface="Symbol" panose="05050102010706020507" pitchFamily="18" charset="2"/>
              <a:buNone/>
            </a:pPr>
            <a:r>
              <a:rPr lang="en-US" altLang="en-US" sz="1400" dirty="0">
                <a:cs typeface="Arial" panose="020B0604020202020204" pitchFamily="34" charset="0"/>
              </a:rPr>
              <a:t>5. Exchange – Storage</a:t>
            </a:r>
            <a:endParaRPr lang="en-US" alt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A2D288A4-7ADE-43C3-A359-5436E37F657D}"/>
              </a:ext>
            </a:extLst>
          </p:cNvPr>
          <p:cNvSpPr>
            <a:spLocks noGrp="1"/>
          </p:cNvSpPr>
          <p:nvPr>
            <p:ph type="title"/>
          </p:nvPr>
        </p:nvSpPr>
        <p:spPr bwMode="auto">
          <a:xfrm>
            <a:off x="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Harmony in the Family</a:t>
            </a:r>
            <a:endParaRPr lang="en-GB" altLang="en-US"/>
          </a:p>
        </p:txBody>
      </p:sp>
      <p:sp>
        <p:nvSpPr>
          <p:cNvPr id="1028" name="Text Placeholder 2">
            <a:extLst>
              <a:ext uri="{FF2B5EF4-FFF2-40B4-BE49-F238E27FC236}">
                <a16:creationId xmlns:a16="http://schemas.microsoft.com/office/drawing/2014/main" id="{B2E11957-DAF1-4DA6-B019-A618760D6585}"/>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Calibri" panose="020F0502020204030204" pitchFamily="34" charset="0"/>
              <a:buAutoNum type="arabicPeriod"/>
            </a:pPr>
            <a:r>
              <a:rPr lang="en-GB" altLang="en-US" dirty="0"/>
              <a:t>Relationship is – between one self (I</a:t>
            </a:r>
            <a:r>
              <a:rPr lang="en-GB" altLang="en-US" baseline="-25000" dirty="0"/>
              <a:t>1</a:t>
            </a:r>
            <a:r>
              <a:rPr lang="en-GB" altLang="en-US" dirty="0"/>
              <a:t>) and another self (I</a:t>
            </a:r>
            <a:r>
              <a:rPr lang="en-GB" altLang="en-US" baseline="-25000" dirty="0"/>
              <a:t>2</a:t>
            </a:r>
            <a:r>
              <a:rPr lang="en-GB" altLang="en-US" dirty="0"/>
              <a:t>)</a:t>
            </a:r>
          </a:p>
          <a:p>
            <a:pPr marL="457200" indent="-457200">
              <a:buFont typeface="Calibri" panose="020F0502020204030204" pitchFamily="34" charset="0"/>
              <a:buAutoNum type="arabicPeriod"/>
            </a:pPr>
            <a:r>
              <a:rPr lang="en-GB" altLang="en-US" b="1" dirty="0"/>
              <a:t>There are feelings in relationship – in one self (I</a:t>
            </a:r>
            <a:r>
              <a:rPr lang="en-GB" altLang="en-US" b="1" baseline="-25000" dirty="0"/>
              <a:t>1</a:t>
            </a:r>
            <a:r>
              <a:rPr lang="en-GB" altLang="en-US" b="1" dirty="0"/>
              <a:t>) for the other self (I</a:t>
            </a:r>
            <a:r>
              <a:rPr lang="en-GB" altLang="en-US" b="1" baseline="-25000" dirty="0"/>
              <a:t>2</a:t>
            </a:r>
            <a:r>
              <a:rPr lang="en-GB" altLang="en-US" b="1" dirty="0"/>
              <a:t>)</a:t>
            </a:r>
          </a:p>
          <a:p>
            <a:pPr marL="457200" indent="-457200">
              <a:buFont typeface="Calibri" panose="020F0502020204030204" pitchFamily="34" charset="0"/>
              <a:buAutoNum type="arabicPeriod"/>
            </a:pPr>
            <a:r>
              <a:rPr lang="en-GB" altLang="en-US" dirty="0"/>
              <a:t>These feelings can be recognized – they are definite (9 Feelings)</a:t>
            </a:r>
          </a:p>
          <a:p>
            <a:pPr marL="457200" indent="-457200">
              <a:buFont typeface="Calibri" panose="020F0502020204030204" pitchFamily="34" charset="0"/>
              <a:buAutoNum type="arabicPeriod"/>
            </a:pPr>
            <a:r>
              <a:rPr lang="en-GB" altLang="en-US" dirty="0"/>
              <a:t>Their fulfilment, evaluation leads to mutual happiness</a:t>
            </a:r>
          </a:p>
          <a:p>
            <a:pPr marL="457200" indent="-457200">
              <a:buFont typeface="Symbol" pitchFamily="18" charset="2"/>
              <a:buNone/>
            </a:pPr>
            <a:endParaRPr altLang="en-US" dirty="0"/>
          </a:p>
          <a:p>
            <a:pPr marL="457200" indent="-457200">
              <a:buFont typeface="Symbol" pitchFamily="18" charset="2"/>
              <a:buNone/>
            </a:pPr>
            <a:r>
              <a:rPr altLang="en-US" dirty="0"/>
              <a:t>Feelings in relationship:</a:t>
            </a:r>
          </a:p>
          <a:p>
            <a:pPr marL="457200" indent="-457200">
              <a:buFont typeface="Symbol" pitchFamily="18" charset="2"/>
              <a:buNone/>
            </a:pPr>
            <a:endParaRPr altLang="en-US" dirty="0"/>
          </a:p>
          <a:p>
            <a:pPr marL="457200" indent="-457200">
              <a:buFont typeface="Symbol" pitchFamily="18" charset="2"/>
              <a:buNone/>
            </a:pPr>
            <a:endParaRPr altLang="en-US" dirty="0"/>
          </a:p>
          <a:p>
            <a:pPr marL="457200" indent="-457200">
              <a:buFont typeface="Symbol" pitchFamily="18" charset="2"/>
              <a:buNone/>
            </a:pPr>
            <a:endParaRPr altLang="en-US" dirty="0"/>
          </a:p>
          <a:p>
            <a:pPr marL="457200" indent="-457200">
              <a:buFont typeface="Symbol" pitchFamily="18" charset="2"/>
              <a:buNone/>
            </a:pPr>
            <a:endParaRPr altLang="en-US" dirty="0"/>
          </a:p>
          <a:p>
            <a:pPr marL="457200" indent="-457200">
              <a:buFont typeface="Symbol" pitchFamily="18" charset="2"/>
              <a:buNone/>
            </a:pPr>
            <a:endParaRPr altLang="en-US" dirty="0"/>
          </a:p>
          <a:p>
            <a:pPr marL="457200" indent="-457200">
              <a:buFont typeface="Symbol" pitchFamily="18" charset="2"/>
              <a:buNone/>
            </a:pPr>
            <a:endParaRPr altLang="en-US" dirty="0"/>
          </a:p>
        </p:txBody>
      </p:sp>
      <p:grpSp>
        <p:nvGrpSpPr>
          <p:cNvPr id="2" name="Group 6">
            <a:extLst>
              <a:ext uri="{FF2B5EF4-FFF2-40B4-BE49-F238E27FC236}">
                <a16:creationId xmlns:a16="http://schemas.microsoft.com/office/drawing/2014/main" id="{8C85DCC1-CD59-4DF5-B514-DE4F277F9320}"/>
              </a:ext>
            </a:extLst>
          </p:cNvPr>
          <p:cNvGrpSpPr>
            <a:grpSpLocks/>
          </p:cNvGrpSpPr>
          <p:nvPr/>
        </p:nvGrpSpPr>
        <p:grpSpPr bwMode="auto">
          <a:xfrm>
            <a:off x="457200" y="3505200"/>
            <a:ext cx="7210425" cy="2138363"/>
            <a:chOff x="381000" y="3195232"/>
            <a:chExt cx="7210647" cy="2138768"/>
          </a:xfrm>
        </p:grpSpPr>
        <p:sp>
          <p:nvSpPr>
            <p:cNvPr id="14341" name="Content Placeholder 4">
              <a:extLst>
                <a:ext uri="{FF2B5EF4-FFF2-40B4-BE49-F238E27FC236}">
                  <a16:creationId xmlns:a16="http://schemas.microsoft.com/office/drawing/2014/main" id="{BCDCE890-9900-44E4-8CA4-746536863CBB}"/>
                </a:ext>
              </a:extLst>
            </p:cNvPr>
            <p:cNvSpPr txBox="1">
              <a:spLocks/>
            </p:cNvSpPr>
            <p:nvPr/>
          </p:nvSpPr>
          <p:spPr bwMode="auto">
            <a:xfrm>
              <a:off x="381000" y="3214687"/>
              <a:ext cx="4191000"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20000"/>
                </a:spcBef>
              </a:pPr>
              <a:r>
                <a:rPr lang="en-US" altLang="en-US" sz="2400" dirty="0">
                  <a:latin typeface="Kruti Dev 010" pitchFamily="2" charset="0"/>
                </a:rPr>
                <a:t>1- </a:t>
              </a:r>
              <a:r>
                <a:rPr lang="en-GB" altLang="en-US" sz="2000" dirty="0">
                  <a:cs typeface="Arial" panose="020B0604020202020204" pitchFamily="34" charset="0"/>
                </a:rPr>
                <a:t>Trust </a:t>
              </a:r>
              <a:r>
                <a:rPr lang="en-US" altLang="en-US" sz="2400" dirty="0">
                  <a:latin typeface="Kruti Dev 010" pitchFamily="2" charset="0"/>
                </a:rPr>
                <a:t> </a:t>
              </a:r>
              <a:r>
                <a:rPr lang="en-US" altLang="en-US" sz="1400" dirty="0">
                  <a:solidFill>
                    <a:srgbClr val="FF0000"/>
                  </a:solidFill>
                  <a:cs typeface="Arial" panose="020B0604020202020204" pitchFamily="34" charset="0"/>
                </a:rPr>
                <a:t>FOUNDATION VALUE</a:t>
              </a:r>
            </a:p>
            <a:p>
              <a:pPr>
                <a:lnSpc>
                  <a:spcPct val="80000"/>
                </a:lnSpc>
                <a:spcBef>
                  <a:spcPct val="20000"/>
                </a:spcBef>
              </a:pPr>
              <a:r>
                <a:rPr lang="en-US" altLang="en-US" sz="2000" dirty="0">
                  <a:latin typeface="Kruti Dev 010" pitchFamily="2" charset="0"/>
                </a:rPr>
                <a:t>2- </a:t>
              </a:r>
              <a:r>
                <a:rPr lang="en-GB" altLang="en-US" sz="2000" dirty="0">
                  <a:cs typeface="Arial" panose="020B0604020202020204" pitchFamily="34" charset="0"/>
                </a:rPr>
                <a:t>Respect </a:t>
              </a:r>
              <a:endParaRPr lang="en-US" altLang="en-US" sz="1400" dirty="0">
                <a:solidFill>
                  <a:srgbClr val="1E00AA"/>
                </a:solidFill>
                <a:cs typeface="Arial" panose="020B0604020202020204" pitchFamily="34" charset="0"/>
              </a:endParaRPr>
            </a:p>
            <a:p>
              <a:pPr>
                <a:lnSpc>
                  <a:spcPct val="80000"/>
                </a:lnSpc>
                <a:spcBef>
                  <a:spcPct val="20000"/>
                </a:spcBef>
              </a:pPr>
              <a:r>
                <a:rPr lang="en-US" altLang="en-US" sz="2400" dirty="0">
                  <a:latin typeface="Kruti Dev 010" pitchFamily="2" charset="0"/>
                </a:rPr>
                <a:t>3- </a:t>
              </a:r>
              <a:r>
                <a:rPr lang="en-GB" altLang="en-US" sz="2000" dirty="0">
                  <a:cs typeface="Arial" panose="020B0604020202020204" pitchFamily="34" charset="0"/>
                </a:rPr>
                <a:t>Affection </a:t>
              </a:r>
              <a:endParaRPr lang="en-GB" altLang="en-US" sz="24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4- </a:t>
              </a:r>
              <a:r>
                <a:rPr lang="en-GB" altLang="en-US" sz="2000" dirty="0">
                  <a:cs typeface="Arial" panose="020B0604020202020204" pitchFamily="34" charset="0"/>
                </a:rPr>
                <a:t>Care </a:t>
              </a:r>
              <a:endParaRPr lang="en-GB" altLang="en-US" sz="24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5-</a:t>
              </a:r>
              <a:r>
                <a:rPr lang="en-US" altLang="en-US" sz="2000" dirty="0">
                  <a:latin typeface="Kruti Dev 010" pitchFamily="2" charset="0"/>
                </a:rPr>
                <a:t> </a:t>
              </a:r>
              <a:r>
                <a:rPr lang="en-GB" altLang="en-US" sz="2000" dirty="0">
                  <a:cs typeface="Arial" panose="020B0604020202020204" pitchFamily="34" charset="0"/>
                </a:rPr>
                <a:t>Guidance</a:t>
              </a:r>
              <a:r>
                <a:rPr lang="en-GB" altLang="en-US" sz="2000" i="1" dirty="0">
                  <a:cs typeface="Arial" panose="020B0604020202020204" pitchFamily="34" charset="0"/>
                </a:rPr>
                <a:t> </a:t>
              </a:r>
              <a:endParaRPr lang="en-US" altLang="en-US" sz="2400" dirty="0">
                <a:solidFill>
                  <a:srgbClr val="1E00AA"/>
                </a:solidFill>
                <a:latin typeface="Kruti Dev 010" pitchFamily="2" charset="0"/>
              </a:endParaRPr>
            </a:p>
          </p:txBody>
        </p:sp>
        <p:sp>
          <p:nvSpPr>
            <p:cNvPr id="14342" name="Content Placeholder 5">
              <a:extLst>
                <a:ext uri="{FF2B5EF4-FFF2-40B4-BE49-F238E27FC236}">
                  <a16:creationId xmlns:a16="http://schemas.microsoft.com/office/drawing/2014/main" id="{150B0A1D-41AF-4162-9A4C-AE853307E09F}"/>
                </a:ext>
              </a:extLst>
            </p:cNvPr>
            <p:cNvSpPr txBox="1">
              <a:spLocks/>
            </p:cNvSpPr>
            <p:nvPr/>
          </p:nvSpPr>
          <p:spPr bwMode="auto">
            <a:xfrm>
              <a:off x="4038600" y="3195232"/>
              <a:ext cx="3553047"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20000"/>
                </a:spcBef>
              </a:pPr>
              <a:r>
                <a:rPr lang="en-US" altLang="en-US" sz="2800" dirty="0">
                  <a:latin typeface="Kruti Dev 010" pitchFamily="2" charset="0"/>
                </a:rPr>
                <a:t>6- </a:t>
              </a:r>
              <a:r>
                <a:rPr lang="en-GB" altLang="en-US" sz="2000" dirty="0">
                  <a:cs typeface="Arial" panose="020B0604020202020204" pitchFamily="34" charset="0"/>
                </a:rPr>
                <a:t>Reverence</a:t>
              </a:r>
              <a:endParaRPr lang="en-GB" altLang="en-US" sz="28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7-</a:t>
              </a:r>
              <a:r>
                <a:rPr lang="en-US" altLang="en-US" sz="2000" dirty="0">
                  <a:latin typeface="Kruti Dev 010" pitchFamily="2" charset="0"/>
                </a:rPr>
                <a:t> </a:t>
              </a:r>
              <a:r>
                <a:rPr lang="en-GB" altLang="en-US" sz="2000" dirty="0">
                  <a:cs typeface="Arial" panose="020B0604020202020204" pitchFamily="34" charset="0"/>
                </a:rPr>
                <a:t>Glory</a:t>
              </a:r>
              <a:r>
                <a:rPr lang="en-GB" altLang="en-US" sz="2000" i="1" dirty="0">
                  <a:cs typeface="Arial" panose="020B0604020202020204" pitchFamily="34" charset="0"/>
                </a:rPr>
                <a:t> </a:t>
              </a:r>
              <a:endParaRPr lang="en-GB" altLang="en-US" sz="24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8-</a:t>
              </a:r>
              <a:r>
                <a:rPr lang="en-US" altLang="en-US" sz="2000" dirty="0">
                  <a:latin typeface="Kruti Dev 010" pitchFamily="2" charset="0"/>
                </a:rPr>
                <a:t> </a:t>
              </a:r>
              <a:r>
                <a:rPr lang="en-GB" altLang="en-US" sz="2000" dirty="0">
                  <a:cs typeface="Arial" panose="020B0604020202020204" pitchFamily="34" charset="0"/>
                </a:rPr>
                <a:t>Gratitude</a:t>
              </a:r>
              <a:endParaRPr lang="en-GB" altLang="en-US" sz="2400" i="1" dirty="0">
                <a:solidFill>
                  <a:srgbClr val="1E00AA"/>
                </a:solidFill>
                <a:latin typeface="Kruti Dev 010" pitchFamily="2" charset="0"/>
                <a:cs typeface="Arial" panose="020B0604020202020204" pitchFamily="34" charset="0"/>
              </a:endParaRPr>
            </a:p>
            <a:p>
              <a:pPr>
                <a:lnSpc>
                  <a:spcPct val="80000"/>
                </a:lnSpc>
                <a:spcBef>
                  <a:spcPct val="20000"/>
                </a:spcBef>
              </a:pPr>
              <a:r>
                <a:rPr lang="en-US" altLang="en-US" sz="2400" dirty="0">
                  <a:latin typeface="Kruti Dev 010" pitchFamily="2" charset="0"/>
                </a:rPr>
                <a:t>9-</a:t>
              </a:r>
              <a:r>
                <a:rPr lang="en-US" altLang="en-US" sz="2000" dirty="0">
                  <a:latin typeface="Kruti Dev 010" pitchFamily="2" charset="0"/>
                </a:rPr>
                <a:t> </a:t>
              </a:r>
              <a:r>
                <a:rPr lang="en-GB" altLang="en-US" sz="2000" dirty="0">
                  <a:cs typeface="Arial" panose="020B0604020202020204" pitchFamily="34" charset="0"/>
                </a:rPr>
                <a:t>Love </a:t>
              </a:r>
              <a:r>
                <a:rPr lang="en-US" altLang="en-US" sz="1400" dirty="0">
                  <a:solidFill>
                    <a:srgbClr val="FF0000"/>
                  </a:solidFill>
                  <a:cs typeface="Arial" panose="020B0604020202020204" pitchFamily="34" charset="0"/>
                </a:rPr>
                <a:t>COMPLETE VALUE</a:t>
              </a:r>
              <a:endParaRPr lang="en-GB" altLang="en-US" sz="2400" dirty="0">
                <a:solidFill>
                  <a:srgbClr val="FF0000"/>
                </a:solidFill>
                <a:latin typeface="Kruti Dev 010" pitchFamily="2" charset="0"/>
                <a:cs typeface="Arial" panose="020B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2F95EC77F0744E8067AA4F7CFCB681" ma:contentTypeVersion="2" ma:contentTypeDescription="Create a new document." ma:contentTypeScope="" ma:versionID="0ca433b25ef24cb7aec05b5a2fb7f98d">
  <xsd:schema xmlns:xsd="http://www.w3.org/2001/XMLSchema" xmlns:xs="http://www.w3.org/2001/XMLSchema" xmlns:p="http://schemas.microsoft.com/office/2006/metadata/properties" xmlns:ns2="beb4d74a-1295-40bf-99d3-cf934bbd5971" targetNamespace="http://schemas.microsoft.com/office/2006/metadata/properties" ma:root="true" ma:fieldsID="078678f838ef170dee3c229d3c99aaba" ns2:_="">
    <xsd:import namespace="beb4d74a-1295-40bf-99d3-cf934bbd597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b4d74a-1295-40bf-99d3-cf934bbd59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773C4C-6709-44FF-9419-3E5F05E424B6}"/>
</file>

<file path=customXml/itemProps2.xml><?xml version="1.0" encoding="utf-8"?>
<ds:datastoreItem xmlns:ds="http://schemas.openxmlformats.org/officeDocument/2006/customXml" ds:itemID="{C99EBC07-1894-4993-B0BE-5DBB3FA7F29F}"/>
</file>

<file path=customXml/itemProps3.xml><?xml version="1.0" encoding="utf-8"?>
<ds:datastoreItem xmlns:ds="http://schemas.openxmlformats.org/officeDocument/2006/customXml" ds:itemID="{22FC97F2-29B3-4557-8FCE-C4FFE9BFBCDB}"/>
</file>

<file path=docProps/app.xml><?xml version="1.0" encoding="utf-8"?>
<Properties xmlns="http://schemas.openxmlformats.org/officeDocument/2006/extended-properties" xmlns:vt="http://schemas.openxmlformats.org/officeDocument/2006/docPropsVTypes">
  <Template>SLW PPT Template</Template>
  <TotalTime>0</TotalTime>
  <Words>7166</Words>
  <Application>Microsoft Office PowerPoint</Application>
  <PresentationFormat>On-screen Show (4:3)</PresentationFormat>
  <Paragraphs>1215</Paragraphs>
  <Slides>81</Slides>
  <Notes>14</Notes>
  <HiddenSlides>10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Arial</vt:lpstr>
      <vt:lpstr>Calibri</vt:lpstr>
      <vt:lpstr>Kruti Dev 010</vt:lpstr>
      <vt:lpstr>Kruti Dev 042</vt:lpstr>
      <vt:lpstr>Symbol</vt:lpstr>
      <vt:lpstr>Times New Roman</vt:lpstr>
      <vt:lpstr>Wingdings</vt:lpstr>
      <vt:lpstr>Wingdings 2</vt:lpstr>
      <vt:lpstr>SLW PPT Template</vt:lpstr>
      <vt:lpstr>Lecture 10  Harmony in the Family  Family – the Basic Unit of Human Interaction  Values in Human-to-Human Relationship</vt:lpstr>
      <vt:lpstr>PowerPoint Presentation</vt:lpstr>
      <vt:lpstr>Human Being</vt:lpstr>
      <vt:lpstr>Family</vt:lpstr>
      <vt:lpstr>Family</vt:lpstr>
      <vt:lpstr>Relationship</vt:lpstr>
      <vt:lpstr>1. Relationship is – between one self (I1) and other self (I2)</vt:lpstr>
      <vt:lpstr>1. Relationship is – between one self (I1) and another self (I2)</vt:lpstr>
      <vt:lpstr>Harmony in the Family</vt:lpstr>
      <vt:lpstr>2. There are feelings in relationship – in one self for the other self</vt:lpstr>
      <vt:lpstr>3. These feelings can be recognized – they are definite (9 Feelings)</vt:lpstr>
      <vt:lpstr>3. These feelings can be recognized – they are definite (9 Feelings)</vt:lpstr>
      <vt:lpstr>3. These feelings can be recognized – they are definite (9 Feelings)</vt:lpstr>
      <vt:lpstr>4. Their fulfilment, evaluation leads to mutual happiness</vt:lpstr>
      <vt:lpstr>Analysis of Current Situation</vt:lpstr>
      <vt:lpstr>The Way Forward</vt:lpstr>
      <vt:lpstr>Lecture 11    ‘Trust’ The Foundational Value in Relationship</vt:lpstr>
      <vt:lpstr>Trust (fo”okl)</vt:lpstr>
      <vt:lpstr>About the Other   About Myself</vt:lpstr>
      <vt:lpstr>Common Mistake in Relationship</vt:lpstr>
      <vt:lpstr>Self Reflection</vt:lpstr>
      <vt:lpstr>About the Other   About Myself</vt:lpstr>
      <vt:lpstr>Trust: The Foundation of Relationship</vt:lpstr>
      <vt:lpstr>Understanding Trust   Assuming Trust</vt:lpstr>
      <vt:lpstr>Sum Up</vt:lpstr>
      <vt:lpstr>Lecture 12     'Respect' – The Right Evaluation</vt:lpstr>
      <vt:lpstr>Respect (lEeku)</vt:lpstr>
      <vt:lpstr>PowerPoint Presentation</vt:lpstr>
      <vt:lpstr>Self Confidence, Ego &amp; Depression</vt:lpstr>
      <vt:lpstr>Respect: Right Evaluation</vt:lpstr>
      <vt:lpstr>Respect: Right Evaluation – on the basis of the Self </vt:lpstr>
      <vt:lpstr>Differences</vt:lpstr>
      <vt:lpstr>Differentiation </vt:lpstr>
      <vt:lpstr>Differentiation </vt:lpstr>
      <vt:lpstr>Differentiation </vt:lpstr>
      <vt:lpstr>Differentiation Hksn</vt:lpstr>
      <vt:lpstr>Respect: Right Evaluation – on the basis of the Self </vt:lpstr>
      <vt:lpstr>Differentiation   Respect – on the basis of Self </vt:lpstr>
      <vt:lpstr>Sum Up</vt:lpstr>
      <vt:lpstr>Lecture 13   Other Feelings in Relationship   Love – The basis for Undivided Family</vt:lpstr>
      <vt:lpstr>Harmony in the Family</vt:lpstr>
      <vt:lpstr>Affection (Lusg)</vt:lpstr>
      <vt:lpstr>Care                            Guidance </vt:lpstr>
      <vt:lpstr>Reverence </vt:lpstr>
      <vt:lpstr>Excellence    Competition</vt:lpstr>
      <vt:lpstr>Glory                Gratitude</vt:lpstr>
      <vt:lpstr>Respect, Reverence, Glory and Gratitude</vt:lpstr>
      <vt:lpstr>Feeling in Relationship</vt:lpstr>
      <vt:lpstr>Opposition, Affection and Love</vt:lpstr>
      <vt:lpstr>Love</vt:lpstr>
      <vt:lpstr>Justice</vt:lpstr>
      <vt:lpstr>Justice – from Family to World Family – Undivided Society</vt:lpstr>
      <vt:lpstr>Right Feeling Within   Feeling from Other</vt:lpstr>
      <vt:lpstr>Harmony in Family – Justice, From Family to World Family (Undivided Society)</vt:lpstr>
      <vt:lpstr>Lecture 14    Understanding Harmony in the Society  Vision for Universal Human Order </vt:lpstr>
      <vt:lpstr>Society</vt:lpstr>
      <vt:lpstr>What is Desirable and Where are we today?</vt:lpstr>
      <vt:lpstr>Harmony in the Society </vt:lpstr>
      <vt:lpstr>Current State – Have we understood our Goal?</vt:lpstr>
      <vt:lpstr>Our Goal depends on Our Assumptions / Understanding</vt:lpstr>
      <vt:lpstr>Harmony in the Society </vt:lpstr>
      <vt:lpstr>PowerPoint Presentation</vt:lpstr>
      <vt:lpstr>Education-Sanskar</vt:lpstr>
      <vt:lpstr>PowerPoint Presentation</vt:lpstr>
      <vt:lpstr>Harmony in the Society </vt:lpstr>
      <vt:lpstr>Program for Health-Self Regulation (Self-regulation)</vt:lpstr>
      <vt:lpstr>Program for Health-Self-regulation</vt:lpstr>
      <vt:lpstr>System for Health-Self-regulation</vt:lpstr>
      <vt:lpstr>Harmony in the Society</vt:lpstr>
      <vt:lpstr>Behaviour    Work</vt:lpstr>
      <vt:lpstr>Harmony in the Society </vt:lpstr>
      <vt:lpstr>Mutually Enriching, Cyclic Process (Avartansheel Process)</vt:lpstr>
      <vt:lpstr>Mutually Enriching, Cyclic Process (Avartansheel Process)</vt:lpstr>
      <vt:lpstr>Resource Depletion &amp; Pollution</vt:lpstr>
      <vt:lpstr>Mutually Enriching, Cyclic Process (Avartansheel Process)</vt:lpstr>
      <vt:lpstr>Requirement (for Self Sufficiency)  Availability</vt:lpstr>
      <vt:lpstr>Harmony in the Society </vt:lpstr>
      <vt:lpstr>Harmony in the Society </vt:lpstr>
      <vt:lpstr>Harmony in the Society </vt:lpstr>
      <vt:lpstr>Harmony in Society – Universal Human Order</vt:lpstr>
      <vt:lpstr>Sum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2009-12-17T14:12:44Z</dcterms:created>
  <dcterms:modified xsi:type="dcterms:W3CDTF">2022-03-13T12:54:49Z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0x010100F22F95EC77F0744E8067AA4F7CFCB681</vt:lpwstr>
  </property>
</Properties>
</file>