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Montserrat Bold" charset="1" panose="00000800000000000000"/>
      <p:regular r:id="rId26"/>
    </p:embeddedFont>
    <p:embeddedFont>
      <p:font typeface="Arial Bold" charset="1" panose="020B0802020202020204"/>
      <p:regular r:id="rId27"/>
    </p:embeddedFont>
    <p:embeddedFont>
      <p:font typeface="DejaVu Sans Bold" charset="1" panose="020B0803030604020204"/>
      <p:regular r:id="rId28"/>
    </p:embeddedFont>
    <p:embeddedFont>
      <p:font typeface="Arial" charset="1" panose="020B0502020202020204"/>
      <p:regular r:id="rId29"/>
    </p:embeddedFont>
    <p:embeddedFont>
      <p:font typeface="Arimo Bold" charset="1" panose="020B0704020202020204"/>
      <p:regular r:id="rId34"/>
    </p:embeddedFont>
    <p:embeddedFont>
      <p:font typeface="Arimo" charset="1" panose="020B0604020202020204"/>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notesMasters/notesMaster1.xml" Type="http://schemas.openxmlformats.org/officeDocument/2006/relationships/notesMaster"/><Relationship Id="rId31" Target="theme/theme2.xml" Type="http://schemas.openxmlformats.org/officeDocument/2006/relationships/theme"/><Relationship Id="rId32" Target="notesSlides/notesSlide1.xml" Type="http://schemas.openxmlformats.org/officeDocument/2006/relationships/notesSlide"/><Relationship Id="rId33" Target="notesSlides/notesSlide2.xml" Type="http://schemas.openxmlformats.org/officeDocument/2006/relationships/notesSlide"/><Relationship Id="rId34" Target="fonts/font34.fntdata" Type="http://schemas.openxmlformats.org/officeDocument/2006/relationships/font"/><Relationship Id="rId35" Target="notesSlides/notesSlide3.xml" Type="http://schemas.openxmlformats.org/officeDocument/2006/relationships/notesSlide"/><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VAGdjVTP08Q.mp4" Type="http://schemas.openxmlformats.org/officeDocument/2006/relationships/video"/><Relationship Id="rId4" Target="../media/VAGdjVTP08Q.mp4" Type="http://schemas.microsoft.com/office/2007/relationships/media"/></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7.png" Type="http://schemas.openxmlformats.org/officeDocument/2006/relationships/image"/><Relationship Id="rId4"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8.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1.png" Type="http://schemas.openxmlformats.org/officeDocument/2006/relationships/image"/><Relationship Id="rId4" Target="../media/image12.png" Type="http://schemas.openxmlformats.org/officeDocument/2006/relationships/image"/><Relationship Id="rId5"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265093" y="3958809"/>
            <a:ext cx="17757813" cy="2582283"/>
          </a:xfrm>
          <a:prstGeom prst="rect">
            <a:avLst/>
          </a:prstGeom>
        </p:spPr>
        <p:txBody>
          <a:bodyPr anchor="t" rtlCol="false" tIns="0" lIns="0" bIns="0" rIns="0">
            <a:spAutoFit/>
          </a:bodyPr>
          <a:lstStyle/>
          <a:p>
            <a:pPr algn="ctr">
              <a:lnSpc>
                <a:spcPts val="11856"/>
              </a:lnSpc>
            </a:pPr>
            <a:r>
              <a:rPr lang="en-US" b="true" sz="9880">
                <a:solidFill>
                  <a:srgbClr val="CC0000"/>
                </a:solidFill>
                <a:latin typeface="Montserrat Bold"/>
                <a:ea typeface="Montserrat Bold"/>
                <a:cs typeface="Montserrat Bold"/>
                <a:sym typeface="Montserrat Bold"/>
              </a:rPr>
              <a:t>Project</a:t>
            </a:r>
          </a:p>
          <a:p>
            <a:pPr algn="ctr">
              <a:lnSpc>
                <a:spcPts val="9090"/>
              </a:lnSpc>
            </a:pPr>
            <a:r>
              <a:rPr lang="en-US" b="true" sz="6587">
                <a:solidFill>
                  <a:srgbClr val="004C54"/>
                </a:solidFill>
                <a:latin typeface="Arial Bold"/>
                <a:ea typeface="Arial Bold"/>
                <a:cs typeface="Arial Bold"/>
                <a:sym typeface="Arial Bold"/>
              </a:rPr>
              <a:t>Play Store App Review Analysis</a:t>
            </a:r>
          </a:p>
        </p:txBody>
      </p:sp>
      <p:pic>
        <p:nvPicPr>
          <p:cNvPr name="Picture 3" id="3">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5421" t="0" r="5421" b="0"/>
          <a:stretch>
            <a:fillRect/>
          </a:stretch>
        </p:blipFill>
        <p:spPr>
          <a:xfrm flipH="false" flipV="false" rot="0">
            <a:off x="7360275" y="213026"/>
            <a:ext cx="3567449" cy="3001011"/>
          </a:xfrm>
          <a:prstGeom prst="rect">
            <a:avLst/>
          </a:prstGeom>
        </p:spPr>
      </p:pic>
      <p:sp>
        <p:nvSpPr>
          <p:cNvPr name="TextBox 4" id="4"/>
          <p:cNvSpPr txBox="true"/>
          <p:nvPr/>
        </p:nvSpPr>
        <p:spPr>
          <a:xfrm rot="0">
            <a:off x="5518690" y="8496366"/>
            <a:ext cx="7250620" cy="1514343"/>
          </a:xfrm>
          <a:prstGeom prst="rect">
            <a:avLst/>
          </a:prstGeom>
        </p:spPr>
        <p:txBody>
          <a:bodyPr anchor="t" rtlCol="false" tIns="0" lIns="0" bIns="0" rIns="0">
            <a:spAutoFit/>
          </a:bodyPr>
          <a:lstStyle/>
          <a:p>
            <a:pPr algn="ctr">
              <a:lnSpc>
                <a:spcPts val="4320"/>
              </a:lnSpc>
            </a:pPr>
            <a:r>
              <a:rPr lang="en-US" b="true" sz="3600" spc="-114">
                <a:solidFill>
                  <a:srgbClr val="124F5B"/>
                </a:solidFill>
                <a:latin typeface="DejaVu Sans Bold"/>
                <a:ea typeface="DejaVu Sans Bold"/>
                <a:cs typeface="DejaVu Sans Bold"/>
                <a:sym typeface="DejaVu Sans Bold"/>
              </a:rPr>
              <a:t>By</a:t>
            </a:r>
          </a:p>
          <a:p>
            <a:pPr algn="ctr">
              <a:lnSpc>
                <a:spcPts val="4320"/>
              </a:lnSpc>
            </a:pPr>
            <a:r>
              <a:rPr lang="en-US" b="true" sz="3600" spc="-222">
                <a:solidFill>
                  <a:srgbClr val="CC0000"/>
                </a:solidFill>
                <a:latin typeface="DejaVu Sans Bold"/>
                <a:ea typeface="DejaVu Sans Bold"/>
                <a:cs typeface="DejaVu Sans Bold"/>
                <a:sym typeface="DejaVu Sans Bold"/>
              </a:rPr>
              <a:t>Vedant Patil</a:t>
            </a:r>
          </a:p>
          <a:p>
            <a:pPr algn="ctr">
              <a:lnSpc>
                <a:spcPts val="3359"/>
              </a:lnSpc>
            </a:pPr>
            <a:r>
              <a:rPr lang="en-US" b="true" sz="2799" spc="-115">
                <a:solidFill>
                  <a:srgbClr val="124F5B"/>
                </a:solidFill>
                <a:latin typeface="DejaVu Sans Bold"/>
                <a:ea typeface="DejaVu Sans Bold"/>
                <a:cs typeface="DejaVu Sans Bold"/>
                <a:sym typeface="DejaVu Sans Bold"/>
              </a:rPr>
              <a:t>Data Science Intern, NullClass</a:t>
            </a:r>
          </a:p>
        </p:txBody>
      </p:sp>
    </p:spTree>
  </p:cSld>
  <p:clrMapOvr>
    <a:masterClrMapping/>
  </p:clrMapOvr>
  <p:timing>
    <p:tnLst>
      <p:par>
        <p:cTn dur="indefinite" restart="never" nodeType="tmRoot">
          <p:childTnLst>
            <p:video>
              <p:cMediaNode vol="100000">
                <p:cTn fill="hold" display="false">
                  <p:stCondLst>
                    <p:cond delay="indefinite"/>
                  </p:stCondLst>
                </p:cTn>
                <p:tgtEl>
                  <p:spTgt spid="3"/>
                </p:tgtEl>
              </p:cMediaNode>
            </p:video>
          </p:childTnLst>
        </p:cTn>
      </p:par>
    </p:tnLst>
  </p:timing>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2428352" y="496848"/>
            <a:ext cx="11580522" cy="927140"/>
          </a:xfrm>
          <a:prstGeom prst="rect">
            <a:avLst/>
          </a:prstGeom>
        </p:spPr>
        <p:txBody>
          <a:bodyPr anchor="t" rtlCol="false" tIns="0" lIns="0" bIns="0" rIns="0">
            <a:spAutoFit/>
          </a:bodyPr>
          <a:lstStyle/>
          <a:p>
            <a:pPr algn="l">
              <a:lnSpc>
                <a:spcPts val="5759"/>
              </a:lnSpc>
            </a:pPr>
            <a:r>
              <a:rPr lang="en-US" b="true" sz="4800">
                <a:solidFill>
                  <a:srgbClr val="CC0000"/>
                </a:solidFill>
                <a:latin typeface="Arial Bold"/>
                <a:ea typeface="Arial Bold"/>
                <a:cs typeface="Arial Bold"/>
                <a:sym typeface="Arial Bold"/>
              </a:rPr>
              <a:t>Paid apps v/s Free apps</a:t>
            </a:r>
          </a:p>
        </p:txBody>
      </p:sp>
      <p:sp>
        <p:nvSpPr>
          <p:cNvPr name="TextBox 3" id="3"/>
          <p:cNvSpPr txBox="true"/>
          <p:nvPr/>
        </p:nvSpPr>
        <p:spPr>
          <a:xfrm rot="0">
            <a:off x="256538" y="2936892"/>
            <a:ext cx="6668770" cy="5813464"/>
          </a:xfrm>
          <a:prstGeom prst="rect">
            <a:avLst/>
          </a:prstGeom>
        </p:spPr>
        <p:txBody>
          <a:bodyPr anchor="t" rtlCol="false" tIns="0" lIns="0" bIns="0" rIns="0">
            <a:spAutoFit/>
          </a:bodyPr>
          <a:lstStyle/>
          <a:p>
            <a:pPr algn="just">
              <a:lnSpc>
                <a:spcPts val="3359"/>
              </a:lnSpc>
            </a:pPr>
            <a:r>
              <a:rPr lang="en-US" sz="2799">
                <a:solidFill>
                  <a:srgbClr val="000000"/>
                </a:solidFill>
                <a:latin typeface="Arial"/>
                <a:ea typeface="Arial"/>
                <a:cs typeface="Arial"/>
                <a:sym typeface="Arial"/>
              </a:rPr>
              <a:t>When comparing the both plots, people are showing more interest on free apps like art &amp; design. And The number of free apps are more than 10000</a:t>
            </a:r>
          </a:p>
          <a:p>
            <a:pPr algn="just">
              <a:lnSpc>
                <a:spcPts val="3359"/>
              </a:lnSpc>
            </a:pPr>
          </a:p>
          <a:p>
            <a:pPr algn="l">
              <a:lnSpc>
                <a:spcPts val="3359"/>
              </a:lnSpc>
            </a:pPr>
          </a:p>
          <a:p>
            <a:pPr algn="l">
              <a:lnSpc>
                <a:spcPts val="3359"/>
              </a:lnSpc>
            </a:pPr>
            <a:r>
              <a:rPr lang="en-US" sz="2799">
                <a:solidFill>
                  <a:srgbClr val="000000"/>
                </a:solidFill>
                <a:latin typeface="Arial"/>
                <a:ea typeface="Arial"/>
                <a:cs typeface="Arial"/>
                <a:sym typeface="Arial"/>
              </a:rPr>
              <a:t> When it’s coming, commercial people   are preferring apps like Business, communication and Personalization and the number of paid apps are less than free apps. </a:t>
            </a:r>
          </a:p>
          <a:p>
            <a:pPr algn="just">
              <a:lnSpc>
                <a:spcPts val="3359"/>
              </a:lnSpc>
            </a:pPr>
          </a:p>
        </p:txBody>
      </p:sp>
      <p:grpSp>
        <p:nvGrpSpPr>
          <p:cNvPr name="Group 4" id="4"/>
          <p:cNvGrpSpPr/>
          <p:nvPr/>
        </p:nvGrpSpPr>
        <p:grpSpPr>
          <a:xfrm rot="0">
            <a:off x="1082068" y="546378"/>
            <a:ext cx="1026516" cy="1012546"/>
            <a:chOff x="0" y="0"/>
            <a:chExt cx="1368688" cy="1350061"/>
          </a:xfrm>
        </p:grpSpPr>
        <p:sp>
          <p:nvSpPr>
            <p:cNvPr name="Freeform 5" id="5"/>
            <p:cNvSpPr/>
            <p:nvPr/>
          </p:nvSpPr>
          <p:spPr>
            <a:xfrm flipH="false" flipV="false" rot="0">
              <a:off x="0" y="0"/>
              <a:ext cx="1368679" cy="1350010"/>
            </a:xfrm>
            <a:custGeom>
              <a:avLst/>
              <a:gdLst/>
              <a:ahLst/>
              <a:cxnLst/>
              <a:rect r="r" b="b" t="t" l="l"/>
              <a:pathLst>
                <a:path h="1350010" w="1368679">
                  <a:moveTo>
                    <a:pt x="0" y="0"/>
                  </a:moveTo>
                  <a:lnTo>
                    <a:pt x="1368679" y="0"/>
                  </a:lnTo>
                  <a:lnTo>
                    <a:pt x="1368679" y="1350010"/>
                  </a:lnTo>
                  <a:lnTo>
                    <a:pt x="0" y="1350010"/>
                  </a:lnTo>
                  <a:close/>
                </a:path>
              </a:pathLst>
            </a:custGeom>
            <a:blipFill>
              <a:blip r:embed="rId2"/>
              <a:stretch>
                <a:fillRect l="0" t="-689" r="0" b="-693"/>
              </a:stretch>
            </a:blipFill>
          </p:spPr>
        </p:sp>
      </p:grpSp>
      <p:grpSp>
        <p:nvGrpSpPr>
          <p:cNvPr name="Group 6" id="6"/>
          <p:cNvGrpSpPr/>
          <p:nvPr/>
        </p:nvGrpSpPr>
        <p:grpSpPr>
          <a:xfrm rot="0">
            <a:off x="152398" y="2162310"/>
            <a:ext cx="6877050" cy="3071074"/>
            <a:chOff x="0" y="0"/>
            <a:chExt cx="9169400" cy="4094765"/>
          </a:xfrm>
        </p:grpSpPr>
        <p:sp>
          <p:nvSpPr>
            <p:cNvPr name="Freeform 7" id="7"/>
            <p:cNvSpPr/>
            <p:nvPr/>
          </p:nvSpPr>
          <p:spPr>
            <a:xfrm flipH="false" flipV="false" rot="0">
              <a:off x="17780" y="16891"/>
              <a:ext cx="33782" cy="4060444"/>
            </a:xfrm>
            <a:custGeom>
              <a:avLst/>
              <a:gdLst/>
              <a:ahLst/>
              <a:cxnLst/>
              <a:rect r="r" b="b" t="t" l="l"/>
              <a:pathLst>
                <a:path h="4060444" w="33782">
                  <a:moveTo>
                    <a:pt x="33782" y="0"/>
                  </a:moveTo>
                  <a:lnTo>
                    <a:pt x="33782" y="4060444"/>
                  </a:lnTo>
                  <a:lnTo>
                    <a:pt x="0" y="4060444"/>
                  </a:lnTo>
                  <a:lnTo>
                    <a:pt x="0" y="0"/>
                  </a:lnTo>
                  <a:close/>
                </a:path>
              </a:pathLst>
            </a:custGeom>
            <a:solidFill>
              <a:srgbClr val="CC0000"/>
            </a:solidFill>
          </p:spPr>
        </p:sp>
        <p:sp>
          <p:nvSpPr>
            <p:cNvPr name="Freeform 8" id="8"/>
            <p:cNvSpPr/>
            <p:nvPr/>
          </p:nvSpPr>
          <p:spPr>
            <a:xfrm flipH="false" flipV="false" rot="0">
              <a:off x="9117330" y="16891"/>
              <a:ext cx="33909" cy="4060444"/>
            </a:xfrm>
            <a:custGeom>
              <a:avLst/>
              <a:gdLst/>
              <a:ahLst/>
              <a:cxnLst/>
              <a:rect r="r" b="b" t="t" l="l"/>
              <a:pathLst>
                <a:path h="4060444" w="33909">
                  <a:moveTo>
                    <a:pt x="33909" y="0"/>
                  </a:moveTo>
                  <a:lnTo>
                    <a:pt x="33909" y="4060444"/>
                  </a:lnTo>
                  <a:lnTo>
                    <a:pt x="0" y="4060444"/>
                  </a:lnTo>
                  <a:lnTo>
                    <a:pt x="0" y="0"/>
                  </a:lnTo>
                  <a:close/>
                </a:path>
              </a:pathLst>
            </a:custGeom>
            <a:solidFill>
              <a:srgbClr val="CC0000"/>
            </a:solidFill>
          </p:spPr>
        </p:sp>
        <p:sp>
          <p:nvSpPr>
            <p:cNvPr name="Freeform 9" id="9"/>
            <p:cNvSpPr/>
            <p:nvPr/>
          </p:nvSpPr>
          <p:spPr>
            <a:xfrm flipH="false" flipV="false" rot="0">
              <a:off x="16891" y="13843"/>
              <a:ext cx="9135110" cy="33909"/>
            </a:xfrm>
            <a:custGeom>
              <a:avLst/>
              <a:gdLst/>
              <a:ahLst/>
              <a:cxnLst/>
              <a:rect r="r" b="b" t="t" l="l"/>
              <a:pathLst>
                <a:path h="33909" w="9135110">
                  <a:moveTo>
                    <a:pt x="0" y="0"/>
                  </a:moveTo>
                  <a:lnTo>
                    <a:pt x="9135110" y="0"/>
                  </a:lnTo>
                  <a:lnTo>
                    <a:pt x="9135110" y="33909"/>
                  </a:lnTo>
                  <a:lnTo>
                    <a:pt x="0" y="33909"/>
                  </a:lnTo>
                  <a:close/>
                </a:path>
              </a:pathLst>
            </a:custGeom>
            <a:solidFill>
              <a:srgbClr val="CC0000"/>
            </a:solidFill>
          </p:spPr>
        </p:sp>
        <p:sp>
          <p:nvSpPr>
            <p:cNvPr name="Freeform 10" id="10"/>
            <p:cNvSpPr/>
            <p:nvPr/>
          </p:nvSpPr>
          <p:spPr>
            <a:xfrm flipH="false" flipV="false" rot="0">
              <a:off x="16891" y="4046474"/>
              <a:ext cx="9135110" cy="33909"/>
            </a:xfrm>
            <a:custGeom>
              <a:avLst/>
              <a:gdLst/>
              <a:ahLst/>
              <a:cxnLst/>
              <a:rect r="r" b="b" t="t" l="l"/>
              <a:pathLst>
                <a:path h="33909" w="9135110">
                  <a:moveTo>
                    <a:pt x="0" y="0"/>
                  </a:moveTo>
                  <a:lnTo>
                    <a:pt x="9135110" y="0"/>
                  </a:lnTo>
                  <a:lnTo>
                    <a:pt x="9135110" y="33909"/>
                  </a:lnTo>
                  <a:lnTo>
                    <a:pt x="0" y="33909"/>
                  </a:lnTo>
                  <a:close/>
                </a:path>
              </a:pathLst>
            </a:custGeom>
            <a:solidFill>
              <a:srgbClr val="CC0000"/>
            </a:solidFill>
          </p:spPr>
        </p:sp>
      </p:grpSp>
      <p:grpSp>
        <p:nvGrpSpPr>
          <p:cNvPr name="Group 11" id="11"/>
          <p:cNvGrpSpPr/>
          <p:nvPr/>
        </p:nvGrpSpPr>
        <p:grpSpPr>
          <a:xfrm rot="0">
            <a:off x="152398" y="5403961"/>
            <a:ext cx="6877048" cy="2827480"/>
            <a:chOff x="0" y="0"/>
            <a:chExt cx="9169397" cy="3769973"/>
          </a:xfrm>
        </p:grpSpPr>
        <p:sp>
          <p:nvSpPr>
            <p:cNvPr name="Freeform 12" id="12"/>
            <p:cNvSpPr/>
            <p:nvPr/>
          </p:nvSpPr>
          <p:spPr>
            <a:xfrm flipH="false" flipV="false" rot="0">
              <a:off x="17719" y="16891"/>
              <a:ext cx="33084" cy="3735705"/>
            </a:xfrm>
            <a:custGeom>
              <a:avLst/>
              <a:gdLst/>
              <a:ahLst/>
              <a:cxnLst/>
              <a:rect r="r" b="b" t="t" l="l"/>
              <a:pathLst>
                <a:path h="3735705" w="33084">
                  <a:moveTo>
                    <a:pt x="33084" y="0"/>
                  </a:moveTo>
                  <a:lnTo>
                    <a:pt x="33084" y="3735705"/>
                  </a:lnTo>
                  <a:lnTo>
                    <a:pt x="0" y="3735705"/>
                  </a:lnTo>
                  <a:lnTo>
                    <a:pt x="0" y="0"/>
                  </a:lnTo>
                  <a:close/>
                </a:path>
              </a:pathLst>
            </a:custGeom>
            <a:solidFill>
              <a:srgbClr val="CC0000"/>
            </a:solidFill>
          </p:spPr>
        </p:sp>
        <p:sp>
          <p:nvSpPr>
            <p:cNvPr name="Freeform 13" id="13"/>
            <p:cNvSpPr/>
            <p:nvPr/>
          </p:nvSpPr>
          <p:spPr>
            <a:xfrm flipH="false" flipV="false" rot="0">
              <a:off x="9118223" y="16891"/>
              <a:ext cx="33083" cy="3735705"/>
            </a:xfrm>
            <a:custGeom>
              <a:avLst/>
              <a:gdLst/>
              <a:ahLst/>
              <a:cxnLst/>
              <a:rect r="r" b="b" t="t" l="l"/>
              <a:pathLst>
                <a:path h="3735705" w="33083">
                  <a:moveTo>
                    <a:pt x="33083" y="0"/>
                  </a:moveTo>
                  <a:lnTo>
                    <a:pt x="33083" y="3735705"/>
                  </a:lnTo>
                  <a:lnTo>
                    <a:pt x="0" y="3735705"/>
                  </a:lnTo>
                  <a:lnTo>
                    <a:pt x="0" y="0"/>
                  </a:lnTo>
                  <a:close/>
                </a:path>
              </a:pathLst>
            </a:custGeom>
            <a:solidFill>
              <a:srgbClr val="CC0000"/>
            </a:solidFill>
          </p:spPr>
        </p:sp>
        <p:sp>
          <p:nvSpPr>
            <p:cNvPr name="Freeform 14" id="14"/>
            <p:cNvSpPr/>
            <p:nvPr/>
          </p:nvSpPr>
          <p:spPr>
            <a:xfrm flipH="false" flipV="false" rot="0">
              <a:off x="16480" y="12700"/>
              <a:ext cx="9135942" cy="33909"/>
            </a:xfrm>
            <a:custGeom>
              <a:avLst/>
              <a:gdLst/>
              <a:ahLst/>
              <a:cxnLst/>
              <a:rect r="r" b="b" t="t" l="l"/>
              <a:pathLst>
                <a:path h="33909" w="9135942">
                  <a:moveTo>
                    <a:pt x="0" y="0"/>
                  </a:moveTo>
                  <a:lnTo>
                    <a:pt x="9135942" y="0"/>
                  </a:lnTo>
                  <a:lnTo>
                    <a:pt x="9135942" y="33909"/>
                  </a:lnTo>
                  <a:lnTo>
                    <a:pt x="0" y="33909"/>
                  </a:lnTo>
                  <a:close/>
                </a:path>
              </a:pathLst>
            </a:custGeom>
            <a:solidFill>
              <a:srgbClr val="CC0000"/>
            </a:solidFill>
          </p:spPr>
        </p:sp>
        <p:sp>
          <p:nvSpPr>
            <p:cNvPr name="Freeform 15" id="15"/>
            <p:cNvSpPr/>
            <p:nvPr/>
          </p:nvSpPr>
          <p:spPr>
            <a:xfrm flipH="false" flipV="false" rot="0">
              <a:off x="16480" y="3722878"/>
              <a:ext cx="9135942" cy="33909"/>
            </a:xfrm>
            <a:custGeom>
              <a:avLst/>
              <a:gdLst/>
              <a:ahLst/>
              <a:cxnLst/>
              <a:rect r="r" b="b" t="t" l="l"/>
              <a:pathLst>
                <a:path h="33909" w="9135942">
                  <a:moveTo>
                    <a:pt x="0" y="0"/>
                  </a:moveTo>
                  <a:lnTo>
                    <a:pt x="9135942" y="0"/>
                  </a:lnTo>
                  <a:lnTo>
                    <a:pt x="9135942" y="33909"/>
                  </a:lnTo>
                  <a:lnTo>
                    <a:pt x="0" y="33909"/>
                  </a:lnTo>
                  <a:close/>
                </a:path>
              </a:pathLst>
            </a:custGeom>
            <a:solidFill>
              <a:srgbClr val="CC0000"/>
            </a:solidFill>
          </p:spPr>
        </p:sp>
      </p:grpSp>
      <p:sp>
        <p:nvSpPr>
          <p:cNvPr name="Freeform 16" id="16" descr="C:\Users\Rock\AppData\Local\Microsoft\Windows\INetCache\Content.MSO\90AA7A90.tmp"/>
          <p:cNvSpPr/>
          <p:nvPr/>
        </p:nvSpPr>
        <p:spPr>
          <a:xfrm flipH="false" flipV="false" rot="0">
            <a:off x="7188200" y="2793364"/>
            <a:ext cx="10969626" cy="5601336"/>
          </a:xfrm>
          <a:custGeom>
            <a:avLst/>
            <a:gdLst/>
            <a:ahLst/>
            <a:cxnLst/>
            <a:rect r="r" b="b" t="t" l="l"/>
            <a:pathLst>
              <a:path h="5601336" w="10969626">
                <a:moveTo>
                  <a:pt x="0" y="0"/>
                </a:moveTo>
                <a:lnTo>
                  <a:pt x="10969626" y="0"/>
                </a:lnTo>
                <a:lnTo>
                  <a:pt x="10969626" y="5601336"/>
                </a:lnTo>
                <a:lnTo>
                  <a:pt x="0" y="5601336"/>
                </a:lnTo>
                <a:lnTo>
                  <a:pt x="0" y="0"/>
                </a:lnTo>
                <a:close/>
              </a:path>
            </a:pathLst>
          </a:custGeom>
          <a:blipFill>
            <a:blip r:embed="rId3"/>
            <a:stretch>
              <a:fillRect l="0" t="0" r="0" b="-451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2263724" y="667724"/>
            <a:ext cx="6128436" cy="3143130"/>
          </a:xfrm>
          <a:prstGeom prst="rect">
            <a:avLst/>
          </a:prstGeom>
        </p:spPr>
        <p:txBody>
          <a:bodyPr anchor="t" rtlCol="false" tIns="0" lIns="0" bIns="0" rIns="0">
            <a:spAutoFit/>
          </a:bodyPr>
          <a:lstStyle/>
          <a:p>
            <a:pPr algn="l">
              <a:lnSpc>
                <a:spcPts val="5759"/>
              </a:lnSpc>
            </a:pPr>
            <a:r>
              <a:rPr lang="en-US" sz="4800" b="true">
                <a:solidFill>
                  <a:srgbClr val="CC0000"/>
                </a:solidFill>
                <a:latin typeface="Arial Bold"/>
                <a:ea typeface="Arial Bold"/>
                <a:cs typeface="Arial Bold"/>
                <a:sym typeface="Arial Bold"/>
              </a:rPr>
              <a:t>Top 10 Highest rating Apps in google play store in terms of categories</a:t>
            </a:r>
          </a:p>
        </p:txBody>
      </p:sp>
      <p:sp>
        <p:nvSpPr>
          <p:cNvPr name="TextBox 3" id="3"/>
          <p:cNvSpPr txBox="true"/>
          <p:nvPr/>
        </p:nvSpPr>
        <p:spPr>
          <a:xfrm rot="0">
            <a:off x="757170" y="5211445"/>
            <a:ext cx="6218538" cy="2622113"/>
          </a:xfrm>
          <a:prstGeom prst="rect">
            <a:avLst/>
          </a:prstGeom>
        </p:spPr>
        <p:txBody>
          <a:bodyPr anchor="t" rtlCol="false" tIns="0" lIns="0" bIns="0" rIns="0">
            <a:spAutoFit/>
          </a:bodyPr>
          <a:lstStyle/>
          <a:p>
            <a:pPr algn="l">
              <a:lnSpc>
                <a:spcPts val="3840"/>
              </a:lnSpc>
            </a:pPr>
            <a:r>
              <a:rPr lang="en-US" sz="3200">
                <a:solidFill>
                  <a:srgbClr val="004C54"/>
                </a:solidFill>
                <a:latin typeface="Arial"/>
                <a:ea typeface="Arial"/>
                <a:cs typeface="Arial"/>
                <a:sym typeface="Arial"/>
              </a:rPr>
              <a:t>Categories like Games, Business, and Family are having comparatively more amount of apps count. We can see the data for our reference.</a:t>
            </a:r>
          </a:p>
        </p:txBody>
      </p:sp>
      <p:grpSp>
        <p:nvGrpSpPr>
          <p:cNvPr name="Group 4" id="4"/>
          <p:cNvGrpSpPr/>
          <p:nvPr/>
        </p:nvGrpSpPr>
        <p:grpSpPr>
          <a:xfrm rot="0">
            <a:off x="763364" y="717254"/>
            <a:ext cx="1026516" cy="1012546"/>
            <a:chOff x="0" y="0"/>
            <a:chExt cx="1368688" cy="1350061"/>
          </a:xfrm>
        </p:grpSpPr>
        <p:sp>
          <p:nvSpPr>
            <p:cNvPr name="Freeform 5" id="5"/>
            <p:cNvSpPr/>
            <p:nvPr/>
          </p:nvSpPr>
          <p:spPr>
            <a:xfrm flipH="false" flipV="false" rot="0">
              <a:off x="0" y="0"/>
              <a:ext cx="1368679" cy="1350010"/>
            </a:xfrm>
            <a:custGeom>
              <a:avLst/>
              <a:gdLst/>
              <a:ahLst/>
              <a:cxnLst/>
              <a:rect r="r" b="b" t="t" l="l"/>
              <a:pathLst>
                <a:path h="1350010" w="1368679">
                  <a:moveTo>
                    <a:pt x="0" y="0"/>
                  </a:moveTo>
                  <a:lnTo>
                    <a:pt x="1368679" y="0"/>
                  </a:lnTo>
                  <a:lnTo>
                    <a:pt x="1368679" y="1350010"/>
                  </a:lnTo>
                  <a:lnTo>
                    <a:pt x="0" y="1350010"/>
                  </a:lnTo>
                  <a:close/>
                </a:path>
              </a:pathLst>
            </a:custGeom>
            <a:blipFill>
              <a:blip r:embed="rId3"/>
              <a:stretch>
                <a:fillRect l="0" t="-689" r="0" b="-693"/>
              </a:stretch>
            </a:blipFill>
          </p:spPr>
        </p:sp>
      </p:grpSp>
      <p:grpSp>
        <p:nvGrpSpPr>
          <p:cNvPr name="Group 6" id="6"/>
          <p:cNvGrpSpPr/>
          <p:nvPr/>
        </p:nvGrpSpPr>
        <p:grpSpPr>
          <a:xfrm rot="0">
            <a:off x="653030" y="4318002"/>
            <a:ext cx="6535170" cy="4584698"/>
            <a:chOff x="0" y="0"/>
            <a:chExt cx="8713560" cy="6112931"/>
          </a:xfrm>
        </p:grpSpPr>
        <p:sp>
          <p:nvSpPr>
            <p:cNvPr name="Freeform 7" id="7"/>
            <p:cNvSpPr/>
            <p:nvPr/>
          </p:nvSpPr>
          <p:spPr>
            <a:xfrm flipH="false" flipV="false" rot="0">
              <a:off x="16891" y="16891"/>
              <a:ext cx="33782" cy="6078220"/>
            </a:xfrm>
            <a:custGeom>
              <a:avLst/>
              <a:gdLst/>
              <a:ahLst/>
              <a:cxnLst/>
              <a:rect r="r" b="b" t="t" l="l"/>
              <a:pathLst>
                <a:path h="6078220" w="33782">
                  <a:moveTo>
                    <a:pt x="33782" y="0"/>
                  </a:moveTo>
                  <a:lnTo>
                    <a:pt x="33782" y="6078220"/>
                  </a:lnTo>
                  <a:lnTo>
                    <a:pt x="0" y="6078220"/>
                  </a:lnTo>
                  <a:lnTo>
                    <a:pt x="0" y="0"/>
                  </a:lnTo>
                  <a:close/>
                </a:path>
              </a:pathLst>
            </a:custGeom>
            <a:solidFill>
              <a:srgbClr val="CC0000"/>
            </a:solidFill>
          </p:spPr>
        </p:sp>
        <p:sp>
          <p:nvSpPr>
            <p:cNvPr name="Freeform 8" id="8"/>
            <p:cNvSpPr/>
            <p:nvPr/>
          </p:nvSpPr>
          <p:spPr>
            <a:xfrm flipH="false" flipV="false" rot="0">
              <a:off x="8662416" y="16891"/>
              <a:ext cx="33909" cy="6078220"/>
            </a:xfrm>
            <a:custGeom>
              <a:avLst/>
              <a:gdLst/>
              <a:ahLst/>
              <a:cxnLst/>
              <a:rect r="r" b="b" t="t" l="l"/>
              <a:pathLst>
                <a:path h="6078220" w="33909">
                  <a:moveTo>
                    <a:pt x="33909" y="0"/>
                  </a:moveTo>
                  <a:lnTo>
                    <a:pt x="33909" y="6078220"/>
                  </a:lnTo>
                  <a:lnTo>
                    <a:pt x="0" y="6078220"/>
                  </a:lnTo>
                  <a:lnTo>
                    <a:pt x="0" y="0"/>
                  </a:lnTo>
                  <a:close/>
                </a:path>
              </a:pathLst>
            </a:custGeom>
            <a:solidFill>
              <a:srgbClr val="CC0000"/>
            </a:solidFill>
          </p:spPr>
        </p:sp>
        <p:sp>
          <p:nvSpPr>
            <p:cNvPr name="Freeform 9" id="9"/>
            <p:cNvSpPr/>
            <p:nvPr/>
          </p:nvSpPr>
          <p:spPr>
            <a:xfrm flipH="false" flipV="false" rot="0">
              <a:off x="16891" y="20701"/>
              <a:ext cx="8679307" cy="33909"/>
            </a:xfrm>
            <a:custGeom>
              <a:avLst/>
              <a:gdLst/>
              <a:ahLst/>
              <a:cxnLst/>
              <a:rect r="r" b="b" t="t" l="l"/>
              <a:pathLst>
                <a:path h="33909" w="8679307">
                  <a:moveTo>
                    <a:pt x="0" y="0"/>
                  </a:moveTo>
                  <a:lnTo>
                    <a:pt x="8679307" y="0"/>
                  </a:lnTo>
                  <a:lnTo>
                    <a:pt x="8679307" y="33909"/>
                  </a:lnTo>
                  <a:lnTo>
                    <a:pt x="0" y="33909"/>
                  </a:lnTo>
                  <a:close/>
                </a:path>
              </a:pathLst>
            </a:custGeom>
            <a:solidFill>
              <a:srgbClr val="CC0000"/>
            </a:solidFill>
          </p:spPr>
        </p:sp>
        <p:sp>
          <p:nvSpPr>
            <p:cNvPr name="Freeform 10" id="10"/>
            <p:cNvSpPr/>
            <p:nvPr/>
          </p:nvSpPr>
          <p:spPr>
            <a:xfrm flipH="false" flipV="false" rot="0">
              <a:off x="16891" y="6057519"/>
              <a:ext cx="8679307" cy="33909"/>
            </a:xfrm>
            <a:custGeom>
              <a:avLst/>
              <a:gdLst/>
              <a:ahLst/>
              <a:cxnLst/>
              <a:rect r="r" b="b" t="t" l="l"/>
              <a:pathLst>
                <a:path h="33909" w="8679307">
                  <a:moveTo>
                    <a:pt x="0" y="0"/>
                  </a:moveTo>
                  <a:lnTo>
                    <a:pt x="8679307" y="0"/>
                  </a:lnTo>
                  <a:lnTo>
                    <a:pt x="8679307" y="33909"/>
                  </a:lnTo>
                  <a:lnTo>
                    <a:pt x="0" y="33909"/>
                  </a:lnTo>
                  <a:close/>
                </a:path>
              </a:pathLst>
            </a:custGeom>
            <a:solidFill>
              <a:srgbClr val="CC0000"/>
            </a:solidFill>
          </p:spPr>
        </p:sp>
      </p:grpSp>
      <p:sp>
        <p:nvSpPr>
          <p:cNvPr name="Freeform 11" id="11"/>
          <p:cNvSpPr/>
          <p:nvPr/>
        </p:nvSpPr>
        <p:spPr>
          <a:xfrm flipH="false" flipV="false" rot="0">
            <a:off x="8305798" y="2119018"/>
            <a:ext cx="8999794" cy="7050380"/>
          </a:xfrm>
          <a:custGeom>
            <a:avLst/>
            <a:gdLst/>
            <a:ahLst/>
            <a:cxnLst/>
            <a:rect r="r" b="b" t="t" l="l"/>
            <a:pathLst>
              <a:path h="7050380" w="8999794">
                <a:moveTo>
                  <a:pt x="0" y="0"/>
                </a:moveTo>
                <a:lnTo>
                  <a:pt x="8999794" y="0"/>
                </a:lnTo>
                <a:lnTo>
                  <a:pt x="8999794" y="7050380"/>
                </a:lnTo>
                <a:lnTo>
                  <a:pt x="0" y="7050380"/>
                </a:lnTo>
                <a:lnTo>
                  <a:pt x="0" y="0"/>
                </a:lnTo>
                <a:close/>
              </a:path>
            </a:pathLst>
          </a:custGeom>
          <a:blipFill>
            <a:blip r:embed="rId4"/>
            <a:stretch>
              <a:fillRect l="0" t="0" r="0" b="0"/>
            </a:stretch>
          </a:blipFill>
        </p:spPr>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0">
            <a:off x="0" y="1035758"/>
            <a:ext cx="18288000" cy="9251242"/>
          </a:xfrm>
          <a:custGeom>
            <a:avLst/>
            <a:gdLst/>
            <a:ahLst/>
            <a:cxnLst/>
            <a:rect r="r" b="b" t="t" l="l"/>
            <a:pathLst>
              <a:path h="9251242" w="18288000">
                <a:moveTo>
                  <a:pt x="0" y="0"/>
                </a:moveTo>
                <a:lnTo>
                  <a:pt x="18288000" y="0"/>
                </a:lnTo>
                <a:lnTo>
                  <a:pt x="18288000" y="9251242"/>
                </a:lnTo>
                <a:lnTo>
                  <a:pt x="0" y="9251242"/>
                </a:lnTo>
                <a:lnTo>
                  <a:pt x="0" y="0"/>
                </a:lnTo>
                <a:close/>
              </a:path>
            </a:pathLst>
          </a:custGeom>
          <a:blipFill>
            <a:blip r:embed="rId2"/>
            <a:stretch>
              <a:fillRect l="-609" t="-838" r="-609" b="0"/>
            </a:stretch>
          </a:blipFill>
        </p:spPr>
      </p:sp>
      <p:sp>
        <p:nvSpPr>
          <p:cNvPr name="TextBox 3" id="3"/>
          <p:cNvSpPr txBox="true"/>
          <p:nvPr/>
        </p:nvSpPr>
        <p:spPr>
          <a:xfrm rot="0">
            <a:off x="2013418" y="309120"/>
            <a:ext cx="13148806" cy="1358026"/>
          </a:xfrm>
          <a:prstGeom prst="rect">
            <a:avLst/>
          </a:prstGeom>
        </p:spPr>
        <p:txBody>
          <a:bodyPr anchor="t" rtlCol="false" tIns="0" lIns="0" bIns="0" rIns="0">
            <a:spAutoFit/>
          </a:bodyPr>
          <a:lstStyle/>
          <a:p>
            <a:pPr algn="l">
              <a:lnSpc>
                <a:spcPts val="5759"/>
              </a:lnSpc>
            </a:pPr>
            <a:r>
              <a:rPr lang="en-US" sz="4800" b="true">
                <a:solidFill>
                  <a:srgbClr val="CC0000"/>
                </a:solidFill>
                <a:latin typeface="Arial Bold"/>
                <a:ea typeface="Arial Bold"/>
                <a:cs typeface="Arial Bold"/>
                <a:sym typeface="Arial Bold"/>
              </a:rPr>
              <a:t>Count of Applications in each category</a:t>
            </a:r>
          </a:p>
          <a:p>
            <a:pPr algn="l">
              <a:lnSpc>
                <a:spcPts val="5759"/>
              </a:lnSpc>
            </a:pPr>
          </a:p>
        </p:txBody>
      </p:sp>
      <p:grpSp>
        <p:nvGrpSpPr>
          <p:cNvPr name="Group 4" id="4"/>
          <p:cNvGrpSpPr/>
          <p:nvPr/>
        </p:nvGrpSpPr>
        <p:grpSpPr>
          <a:xfrm rot="0">
            <a:off x="948182" y="323998"/>
            <a:ext cx="801394" cy="790487"/>
            <a:chOff x="0" y="0"/>
            <a:chExt cx="1368688" cy="1350061"/>
          </a:xfrm>
        </p:grpSpPr>
        <p:sp>
          <p:nvSpPr>
            <p:cNvPr name="Freeform 5" id="5"/>
            <p:cNvSpPr/>
            <p:nvPr/>
          </p:nvSpPr>
          <p:spPr>
            <a:xfrm flipH="false" flipV="false" rot="0">
              <a:off x="0" y="0"/>
              <a:ext cx="1368679" cy="1350010"/>
            </a:xfrm>
            <a:custGeom>
              <a:avLst/>
              <a:gdLst/>
              <a:ahLst/>
              <a:cxnLst/>
              <a:rect r="r" b="b" t="t" l="l"/>
              <a:pathLst>
                <a:path h="1350010" w="1368679">
                  <a:moveTo>
                    <a:pt x="0" y="0"/>
                  </a:moveTo>
                  <a:lnTo>
                    <a:pt x="1368679" y="0"/>
                  </a:lnTo>
                  <a:lnTo>
                    <a:pt x="1368679" y="1350010"/>
                  </a:lnTo>
                  <a:lnTo>
                    <a:pt x="0" y="1350010"/>
                  </a:lnTo>
                  <a:close/>
                </a:path>
              </a:pathLst>
            </a:custGeom>
            <a:blipFill>
              <a:blip r:embed="rId3"/>
              <a:stretch>
                <a:fillRect l="0" t="-689" r="0" b="-693"/>
              </a:stretch>
            </a:blipFill>
          </p:spPr>
        </p:sp>
      </p:grpSp>
      <p:grpSp>
        <p:nvGrpSpPr>
          <p:cNvPr name="Group 6" id="6"/>
          <p:cNvGrpSpPr/>
          <p:nvPr/>
        </p:nvGrpSpPr>
        <p:grpSpPr>
          <a:xfrm rot="0">
            <a:off x="9740902" y="4426778"/>
            <a:ext cx="7698406" cy="3325192"/>
            <a:chOff x="0" y="0"/>
            <a:chExt cx="10264541" cy="4433589"/>
          </a:xfrm>
        </p:grpSpPr>
        <p:sp>
          <p:nvSpPr>
            <p:cNvPr name="Freeform 7" id="7"/>
            <p:cNvSpPr/>
            <p:nvPr/>
          </p:nvSpPr>
          <p:spPr>
            <a:xfrm flipH="false" flipV="false" rot="0">
              <a:off x="19812" y="16891"/>
              <a:ext cx="33909" cy="4399153"/>
            </a:xfrm>
            <a:custGeom>
              <a:avLst/>
              <a:gdLst/>
              <a:ahLst/>
              <a:cxnLst/>
              <a:rect r="r" b="b" t="t" l="l"/>
              <a:pathLst>
                <a:path h="4399153" w="33909">
                  <a:moveTo>
                    <a:pt x="33909" y="0"/>
                  </a:moveTo>
                  <a:lnTo>
                    <a:pt x="33909" y="4399153"/>
                  </a:lnTo>
                  <a:lnTo>
                    <a:pt x="0" y="4399153"/>
                  </a:lnTo>
                  <a:lnTo>
                    <a:pt x="0" y="0"/>
                  </a:lnTo>
                  <a:close/>
                </a:path>
              </a:pathLst>
            </a:custGeom>
            <a:solidFill>
              <a:srgbClr val="CC0000"/>
            </a:solidFill>
          </p:spPr>
        </p:sp>
        <p:sp>
          <p:nvSpPr>
            <p:cNvPr name="Freeform 8" id="8"/>
            <p:cNvSpPr/>
            <p:nvPr/>
          </p:nvSpPr>
          <p:spPr>
            <a:xfrm flipH="false" flipV="false" rot="0">
              <a:off x="10210292" y="16891"/>
              <a:ext cx="33909" cy="4399153"/>
            </a:xfrm>
            <a:custGeom>
              <a:avLst/>
              <a:gdLst/>
              <a:ahLst/>
              <a:cxnLst/>
              <a:rect r="r" b="b" t="t" l="l"/>
              <a:pathLst>
                <a:path h="4399153" w="33909">
                  <a:moveTo>
                    <a:pt x="33909" y="0"/>
                  </a:moveTo>
                  <a:lnTo>
                    <a:pt x="33909" y="4399153"/>
                  </a:lnTo>
                  <a:lnTo>
                    <a:pt x="0" y="4399153"/>
                  </a:lnTo>
                  <a:lnTo>
                    <a:pt x="0" y="0"/>
                  </a:lnTo>
                  <a:close/>
                </a:path>
              </a:pathLst>
            </a:custGeom>
            <a:solidFill>
              <a:srgbClr val="CC0000"/>
            </a:solidFill>
          </p:spPr>
        </p:sp>
        <p:sp>
          <p:nvSpPr>
            <p:cNvPr name="Freeform 9" id="9"/>
            <p:cNvSpPr/>
            <p:nvPr/>
          </p:nvSpPr>
          <p:spPr>
            <a:xfrm flipH="false" flipV="false" rot="0">
              <a:off x="16891" y="14986"/>
              <a:ext cx="10230231" cy="33909"/>
            </a:xfrm>
            <a:custGeom>
              <a:avLst/>
              <a:gdLst/>
              <a:ahLst/>
              <a:cxnLst/>
              <a:rect r="r" b="b" t="t" l="l"/>
              <a:pathLst>
                <a:path h="33909" w="10230231">
                  <a:moveTo>
                    <a:pt x="0" y="0"/>
                  </a:moveTo>
                  <a:lnTo>
                    <a:pt x="10230231" y="0"/>
                  </a:lnTo>
                  <a:lnTo>
                    <a:pt x="10230231" y="33909"/>
                  </a:lnTo>
                  <a:lnTo>
                    <a:pt x="0" y="33909"/>
                  </a:lnTo>
                  <a:close/>
                </a:path>
              </a:pathLst>
            </a:custGeom>
            <a:solidFill>
              <a:srgbClr val="CC0000"/>
            </a:solidFill>
          </p:spPr>
        </p:sp>
        <p:sp>
          <p:nvSpPr>
            <p:cNvPr name="Freeform 10" id="10"/>
            <p:cNvSpPr/>
            <p:nvPr/>
          </p:nvSpPr>
          <p:spPr>
            <a:xfrm flipH="false" flipV="false" rot="0">
              <a:off x="16891" y="4384167"/>
              <a:ext cx="10230231" cy="33909"/>
            </a:xfrm>
            <a:custGeom>
              <a:avLst/>
              <a:gdLst/>
              <a:ahLst/>
              <a:cxnLst/>
              <a:rect r="r" b="b" t="t" l="l"/>
              <a:pathLst>
                <a:path h="33909" w="10230231">
                  <a:moveTo>
                    <a:pt x="0" y="0"/>
                  </a:moveTo>
                  <a:lnTo>
                    <a:pt x="10230231" y="0"/>
                  </a:lnTo>
                  <a:lnTo>
                    <a:pt x="10230231" y="33909"/>
                  </a:lnTo>
                  <a:lnTo>
                    <a:pt x="0" y="33909"/>
                  </a:lnTo>
                  <a:close/>
                </a:path>
              </a:pathLst>
            </a:custGeom>
            <a:solidFill>
              <a:srgbClr val="CC0000"/>
            </a:solidFill>
          </p:spPr>
        </p:sp>
      </p:grpSp>
      <p:sp>
        <p:nvSpPr>
          <p:cNvPr name="TextBox 11" id="11"/>
          <p:cNvSpPr txBox="true"/>
          <p:nvPr/>
        </p:nvSpPr>
        <p:spPr>
          <a:xfrm rot="0">
            <a:off x="9974756" y="4714182"/>
            <a:ext cx="7266494" cy="2484038"/>
          </a:xfrm>
          <a:prstGeom prst="rect">
            <a:avLst/>
          </a:prstGeom>
        </p:spPr>
        <p:txBody>
          <a:bodyPr anchor="t" rtlCol="false" tIns="0" lIns="0" bIns="0" rIns="0">
            <a:spAutoFit/>
          </a:bodyPr>
          <a:lstStyle/>
          <a:p>
            <a:pPr algn="just">
              <a:lnSpc>
                <a:spcPts val="3840"/>
              </a:lnSpc>
            </a:pPr>
            <a:r>
              <a:rPr lang="en-US" b="true" sz="3200" spc="-4">
                <a:solidFill>
                  <a:srgbClr val="124F5C"/>
                </a:solidFill>
                <a:latin typeface="DejaVu Sans Bold"/>
                <a:ea typeface="DejaVu Sans Bold"/>
                <a:cs typeface="DejaVu Sans Bold"/>
                <a:sym typeface="DejaVu Sans Bold"/>
              </a:rPr>
              <a:t>Family and Game </a:t>
            </a:r>
            <a:r>
              <a:rPr lang="en-US" sz="3200" spc="-4">
                <a:solidFill>
                  <a:srgbClr val="124F5C"/>
                </a:solidFill>
                <a:latin typeface="DejaVu Sans Bold"/>
                <a:ea typeface="DejaVu Sans Bold"/>
                <a:cs typeface="DejaVu Sans Bold"/>
                <a:sym typeface="DejaVu Sans Bold"/>
              </a:rPr>
              <a:t>apps have the</a:t>
            </a:r>
          </a:p>
          <a:p>
            <a:pPr algn="just">
              <a:lnSpc>
                <a:spcPts val="3840"/>
              </a:lnSpc>
            </a:pPr>
            <a:r>
              <a:rPr lang="en-US" sz="3200" spc="-4">
                <a:solidFill>
                  <a:srgbClr val="124F5C"/>
                </a:solidFill>
                <a:latin typeface="DejaVu Sans Bold"/>
                <a:ea typeface="DejaVu Sans Bold"/>
                <a:cs typeface="DejaVu Sans Bold"/>
                <a:sym typeface="DejaVu Sans Bold"/>
              </a:rPr>
              <a:t>highest	market prevalence. Surprising </a:t>
            </a:r>
            <a:r>
              <a:rPr lang="en-US" b="true" sz="3200" spc="-4">
                <a:solidFill>
                  <a:srgbClr val="124F5C"/>
                </a:solidFill>
                <a:latin typeface="DejaVu Sans Bold"/>
                <a:ea typeface="DejaVu Sans Bold"/>
                <a:cs typeface="DejaVu Sans Bold"/>
                <a:sym typeface="DejaVu Sans Bold"/>
              </a:rPr>
              <a:t>Tools, Business and Medical</a:t>
            </a:r>
            <a:r>
              <a:rPr lang="en-US" sz="3200" spc="-4">
                <a:solidFill>
                  <a:srgbClr val="124F5C"/>
                </a:solidFill>
                <a:latin typeface="DejaVu Sans Bold"/>
                <a:ea typeface="DejaVu Sans Bold"/>
                <a:cs typeface="DejaVu Sans Bold"/>
                <a:sym typeface="DejaVu Sans Bold"/>
              </a:rPr>
              <a:t> apps are also at the Top Count of applications.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0">
            <a:off x="360248" y="1701994"/>
            <a:ext cx="13184300" cy="8403806"/>
          </a:xfrm>
          <a:custGeom>
            <a:avLst/>
            <a:gdLst/>
            <a:ahLst/>
            <a:cxnLst/>
            <a:rect r="r" b="b" t="t" l="l"/>
            <a:pathLst>
              <a:path h="8403806" w="13184300">
                <a:moveTo>
                  <a:pt x="0" y="0"/>
                </a:moveTo>
                <a:lnTo>
                  <a:pt x="13184300" y="0"/>
                </a:lnTo>
                <a:lnTo>
                  <a:pt x="13184300" y="8403806"/>
                </a:lnTo>
                <a:lnTo>
                  <a:pt x="0" y="8403806"/>
                </a:lnTo>
                <a:lnTo>
                  <a:pt x="0" y="0"/>
                </a:lnTo>
                <a:close/>
              </a:path>
            </a:pathLst>
          </a:custGeom>
          <a:blipFill>
            <a:blip r:embed="rId2"/>
            <a:stretch>
              <a:fillRect l="0" t="0" r="0" b="0"/>
            </a:stretch>
          </a:blipFill>
        </p:spPr>
      </p:sp>
      <p:sp>
        <p:nvSpPr>
          <p:cNvPr name="TextBox 3" id="3"/>
          <p:cNvSpPr txBox="true"/>
          <p:nvPr/>
        </p:nvSpPr>
        <p:spPr>
          <a:xfrm rot="0">
            <a:off x="2237628" y="298248"/>
            <a:ext cx="12401344" cy="1358026"/>
          </a:xfrm>
          <a:prstGeom prst="rect">
            <a:avLst/>
          </a:prstGeom>
        </p:spPr>
        <p:txBody>
          <a:bodyPr anchor="t" rtlCol="false" tIns="0" lIns="0" bIns="0" rIns="0">
            <a:spAutoFit/>
          </a:bodyPr>
          <a:lstStyle/>
          <a:p>
            <a:pPr algn="l">
              <a:lnSpc>
                <a:spcPts val="5759"/>
              </a:lnSpc>
            </a:pPr>
            <a:r>
              <a:rPr lang="en-US" sz="4800" b="true">
                <a:solidFill>
                  <a:srgbClr val="CC0000"/>
                </a:solidFill>
                <a:latin typeface="Arial Bold"/>
                <a:ea typeface="Arial Bold"/>
                <a:cs typeface="Arial Bold"/>
                <a:sym typeface="Arial Bold"/>
              </a:rPr>
              <a:t>Top 10 installed apps in any category</a:t>
            </a:r>
          </a:p>
          <a:p>
            <a:pPr algn="l">
              <a:lnSpc>
                <a:spcPts val="5759"/>
              </a:lnSpc>
            </a:pPr>
          </a:p>
        </p:txBody>
      </p:sp>
      <p:grpSp>
        <p:nvGrpSpPr>
          <p:cNvPr name="Group 4" id="4"/>
          <p:cNvGrpSpPr/>
          <p:nvPr/>
        </p:nvGrpSpPr>
        <p:grpSpPr>
          <a:xfrm rot="0">
            <a:off x="989994" y="347778"/>
            <a:ext cx="1026516" cy="1012546"/>
            <a:chOff x="0" y="0"/>
            <a:chExt cx="1368688" cy="1350061"/>
          </a:xfrm>
        </p:grpSpPr>
        <p:sp>
          <p:nvSpPr>
            <p:cNvPr name="Freeform 5" id="5"/>
            <p:cNvSpPr/>
            <p:nvPr/>
          </p:nvSpPr>
          <p:spPr>
            <a:xfrm flipH="false" flipV="false" rot="0">
              <a:off x="0" y="0"/>
              <a:ext cx="1368679" cy="1350010"/>
            </a:xfrm>
            <a:custGeom>
              <a:avLst/>
              <a:gdLst/>
              <a:ahLst/>
              <a:cxnLst/>
              <a:rect r="r" b="b" t="t" l="l"/>
              <a:pathLst>
                <a:path h="1350010" w="1368679">
                  <a:moveTo>
                    <a:pt x="0" y="0"/>
                  </a:moveTo>
                  <a:lnTo>
                    <a:pt x="1368679" y="0"/>
                  </a:lnTo>
                  <a:lnTo>
                    <a:pt x="1368679" y="1350010"/>
                  </a:lnTo>
                  <a:lnTo>
                    <a:pt x="0" y="1350010"/>
                  </a:lnTo>
                  <a:close/>
                </a:path>
              </a:pathLst>
            </a:custGeom>
            <a:blipFill>
              <a:blip r:embed="rId3"/>
              <a:stretch>
                <a:fillRect l="0" t="-689" r="0" b="-693"/>
              </a:stretch>
            </a:blipFill>
          </p:spPr>
        </p:sp>
      </p:grpSp>
      <p:sp>
        <p:nvSpPr>
          <p:cNvPr name="TextBox 6" id="6"/>
          <p:cNvSpPr txBox="true"/>
          <p:nvPr/>
        </p:nvSpPr>
        <p:spPr>
          <a:xfrm rot="0">
            <a:off x="13737090" y="2166813"/>
            <a:ext cx="3871710" cy="4411623"/>
          </a:xfrm>
          <a:prstGeom prst="rect">
            <a:avLst/>
          </a:prstGeom>
        </p:spPr>
        <p:txBody>
          <a:bodyPr anchor="t" rtlCol="false" tIns="0" lIns="0" bIns="0" rIns="0">
            <a:spAutoFit/>
          </a:bodyPr>
          <a:lstStyle/>
          <a:p>
            <a:pPr algn="l">
              <a:lnSpc>
                <a:spcPts val="3359"/>
              </a:lnSpc>
            </a:pPr>
            <a:r>
              <a:rPr lang="en-US" sz="2799" spc="64">
                <a:solidFill>
                  <a:srgbClr val="124F5C"/>
                </a:solidFill>
                <a:latin typeface="DejaVu Sans Bold"/>
                <a:ea typeface="DejaVu Sans Bold"/>
                <a:cs typeface="DejaVu Sans Bold"/>
                <a:sym typeface="DejaVu Sans Bold"/>
              </a:rPr>
              <a:t>This graph shows the top installed  apps in the </a:t>
            </a:r>
            <a:r>
              <a:rPr lang="en-US" b="true" sz="2799" spc="64">
                <a:solidFill>
                  <a:srgbClr val="124F5C"/>
                </a:solidFill>
                <a:latin typeface="DejaVu Sans Bold"/>
                <a:ea typeface="DejaVu Sans Bold"/>
                <a:cs typeface="DejaVu Sans Bold"/>
                <a:sym typeface="DejaVu Sans Bold"/>
              </a:rPr>
              <a:t>‘Games’  </a:t>
            </a:r>
            <a:r>
              <a:rPr lang="en-US" sz="2799" spc="64">
                <a:solidFill>
                  <a:srgbClr val="124F5C"/>
                </a:solidFill>
                <a:latin typeface="DejaVu Sans Bold"/>
                <a:ea typeface="DejaVu Sans Bold"/>
                <a:cs typeface="DejaVu Sans Bold"/>
                <a:sym typeface="DejaVu Sans Bold"/>
              </a:rPr>
              <a:t>category. Further looking  into the play store reveals  that these apps are light,  casual, single player  games.</a:t>
            </a:r>
          </a:p>
        </p:txBody>
      </p:sp>
      <p:grpSp>
        <p:nvGrpSpPr>
          <p:cNvPr name="Group 7" id="7"/>
          <p:cNvGrpSpPr/>
          <p:nvPr/>
        </p:nvGrpSpPr>
        <p:grpSpPr>
          <a:xfrm rot="0">
            <a:off x="13632950" y="2117918"/>
            <a:ext cx="4261262" cy="4518938"/>
            <a:chOff x="0" y="0"/>
            <a:chExt cx="5681683" cy="6025251"/>
          </a:xfrm>
        </p:grpSpPr>
        <p:sp>
          <p:nvSpPr>
            <p:cNvPr name="Freeform 8" id="8"/>
            <p:cNvSpPr/>
            <p:nvPr/>
          </p:nvSpPr>
          <p:spPr>
            <a:xfrm flipH="false" flipV="false" rot="0">
              <a:off x="10922" y="16891"/>
              <a:ext cx="33909" cy="5990590"/>
            </a:xfrm>
            <a:custGeom>
              <a:avLst/>
              <a:gdLst/>
              <a:ahLst/>
              <a:cxnLst/>
              <a:rect r="r" b="b" t="t" l="l"/>
              <a:pathLst>
                <a:path h="5990590" w="33909">
                  <a:moveTo>
                    <a:pt x="33909" y="0"/>
                  </a:moveTo>
                  <a:lnTo>
                    <a:pt x="33909" y="5990590"/>
                  </a:lnTo>
                  <a:lnTo>
                    <a:pt x="0" y="5990590"/>
                  </a:lnTo>
                  <a:lnTo>
                    <a:pt x="0" y="0"/>
                  </a:lnTo>
                  <a:close/>
                </a:path>
              </a:pathLst>
            </a:custGeom>
            <a:solidFill>
              <a:srgbClr val="CC0000"/>
            </a:solidFill>
          </p:spPr>
        </p:sp>
        <p:sp>
          <p:nvSpPr>
            <p:cNvPr name="Freeform 9" id="9"/>
            <p:cNvSpPr/>
            <p:nvPr/>
          </p:nvSpPr>
          <p:spPr>
            <a:xfrm flipH="false" flipV="false" rot="0">
              <a:off x="5636514" y="16891"/>
              <a:ext cx="33909" cy="5990590"/>
            </a:xfrm>
            <a:custGeom>
              <a:avLst/>
              <a:gdLst/>
              <a:ahLst/>
              <a:cxnLst/>
              <a:rect r="r" b="b" t="t" l="l"/>
              <a:pathLst>
                <a:path h="5990590" w="33909">
                  <a:moveTo>
                    <a:pt x="33909" y="0"/>
                  </a:moveTo>
                  <a:lnTo>
                    <a:pt x="33909" y="5990590"/>
                  </a:lnTo>
                  <a:lnTo>
                    <a:pt x="0" y="5990590"/>
                  </a:lnTo>
                  <a:lnTo>
                    <a:pt x="0" y="0"/>
                  </a:lnTo>
                  <a:close/>
                </a:path>
              </a:pathLst>
            </a:custGeom>
            <a:solidFill>
              <a:srgbClr val="CC0000"/>
            </a:solidFill>
          </p:spPr>
        </p:sp>
        <p:sp>
          <p:nvSpPr>
            <p:cNvPr name="Freeform 10" id="10"/>
            <p:cNvSpPr/>
            <p:nvPr/>
          </p:nvSpPr>
          <p:spPr>
            <a:xfrm flipH="false" flipV="false" rot="0">
              <a:off x="16891" y="20447"/>
              <a:ext cx="5647563" cy="33782"/>
            </a:xfrm>
            <a:custGeom>
              <a:avLst/>
              <a:gdLst/>
              <a:ahLst/>
              <a:cxnLst/>
              <a:rect r="r" b="b" t="t" l="l"/>
              <a:pathLst>
                <a:path h="33782" w="5647563">
                  <a:moveTo>
                    <a:pt x="0" y="0"/>
                  </a:moveTo>
                  <a:lnTo>
                    <a:pt x="5647563" y="0"/>
                  </a:lnTo>
                  <a:lnTo>
                    <a:pt x="5647563" y="33782"/>
                  </a:lnTo>
                  <a:lnTo>
                    <a:pt x="0" y="33782"/>
                  </a:lnTo>
                  <a:close/>
                </a:path>
              </a:pathLst>
            </a:custGeom>
            <a:solidFill>
              <a:srgbClr val="CC0000"/>
            </a:solidFill>
          </p:spPr>
        </p:sp>
        <p:sp>
          <p:nvSpPr>
            <p:cNvPr name="Freeform 11" id="11"/>
            <p:cNvSpPr/>
            <p:nvPr/>
          </p:nvSpPr>
          <p:spPr>
            <a:xfrm flipH="false" flipV="false" rot="0">
              <a:off x="16891" y="5970143"/>
              <a:ext cx="5647563" cy="33909"/>
            </a:xfrm>
            <a:custGeom>
              <a:avLst/>
              <a:gdLst/>
              <a:ahLst/>
              <a:cxnLst/>
              <a:rect r="r" b="b" t="t" l="l"/>
              <a:pathLst>
                <a:path h="33909" w="5647563">
                  <a:moveTo>
                    <a:pt x="0" y="0"/>
                  </a:moveTo>
                  <a:lnTo>
                    <a:pt x="5647563" y="0"/>
                  </a:lnTo>
                  <a:lnTo>
                    <a:pt x="5647563" y="33909"/>
                  </a:lnTo>
                  <a:lnTo>
                    <a:pt x="0" y="33909"/>
                  </a:lnTo>
                  <a:close/>
                </a:path>
              </a:pathLst>
            </a:custGeom>
            <a:solidFill>
              <a:srgbClr val="CC0000"/>
            </a:solid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0">
            <a:off x="86621" y="2755064"/>
            <a:ext cx="18114757" cy="7531936"/>
          </a:xfrm>
          <a:custGeom>
            <a:avLst/>
            <a:gdLst/>
            <a:ahLst/>
            <a:cxnLst/>
            <a:rect r="r" b="b" t="t" l="l"/>
            <a:pathLst>
              <a:path h="7531936" w="18114757">
                <a:moveTo>
                  <a:pt x="0" y="0"/>
                </a:moveTo>
                <a:lnTo>
                  <a:pt x="18114758" y="0"/>
                </a:lnTo>
                <a:lnTo>
                  <a:pt x="18114758" y="7531936"/>
                </a:lnTo>
                <a:lnTo>
                  <a:pt x="0" y="7531936"/>
                </a:lnTo>
                <a:lnTo>
                  <a:pt x="0" y="0"/>
                </a:lnTo>
                <a:close/>
              </a:path>
            </a:pathLst>
          </a:custGeom>
          <a:blipFill>
            <a:blip r:embed="rId2"/>
            <a:stretch>
              <a:fillRect l="-650" t="-622" r="0" b="-622"/>
            </a:stretch>
          </a:blipFill>
        </p:spPr>
      </p:sp>
      <p:grpSp>
        <p:nvGrpSpPr>
          <p:cNvPr name="Group 3" id="3"/>
          <p:cNvGrpSpPr/>
          <p:nvPr/>
        </p:nvGrpSpPr>
        <p:grpSpPr>
          <a:xfrm rot="0">
            <a:off x="8206003" y="3736854"/>
            <a:ext cx="8606686" cy="2784178"/>
            <a:chOff x="0" y="0"/>
            <a:chExt cx="12482539" cy="4037979"/>
          </a:xfrm>
        </p:grpSpPr>
        <p:sp>
          <p:nvSpPr>
            <p:cNvPr name="Freeform 4" id="4"/>
            <p:cNvSpPr/>
            <p:nvPr/>
          </p:nvSpPr>
          <p:spPr>
            <a:xfrm flipH="false" flipV="false" rot="0">
              <a:off x="24130" y="16891"/>
              <a:ext cx="33909" cy="4003548"/>
            </a:xfrm>
            <a:custGeom>
              <a:avLst/>
              <a:gdLst/>
              <a:ahLst/>
              <a:cxnLst/>
              <a:rect r="r" b="b" t="t" l="l"/>
              <a:pathLst>
                <a:path h="4003548" w="33909">
                  <a:moveTo>
                    <a:pt x="33909" y="0"/>
                  </a:moveTo>
                  <a:lnTo>
                    <a:pt x="33909" y="4003548"/>
                  </a:lnTo>
                  <a:lnTo>
                    <a:pt x="0" y="4003548"/>
                  </a:lnTo>
                  <a:lnTo>
                    <a:pt x="0" y="0"/>
                  </a:lnTo>
                  <a:close/>
                </a:path>
              </a:pathLst>
            </a:custGeom>
            <a:solidFill>
              <a:srgbClr val="CC0000"/>
            </a:solidFill>
          </p:spPr>
        </p:sp>
        <p:sp>
          <p:nvSpPr>
            <p:cNvPr name="Freeform 5" id="5"/>
            <p:cNvSpPr/>
            <p:nvPr/>
          </p:nvSpPr>
          <p:spPr>
            <a:xfrm flipH="false" flipV="false" rot="0">
              <a:off x="12423902" y="16891"/>
              <a:ext cx="33909" cy="4003548"/>
            </a:xfrm>
            <a:custGeom>
              <a:avLst/>
              <a:gdLst/>
              <a:ahLst/>
              <a:cxnLst/>
              <a:rect r="r" b="b" t="t" l="l"/>
              <a:pathLst>
                <a:path h="4003548" w="33909">
                  <a:moveTo>
                    <a:pt x="33909" y="0"/>
                  </a:moveTo>
                  <a:lnTo>
                    <a:pt x="33909" y="4003548"/>
                  </a:lnTo>
                  <a:lnTo>
                    <a:pt x="0" y="4003548"/>
                  </a:lnTo>
                  <a:lnTo>
                    <a:pt x="0" y="0"/>
                  </a:lnTo>
                  <a:close/>
                </a:path>
              </a:pathLst>
            </a:custGeom>
            <a:solidFill>
              <a:srgbClr val="CC0000"/>
            </a:solidFill>
          </p:spPr>
        </p:sp>
        <p:sp>
          <p:nvSpPr>
            <p:cNvPr name="Freeform 6" id="6"/>
            <p:cNvSpPr/>
            <p:nvPr/>
          </p:nvSpPr>
          <p:spPr>
            <a:xfrm flipH="false" flipV="false" rot="0">
              <a:off x="16891" y="13589"/>
              <a:ext cx="12448159" cy="33909"/>
            </a:xfrm>
            <a:custGeom>
              <a:avLst/>
              <a:gdLst/>
              <a:ahLst/>
              <a:cxnLst/>
              <a:rect r="r" b="b" t="t" l="l"/>
              <a:pathLst>
                <a:path h="33909" w="12448159">
                  <a:moveTo>
                    <a:pt x="0" y="0"/>
                  </a:moveTo>
                  <a:lnTo>
                    <a:pt x="12448159" y="0"/>
                  </a:lnTo>
                  <a:lnTo>
                    <a:pt x="12448159" y="33909"/>
                  </a:lnTo>
                  <a:lnTo>
                    <a:pt x="0" y="33909"/>
                  </a:lnTo>
                  <a:close/>
                </a:path>
              </a:pathLst>
            </a:custGeom>
            <a:solidFill>
              <a:srgbClr val="CC0000"/>
            </a:solidFill>
          </p:spPr>
        </p:sp>
        <p:sp>
          <p:nvSpPr>
            <p:cNvPr name="Freeform 7" id="7"/>
            <p:cNvSpPr/>
            <p:nvPr/>
          </p:nvSpPr>
          <p:spPr>
            <a:xfrm flipH="false" flipV="false" rot="0">
              <a:off x="16891" y="3989959"/>
              <a:ext cx="12448159" cy="33909"/>
            </a:xfrm>
            <a:custGeom>
              <a:avLst/>
              <a:gdLst/>
              <a:ahLst/>
              <a:cxnLst/>
              <a:rect r="r" b="b" t="t" l="l"/>
              <a:pathLst>
                <a:path h="33909" w="12448159">
                  <a:moveTo>
                    <a:pt x="0" y="0"/>
                  </a:moveTo>
                  <a:lnTo>
                    <a:pt x="12448159" y="0"/>
                  </a:lnTo>
                  <a:lnTo>
                    <a:pt x="12448159" y="33909"/>
                  </a:lnTo>
                  <a:lnTo>
                    <a:pt x="0" y="33909"/>
                  </a:lnTo>
                  <a:close/>
                </a:path>
              </a:pathLst>
            </a:custGeom>
            <a:solidFill>
              <a:srgbClr val="CC0000"/>
            </a:solidFill>
          </p:spPr>
        </p:sp>
      </p:grpSp>
      <p:sp>
        <p:nvSpPr>
          <p:cNvPr name="TextBox 8" id="8"/>
          <p:cNvSpPr txBox="true"/>
          <p:nvPr/>
        </p:nvSpPr>
        <p:spPr>
          <a:xfrm rot="0">
            <a:off x="2420300" y="298704"/>
            <a:ext cx="8946834" cy="927140"/>
          </a:xfrm>
          <a:prstGeom prst="rect">
            <a:avLst/>
          </a:prstGeom>
        </p:spPr>
        <p:txBody>
          <a:bodyPr anchor="t" rtlCol="false" tIns="0" lIns="0" bIns="0" rIns="0">
            <a:spAutoFit/>
          </a:bodyPr>
          <a:lstStyle/>
          <a:p>
            <a:pPr algn="l">
              <a:lnSpc>
                <a:spcPts val="5759"/>
              </a:lnSpc>
            </a:pPr>
            <a:r>
              <a:rPr lang="en-US" sz="4800" b="true">
                <a:solidFill>
                  <a:srgbClr val="CC0000"/>
                </a:solidFill>
                <a:latin typeface="Arial Bold"/>
                <a:ea typeface="Arial Bold"/>
                <a:cs typeface="Arial Bold"/>
                <a:sym typeface="Arial Bold"/>
              </a:rPr>
              <a:t>Top Free Apps</a:t>
            </a:r>
          </a:p>
        </p:txBody>
      </p:sp>
      <p:grpSp>
        <p:nvGrpSpPr>
          <p:cNvPr name="Group 9" id="9"/>
          <p:cNvGrpSpPr/>
          <p:nvPr/>
        </p:nvGrpSpPr>
        <p:grpSpPr>
          <a:xfrm rot="0">
            <a:off x="1010870" y="343822"/>
            <a:ext cx="1026516" cy="1012546"/>
            <a:chOff x="0" y="0"/>
            <a:chExt cx="1368688" cy="1350061"/>
          </a:xfrm>
        </p:grpSpPr>
        <p:sp>
          <p:nvSpPr>
            <p:cNvPr name="Freeform 10" id="10"/>
            <p:cNvSpPr/>
            <p:nvPr/>
          </p:nvSpPr>
          <p:spPr>
            <a:xfrm flipH="false" flipV="false" rot="0">
              <a:off x="0" y="0"/>
              <a:ext cx="1368679" cy="1350010"/>
            </a:xfrm>
            <a:custGeom>
              <a:avLst/>
              <a:gdLst/>
              <a:ahLst/>
              <a:cxnLst/>
              <a:rect r="r" b="b" t="t" l="l"/>
              <a:pathLst>
                <a:path h="1350010" w="1368679">
                  <a:moveTo>
                    <a:pt x="0" y="0"/>
                  </a:moveTo>
                  <a:lnTo>
                    <a:pt x="1368679" y="0"/>
                  </a:lnTo>
                  <a:lnTo>
                    <a:pt x="1368679" y="1350010"/>
                  </a:lnTo>
                  <a:lnTo>
                    <a:pt x="0" y="1350010"/>
                  </a:lnTo>
                  <a:close/>
                </a:path>
              </a:pathLst>
            </a:custGeom>
            <a:blipFill>
              <a:blip r:embed="rId3"/>
              <a:stretch>
                <a:fillRect l="0" t="-689" r="0" b="-693"/>
              </a:stretch>
            </a:blipFill>
          </p:spPr>
        </p:sp>
      </p:grpSp>
      <p:sp>
        <p:nvSpPr>
          <p:cNvPr name="TextBox 11" id="11"/>
          <p:cNvSpPr txBox="true"/>
          <p:nvPr/>
        </p:nvSpPr>
        <p:spPr>
          <a:xfrm rot="0">
            <a:off x="8310143" y="3923693"/>
            <a:ext cx="8091559" cy="2295575"/>
          </a:xfrm>
          <a:prstGeom prst="rect">
            <a:avLst/>
          </a:prstGeom>
        </p:spPr>
        <p:txBody>
          <a:bodyPr anchor="t" rtlCol="false" tIns="0" lIns="0" bIns="0" rIns="0">
            <a:spAutoFit/>
          </a:bodyPr>
          <a:lstStyle/>
          <a:p>
            <a:pPr algn="just" marL="618578" indent="-309289" lvl="1">
              <a:lnSpc>
                <a:spcPts val="3415"/>
              </a:lnSpc>
              <a:buFont typeface="Arial"/>
              <a:buChar char="•"/>
            </a:pPr>
            <a:r>
              <a:rPr lang="en-US" sz="2475" spc="-66">
                <a:solidFill>
                  <a:srgbClr val="124F5B"/>
                </a:solidFill>
                <a:latin typeface="DejaVu Sans Bold"/>
                <a:ea typeface="DejaVu Sans Bold"/>
                <a:cs typeface="DejaVu Sans Bold"/>
                <a:sym typeface="DejaVu Sans Bold"/>
              </a:rPr>
              <a:t>There are a total of </a:t>
            </a:r>
            <a:r>
              <a:rPr lang="en-US" b="true" sz="2475" spc="-66">
                <a:solidFill>
                  <a:srgbClr val="124F5B"/>
                </a:solidFill>
                <a:latin typeface="DejaVu Sans Bold"/>
                <a:ea typeface="DejaVu Sans Bold"/>
                <a:cs typeface="DejaVu Sans Bold"/>
                <a:sym typeface="DejaVu Sans Bold"/>
              </a:rPr>
              <a:t>20 </a:t>
            </a:r>
            <a:r>
              <a:rPr lang="en-US" sz="2475" spc="-66">
                <a:solidFill>
                  <a:srgbClr val="124F5B"/>
                </a:solidFill>
                <a:latin typeface="DejaVu Sans Bold"/>
                <a:ea typeface="DejaVu Sans Bold"/>
                <a:cs typeface="DejaVu Sans Bold"/>
                <a:sym typeface="DejaVu Sans Bold"/>
              </a:rPr>
              <a:t>free apps  with over </a:t>
            </a:r>
            <a:r>
              <a:rPr lang="en-US" b="true" sz="2475" spc="-66">
                <a:solidFill>
                  <a:srgbClr val="124F5B"/>
                </a:solidFill>
                <a:latin typeface="DejaVu Sans Bold"/>
                <a:ea typeface="DejaVu Sans Bold"/>
                <a:cs typeface="DejaVu Sans Bold"/>
                <a:sym typeface="DejaVu Sans Bold"/>
              </a:rPr>
              <a:t>one billion </a:t>
            </a:r>
            <a:r>
              <a:rPr lang="en-US" sz="2475" spc="-66">
                <a:solidFill>
                  <a:srgbClr val="124F5B"/>
                </a:solidFill>
                <a:latin typeface="DejaVu Sans Bold"/>
                <a:ea typeface="DejaVu Sans Bold"/>
                <a:cs typeface="DejaVu Sans Bold"/>
                <a:sym typeface="DejaVu Sans Bold"/>
              </a:rPr>
              <a:t>installs.</a:t>
            </a:r>
          </a:p>
          <a:p>
            <a:pPr algn="just" marL="618578" indent="-309289" lvl="1">
              <a:lnSpc>
                <a:spcPts val="3415"/>
              </a:lnSpc>
              <a:buFont typeface="Arial"/>
              <a:buChar char="•"/>
            </a:pPr>
            <a:r>
              <a:rPr lang="en-US" sz="2475" spc="-225">
                <a:solidFill>
                  <a:srgbClr val="124F5B"/>
                </a:solidFill>
                <a:latin typeface="DejaVu Sans Bold"/>
                <a:ea typeface="DejaVu Sans Bold"/>
                <a:cs typeface="DejaVu Sans Bold"/>
                <a:sym typeface="DejaVu Sans Bold"/>
              </a:rPr>
              <a:t>The top categories in which these  apps fall are </a:t>
            </a:r>
            <a:r>
              <a:rPr lang="en-US" b="true" sz="2475" spc="-225">
                <a:solidFill>
                  <a:srgbClr val="124F5B"/>
                </a:solidFill>
                <a:latin typeface="DejaVu Sans Bold"/>
                <a:ea typeface="DejaVu Sans Bold"/>
                <a:cs typeface="DejaVu Sans Bold"/>
                <a:sym typeface="DejaVu Sans Bold"/>
              </a:rPr>
              <a:t>Communication</a:t>
            </a:r>
            <a:r>
              <a:rPr lang="en-US" sz="2475" spc="-225">
                <a:solidFill>
                  <a:srgbClr val="124F5B"/>
                </a:solidFill>
                <a:latin typeface="DejaVu Sans Bold"/>
                <a:ea typeface="DejaVu Sans Bold"/>
                <a:cs typeface="DejaVu Sans Bold"/>
                <a:sym typeface="DejaVu Sans Bold"/>
              </a:rPr>
              <a:t>(6),  </a:t>
            </a:r>
            <a:r>
              <a:rPr lang="en-US" b="true" sz="2475" spc="-225">
                <a:solidFill>
                  <a:srgbClr val="124F5B"/>
                </a:solidFill>
                <a:latin typeface="DejaVu Sans Bold"/>
                <a:ea typeface="DejaVu Sans Bold"/>
                <a:cs typeface="DejaVu Sans Bold"/>
                <a:sym typeface="DejaVu Sans Bold"/>
              </a:rPr>
              <a:t>Social</a:t>
            </a:r>
            <a:r>
              <a:rPr lang="en-US" sz="2475" spc="-225">
                <a:solidFill>
                  <a:srgbClr val="124F5B"/>
                </a:solidFill>
                <a:latin typeface="DejaVu Sans Bold"/>
                <a:ea typeface="DejaVu Sans Bold"/>
                <a:cs typeface="DejaVu Sans Bold"/>
                <a:sym typeface="DejaVu Sans Bold"/>
              </a:rPr>
              <a:t>(3), </a:t>
            </a:r>
            <a:r>
              <a:rPr lang="en-US" b="true" sz="2475" spc="-225">
                <a:solidFill>
                  <a:srgbClr val="124F5B"/>
                </a:solidFill>
                <a:latin typeface="DejaVu Sans Bold"/>
                <a:ea typeface="DejaVu Sans Bold"/>
                <a:cs typeface="DejaVu Sans Bold"/>
                <a:sym typeface="DejaVu Sans Bold"/>
              </a:rPr>
              <a:t>Video Players</a:t>
            </a:r>
            <a:r>
              <a:rPr lang="en-US" sz="2475" spc="-225">
                <a:solidFill>
                  <a:srgbClr val="124F5B"/>
                </a:solidFill>
                <a:latin typeface="DejaVu Sans Bold"/>
                <a:ea typeface="DejaVu Sans Bold"/>
                <a:cs typeface="DejaVu Sans Bold"/>
                <a:sym typeface="DejaVu Sans Bold"/>
              </a:rPr>
              <a:t>(2), </a:t>
            </a:r>
            <a:r>
              <a:rPr lang="en-US" b="true" sz="2475" spc="-225">
                <a:solidFill>
                  <a:srgbClr val="124F5B"/>
                </a:solidFill>
                <a:latin typeface="DejaVu Sans Bold"/>
                <a:ea typeface="DejaVu Sans Bold"/>
                <a:cs typeface="DejaVu Sans Bold"/>
                <a:sym typeface="DejaVu Sans Bold"/>
              </a:rPr>
              <a:t>Travel  and Local</a:t>
            </a:r>
            <a:r>
              <a:rPr lang="en-US" sz="2475" spc="-225">
                <a:solidFill>
                  <a:srgbClr val="124F5B"/>
                </a:solidFill>
                <a:latin typeface="DejaVu Sans Bold"/>
                <a:ea typeface="DejaVu Sans Bold"/>
                <a:cs typeface="DejaVu Sans Bold"/>
                <a:sym typeface="DejaVu Sans Bold"/>
              </a:rPr>
              <a:t>(2).</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2281204" y="388732"/>
            <a:ext cx="12315506" cy="927140"/>
          </a:xfrm>
          <a:prstGeom prst="rect">
            <a:avLst/>
          </a:prstGeom>
        </p:spPr>
        <p:txBody>
          <a:bodyPr anchor="t" rtlCol="false" tIns="0" lIns="0" bIns="0" rIns="0">
            <a:spAutoFit/>
          </a:bodyPr>
          <a:lstStyle/>
          <a:p>
            <a:pPr algn="l">
              <a:lnSpc>
                <a:spcPts val="5759"/>
              </a:lnSpc>
            </a:pPr>
            <a:r>
              <a:rPr lang="en-US" b="true" sz="4800" spc="-210">
                <a:solidFill>
                  <a:srgbClr val="CC0000"/>
                </a:solidFill>
                <a:latin typeface="Arial Bold"/>
                <a:ea typeface="Arial Bold"/>
                <a:cs typeface="Arial Bold"/>
                <a:sym typeface="Arial Bold"/>
              </a:rPr>
              <a:t>Top Paid Apps Based on Revenue Generated</a:t>
            </a:r>
          </a:p>
        </p:txBody>
      </p:sp>
      <p:grpSp>
        <p:nvGrpSpPr>
          <p:cNvPr name="Group 3" id="3"/>
          <p:cNvGrpSpPr/>
          <p:nvPr/>
        </p:nvGrpSpPr>
        <p:grpSpPr>
          <a:xfrm rot="0">
            <a:off x="989994" y="347778"/>
            <a:ext cx="1026516" cy="1012546"/>
            <a:chOff x="0" y="0"/>
            <a:chExt cx="1368688" cy="1350061"/>
          </a:xfrm>
        </p:grpSpPr>
        <p:sp>
          <p:nvSpPr>
            <p:cNvPr name="Freeform 4" id="4"/>
            <p:cNvSpPr/>
            <p:nvPr/>
          </p:nvSpPr>
          <p:spPr>
            <a:xfrm flipH="false" flipV="false" rot="0">
              <a:off x="0" y="0"/>
              <a:ext cx="1368679" cy="1350010"/>
            </a:xfrm>
            <a:custGeom>
              <a:avLst/>
              <a:gdLst/>
              <a:ahLst/>
              <a:cxnLst/>
              <a:rect r="r" b="b" t="t" l="l"/>
              <a:pathLst>
                <a:path h="1350010" w="1368679">
                  <a:moveTo>
                    <a:pt x="0" y="0"/>
                  </a:moveTo>
                  <a:lnTo>
                    <a:pt x="1368679" y="0"/>
                  </a:lnTo>
                  <a:lnTo>
                    <a:pt x="1368679" y="1350010"/>
                  </a:lnTo>
                  <a:lnTo>
                    <a:pt x="0" y="1350010"/>
                  </a:lnTo>
                  <a:close/>
                </a:path>
              </a:pathLst>
            </a:custGeom>
            <a:blipFill>
              <a:blip r:embed="rId2"/>
              <a:stretch>
                <a:fillRect l="0" t="-689" r="0" b="-693"/>
              </a:stretch>
            </a:blipFill>
          </p:spPr>
        </p:sp>
      </p:grpSp>
      <p:grpSp>
        <p:nvGrpSpPr>
          <p:cNvPr name="Group 5" id="5"/>
          <p:cNvGrpSpPr/>
          <p:nvPr/>
        </p:nvGrpSpPr>
        <p:grpSpPr>
          <a:xfrm rot="0">
            <a:off x="525808" y="1770882"/>
            <a:ext cx="5233888" cy="7392090"/>
            <a:chOff x="0" y="0"/>
            <a:chExt cx="6978517" cy="9856120"/>
          </a:xfrm>
        </p:grpSpPr>
        <p:sp>
          <p:nvSpPr>
            <p:cNvPr name="Freeform 6" id="6"/>
            <p:cNvSpPr/>
            <p:nvPr/>
          </p:nvSpPr>
          <p:spPr>
            <a:xfrm flipH="false" flipV="false" rot="0">
              <a:off x="13458" y="14639"/>
              <a:ext cx="25305" cy="9825449"/>
            </a:xfrm>
            <a:custGeom>
              <a:avLst/>
              <a:gdLst/>
              <a:ahLst/>
              <a:cxnLst/>
              <a:rect r="r" b="b" t="t" l="l"/>
              <a:pathLst>
                <a:path h="9825449" w="25305">
                  <a:moveTo>
                    <a:pt x="25306" y="0"/>
                  </a:moveTo>
                  <a:lnTo>
                    <a:pt x="25306" y="9825449"/>
                  </a:lnTo>
                  <a:lnTo>
                    <a:pt x="0" y="9825449"/>
                  </a:lnTo>
                  <a:lnTo>
                    <a:pt x="0" y="0"/>
                  </a:lnTo>
                  <a:close/>
                </a:path>
              </a:pathLst>
            </a:custGeom>
            <a:solidFill>
              <a:srgbClr val="CC0000"/>
            </a:solidFill>
          </p:spPr>
        </p:sp>
        <p:sp>
          <p:nvSpPr>
            <p:cNvPr name="Freeform 7" id="7"/>
            <p:cNvSpPr/>
            <p:nvPr/>
          </p:nvSpPr>
          <p:spPr>
            <a:xfrm flipH="false" flipV="false" rot="0">
              <a:off x="6939387" y="14639"/>
              <a:ext cx="25305" cy="9825449"/>
            </a:xfrm>
            <a:custGeom>
              <a:avLst/>
              <a:gdLst/>
              <a:ahLst/>
              <a:cxnLst/>
              <a:rect r="r" b="b" t="t" l="l"/>
              <a:pathLst>
                <a:path h="9825449" w="25305">
                  <a:moveTo>
                    <a:pt x="25306" y="0"/>
                  </a:moveTo>
                  <a:lnTo>
                    <a:pt x="25306" y="9825449"/>
                  </a:lnTo>
                  <a:lnTo>
                    <a:pt x="0" y="9825449"/>
                  </a:lnTo>
                  <a:lnTo>
                    <a:pt x="0" y="0"/>
                  </a:lnTo>
                  <a:close/>
                </a:path>
              </a:pathLst>
            </a:custGeom>
            <a:solidFill>
              <a:srgbClr val="CC0000"/>
            </a:solidFill>
          </p:spPr>
        </p:sp>
        <p:sp>
          <p:nvSpPr>
            <p:cNvPr name="Freeform 8" id="8"/>
            <p:cNvSpPr/>
            <p:nvPr/>
          </p:nvSpPr>
          <p:spPr>
            <a:xfrm flipH="false" flipV="false" rot="0">
              <a:off x="12605" y="33461"/>
              <a:ext cx="6952940" cy="29389"/>
            </a:xfrm>
            <a:custGeom>
              <a:avLst/>
              <a:gdLst/>
              <a:ahLst/>
              <a:cxnLst/>
              <a:rect r="r" b="b" t="t" l="l"/>
              <a:pathLst>
                <a:path h="29389" w="6952940">
                  <a:moveTo>
                    <a:pt x="0" y="0"/>
                  </a:moveTo>
                  <a:lnTo>
                    <a:pt x="6952940" y="0"/>
                  </a:lnTo>
                  <a:lnTo>
                    <a:pt x="6952940" y="29389"/>
                  </a:lnTo>
                  <a:lnTo>
                    <a:pt x="0" y="29389"/>
                  </a:lnTo>
                  <a:close/>
                </a:path>
              </a:pathLst>
            </a:custGeom>
            <a:solidFill>
              <a:srgbClr val="CC0000"/>
            </a:solidFill>
          </p:spPr>
        </p:sp>
        <p:sp>
          <p:nvSpPr>
            <p:cNvPr name="Freeform 9" id="9"/>
            <p:cNvSpPr/>
            <p:nvPr/>
          </p:nvSpPr>
          <p:spPr>
            <a:xfrm flipH="false" flipV="false" rot="0">
              <a:off x="12605" y="9791988"/>
              <a:ext cx="6952940" cy="29388"/>
            </a:xfrm>
            <a:custGeom>
              <a:avLst/>
              <a:gdLst/>
              <a:ahLst/>
              <a:cxnLst/>
              <a:rect r="r" b="b" t="t" l="l"/>
              <a:pathLst>
                <a:path h="29388" w="6952940">
                  <a:moveTo>
                    <a:pt x="0" y="0"/>
                  </a:moveTo>
                  <a:lnTo>
                    <a:pt x="6952940" y="0"/>
                  </a:lnTo>
                  <a:lnTo>
                    <a:pt x="6952940" y="29388"/>
                  </a:lnTo>
                  <a:lnTo>
                    <a:pt x="0" y="29388"/>
                  </a:lnTo>
                  <a:close/>
                </a:path>
              </a:pathLst>
            </a:custGeom>
            <a:solidFill>
              <a:srgbClr val="CC0000"/>
            </a:solidFill>
          </p:spPr>
        </p:sp>
      </p:grpSp>
      <p:sp>
        <p:nvSpPr>
          <p:cNvPr name="TextBox 10" id="10"/>
          <p:cNvSpPr txBox="true"/>
          <p:nvPr/>
        </p:nvSpPr>
        <p:spPr>
          <a:xfrm rot="0">
            <a:off x="380198" y="1991152"/>
            <a:ext cx="5168229" cy="7267148"/>
          </a:xfrm>
          <a:prstGeom prst="rect">
            <a:avLst/>
          </a:prstGeom>
        </p:spPr>
        <p:txBody>
          <a:bodyPr anchor="t" rtlCol="false" tIns="0" lIns="0" bIns="0" rIns="0">
            <a:spAutoFit/>
          </a:bodyPr>
          <a:lstStyle/>
          <a:p>
            <a:pPr algn="just" marL="616414" indent="-308207" lvl="1">
              <a:lnSpc>
                <a:spcPts val="3418"/>
              </a:lnSpc>
              <a:buFont typeface="Arial"/>
              <a:buChar char="•"/>
            </a:pPr>
            <a:r>
              <a:rPr lang="en-US" sz="2477" spc="23">
                <a:solidFill>
                  <a:srgbClr val="004C54"/>
                </a:solidFill>
                <a:latin typeface="Arial"/>
                <a:ea typeface="Arial"/>
                <a:cs typeface="Arial"/>
                <a:sym typeface="Arial"/>
              </a:rPr>
              <a:t>Revenue generated is  given by the formula:</a:t>
            </a:r>
          </a:p>
          <a:p>
            <a:pPr algn="just" marL="616414" indent="-308207" lvl="1">
              <a:lnSpc>
                <a:spcPts val="2972"/>
              </a:lnSpc>
            </a:pPr>
            <a:r>
              <a:rPr lang="en-US" b="true" sz="2477" spc="-116">
                <a:solidFill>
                  <a:srgbClr val="004C54"/>
                </a:solidFill>
                <a:latin typeface="Arial Bold"/>
                <a:ea typeface="Arial Bold"/>
                <a:cs typeface="Arial Bold"/>
                <a:sym typeface="Arial Bold"/>
              </a:rPr>
              <a:t>         Revenue  =    Installs *   Price</a:t>
            </a:r>
          </a:p>
          <a:p>
            <a:pPr algn="just" marL="616414" indent="-308207" lvl="1">
              <a:lnSpc>
                <a:spcPts val="3418"/>
              </a:lnSpc>
              <a:buFont typeface="Arial"/>
              <a:buChar char="•"/>
            </a:pPr>
            <a:r>
              <a:rPr lang="en-US" sz="2477" spc="54">
                <a:solidFill>
                  <a:srgbClr val="004C54"/>
                </a:solidFill>
                <a:latin typeface="Arial"/>
                <a:ea typeface="Arial"/>
                <a:cs typeface="Arial"/>
                <a:sym typeface="Arial"/>
              </a:rPr>
              <a:t>Note that in this case,  revenue refers to the  money earned only from  paid app installs.</a:t>
            </a:r>
          </a:p>
          <a:p>
            <a:pPr algn="just" marL="616414" indent="-308207" lvl="1">
              <a:lnSpc>
                <a:spcPts val="3418"/>
              </a:lnSpc>
              <a:buFont typeface="Arial"/>
              <a:buChar char="•"/>
            </a:pPr>
            <a:r>
              <a:rPr lang="en-US" sz="2477" spc="-185">
                <a:solidFill>
                  <a:srgbClr val="004C54"/>
                </a:solidFill>
                <a:latin typeface="Arial"/>
                <a:ea typeface="Arial"/>
                <a:cs typeface="Arial"/>
                <a:sym typeface="Arial"/>
              </a:rPr>
              <a:t>The top categories in  which these apps fall are  </a:t>
            </a:r>
            <a:r>
              <a:rPr lang="en-US" b="true" sz="2477" spc="-185">
                <a:solidFill>
                  <a:srgbClr val="004C54"/>
                </a:solidFill>
                <a:latin typeface="Arial Bold"/>
                <a:ea typeface="Arial Bold"/>
                <a:cs typeface="Arial Bold"/>
                <a:sym typeface="Arial Bold"/>
              </a:rPr>
              <a:t>Lifestyle</a:t>
            </a:r>
            <a:r>
              <a:rPr lang="en-US" sz="2477" spc="-185">
                <a:solidFill>
                  <a:srgbClr val="004C54"/>
                </a:solidFill>
                <a:latin typeface="Arial"/>
                <a:ea typeface="Arial"/>
                <a:cs typeface="Arial"/>
                <a:sym typeface="Arial"/>
              </a:rPr>
              <a:t>(5), </a:t>
            </a:r>
            <a:r>
              <a:rPr lang="en-US" b="true" sz="2477" spc="-185">
                <a:solidFill>
                  <a:srgbClr val="004C54"/>
                </a:solidFill>
                <a:latin typeface="Arial Bold"/>
                <a:ea typeface="Arial Bold"/>
                <a:cs typeface="Arial Bold"/>
                <a:sym typeface="Arial Bold"/>
              </a:rPr>
              <a:t>Family</a:t>
            </a:r>
            <a:r>
              <a:rPr lang="en-US" sz="2477" spc="-185">
                <a:solidFill>
                  <a:srgbClr val="004C54"/>
                </a:solidFill>
                <a:latin typeface="Arial"/>
                <a:ea typeface="Arial"/>
                <a:cs typeface="Arial"/>
                <a:sym typeface="Arial"/>
              </a:rPr>
              <a:t>(5),  </a:t>
            </a:r>
            <a:r>
              <a:rPr lang="en-US" b="true" sz="2477" spc="-185">
                <a:solidFill>
                  <a:srgbClr val="004C54"/>
                </a:solidFill>
                <a:latin typeface="Arial Bold"/>
                <a:ea typeface="Arial Bold"/>
                <a:cs typeface="Arial Bold"/>
                <a:sym typeface="Arial Bold"/>
              </a:rPr>
              <a:t>and Game</a:t>
            </a:r>
            <a:r>
              <a:rPr lang="en-US" sz="2477" spc="-185">
                <a:solidFill>
                  <a:srgbClr val="004C54"/>
                </a:solidFill>
                <a:latin typeface="Arial"/>
                <a:ea typeface="Arial"/>
                <a:cs typeface="Arial"/>
                <a:sym typeface="Arial"/>
              </a:rPr>
              <a:t>(4).</a:t>
            </a:r>
          </a:p>
          <a:p>
            <a:pPr algn="just" marL="616414" indent="-308207" lvl="1">
              <a:lnSpc>
                <a:spcPts val="3418"/>
              </a:lnSpc>
              <a:buFont typeface="Arial"/>
              <a:buChar char="•"/>
            </a:pPr>
            <a:r>
              <a:rPr lang="en-US" b="true" sz="2477" spc="-7">
                <a:solidFill>
                  <a:srgbClr val="004C54"/>
                </a:solidFill>
                <a:latin typeface="Arial Bold"/>
                <a:ea typeface="Arial Bold"/>
                <a:cs typeface="Arial Bold"/>
                <a:sym typeface="Arial Bold"/>
              </a:rPr>
              <a:t>Minecraft</a:t>
            </a:r>
            <a:r>
              <a:rPr lang="en-US" sz="2477" spc="-7">
                <a:solidFill>
                  <a:srgbClr val="004C54"/>
                </a:solidFill>
                <a:latin typeface="Arial"/>
                <a:ea typeface="Arial"/>
                <a:cs typeface="Arial"/>
                <a:sym typeface="Arial"/>
              </a:rPr>
              <a:t>, </a:t>
            </a:r>
            <a:r>
              <a:rPr lang="en-US" b="true" sz="2477" spc="-7">
                <a:solidFill>
                  <a:srgbClr val="004C54"/>
                </a:solidFill>
                <a:latin typeface="Arial Bold"/>
                <a:ea typeface="Arial Bold"/>
                <a:cs typeface="Arial Bold"/>
                <a:sym typeface="Arial Bold"/>
              </a:rPr>
              <a:t>I am rich</a:t>
            </a:r>
            <a:r>
              <a:rPr lang="en-US" sz="2477" spc="-7">
                <a:solidFill>
                  <a:srgbClr val="004C54"/>
                </a:solidFill>
                <a:latin typeface="Arial"/>
                <a:ea typeface="Arial"/>
                <a:cs typeface="Arial"/>
                <a:sym typeface="Arial"/>
              </a:rPr>
              <a:t>, and </a:t>
            </a:r>
            <a:r>
              <a:rPr lang="en-US" b="true" sz="2477" spc="-7">
                <a:solidFill>
                  <a:srgbClr val="004C54"/>
                </a:solidFill>
                <a:latin typeface="Arial Bold"/>
                <a:ea typeface="Arial Bold"/>
                <a:cs typeface="Arial Bold"/>
                <a:sym typeface="Arial Bold"/>
              </a:rPr>
              <a:t>I am  rich premium </a:t>
            </a:r>
            <a:r>
              <a:rPr lang="en-US" sz="2477" spc="-7">
                <a:solidFill>
                  <a:srgbClr val="004C54"/>
                </a:solidFill>
                <a:latin typeface="Arial"/>
                <a:ea typeface="Arial"/>
                <a:cs typeface="Arial"/>
                <a:sym typeface="Arial"/>
              </a:rPr>
              <a:t>are the top paid  apps based on revenue  generated.</a:t>
            </a:r>
          </a:p>
          <a:p>
            <a:pPr algn="just" marL="616414" indent="-308207" lvl="1">
              <a:lnSpc>
                <a:spcPts val="3418"/>
              </a:lnSpc>
              <a:buFont typeface="Arial"/>
              <a:buChar char="•"/>
            </a:pPr>
            <a:r>
              <a:rPr lang="en-US" b="true" sz="2477" spc="-7">
                <a:solidFill>
                  <a:srgbClr val="004C54"/>
                </a:solidFill>
                <a:latin typeface="Arial Bold"/>
                <a:ea typeface="Arial Bold"/>
                <a:cs typeface="Arial Bold"/>
                <a:sym typeface="Arial Bold"/>
              </a:rPr>
              <a:t>Minecraft </a:t>
            </a:r>
            <a:r>
              <a:rPr lang="en-US" sz="2477" spc="-7">
                <a:solidFill>
                  <a:srgbClr val="004C54"/>
                </a:solidFill>
                <a:latin typeface="Arial"/>
                <a:ea typeface="Arial"/>
                <a:cs typeface="Arial"/>
                <a:sym typeface="Arial"/>
              </a:rPr>
              <a:t>is the only app that  has over </a:t>
            </a:r>
            <a:r>
              <a:rPr lang="en-US" b="true" sz="2477" spc="-7">
                <a:solidFill>
                  <a:srgbClr val="004C54"/>
                </a:solidFill>
                <a:latin typeface="Arial Bold"/>
                <a:ea typeface="Arial Bold"/>
                <a:cs typeface="Arial Bold"/>
                <a:sym typeface="Arial Bold"/>
              </a:rPr>
              <a:t>10  M  </a:t>
            </a:r>
            <a:r>
              <a:rPr lang="en-US" sz="2477" spc="-7">
                <a:solidFill>
                  <a:srgbClr val="004C54"/>
                </a:solidFill>
                <a:latin typeface="Arial"/>
                <a:ea typeface="Arial"/>
                <a:cs typeface="Arial"/>
                <a:sym typeface="Arial"/>
              </a:rPr>
              <a:t>installs.</a:t>
            </a:r>
          </a:p>
          <a:p>
            <a:pPr algn="just" marL="616414" indent="-308207" lvl="1">
              <a:lnSpc>
                <a:spcPts val="3418"/>
              </a:lnSpc>
            </a:pPr>
          </a:p>
        </p:txBody>
      </p:sp>
      <p:sp>
        <p:nvSpPr>
          <p:cNvPr name="Freeform 11" id="11"/>
          <p:cNvSpPr/>
          <p:nvPr/>
        </p:nvSpPr>
        <p:spPr>
          <a:xfrm flipH="false" flipV="false" rot="0">
            <a:off x="5759696" y="2095927"/>
            <a:ext cx="12340994" cy="6794241"/>
          </a:xfrm>
          <a:custGeom>
            <a:avLst/>
            <a:gdLst/>
            <a:ahLst/>
            <a:cxnLst/>
            <a:rect r="r" b="b" t="t" l="l"/>
            <a:pathLst>
              <a:path h="6794241" w="12340994">
                <a:moveTo>
                  <a:pt x="0" y="0"/>
                </a:moveTo>
                <a:lnTo>
                  <a:pt x="12340993" y="0"/>
                </a:lnTo>
                <a:lnTo>
                  <a:pt x="12340993" y="6794241"/>
                </a:lnTo>
                <a:lnTo>
                  <a:pt x="0" y="6794241"/>
                </a:lnTo>
                <a:lnTo>
                  <a:pt x="0" y="0"/>
                </a:lnTo>
                <a:close/>
              </a:path>
            </a:pathLst>
          </a:custGeom>
          <a:blipFill>
            <a:blip r:embed="rId3"/>
            <a:stretch>
              <a:fillRect l="-843" t="-400" r="0" b="-40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0">
            <a:off x="167522" y="1828366"/>
            <a:ext cx="11252778" cy="8458634"/>
          </a:xfrm>
          <a:custGeom>
            <a:avLst/>
            <a:gdLst/>
            <a:ahLst/>
            <a:cxnLst/>
            <a:rect r="r" b="b" t="t" l="l"/>
            <a:pathLst>
              <a:path h="8458634" w="11252778">
                <a:moveTo>
                  <a:pt x="0" y="0"/>
                </a:moveTo>
                <a:lnTo>
                  <a:pt x="11252778" y="0"/>
                </a:lnTo>
                <a:lnTo>
                  <a:pt x="11252778" y="8458634"/>
                </a:lnTo>
                <a:lnTo>
                  <a:pt x="0" y="8458634"/>
                </a:lnTo>
                <a:lnTo>
                  <a:pt x="0" y="0"/>
                </a:lnTo>
                <a:close/>
              </a:path>
            </a:pathLst>
          </a:custGeom>
          <a:blipFill>
            <a:blip r:embed="rId2"/>
            <a:stretch>
              <a:fillRect l="0" t="0" r="0" b="0"/>
            </a:stretch>
          </a:blipFill>
        </p:spPr>
      </p:sp>
      <p:sp>
        <p:nvSpPr>
          <p:cNvPr name="TextBox 3" id="3"/>
          <p:cNvSpPr txBox="true"/>
          <p:nvPr/>
        </p:nvSpPr>
        <p:spPr>
          <a:xfrm rot="0">
            <a:off x="2318768" y="298248"/>
            <a:ext cx="12662950" cy="1665804"/>
          </a:xfrm>
          <a:prstGeom prst="rect">
            <a:avLst/>
          </a:prstGeom>
        </p:spPr>
        <p:txBody>
          <a:bodyPr anchor="t" rtlCol="false" tIns="0" lIns="0" bIns="0" rIns="0">
            <a:spAutoFit/>
          </a:bodyPr>
          <a:lstStyle/>
          <a:p>
            <a:pPr algn="l">
              <a:lnSpc>
                <a:spcPts val="5759"/>
              </a:lnSpc>
            </a:pPr>
            <a:r>
              <a:rPr lang="en-US" sz="4800" b="true">
                <a:solidFill>
                  <a:srgbClr val="CC0000"/>
                </a:solidFill>
                <a:latin typeface="Arial Bold"/>
                <a:ea typeface="Arial Bold"/>
                <a:cs typeface="Arial Bold"/>
                <a:sym typeface="Arial Bold"/>
              </a:rPr>
              <a:t>Percentage of Review Sentiments</a:t>
            </a:r>
          </a:p>
          <a:p>
            <a:pPr algn="l">
              <a:lnSpc>
                <a:spcPts val="5759"/>
              </a:lnSpc>
            </a:pPr>
          </a:p>
        </p:txBody>
      </p:sp>
      <p:grpSp>
        <p:nvGrpSpPr>
          <p:cNvPr name="Group 4" id="4"/>
          <p:cNvGrpSpPr/>
          <p:nvPr/>
        </p:nvGrpSpPr>
        <p:grpSpPr>
          <a:xfrm rot="0">
            <a:off x="861252" y="347778"/>
            <a:ext cx="1026516" cy="1012546"/>
            <a:chOff x="0" y="0"/>
            <a:chExt cx="1368688" cy="1350061"/>
          </a:xfrm>
        </p:grpSpPr>
        <p:sp>
          <p:nvSpPr>
            <p:cNvPr name="Freeform 5" id="5"/>
            <p:cNvSpPr/>
            <p:nvPr/>
          </p:nvSpPr>
          <p:spPr>
            <a:xfrm flipH="false" flipV="false" rot="0">
              <a:off x="0" y="0"/>
              <a:ext cx="1368679" cy="1350010"/>
            </a:xfrm>
            <a:custGeom>
              <a:avLst/>
              <a:gdLst/>
              <a:ahLst/>
              <a:cxnLst/>
              <a:rect r="r" b="b" t="t" l="l"/>
              <a:pathLst>
                <a:path h="1350010" w="1368679">
                  <a:moveTo>
                    <a:pt x="0" y="0"/>
                  </a:moveTo>
                  <a:lnTo>
                    <a:pt x="1368679" y="0"/>
                  </a:lnTo>
                  <a:lnTo>
                    <a:pt x="1368679" y="1350010"/>
                  </a:lnTo>
                  <a:lnTo>
                    <a:pt x="0" y="1350010"/>
                  </a:lnTo>
                  <a:close/>
                </a:path>
              </a:pathLst>
            </a:custGeom>
            <a:blipFill>
              <a:blip r:embed="rId3"/>
              <a:stretch>
                <a:fillRect l="0" t="-689" r="0" b="-693"/>
              </a:stretch>
            </a:blipFill>
          </p:spPr>
        </p:sp>
      </p:grpSp>
      <p:grpSp>
        <p:nvGrpSpPr>
          <p:cNvPr name="Group 6" id="6"/>
          <p:cNvGrpSpPr/>
          <p:nvPr/>
        </p:nvGrpSpPr>
        <p:grpSpPr>
          <a:xfrm rot="0">
            <a:off x="11407600" y="4245922"/>
            <a:ext cx="6243320" cy="4516374"/>
            <a:chOff x="0" y="0"/>
            <a:chExt cx="8324427" cy="6021832"/>
          </a:xfrm>
        </p:grpSpPr>
        <p:sp>
          <p:nvSpPr>
            <p:cNvPr name="Freeform 7" id="7"/>
            <p:cNvSpPr/>
            <p:nvPr/>
          </p:nvSpPr>
          <p:spPr>
            <a:xfrm flipH="false" flipV="false" rot="0">
              <a:off x="0" y="0"/>
              <a:ext cx="8324342" cy="6021832"/>
            </a:xfrm>
            <a:custGeom>
              <a:avLst/>
              <a:gdLst/>
              <a:ahLst/>
              <a:cxnLst/>
              <a:rect r="r" b="b" t="t" l="l"/>
              <a:pathLst>
                <a:path h="6021832" w="8324342">
                  <a:moveTo>
                    <a:pt x="16891" y="0"/>
                  </a:moveTo>
                  <a:lnTo>
                    <a:pt x="8307451" y="0"/>
                  </a:lnTo>
                  <a:cubicBezTo>
                    <a:pt x="8316849" y="0"/>
                    <a:pt x="8324342" y="7620"/>
                    <a:pt x="8324342" y="16891"/>
                  </a:cubicBezTo>
                  <a:lnTo>
                    <a:pt x="8324342" y="6004941"/>
                  </a:lnTo>
                  <a:cubicBezTo>
                    <a:pt x="8324342" y="6014339"/>
                    <a:pt x="8316722" y="6021832"/>
                    <a:pt x="8307451" y="6021832"/>
                  </a:cubicBezTo>
                  <a:lnTo>
                    <a:pt x="16891" y="6021832"/>
                  </a:lnTo>
                  <a:cubicBezTo>
                    <a:pt x="7493" y="6021832"/>
                    <a:pt x="0" y="6014212"/>
                    <a:pt x="0" y="6004941"/>
                  </a:cubicBezTo>
                  <a:lnTo>
                    <a:pt x="0" y="16891"/>
                  </a:lnTo>
                  <a:cubicBezTo>
                    <a:pt x="0" y="7620"/>
                    <a:pt x="7620" y="0"/>
                    <a:pt x="16891" y="0"/>
                  </a:cubicBezTo>
                  <a:moveTo>
                    <a:pt x="16891" y="33909"/>
                  </a:moveTo>
                  <a:lnTo>
                    <a:pt x="16891" y="16891"/>
                  </a:lnTo>
                  <a:lnTo>
                    <a:pt x="33909" y="16891"/>
                  </a:lnTo>
                  <a:lnTo>
                    <a:pt x="33909" y="6004941"/>
                  </a:lnTo>
                  <a:lnTo>
                    <a:pt x="16891" y="6004941"/>
                  </a:lnTo>
                  <a:lnTo>
                    <a:pt x="16891" y="5988050"/>
                  </a:lnTo>
                  <a:lnTo>
                    <a:pt x="8307451" y="5988050"/>
                  </a:lnTo>
                  <a:lnTo>
                    <a:pt x="8307451" y="6004941"/>
                  </a:lnTo>
                  <a:lnTo>
                    <a:pt x="8290560" y="6004941"/>
                  </a:lnTo>
                  <a:lnTo>
                    <a:pt x="8290560" y="16891"/>
                  </a:lnTo>
                  <a:lnTo>
                    <a:pt x="8307451" y="16891"/>
                  </a:lnTo>
                  <a:lnTo>
                    <a:pt x="8307451" y="33909"/>
                  </a:lnTo>
                  <a:lnTo>
                    <a:pt x="16891" y="33909"/>
                  </a:lnTo>
                  <a:close/>
                </a:path>
              </a:pathLst>
            </a:custGeom>
            <a:solidFill>
              <a:srgbClr val="CC0000"/>
            </a:solidFill>
          </p:spPr>
        </p:sp>
        <p:sp>
          <p:nvSpPr>
            <p:cNvPr name="TextBox 8" id="8"/>
            <p:cNvSpPr txBox="true"/>
            <p:nvPr/>
          </p:nvSpPr>
          <p:spPr>
            <a:xfrm>
              <a:off x="0" y="-28575"/>
              <a:ext cx="8324427" cy="6050407"/>
            </a:xfrm>
            <a:prstGeom prst="rect">
              <a:avLst/>
            </a:prstGeom>
          </p:spPr>
          <p:txBody>
            <a:bodyPr anchor="t" rtlCol="false" tIns="50800" lIns="50800" bIns="50800" rIns="50800"/>
            <a:lstStyle/>
            <a:p>
              <a:pPr algn="l">
                <a:lnSpc>
                  <a:spcPts val="3840"/>
                </a:lnSpc>
              </a:pPr>
            </a:p>
            <a:p>
              <a:pPr algn="just">
                <a:lnSpc>
                  <a:spcPts val="3840"/>
                </a:lnSpc>
              </a:pPr>
              <a:r>
                <a:rPr lang="en-US" sz="3200" spc="-10">
                  <a:solidFill>
                    <a:srgbClr val="124F5C"/>
                  </a:solidFill>
                  <a:latin typeface="Arimo"/>
                  <a:ea typeface="Arimo"/>
                  <a:cs typeface="Arimo"/>
                  <a:sym typeface="Arimo"/>
                </a:rPr>
                <a:t>The number of </a:t>
              </a:r>
              <a:r>
                <a:rPr lang="en-US" b="true" sz="3200" spc="-10">
                  <a:solidFill>
                    <a:srgbClr val="124F5C"/>
                  </a:solidFill>
                  <a:latin typeface="Arimo Bold"/>
                  <a:ea typeface="Arimo Bold"/>
                  <a:cs typeface="Arimo Bold"/>
                  <a:sym typeface="Arimo Bold"/>
                </a:rPr>
                <a:t>Unique </a:t>
              </a:r>
              <a:r>
                <a:rPr lang="en-US" sz="3200" spc="-10">
                  <a:solidFill>
                    <a:srgbClr val="124F5C"/>
                  </a:solidFill>
                  <a:latin typeface="Arimo"/>
                  <a:ea typeface="Arimo"/>
                  <a:cs typeface="Arimo"/>
                  <a:sym typeface="Arimo"/>
                </a:rPr>
                <a:t>Apps  from Play store and User  reviews merged dataset are  </a:t>
              </a:r>
              <a:r>
                <a:rPr lang="en-US" b="true" sz="3200" spc="-10">
                  <a:solidFill>
                    <a:srgbClr val="124F5C"/>
                  </a:solidFill>
                  <a:latin typeface="Arimo Bold"/>
                  <a:ea typeface="Arimo Bold"/>
                  <a:cs typeface="Arimo Bold"/>
                  <a:sym typeface="Arimo Bold"/>
                </a:rPr>
                <a:t>816.</a:t>
              </a:r>
            </a:p>
            <a:p>
              <a:pPr algn="l">
                <a:lnSpc>
                  <a:spcPts val="3840"/>
                </a:lnSpc>
              </a:pPr>
            </a:p>
            <a:p>
              <a:pPr algn="just">
                <a:lnSpc>
                  <a:spcPts val="3840"/>
                </a:lnSpc>
              </a:pPr>
              <a:r>
                <a:rPr lang="en-US" sz="3200" spc="-10">
                  <a:solidFill>
                    <a:srgbClr val="124F5C"/>
                  </a:solidFill>
                  <a:latin typeface="Arimo"/>
                  <a:ea typeface="Arimo"/>
                  <a:cs typeface="Arimo"/>
                  <a:sym typeface="Arimo"/>
                </a:rPr>
                <a:t>From Sentiment column</a:t>
              </a:r>
              <a:r>
                <a:rPr lang="en-US" b="true" sz="3200" spc="-10">
                  <a:solidFill>
                    <a:srgbClr val="124F5C"/>
                  </a:solidFill>
                  <a:latin typeface="Arimo Bold"/>
                  <a:ea typeface="Arimo Bold"/>
                  <a:cs typeface="Arimo Bold"/>
                  <a:sym typeface="Arimo Bold"/>
                </a:rPr>
                <a:t>, 64%  </a:t>
              </a:r>
              <a:r>
                <a:rPr lang="en-US" sz="3200" spc="-10">
                  <a:solidFill>
                    <a:srgbClr val="124F5C"/>
                  </a:solidFill>
                  <a:latin typeface="Arimo"/>
                  <a:ea typeface="Arimo"/>
                  <a:cs typeface="Arimo"/>
                  <a:sym typeface="Arimo"/>
                </a:rPr>
                <a:t>are </a:t>
              </a:r>
              <a:r>
                <a:rPr lang="en-US" b="true" sz="3200" spc="-10">
                  <a:solidFill>
                    <a:srgbClr val="124F5C"/>
                  </a:solidFill>
                  <a:latin typeface="Arimo Bold"/>
                  <a:ea typeface="Arimo Bold"/>
                  <a:cs typeface="Arimo Bold"/>
                  <a:sym typeface="Arimo Bold"/>
                </a:rPr>
                <a:t>Positive, 22% </a:t>
              </a:r>
              <a:r>
                <a:rPr lang="en-US" sz="3200" spc="-10">
                  <a:solidFill>
                    <a:srgbClr val="124F5C"/>
                  </a:solidFill>
                  <a:latin typeface="Arimo"/>
                  <a:ea typeface="Arimo"/>
                  <a:cs typeface="Arimo"/>
                  <a:sym typeface="Arimo"/>
                </a:rPr>
                <a:t>are </a:t>
              </a:r>
              <a:r>
                <a:rPr lang="en-US" b="true" sz="3200" spc="-10">
                  <a:solidFill>
                    <a:srgbClr val="124F5C"/>
                  </a:solidFill>
                  <a:latin typeface="Arimo Bold"/>
                  <a:ea typeface="Arimo Bold"/>
                  <a:cs typeface="Arimo Bold"/>
                  <a:sym typeface="Arimo Bold"/>
                </a:rPr>
                <a:t>Negative  </a:t>
              </a:r>
              <a:r>
                <a:rPr lang="en-US" sz="3200" spc="-10">
                  <a:solidFill>
                    <a:srgbClr val="124F5C"/>
                  </a:solidFill>
                  <a:latin typeface="Arimo"/>
                  <a:ea typeface="Arimo"/>
                  <a:cs typeface="Arimo"/>
                  <a:sym typeface="Arimo"/>
                </a:rPr>
                <a:t>and </a:t>
              </a:r>
              <a:r>
                <a:rPr lang="en-US" b="true" sz="3200" spc="-10">
                  <a:solidFill>
                    <a:srgbClr val="124F5C"/>
                  </a:solidFill>
                  <a:latin typeface="Arimo Bold"/>
                  <a:ea typeface="Arimo Bold"/>
                  <a:cs typeface="Arimo Bold"/>
                  <a:sym typeface="Arimo Bold"/>
                </a:rPr>
                <a:t>14% </a:t>
              </a:r>
              <a:r>
                <a:rPr lang="en-US" sz="3200" spc="-10">
                  <a:solidFill>
                    <a:srgbClr val="124F5C"/>
                  </a:solidFill>
                  <a:latin typeface="Arimo"/>
                  <a:ea typeface="Arimo"/>
                  <a:cs typeface="Arimo"/>
                  <a:sym typeface="Arimo"/>
                </a:rPr>
                <a:t>are </a:t>
              </a:r>
              <a:r>
                <a:rPr lang="en-US" b="true" sz="3200" spc="-10">
                  <a:solidFill>
                    <a:srgbClr val="124F5C"/>
                  </a:solidFill>
                  <a:latin typeface="Arimo Bold"/>
                  <a:ea typeface="Arimo Bold"/>
                  <a:cs typeface="Arimo Bold"/>
                  <a:sym typeface="Arimo Bold"/>
                </a:rPr>
                <a:t>Neutral </a:t>
              </a:r>
              <a:r>
                <a:rPr lang="en-US" sz="3200" spc="-10">
                  <a:solidFill>
                    <a:srgbClr val="124F5C"/>
                  </a:solidFill>
                  <a:latin typeface="Arimo"/>
                  <a:ea typeface="Arimo"/>
                  <a:cs typeface="Arimo"/>
                  <a:sym typeface="Arimo"/>
                </a:rPr>
                <a:t>values.</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2058400" y="305274"/>
            <a:ext cx="16369168" cy="927140"/>
          </a:xfrm>
          <a:prstGeom prst="rect">
            <a:avLst/>
          </a:prstGeom>
        </p:spPr>
        <p:txBody>
          <a:bodyPr anchor="t" rtlCol="false" tIns="0" lIns="0" bIns="0" rIns="0">
            <a:spAutoFit/>
          </a:bodyPr>
          <a:lstStyle/>
          <a:p>
            <a:pPr algn="l">
              <a:lnSpc>
                <a:spcPts val="5759"/>
              </a:lnSpc>
            </a:pPr>
            <a:r>
              <a:rPr lang="en-US" b="true" sz="4800" spc="-220">
                <a:solidFill>
                  <a:srgbClr val="CC0000"/>
                </a:solidFill>
                <a:latin typeface="Arial Bold"/>
                <a:ea typeface="Arial Bold"/>
                <a:cs typeface="Arial Bold"/>
                <a:sym typeface="Arial Bold"/>
              </a:rPr>
              <a:t>Positive and Negative Reviews</a:t>
            </a:r>
          </a:p>
        </p:txBody>
      </p:sp>
      <p:grpSp>
        <p:nvGrpSpPr>
          <p:cNvPr name="Group 3" id="3"/>
          <p:cNvGrpSpPr/>
          <p:nvPr/>
        </p:nvGrpSpPr>
        <p:grpSpPr>
          <a:xfrm rot="0">
            <a:off x="604984" y="354804"/>
            <a:ext cx="1026516" cy="1012546"/>
            <a:chOff x="0" y="0"/>
            <a:chExt cx="1368688" cy="1350061"/>
          </a:xfrm>
        </p:grpSpPr>
        <p:sp>
          <p:nvSpPr>
            <p:cNvPr name="Freeform 4" id="4"/>
            <p:cNvSpPr/>
            <p:nvPr/>
          </p:nvSpPr>
          <p:spPr>
            <a:xfrm flipH="false" flipV="false" rot="0">
              <a:off x="0" y="0"/>
              <a:ext cx="1368679" cy="1350010"/>
            </a:xfrm>
            <a:custGeom>
              <a:avLst/>
              <a:gdLst/>
              <a:ahLst/>
              <a:cxnLst/>
              <a:rect r="r" b="b" t="t" l="l"/>
              <a:pathLst>
                <a:path h="1350010" w="1368679">
                  <a:moveTo>
                    <a:pt x="0" y="0"/>
                  </a:moveTo>
                  <a:lnTo>
                    <a:pt x="1368679" y="0"/>
                  </a:lnTo>
                  <a:lnTo>
                    <a:pt x="1368679" y="1350010"/>
                  </a:lnTo>
                  <a:lnTo>
                    <a:pt x="0" y="1350010"/>
                  </a:lnTo>
                  <a:close/>
                </a:path>
              </a:pathLst>
            </a:custGeom>
            <a:blipFill>
              <a:blip r:embed="rId2"/>
              <a:stretch>
                <a:fillRect l="0" t="-689" r="0" b="-693"/>
              </a:stretch>
            </a:blipFill>
          </p:spPr>
        </p:sp>
      </p:grpSp>
      <p:sp>
        <p:nvSpPr>
          <p:cNvPr name="Freeform 5" id="5"/>
          <p:cNvSpPr/>
          <p:nvPr/>
        </p:nvSpPr>
        <p:spPr>
          <a:xfrm flipH="false" flipV="false" rot="0">
            <a:off x="9074936" y="1673400"/>
            <a:ext cx="9352632" cy="5211236"/>
          </a:xfrm>
          <a:custGeom>
            <a:avLst/>
            <a:gdLst/>
            <a:ahLst/>
            <a:cxnLst/>
            <a:rect r="r" b="b" t="t" l="l"/>
            <a:pathLst>
              <a:path h="5211236" w="9352632">
                <a:moveTo>
                  <a:pt x="0" y="0"/>
                </a:moveTo>
                <a:lnTo>
                  <a:pt x="9352632" y="0"/>
                </a:lnTo>
                <a:lnTo>
                  <a:pt x="9352632" y="5211236"/>
                </a:lnTo>
                <a:lnTo>
                  <a:pt x="0" y="5211236"/>
                </a:lnTo>
                <a:lnTo>
                  <a:pt x="0" y="0"/>
                </a:lnTo>
                <a:close/>
              </a:path>
            </a:pathLst>
          </a:custGeom>
          <a:blipFill>
            <a:blip r:embed="rId3"/>
            <a:stretch>
              <a:fillRect l="-29284" t="0" r="-50" b="0"/>
            </a:stretch>
          </a:blipFill>
        </p:spPr>
      </p:sp>
      <p:sp>
        <p:nvSpPr>
          <p:cNvPr name="Freeform 6" id="6"/>
          <p:cNvSpPr/>
          <p:nvPr/>
        </p:nvSpPr>
        <p:spPr>
          <a:xfrm flipH="false" flipV="false" rot="0">
            <a:off x="167926" y="1673400"/>
            <a:ext cx="8731599" cy="5211236"/>
          </a:xfrm>
          <a:custGeom>
            <a:avLst/>
            <a:gdLst/>
            <a:ahLst/>
            <a:cxnLst/>
            <a:rect r="r" b="b" t="t" l="l"/>
            <a:pathLst>
              <a:path h="5211236" w="8731599">
                <a:moveTo>
                  <a:pt x="0" y="0"/>
                </a:moveTo>
                <a:lnTo>
                  <a:pt x="8731598" y="0"/>
                </a:lnTo>
                <a:lnTo>
                  <a:pt x="8731598" y="5211236"/>
                </a:lnTo>
                <a:lnTo>
                  <a:pt x="0" y="5211236"/>
                </a:lnTo>
                <a:lnTo>
                  <a:pt x="0" y="0"/>
                </a:lnTo>
                <a:close/>
              </a:path>
            </a:pathLst>
          </a:custGeom>
          <a:blipFill>
            <a:blip r:embed="rId4"/>
            <a:stretch>
              <a:fillRect l="0" t="-348" r="-197" b="-348"/>
            </a:stretch>
          </a:blipFill>
        </p:spPr>
      </p:sp>
      <p:grpSp>
        <p:nvGrpSpPr>
          <p:cNvPr name="Group 7" id="7"/>
          <p:cNvGrpSpPr/>
          <p:nvPr/>
        </p:nvGrpSpPr>
        <p:grpSpPr>
          <a:xfrm rot="0">
            <a:off x="0" y="7437109"/>
            <a:ext cx="9144000" cy="1153546"/>
            <a:chOff x="0" y="0"/>
            <a:chExt cx="12192000" cy="1538062"/>
          </a:xfrm>
        </p:grpSpPr>
        <p:sp>
          <p:nvSpPr>
            <p:cNvPr name="Freeform 8" id="8"/>
            <p:cNvSpPr/>
            <p:nvPr/>
          </p:nvSpPr>
          <p:spPr>
            <a:xfrm flipH="false" flipV="false" rot="0">
              <a:off x="0" y="0"/>
              <a:ext cx="12191978" cy="1538017"/>
            </a:xfrm>
            <a:custGeom>
              <a:avLst/>
              <a:gdLst/>
              <a:ahLst/>
              <a:cxnLst/>
              <a:rect r="r" b="b" t="t" l="l"/>
              <a:pathLst>
                <a:path h="1538017" w="12191978">
                  <a:moveTo>
                    <a:pt x="16036" y="0"/>
                  </a:moveTo>
                  <a:lnTo>
                    <a:pt x="12175941" y="0"/>
                  </a:lnTo>
                  <a:cubicBezTo>
                    <a:pt x="12184864" y="0"/>
                    <a:pt x="12191978" y="8591"/>
                    <a:pt x="12191978" y="19044"/>
                  </a:cubicBezTo>
                  <a:lnTo>
                    <a:pt x="12191978" y="1518973"/>
                  </a:lnTo>
                  <a:cubicBezTo>
                    <a:pt x="12191978" y="1529569"/>
                    <a:pt x="12184743" y="1538017"/>
                    <a:pt x="12175941" y="1538017"/>
                  </a:cubicBezTo>
                  <a:lnTo>
                    <a:pt x="16036" y="1538017"/>
                  </a:lnTo>
                  <a:cubicBezTo>
                    <a:pt x="7114" y="1538017"/>
                    <a:pt x="0" y="1529426"/>
                    <a:pt x="0" y="1518973"/>
                  </a:cubicBezTo>
                  <a:lnTo>
                    <a:pt x="0" y="19044"/>
                  </a:lnTo>
                  <a:cubicBezTo>
                    <a:pt x="0" y="8591"/>
                    <a:pt x="7234" y="0"/>
                    <a:pt x="16036" y="0"/>
                  </a:cubicBezTo>
                  <a:moveTo>
                    <a:pt x="16036" y="38232"/>
                  </a:moveTo>
                  <a:lnTo>
                    <a:pt x="16036" y="19044"/>
                  </a:lnTo>
                  <a:lnTo>
                    <a:pt x="32193" y="19044"/>
                  </a:lnTo>
                  <a:lnTo>
                    <a:pt x="32193" y="1518973"/>
                  </a:lnTo>
                  <a:lnTo>
                    <a:pt x="16036" y="1518973"/>
                  </a:lnTo>
                  <a:lnTo>
                    <a:pt x="16036" y="1499928"/>
                  </a:lnTo>
                  <a:lnTo>
                    <a:pt x="12175941" y="1499928"/>
                  </a:lnTo>
                  <a:lnTo>
                    <a:pt x="12175941" y="1518973"/>
                  </a:lnTo>
                  <a:lnTo>
                    <a:pt x="12159905" y="1518973"/>
                  </a:lnTo>
                  <a:lnTo>
                    <a:pt x="12159905" y="19044"/>
                  </a:lnTo>
                  <a:lnTo>
                    <a:pt x="12175941" y="19044"/>
                  </a:lnTo>
                  <a:lnTo>
                    <a:pt x="12175941" y="38232"/>
                  </a:lnTo>
                  <a:lnTo>
                    <a:pt x="16036" y="38232"/>
                  </a:lnTo>
                  <a:close/>
                </a:path>
              </a:pathLst>
            </a:custGeom>
            <a:solidFill>
              <a:srgbClr val="CC0000"/>
            </a:solidFill>
          </p:spPr>
        </p:sp>
        <p:sp>
          <p:nvSpPr>
            <p:cNvPr name="TextBox 9" id="9"/>
            <p:cNvSpPr txBox="true"/>
            <p:nvPr/>
          </p:nvSpPr>
          <p:spPr>
            <a:xfrm>
              <a:off x="0" y="-66675"/>
              <a:ext cx="12192000" cy="1604737"/>
            </a:xfrm>
            <a:prstGeom prst="rect">
              <a:avLst/>
            </a:prstGeom>
          </p:spPr>
          <p:txBody>
            <a:bodyPr anchor="t" rtlCol="false" tIns="50800" lIns="50800" bIns="50800" rIns="50800"/>
            <a:lstStyle/>
            <a:p>
              <a:pPr algn="just">
                <a:lnSpc>
                  <a:spcPts val="3840"/>
                </a:lnSpc>
              </a:pPr>
              <a:r>
                <a:rPr lang="en-US" b="true" sz="3200" spc="-10">
                  <a:solidFill>
                    <a:srgbClr val="124F5C"/>
                  </a:solidFill>
                  <a:latin typeface="Arial Bold"/>
                  <a:ea typeface="Arial Bold"/>
                  <a:cs typeface="Arial Bold"/>
                  <a:sym typeface="Arial Bold"/>
                </a:rPr>
                <a:t>Helix Jump </a:t>
              </a:r>
              <a:r>
                <a:rPr lang="en-US" sz="3200" spc="-10">
                  <a:solidFill>
                    <a:srgbClr val="124F5C"/>
                  </a:solidFill>
                  <a:latin typeface="Arial"/>
                  <a:ea typeface="Arial"/>
                  <a:cs typeface="Arial"/>
                  <a:sym typeface="Arial"/>
                </a:rPr>
                <a:t>is a App from  merged dataset has highest  </a:t>
              </a:r>
              <a:r>
                <a:rPr lang="en-US" b="true" sz="3200" spc="-10">
                  <a:solidFill>
                    <a:srgbClr val="124F5C"/>
                  </a:solidFill>
                  <a:latin typeface="Arial Bold"/>
                  <a:ea typeface="Arial Bold"/>
                  <a:cs typeface="Arial Bold"/>
                  <a:sym typeface="Arial Bold"/>
                </a:rPr>
                <a:t>209 Positive </a:t>
              </a:r>
              <a:r>
                <a:rPr lang="en-US" sz="3200" spc="-10">
                  <a:solidFill>
                    <a:srgbClr val="124F5C"/>
                  </a:solidFill>
                  <a:latin typeface="Arial"/>
                  <a:ea typeface="Arial"/>
                  <a:cs typeface="Arial"/>
                  <a:sym typeface="Arial"/>
                </a:rPr>
                <a:t>sentiment count.</a:t>
              </a:r>
            </a:p>
          </p:txBody>
        </p:sp>
      </p:grpSp>
      <p:grpSp>
        <p:nvGrpSpPr>
          <p:cNvPr name="Group 10" id="10"/>
          <p:cNvGrpSpPr/>
          <p:nvPr/>
        </p:nvGrpSpPr>
        <p:grpSpPr>
          <a:xfrm rot="0">
            <a:off x="9310024" y="7437109"/>
            <a:ext cx="8803365" cy="1639388"/>
            <a:chOff x="0" y="0"/>
            <a:chExt cx="11737820" cy="2185850"/>
          </a:xfrm>
        </p:grpSpPr>
        <p:sp>
          <p:nvSpPr>
            <p:cNvPr name="Freeform 11" id="11"/>
            <p:cNvSpPr/>
            <p:nvPr/>
          </p:nvSpPr>
          <p:spPr>
            <a:xfrm flipH="false" flipV="false" rot="0">
              <a:off x="0" y="0"/>
              <a:ext cx="11737721" cy="2185808"/>
            </a:xfrm>
            <a:custGeom>
              <a:avLst/>
              <a:gdLst/>
              <a:ahLst/>
              <a:cxnLst/>
              <a:rect r="r" b="b" t="t" l="l"/>
              <a:pathLst>
                <a:path h="2185808" w="11737721">
                  <a:moveTo>
                    <a:pt x="18180" y="0"/>
                  </a:moveTo>
                  <a:lnTo>
                    <a:pt x="11719540" y="0"/>
                  </a:lnTo>
                  <a:cubicBezTo>
                    <a:pt x="11729655" y="0"/>
                    <a:pt x="11737721" y="8243"/>
                    <a:pt x="11737721" y="18271"/>
                  </a:cubicBezTo>
                  <a:lnTo>
                    <a:pt x="11737721" y="2167537"/>
                  </a:lnTo>
                  <a:cubicBezTo>
                    <a:pt x="11737721" y="2177703"/>
                    <a:pt x="11729519" y="2185808"/>
                    <a:pt x="11719540" y="2185808"/>
                  </a:cubicBezTo>
                  <a:lnTo>
                    <a:pt x="18180" y="2185808"/>
                  </a:lnTo>
                  <a:cubicBezTo>
                    <a:pt x="8065" y="2185808"/>
                    <a:pt x="0" y="2177565"/>
                    <a:pt x="0" y="2167537"/>
                  </a:cubicBezTo>
                  <a:lnTo>
                    <a:pt x="0" y="18271"/>
                  </a:lnTo>
                  <a:cubicBezTo>
                    <a:pt x="0" y="8243"/>
                    <a:pt x="8202" y="0"/>
                    <a:pt x="18180" y="0"/>
                  </a:cubicBezTo>
                  <a:moveTo>
                    <a:pt x="18180" y="36680"/>
                  </a:moveTo>
                  <a:lnTo>
                    <a:pt x="18180" y="18271"/>
                  </a:lnTo>
                  <a:lnTo>
                    <a:pt x="36498" y="18271"/>
                  </a:lnTo>
                  <a:lnTo>
                    <a:pt x="36498" y="2167537"/>
                  </a:lnTo>
                  <a:lnTo>
                    <a:pt x="18180" y="2167537"/>
                  </a:lnTo>
                  <a:lnTo>
                    <a:pt x="18180" y="2149266"/>
                  </a:lnTo>
                  <a:lnTo>
                    <a:pt x="11719540" y="2149266"/>
                  </a:lnTo>
                  <a:lnTo>
                    <a:pt x="11719540" y="2167537"/>
                  </a:lnTo>
                  <a:lnTo>
                    <a:pt x="11701359" y="2167537"/>
                  </a:lnTo>
                  <a:lnTo>
                    <a:pt x="11701359" y="18271"/>
                  </a:lnTo>
                  <a:lnTo>
                    <a:pt x="11719540" y="18271"/>
                  </a:lnTo>
                  <a:lnTo>
                    <a:pt x="11719540" y="36680"/>
                  </a:lnTo>
                  <a:lnTo>
                    <a:pt x="18180" y="36680"/>
                  </a:lnTo>
                  <a:close/>
                </a:path>
              </a:pathLst>
            </a:custGeom>
            <a:solidFill>
              <a:srgbClr val="CC0000"/>
            </a:solidFill>
          </p:spPr>
        </p:sp>
        <p:sp>
          <p:nvSpPr>
            <p:cNvPr name="TextBox 12" id="12"/>
            <p:cNvSpPr txBox="true"/>
            <p:nvPr/>
          </p:nvSpPr>
          <p:spPr>
            <a:xfrm>
              <a:off x="0" y="-66675"/>
              <a:ext cx="11737820" cy="2252525"/>
            </a:xfrm>
            <a:prstGeom prst="rect">
              <a:avLst/>
            </a:prstGeom>
          </p:spPr>
          <p:txBody>
            <a:bodyPr anchor="t" rtlCol="false" tIns="50800" lIns="50800" bIns="50800" rIns="50800"/>
            <a:lstStyle/>
            <a:p>
              <a:pPr algn="just">
                <a:lnSpc>
                  <a:spcPts val="3840"/>
                </a:lnSpc>
              </a:pPr>
              <a:r>
                <a:rPr lang="en-US" b="true" sz="3200" spc="-10">
                  <a:solidFill>
                    <a:srgbClr val="124F5C"/>
                  </a:solidFill>
                  <a:latin typeface="Arial Bold"/>
                  <a:ea typeface="Arial Bold"/>
                  <a:cs typeface="Arial Bold"/>
                  <a:sym typeface="Arial Bold"/>
                </a:rPr>
                <a:t>Angry Bird Classic </a:t>
              </a:r>
              <a:r>
                <a:rPr lang="en-US" sz="3200" spc="-10">
                  <a:solidFill>
                    <a:srgbClr val="124F5C"/>
                  </a:solidFill>
                  <a:latin typeface="Arial"/>
                  <a:ea typeface="Arial"/>
                  <a:cs typeface="Arial"/>
                  <a:sym typeface="Arial"/>
                </a:rPr>
                <a:t>is a app  from merged dataset has  highest </a:t>
              </a:r>
              <a:r>
                <a:rPr lang="en-US" b="true" sz="3200" spc="-10">
                  <a:solidFill>
                    <a:srgbClr val="124F5C"/>
                  </a:solidFill>
                  <a:latin typeface="Arial Bold"/>
                  <a:ea typeface="Arial Bold"/>
                  <a:cs typeface="Arial Bold"/>
                  <a:sym typeface="Arial Bold"/>
                </a:rPr>
                <a:t>147 Negative </a:t>
              </a:r>
              <a:r>
                <a:rPr lang="en-US" sz="3200" spc="-10">
                  <a:solidFill>
                    <a:srgbClr val="124F5C"/>
                  </a:solidFill>
                  <a:latin typeface="Arial"/>
                  <a:ea typeface="Arial"/>
                  <a:cs typeface="Arial"/>
                  <a:sym typeface="Arial"/>
                </a:rPr>
                <a:t>sentiment  count.</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769448" y="906050"/>
            <a:ext cx="6644640" cy="1005840"/>
          </a:xfrm>
          <a:prstGeom prst="rect">
            <a:avLst/>
          </a:prstGeom>
        </p:spPr>
        <p:txBody>
          <a:bodyPr anchor="t" rtlCol="false" tIns="0" lIns="0" bIns="0" rIns="0">
            <a:spAutoFit/>
          </a:bodyPr>
          <a:lstStyle/>
          <a:p>
            <a:pPr algn="l">
              <a:lnSpc>
                <a:spcPts val="6719"/>
              </a:lnSpc>
            </a:pPr>
            <a:r>
              <a:rPr lang="en-US" sz="5599" spc="-170">
                <a:solidFill>
                  <a:srgbClr val="FFFAEF"/>
                </a:solidFill>
                <a:latin typeface="Arial"/>
                <a:ea typeface="Arial"/>
                <a:cs typeface="Arial"/>
                <a:sym typeface="Arial"/>
              </a:rPr>
              <a:t>Challenges Faced</a:t>
            </a:r>
          </a:p>
        </p:txBody>
      </p:sp>
      <p:sp>
        <p:nvSpPr>
          <p:cNvPr name="TextBox 3" id="3"/>
          <p:cNvSpPr txBox="true"/>
          <p:nvPr/>
        </p:nvSpPr>
        <p:spPr>
          <a:xfrm rot="0">
            <a:off x="125982" y="1817791"/>
            <a:ext cx="16727168" cy="3160139"/>
          </a:xfrm>
          <a:prstGeom prst="rect">
            <a:avLst/>
          </a:prstGeom>
        </p:spPr>
        <p:txBody>
          <a:bodyPr anchor="t" rtlCol="false" tIns="0" lIns="0" bIns="0" rIns="0">
            <a:spAutoFit/>
          </a:bodyPr>
          <a:lstStyle/>
          <a:p>
            <a:pPr algn="just" marL="894080" indent="-447040" lvl="1">
              <a:lnSpc>
                <a:spcPts val="4320"/>
              </a:lnSpc>
              <a:buFont typeface="Arial"/>
              <a:buChar char="•"/>
            </a:pPr>
            <a:r>
              <a:rPr lang="en-US" sz="3600" spc="115">
                <a:solidFill>
                  <a:srgbClr val="124F5B"/>
                </a:solidFill>
                <a:latin typeface="DejaVu Sans Bold"/>
                <a:ea typeface="DejaVu Sans Bold"/>
                <a:cs typeface="DejaVu Sans Bold"/>
                <a:sym typeface="DejaVu Sans Bold"/>
              </a:rPr>
              <a:t>Reading the dataset and comprehending the problem statement.</a:t>
            </a:r>
          </a:p>
          <a:p>
            <a:pPr algn="just" marL="894080" indent="-447040" lvl="1">
              <a:lnSpc>
                <a:spcPts val="4320"/>
              </a:lnSpc>
              <a:buFont typeface="Arial"/>
              <a:buChar char="•"/>
            </a:pPr>
            <a:r>
              <a:rPr lang="en-US" sz="3600" spc="65">
                <a:solidFill>
                  <a:srgbClr val="124F5B"/>
                </a:solidFill>
                <a:latin typeface="DejaVu Sans Bold"/>
                <a:ea typeface="DejaVu Sans Bold"/>
                <a:cs typeface="DejaVu Sans Bold"/>
                <a:sym typeface="DejaVu Sans Bold"/>
              </a:rPr>
              <a:t>Handling the error, duplicate and NaN values in the dataset.</a:t>
            </a:r>
          </a:p>
          <a:p>
            <a:pPr algn="just" marL="892810" indent="-446405" lvl="1">
              <a:lnSpc>
                <a:spcPts val="4967"/>
              </a:lnSpc>
              <a:buFont typeface="Arial"/>
              <a:buChar char="•"/>
            </a:pPr>
            <a:r>
              <a:rPr lang="en-US" sz="3600" spc="45">
                <a:solidFill>
                  <a:srgbClr val="124F5B"/>
                </a:solidFill>
                <a:latin typeface="DejaVu Sans Bold"/>
                <a:ea typeface="DejaVu Sans Bold"/>
                <a:cs typeface="DejaVu Sans Bold"/>
                <a:sym typeface="DejaVu Sans Bold"/>
              </a:rPr>
              <a:t>Designing multiple visualizations to summarize the information in  the dataset and successfully communicate the results and trends to  the reader.</a:t>
            </a:r>
          </a:p>
        </p:txBody>
      </p:sp>
      <p:grpSp>
        <p:nvGrpSpPr>
          <p:cNvPr name="Group 4" id="4"/>
          <p:cNvGrpSpPr/>
          <p:nvPr/>
        </p:nvGrpSpPr>
        <p:grpSpPr>
          <a:xfrm rot="0">
            <a:off x="0" y="6241836"/>
            <a:ext cx="18287962" cy="2244444"/>
            <a:chOff x="0" y="0"/>
            <a:chExt cx="24383949" cy="2992592"/>
          </a:xfrm>
        </p:grpSpPr>
        <p:sp>
          <p:nvSpPr>
            <p:cNvPr name="Freeform 5" id="5"/>
            <p:cNvSpPr/>
            <p:nvPr/>
          </p:nvSpPr>
          <p:spPr>
            <a:xfrm flipH="false" flipV="false" rot="0">
              <a:off x="0" y="0"/>
              <a:ext cx="24384000" cy="2992628"/>
            </a:xfrm>
            <a:custGeom>
              <a:avLst/>
              <a:gdLst/>
              <a:ahLst/>
              <a:cxnLst/>
              <a:rect r="r" b="b" t="t" l="l"/>
              <a:pathLst>
                <a:path h="2992628" w="24384000">
                  <a:moveTo>
                    <a:pt x="0" y="0"/>
                  </a:moveTo>
                  <a:lnTo>
                    <a:pt x="24384000" y="0"/>
                  </a:lnTo>
                  <a:lnTo>
                    <a:pt x="24384000" y="2992628"/>
                  </a:lnTo>
                  <a:lnTo>
                    <a:pt x="0" y="2992628"/>
                  </a:lnTo>
                  <a:close/>
                </a:path>
              </a:pathLst>
            </a:custGeom>
            <a:blipFill>
              <a:blip r:embed="rId2"/>
              <a:stretch>
                <a:fillRect l="0" t="-289" r="0" b="-287"/>
              </a:stretch>
            </a:blipFill>
          </p:spPr>
        </p:sp>
        <p:sp>
          <p:nvSpPr>
            <p:cNvPr name="Freeform 6" id="6"/>
            <p:cNvSpPr/>
            <p:nvPr/>
          </p:nvSpPr>
          <p:spPr>
            <a:xfrm flipH="false" flipV="false" rot="0">
              <a:off x="-1524" y="-1524"/>
              <a:ext cx="24387048" cy="2995676"/>
            </a:xfrm>
            <a:custGeom>
              <a:avLst/>
              <a:gdLst/>
              <a:ahLst/>
              <a:cxnLst/>
              <a:rect r="r" b="b" t="t" l="l"/>
              <a:pathLst>
                <a:path h="2995676" w="24387048">
                  <a:moveTo>
                    <a:pt x="1524" y="0"/>
                  </a:moveTo>
                  <a:lnTo>
                    <a:pt x="24385524" y="0"/>
                  </a:lnTo>
                  <a:cubicBezTo>
                    <a:pt x="24386414" y="0"/>
                    <a:pt x="24387048" y="762"/>
                    <a:pt x="24387048" y="1524"/>
                  </a:cubicBezTo>
                  <a:lnTo>
                    <a:pt x="24387048" y="2994152"/>
                  </a:lnTo>
                  <a:cubicBezTo>
                    <a:pt x="24387048" y="2995041"/>
                    <a:pt x="24386287" y="2995676"/>
                    <a:pt x="24385524" y="2995676"/>
                  </a:cubicBezTo>
                  <a:lnTo>
                    <a:pt x="1524" y="2995676"/>
                  </a:lnTo>
                  <a:cubicBezTo>
                    <a:pt x="635" y="2995676"/>
                    <a:pt x="0" y="2994914"/>
                    <a:pt x="0" y="2994152"/>
                  </a:cubicBezTo>
                  <a:lnTo>
                    <a:pt x="0" y="1524"/>
                  </a:lnTo>
                  <a:cubicBezTo>
                    <a:pt x="0" y="635"/>
                    <a:pt x="762" y="0"/>
                    <a:pt x="1524" y="0"/>
                  </a:cubicBezTo>
                  <a:moveTo>
                    <a:pt x="1524" y="3048"/>
                  </a:moveTo>
                  <a:lnTo>
                    <a:pt x="1524" y="1524"/>
                  </a:lnTo>
                  <a:lnTo>
                    <a:pt x="3048" y="1524"/>
                  </a:lnTo>
                  <a:lnTo>
                    <a:pt x="3048" y="2994152"/>
                  </a:lnTo>
                  <a:lnTo>
                    <a:pt x="1524" y="2994152"/>
                  </a:lnTo>
                  <a:lnTo>
                    <a:pt x="1524" y="2992628"/>
                  </a:lnTo>
                  <a:lnTo>
                    <a:pt x="24385524" y="2992628"/>
                  </a:lnTo>
                  <a:lnTo>
                    <a:pt x="24385524" y="2994152"/>
                  </a:lnTo>
                  <a:lnTo>
                    <a:pt x="24384000" y="2994152"/>
                  </a:lnTo>
                  <a:lnTo>
                    <a:pt x="24384000" y="1524"/>
                  </a:lnTo>
                  <a:lnTo>
                    <a:pt x="24385524" y="1524"/>
                  </a:lnTo>
                  <a:lnTo>
                    <a:pt x="24385524" y="3048"/>
                  </a:lnTo>
                  <a:lnTo>
                    <a:pt x="1524" y="3048"/>
                  </a:lnTo>
                  <a:close/>
                </a:path>
              </a:pathLst>
            </a:custGeom>
            <a:solidFill>
              <a:srgbClr val="CC0000"/>
            </a:solidFill>
          </p:spPr>
        </p:sp>
      </p:grpSp>
      <p:sp>
        <p:nvSpPr>
          <p:cNvPr name="TextBox 7" id="7"/>
          <p:cNvSpPr txBox="true"/>
          <p:nvPr/>
        </p:nvSpPr>
        <p:spPr>
          <a:xfrm rot="0">
            <a:off x="6316130" y="467524"/>
            <a:ext cx="6644640" cy="1005840"/>
          </a:xfrm>
          <a:prstGeom prst="rect">
            <a:avLst/>
          </a:prstGeom>
        </p:spPr>
        <p:txBody>
          <a:bodyPr anchor="t" rtlCol="false" tIns="0" lIns="0" bIns="0" rIns="0">
            <a:spAutoFit/>
          </a:bodyPr>
          <a:lstStyle/>
          <a:p>
            <a:pPr algn="l">
              <a:lnSpc>
                <a:spcPts val="6719"/>
              </a:lnSpc>
            </a:pPr>
            <a:r>
              <a:rPr lang="en-US" b="true" sz="5599" spc="-170">
                <a:solidFill>
                  <a:srgbClr val="CC0000"/>
                </a:solidFill>
                <a:latin typeface="Arial Bold"/>
                <a:ea typeface="Arial Bold"/>
                <a:cs typeface="Arial Bold"/>
                <a:sym typeface="Arial Bold"/>
              </a:rPr>
              <a:t>Challenges Faced</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413172" y="1929935"/>
            <a:ext cx="17142882" cy="8782051"/>
          </a:xfrm>
          <a:prstGeom prst="rect">
            <a:avLst/>
          </a:prstGeom>
        </p:spPr>
        <p:txBody>
          <a:bodyPr anchor="t" rtlCol="false" tIns="0" lIns="0" bIns="0" rIns="0">
            <a:spAutoFit/>
          </a:bodyPr>
          <a:lstStyle/>
          <a:p>
            <a:pPr algn="just">
              <a:lnSpc>
                <a:spcPts val="4320"/>
              </a:lnSpc>
            </a:pPr>
            <a:r>
              <a:rPr lang="en-US" sz="3600" spc="85">
                <a:solidFill>
                  <a:srgbClr val="124F5B"/>
                </a:solidFill>
                <a:latin typeface="DejaVu Sans Bold"/>
                <a:ea typeface="DejaVu Sans Bold"/>
                <a:cs typeface="DejaVu Sans Bold"/>
                <a:sym typeface="DejaVu Sans Bold"/>
              </a:rPr>
              <a:t>After analyzing the dataset we have got answers to some of the serious &amp; interesting facts which any of the android users would love to know. </a:t>
            </a:r>
          </a:p>
          <a:p>
            <a:pPr algn="just">
              <a:lnSpc>
                <a:spcPts val="4320"/>
              </a:lnSpc>
            </a:pPr>
            <a:r>
              <a:rPr lang="en-US" sz="3600" spc="85">
                <a:solidFill>
                  <a:srgbClr val="124F5B"/>
                </a:solidFill>
                <a:latin typeface="DejaVu Sans Bold"/>
                <a:ea typeface="DejaVu Sans Bold"/>
                <a:cs typeface="DejaVu Sans Bold"/>
                <a:sym typeface="DejaVu Sans Bold"/>
              </a:rPr>
              <a:t>a)	Top 10 Highest rating Apps in google play store in terms of categories</a:t>
            </a:r>
          </a:p>
          <a:p>
            <a:pPr algn="just">
              <a:lnSpc>
                <a:spcPts val="4320"/>
              </a:lnSpc>
            </a:pPr>
            <a:r>
              <a:rPr lang="en-US" sz="3600" spc="85">
                <a:solidFill>
                  <a:srgbClr val="124F5B"/>
                </a:solidFill>
                <a:latin typeface="DejaVu Sans Bold"/>
                <a:ea typeface="DejaVu Sans Bold"/>
                <a:cs typeface="DejaVu Sans Bold"/>
                <a:sym typeface="DejaVu Sans Bold"/>
              </a:rPr>
              <a:t>b)	Number of Application in terms of Category</a:t>
            </a:r>
          </a:p>
          <a:p>
            <a:pPr algn="just">
              <a:lnSpc>
                <a:spcPts val="4320"/>
              </a:lnSpc>
            </a:pPr>
            <a:r>
              <a:rPr lang="en-US" sz="3600" spc="85">
                <a:solidFill>
                  <a:srgbClr val="124F5B"/>
                </a:solidFill>
                <a:latin typeface="DejaVu Sans Bold"/>
                <a:ea typeface="DejaVu Sans Bold"/>
                <a:cs typeface="DejaVu Sans Bold"/>
                <a:sym typeface="DejaVu Sans Bold"/>
              </a:rPr>
              <a:t>c)	Top 10 apps which has more downloads</a:t>
            </a:r>
          </a:p>
          <a:p>
            <a:pPr algn="just">
              <a:lnSpc>
                <a:spcPts val="4320"/>
              </a:lnSpc>
            </a:pPr>
            <a:r>
              <a:rPr lang="en-US" sz="3600" spc="85">
                <a:solidFill>
                  <a:srgbClr val="124F5B"/>
                </a:solidFill>
                <a:latin typeface="DejaVu Sans Bold"/>
                <a:ea typeface="DejaVu Sans Bold"/>
                <a:cs typeface="DejaVu Sans Bold"/>
                <a:sym typeface="DejaVu Sans Bold"/>
              </a:rPr>
              <a:t>d)	Which 10 apps from the 'FAMILY' category are having the lowest rating and highest rating.</a:t>
            </a:r>
          </a:p>
          <a:p>
            <a:pPr algn="just">
              <a:lnSpc>
                <a:spcPts val="4320"/>
              </a:lnSpc>
            </a:pPr>
            <a:r>
              <a:rPr lang="en-US" sz="3600" spc="85">
                <a:solidFill>
                  <a:srgbClr val="124F5B"/>
                </a:solidFill>
                <a:latin typeface="DejaVu Sans Bold"/>
                <a:ea typeface="DejaVu Sans Bold"/>
                <a:cs typeface="DejaVu Sans Bold"/>
                <a:sym typeface="DejaVu Sans Bold"/>
              </a:rPr>
              <a:t>e)	Free and Paid Apps</a:t>
            </a:r>
          </a:p>
          <a:p>
            <a:pPr algn="just">
              <a:lnSpc>
                <a:spcPts val="4320"/>
              </a:lnSpc>
            </a:pPr>
            <a:r>
              <a:rPr lang="en-US" sz="3600" spc="85">
                <a:solidFill>
                  <a:srgbClr val="124F5B"/>
                </a:solidFill>
                <a:latin typeface="DejaVu Sans Bold"/>
                <a:ea typeface="DejaVu Sans Bold"/>
                <a:cs typeface="DejaVu Sans Bold"/>
                <a:sym typeface="DejaVu Sans Bold"/>
              </a:rPr>
              <a:t>f)	Relation between app category and app price</a:t>
            </a:r>
          </a:p>
          <a:p>
            <a:pPr algn="just">
              <a:lnSpc>
                <a:spcPts val="4320"/>
              </a:lnSpc>
            </a:pPr>
          </a:p>
        </p:txBody>
      </p:sp>
      <p:sp>
        <p:nvSpPr>
          <p:cNvPr name="TextBox 3" id="3"/>
          <p:cNvSpPr txBox="true"/>
          <p:nvPr/>
        </p:nvSpPr>
        <p:spPr>
          <a:xfrm rot="0">
            <a:off x="6646332" y="474136"/>
            <a:ext cx="4995334" cy="1014670"/>
          </a:xfrm>
          <a:prstGeom prst="rect">
            <a:avLst/>
          </a:prstGeom>
        </p:spPr>
        <p:txBody>
          <a:bodyPr anchor="t" rtlCol="false" tIns="0" lIns="0" bIns="0" rIns="0">
            <a:spAutoFit/>
          </a:bodyPr>
          <a:lstStyle/>
          <a:p>
            <a:pPr algn="l">
              <a:lnSpc>
                <a:spcPts val="6719"/>
              </a:lnSpc>
            </a:pPr>
            <a:r>
              <a:rPr lang="en-US" b="true" sz="5599" spc="-10">
                <a:solidFill>
                  <a:srgbClr val="CC0000"/>
                </a:solidFill>
                <a:latin typeface="Arial Bold"/>
                <a:ea typeface="Arial Bold"/>
                <a:cs typeface="Arial Bold"/>
                <a:sym typeface="Arial Bold"/>
              </a:rPr>
              <a:t>Conclusion’s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2870200" y="813054"/>
            <a:ext cx="14088108" cy="872510"/>
          </a:xfrm>
          <a:prstGeom prst="rect">
            <a:avLst/>
          </a:prstGeom>
        </p:spPr>
        <p:txBody>
          <a:bodyPr anchor="t" rtlCol="false" tIns="0" lIns="0" bIns="0" rIns="0">
            <a:spAutoFit/>
          </a:bodyPr>
          <a:lstStyle/>
          <a:p>
            <a:pPr algn="l">
              <a:lnSpc>
                <a:spcPts val="5759"/>
              </a:lnSpc>
            </a:pPr>
            <a:r>
              <a:rPr lang="en-US" sz="4800" b="true">
                <a:solidFill>
                  <a:srgbClr val="CC0000"/>
                </a:solidFill>
                <a:latin typeface="Arial Bold"/>
                <a:ea typeface="Arial Bold"/>
                <a:cs typeface="Arial Bold"/>
                <a:sym typeface="Arial Bold"/>
              </a:rPr>
              <a:t>WHY ANALYZE THE GOOGLE PLAY  STORE?</a:t>
            </a:r>
          </a:p>
        </p:txBody>
      </p:sp>
      <p:sp>
        <p:nvSpPr>
          <p:cNvPr name="TextBox 3" id="3"/>
          <p:cNvSpPr txBox="true"/>
          <p:nvPr/>
        </p:nvSpPr>
        <p:spPr>
          <a:xfrm rot="0">
            <a:off x="4270502" y="6213856"/>
            <a:ext cx="4998720" cy="2696210"/>
          </a:xfrm>
          <a:prstGeom prst="rect">
            <a:avLst/>
          </a:prstGeom>
        </p:spPr>
        <p:txBody>
          <a:bodyPr anchor="t" rtlCol="false" tIns="0" lIns="0" bIns="0" rIns="0">
            <a:spAutoFit/>
          </a:bodyPr>
          <a:lstStyle/>
          <a:p>
            <a:pPr algn="l">
              <a:lnSpc>
                <a:spcPts val="4967"/>
              </a:lnSpc>
            </a:pPr>
            <a:r>
              <a:rPr lang="en-US" sz="3600" spc="-10">
                <a:solidFill>
                  <a:srgbClr val="000000"/>
                </a:solidFill>
                <a:latin typeface="Arial"/>
                <a:ea typeface="Arial"/>
                <a:cs typeface="Arial"/>
                <a:sym typeface="Arial"/>
              </a:rPr>
              <a:t>What makes an App  popular? Can we predict  how popular it’s going to  be?</a:t>
            </a:r>
          </a:p>
        </p:txBody>
      </p:sp>
      <p:sp>
        <p:nvSpPr>
          <p:cNvPr name="TextBox 4" id="4"/>
          <p:cNvSpPr txBox="true"/>
          <p:nvPr/>
        </p:nvSpPr>
        <p:spPr>
          <a:xfrm rot="0">
            <a:off x="4427220" y="2992628"/>
            <a:ext cx="3859528" cy="1761488"/>
          </a:xfrm>
          <a:prstGeom prst="rect">
            <a:avLst/>
          </a:prstGeom>
        </p:spPr>
        <p:txBody>
          <a:bodyPr anchor="t" rtlCol="false" tIns="0" lIns="0" bIns="0" rIns="0">
            <a:spAutoFit/>
          </a:bodyPr>
          <a:lstStyle/>
          <a:p>
            <a:pPr algn="just">
              <a:lnSpc>
                <a:spcPts val="4320"/>
              </a:lnSpc>
            </a:pPr>
            <a:r>
              <a:rPr lang="en-US" sz="3600" spc="-10">
                <a:solidFill>
                  <a:srgbClr val="000000"/>
                </a:solidFill>
                <a:latin typeface="Arial"/>
                <a:ea typeface="Arial"/>
                <a:cs typeface="Arial"/>
                <a:sym typeface="Arial"/>
              </a:rPr>
              <a:t>Mobile App Market  is set to grow 20%  by 2023</a:t>
            </a:r>
          </a:p>
        </p:txBody>
      </p:sp>
      <p:sp>
        <p:nvSpPr>
          <p:cNvPr name="TextBox 5" id="5"/>
          <p:cNvSpPr txBox="true"/>
          <p:nvPr/>
        </p:nvSpPr>
        <p:spPr>
          <a:xfrm rot="0">
            <a:off x="12106908" y="2992628"/>
            <a:ext cx="4216400" cy="1761488"/>
          </a:xfrm>
          <a:prstGeom prst="rect">
            <a:avLst/>
          </a:prstGeom>
        </p:spPr>
        <p:txBody>
          <a:bodyPr anchor="t" rtlCol="false" tIns="0" lIns="0" bIns="0" rIns="0">
            <a:spAutoFit/>
          </a:bodyPr>
          <a:lstStyle/>
          <a:p>
            <a:pPr algn="l">
              <a:lnSpc>
                <a:spcPts val="4320"/>
              </a:lnSpc>
            </a:pPr>
            <a:r>
              <a:rPr lang="en-US" sz="3600" spc="-10">
                <a:solidFill>
                  <a:srgbClr val="000000"/>
                </a:solidFill>
                <a:latin typeface="Arial"/>
                <a:ea typeface="Arial"/>
                <a:cs typeface="Arial"/>
                <a:sym typeface="Arial"/>
              </a:rPr>
              <a:t>Android Apps  comprise 90% of the  Mobile App Market</a:t>
            </a:r>
          </a:p>
        </p:txBody>
      </p:sp>
      <p:sp>
        <p:nvSpPr>
          <p:cNvPr name="TextBox 6" id="6"/>
          <p:cNvSpPr txBox="true"/>
          <p:nvPr/>
        </p:nvSpPr>
        <p:spPr>
          <a:xfrm rot="0">
            <a:off x="12106908" y="6153148"/>
            <a:ext cx="4851400" cy="2696210"/>
          </a:xfrm>
          <a:prstGeom prst="rect">
            <a:avLst/>
          </a:prstGeom>
        </p:spPr>
        <p:txBody>
          <a:bodyPr anchor="t" rtlCol="false" tIns="0" lIns="0" bIns="0" rIns="0">
            <a:spAutoFit/>
          </a:bodyPr>
          <a:lstStyle/>
          <a:p>
            <a:pPr algn="l">
              <a:lnSpc>
                <a:spcPts val="4967"/>
              </a:lnSpc>
            </a:pPr>
            <a:r>
              <a:rPr lang="en-US" sz="3600" spc="-10">
                <a:solidFill>
                  <a:srgbClr val="000000"/>
                </a:solidFill>
                <a:latin typeface="Arial"/>
                <a:ea typeface="Arial"/>
                <a:cs typeface="Arial"/>
                <a:sym typeface="Arial"/>
              </a:rPr>
              <a:t>What are some  interesting patterns in  user behavior related to  app usage &amp; feedback</a:t>
            </a:r>
            <a:r>
              <a:rPr lang="en-US" sz="3600" spc="-10">
                <a:solidFill>
                  <a:srgbClr val="FFFFFF"/>
                </a:solidFill>
                <a:latin typeface="Arial"/>
                <a:ea typeface="Arial"/>
                <a:cs typeface="Arial"/>
                <a:sym typeface="Arial"/>
              </a:rPr>
              <a:t>?</a:t>
            </a:r>
          </a:p>
        </p:txBody>
      </p:sp>
      <p:grpSp>
        <p:nvGrpSpPr>
          <p:cNvPr name="Group 7" id="7"/>
          <p:cNvGrpSpPr/>
          <p:nvPr/>
        </p:nvGrpSpPr>
        <p:grpSpPr>
          <a:xfrm rot="0">
            <a:off x="1886710" y="2840734"/>
            <a:ext cx="1920238" cy="1923286"/>
            <a:chOff x="0" y="0"/>
            <a:chExt cx="2560317" cy="2564381"/>
          </a:xfrm>
        </p:grpSpPr>
        <p:sp>
          <p:nvSpPr>
            <p:cNvPr name="Freeform 8" id="8"/>
            <p:cNvSpPr/>
            <p:nvPr/>
          </p:nvSpPr>
          <p:spPr>
            <a:xfrm flipH="false" flipV="false" rot="0">
              <a:off x="0" y="0"/>
              <a:ext cx="2560320" cy="2564384"/>
            </a:xfrm>
            <a:custGeom>
              <a:avLst/>
              <a:gdLst/>
              <a:ahLst/>
              <a:cxnLst/>
              <a:rect r="r" b="b" t="t" l="l"/>
              <a:pathLst>
                <a:path h="2564384" w="2560320">
                  <a:moveTo>
                    <a:pt x="0" y="0"/>
                  </a:moveTo>
                  <a:lnTo>
                    <a:pt x="2560320" y="0"/>
                  </a:lnTo>
                  <a:lnTo>
                    <a:pt x="2560320" y="2564384"/>
                  </a:lnTo>
                  <a:lnTo>
                    <a:pt x="0" y="2564384"/>
                  </a:lnTo>
                  <a:close/>
                </a:path>
              </a:pathLst>
            </a:custGeom>
            <a:blipFill>
              <a:blip r:embed="rId2"/>
              <a:stretch>
                <a:fillRect l="0" t="-159" r="0" b="-159"/>
              </a:stretch>
            </a:blipFill>
          </p:spPr>
        </p:sp>
      </p:grpSp>
      <p:grpSp>
        <p:nvGrpSpPr>
          <p:cNvPr name="Group 9" id="9"/>
          <p:cNvGrpSpPr/>
          <p:nvPr/>
        </p:nvGrpSpPr>
        <p:grpSpPr>
          <a:xfrm rot="0">
            <a:off x="9838942" y="6364222"/>
            <a:ext cx="1853182" cy="1856232"/>
            <a:chOff x="0" y="0"/>
            <a:chExt cx="2470909" cy="2474976"/>
          </a:xfrm>
        </p:grpSpPr>
        <p:sp>
          <p:nvSpPr>
            <p:cNvPr name="Freeform 10" id="10"/>
            <p:cNvSpPr/>
            <p:nvPr/>
          </p:nvSpPr>
          <p:spPr>
            <a:xfrm flipH="false" flipV="false" rot="0">
              <a:off x="0" y="0"/>
              <a:ext cx="2470912" cy="2474976"/>
            </a:xfrm>
            <a:custGeom>
              <a:avLst/>
              <a:gdLst/>
              <a:ahLst/>
              <a:cxnLst/>
              <a:rect r="r" b="b" t="t" l="l"/>
              <a:pathLst>
                <a:path h="2474976" w="2470912">
                  <a:moveTo>
                    <a:pt x="0" y="0"/>
                  </a:moveTo>
                  <a:lnTo>
                    <a:pt x="2470912" y="0"/>
                  </a:lnTo>
                  <a:lnTo>
                    <a:pt x="2470912" y="2474976"/>
                  </a:lnTo>
                  <a:lnTo>
                    <a:pt x="0" y="2474976"/>
                  </a:lnTo>
                  <a:close/>
                </a:path>
              </a:pathLst>
            </a:custGeom>
            <a:blipFill>
              <a:blip r:embed="rId3"/>
              <a:stretch>
                <a:fillRect l="-82" t="0" r="-82" b="0"/>
              </a:stretch>
            </a:blipFill>
          </p:spPr>
        </p:sp>
      </p:grpSp>
      <p:grpSp>
        <p:nvGrpSpPr>
          <p:cNvPr name="Group 11" id="11"/>
          <p:cNvGrpSpPr/>
          <p:nvPr/>
        </p:nvGrpSpPr>
        <p:grpSpPr>
          <a:xfrm rot="0">
            <a:off x="1886710" y="6315454"/>
            <a:ext cx="1920238" cy="1920240"/>
            <a:chOff x="0" y="0"/>
            <a:chExt cx="2560317" cy="2560320"/>
          </a:xfrm>
        </p:grpSpPr>
        <p:sp>
          <p:nvSpPr>
            <p:cNvPr name="Freeform 12" id="12"/>
            <p:cNvSpPr/>
            <p:nvPr/>
          </p:nvSpPr>
          <p:spPr>
            <a:xfrm flipH="false" flipV="false" rot="0">
              <a:off x="0" y="0"/>
              <a:ext cx="2560320" cy="2560320"/>
            </a:xfrm>
            <a:custGeom>
              <a:avLst/>
              <a:gdLst/>
              <a:ahLst/>
              <a:cxnLst/>
              <a:rect r="r" b="b" t="t" l="l"/>
              <a:pathLst>
                <a:path h="2560320" w="2560320">
                  <a:moveTo>
                    <a:pt x="0" y="0"/>
                  </a:moveTo>
                  <a:lnTo>
                    <a:pt x="2560320" y="0"/>
                  </a:lnTo>
                  <a:lnTo>
                    <a:pt x="2560320" y="2560320"/>
                  </a:lnTo>
                  <a:lnTo>
                    <a:pt x="0" y="2560320"/>
                  </a:lnTo>
                  <a:close/>
                </a:path>
              </a:pathLst>
            </a:custGeom>
            <a:blipFill>
              <a:blip r:embed="rId4"/>
              <a:stretch>
                <a:fillRect l="0" t="0" r="0" b="0"/>
              </a:stretch>
            </a:blipFill>
          </p:spPr>
        </p:sp>
      </p:grpSp>
      <p:grpSp>
        <p:nvGrpSpPr>
          <p:cNvPr name="Group 13" id="13"/>
          <p:cNvGrpSpPr/>
          <p:nvPr/>
        </p:nvGrpSpPr>
        <p:grpSpPr>
          <a:xfrm rot="0">
            <a:off x="9582910" y="2895600"/>
            <a:ext cx="1923288" cy="1920238"/>
            <a:chOff x="0" y="0"/>
            <a:chExt cx="2564384" cy="2560317"/>
          </a:xfrm>
        </p:grpSpPr>
        <p:sp>
          <p:nvSpPr>
            <p:cNvPr name="Freeform 14" id="14"/>
            <p:cNvSpPr/>
            <p:nvPr/>
          </p:nvSpPr>
          <p:spPr>
            <a:xfrm flipH="false" flipV="false" rot="0">
              <a:off x="0" y="0"/>
              <a:ext cx="2564384" cy="2560320"/>
            </a:xfrm>
            <a:custGeom>
              <a:avLst/>
              <a:gdLst/>
              <a:ahLst/>
              <a:cxnLst/>
              <a:rect r="r" b="b" t="t" l="l"/>
              <a:pathLst>
                <a:path h="2560320" w="2564384">
                  <a:moveTo>
                    <a:pt x="0" y="0"/>
                  </a:moveTo>
                  <a:lnTo>
                    <a:pt x="2564384" y="0"/>
                  </a:lnTo>
                  <a:lnTo>
                    <a:pt x="2564384" y="2560320"/>
                  </a:lnTo>
                  <a:lnTo>
                    <a:pt x="0" y="2560320"/>
                  </a:lnTo>
                  <a:close/>
                </a:path>
              </a:pathLst>
            </a:custGeom>
            <a:blipFill>
              <a:blip r:embed="rId5"/>
              <a:stretch>
                <a:fillRect l="-159" t="0" r="-159" b="0"/>
              </a:stretch>
            </a:blipFill>
          </p:spPr>
        </p:sp>
      </p:grpSp>
      <p:grpSp>
        <p:nvGrpSpPr>
          <p:cNvPr name="Group 15" id="15"/>
          <p:cNvGrpSpPr/>
          <p:nvPr/>
        </p:nvGrpSpPr>
        <p:grpSpPr>
          <a:xfrm rot="0">
            <a:off x="1077084" y="643898"/>
            <a:ext cx="1618488" cy="1618488"/>
            <a:chOff x="0" y="0"/>
            <a:chExt cx="2157984" cy="2157984"/>
          </a:xfrm>
        </p:grpSpPr>
        <p:sp>
          <p:nvSpPr>
            <p:cNvPr name="Freeform 16" id="16"/>
            <p:cNvSpPr/>
            <p:nvPr/>
          </p:nvSpPr>
          <p:spPr>
            <a:xfrm flipH="false" flipV="false" rot="0">
              <a:off x="0" y="0"/>
              <a:ext cx="2157984" cy="2157984"/>
            </a:xfrm>
            <a:custGeom>
              <a:avLst/>
              <a:gdLst/>
              <a:ahLst/>
              <a:cxnLst/>
              <a:rect r="r" b="b" t="t" l="l"/>
              <a:pathLst>
                <a:path h="2157984" w="2157984">
                  <a:moveTo>
                    <a:pt x="0" y="0"/>
                  </a:moveTo>
                  <a:lnTo>
                    <a:pt x="2157984" y="0"/>
                  </a:lnTo>
                  <a:lnTo>
                    <a:pt x="2157984" y="2157984"/>
                  </a:lnTo>
                  <a:lnTo>
                    <a:pt x="0" y="2157984"/>
                  </a:lnTo>
                  <a:close/>
                </a:path>
              </a:pathLst>
            </a:custGeom>
            <a:blipFill>
              <a:blip r:embed="rId6"/>
              <a:stretch>
                <a:fillRect l="0" t="0" r="0" b="0"/>
              </a:stretch>
            </a:blipFill>
          </p:spPr>
        </p:sp>
      </p:grpSp>
      <p:grpSp>
        <p:nvGrpSpPr>
          <p:cNvPr name="Group 17" id="17"/>
          <p:cNvGrpSpPr/>
          <p:nvPr/>
        </p:nvGrpSpPr>
        <p:grpSpPr>
          <a:xfrm rot="0">
            <a:off x="1195956" y="723146"/>
            <a:ext cx="1389888" cy="1392936"/>
            <a:chOff x="0" y="0"/>
            <a:chExt cx="1853184" cy="1857248"/>
          </a:xfrm>
        </p:grpSpPr>
        <p:sp>
          <p:nvSpPr>
            <p:cNvPr name="Freeform 18" id="18"/>
            <p:cNvSpPr/>
            <p:nvPr/>
          </p:nvSpPr>
          <p:spPr>
            <a:xfrm flipH="false" flipV="false" rot="0">
              <a:off x="0" y="0"/>
              <a:ext cx="1853184" cy="1857248"/>
            </a:xfrm>
            <a:custGeom>
              <a:avLst/>
              <a:gdLst/>
              <a:ahLst/>
              <a:cxnLst/>
              <a:rect r="r" b="b" t="t" l="l"/>
              <a:pathLst>
                <a:path h="1857248" w="1853184">
                  <a:moveTo>
                    <a:pt x="0" y="0"/>
                  </a:moveTo>
                  <a:lnTo>
                    <a:pt x="1853184" y="0"/>
                  </a:lnTo>
                  <a:lnTo>
                    <a:pt x="1853184" y="1857248"/>
                  </a:lnTo>
                  <a:lnTo>
                    <a:pt x="0" y="1857248"/>
                  </a:lnTo>
                  <a:close/>
                </a:path>
              </a:pathLst>
            </a:custGeom>
            <a:blipFill>
              <a:blip r:embed="rId7"/>
              <a:stretch>
                <a:fillRect l="-109" t="0" r="-109" b="0"/>
              </a:stretch>
            </a:blipFill>
          </p:spPr>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0">
            <a:off x="5401734" y="1403990"/>
            <a:ext cx="8735402" cy="7851550"/>
          </a:xfrm>
          <a:custGeom>
            <a:avLst/>
            <a:gdLst/>
            <a:ahLst/>
            <a:cxnLst/>
            <a:rect r="r" b="b" t="t" l="l"/>
            <a:pathLst>
              <a:path h="7851550" w="8735402">
                <a:moveTo>
                  <a:pt x="0" y="0"/>
                </a:moveTo>
                <a:lnTo>
                  <a:pt x="8735402" y="0"/>
                </a:lnTo>
                <a:lnTo>
                  <a:pt x="8735402" y="7851550"/>
                </a:lnTo>
                <a:lnTo>
                  <a:pt x="0" y="7851550"/>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1932925" y="367694"/>
            <a:ext cx="12311624" cy="958240"/>
          </a:xfrm>
          <a:prstGeom prst="rect">
            <a:avLst/>
          </a:prstGeom>
        </p:spPr>
        <p:txBody>
          <a:bodyPr anchor="t" rtlCol="false" tIns="0" lIns="0" bIns="0" rIns="0">
            <a:spAutoFit/>
          </a:bodyPr>
          <a:lstStyle/>
          <a:p>
            <a:pPr algn="l">
              <a:lnSpc>
                <a:spcPts val="6719"/>
              </a:lnSpc>
            </a:pPr>
            <a:r>
              <a:rPr lang="en-US" b="true" sz="5599">
                <a:solidFill>
                  <a:srgbClr val="CC0000"/>
                </a:solidFill>
                <a:latin typeface="Arial Bold"/>
                <a:ea typeface="Arial Bold"/>
                <a:cs typeface="Arial Bold"/>
                <a:sym typeface="Arial Bold"/>
              </a:rPr>
              <a:t>Introduction</a:t>
            </a:r>
          </a:p>
        </p:txBody>
      </p:sp>
      <p:sp>
        <p:nvSpPr>
          <p:cNvPr name="Freeform 3" id="3"/>
          <p:cNvSpPr/>
          <p:nvPr/>
        </p:nvSpPr>
        <p:spPr>
          <a:xfrm flipH="false" flipV="false" rot="0">
            <a:off x="472044" y="1858123"/>
            <a:ext cx="17657565" cy="8149192"/>
          </a:xfrm>
          <a:custGeom>
            <a:avLst/>
            <a:gdLst/>
            <a:ahLst/>
            <a:cxnLst/>
            <a:rect r="r" b="b" t="t" l="l"/>
            <a:pathLst>
              <a:path h="8149192" w="17657565">
                <a:moveTo>
                  <a:pt x="0" y="0"/>
                </a:moveTo>
                <a:lnTo>
                  <a:pt x="17657565" y="0"/>
                </a:lnTo>
                <a:lnTo>
                  <a:pt x="17657565" y="8149192"/>
                </a:lnTo>
                <a:lnTo>
                  <a:pt x="0" y="8149192"/>
                </a:lnTo>
                <a:lnTo>
                  <a:pt x="0" y="0"/>
                </a:lnTo>
                <a:close/>
              </a:path>
            </a:pathLst>
          </a:custGeom>
          <a:blipFill>
            <a:blip r:embed="rId3">
              <a:alphaModFix amt="52000"/>
            </a:blip>
            <a:stretch>
              <a:fillRect l="-2091" t="-15205" r="-4246" b="0"/>
            </a:stretch>
          </a:blipFill>
        </p:spPr>
      </p:sp>
      <p:sp>
        <p:nvSpPr>
          <p:cNvPr name="TextBox 4" id="4"/>
          <p:cNvSpPr txBox="true"/>
          <p:nvPr/>
        </p:nvSpPr>
        <p:spPr>
          <a:xfrm rot="0">
            <a:off x="1932925" y="2647004"/>
            <a:ext cx="14422150" cy="7639996"/>
          </a:xfrm>
          <a:prstGeom prst="rect">
            <a:avLst/>
          </a:prstGeom>
        </p:spPr>
        <p:txBody>
          <a:bodyPr anchor="t" rtlCol="false" tIns="0" lIns="0" bIns="0" rIns="0">
            <a:spAutoFit/>
          </a:bodyPr>
          <a:lstStyle/>
          <a:p>
            <a:pPr algn="l">
              <a:lnSpc>
                <a:spcPts val="4320"/>
              </a:lnSpc>
            </a:pPr>
            <a:r>
              <a:rPr lang="en-US" sz="3600">
                <a:solidFill>
                  <a:srgbClr val="320000"/>
                </a:solidFill>
                <a:latin typeface="Arial"/>
                <a:ea typeface="Arial"/>
                <a:cs typeface="Arial"/>
                <a:sym typeface="Arial"/>
              </a:rPr>
              <a:t>Play  store  is  an  Android  Market  serves  as  the  official  app  store  for  certified  devices  running  on  the Android  Operating  system.  Developed  and  Operated by  Google,   launched  on  6th  March,  2012. </a:t>
            </a:r>
          </a:p>
          <a:p>
            <a:pPr algn="l">
              <a:lnSpc>
                <a:spcPts val="4320"/>
              </a:lnSpc>
            </a:pPr>
            <a:r>
              <a:rPr lang="en-US" sz="3600">
                <a:solidFill>
                  <a:srgbClr val="320000"/>
                </a:solidFill>
                <a:latin typeface="Arial"/>
                <a:ea typeface="Arial"/>
                <a:cs typeface="Arial"/>
                <a:sym typeface="Arial"/>
              </a:rPr>
              <a:t> Approximately  3.48  million  apps  are  in  the  Play  store.  Play  store  apps  have  their  own  features  such  as  Ratings,  Reviews,  Size  and  more.  From  the  problem  statement  given,  we  should  analyze  the  given  database  and  should  come  up  with  the  key  factors  that  increased  the  number  of  users,  long  term  usage  etc.,  the  objective  of  this  project  is  to  deliver  insights  to  understand  customer  demands  better  and  thus  help  developers  to  popularize the product. </a:t>
            </a:r>
          </a:p>
          <a:p>
            <a:pPr algn="just">
              <a:lnSpc>
                <a:spcPts val="4320"/>
              </a:lnSpc>
            </a:pPr>
          </a:p>
          <a:p>
            <a:pPr algn="just">
              <a:lnSpc>
                <a:spcPts val="4320"/>
              </a:lnSpc>
            </a:pPr>
          </a:p>
          <a:p>
            <a:pPr algn="just">
              <a:lnSpc>
                <a:spcPts val="4320"/>
              </a:lnSpc>
            </a:pPr>
          </a:p>
        </p:txBody>
      </p:sp>
      <p:grpSp>
        <p:nvGrpSpPr>
          <p:cNvPr name="Group 5" id="5"/>
          <p:cNvGrpSpPr/>
          <p:nvPr/>
        </p:nvGrpSpPr>
        <p:grpSpPr>
          <a:xfrm rot="0">
            <a:off x="781852" y="391034"/>
            <a:ext cx="962733" cy="934900"/>
            <a:chOff x="0" y="0"/>
            <a:chExt cx="1283644" cy="1246533"/>
          </a:xfrm>
        </p:grpSpPr>
        <p:sp>
          <p:nvSpPr>
            <p:cNvPr name="Freeform 6" id="6"/>
            <p:cNvSpPr/>
            <p:nvPr/>
          </p:nvSpPr>
          <p:spPr>
            <a:xfrm flipH="false" flipV="false" rot="0">
              <a:off x="0" y="0"/>
              <a:ext cx="1283589" cy="1246505"/>
            </a:xfrm>
            <a:custGeom>
              <a:avLst/>
              <a:gdLst/>
              <a:ahLst/>
              <a:cxnLst/>
              <a:rect r="r" b="b" t="t" l="l"/>
              <a:pathLst>
                <a:path h="1246505" w="1283589">
                  <a:moveTo>
                    <a:pt x="0" y="0"/>
                  </a:moveTo>
                  <a:lnTo>
                    <a:pt x="1283589" y="0"/>
                  </a:lnTo>
                  <a:lnTo>
                    <a:pt x="1283589" y="1246505"/>
                  </a:lnTo>
                  <a:lnTo>
                    <a:pt x="0" y="1246505"/>
                  </a:lnTo>
                  <a:close/>
                </a:path>
              </a:pathLst>
            </a:custGeom>
            <a:blipFill>
              <a:blip r:embed="rId4"/>
              <a:stretch>
                <a:fillRect l="0" t="-1488" r="-4" b="-1490"/>
              </a:stretch>
            </a:blipFill>
          </p:spPr>
        </p:sp>
      </p:grpSp>
      <p:grpSp>
        <p:nvGrpSpPr>
          <p:cNvPr name="Group 7" id="7"/>
          <p:cNvGrpSpPr/>
          <p:nvPr/>
        </p:nvGrpSpPr>
        <p:grpSpPr>
          <a:xfrm rot="0">
            <a:off x="852561" y="436811"/>
            <a:ext cx="826754" cy="804612"/>
            <a:chOff x="0" y="0"/>
            <a:chExt cx="1102338" cy="1072817"/>
          </a:xfrm>
        </p:grpSpPr>
        <p:sp>
          <p:nvSpPr>
            <p:cNvPr name="Freeform 8" id="8"/>
            <p:cNvSpPr/>
            <p:nvPr/>
          </p:nvSpPr>
          <p:spPr>
            <a:xfrm flipH="false" flipV="false" rot="0">
              <a:off x="0" y="0"/>
              <a:ext cx="1102360" cy="1072769"/>
            </a:xfrm>
            <a:custGeom>
              <a:avLst/>
              <a:gdLst/>
              <a:ahLst/>
              <a:cxnLst/>
              <a:rect r="r" b="b" t="t" l="l"/>
              <a:pathLst>
                <a:path h="1072769" w="1102360">
                  <a:moveTo>
                    <a:pt x="0" y="0"/>
                  </a:moveTo>
                  <a:lnTo>
                    <a:pt x="1102360" y="0"/>
                  </a:lnTo>
                  <a:lnTo>
                    <a:pt x="1102360" y="1072769"/>
                  </a:lnTo>
                  <a:lnTo>
                    <a:pt x="0" y="1072769"/>
                  </a:lnTo>
                  <a:close/>
                </a:path>
              </a:pathLst>
            </a:custGeom>
            <a:blipFill>
              <a:blip r:embed="rId5"/>
              <a:stretch>
                <a:fillRect l="0" t="-1375" r="1" b="-138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769448" y="906050"/>
            <a:ext cx="7379970" cy="1005840"/>
          </a:xfrm>
          <a:prstGeom prst="rect">
            <a:avLst/>
          </a:prstGeom>
        </p:spPr>
        <p:txBody>
          <a:bodyPr anchor="t" rtlCol="false" tIns="0" lIns="0" bIns="0" rIns="0">
            <a:spAutoFit/>
          </a:bodyPr>
          <a:lstStyle/>
          <a:p>
            <a:pPr algn="l">
              <a:lnSpc>
                <a:spcPts val="6719"/>
              </a:lnSpc>
            </a:pPr>
            <a:r>
              <a:rPr lang="en-US" sz="5599" spc="-190">
                <a:solidFill>
                  <a:srgbClr val="FFFAEF"/>
                </a:solidFill>
                <a:latin typeface="Arial"/>
                <a:ea typeface="Arial"/>
                <a:cs typeface="Arial"/>
                <a:sym typeface="Arial"/>
              </a:rPr>
              <a:t>Problem Statement</a:t>
            </a:r>
          </a:p>
        </p:txBody>
      </p:sp>
      <p:sp>
        <p:nvSpPr>
          <p:cNvPr name="TextBox 3" id="3"/>
          <p:cNvSpPr txBox="true"/>
          <p:nvPr/>
        </p:nvSpPr>
        <p:spPr>
          <a:xfrm rot="0">
            <a:off x="769448" y="2035905"/>
            <a:ext cx="16741140" cy="7903303"/>
          </a:xfrm>
          <a:prstGeom prst="rect">
            <a:avLst/>
          </a:prstGeom>
        </p:spPr>
        <p:txBody>
          <a:bodyPr anchor="t" rtlCol="false" tIns="0" lIns="0" bIns="0" rIns="0">
            <a:spAutoFit/>
          </a:bodyPr>
          <a:lstStyle/>
          <a:p>
            <a:pPr algn="just" marL="892810" indent="-446405" lvl="1">
              <a:lnSpc>
                <a:spcPts val="4967"/>
              </a:lnSpc>
              <a:buFont typeface="Arial"/>
              <a:buChar char="•"/>
            </a:pPr>
            <a:r>
              <a:rPr lang="en-US" sz="3600" spc="-124">
                <a:solidFill>
                  <a:srgbClr val="124F5B"/>
                </a:solidFill>
                <a:latin typeface="DejaVu Sans Bold"/>
                <a:ea typeface="DejaVu Sans Bold"/>
                <a:cs typeface="DejaVu Sans Bold"/>
                <a:sym typeface="DejaVu Sans Bold"/>
              </a:rPr>
              <a:t>Two datasets are provided, one with </a:t>
            </a:r>
            <a:r>
              <a:rPr lang="en-US" b="true" sz="3600" spc="-124">
                <a:solidFill>
                  <a:srgbClr val="124F5B"/>
                </a:solidFill>
                <a:latin typeface="DejaVu Sans Bold"/>
                <a:ea typeface="DejaVu Sans Bold"/>
                <a:cs typeface="DejaVu Sans Bold"/>
                <a:sym typeface="DejaVu Sans Bold"/>
              </a:rPr>
              <a:t>basic information (play store Data.csv </a:t>
            </a:r>
            <a:r>
              <a:rPr lang="en-US" sz="3600" spc="-124">
                <a:solidFill>
                  <a:srgbClr val="124F5B"/>
                </a:solidFill>
                <a:latin typeface="DejaVu Sans Bold"/>
                <a:ea typeface="DejaVu Sans Bold"/>
                <a:cs typeface="DejaVu Sans Bold"/>
                <a:sym typeface="DejaVu Sans Bold"/>
              </a:rPr>
              <a:t>and the  other with </a:t>
            </a:r>
            <a:r>
              <a:rPr lang="en-US" b="true" sz="3600" spc="-124">
                <a:solidFill>
                  <a:srgbClr val="124F5B"/>
                </a:solidFill>
                <a:latin typeface="DejaVu Sans Bold"/>
                <a:ea typeface="DejaVu Sans Bold"/>
                <a:cs typeface="DejaVu Sans Bold"/>
                <a:sym typeface="DejaVu Sans Bold"/>
              </a:rPr>
              <a:t>user reviews (User Reviews.csv) </a:t>
            </a:r>
            <a:r>
              <a:rPr lang="en-US" sz="3600" spc="-124">
                <a:solidFill>
                  <a:srgbClr val="124F5B"/>
                </a:solidFill>
                <a:latin typeface="DejaVu Sans Bold"/>
                <a:ea typeface="DejaVu Sans Bold"/>
                <a:cs typeface="DejaVu Sans Bold"/>
                <a:sym typeface="DejaVu Sans Bold"/>
              </a:rPr>
              <a:t>for the respective app.</a:t>
            </a:r>
          </a:p>
          <a:p>
            <a:pPr algn="just" marL="892810" indent="-446405" lvl="1">
              <a:lnSpc>
                <a:spcPts val="4967"/>
              </a:lnSpc>
              <a:buFont typeface="Arial"/>
              <a:buChar char="•"/>
            </a:pPr>
            <a:r>
              <a:rPr lang="en-US" sz="3600" spc="5">
                <a:solidFill>
                  <a:srgbClr val="124F5B"/>
                </a:solidFill>
                <a:latin typeface="DejaVu Sans Bold"/>
                <a:ea typeface="DejaVu Sans Bold"/>
                <a:cs typeface="DejaVu Sans Bold"/>
                <a:sym typeface="DejaVu Sans Bold"/>
              </a:rPr>
              <a:t>We must examine and evaluate the data in both datasets in order to  identify the important characteristics that inﬂuence app  engagement and success.</a:t>
            </a:r>
          </a:p>
          <a:p>
            <a:pPr algn="l" marL="892810" indent="-446405" lvl="1">
              <a:lnSpc>
                <a:spcPts val="4320"/>
              </a:lnSpc>
            </a:pPr>
          </a:p>
          <a:p>
            <a:pPr algn="l" marL="992011" indent="-496006" lvl="1">
              <a:lnSpc>
                <a:spcPts val="4800"/>
              </a:lnSpc>
            </a:pPr>
            <a:r>
              <a:rPr lang="en-US" b="true" sz="4000" spc="-143">
                <a:solidFill>
                  <a:srgbClr val="CC0000"/>
                </a:solidFill>
                <a:latin typeface="DejaVu Sans Bold"/>
                <a:ea typeface="DejaVu Sans Bold"/>
                <a:cs typeface="DejaVu Sans Bold"/>
                <a:sym typeface="DejaVu Sans Bold"/>
              </a:rPr>
              <a:t>So, what factors inﬂuence an app's success?</a:t>
            </a:r>
          </a:p>
          <a:p>
            <a:pPr algn="l" marL="892810" indent="-446405" lvl="1">
              <a:lnSpc>
                <a:spcPts val="4320"/>
              </a:lnSpc>
            </a:pPr>
            <a:r>
              <a:rPr lang="en-US" sz="3600" spc="15">
                <a:solidFill>
                  <a:srgbClr val="124F5B"/>
                </a:solidFill>
                <a:latin typeface="DejaVu Sans Bold"/>
                <a:ea typeface="DejaVu Sans Bold"/>
                <a:cs typeface="DejaVu Sans Bold"/>
                <a:sym typeface="DejaVu Sans Bold"/>
              </a:rPr>
              <a:t>An app is said to be successful if it has:</a:t>
            </a:r>
          </a:p>
          <a:p>
            <a:pPr algn="l" marL="894080" indent="-447040" lvl="1">
              <a:lnSpc>
                <a:spcPts val="4320"/>
              </a:lnSpc>
              <a:buFont typeface="Arial"/>
              <a:buChar char="•"/>
            </a:pPr>
            <a:r>
              <a:rPr lang="en-US" sz="3600" spc="-24">
                <a:solidFill>
                  <a:srgbClr val="124F5B"/>
                </a:solidFill>
                <a:latin typeface="DejaVu Sans Bold"/>
                <a:ea typeface="DejaVu Sans Bold"/>
                <a:cs typeface="DejaVu Sans Bold"/>
                <a:sym typeface="DejaVu Sans Bold"/>
              </a:rPr>
              <a:t>A high average user rating</a:t>
            </a:r>
          </a:p>
          <a:p>
            <a:pPr algn="l" marL="894080" indent="-447040" lvl="1">
              <a:lnSpc>
                <a:spcPts val="4320"/>
              </a:lnSpc>
              <a:buFont typeface="Arial"/>
              <a:buChar char="•"/>
            </a:pPr>
            <a:r>
              <a:rPr lang="en-US" sz="3600" spc="-4">
                <a:solidFill>
                  <a:srgbClr val="124F5B"/>
                </a:solidFill>
                <a:latin typeface="DejaVu Sans Bold"/>
                <a:ea typeface="DejaVu Sans Bold"/>
                <a:cs typeface="DejaVu Sans Bold"/>
                <a:sym typeface="DejaVu Sans Bold"/>
              </a:rPr>
              <a:t>A good number of positive reviews</a:t>
            </a:r>
          </a:p>
          <a:p>
            <a:pPr algn="l" marL="894080" indent="-447040" lvl="1">
              <a:lnSpc>
                <a:spcPts val="4320"/>
              </a:lnSpc>
              <a:buFont typeface="Arial"/>
              <a:buChar char="•"/>
            </a:pPr>
            <a:r>
              <a:rPr lang="en-US" sz="3600" spc="125">
                <a:solidFill>
                  <a:srgbClr val="124F5B"/>
                </a:solidFill>
                <a:latin typeface="DejaVu Sans Bold"/>
                <a:ea typeface="DejaVu Sans Bold"/>
                <a:cs typeface="DejaVu Sans Bold"/>
                <a:sym typeface="DejaVu Sans Bold"/>
              </a:rPr>
              <a:t>A good number of monthly average users</a:t>
            </a:r>
          </a:p>
          <a:p>
            <a:pPr algn="l" marL="894080" indent="-447040" lvl="1">
              <a:lnSpc>
                <a:spcPts val="4320"/>
              </a:lnSpc>
              <a:buFont typeface="Arial"/>
              <a:buChar char="•"/>
            </a:pPr>
            <a:r>
              <a:rPr lang="en-US" sz="3600" spc="65">
                <a:solidFill>
                  <a:srgbClr val="124F5B"/>
                </a:solidFill>
                <a:latin typeface="DejaVu Sans Bold"/>
                <a:ea typeface="DejaVu Sans Bold"/>
                <a:cs typeface="DejaVu Sans Bold"/>
                <a:sym typeface="DejaVu Sans Bold"/>
              </a:rPr>
              <a:t>High revenue per customer and so on.</a:t>
            </a:r>
          </a:p>
        </p:txBody>
      </p:sp>
      <p:sp>
        <p:nvSpPr>
          <p:cNvPr name="TextBox 4" id="4"/>
          <p:cNvSpPr txBox="true"/>
          <p:nvPr/>
        </p:nvSpPr>
        <p:spPr>
          <a:xfrm rot="0">
            <a:off x="1942114" y="487696"/>
            <a:ext cx="7379970" cy="1005840"/>
          </a:xfrm>
          <a:prstGeom prst="rect">
            <a:avLst/>
          </a:prstGeom>
        </p:spPr>
        <p:txBody>
          <a:bodyPr anchor="t" rtlCol="false" tIns="0" lIns="0" bIns="0" rIns="0">
            <a:spAutoFit/>
          </a:bodyPr>
          <a:lstStyle/>
          <a:p>
            <a:pPr algn="l">
              <a:lnSpc>
                <a:spcPts val="6719"/>
              </a:lnSpc>
            </a:pPr>
            <a:r>
              <a:rPr lang="en-US" b="true" sz="5599" spc="-190">
                <a:solidFill>
                  <a:srgbClr val="CC0000"/>
                </a:solidFill>
                <a:latin typeface="Arial Bold"/>
                <a:ea typeface="Arial Bold"/>
                <a:cs typeface="Arial Bold"/>
                <a:sym typeface="Arial Bold"/>
              </a:rPr>
              <a:t>Problem Statement</a:t>
            </a:r>
          </a:p>
        </p:txBody>
      </p:sp>
      <p:grpSp>
        <p:nvGrpSpPr>
          <p:cNvPr name="Group 5" id="5"/>
          <p:cNvGrpSpPr/>
          <p:nvPr/>
        </p:nvGrpSpPr>
        <p:grpSpPr>
          <a:xfrm rot="0">
            <a:off x="11555946" y="6547580"/>
            <a:ext cx="2901094" cy="3675832"/>
            <a:chOff x="0" y="0"/>
            <a:chExt cx="3868125" cy="4901109"/>
          </a:xfrm>
        </p:grpSpPr>
        <p:sp>
          <p:nvSpPr>
            <p:cNvPr name="Freeform 6" id="6"/>
            <p:cNvSpPr/>
            <p:nvPr/>
          </p:nvSpPr>
          <p:spPr>
            <a:xfrm flipH="false" flipV="false" rot="0">
              <a:off x="0" y="0"/>
              <a:ext cx="3868166" cy="4901057"/>
            </a:xfrm>
            <a:custGeom>
              <a:avLst/>
              <a:gdLst/>
              <a:ahLst/>
              <a:cxnLst/>
              <a:rect r="r" b="b" t="t" l="l"/>
              <a:pathLst>
                <a:path h="4901057" w="3868166">
                  <a:moveTo>
                    <a:pt x="0" y="0"/>
                  </a:moveTo>
                  <a:lnTo>
                    <a:pt x="3868166" y="0"/>
                  </a:lnTo>
                  <a:lnTo>
                    <a:pt x="3868166" y="4901057"/>
                  </a:lnTo>
                  <a:lnTo>
                    <a:pt x="0" y="4901057"/>
                  </a:lnTo>
                  <a:close/>
                </a:path>
              </a:pathLst>
            </a:custGeom>
            <a:blipFill>
              <a:blip r:embed="rId2"/>
              <a:stretch>
                <a:fillRect l="-52" t="0" r="-51" b="-1"/>
              </a:stretch>
            </a:blipFill>
          </p:spPr>
        </p:sp>
      </p:grpSp>
      <p:grpSp>
        <p:nvGrpSpPr>
          <p:cNvPr name="Group 7" id="7"/>
          <p:cNvGrpSpPr/>
          <p:nvPr/>
        </p:nvGrpSpPr>
        <p:grpSpPr>
          <a:xfrm rot="0">
            <a:off x="15300208" y="6481570"/>
            <a:ext cx="2698994" cy="3730980"/>
            <a:chOff x="0" y="0"/>
            <a:chExt cx="3598659" cy="4974640"/>
          </a:xfrm>
        </p:grpSpPr>
        <p:sp>
          <p:nvSpPr>
            <p:cNvPr name="Freeform 8" id="8"/>
            <p:cNvSpPr/>
            <p:nvPr/>
          </p:nvSpPr>
          <p:spPr>
            <a:xfrm flipH="false" flipV="false" rot="0">
              <a:off x="0" y="0"/>
              <a:ext cx="3598672" cy="4974590"/>
            </a:xfrm>
            <a:custGeom>
              <a:avLst/>
              <a:gdLst/>
              <a:ahLst/>
              <a:cxnLst/>
              <a:rect r="r" b="b" t="t" l="l"/>
              <a:pathLst>
                <a:path h="4974590" w="3598672">
                  <a:moveTo>
                    <a:pt x="0" y="0"/>
                  </a:moveTo>
                  <a:lnTo>
                    <a:pt x="3598672" y="0"/>
                  </a:lnTo>
                  <a:lnTo>
                    <a:pt x="3598672" y="4974590"/>
                  </a:lnTo>
                  <a:lnTo>
                    <a:pt x="0" y="4974590"/>
                  </a:lnTo>
                  <a:close/>
                </a:path>
              </a:pathLst>
            </a:custGeom>
            <a:blipFill>
              <a:blip r:embed="rId3"/>
              <a:stretch>
                <a:fillRect l="-41" t="0" r="-41" b="-1"/>
              </a:stretch>
            </a:blipFill>
          </p:spPr>
        </p:sp>
      </p:grpSp>
      <p:grpSp>
        <p:nvGrpSpPr>
          <p:cNvPr name="Group 9" id="9"/>
          <p:cNvGrpSpPr/>
          <p:nvPr/>
        </p:nvGrpSpPr>
        <p:grpSpPr>
          <a:xfrm rot="0">
            <a:off x="629918" y="462744"/>
            <a:ext cx="1198318" cy="1156799"/>
            <a:chOff x="0" y="0"/>
            <a:chExt cx="1597757" cy="1542399"/>
          </a:xfrm>
        </p:grpSpPr>
        <p:sp>
          <p:nvSpPr>
            <p:cNvPr name="Freeform 10" id="10"/>
            <p:cNvSpPr/>
            <p:nvPr/>
          </p:nvSpPr>
          <p:spPr>
            <a:xfrm flipH="false" flipV="false" rot="0">
              <a:off x="0" y="0"/>
              <a:ext cx="1597787" cy="1542415"/>
            </a:xfrm>
            <a:custGeom>
              <a:avLst/>
              <a:gdLst/>
              <a:ahLst/>
              <a:cxnLst/>
              <a:rect r="r" b="b" t="t" l="l"/>
              <a:pathLst>
                <a:path h="1542415" w="1597787">
                  <a:moveTo>
                    <a:pt x="0" y="0"/>
                  </a:moveTo>
                  <a:lnTo>
                    <a:pt x="1597787" y="0"/>
                  </a:lnTo>
                  <a:lnTo>
                    <a:pt x="1597787" y="1542415"/>
                  </a:lnTo>
                  <a:lnTo>
                    <a:pt x="0" y="1542415"/>
                  </a:lnTo>
                  <a:close/>
                </a:path>
              </a:pathLst>
            </a:custGeom>
            <a:blipFill>
              <a:blip r:embed="rId4"/>
              <a:stretch>
                <a:fillRect l="0" t="-1794" r="1" b="-1793"/>
              </a:stretch>
            </a:blipFill>
          </p:spPr>
        </p:sp>
      </p:grpSp>
      <p:grpSp>
        <p:nvGrpSpPr>
          <p:cNvPr name="Group 11" id="11"/>
          <p:cNvGrpSpPr/>
          <p:nvPr/>
        </p:nvGrpSpPr>
        <p:grpSpPr>
          <a:xfrm rot="0">
            <a:off x="717930" y="519386"/>
            <a:ext cx="1029064" cy="995588"/>
            <a:chOff x="0" y="0"/>
            <a:chExt cx="1372085" cy="1327451"/>
          </a:xfrm>
        </p:grpSpPr>
        <p:sp>
          <p:nvSpPr>
            <p:cNvPr name="Freeform 12" id="12"/>
            <p:cNvSpPr/>
            <p:nvPr/>
          </p:nvSpPr>
          <p:spPr>
            <a:xfrm flipH="false" flipV="false" rot="0">
              <a:off x="0" y="0"/>
              <a:ext cx="1372108" cy="1327404"/>
            </a:xfrm>
            <a:custGeom>
              <a:avLst/>
              <a:gdLst/>
              <a:ahLst/>
              <a:cxnLst/>
              <a:rect r="r" b="b" t="t" l="l"/>
              <a:pathLst>
                <a:path h="1327404" w="1372108">
                  <a:moveTo>
                    <a:pt x="0" y="0"/>
                  </a:moveTo>
                  <a:lnTo>
                    <a:pt x="1372108" y="0"/>
                  </a:lnTo>
                  <a:lnTo>
                    <a:pt x="1372108" y="1327404"/>
                  </a:lnTo>
                  <a:lnTo>
                    <a:pt x="0" y="1327404"/>
                  </a:lnTo>
                  <a:close/>
                </a:path>
              </a:pathLst>
            </a:custGeom>
            <a:blipFill>
              <a:blip r:embed="rId5"/>
              <a:stretch>
                <a:fillRect l="0" t="-1681" r="1" b="-1684"/>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grpSp>
        <p:nvGrpSpPr>
          <p:cNvPr name="Group 2" id="2"/>
          <p:cNvGrpSpPr/>
          <p:nvPr/>
        </p:nvGrpSpPr>
        <p:grpSpPr>
          <a:xfrm rot="0">
            <a:off x="-88900" y="1354664"/>
            <a:ext cx="18288000" cy="8932336"/>
            <a:chOff x="0" y="0"/>
            <a:chExt cx="24384000" cy="11909781"/>
          </a:xfrm>
        </p:grpSpPr>
        <p:sp>
          <p:nvSpPr>
            <p:cNvPr name="Freeform 3" id="3"/>
            <p:cNvSpPr/>
            <p:nvPr/>
          </p:nvSpPr>
          <p:spPr>
            <a:xfrm flipH="false" flipV="false" rot="0">
              <a:off x="0" y="0"/>
              <a:ext cx="24384000" cy="11909806"/>
            </a:xfrm>
            <a:custGeom>
              <a:avLst/>
              <a:gdLst/>
              <a:ahLst/>
              <a:cxnLst/>
              <a:rect r="r" b="b" t="t" l="l"/>
              <a:pathLst>
                <a:path h="11909806" w="24384000">
                  <a:moveTo>
                    <a:pt x="0" y="0"/>
                  </a:moveTo>
                  <a:lnTo>
                    <a:pt x="24384000" y="0"/>
                  </a:lnTo>
                  <a:lnTo>
                    <a:pt x="24384000" y="11909806"/>
                  </a:lnTo>
                  <a:lnTo>
                    <a:pt x="0" y="11909806"/>
                  </a:lnTo>
                  <a:close/>
                </a:path>
              </a:pathLst>
            </a:custGeom>
            <a:blipFill>
              <a:blip r:embed="rId3">
                <a:alphaModFix amt="79000"/>
              </a:blip>
              <a:stretch>
                <a:fillRect l="0" t="-15847" r="0" b="-15846"/>
              </a:stretch>
            </a:blipFill>
          </p:spPr>
        </p:sp>
        <p:sp>
          <p:nvSpPr>
            <p:cNvPr name="TextBox 4" id="4"/>
            <p:cNvSpPr txBox="true"/>
            <p:nvPr/>
          </p:nvSpPr>
          <p:spPr>
            <a:xfrm>
              <a:off x="0" y="9525"/>
              <a:ext cx="24384000" cy="11900256"/>
            </a:xfrm>
            <a:prstGeom prst="rect">
              <a:avLst/>
            </a:prstGeom>
          </p:spPr>
          <p:txBody>
            <a:bodyPr anchor="t" rtlCol="false" tIns="50800" lIns="50800" bIns="50800" rIns="50800"/>
            <a:lstStyle/>
            <a:p>
              <a:pPr algn="l" marL="497840" indent="-248920" lvl="1">
                <a:lnSpc>
                  <a:spcPts val="2687"/>
                </a:lnSpc>
                <a:buFont typeface="Arial"/>
                <a:buChar char="•"/>
              </a:pPr>
              <a:r>
                <a:rPr lang="en-US" sz="2799">
                  <a:solidFill>
                    <a:srgbClr val="000000">
                      <a:alpha val="78824"/>
                    </a:srgbClr>
                  </a:solidFill>
                  <a:latin typeface="Arial"/>
                  <a:ea typeface="Arial"/>
                  <a:cs typeface="Arial"/>
                  <a:sym typeface="Arial"/>
                </a:rPr>
                <a:t> Introduction</a:t>
              </a:r>
            </a:p>
            <a:p>
              <a:pPr algn="l" marL="497840" indent="-248920" lvl="1">
                <a:lnSpc>
                  <a:spcPts val="2687"/>
                </a:lnSpc>
              </a:pPr>
            </a:p>
            <a:p>
              <a:pPr algn="l" marL="497840" indent="-248920" lvl="1">
                <a:lnSpc>
                  <a:spcPts val="2687"/>
                </a:lnSpc>
                <a:buFont typeface="Arial"/>
                <a:buChar char="•"/>
              </a:pPr>
              <a:r>
                <a:rPr lang="en-US" sz="2799">
                  <a:solidFill>
                    <a:srgbClr val="000000">
                      <a:alpha val="78824"/>
                    </a:srgbClr>
                  </a:solidFill>
                  <a:latin typeface="Arial"/>
                  <a:ea typeface="Arial"/>
                  <a:cs typeface="Arial"/>
                  <a:sym typeface="Arial"/>
                </a:rPr>
                <a:t>Exploring the database</a:t>
              </a:r>
            </a:p>
            <a:p>
              <a:pPr algn="l" marL="497840" indent="-248920" lvl="1">
                <a:lnSpc>
                  <a:spcPts val="2687"/>
                </a:lnSpc>
              </a:pPr>
            </a:p>
            <a:p>
              <a:pPr algn="l" marL="497840" indent="-248920" lvl="1">
                <a:lnSpc>
                  <a:spcPts val="2687"/>
                </a:lnSpc>
                <a:buFont typeface="Arial"/>
                <a:buChar char="•"/>
              </a:pPr>
              <a:r>
                <a:rPr lang="en-US" sz="2799">
                  <a:solidFill>
                    <a:srgbClr val="000000">
                      <a:alpha val="78824"/>
                    </a:srgbClr>
                  </a:solidFill>
                  <a:latin typeface="Arial"/>
                  <a:ea typeface="Arial"/>
                  <a:cs typeface="Arial"/>
                  <a:sym typeface="Arial"/>
                </a:rPr>
                <a:t>Top 10 Highest rating Apps in google play store in terms of categories</a:t>
              </a:r>
            </a:p>
            <a:p>
              <a:pPr algn="l" marL="497840" indent="-248920" lvl="1">
                <a:lnSpc>
                  <a:spcPts val="2687"/>
                </a:lnSpc>
              </a:pPr>
            </a:p>
            <a:p>
              <a:pPr algn="l" marL="497840" indent="-248920" lvl="1">
                <a:lnSpc>
                  <a:spcPts val="2687"/>
                </a:lnSpc>
                <a:buFont typeface="Arial"/>
                <a:buChar char="•"/>
              </a:pPr>
              <a:r>
                <a:rPr lang="en-US" sz="2799">
                  <a:solidFill>
                    <a:srgbClr val="000000">
                      <a:alpha val="78824"/>
                    </a:srgbClr>
                  </a:solidFill>
                  <a:latin typeface="Arial"/>
                  <a:ea typeface="Arial"/>
                  <a:cs typeface="Arial"/>
                  <a:sym typeface="Arial"/>
                </a:rPr>
                <a:t>Number of Application in terms of Category</a:t>
              </a:r>
            </a:p>
            <a:p>
              <a:pPr algn="l" marL="497840" indent="-248920" lvl="1">
                <a:lnSpc>
                  <a:spcPts val="2687"/>
                </a:lnSpc>
              </a:pPr>
            </a:p>
            <a:p>
              <a:pPr algn="l" marL="497840" indent="-248920" lvl="1">
                <a:lnSpc>
                  <a:spcPts val="2687"/>
                </a:lnSpc>
                <a:buFont typeface="Arial"/>
                <a:buChar char="•"/>
              </a:pPr>
              <a:r>
                <a:rPr lang="en-US" sz="2799">
                  <a:solidFill>
                    <a:srgbClr val="000000">
                      <a:alpha val="78824"/>
                    </a:srgbClr>
                  </a:solidFill>
                  <a:latin typeface="Arial"/>
                  <a:ea typeface="Arial"/>
                  <a:cs typeface="Arial"/>
                  <a:sym typeface="Arial"/>
                </a:rPr>
                <a:t>Top 10 apps which has maximum downloads</a:t>
              </a:r>
            </a:p>
            <a:p>
              <a:pPr algn="l" marL="497840" indent="-248920" lvl="1">
                <a:lnSpc>
                  <a:spcPts val="2687"/>
                </a:lnSpc>
              </a:pPr>
            </a:p>
            <a:p>
              <a:pPr algn="l" marL="497840" indent="-248920" lvl="1">
                <a:lnSpc>
                  <a:spcPts val="2687"/>
                </a:lnSpc>
                <a:buFont typeface="Arial"/>
                <a:buChar char="•"/>
              </a:pPr>
              <a:r>
                <a:rPr lang="en-US" sz="2799">
                  <a:solidFill>
                    <a:srgbClr val="000000">
                      <a:alpha val="78824"/>
                    </a:srgbClr>
                  </a:solidFill>
                  <a:latin typeface="Arial"/>
                  <a:ea typeface="Arial"/>
                  <a:cs typeface="Arial"/>
                  <a:sym typeface="Arial"/>
                </a:rPr>
                <a:t>Which 10 apps from the 'FAMILY' category are </a:t>
              </a:r>
            </a:p>
            <a:p>
              <a:pPr algn="l" marL="497840" indent="-248920" lvl="1">
                <a:lnSpc>
                  <a:spcPts val="2687"/>
                </a:lnSpc>
              </a:pPr>
              <a:r>
                <a:rPr lang="en-US" sz="2799">
                  <a:solidFill>
                    <a:srgbClr val="000000">
                      <a:alpha val="78824"/>
                    </a:srgbClr>
                  </a:solidFill>
                  <a:latin typeface="Arial"/>
                  <a:ea typeface="Arial"/>
                  <a:cs typeface="Arial"/>
                  <a:sym typeface="Arial"/>
                </a:rPr>
                <a:t>      having the lowest rating and highest rating.</a:t>
              </a:r>
            </a:p>
            <a:p>
              <a:pPr algn="l" marL="497840" indent="-248920" lvl="1">
                <a:lnSpc>
                  <a:spcPts val="2687"/>
                </a:lnSpc>
              </a:pPr>
            </a:p>
            <a:p>
              <a:pPr algn="l" marL="497840" indent="-248920" lvl="1">
                <a:lnSpc>
                  <a:spcPts val="2687"/>
                </a:lnSpc>
                <a:buFont typeface="Arial"/>
                <a:buChar char="•"/>
              </a:pPr>
              <a:r>
                <a:rPr lang="en-US" sz="2799">
                  <a:solidFill>
                    <a:srgbClr val="000000">
                      <a:alpha val="78824"/>
                    </a:srgbClr>
                  </a:solidFill>
                  <a:latin typeface="Arial"/>
                  <a:ea typeface="Arial"/>
                  <a:cs typeface="Arial"/>
                  <a:sym typeface="Arial"/>
                </a:rPr>
                <a:t>Free and Paid Apps</a:t>
              </a:r>
            </a:p>
            <a:p>
              <a:pPr algn="l" marL="497840" indent="-248920" lvl="1">
                <a:lnSpc>
                  <a:spcPts val="2687"/>
                </a:lnSpc>
              </a:pPr>
            </a:p>
            <a:p>
              <a:pPr algn="l" marL="497840" indent="-248920" lvl="1">
                <a:lnSpc>
                  <a:spcPts val="2687"/>
                </a:lnSpc>
                <a:buFont typeface="Arial"/>
                <a:buChar char="•"/>
              </a:pPr>
              <a:r>
                <a:rPr lang="en-US" sz="2799">
                  <a:solidFill>
                    <a:srgbClr val="000000">
                      <a:alpha val="78824"/>
                    </a:srgbClr>
                  </a:solidFill>
                  <a:latin typeface="Arial"/>
                  <a:ea typeface="Arial"/>
                  <a:cs typeface="Arial"/>
                  <a:sym typeface="Arial"/>
                </a:rPr>
                <a:t>Relation between app category and app price</a:t>
              </a:r>
            </a:p>
            <a:p>
              <a:pPr algn="l" marL="497840" indent="-248920" lvl="1">
                <a:lnSpc>
                  <a:spcPts val="2687"/>
                </a:lnSpc>
              </a:pPr>
            </a:p>
            <a:p>
              <a:pPr algn="l" marL="497840" indent="-248920" lvl="1">
                <a:lnSpc>
                  <a:spcPts val="2687"/>
                </a:lnSpc>
                <a:buFont typeface="Arial"/>
                <a:buChar char="•"/>
              </a:pPr>
              <a:r>
                <a:rPr lang="en-US" sz="2799">
                  <a:solidFill>
                    <a:srgbClr val="000000">
                      <a:alpha val="78824"/>
                    </a:srgbClr>
                  </a:solidFill>
                  <a:latin typeface="Arial"/>
                  <a:ea typeface="Arial"/>
                  <a:cs typeface="Arial"/>
                  <a:sym typeface="Arial"/>
                </a:rPr>
                <a:t>Filter out "junk" apps</a:t>
              </a:r>
            </a:p>
            <a:p>
              <a:pPr algn="l" marL="497840" indent="-248920" lvl="1">
                <a:lnSpc>
                  <a:spcPts val="2687"/>
                </a:lnSpc>
              </a:pPr>
            </a:p>
            <a:p>
              <a:pPr algn="l" marL="497840" indent="-248920" lvl="1">
                <a:lnSpc>
                  <a:spcPts val="2687"/>
                </a:lnSpc>
                <a:buFont typeface="Arial"/>
                <a:buChar char="•"/>
              </a:pPr>
              <a:r>
                <a:rPr lang="en-US" sz="2799">
                  <a:solidFill>
                    <a:srgbClr val="000000">
                      <a:alpha val="78824"/>
                    </a:srgbClr>
                  </a:solidFill>
                  <a:latin typeface="Arial"/>
                  <a:ea typeface="Arial"/>
                  <a:cs typeface="Arial"/>
                  <a:sym typeface="Arial"/>
                </a:rPr>
                <a:t>Sentiment analysis of user reviews</a:t>
              </a:r>
            </a:p>
            <a:p>
              <a:pPr algn="l" marL="497840" indent="-248920" lvl="1">
                <a:lnSpc>
                  <a:spcPts val="2687"/>
                </a:lnSpc>
              </a:pPr>
            </a:p>
            <a:p>
              <a:pPr algn="l" marL="497840" indent="-248920" lvl="1">
                <a:lnSpc>
                  <a:spcPts val="2687"/>
                </a:lnSpc>
                <a:buFont typeface="Arial"/>
                <a:buChar char="•"/>
              </a:pPr>
              <a:r>
                <a:rPr lang="en-US" sz="2799">
                  <a:solidFill>
                    <a:srgbClr val="000000">
                      <a:alpha val="78824"/>
                    </a:srgbClr>
                  </a:solidFill>
                  <a:latin typeface="Arial"/>
                  <a:ea typeface="Arial"/>
                  <a:cs typeface="Arial"/>
                  <a:sym typeface="Arial"/>
                </a:rPr>
                <a:t>conclusion</a:t>
              </a:r>
            </a:p>
            <a:p>
              <a:pPr algn="l" marL="497840" indent="-248920" lvl="1">
                <a:lnSpc>
                  <a:spcPts val="2687"/>
                </a:lnSpc>
              </a:pPr>
              <a:r>
                <a:rPr lang="en-US" sz="2799">
                  <a:solidFill>
                    <a:srgbClr val="000000">
                      <a:alpha val="78824"/>
                    </a:srgbClr>
                  </a:solidFill>
                  <a:latin typeface="Arial"/>
                  <a:ea typeface="Arial"/>
                  <a:cs typeface="Arial"/>
                  <a:sym typeface="Arial"/>
                </a:rPr>
                <a:t> </a:t>
              </a:r>
            </a:p>
          </p:txBody>
        </p:sp>
      </p:grpSp>
      <p:sp>
        <p:nvSpPr>
          <p:cNvPr name="TextBox 5" id="5"/>
          <p:cNvSpPr txBox="true"/>
          <p:nvPr/>
        </p:nvSpPr>
        <p:spPr>
          <a:xfrm rot="0">
            <a:off x="1717801" y="218730"/>
            <a:ext cx="11319540" cy="735370"/>
          </a:xfrm>
          <a:prstGeom prst="rect">
            <a:avLst/>
          </a:prstGeom>
        </p:spPr>
        <p:txBody>
          <a:bodyPr anchor="t" rtlCol="false" tIns="0" lIns="0" bIns="0" rIns="0">
            <a:spAutoFit/>
          </a:bodyPr>
          <a:lstStyle/>
          <a:p>
            <a:pPr algn="l">
              <a:lnSpc>
                <a:spcPts val="5759"/>
              </a:lnSpc>
            </a:pPr>
            <a:r>
              <a:rPr lang="en-US" b="true" sz="4800">
                <a:solidFill>
                  <a:srgbClr val="CC0000"/>
                </a:solidFill>
                <a:latin typeface="Arial Bold"/>
                <a:ea typeface="Arial Bold"/>
                <a:cs typeface="Arial Bold"/>
                <a:sym typeface="Arial Bold"/>
              </a:rPr>
              <a:t>Agenda</a:t>
            </a:r>
          </a:p>
        </p:txBody>
      </p:sp>
      <p:grpSp>
        <p:nvGrpSpPr>
          <p:cNvPr name="Group 6" id="6"/>
          <p:cNvGrpSpPr/>
          <p:nvPr/>
        </p:nvGrpSpPr>
        <p:grpSpPr>
          <a:xfrm rot="0">
            <a:off x="12416790" y="2187294"/>
            <a:ext cx="4277290" cy="5912412"/>
            <a:chOff x="0" y="0"/>
            <a:chExt cx="5703053" cy="7883216"/>
          </a:xfrm>
        </p:grpSpPr>
        <p:sp>
          <p:nvSpPr>
            <p:cNvPr name="Freeform 7" id="7"/>
            <p:cNvSpPr/>
            <p:nvPr/>
          </p:nvSpPr>
          <p:spPr>
            <a:xfrm flipH="false" flipV="false" rot="0">
              <a:off x="0" y="0"/>
              <a:ext cx="5703062" cy="7883271"/>
            </a:xfrm>
            <a:custGeom>
              <a:avLst/>
              <a:gdLst/>
              <a:ahLst/>
              <a:cxnLst/>
              <a:rect r="r" b="b" t="t" l="l"/>
              <a:pathLst>
                <a:path h="7883271" w="5703062">
                  <a:moveTo>
                    <a:pt x="0" y="0"/>
                  </a:moveTo>
                  <a:lnTo>
                    <a:pt x="5703062" y="0"/>
                  </a:lnTo>
                  <a:lnTo>
                    <a:pt x="5703062" y="7883271"/>
                  </a:lnTo>
                  <a:lnTo>
                    <a:pt x="0" y="7883271"/>
                  </a:lnTo>
                  <a:close/>
                </a:path>
              </a:pathLst>
            </a:custGeom>
            <a:blipFill>
              <a:blip r:embed="rId4"/>
              <a:stretch>
                <a:fillRect l="0" t="0" r="0" b="0"/>
              </a:stretch>
            </a:blipFill>
          </p:spPr>
        </p:sp>
      </p:grpSp>
      <p:grpSp>
        <p:nvGrpSpPr>
          <p:cNvPr name="Group 8" id="8"/>
          <p:cNvGrpSpPr/>
          <p:nvPr/>
        </p:nvGrpSpPr>
        <p:grpSpPr>
          <a:xfrm rot="0">
            <a:off x="717516" y="300288"/>
            <a:ext cx="908860" cy="860064"/>
            <a:chOff x="0" y="0"/>
            <a:chExt cx="1211813" cy="1146752"/>
          </a:xfrm>
        </p:grpSpPr>
        <p:sp>
          <p:nvSpPr>
            <p:cNvPr name="Freeform 9" id="9"/>
            <p:cNvSpPr/>
            <p:nvPr/>
          </p:nvSpPr>
          <p:spPr>
            <a:xfrm flipH="false" flipV="false" rot="0">
              <a:off x="0" y="0"/>
              <a:ext cx="1211834" cy="1146810"/>
            </a:xfrm>
            <a:custGeom>
              <a:avLst/>
              <a:gdLst/>
              <a:ahLst/>
              <a:cxnLst/>
              <a:rect r="r" b="b" t="t" l="l"/>
              <a:pathLst>
                <a:path h="1146810" w="1211834">
                  <a:moveTo>
                    <a:pt x="0" y="0"/>
                  </a:moveTo>
                  <a:lnTo>
                    <a:pt x="1211834" y="0"/>
                  </a:lnTo>
                  <a:lnTo>
                    <a:pt x="1211834" y="1146810"/>
                  </a:lnTo>
                  <a:lnTo>
                    <a:pt x="0" y="1146810"/>
                  </a:lnTo>
                  <a:close/>
                </a:path>
              </a:pathLst>
            </a:custGeom>
            <a:blipFill>
              <a:blip r:embed="rId5"/>
              <a:stretch>
                <a:fillRect l="0" t="-2836" r="1" b="-2831"/>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0">
            <a:off x="12596629" y="4166233"/>
            <a:ext cx="5170540" cy="5743194"/>
          </a:xfrm>
          <a:custGeom>
            <a:avLst/>
            <a:gdLst/>
            <a:ahLst/>
            <a:cxnLst/>
            <a:rect r="r" b="b" t="t" l="l"/>
            <a:pathLst>
              <a:path h="5743194" w="5170540">
                <a:moveTo>
                  <a:pt x="0" y="0"/>
                </a:moveTo>
                <a:lnTo>
                  <a:pt x="5170540" y="0"/>
                </a:lnTo>
                <a:lnTo>
                  <a:pt x="5170540" y="5743194"/>
                </a:lnTo>
                <a:lnTo>
                  <a:pt x="0" y="5743194"/>
                </a:lnTo>
                <a:lnTo>
                  <a:pt x="0" y="0"/>
                </a:lnTo>
                <a:close/>
              </a:path>
            </a:pathLst>
          </a:custGeom>
          <a:blipFill>
            <a:blip r:embed="rId2"/>
            <a:stretch>
              <a:fillRect l="0" t="-2391" r="0" b="-2391"/>
            </a:stretch>
          </a:blipFill>
        </p:spPr>
      </p:sp>
      <p:grpSp>
        <p:nvGrpSpPr>
          <p:cNvPr name="Group 3" id="3"/>
          <p:cNvGrpSpPr/>
          <p:nvPr/>
        </p:nvGrpSpPr>
        <p:grpSpPr>
          <a:xfrm rot="0">
            <a:off x="606094" y="1406144"/>
            <a:ext cx="11976100" cy="8531860"/>
            <a:chOff x="0" y="0"/>
            <a:chExt cx="15968133" cy="11375813"/>
          </a:xfrm>
        </p:grpSpPr>
        <p:sp>
          <p:nvSpPr>
            <p:cNvPr name="Freeform 4" id="4"/>
            <p:cNvSpPr/>
            <p:nvPr/>
          </p:nvSpPr>
          <p:spPr>
            <a:xfrm flipH="false" flipV="false" rot="0">
              <a:off x="15917163" y="16891"/>
              <a:ext cx="33910" cy="11340465"/>
            </a:xfrm>
            <a:custGeom>
              <a:avLst/>
              <a:gdLst/>
              <a:ahLst/>
              <a:cxnLst/>
              <a:rect r="r" b="b" t="t" l="l"/>
              <a:pathLst>
                <a:path h="11340465" w="33910">
                  <a:moveTo>
                    <a:pt x="33910" y="0"/>
                  </a:moveTo>
                  <a:lnTo>
                    <a:pt x="33910" y="11340465"/>
                  </a:lnTo>
                  <a:lnTo>
                    <a:pt x="0" y="11340465"/>
                  </a:lnTo>
                  <a:lnTo>
                    <a:pt x="0" y="0"/>
                  </a:lnTo>
                  <a:close/>
                </a:path>
              </a:pathLst>
            </a:custGeom>
            <a:solidFill>
              <a:srgbClr val="CC0000"/>
            </a:solidFill>
          </p:spPr>
        </p:sp>
        <p:sp>
          <p:nvSpPr>
            <p:cNvPr name="Freeform 5" id="5"/>
            <p:cNvSpPr/>
            <p:nvPr/>
          </p:nvSpPr>
          <p:spPr>
            <a:xfrm flipH="false" flipV="false" rot="0">
              <a:off x="16891" y="16891"/>
              <a:ext cx="15934182" cy="33909"/>
            </a:xfrm>
            <a:custGeom>
              <a:avLst/>
              <a:gdLst/>
              <a:ahLst/>
              <a:cxnLst/>
              <a:rect r="r" b="b" t="t" l="l"/>
              <a:pathLst>
                <a:path h="33909" w="15934182">
                  <a:moveTo>
                    <a:pt x="0" y="0"/>
                  </a:moveTo>
                  <a:lnTo>
                    <a:pt x="15934182" y="0"/>
                  </a:lnTo>
                  <a:lnTo>
                    <a:pt x="15934182" y="33909"/>
                  </a:lnTo>
                  <a:lnTo>
                    <a:pt x="0" y="33909"/>
                  </a:lnTo>
                  <a:close/>
                </a:path>
              </a:pathLst>
            </a:custGeom>
            <a:solidFill>
              <a:srgbClr val="CC0000"/>
            </a:solidFill>
          </p:spPr>
        </p:sp>
        <p:sp>
          <p:nvSpPr>
            <p:cNvPr name="Freeform 6" id="6"/>
            <p:cNvSpPr/>
            <p:nvPr/>
          </p:nvSpPr>
          <p:spPr>
            <a:xfrm flipH="false" flipV="false" rot="0">
              <a:off x="16891" y="11323447"/>
              <a:ext cx="15934182" cy="33909"/>
            </a:xfrm>
            <a:custGeom>
              <a:avLst/>
              <a:gdLst/>
              <a:ahLst/>
              <a:cxnLst/>
              <a:rect r="r" b="b" t="t" l="l"/>
              <a:pathLst>
                <a:path h="33909" w="15934182">
                  <a:moveTo>
                    <a:pt x="0" y="0"/>
                  </a:moveTo>
                  <a:lnTo>
                    <a:pt x="15934182" y="0"/>
                  </a:lnTo>
                  <a:lnTo>
                    <a:pt x="15934182" y="33909"/>
                  </a:lnTo>
                  <a:lnTo>
                    <a:pt x="0" y="33909"/>
                  </a:lnTo>
                  <a:close/>
                </a:path>
              </a:pathLst>
            </a:custGeom>
            <a:solidFill>
              <a:srgbClr val="CC0000"/>
            </a:solidFill>
          </p:spPr>
        </p:sp>
      </p:grpSp>
      <p:sp>
        <p:nvSpPr>
          <p:cNvPr name="TextBox 7" id="7"/>
          <p:cNvSpPr txBox="true"/>
          <p:nvPr/>
        </p:nvSpPr>
        <p:spPr>
          <a:xfrm rot="0">
            <a:off x="789024" y="1891563"/>
            <a:ext cx="11614150" cy="7066151"/>
          </a:xfrm>
          <a:prstGeom prst="rect">
            <a:avLst/>
          </a:prstGeom>
        </p:spPr>
        <p:txBody>
          <a:bodyPr anchor="t" rtlCol="false" tIns="0" lIns="0" bIns="0" rIns="0">
            <a:spAutoFit/>
          </a:bodyPr>
          <a:lstStyle/>
          <a:p>
            <a:pPr algn="l" marL="749300" indent="-374650" lvl="1">
              <a:lnSpc>
                <a:spcPts val="3600"/>
              </a:lnSpc>
              <a:buFont typeface="Arial"/>
              <a:buChar char="•"/>
            </a:pPr>
            <a:r>
              <a:rPr lang="en-US" b="true" sz="3000" spc="-10">
                <a:solidFill>
                  <a:srgbClr val="124F5C"/>
                </a:solidFill>
                <a:latin typeface="Arial Bold"/>
                <a:ea typeface="Arial Bold"/>
                <a:cs typeface="Arial Bold"/>
                <a:sym typeface="Arial Bold"/>
              </a:rPr>
              <a:t>Loading the data sets: </a:t>
            </a:r>
            <a:r>
              <a:rPr lang="en-US" sz="3000" spc="-10">
                <a:solidFill>
                  <a:srgbClr val="124F5C"/>
                </a:solidFill>
                <a:latin typeface="Arial"/>
                <a:ea typeface="Arial"/>
                <a:cs typeface="Arial"/>
                <a:sym typeface="Arial"/>
              </a:rPr>
              <a:t>Two datasets, First Play store app</a:t>
            </a:r>
          </a:p>
          <a:p>
            <a:pPr algn="l" marL="749300" indent="-374650" lvl="1">
              <a:lnSpc>
                <a:spcPts val="3600"/>
              </a:lnSpc>
            </a:pPr>
            <a:r>
              <a:rPr lang="en-US" sz="3000" spc="-10">
                <a:solidFill>
                  <a:srgbClr val="124F5C"/>
                </a:solidFill>
                <a:latin typeface="Arial"/>
                <a:ea typeface="Arial"/>
                <a:cs typeface="Arial"/>
                <a:sym typeface="Arial"/>
              </a:rPr>
              <a:t>dataset and User Reviews dataset.</a:t>
            </a:r>
          </a:p>
          <a:p>
            <a:pPr algn="l" marL="749300" indent="-374650" lvl="1">
              <a:lnSpc>
                <a:spcPts val="3600"/>
              </a:lnSpc>
            </a:pPr>
          </a:p>
          <a:p>
            <a:pPr algn="l" marL="749300" indent="-374650" lvl="1">
              <a:lnSpc>
                <a:spcPts val="3600"/>
              </a:lnSpc>
              <a:buFont typeface="Arial"/>
              <a:buChar char="•"/>
            </a:pPr>
            <a:r>
              <a:rPr lang="en-US" b="true" sz="3000" spc="-10">
                <a:solidFill>
                  <a:srgbClr val="124F5C"/>
                </a:solidFill>
                <a:latin typeface="Arial Bold"/>
                <a:ea typeface="Arial Bold"/>
                <a:cs typeface="Arial Bold"/>
                <a:sym typeface="Arial Bold"/>
              </a:rPr>
              <a:t>Import Libraries: </a:t>
            </a:r>
            <a:r>
              <a:rPr lang="en-US" sz="3000" spc="-10">
                <a:solidFill>
                  <a:srgbClr val="124F5C"/>
                </a:solidFill>
                <a:latin typeface="Arial"/>
                <a:ea typeface="Arial"/>
                <a:cs typeface="Arial"/>
                <a:sym typeface="Arial"/>
              </a:rPr>
              <a:t>NumPy, Pandas, Seaborn and Matplotlib</a:t>
            </a:r>
          </a:p>
          <a:p>
            <a:pPr algn="l" marL="749300" indent="-374650" lvl="1">
              <a:lnSpc>
                <a:spcPts val="3600"/>
              </a:lnSpc>
            </a:pPr>
          </a:p>
          <a:p>
            <a:pPr algn="just" marL="749300" indent="-374650" lvl="1">
              <a:lnSpc>
                <a:spcPts val="3600"/>
              </a:lnSpc>
              <a:buFont typeface="Arial"/>
              <a:buChar char="•"/>
            </a:pPr>
            <a:r>
              <a:rPr lang="en-US" b="true" sz="3000" spc="-10">
                <a:solidFill>
                  <a:srgbClr val="124F5C"/>
                </a:solidFill>
                <a:latin typeface="Arial Bold"/>
                <a:ea typeface="Arial Bold"/>
                <a:cs typeface="Arial Bold"/>
                <a:sym typeface="Arial Bold"/>
              </a:rPr>
              <a:t>Data cleaning: </a:t>
            </a:r>
            <a:r>
              <a:rPr lang="en-US" sz="3000" spc="-10">
                <a:solidFill>
                  <a:srgbClr val="124F5C"/>
                </a:solidFill>
                <a:latin typeface="Arial"/>
                <a:ea typeface="Arial"/>
                <a:cs typeface="Arial"/>
                <a:sym typeface="Arial"/>
              </a:rPr>
              <a:t>Null values, Finding and removing Outliers,  Removing duplicate data.</a:t>
            </a:r>
          </a:p>
          <a:p>
            <a:pPr algn="l" marL="749300" indent="-374650" lvl="1">
              <a:lnSpc>
                <a:spcPts val="3600"/>
              </a:lnSpc>
            </a:pPr>
          </a:p>
          <a:p>
            <a:pPr algn="just" marL="749300" indent="-374650" lvl="1">
              <a:lnSpc>
                <a:spcPts val="3600"/>
              </a:lnSpc>
              <a:buFont typeface="Arial"/>
              <a:buChar char="•"/>
            </a:pPr>
            <a:r>
              <a:rPr lang="en-US" b="true" sz="3000" spc="-10">
                <a:solidFill>
                  <a:srgbClr val="124F5C"/>
                </a:solidFill>
                <a:latin typeface="Arial Bold"/>
                <a:ea typeface="Arial Bold"/>
                <a:cs typeface="Arial Bold"/>
                <a:sym typeface="Arial Bold"/>
              </a:rPr>
              <a:t>Data Imputation: </a:t>
            </a:r>
            <a:r>
              <a:rPr lang="en-US" sz="3000" spc="-10">
                <a:solidFill>
                  <a:srgbClr val="124F5C"/>
                </a:solidFill>
                <a:latin typeface="Arial"/>
                <a:ea typeface="Arial"/>
                <a:cs typeface="Arial"/>
                <a:sym typeface="Arial"/>
              </a:rPr>
              <a:t>Filling the missing categorical values with  mode and numerical values with median. Conversion of price,  installs, reviews into numerical values.</a:t>
            </a:r>
          </a:p>
          <a:p>
            <a:pPr algn="l" marL="749300" indent="-374650" lvl="1">
              <a:lnSpc>
                <a:spcPts val="3600"/>
              </a:lnSpc>
            </a:pPr>
          </a:p>
          <a:p>
            <a:pPr algn="just" marL="749300" indent="-374650" lvl="1">
              <a:lnSpc>
                <a:spcPts val="3600"/>
              </a:lnSpc>
              <a:buFont typeface="Arial"/>
              <a:buChar char="•"/>
            </a:pPr>
            <a:r>
              <a:rPr lang="en-US" b="true" sz="3000" spc="-10">
                <a:solidFill>
                  <a:srgbClr val="124F5C"/>
                </a:solidFill>
                <a:latin typeface="Arial Bold"/>
                <a:ea typeface="Arial Bold"/>
                <a:cs typeface="Arial Bold"/>
                <a:sym typeface="Arial Bold"/>
              </a:rPr>
              <a:t>Exploratory Data Analysis: </a:t>
            </a:r>
            <a:r>
              <a:rPr lang="en-US" sz="3000" spc="-10">
                <a:solidFill>
                  <a:srgbClr val="124F5C"/>
                </a:solidFill>
                <a:latin typeface="Arial"/>
                <a:ea typeface="Arial"/>
                <a:cs typeface="Arial"/>
                <a:sym typeface="Arial"/>
              </a:rPr>
              <a:t>Analyzing the data sets to  summarize their main characteristics using statistical graphics  and data visualizations method.</a:t>
            </a:r>
          </a:p>
        </p:txBody>
      </p:sp>
      <p:sp>
        <p:nvSpPr>
          <p:cNvPr name="TextBox 8" id="8"/>
          <p:cNvSpPr txBox="true"/>
          <p:nvPr/>
        </p:nvSpPr>
        <p:spPr>
          <a:xfrm rot="0">
            <a:off x="1883848" y="294516"/>
            <a:ext cx="6512558" cy="866140"/>
          </a:xfrm>
          <a:prstGeom prst="rect">
            <a:avLst/>
          </a:prstGeom>
        </p:spPr>
        <p:txBody>
          <a:bodyPr anchor="t" rtlCol="false" tIns="0" lIns="0" bIns="0" rIns="0">
            <a:spAutoFit/>
          </a:bodyPr>
          <a:lstStyle/>
          <a:p>
            <a:pPr algn="l">
              <a:lnSpc>
                <a:spcPts val="5759"/>
              </a:lnSpc>
            </a:pPr>
            <a:r>
              <a:rPr lang="en-US" sz="4800" b="true">
                <a:solidFill>
                  <a:srgbClr val="C00000"/>
                </a:solidFill>
                <a:latin typeface="Arial Bold"/>
                <a:ea typeface="Arial Bold"/>
                <a:cs typeface="Arial Bold"/>
                <a:sym typeface="Arial Bold"/>
              </a:rPr>
              <a:t>Dataset Preparation</a:t>
            </a:r>
          </a:p>
        </p:txBody>
      </p:sp>
      <p:grpSp>
        <p:nvGrpSpPr>
          <p:cNvPr name="Group 9" id="9"/>
          <p:cNvGrpSpPr/>
          <p:nvPr/>
        </p:nvGrpSpPr>
        <p:grpSpPr>
          <a:xfrm rot="0">
            <a:off x="631494" y="262586"/>
            <a:ext cx="1026516" cy="1012546"/>
            <a:chOff x="0" y="0"/>
            <a:chExt cx="1368688" cy="1350061"/>
          </a:xfrm>
        </p:grpSpPr>
        <p:sp>
          <p:nvSpPr>
            <p:cNvPr name="Freeform 10" id="10"/>
            <p:cNvSpPr/>
            <p:nvPr/>
          </p:nvSpPr>
          <p:spPr>
            <a:xfrm flipH="false" flipV="false" rot="0">
              <a:off x="0" y="0"/>
              <a:ext cx="1368679" cy="1350010"/>
            </a:xfrm>
            <a:custGeom>
              <a:avLst/>
              <a:gdLst/>
              <a:ahLst/>
              <a:cxnLst/>
              <a:rect r="r" b="b" t="t" l="l"/>
              <a:pathLst>
                <a:path h="1350010" w="1368679">
                  <a:moveTo>
                    <a:pt x="0" y="0"/>
                  </a:moveTo>
                  <a:lnTo>
                    <a:pt x="1368679" y="0"/>
                  </a:lnTo>
                  <a:lnTo>
                    <a:pt x="1368679" y="1350010"/>
                  </a:lnTo>
                  <a:lnTo>
                    <a:pt x="0" y="1350010"/>
                  </a:lnTo>
                  <a:close/>
                </a:path>
              </a:pathLst>
            </a:custGeom>
            <a:blipFill>
              <a:blip r:embed="rId3"/>
              <a:stretch>
                <a:fillRect l="0" t="-689" r="0" b="-693"/>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314106" y="1315567"/>
            <a:ext cx="17659786" cy="8665865"/>
          </a:xfrm>
          <a:prstGeom prst="rect">
            <a:avLst/>
          </a:prstGeom>
        </p:spPr>
        <p:txBody>
          <a:bodyPr anchor="t" rtlCol="false" tIns="0" lIns="0" bIns="0" rIns="0">
            <a:spAutoFit/>
          </a:bodyPr>
          <a:lstStyle/>
          <a:p>
            <a:pPr algn="l">
              <a:lnSpc>
                <a:spcPts val="3359"/>
              </a:lnSpc>
            </a:pPr>
            <a:r>
              <a:rPr lang="en-US" b="true" sz="2799" spc="-35">
                <a:solidFill>
                  <a:srgbClr val="CC0000"/>
                </a:solidFill>
                <a:latin typeface="DejaVu Sans Bold"/>
                <a:ea typeface="DejaVu Sans Bold"/>
                <a:cs typeface="DejaVu Sans Bold"/>
                <a:sym typeface="DejaVu Sans Bold"/>
              </a:rPr>
              <a:t>1.App :  </a:t>
            </a:r>
            <a:r>
              <a:rPr lang="en-US" sz="2799" spc="-35">
                <a:solidFill>
                  <a:srgbClr val="124F5C"/>
                </a:solidFill>
                <a:latin typeface="DejaVu Sans Bold"/>
                <a:ea typeface="DejaVu Sans Bold"/>
                <a:cs typeface="DejaVu Sans Bold"/>
                <a:sym typeface="DejaVu Sans Bold"/>
              </a:rPr>
              <a:t>This </a:t>
            </a:r>
            <a:r>
              <a:rPr lang="en-US" sz="2799" spc="-35">
                <a:solidFill>
                  <a:srgbClr val="134F5C"/>
                </a:solidFill>
                <a:latin typeface="DejaVu Sans Bold"/>
                <a:ea typeface="DejaVu Sans Bold"/>
                <a:cs typeface="DejaVu Sans Bold"/>
                <a:sym typeface="DejaVu Sans Bold"/>
              </a:rPr>
              <a:t>colu</a:t>
            </a:r>
            <a:r>
              <a:rPr lang="en-US" sz="2799" spc="-35">
                <a:solidFill>
                  <a:srgbClr val="00647D"/>
                </a:solidFill>
                <a:latin typeface="DejaVu Sans Bold"/>
                <a:ea typeface="DejaVu Sans Bold"/>
                <a:cs typeface="DejaVu Sans Bold"/>
                <a:sym typeface="DejaVu Sans Bold"/>
              </a:rPr>
              <a:t>mn</a:t>
            </a:r>
            <a:r>
              <a:rPr lang="en-US" sz="2799" spc="-35">
                <a:solidFill>
                  <a:srgbClr val="124F5C"/>
                </a:solidFill>
                <a:latin typeface="DejaVu Sans Bold"/>
                <a:ea typeface="DejaVu Sans Bold"/>
                <a:cs typeface="DejaVu Sans Bold"/>
                <a:sym typeface="DejaVu Sans Bold"/>
              </a:rPr>
              <a:t> Contains the name of the app for each observation.</a:t>
            </a:r>
          </a:p>
          <a:p>
            <a:pPr algn="l">
              <a:lnSpc>
                <a:spcPts val="3359"/>
              </a:lnSpc>
            </a:pPr>
            <a:r>
              <a:rPr lang="en-US" b="true" sz="2799" spc="114">
                <a:solidFill>
                  <a:srgbClr val="CC0000"/>
                </a:solidFill>
                <a:latin typeface="DejaVu Sans Bold"/>
                <a:ea typeface="DejaVu Sans Bold"/>
                <a:cs typeface="DejaVu Sans Bold"/>
                <a:sym typeface="DejaVu Sans Bold"/>
              </a:rPr>
              <a:t>2.Category :</a:t>
            </a:r>
            <a:r>
              <a:rPr lang="en-US" sz="2799" spc="114">
                <a:solidFill>
                  <a:srgbClr val="CC0000"/>
                </a:solidFill>
                <a:latin typeface="DejaVu Sans Bold"/>
                <a:ea typeface="DejaVu Sans Bold"/>
                <a:cs typeface="DejaVu Sans Bold"/>
                <a:sym typeface="DejaVu Sans Bold"/>
              </a:rPr>
              <a:t>  </a:t>
            </a:r>
            <a:r>
              <a:rPr lang="en-US" sz="2799" spc="114">
                <a:solidFill>
                  <a:srgbClr val="134F5C"/>
                </a:solidFill>
                <a:latin typeface="DejaVu Sans Bold"/>
                <a:ea typeface="DejaVu Sans Bold"/>
                <a:cs typeface="DejaVu Sans Bold"/>
                <a:sym typeface="DejaVu Sans Bold"/>
              </a:rPr>
              <a:t>This column Contains Category to which the app belongs.</a:t>
            </a:r>
          </a:p>
          <a:p>
            <a:pPr algn="l">
              <a:lnSpc>
                <a:spcPts val="3359"/>
              </a:lnSpc>
            </a:pPr>
            <a:r>
              <a:rPr lang="en-US" b="true" sz="2799" spc="34">
                <a:solidFill>
                  <a:srgbClr val="CC0000"/>
                </a:solidFill>
                <a:latin typeface="DejaVu Sans Bold"/>
                <a:ea typeface="DejaVu Sans Bold"/>
                <a:cs typeface="DejaVu Sans Bold"/>
                <a:sym typeface="DejaVu Sans Bold"/>
              </a:rPr>
              <a:t>3.Rating :   </a:t>
            </a:r>
            <a:r>
              <a:rPr lang="en-US" sz="2799" spc="34">
                <a:solidFill>
                  <a:srgbClr val="134F5C"/>
                </a:solidFill>
                <a:latin typeface="DejaVu Sans Bold"/>
                <a:ea typeface="DejaVu Sans Bold"/>
                <a:cs typeface="DejaVu Sans Bold"/>
                <a:sym typeface="DejaVu Sans Bold"/>
              </a:rPr>
              <a:t>This column contains the average rating for the app. </a:t>
            </a:r>
          </a:p>
          <a:p>
            <a:pPr algn="l">
              <a:lnSpc>
                <a:spcPts val="3359"/>
              </a:lnSpc>
            </a:pPr>
            <a:r>
              <a:rPr lang="en-US" b="true" sz="2799" spc="34">
                <a:solidFill>
                  <a:srgbClr val="CC0000"/>
                </a:solidFill>
                <a:latin typeface="DejaVu Sans Bold"/>
                <a:ea typeface="DejaVu Sans Bold"/>
                <a:cs typeface="DejaVu Sans Bold"/>
                <a:sym typeface="DejaVu Sans Bold"/>
              </a:rPr>
              <a:t>4.Reviews :  </a:t>
            </a:r>
            <a:r>
              <a:rPr lang="en-US" sz="2799" spc="34">
                <a:solidFill>
                  <a:srgbClr val="134F5C"/>
                </a:solidFill>
                <a:latin typeface="DejaVu Sans Bold"/>
                <a:ea typeface="DejaVu Sans Bold"/>
                <a:cs typeface="DejaVu Sans Bold"/>
                <a:sym typeface="DejaVu Sans Bold"/>
              </a:rPr>
              <a:t>This column contains the number of reviews that the app has  received on the play store.</a:t>
            </a:r>
          </a:p>
          <a:p>
            <a:pPr algn="l">
              <a:lnSpc>
                <a:spcPts val="3359"/>
              </a:lnSpc>
            </a:pPr>
            <a:r>
              <a:rPr lang="en-US" b="true" sz="2799" spc="64">
                <a:solidFill>
                  <a:srgbClr val="CC0000"/>
                </a:solidFill>
                <a:latin typeface="DejaVu Sans Bold"/>
                <a:ea typeface="DejaVu Sans Bold"/>
                <a:cs typeface="DejaVu Sans Bold"/>
                <a:sym typeface="DejaVu Sans Bold"/>
              </a:rPr>
              <a:t>5.Size :  </a:t>
            </a:r>
            <a:r>
              <a:rPr lang="en-US" sz="2799" spc="64">
                <a:solidFill>
                  <a:srgbClr val="134F5C"/>
                </a:solidFill>
                <a:latin typeface="DejaVu Sans Bold"/>
                <a:ea typeface="DejaVu Sans Bold"/>
                <a:cs typeface="DejaVu Sans Bold"/>
                <a:sym typeface="DejaVu Sans Bold"/>
              </a:rPr>
              <a:t>This column contains the amount of memory the app occupies on the device.</a:t>
            </a:r>
          </a:p>
          <a:p>
            <a:pPr algn="l">
              <a:lnSpc>
                <a:spcPts val="3359"/>
              </a:lnSpc>
            </a:pPr>
            <a:r>
              <a:rPr lang="en-US" b="true" sz="2799" spc="34">
                <a:solidFill>
                  <a:srgbClr val="CC0000"/>
                </a:solidFill>
                <a:latin typeface="DejaVu Sans Bold"/>
                <a:ea typeface="DejaVu Sans Bold"/>
                <a:cs typeface="DejaVu Sans Bold"/>
                <a:sym typeface="DejaVu Sans Bold"/>
              </a:rPr>
              <a:t>6.Installs :  </a:t>
            </a:r>
            <a:r>
              <a:rPr lang="en-US" sz="2799" spc="34">
                <a:solidFill>
                  <a:srgbClr val="134F5C"/>
                </a:solidFill>
                <a:latin typeface="DejaVu Sans Bold"/>
                <a:ea typeface="DejaVu Sans Bold"/>
                <a:cs typeface="DejaVu Sans Bold"/>
                <a:sym typeface="DejaVu Sans Bold"/>
              </a:rPr>
              <a:t>This column contains the number of times that the app has been</a:t>
            </a:r>
          </a:p>
          <a:p>
            <a:pPr algn="l">
              <a:lnSpc>
                <a:spcPts val="3359"/>
              </a:lnSpc>
            </a:pPr>
            <a:r>
              <a:rPr lang="en-US" sz="2799" spc="84">
                <a:solidFill>
                  <a:srgbClr val="134F5C"/>
                </a:solidFill>
                <a:latin typeface="DejaVu Sans Bold"/>
                <a:ea typeface="DejaVu Sans Bold"/>
                <a:cs typeface="DejaVu Sans Bold"/>
                <a:sym typeface="DejaVu Sans Bold"/>
              </a:rPr>
              <a:t>downloaded and installed from the play store.</a:t>
            </a:r>
          </a:p>
          <a:p>
            <a:pPr algn="l">
              <a:lnSpc>
                <a:spcPts val="3359"/>
              </a:lnSpc>
            </a:pPr>
            <a:r>
              <a:rPr lang="en-US" b="true" sz="2799" spc="64">
                <a:solidFill>
                  <a:srgbClr val="CC0000"/>
                </a:solidFill>
                <a:latin typeface="DejaVu Sans Bold"/>
                <a:ea typeface="DejaVu Sans Bold"/>
                <a:cs typeface="DejaVu Sans Bold"/>
                <a:sym typeface="DejaVu Sans Bold"/>
              </a:rPr>
              <a:t>7.Type :  </a:t>
            </a:r>
            <a:r>
              <a:rPr lang="en-US" sz="2799" spc="64">
                <a:solidFill>
                  <a:srgbClr val="134F5C"/>
                </a:solidFill>
                <a:latin typeface="DejaVu Sans Bold"/>
                <a:ea typeface="DejaVu Sans Bold"/>
                <a:cs typeface="DejaVu Sans Bold"/>
                <a:sym typeface="DejaVu Sans Bold"/>
              </a:rPr>
              <a:t>This column contains the information whether the app is free or paid.</a:t>
            </a:r>
          </a:p>
          <a:p>
            <a:pPr algn="l">
              <a:lnSpc>
                <a:spcPts val="3359"/>
              </a:lnSpc>
            </a:pPr>
            <a:r>
              <a:rPr lang="en-US" b="true" sz="2799" spc="64">
                <a:solidFill>
                  <a:srgbClr val="CC0000"/>
                </a:solidFill>
                <a:latin typeface="DejaVu Sans Bold"/>
                <a:ea typeface="DejaVu Sans Bold"/>
                <a:cs typeface="DejaVu Sans Bold"/>
                <a:sym typeface="DejaVu Sans Bold"/>
              </a:rPr>
              <a:t>8.Price: </a:t>
            </a:r>
            <a:r>
              <a:rPr lang="en-US" sz="2799" spc="64">
                <a:solidFill>
                  <a:srgbClr val="134F5C"/>
                </a:solidFill>
                <a:latin typeface="DejaVu Sans Bold"/>
                <a:ea typeface="DejaVu Sans Bold"/>
                <a:cs typeface="DejaVu Sans Bold"/>
                <a:sym typeface="DejaVu Sans Bold"/>
              </a:rPr>
              <a:t>If the app is a paid app, this column contains the data about its price.</a:t>
            </a:r>
          </a:p>
          <a:p>
            <a:pPr algn="l">
              <a:lnSpc>
                <a:spcPts val="3359"/>
              </a:lnSpc>
            </a:pPr>
            <a:r>
              <a:rPr lang="en-US" b="true" sz="2799" spc="34">
                <a:solidFill>
                  <a:srgbClr val="CC0000"/>
                </a:solidFill>
                <a:latin typeface="DejaVu Sans Bold"/>
                <a:ea typeface="DejaVu Sans Bold"/>
                <a:cs typeface="DejaVu Sans Bold"/>
                <a:sym typeface="DejaVu Sans Bold"/>
              </a:rPr>
              <a:t>9.Content Rating: </a:t>
            </a:r>
            <a:r>
              <a:rPr lang="en-US" sz="2799" spc="34">
                <a:solidFill>
                  <a:srgbClr val="134F5C"/>
                </a:solidFill>
                <a:latin typeface="DejaVu Sans Bold"/>
                <a:ea typeface="DejaVu Sans Bold"/>
                <a:cs typeface="DejaVu Sans Bold"/>
                <a:sym typeface="DejaVu Sans Bold"/>
              </a:rPr>
              <a:t>This column contains the maturity rating of the app i.e. the</a:t>
            </a:r>
          </a:p>
          <a:p>
            <a:pPr algn="l">
              <a:lnSpc>
                <a:spcPts val="3359"/>
              </a:lnSpc>
            </a:pPr>
            <a:r>
              <a:rPr lang="en-US" sz="2799" spc="64">
                <a:solidFill>
                  <a:srgbClr val="134F5C"/>
                </a:solidFill>
                <a:latin typeface="DejaVu Sans Bold"/>
                <a:ea typeface="DejaVu Sans Bold"/>
                <a:cs typeface="DejaVu Sans Bold"/>
                <a:sym typeface="DejaVu Sans Bold"/>
              </a:rPr>
              <a:t>age group of the audience for which it is suitable.</a:t>
            </a:r>
          </a:p>
          <a:p>
            <a:pPr algn="l">
              <a:lnSpc>
                <a:spcPts val="3359"/>
              </a:lnSpc>
            </a:pPr>
            <a:r>
              <a:rPr lang="en-US" b="true" sz="2799" spc="4">
                <a:solidFill>
                  <a:srgbClr val="CC0000"/>
                </a:solidFill>
                <a:latin typeface="DejaVu Sans Bold"/>
                <a:ea typeface="DejaVu Sans Bold"/>
                <a:cs typeface="DejaVu Sans Bold"/>
                <a:sym typeface="DejaVu Sans Bold"/>
              </a:rPr>
              <a:t>10.Genres: </a:t>
            </a:r>
            <a:r>
              <a:rPr lang="en-US" sz="2799" spc="4">
                <a:solidFill>
                  <a:srgbClr val="124F5C"/>
                </a:solidFill>
                <a:latin typeface="DejaVu Sans Bold"/>
                <a:ea typeface="DejaVu Sans Bold"/>
                <a:cs typeface="DejaVu Sans Bold"/>
                <a:sym typeface="DejaVu Sans Bold"/>
              </a:rPr>
              <a:t>This column contains the data about to which genre the app  belongs. Genres can </a:t>
            </a:r>
          </a:p>
          <a:p>
            <a:pPr algn="l">
              <a:lnSpc>
                <a:spcPts val="3359"/>
              </a:lnSpc>
            </a:pPr>
            <a:r>
              <a:rPr lang="en-US" sz="2799" spc="4">
                <a:solidFill>
                  <a:srgbClr val="124F5C"/>
                </a:solidFill>
                <a:latin typeface="DejaVu Sans Bold"/>
                <a:ea typeface="DejaVu Sans Bold"/>
                <a:cs typeface="DejaVu Sans Bold"/>
                <a:sym typeface="DejaVu Sans Bold"/>
              </a:rPr>
              <a:t>be considered as a further division of the group of Category. </a:t>
            </a:r>
            <a:r>
              <a:rPr lang="en-US" sz="2799" spc="4">
                <a:solidFill>
                  <a:srgbClr val="CC0000"/>
                </a:solidFill>
                <a:latin typeface="DejaVu Sans Bold"/>
                <a:ea typeface="DejaVu Sans Bold"/>
                <a:cs typeface="DejaVu Sans Bold"/>
                <a:sym typeface="DejaVu Sans Bold"/>
              </a:rPr>
              <a:t> </a:t>
            </a:r>
          </a:p>
          <a:p>
            <a:pPr algn="l">
              <a:lnSpc>
                <a:spcPts val="3359"/>
              </a:lnSpc>
            </a:pPr>
            <a:r>
              <a:rPr lang="en-US" b="true" sz="2799" spc="4">
                <a:solidFill>
                  <a:srgbClr val="CC0000"/>
                </a:solidFill>
                <a:latin typeface="DejaVu Sans Bold"/>
                <a:ea typeface="DejaVu Sans Bold"/>
                <a:cs typeface="DejaVu Sans Bold"/>
                <a:sym typeface="DejaVu Sans Bold"/>
              </a:rPr>
              <a:t>11.Last Updated: </a:t>
            </a:r>
            <a:r>
              <a:rPr lang="en-US" sz="2799" spc="4">
                <a:solidFill>
                  <a:srgbClr val="124F5C"/>
                </a:solidFill>
                <a:latin typeface="DejaVu Sans Bold"/>
                <a:ea typeface="DejaVu Sans Bold"/>
                <a:cs typeface="DejaVu Sans Bold"/>
                <a:sym typeface="DejaVu Sans Bold"/>
              </a:rPr>
              <a:t>Contains the date on which the latest update of the app was  released.</a:t>
            </a:r>
          </a:p>
          <a:p>
            <a:pPr algn="l">
              <a:lnSpc>
                <a:spcPts val="3359"/>
              </a:lnSpc>
            </a:pPr>
            <a:r>
              <a:rPr lang="en-US" b="true" sz="2799" spc="4">
                <a:solidFill>
                  <a:srgbClr val="CC0000"/>
                </a:solidFill>
                <a:latin typeface="DejaVu Sans Bold"/>
                <a:ea typeface="DejaVu Sans Bold"/>
                <a:cs typeface="DejaVu Sans Bold"/>
                <a:sym typeface="DejaVu Sans Bold"/>
              </a:rPr>
              <a:t>12.Current Version: </a:t>
            </a:r>
            <a:r>
              <a:rPr lang="en-US" sz="2799" spc="4">
                <a:solidFill>
                  <a:srgbClr val="124F5C"/>
                </a:solidFill>
                <a:latin typeface="DejaVu Sans Bold"/>
                <a:ea typeface="DejaVu Sans Bold"/>
                <a:cs typeface="DejaVu Sans Bold"/>
                <a:sym typeface="DejaVu Sans Bold"/>
              </a:rPr>
              <a:t>Contains information on the current version of the app  available on the play store.</a:t>
            </a:r>
          </a:p>
          <a:p>
            <a:pPr algn="l">
              <a:lnSpc>
                <a:spcPts val="3359"/>
              </a:lnSpc>
            </a:pPr>
            <a:r>
              <a:rPr lang="en-US" b="true" sz="2799" spc="4">
                <a:solidFill>
                  <a:srgbClr val="CC0000"/>
                </a:solidFill>
                <a:latin typeface="DejaVu Sans Bold"/>
                <a:ea typeface="DejaVu Sans Bold"/>
                <a:cs typeface="DejaVu Sans Bold"/>
                <a:sym typeface="DejaVu Sans Bold"/>
              </a:rPr>
              <a:t>13.Android Version: </a:t>
            </a:r>
            <a:r>
              <a:rPr lang="en-US" sz="2799" spc="4">
                <a:solidFill>
                  <a:srgbClr val="124F5C"/>
                </a:solidFill>
                <a:latin typeface="DejaVu Sans Bold"/>
                <a:ea typeface="DejaVu Sans Bold"/>
                <a:cs typeface="DejaVu Sans Bold"/>
                <a:sym typeface="DejaVu Sans Bold"/>
              </a:rPr>
              <a:t>Contains information about the android versions on which  the app is supported.</a:t>
            </a:r>
          </a:p>
          <a:p>
            <a:pPr algn="l">
              <a:lnSpc>
                <a:spcPts val="3359"/>
              </a:lnSpc>
            </a:pPr>
          </a:p>
        </p:txBody>
      </p:sp>
      <p:sp>
        <p:nvSpPr>
          <p:cNvPr name="TextBox 3" id="3"/>
          <p:cNvSpPr txBox="true"/>
          <p:nvPr/>
        </p:nvSpPr>
        <p:spPr>
          <a:xfrm rot="0">
            <a:off x="1461186" y="322288"/>
            <a:ext cx="10097946" cy="846862"/>
          </a:xfrm>
          <a:prstGeom prst="rect">
            <a:avLst/>
          </a:prstGeom>
        </p:spPr>
        <p:txBody>
          <a:bodyPr anchor="t" rtlCol="false" tIns="0" lIns="0" bIns="0" rIns="0">
            <a:spAutoFit/>
          </a:bodyPr>
          <a:lstStyle/>
          <a:p>
            <a:pPr algn="l">
              <a:lnSpc>
                <a:spcPts val="5759"/>
              </a:lnSpc>
            </a:pPr>
            <a:r>
              <a:rPr lang="en-US" b="true" sz="4800" spc="-150">
                <a:solidFill>
                  <a:srgbClr val="C00000"/>
                </a:solidFill>
                <a:latin typeface="Arial Bold"/>
                <a:ea typeface="Arial Bold"/>
                <a:cs typeface="Arial Bold"/>
                <a:sym typeface="Arial Bold"/>
              </a:rPr>
              <a:t>Attributes in Google Play store Data</a:t>
            </a:r>
          </a:p>
        </p:txBody>
      </p:sp>
      <p:grpSp>
        <p:nvGrpSpPr>
          <p:cNvPr name="Group 4" id="4"/>
          <p:cNvGrpSpPr/>
          <p:nvPr/>
        </p:nvGrpSpPr>
        <p:grpSpPr>
          <a:xfrm rot="0">
            <a:off x="314106" y="280720"/>
            <a:ext cx="1026516" cy="1012546"/>
            <a:chOff x="0" y="0"/>
            <a:chExt cx="1368688" cy="1350061"/>
          </a:xfrm>
        </p:grpSpPr>
        <p:sp>
          <p:nvSpPr>
            <p:cNvPr name="Freeform 5" id="5"/>
            <p:cNvSpPr/>
            <p:nvPr/>
          </p:nvSpPr>
          <p:spPr>
            <a:xfrm flipH="false" flipV="false" rot="0">
              <a:off x="0" y="0"/>
              <a:ext cx="1368679" cy="1350010"/>
            </a:xfrm>
            <a:custGeom>
              <a:avLst/>
              <a:gdLst/>
              <a:ahLst/>
              <a:cxnLst/>
              <a:rect r="r" b="b" t="t" l="l"/>
              <a:pathLst>
                <a:path h="1350010" w="1368679">
                  <a:moveTo>
                    <a:pt x="0" y="0"/>
                  </a:moveTo>
                  <a:lnTo>
                    <a:pt x="1368679" y="0"/>
                  </a:lnTo>
                  <a:lnTo>
                    <a:pt x="1368679" y="1350010"/>
                  </a:lnTo>
                  <a:lnTo>
                    <a:pt x="0" y="1350010"/>
                  </a:lnTo>
                  <a:close/>
                </a:path>
              </a:pathLst>
            </a:custGeom>
            <a:blipFill>
              <a:blip r:embed="rId2"/>
              <a:stretch>
                <a:fillRect l="0" t="-689" r="0" b="-693"/>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1618718" y="394256"/>
            <a:ext cx="8223296" cy="872510"/>
          </a:xfrm>
          <a:prstGeom prst="rect">
            <a:avLst/>
          </a:prstGeom>
        </p:spPr>
        <p:txBody>
          <a:bodyPr anchor="t" rtlCol="false" tIns="0" lIns="0" bIns="0" rIns="0">
            <a:spAutoFit/>
          </a:bodyPr>
          <a:lstStyle/>
          <a:p>
            <a:pPr algn="l">
              <a:lnSpc>
                <a:spcPts val="5759"/>
              </a:lnSpc>
            </a:pPr>
            <a:r>
              <a:rPr lang="en-US" sz="4800" b="true">
                <a:solidFill>
                  <a:srgbClr val="CC0000"/>
                </a:solidFill>
                <a:latin typeface="Arial Bold"/>
                <a:ea typeface="Arial Bold"/>
                <a:cs typeface="Arial Bold"/>
                <a:sym typeface="Arial Bold"/>
              </a:rPr>
              <a:t>Attributes in User reviews</a:t>
            </a:r>
          </a:p>
        </p:txBody>
      </p:sp>
      <p:grpSp>
        <p:nvGrpSpPr>
          <p:cNvPr name="Group 3" id="3"/>
          <p:cNvGrpSpPr/>
          <p:nvPr/>
        </p:nvGrpSpPr>
        <p:grpSpPr>
          <a:xfrm rot="0">
            <a:off x="378190" y="1616112"/>
            <a:ext cx="10556510" cy="4298654"/>
            <a:chOff x="0" y="0"/>
            <a:chExt cx="14075347" cy="5731539"/>
          </a:xfrm>
        </p:grpSpPr>
        <p:sp>
          <p:nvSpPr>
            <p:cNvPr name="Freeform 4" id="4"/>
            <p:cNvSpPr/>
            <p:nvPr/>
          </p:nvSpPr>
          <p:spPr>
            <a:xfrm flipH="false" flipV="false" rot="0">
              <a:off x="0" y="0"/>
              <a:ext cx="14075282" cy="5731510"/>
            </a:xfrm>
            <a:custGeom>
              <a:avLst/>
              <a:gdLst/>
              <a:ahLst/>
              <a:cxnLst/>
              <a:rect r="r" b="b" t="t" l="l"/>
              <a:pathLst>
                <a:path h="5731510" w="14075282">
                  <a:moveTo>
                    <a:pt x="16891" y="0"/>
                  </a:moveTo>
                  <a:lnTo>
                    <a:pt x="14058392" y="0"/>
                  </a:lnTo>
                  <a:cubicBezTo>
                    <a:pt x="14067789" y="0"/>
                    <a:pt x="14075282" y="7620"/>
                    <a:pt x="14075282" y="16891"/>
                  </a:cubicBezTo>
                  <a:lnTo>
                    <a:pt x="14075282" y="5714619"/>
                  </a:lnTo>
                  <a:cubicBezTo>
                    <a:pt x="14075282" y="5724017"/>
                    <a:pt x="14067662" y="5731510"/>
                    <a:pt x="14058392" y="5731510"/>
                  </a:cubicBezTo>
                  <a:lnTo>
                    <a:pt x="16891" y="5731510"/>
                  </a:lnTo>
                  <a:cubicBezTo>
                    <a:pt x="7493" y="5731510"/>
                    <a:pt x="0" y="5723890"/>
                    <a:pt x="0" y="5714619"/>
                  </a:cubicBezTo>
                  <a:lnTo>
                    <a:pt x="0" y="16891"/>
                  </a:lnTo>
                  <a:cubicBezTo>
                    <a:pt x="0" y="7620"/>
                    <a:pt x="7620" y="0"/>
                    <a:pt x="16891" y="0"/>
                  </a:cubicBezTo>
                  <a:moveTo>
                    <a:pt x="16891" y="33909"/>
                  </a:moveTo>
                  <a:lnTo>
                    <a:pt x="16891" y="16891"/>
                  </a:lnTo>
                  <a:lnTo>
                    <a:pt x="33909" y="16891"/>
                  </a:lnTo>
                  <a:lnTo>
                    <a:pt x="33909" y="5714619"/>
                  </a:lnTo>
                  <a:lnTo>
                    <a:pt x="16891" y="5714619"/>
                  </a:lnTo>
                  <a:lnTo>
                    <a:pt x="16891" y="5697728"/>
                  </a:lnTo>
                  <a:lnTo>
                    <a:pt x="14058392" y="5697728"/>
                  </a:lnTo>
                  <a:lnTo>
                    <a:pt x="14058392" y="5714619"/>
                  </a:lnTo>
                  <a:lnTo>
                    <a:pt x="14041501" y="5714619"/>
                  </a:lnTo>
                  <a:lnTo>
                    <a:pt x="14041501" y="16891"/>
                  </a:lnTo>
                  <a:lnTo>
                    <a:pt x="14058392" y="16891"/>
                  </a:lnTo>
                  <a:lnTo>
                    <a:pt x="14058392" y="33909"/>
                  </a:lnTo>
                  <a:lnTo>
                    <a:pt x="16891" y="33909"/>
                  </a:lnTo>
                  <a:close/>
                </a:path>
              </a:pathLst>
            </a:custGeom>
            <a:solidFill>
              <a:srgbClr val="CC0000"/>
            </a:solidFill>
          </p:spPr>
        </p:sp>
        <p:sp>
          <p:nvSpPr>
            <p:cNvPr name="TextBox 5" id="5"/>
            <p:cNvSpPr txBox="true"/>
            <p:nvPr/>
          </p:nvSpPr>
          <p:spPr>
            <a:xfrm>
              <a:off x="0" y="-66675"/>
              <a:ext cx="14075347" cy="5798214"/>
            </a:xfrm>
            <a:prstGeom prst="rect">
              <a:avLst/>
            </a:prstGeom>
          </p:spPr>
          <p:txBody>
            <a:bodyPr anchor="t" rtlCol="false" tIns="50800" lIns="50800" bIns="50800" rIns="50800"/>
            <a:lstStyle/>
            <a:p>
              <a:pPr algn="l">
                <a:lnSpc>
                  <a:spcPts val="3840"/>
                </a:lnSpc>
              </a:pPr>
            </a:p>
            <a:p>
              <a:pPr algn="l" marL="1182370" indent="-591185" lvl="1">
                <a:lnSpc>
                  <a:spcPts val="3840"/>
                </a:lnSpc>
                <a:buAutoNum type="arabicPeriod" startAt="1"/>
              </a:pPr>
              <a:r>
                <a:rPr lang="en-US" b="true" sz="3200" spc="-10">
                  <a:solidFill>
                    <a:srgbClr val="124F5C"/>
                  </a:solidFill>
                  <a:latin typeface="Arial Bold"/>
                  <a:ea typeface="Arial Bold"/>
                  <a:cs typeface="Arial Bold"/>
                  <a:sym typeface="Arial Bold"/>
                </a:rPr>
                <a:t>App- </a:t>
              </a:r>
              <a:r>
                <a:rPr lang="en-US" sz="3200" spc="-10">
                  <a:solidFill>
                    <a:srgbClr val="124F5C"/>
                  </a:solidFill>
                  <a:latin typeface="Arial"/>
                  <a:ea typeface="Arial"/>
                  <a:cs typeface="Arial"/>
                  <a:sym typeface="Arial"/>
                </a:rPr>
                <a:t>Application name</a:t>
              </a:r>
            </a:p>
            <a:p>
              <a:pPr algn="l" marL="1182370" indent="-591185" lvl="1">
                <a:lnSpc>
                  <a:spcPts val="3840"/>
                </a:lnSpc>
                <a:buAutoNum type="arabicPeriod" startAt="1"/>
              </a:pPr>
              <a:r>
                <a:rPr lang="en-US" b="true" sz="3200" spc="-10">
                  <a:solidFill>
                    <a:srgbClr val="124F5C"/>
                  </a:solidFill>
                  <a:latin typeface="Arial Bold"/>
                  <a:ea typeface="Arial Bold"/>
                  <a:cs typeface="Arial Bold"/>
                  <a:sym typeface="Arial Bold"/>
                </a:rPr>
                <a:t>Translated Review- </a:t>
              </a:r>
              <a:r>
                <a:rPr lang="en-US" sz="3200" spc="-10">
                  <a:solidFill>
                    <a:srgbClr val="124F5C"/>
                  </a:solidFill>
                  <a:latin typeface="Arial"/>
                  <a:ea typeface="Arial"/>
                  <a:cs typeface="Arial"/>
                  <a:sym typeface="Arial"/>
                </a:rPr>
                <a:t>User review</a:t>
              </a:r>
            </a:p>
            <a:p>
              <a:pPr algn="l" marL="1182370" indent="-591185" lvl="1">
                <a:lnSpc>
                  <a:spcPts val="3840"/>
                </a:lnSpc>
                <a:buAutoNum type="arabicPeriod" startAt="1"/>
              </a:pPr>
              <a:r>
                <a:rPr lang="en-US" b="true" sz="3200" spc="-10">
                  <a:solidFill>
                    <a:srgbClr val="124F5C"/>
                  </a:solidFill>
                  <a:latin typeface="Arial Bold"/>
                  <a:ea typeface="Arial Bold"/>
                  <a:cs typeface="Arial Bold"/>
                  <a:sym typeface="Arial Bold"/>
                </a:rPr>
                <a:t>Sentiment- </a:t>
              </a:r>
              <a:r>
                <a:rPr lang="en-US" sz="3200" spc="-10">
                  <a:solidFill>
                    <a:srgbClr val="124F5C"/>
                  </a:solidFill>
                  <a:latin typeface="Arial"/>
                  <a:ea typeface="Arial"/>
                  <a:cs typeface="Arial"/>
                  <a:sym typeface="Arial"/>
                </a:rPr>
                <a:t>Positive/Negative/Neutral</a:t>
              </a:r>
            </a:p>
            <a:p>
              <a:pPr algn="l" marL="1182370" indent="-591185" lvl="1">
                <a:lnSpc>
                  <a:spcPts val="3840"/>
                </a:lnSpc>
                <a:buAutoNum type="arabicPeriod" startAt="1"/>
              </a:pPr>
              <a:r>
                <a:rPr lang="en-US" b="true" sz="3200" spc="-10">
                  <a:solidFill>
                    <a:srgbClr val="124F5C"/>
                  </a:solidFill>
                  <a:latin typeface="Arial Bold"/>
                  <a:ea typeface="Arial Bold"/>
                  <a:cs typeface="Arial Bold"/>
                  <a:sym typeface="Arial Bold"/>
                </a:rPr>
                <a:t>Sentiment Polarity- </a:t>
              </a:r>
              <a:r>
                <a:rPr lang="en-US" sz="3200" spc="-10">
                  <a:solidFill>
                    <a:srgbClr val="124F5C"/>
                  </a:solidFill>
                  <a:latin typeface="Arial"/>
                  <a:ea typeface="Arial"/>
                  <a:cs typeface="Arial"/>
                  <a:sym typeface="Arial"/>
                </a:rPr>
                <a:t>Sentiment polarity score</a:t>
              </a:r>
            </a:p>
            <a:p>
              <a:pPr algn="l" marL="1182370" indent="-591185" lvl="1">
                <a:lnSpc>
                  <a:spcPts val="3840"/>
                </a:lnSpc>
                <a:buAutoNum type="arabicPeriod" startAt="1"/>
              </a:pPr>
              <a:r>
                <a:rPr lang="en-US" b="true" sz="3200" spc="-10">
                  <a:solidFill>
                    <a:srgbClr val="124F5C"/>
                  </a:solidFill>
                  <a:latin typeface="Arial Bold"/>
                  <a:ea typeface="Arial Bold"/>
                  <a:cs typeface="Arial Bold"/>
                  <a:sym typeface="Arial Bold"/>
                </a:rPr>
                <a:t>Sentiment Subjectivity- </a:t>
              </a:r>
              <a:r>
                <a:rPr lang="en-US" sz="3200" spc="-10">
                  <a:solidFill>
                    <a:srgbClr val="124F5C"/>
                  </a:solidFill>
                  <a:latin typeface="Arial"/>
                  <a:ea typeface="Arial"/>
                  <a:cs typeface="Arial"/>
                  <a:sym typeface="Arial"/>
                </a:rPr>
                <a:t>Sentiment subjectivity score</a:t>
              </a:r>
            </a:p>
          </p:txBody>
        </p:sp>
      </p:grpSp>
      <p:sp>
        <p:nvSpPr>
          <p:cNvPr name="Freeform 6" id="6" descr="7 Best Shopify Product Review Apps to Boost Online Business"/>
          <p:cNvSpPr/>
          <p:nvPr/>
        </p:nvSpPr>
        <p:spPr>
          <a:xfrm flipH="false" flipV="false" rot="0">
            <a:off x="9336803" y="6004221"/>
            <a:ext cx="8960722" cy="4292304"/>
          </a:xfrm>
          <a:custGeom>
            <a:avLst/>
            <a:gdLst/>
            <a:ahLst/>
            <a:cxnLst/>
            <a:rect r="r" b="b" t="t" l="l"/>
            <a:pathLst>
              <a:path h="4292304" w="8960722">
                <a:moveTo>
                  <a:pt x="0" y="0"/>
                </a:moveTo>
                <a:lnTo>
                  <a:pt x="8960722" y="0"/>
                </a:lnTo>
                <a:lnTo>
                  <a:pt x="8960722" y="4292304"/>
                </a:lnTo>
                <a:lnTo>
                  <a:pt x="0" y="4292304"/>
                </a:lnTo>
                <a:lnTo>
                  <a:pt x="0" y="0"/>
                </a:lnTo>
                <a:close/>
              </a:path>
            </a:pathLst>
          </a:custGeom>
          <a:blipFill>
            <a:blip r:embed="rId2"/>
            <a:stretch>
              <a:fillRect l="0" t="0" r="0" b="-25257"/>
            </a:stretch>
          </a:blipFill>
        </p:spPr>
      </p:sp>
      <p:grpSp>
        <p:nvGrpSpPr>
          <p:cNvPr name="Group 7" id="7"/>
          <p:cNvGrpSpPr/>
          <p:nvPr/>
        </p:nvGrpSpPr>
        <p:grpSpPr>
          <a:xfrm rot="0">
            <a:off x="396758" y="365514"/>
            <a:ext cx="1026516" cy="1012546"/>
            <a:chOff x="0" y="0"/>
            <a:chExt cx="1368688" cy="1350061"/>
          </a:xfrm>
        </p:grpSpPr>
        <p:sp>
          <p:nvSpPr>
            <p:cNvPr name="Freeform 8" id="8"/>
            <p:cNvSpPr/>
            <p:nvPr/>
          </p:nvSpPr>
          <p:spPr>
            <a:xfrm flipH="false" flipV="false" rot="0">
              <a:off x="0" y="0"/>
              <a:ext cx="1368679" cy="1350010"/>
            </a:xfrm>
            <a:custGeom>
              <a:avLst/>
              <a:gdLst/>
              <a:ahLst/>
              <a:cxnLst/>
              <a:rect r="r" b="b" t="t" l="l"/>
              <a:pathLst>
                <a:path h="1350010" w="1368679">
                  <a:moveTo>
                    <a:pt x="0" y="0"/>
                  </a:moveTo>
                  <a:lnTo>
                    <a:pt x="1368679" y="0"/>
                  </a:lnTo>
                  <a:lnTo>
                    <a:pt x="1368679" y="1350010"/>
                  </a:lnTo>
                  <a:lnTo>
                    <a:pt x="0" y="1350010"/>
                  </a:lnTo>
                  <a:close/>
                </a:path>
              </a:pathLst>
            </a:custGeom>
            <a:blipFill>
              <a:blip r:embed="rId3"/>
              <a:stretch>
                <a:fillRect l="0" t="-689" r="0" b="-693"/>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2876294" y="867918"/>
            <a:ext cx="8021320" cy="788670"/>
          </a:xfrm>
          <a:prstGeom prst="rect">
            <a:avLst/>
          </a:prstGeom>
        </p:spPr>
        <p:txBody>
          <a:bodyPr anchor="t" rtlCol="false" tIns="0" lIns="0" bIns="0" rIns="0">
            <a:spAutoFit/>
          </a:bodyPr>
          <a:lstStyle/>
          <a:p>
            <a:pPr algn="l">
              <a:lnSpc>
                <a:spcPts val="5759"/>
              </a:lnSpc>
            </a:pPr>
            <a:r>
              <a:rPr lang="en-US" sz="4800" b="true">
                <a:solidFill>
                  <a:srgbClr val="CC0000"/>
                </a:solidFill>
                <a:latin typeface="Arimo Bold"/>
                <a:ea typeface="Arimo Bold"/>
                <a:cs typeface="Arimo Bold"/>
                <a:sym typeface="Arimo Bold"/>
              </a:rPr>
              <a:t>OVERVIEW OF ANALYSIS</a:t>
            </a:r>
          </a:p>
        </p:txBody>
      </p:sp>
      <p:grpSp>
        <p:nvGrpSpPr>
          <p:cNvPr name="Group 3" id="3"/>
          <p:cNvGrpSpPr/>
          <p:nvPr/>
        </p:nvGrpSpPr>
        <p:grpSpPr>
          <a:xfrm rot="0">
            <a:off x="957072" y="527304"/>
            <a:ext cx="1618488" cy="1618488"/>
            <a:chOff x="0" y="0"/>
            <a:chExt cx="2157984" cy="2157984"/>
          </a:xfrm>
        </p:grpSpPr>
        <p:sp>
          <p:nvSpPr>
            <p:cNvPr name="Freeform 4" id="4"/>
            <p:cNvSpPr/>
            <p:nvPr/>
          </p:nvSpPr>
          <p:spPr>
            <a:xfrm flipH="false" flipV="false" rot="0">
              <a:off x="0" y="0"/>
              <a:ext cx="2157984" cy="2157984"/>
            </a:xfrm>
            <a:custGeom>
              <a:avLst/>
              <a:gdLst/>
              <a:ahLst/>
              <a:cxnLst/>
              <a:rect r="r" b="b" t="t" l="l"/>
              <a:pathLst>
                <a:path h="2157984" w="2157984">
                  <a:moveTo>
                    <a:pt x="0" y="0"/>
                  </a:moveTo>
                  <a:lnTo>
                    <a:pt x="2157984" y="0"/>
                  </a:lnTo>
                  <a:lnTo>
                    <a:pt x="2157984" y="2157984"/>
                  </a:lnTo>
                  <a:lnTo>
                    <a:pt x="0" y="2157984"/>
                  </a:lnTo>
                  <a:close/>
                </a:path>
              </a:pathLst>
            </a:custGeom>
            <a:blipFill>
              <a:blip r:embed="rId2"/>
              <a:stretch>
                <a:fillRect l="0" t="0" r="0" b="0"/>
              </a:stretch>
            </a:blipFill>
          </p:spPr>
        </p:sp>
      </p:grpSp>
      <p:grpSp>
        <p:nvGrpSpPr>
          <p:cNvPr name="Group 5" id="5"/>
          <p:cNvGrpSpPr/>
          <p:nvPr/>
        </p:nvGrpSpPr>
        <p:grpSpPr>
          <a:xfrm rot="0">
            <a:off x="1075944" y="606552"/>
            <a:ext cx="1389888" cy="1392936"/>
            <a:chOff x="0" y="0"/>
            <a:chExt cx="1853184" cy="1857248"/>
          </a:xfrm>
        </p:grpSpPr>
        <p:sp>
          <p:nvSpPr>
            <p:cNvPr name="Freeform 6" id="6"/>
            <p:cNvSpPr/>
            <p:nvPr/>
          </p:nvSpPr>
          <p:spPr>
            <a:xfrm flipH="false" flipV="false" rot="0">
              <a:off x="0" y="0"/>
              <a:ext cx="1853184" cy="1857248"/>
            </a:xfrm>
            <a:custGeom>
              <a:avLst/>
              <a:gdLst/>
              <a:ahLst/>
              <a:cxnLst/>
              <a:rect r="r" b="b" t="t" l="l"/>
              <a:pathLst>
                <a:path h="1857248" w="1853184">
                  <a:moveTo>
                    <a:pt x="0" y="0"/>
                  </a:moveTo>
                  <a:lnTo>
                    <a:pt x="1853184" y="0"/>
                  </a:lnTo>
                  <a:lnTo>
                    <a:pt x="1853184" y="1857248"/>
                  </a:lnTo>
                  <a:lnTo>
                    <a:pt x="0" y="1857248"/>
                  </a:lnTo>
                  <a:close/>
                </a:path>
              </a:pathLst>
            </a:custGeom>
            <a:blipFill>
              <a:blip r:embed="rId3"/>
              <a:stretch>
                <a:fillRect l="-109" t="0" r="-109" b="0"/>
              </a:stretch>
            </a:blipFill>
          </p:spPr>
        </p:sp>
      </p:grpSp>
      <p:grpSp>
        <p:nvGrpSpPr>
          <p:cNvPr name="Group 7" id="7"/>
          <p:cNvGrpSpPr/>
          <p:nvPr/>
        </p:nvGrpSpPr>
        <p:grpSpPr>
          <a:xfrm rot="0">
            <a:off x="11265406" y="2380488"/>
            <a:ext cx="6611620" cy="1338580"/>
            <a:chOff x="0" y="0"/>
            <a:chExt cx="8815493" cy="1784773"/>
          </a:xfrm>
        </p:grpSpPr>
        <p:sp>
          <p:nvSpPr>
            <p:cNvPr name="Freeform 8" id="8"/>
            <p:cNvSpPr/>
            <p:nvPr/>
          </p:nvSpPr>
          <p:spPr>
            <a:xfrm flipH="false" flipV="false" rot="0">
              <a:off x="0" y="0"/>
              <a:ext cx="8814816" cy="1784096"/>
            </a:xfrm>
            <a:custGeom>
              <a:avLst/>
              <a:gdLst/>
              <a:ahLst/>
              <a:cxnLst/>
              <a:rect r="r" b="b" t="t" l="l"/>
              <a:pathLst>
                <a:path h="1784096" w="8814816">
                  <a:moveTo>
                    <a:pt x="7922768" y="0"/>
                  </a:moveTo>
                  <a:lnTo>
                    <a:pt x="0" y="0"/>
                  </a:lnTo>
                  <a:lnTo>
                    <a:pt x="892048" y="892048"/>
                  </a:lnTo>
                  <a:lnTo>
                    <a:pt x="0" y="1784096"/>
                  </a:lnTo>
                  <a:lnTo>
                    <a:pt x="7922768" y="1784096"/>
                  </a:lnTo>
                  <a:lnTo>
                    <a:pt x="8814816" y="892048"/>
                  </a:lnTo>
                  <a:lnTo>
                    <a:pt x="7922768" y="0"/>
                  </a:lnTo>
                  <a:close/>
                </a:path>
              </a:pathLst>
            </a:custGeom>
            <a:solidFill>
              <a:srgbClr val="00695C"/>
            </a:solidFill>
          </p:spPr>
        </p:sp>
      </p:grpSp>
      <p:sp>
        <p:nvSpPr>
          <p:cNvPr name="TextBox 9" id="9"/>
          <p:cNvSpPr txBox="true"/>
          <p:nvPr/>
        </p:nvSpPr>
        <p:spPr>
          <a:xfrm rot="0">
            <a:off x="12554204" y="2673248"/>
            <a:ext cx="4033520" cy="664210"/>
          </a:xfrm>
          <a:prstGeom prst="rect">
            <a:avLst/>
          </a:prstGeom>
        </p:spPr>
        <p:txBody>
          <a:bodyPr anchor="t" rtlCol="false" tIns="0" lIns="0" bIns="0" rIns="0">
            <a:spAutoFit/>
          </a:bodyPr>
          <a:lstStyle/>
          <a:p>
            <a:pPr algn="l">
              <a:lnSpc>
                <a:spcPts val="4320"/>
              </a:lnSpc>
            </a:pPr>
            <a:r>
              <a:rPr lang="en-US" sz="3600" spc="-10">
                <a:solidFill>
                  <a:srgbClr val="FFFFFF"/>
                </a:solidFill>
                <a:latin typeface="Arial"/>
                <a:ea typeface="Arial"/>
                <a:cs typeface="Arial"/>
                <a:sym typeface="Arial"/>
              </a:rPr>
              <a:t>Predictive Modeling</a:t>
            </a:r>
          </a:p>
        </p:txBody>
      </p:sp>
      <p:sp>
        <p:nvSpPr>
          <p:cNvPr name="TextBox 10" id="10"/>
          <p:cNvSpPr txBox="true"/>
          <p:nvPr/>
        </p:nvSpPr>
        <p:spPr>
          <a:xfrm rot="0">
            <a:off x="12617194" y="5319522"/>
            <a:ext cx="3810000" cy="3327400"/>
          </a:xfrm>
          <a:prstGeom prst="rect">
            <a:avLst/>
          </a:prstGeom>
        </p:spPr>
        <p:txBody>
          <a:bodyPr anchor="t" rtlCol="false" tIns="0" lIns="0" bIns="0" rIns="0">
            <a:spAutoFit/>
          </a:bodyPr>
          <a:lstStyle/>
          <a:p>
            <a:pPr algn="l">
              <a:lnSpc>
                <a:spcPts val="4967"/>
              </a:lnSpc>
            </a:pPr>
            <a:r>
              <a:rPr lang="en-US" sz="3600" spc="-10">
                <a:solidFill>
                  <a:srgbClr val="000000"/>
                </a:solidFill>
                <a:latin typeface="Arial"/>
                <a:ea typeface="Arial"/>
                <a:cs typeface="Arial"/>
                <a:sym typeface="Arial"/>
              </a:rPr>
              <a:t>Formulate a  statistical model to  forecast an  outcome using  relevant predictors</a:t>
            </a:r>
          </a:p>
        </p:txBody>
      </p:sp>
      <p:grpSp>
        <p:nvGrpSpPr>
          <p:cNvPr name="Group 11" id="11"/>
          <p:cNvGrpSpPr/>
          <p:nvPr/>
        </p:nvGrpSpPr>
        <p:grpSpPr>
          <a:xfrm rot="0">
            <a:off x="0" y="2380488"/>
            <a:ext cx="7092950" cy="1338580"/>
            <a:chOff x="0" y="0"/>
            <a:chExt cx="9457267" cy="1784773"/>
          </a:xfrm>
        </p:grpSpPr>
        <p:sp>
          <p:nvSpPr>
            <p:cNvPr name="Freeform 12" id="12"/>
            <p:cNvSpPr/>
            <p:nvPr/>
          </p:nvSpPr>
          <p:spPr>
            <a:xfrm flipH="false" flipV="false" rot="0">
              <a:off x="0" y="0"/>
              <a:ext cx="9456928" cy="1784096"/>
            </a:xfrm>
            <a:custGeom>
              <a:avLst/>
              <a:gdLst/>
              <a:ahLst/>
              <a:cxnLst/>
              <a:rect r="r" b="b" t="t" l="l"/>
              <a:pathLst>
                <a:path h="1784096" w="9456928">
                  <a:moveTo>
                    <a:pt x="8564880" y="0"/>
                  </a:moveTo>
                  <a:lnTo>
                    <a:pt x="0" y="0"/>
                  </a:lnTo>
                  <a:lnTo>
                    <a:pt x="0" y="1784096"/>
                  </a:lnTo>
                  <a:lnTo>
                    <a:pt x="8564880" y="1784096"/>
                  </a:lnTo>
                  <a:lnTo>
                    <a:pt x="9456928" y="892048"/>
                  </a:lnTo>
                  <a:lnTo>
                    <a:pt x="8564880" y="0"/>
                  </a:lnTo>
                  <a:close/>
                </a:path>
              </a:pathLst>
            </a:custGeom>
            <a:solidFill>
              <a:srgbClr val="359E93"/>
            </a:solidFill>
          </p:spPr>
        </p:sp>
      </p:grpSp>
      <p:sp>
        <p:nvSpPr>
          <p:cNvPr name="TextBox 13" id="13"/>
          <p:cNvSpPr txBox="true"/>
          <p:nvPr/>
        </p:nvSpPr>
        <p:spPr>
          <a:xfrm rot="0">
            <a:off x="1911298" y="2674366"/>
            <a:ext cx="2940050" cy="662940"/>
          </a:xfrm>
          <a:prstGeom prst="rect">
            <a:avLst/>
          </a:prstGeom>
        </p:spPr>
        <p:txBody>
          <a:bodyPr anchor="t" rtlCol="false" tIns="0" lIns="0" bIns="0" rIns="0">
            <a:spAutoFit/>
          </a:bodyPr>
          <a:lstStyle/>
          <a:p>
            <a:pPr algn="l">
              <a:lnSpc>
                <a:spcPts val="4320"/>
              </a:lnSpc>
            </a:pPr>
            <a:r>
              <a:rPr lang="en-US" sz="3600" spc="-10">
                <a:solidFill>
                  <a:srgbClr val="FFFFFF"/>
                </a:solidFill>
                <a:latin typeface="Arial"/>
                <a:ea typeface="Arial"/>
                <a:cs typeface="Arial"/>
                <a:sym typeface="Arial"/>
              </a:rPr>
              <a:t>Data Cleaning</a:t>
            </a:r>
          </a:p>
        </p:txBody>
      </p:sp>
      <p:sp>
        <p:nvSpPr>
          <p:cNvPr name="TextBox 14" id="14"/>
          <p:cNvSpPr txBox="true"/>
          <p:nvPr/>
        </p:nvSpPr>
        <p:spPr>
          <a:xfrm rot="0">
            <a:off x="1468118" y="5251485"/>
            <a:ext cx="4131310" cy="2696845"/>
          </a:xfrm>
          <a:prstGeom prst="rect">
            <a:avLst/>
          </a:prstGeom>
        </p:spPr>
        <p:txBody>
          <a:bodyPr anchor="t" rtlCol="false" tIns="0" lIns="0" bIns="0" rIns="0">
            <a:spAutoFit/>
          </a:bodyPr>
          <a:lstStyle/>
          <a:p>
            <a:pPr algn="l">
              <a:lnSpc>
                <a:spcPts val="4967"/>
              </a:lnSpc>
            </a:pPr>
            <a:r>
              <a:rPr lang="en-US" sz="3600" spc="-10">
                <a:solidFill>
                  <a:srgbClr val="000000"/>
                </a:solidFill>
                <a:latin typeface="Arial"/>
                <a:ea typeface="Arial"/>
                <a:cs typeface="Arial"/>
                <a:sym typeface="Arial"/>
              </a:rPr>
              <a:t>Understand the  structure of the  dataset and clean  data before analysis</a:t>
            </a:r>
          </a:p>
        </p:txBody>
      </p:sp>
      <p:grpSp>
        <p:nvGrpSpPr>
          <p:cNvPr name="Group 15" id="15"/>
          <p:cNvGrpSpPr/>
          <p:nvPr/>
        </p:nvGrpSpPr>
        <p:grpSpPr>
          <a:xfrm rot="0">
            <a:off x="5888734" y="2380488"/>
            <a:ext cx="6611620" cy="1338580"/>
            <a:chOff x="0" y="0"/>
            <a:chExt cx="8815493" cy="1784773"/>
          </a:xfrm>
        </p:grpSpPr>
        <p:sp>
          <p:nvSpPr>
            <p:cNvPr name="Freeform 16" id="16"/>
            <p:cNvSpPr/>
            <p:nvPr/>
          </p:nvSpPr>
          <p:spPr>
            <a:xfrm flipH="false" flipV="false" rot="0">
              <a:off x="0" y="0"/>
              <a:ext cx="8814816" cy="1784096"/>
            </a:xfrm>
            <a:custGeom>
              <a:avLst/>
              <a:gdLst/>
              <a:ahLst/>
              <a:cxnLst/>
              <a:rect r="r" b="b" t="t" l="l"/>
              <a:pathLst>
                <a:path h="1784096" w="8814816">
                  <a:moveTo>
                    <a:pt x="7922768" y="0"/>
                  </a:moveTo>
                  <a:lnTo>
                    <a:pt x="0" y="0"/>
                  </a:lnTo>
                  <a:lnTo>
                    <a:pt x="892048" y="892048"/>
                  </a:lnTo>
                  <a:lnTo>
                    <a:pt x="0" y="1784096"/>
                  </a:lnTo>
                  <a:lnTo>
                    <a:pt x="7922768" y="1784096"/>
                  </a:lnTo>
                  <a:lnTo>
                    <a:pt x="8814816" y="892048"/>
                  </a:lnTo>
                  <a:lnTo>
                    <a:pt x="7922768" y="0"/>
                  </a:lnTo>
                  <a:close/>
                </a:path>
              </a:pathLst>
            </a:custGeom>
            <a:solidFill>
              <a:srgbClr val="1C8175"/>
            </a:solidFill>
          </p:spPr>
        </p:sp>
      </p:grpSp>
      <p:sp>
        <p:nvSpPr>
          <p:cNvPr name="TextBox 17" id="17"/>
          <p:cNvSpPr txBox="true"/>
          <p:nvPr/>
        </p:nvSpPr>
        <p:spPr>
          <a:xfrm rot="0">
            <a:off x="7485380" y="2673248"/>
            <a:ext cx="3421378" cy="664210"/>
          </a:xfrm>
          <a:prstGeom prst="rect">
            <a:avLst/>
          </a:prstGeom>
        </p:spPr>
        <p:txBody>
          <a:bodyPr anchor="t" rtlCol="false" tIns="0" lIns="0" bIns="0" rIns="0">
            <a:spAutoFit/>
          </a:bodyPr>
          <a:lstStyle/>
          <a:p>
            <a:pPr algn="l">
              <a:lnSpc>
                <a:spcPts val="4320"/>
              </a:lnSpc>
            </a:pPr>
            <a:r>
              <a:rPr lang="en-US" sz="3600" spc="-10">
                <a:solidFill>
                  <a:srgbClr val="FFFFFF"/>
                </a:solidFill>
                <a:latin typeface="Arial"/>
                <a:ea typeface="Arial"/>
                <a:cs typeface="Arial"/>
                <a:sym typeface="Arial"/>
              </a:rPr>
              <a:t>Data Exploration</a:t>
            </a:r>
          </a:p>
        </p:txBody>
      </p:sp>
      <p:sp>
        <p:nvSpPr>
          <p:cNvPr name="TextBox 18" id="18"/>
          <p:cNvSpPr txBox="true"/>
          <p:nvPr/>
        </p:nvSpPr>
        <p:spPr>
          <a:xfrm rot="0">
            <a:off x="7252716" y="5197177"/>
            <a:ext cx="3987800" cy="3959225"/>
          </a:xfrm>
          <a:prstGeom prst="rect">
            <a:avLst/>
          </a:prstGeom>
        </p:spPr>
        <p:txBody>
          <a:bodyPr anchor="t" rtlCol="false" tIns="0" lIns="0" bIns="0" rIns="0">
            <a:spAutoFit/>
          </a:bodyPr>
          <a:lstStyle/>
          <a:p>
            <a:pPr algn="l">
              <a:lnSpc>
                <a:spcPts val="4967"/>
              </a:lnSpc>
            </a:pPr>
            <a:r>
              <a:rPr lang="en-US" sz="3600" spc="-10">
                <a:solidFill>
                  <a:srgbClr val="000000"/>
                </a:solidFill>
                <a:latin typeface="Arial"/>
                <a:ea typeface="Arial"/>
                <a:cs typeface="Arial"/>
                <a:sym typeface="Arial"/>
              </a:rPr>
              <a:t>Uncover initial  patterns,  characteristics, and  points of interest  using visual  exploration</a:t>
            </a:r>
          </a:p>
        </p:txBody>
      </p:sp>
      <p:grpSp>
        <p:nvGrpSpPr>
          <p:cNvPr name="Group 19" id="19"/>
          <p:cNvGrpSpPr/>
          <p:nvPr/>
        </p:nvGrpSpPr>
        <p:grpSpPr>
          <a:xfrm rot="0">
            <a:off x="8909304" y="3855720"/>
            <a:ext cx="1234440" cy="1231390"/>
            <a:chOff x="0" y="0"/>
            <a:chExt cx="1645920" cy="1641853"/>
          </a:xfrm>
        </p:grpSpPr>
        <p:sp>
          <p:nvSpPr>
            <p:cNvPr name="Freeform 20" id="20"/>
            <p:cNvSpPr/>
            <p:nvPr/>
          </p:nvSpPr>
          <p:spPr>
            <a:xfrm flipH="false" flipV="false" rot="0">
              <a:off x="0" y="0"/>
              <a:ext cx="1645920" cy="1641856"/>
            </a:xfrm>
            <a:custGeom>
              <a:avLst/>
              <a:gdLst/>
              <a:ahLst/>
              <a:cxnLst/>
              <a:rect r="r" b="b" t="t" l="l"/>
              <a:pathLst>
                <a:path h="1641856" w="1645920">
                  <a:moveTo>
                    <a:pt x="0" y="0"/>
                  </a:moveTo>
                  <a:lnTo>
                    <a:pt x="1645920" y="0"/>
                  </a:lnTo>
                  <a:lnTo>
                    <a:pt x="1645920" y="1641856"/>
                  </a:lnTo>
                  <a:lnTo>
                    <a:pt x="0" y="1641856"/>
                  </a:lnTo>
                  <a:close/>
                </a:path>
              </a:pathLst>
            </a:custGeom>
            <a:blipFill>
              <a:blip r:embed="rId4"/>
              <a:stretch>
                <a:fillRect l="0" t="-123" r="0" b="-123"/>
              </a:stretch>
            </a:blipFill>
          </p:spPr>
        </p:sp>
      </p:grpSp>
      <p:grpSp>
        <p:nvGrpSpPr>
          <p:cNvPr name="Group 21" id="21"/>
          <p:cNvGrpSpPr/>
          <p:nvPr/>
        </p:nvGrpSpPr>
        <p:grpSpPr>
          <a:xfrm rot="0">
            <a:off x="14167104" y="3883152"/>
            <a:ext cx="1054606" cy="1051560"/>
            <a:chOff x="0" y="0"/>
            <a:chExt cx="1406141" cy="1402080"/>
          </a:xfrm>
        </p:grpSpPr>
        <p:sp>
          <p:nvSpPr>
            <p:cNvPr name="Freeform 22" id="22"/>
            <p:cNvSpPr/>
            <p:nvPr/>
          </p:nvSpPr>
          <p:spPr>
            <a:xfrm flipH="false" flipV="false" rot="0">
              <a:off x="0" y="0"/>
              <a:ext cx="1406144" cy="1402080"/>
            </a:xfrm>
            <a:custGeom>
              <a:avLst/>
              <a:gdLst/>
              <a:ahLst/>
              <a:cxnLst/>
              <a:rect r="r" b="b" t="t" l="l"/>
              <a:pathLst>
                <a:path h="1402080" w="1406144">
                  <a:moveTo>
                    <a:pt x="0" y="0"/>
                  </a:moveTo>
                  <a:lnTo>
                    <a:pt x="1406144" y="0"/>
                  </a:lnTo>
                  <a:lnTo>
                    <a:pt x="1406144" y="1402080"/>
                  </a:lnTo>
                  <a:lnTo>
                    <a:pt x="0" y="1402080"/>
                  </a:lnTo>
                  <a:close/>
                </a:path>
              </a:pathLst>
            </a:custGeom>
            <a:blipFill>
              <a:blip r:embed="rId5"/>
              <a:stretch>
                <a:fillRect l="-292" t="0" r="-292" b="0"/>
              </a:stretch>
            </a:blipFill>
          </p:spPr>
        </p:sp>
      </p:grpSp>
      <p:grpSp>
        <p:nvGrpSpPr>
          <p:cNvPr name="Group 23" id="23"/>
          <p:cNvGrpSpPr/>
          <p:nvPr/>
        </p:nvGrpSpPr>
        <p:grpSpPr>
          <a:xfrm rot="0">
            <a:off x="2465832" y="3883152"/>
            <a:ext cx="1234440" cy="1231390"/>
            <a:chOff x="0" y="0"/>
            <a:chExt cx="1645920" cy="1641853"/>
          </a:xfrm>
        </p:grpSpPr>
        <p:sp>
          <p:nvSpPr>
            <p:cNvPr name="Freeform 24" id="24"/>
            <p:cNvSpPr/>
            <p:nvPr/>
          </p:nvSpPr>
          <p:spPr>
            <a:xfrm flipH="false" flipV="false" rot="0">
              <a:off x="0" y="0"/>
              <a:ext cx="1645920" cy="1641856"/>
            </a:xfrm>
            <a:custGeom>
              <a:avLst/>
              <a:gdLst/>
              <a:ahLst/>
              <a:cxnLst/>
              <a:rect r="r" b="b" t="t" l="l"/>
              <a:pathLst>
                <a:path h="1641856" w="1645920">
                  <a:moveTo>
                    <a:pt x="0" y="0"/>
                  </a:moveTo>
                  <a:lnTo>
                    <a:pt x="1645920" y="0"/>
                  </a:lnTo>
                  <a:lnTo>
                    <a:pt x="1645920" y="1641856"/>
                  </a:lnTo>
                  <a:lnTo>
                    <a:pt x="0" y="1641856"/>
                  </a:lnTo>
                  <a:close/>
                </a:path>
              </a:pathLst>
            </a:custGeom>
            <a:blipFill>
              <a:blip r:embed="rId6"/>
              <a:stretch>
                <a:fillRect l="0" t="-123" r="0" b="-123"/>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DAGdjSRihJU</dc:identifier>
  <dcterms:modified xsi:type="dcterms:W3CDTF">2011-08-01T06:04:30Z</dcterms:modified>
  <cp:revision>1</cp:revision>
  <dc:title>Presentation of Play Store App Review Analysis.pptx</dc:title>
</cp:coreProperties>
</file>