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309" r:id="rId2"/>
    <p:sldId id="259" r:id="rId3"/>
    <p:sldId id="260" r:id="rId4"/>
    <p:sldId id="306" r:id="rId5"/>
    <p:sldId id="261" r:id="rId6"/>
    <p:sldId id="257" r:id="rId7"/>
    <p:sldId id="268" r:id="rId8"/>
    <p:sldId id="299" r:id="rId9"/>
    <p:sldId id="297" r:id="rId10"/>
    <p:sldId id="258" r:id="rId11"/>
    <p:sldId id="267" r:id="rId12"/>
    <p:sldId id="307" r:id="rId13"/>
    <p:sldId id="304" r:id="rId14"/>
    <p:sldId id="262" r:id="rId15"/>
    <p:sldId id="300" r:id="rId16"/>
    <p:sldId id="278" r:id="rId17"/>
  </p:sldIdLst>
  <p:sldSz cx="9144000" cy="5143500" type="screen16x9"/>
  <p:notesSz cx="6858000" cy="9144000"/>
  <p:embeddedFontLst>
    <p:embeddedFont>
      <p:font typeface="Bahnschrift Light" panose="020B0502040204020203" pitchFamily="34" charset="0"/>
      <p:regular r:id="rId19"/>
    </p:embeddedFon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Bookman Old Style" panose="02050604050505020204"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Raleway" pitchFamily="2" charset="0"/>
      <p:regular r:id="rId40"/>
      <p:bold r:id="rId41"/>
      <p:italic r:id="rId42"/>
      <p:boldItalic r:id="rId43"/>
    </p:embeddedFont>
    <p:embeddedFont>
      <p:font typeface="Raleway Thin"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13" d="100"/>
          <a:sy n="113"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L="914400" lvl="1"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L="1371600" lvl="2"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L="1828800" lvl="3"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L="2286000" lvl="4"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L="2743200" lvl="5"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L="3200400" lvl="6"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L="3657600" lvl="7"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L="4114800" lvl="8"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1pPr>
            <a:lvl2pPr lvl="1"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2pPr>
            <a:lvl3pPr lvl="2"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3pPr>
            <a:lvl4pPr lvl="3"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4pPr>
            <a:lvl5pPr lvl="4"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5pPr>
            <a:lvl6pPr lvl="5"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6pPr>
            <a:lvl7pPr lvl="6"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7pPr>
            <a:lvl8pPr lvl="7"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8pPr>
            <a:lvl9pPr lvl="8"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labs.ai/wp-content/uploads/2021/09/stack-money-coin-table-with-trading-graph-business-financial-concept.jp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mercari-price-suggestion-challenge/discussion/50252"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towardsdatascience.com/mercari-price-suggestion-97ff15840dbd" TargetMode="External"/><Relationship Id="rId4" Type="http://schemas.openxmlformats.org/officeDocument/2006/relationships/hyperlink" Target="https://www.kaggle.com/lopuhin/mercari-golf-0-3875-cv-in-75-loc-1900-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hbs.edu/ris/Publication%20Files/kris%20Analytics%20for%20an%20Online%20Retailer_6ef5f3e6-48e7-4923-a2d4-607d3a3d943c.pdf"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 name="Rectangle 74">
            <a:extLst>
              <a:ext uri="{FF2B5EF4-FFF2-40B4-BE49-F238E27FC236}">
                <a16:creationId xmlns:a16="http://schemas.microsoft.com/office/drawing/2014/main" id="{D1E83190-7D66-47BC-B190-96D2039422CE}"/>
              </a:ext>
            </a:extLst>
          </p:cNvPr>
          <p:cNvSpPr/>
          <p:nvPr/>
        </p:nvSpPr>
        <p:spPr>
          <a:xfrm>
            <a:off x="229077" y="1706148"/>
            <a:ext cx="5838335" cy="1941548"/>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lnSpc>
                <a:spcPct val="150000"/>
              </a:lnSpc>
            </a:pPr>
            <a:r>
              <a:rPr lang="en-US" sz="1800" dirty="0">
                <a:solidFill>
                  <a:srgbClr val="ED0101"/>
                </a:solidFill>
                <a:latin typeface="Bookman Old Style" panose="02050604050505020204" pitchFamily="18" charset="0"/>
              </a:rPr>
              <a:t>   </a:t>
            </a:r>
            <a:r>
              <a:rPr lang="en-US" sz="1050" b="1" dirty="0">
                <a:solidFill>
                  <a:schemeClr val="accent1"/>
                </a:solidFill>
                <a:latin typeface="Bookman Old Style" panose="02050604050505020204" pitchFamily="18" charset="0"/>
              </a:rPr>
              <a:t>Submitted in the partial fulfillment for the award of the degree of</a:t>
            </a:r>
          </a:p>
          <a:p>
            <a:pPr algn="ctr">
              <a:lnSpc>
                <a:spcPct val="150000"/>
              </a:lnSpc>
            </a:pPr>
            <a:r>
              <a:rPr lang="en-US" sz="1050" b="1" dirty="0">
                <a:solidFill>
                  <a:schemeClr val="accent1"/>
                </a:solidFill>
                <a:latin typeface="Bahnschrift Light" panose="020B0502040204020203" pitchFamily="34" charset="0"/>
              </a:rPr>
              <a:t>BACHELOR OF ENGINEERING </a:t>
            </a:r>
            <a:endParaRPr lang="en-US" sz="1050" dirty="0">
              <a:solidFill>
                <a:schemeClr val="accent1"/>
              </a:solidFill>
              <a:latin typeface="Bahnschrift Light" panose="020B0502040204020203" pitchFamily="34" charset="0"/>
            </a:endParaRPr>
          </a:p>
          <a:p>
            <a:pPr algn="ctr">
              <a:lnSpc>
                <a:spcPct val="150000"/>
              </a:lnSpc>
            </a:pPr>
            <a:r>
              <a:rPr lang="en-US" sz="1050" dirty="0">
                <a:solidFill>
                  <a:schemeClr val="accent1"/>
                </a:solidFill>
                <a:latin typeface="Bahnschrift Light" panose="020B0502040204020203" pitchFamily="34" charset="0"/>
              </a:rPr>
              <a:t> IN</a:t>
            </a:r>
          </a:p>
          <a:p>
            <a:pPr algn="ctr">
              <a:lnSpc>
                <a:spcPct val="150000"/>
              </a:lnSpc>
            </a:pPr>
            <a:r>
              <a:rPr lang="en-US" sz="1050" dirty="0">
                <a:solidFill>
                  <a:srgbClr val="92D050"/>
                </a:solidFill>
                <a:latin typeface="Bookman Old Style" panose="02050604050505020204" pitchFamily="18" charset="0"/>
              </a:rPr>
              <a:t>B.E. CSE (Hons.) with Specialization in Artificial Intelligence and Machine Learning in association with IBM</a:t>
            </a:r>
          </a:p>
        </p:txBody>
      </p:sp>
      <p:sp>
        <p:nvSpPr>
          <p:cNvPr id="78" name="TextBox 77">
            <a:extLst>
              <a:ext uri="{FF2B5EF4-FFF2-40B4-BE49-F238E27FC236}">
                <a16:creationId xmlns:a16="http://schemas.microsoft.com/office/drawing/2014/main" id="{98C30F3A-B4B8-4417-AF1D-0A45236F06DA}"/>
              </a:ext>
            </a:extLst>
          </p:cNvPr>
          <p:cNvSpPr txBox="1"/>
          <p:nvPr/>
        </p:nvSpPr>
        <p:spPr>
          <a:xfrm>
            <a:off x="71987" y="3796635"/>
            <a:ext cx="1558683" cy="877163"/>
          </a:xfrm>
          <a:prstGeom prst="rect">
            <a:avLst/>
          </a:prstGeom>
          <a:noFill/>
        </p:spPr>
        <p:txBody>
          <a:bodyPr wrap="square" rtlCol="0">
            <a:spAutoFit/>
          </a:bodyPr>
          <a:lstStyle/>
          <a:p>
            <a:r>
              <a:rPr lang="en-US" sz="1050" b="1" dirty="0">
                <a:solidFill>
                  <a:schemeClr val="bg1"/>
                </a:solidFill>
              </a:rPr>
              <a:t>Submitted by: </a:t>
            </a:r>
          </a:p>
          <a:p>
            <a:r>
              <a:rPr lang="en-US" sz="1050" b="1" dirty="0">
                <a:solidFill>
                  <a:srgbClr val="92D050"/>
                </a:solidFill>
                <a:latin typeface="Bookman Old Style" panose="02050604050505020204" pitchFamily="18" charset="0"/>
              </a:rPr>
              <a:t>VEDANT</a:t>
            </a:r>
          </a:p>
          <a:p>
            <a:r>
              <a:rPr lang="en-US" sz="1050" dirty="0">
                <a:solidFill>
                  <a:schemeClr val="accent1"/>
                </a:solidFill>
                <a:latin typeface="Bookman Old Style" panose="02050604050505020204" pitchFamily="18" charset="0"/>
              </a:rPr>
              <a:t>20BCS664</a:t>
            </a:r>
            <a:r>
              <a:rPr lang="en-US" sz="1500" dirty="0">
                <a:solidFill>
                  <a:schemeClr val="accent1"/>
                </a:solidFill>
              </a:rPr>
              <a:t> </a:t>
            </a:r>
          </a:p>
          <a:p>
            <a:endParaRPr lang="en-US" sz="1500" dirty="0"/>
          </a:p>
        </p:txBody>
      </p:sp>
      <p:sp>
        <p:nvSpPr>
          <p:cNvPr id="79" name="TextBox 78">
            <a:extLst>
              <a:ext uri="{FF2B5EF4-FFF2-40B4-BE49-F238E27FC236}">
                <a16:creationId xmlns:a16="http://schemas.microsoft.com/office/drawing/2014/main" id="{3F0F10B8-698A-401F-8BF7-127848F8DDCD}"/>
              </a:ext>
            </a:extLst>
          </p:cNvPr>
          <p:cNvSpPr txBox="1"/>
          <p:nvPr/>
        </p:nvSpPr>
        <p:spPr>
          <a:xfrm>
            <a:off x="71987" y="4260649"/>
            <a:ext cx="1558683" cy="807913"/>
          </a:xfrm>
          <a:prstGeom prst="rect">
            <a:avLst/>
          </a:prstGeom>
          <a:noFill/>
        </p:spPr>
        <p:txBody>
          <a:bodyPr wrap="square" rtlCol="0">
            <a:spAutoFit/>
          </a:bodyPr>
          <a:lstStyle/>
          <a:p>
            <a:endParaRPr lang="en-US" sz="1050" b="1" dirty="0">
              <a:solidFill>
                <a:schemeClr val="bg1"/>
              </a:solidFill>
            </a:endParaRPr>
          </a:p>
          <a:p>
            <a:r>
              <a:rPr lang="en-US" sz="1050" b="1" dirty="0">
                <a:solidFill>
                  <a:srgbClr val="92D050"/>
                </a:solidFill>
                <a:latin typeface="Bookman Old Style" panose="02050604050505020204" pitchFamily="18" charset="0"/>
              </a:rPr>
              <a:t>TANYA GUPTA</a:t>
            </a:r>
          </a:p>
          <a:p>
            <a:r>
              <a:rPr lang="en-US" sz="1050" dirty="0">
                <a:solidFill>
                  <a:schemeClr val="accent1"/>
                </a:solidFill>
                <a:latin typeface="Bookman Old Style" panose="02050604050505020204" pitchFamily="18" charset="0"/>
              </a:rPr>
              <a:t>20BCS6600</a:t>
            </a:r>
            <a:endParaRPr lang="en-US" sz="1500" dirty="0">
              <a:solidFill>
                <a:schemeClr val="accent1"/>
              </a:solidFill>
            </a:endParaRPr>
          </a:p>
          <a:p>
            <a:endParaRPr lang="en-US" sz="1500" dirty="0"/>
          </a:p>
        </p:txBody>
      </p:sp>
      <p:sp>
        <p:nvSpPr>
          <p:cNvPr id="80" name="TextBox 79">
            <a:extLst>
              <a:ext uri="{FF2B5EF4-FFF2-40B4-BE49-F238E27FC236}">
                <a16:creationId xmlns:a16="http://schemas.microsoft.com/office/drawing/2014/main" id="{BB7401DF-FF9E-4745-960E-A258F97A1984}"/>
              </a:ext>
            </a:extLst>
          </p:cNvPr>
          <p:cNvSpPr txBox="1"/>
          <p:nvPr/>
        </p:nvSpPr>
        <p:spPr>
          <a:xfrm>
            <a:off x="1351216" y="3796634"/>
            <a:ext cx="1558683" cy="877163"/>
          </a:xfrm>
          <a:prstGeom prst="rect">
            <a:avLst/>
          </a:prstGeom>
          <a:noFill/>
        </p:spPr>
        <p:txBody>
          <a:bodyPr wrap="square" rtlCol="0">
            <a:spAutoFit/>
          </a:bodyPr>
          <a:lstStyle/>
          <a:p>
            <a:r>
              <a:rPr lang="en-US" sz="1050" b="1" dirty="0">
                <a:solidFill>
                  <a:schemeClr val="bg1"/>
                </a:solidFill>
              </a:rPr>
              <a:t>Submitted by: </a:t>
            </a:r>
          </a:p>
          <a:p>
            <a:r>
              <a:rPr lang="en-US" sz="1050" b="1" dirty="0">
                <a:solidFill>
                  <a:srgbClr val="92D050"/>
                </a:solidFill>
                <a:latin typeface="Bookman Old Style" panose="02050604050505020204" pitchFamily="18" charset="0"/>
              </a:rPr>
              <a:t>SRI KUMAR DAS</a:t>
            </a:r>
          </a:p>
          <a:p>
            <a:r>
              <a:rPr lang="en-US" sz="1050" dirty="0">
                <a:solidFill>
                  <a:schemeClr val="accent1"/>
                </a:solidFill>
                <a:latin typeface="Bookman Old Style" panose="02050604050505020204" pitchFamily="18" charset="0"/>
              </a:rPr>
              <a:t>20BCS6629</a:t>
            </a:r>
            <a:r>
              <a:rPr lang="en-US" sz="1500" dirty="0">
                <a:solidFill>
                  <a:schemeClr val="accent1"/>
                </a:solidFill>
              </a:rPr>
              <a:t> </a:t>
            </a:r>
          </a:p>
          <a:p>
            <a:endParaRPr lang="en-US" sz="1500" dirty="0"/>
          </a:p>
        </p:txBody>
      </p:sp>
      <p:sp>
        <p:nvSpPr>
          <p:cNvPr id="81" name="TextBox 80">
            <a:extLst>
              <a:ext uri="{FF2B5EF4-FFF2-40B4-BE49-F238E27FC236}">
                <a16:creationId xmlns:a16="http://schemas.microsoft.com/office/drawing/2014/main" id="{1D9F4BEF-B1EC-4A65-9071-293558D18630}"/>
              </a:ext>
            </a:extLst>
          </p:cNvPr>
          <p:cNvSpPr txBox="1"/>
          <p:nvPr/>
        </p:nvSpPr>
        <p:spPr>
          <a:xfrm>
            <a:off x="1358888" y="4244418"/>
            <a:ext cx="1558683" cy="807913"/>
          </a:xfrm>
          <a:prstGeom prst="rect">
            <a:avLst/>
          </a:prstGeom>
          <a:noFill/>
        </p:spPr>
        <p:txBody>
          <a:bodyPr wrap="square" rtlCol="0">
            <a:spAutoFit/>
          </a:bodyPr>
          <a:lstStyle/>
          <a:p>
            <a:r>
              <a:rPr lang="en-US" sz="1050" b="1" dirty="0">
                <a:solidFill>
                  <a:schemeClr val="bg1"/>
                </a:solidFill>
              </a:rPr>
              <a:t> </a:t>
            </a:r>
          </a:p>
          <a:p>
            <a:r>
              <a:rPr lang="en-US" sz="1050" b="1" dirty="0">
                <a:solidFill>
                  <a:srgbClr val="92D050"/>
                </a:solidFill>
                <a:latin typeface="Bookman Old Style" panose="02050604050505020204" pitchFamily="18" charset="0"/>
              </a:rPr>
              <a:t>TANUSH SHARMA</a:t>
            </a:r>
          </a:p>
          <a:p>
            <a:r>
              <a:rPr lang="en-US" sz="1050" dirty="0">
                <a:solidFill>
                  <a:schemeClr val="accent1"/>
                </a:solidFill>
                <a:latin typeface="Bookman Old Style" panose="02050604050505020204" pitchFamily="18" charset="0"/>
              </a:rPr>
              <a:t>20BCS6696</a:t>
            </a:r>
            <a:endParaRPr lang="en-US" sz="1500" dirty="0">
              <a:solidFill>
                <a:schemeClr val="accent1"/>
              </a:solidFill>
            </a:endParaRPr>
          </a:p>
          <a:p>
            <a:endParaRPr lang="en-US" sz="1500" dirty="0"/>
          </a:p>
        </p:txBody>
      </p:sp>
      <p:sp>
        <p:nvSpPr>
          <p:cNvPr id="82" name="TextBox 81">
            <a:extLst>
              <a:ext uri="{FF2B5EF4-FFF2-40B4-BE49-F238E27FC236}">
                <a16:creationId xmlns:a16="http://schemas.microsoft.com/office/drawing/2014/main" id="{C46651DC-BF4E-4704-9016-B4B6D77F981C}"/>
              </a:ext>
            </a:extLst>
          </p:cNvPr>
          <p:cNvSpPr txBox="1"/>
          <p:nvPr/>
        </p:nvSpPr>
        <p:spPr>
          <a:xfrm>
            <a:off x="4475722" y="3970806"/>
            <a:ext cx="1864613" cy="646331"/>
          </a:xfrm>
          <a:prstGeom prst="rect">
            <a:avLst/>
          </a:prstGeom>
          <a:noFill/>
        </p:spPr>
        <p:txBody>
          <a:bodyPr wrap="none" rtlCol="0">
            <a:spAutoFit/>
          </a:bodyPr>
          <a:lstStyle/>
          <a:p>
            <a:r>
              <a:rPr lang="en-US" sz="1050" b="1" dirty="0">
                <a:solidFill>
                  <a:srgbClr val="92D050"/>
                </a:solidFill>
              </a:rPr>
              <a:t>Under the Supervision of: </a:t>
            </a:r>
            <a:endParaRPr lang="en-US" sz="1050" dirty="0">
              <a:solidFill>
                <a:srgbClr val="92D050"/>
              </a:solidFill>
            </a:endParaRPr>
          </a:p>
          <a:p>
            <a:r>
              <a:rPr lang="en-US" sz="1050" b="1" dirty="0">
                <a:solidFill>
                  <a:schemeClr val="accent1"/>
                </a:solidFill>
                <a:latin typeface="Bookman Old Style" panose="02050604050505020204" pitchFamily="18" charset="0"/>
              </a:rPr>
              <a:t>MONIKA SHARMA</a:t>
            </a:r>
          </a:p>
          <a:p>
            <a:endParaRPr lang="en-US" sz="1500" dirty="0"/>
          </a:p>
        </p:txBody>
      </p:sp>
      <p:pic>
        <p:nvPicPr>
          <p:cNvPr id="83" name="Picture 82">
            <a:extLst>
              <a:ext uri="{FF2B5EF4-FFF2-40B4-BE49-F238E27FC236}">
                <a16:creationId xmlns:a16="http://schemas.microsoft.com/office/drawing/2014/main" id="{19161D91-FA44-4BEF-9465-3488624D1A07}"/>
              </a:ext>
            </a:extLst>
          </p:cNvPr>
          <p:cNvPicPr>
            <a:picLocks noChangeAspect="1"/>
          </p:cNvPicPr>
          <p:nvPr/>
        </p:nvPicPr>
        <p:blipFill>
          <a:blip r:embed="rId3"/>
          <a:stretch>
            <a:fillRect/>
          </a:stretch>
        </p:blipFill>
        <p:spPr>
          <a:xfrm>
            <a:off x="8548101" y="38150"/>
            <a:ext cx="592585" cy="925497"/>
          </a:xfrm>
          <a:prstGeom prst="rect">
            <a:avLst/>
          </a:prstGeom>
        </p:spPr>
      </p:pic>
      <p:sp>
        <p:nvSpPr>
          <p:cNvPr id="84" name="Rectangle 83">
            <a:extLst>
              <a:ext uri="{FF2B5EF4-FFF2-40B4-BE49-F238E27FC236}">
                <a16:creationId xmlns:a16="http://schemas.microsoft.com/office/drawing/2014/main" id="{B92F7A88-9617-4710-962E-689186B438BA}"/>
              </a:ext>
            </a:extLst>
          </p:cNvPr>
          <p:cNvSpPr/>
          <p:nvPr/>
        </p:nvSpPr>
        <p:spPr>
          <a:xfrm>
            <a:off x="-3315" y="4808245"/>
            <a:ext cx="9147315" cy="238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6" name="TextBox 85">
            <a:extLst>
              <a:ext uri="{FF2B5EF4-FFF2-40B4-BE49-F238E27FC236}">
                <a16:creationId xmlns:a16="http://schemas.microsoft.com/office/drawing/2014/main" id="{E78C9D60-ED83-487A-B431-81EBAC8FEDF4}"/>
              </a:ext>
            </a:extLst>
          </p:cNvPr>
          <p:cNvSpPr txBox="1">
            <a:spLocks noChangeArrowheads="1"/>
          </p:cNvSpPr>
          <p:nvPr/>
        </p:nvSpPr>
        <p:spPr bwMode="auto">
          <a:xfrm>
            <a:off x="7494664" y="4828026"/>
            <a:ext cx="1736567"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9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900" b="1" dirty="0">
                <a:solidFill>
                  <a:srgbClr val="C00000"/>
                </a:solidFill>
                <a:latin typeface="Casper" panose="02000506000000020004" pitchFamily="2" charset="0"/>
                <a:ea typeface="Karla" pitchFamily="2" charset="0"/>
                <a:cs typeface="Karla" pitchFamily="2" charset="0"/>
              </a:rPr>
              <a:t>LEARN</a:t>
            </a:r>
            <a:r>
              <a:rPr lang="en-US" sz="9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87" name="Rectangle 86">
            <a:extLst>
              <a:ext uri="{FF2B5EF4-FFF2-40B4-BE49-F238E27FC236}">
                <a16:creationId xmlns:a16="http://schemas.microsoft.com/office/drawing/2014/main" id="{D8C21197-D44F-4B00-85BB-90C53DA38636}"/>
              </a:ext>
            </a:extLst>
          </p:cNvPr>
          <p:cNvSpPr/>
          <p:nvPr/>
        </p:nvSpPr>
        <p:spPr>
          <a:xfrm>
            <a:off x="7494665" y="478863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TextBox 87">
            <a:extLst>
              <a:ext uri="{FF2B5EF4-FFF2-40B4-BE49-F238E27FC236}">
                <a16:creationId xmlns:a16="http://schemas.microsoft.com/office/drawing/2014/main" id="{B73A2B2A-4253-4C72-A509-8A6A75D24082}"/>
              </a:ext>
            </a:extLst>
          </p:cNvPr>
          <p:cNvSpPr txBox="1">
            <a:spLocks noChangeArrowheads="1"/>
          </p:cNvSpPr>
          <p:nvPr/>
        </p:nvSpPr>
        <p:spPr bwMode="auto">
          <a:xfrm>
            <a:off x="-181213" y="4928230"/>
            <a:ext cx="1727306" cy="2169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900" b="1" dirty="0">
                <a:solidFill>
                  <a:srgbClr val="FF0000"/>
                </a:solidFill>
                <a:latin typeface="Times New Roman" pitchFamily="18" charset="0"/>
                <a:cs typeface="Times New Roman" pitchFamily="18" charset="0"/>
              </a:rPr>
              <a:t>Department of AIT-CSE</a:t>
            </a:r>
            <a:endParaRPr lang="en-US" sz="900" dirty="0">
              <a:solidFill>
                <a:srgbClr val="FF0000"/>
              </a:solidFill>
              <a:latin typeface="Times New Roman" pitchFamily="18" charset="0"/>
              <a:cs typeface="Times New Roman" pitchFamily="18" charset="0"/>
            </a:endParaRPr>
          </a:p>
        </p:txBody>
      </p:sp>
      <p:sp>
        <p:nvSpPr>
          <p:cNvPr id="89" name="Google Shape;338;p12">
            <a:extLst>
              <a:ext uri="{FF2B5EF4-FFF2-40B4-BE49-F238E27FC236}">
                <a16:creationId xmlns:a16="http://schemas.microsoft.com/office/drawing/2014/main" id="{12E05AEE-F572-4608-BACB-CF29C05025C7}"/>
              </a:ext>
            </a:extLst>
          </p:cNvPr>
          <p:cNvSpPr txBox="1">
            <a:spLocks/>
          </p:cNvSpPr>
          <p:nvPr/>
        </p:nvSpPr>
        <p:spPr>
          <a:xfrm>
            <a:off x="1516500" y="515940"/>
            <a:ext cx="4962600" cy="14163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4400" b="1" dirty="0">
                <a:solidFill>
                  <a:schemeClr val="accent1"/>
                </a:solidFill>
                <a:latin typeface="Raleway Thin" pitchFamily="2" charset="0"/>
              </a:rPr>
              <a:t>RETAIL PRICE</a:t>
            </a:r>
            <a:r>
              <a:rPr lang="en-US" sz="4400" b="1" dirty="0">
                <a:latin typeface="Raleway Thin" pitchFamily="2" charset="0"/>
              </a:rPr>
              <a:t> </a:t>
            </a:r>
            <a:br>
              <a:rPr lang="en-US" sz="4400" b="1" dirty="0">
                <a:latin typeface="Raleway Thin" pitchFamily="2" charset="0"/>
              </a:rPr>
            </a:br>
            <a:r>
              <a:rPr lang="en-US" sz="4400" b="1" dirty="0">
                <a:solidFill>
                  <a:srgbClr val="92D050"/>
                </a:solidFill>
                <a:latin typeface="Raleway Thin" pitchFamily="2" charset="0"/>
              </a:rPr>
              <a:t>PREDICTION</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7200" dirty="0"/>
              <a:t>WHAT?</a:t>
            </a:r>
            <a:endParaRPr sz="7200" dirty="0"/>
          </a:p>
        </p:txBody>
      </p:sp>
      <p:sp>
        <p:nvSpPr>
          <p:cNvPr id="380" name="Google Shape;380;p1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3600" b="1" dirty="0">
                <a:solidFill>
                  <a:srgbClr val="92D050"/>
                </a:solidFill>
                <a:latin typeface="Barlow" panose="00000500000000000000"/>
                <a:ea typeface="Barlow" panose="00000500000000000000"/>
                <a:cs typeface="Barlow" panose="00000500000000000000"/>
                <a:sym typeface="Barlow" panose="00000500000000000000"/>
              </a:rPr>
              <a:t>Makes us different</a:t>
            </a:r>
          </a:p>
          <a:p>
            <a:pPr marL="0" lvl="0" indent="0" algn="l" rtl="0">
              <a:spcBef>
                <a:spcPts val="600"/>
              </a:spcBef>
              <a:spcAft>
                <a:spcPts val="0"/>
              </a:spcAft>
              <a:buNone/>
            </a:pPr>
            <a:r>
              <a:rPr lang="en-US" dirty="0"/>
              <a:t>Like above example we aren’t  just making a model we will host it on a website or in form of app for greater accessibility </a:t>
            </a:r>
            <a:endParaRPr lang="en-US"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10</a:t>
            </a:fld>
            <a:endParaRPr lang="en-GB"/>
          </a:p>
        </p:txBody>
      </p:sp>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11</a:t>
            </a:fld>
            <a:endParaRPr lang="en-GB"/>
          </a:p>
        </p:txBody>
      </p:sp>
      <p:grpSp>
        <p:nvGrpSpPr>
          <p:cNvPr id="1022" name="Google Shape;1022;p23"/>
          <p:cNvGrpSpPr/>
          <p:nvPr/>
        </p:nvGrpSpPr>
        <p:grpSpPr>
          <a:xfrm>
            <a:off x="2655041" y="24360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solidFill>
                    <a:srgbClr val="FFFFFF"/>
                  </a:solidFill>
                  <a:latin typeface="Barlow" panose="00000500000000000000"/>
                  <a:ea typeface="Barlow" panose="00000500000000000000"/>
                  <a:cs typeface="Barlow" panose="00000500000000000000"/>
                  <a:sym typeface="Barlow" panose="00000500000000000000"/>
                </a:rPr>
                <a:t>MODEL</a:t>
              </a: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025" name="Google Shape;1025;p23"/>
            <p:cNvSpPr txBox="1"/>
            <p:nvPr/>
          </p:nvSpPr>
          <p:spPr>
            <a:xfrm>
              <a:off x="3308588" y="2575171"/>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panose="00000500000000000000"/>
                  <a:ea typeface="Barlow" panose="00000500000000000000"/>
                  <a:cs typeface="Barlow" panose="00000500000000000000"/>
                  <a:sym typeface="Barlow" panose="00000500000000000000"/>
                </a:rPr>
                <a:t>That data will be processed at the backend and appropriate algorithm will be used</a:t>
              </a:r>
            </a:p>
            <a:p>
              <a:pPr marL="0" lvl="0" indent="0" algn="l" rtl="0">
                <a:lnSpc>
                  <a:spcPct val="115000"/>
                </a:lnSpc>
                <a:spcBef>
                  <a:spcPts val="0"/>
                </a:spcBef>
                <a:spcAft>
                  <a:spcPts val="1600"/>
                </a:spcAft>
                <a:buNone/>
              </a:pP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grpSp>
      <p:grpSp>
        <p:nvGrpSpPr>
          <p:cNvPr id="1026" name="Google Shape;1026;p23"/>
          <p:cNvGrpSpPr/>
          <p:nvPr/>
        </p:nvGrpSpPr>
        <p:grpSpPr>
          <a:xfrm>
            <a:off x="457232" y="2436044"/>
            <a:ext cx="2200509"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FFFF"/>
                  </a:solidFill>
                  <a:latin typeface="Barlow" panose="00000500000000000000"/>
                  <a:ea typeface="Barlow" panose="00000500000000000000"/>
                  <a:cs typeface="Barlow" panose="00000500000000000000"/>
                  <a:sym typeface="Barlow" panose="00000500000000000000"/>
                </a:rPr>
                <a:t>RAW DATA</a:t>
              </a:r>
            </a:p>
            <a:p>
              <a:pPr marL="0" lvl="0" indent="0" algn="l" rtl="0">
                <a:spcBef>
                  <a:spcPts val="0"/>
                </a:spcBef>
                <a:spcAft>
                  <a:spcPts val="0"/>
                </a:spcAft>
                <a:buNone/>
              </a:pP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029" name="Google Shape;1029;p23"/>
            <p:cNvSpPr txBox="1"/>
            <p:nvPr/>
          </p:nvSpPr>
          <p:spPr>
            <a:xfrm>
              <a:off x="1326140" y="2575171"/>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panose="00000500000000000000"/>
                  <a:ea typeface="Barlow" panose="00000500000000000000"/>
                  <a:cs typeface="Barlow" panose="00000500000000000000"/>
                  <a:sym typeface="Barlow" panose="00000500000000000000"/>
                </a:rPr>
                <a:t>A huge amount of data from various sources will be collected as training data</a:t>
              </a: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grpSp>
      <p:grpSp>
        <p:nvGrpSpPr>
          <p:cNvPr id="1030" name="Google Shape;1030;p23"/>
          <p:cNvGrpSpPr/>
          <p:nvPr/>
        </p:nvGrpSpPr>
        <p:grpSpPr>
          <a:xfrm>
            <a:off x="4852720" y="2436044"/>
            <a:ext cx="3396158" cy="1776159"/>
            <a:chOff x="5015938" y="2013875"/>
            <a:chExt cx="3001200" cy="1569600"/>
          </a:xfrm>
        </p:grpSpPr>
        <p:sp>
          <p:nvSpPr>
            <p:cNvPr id="1031"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FFFF"/>
                  </a:solidFill>
                  <a:latin typeface="Barlow" panose="00000500000000000000"/>
                  <a:ea typeface="Barlow" panose="00000500000000000000"/>
                  <a:cs typeface="Barlow" panose="00000500000000000000"/>
                  <a:sym typeface="Barlow" panose="00000500000000000000"/>
                </a:rPr>
                <a:t>PROFITABLE PRICE PREDICTIONS</a:t>
              </a: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033" name="Google Shape;1033;p23"/>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panose="00000500000000000000"/>
                  <a:ea typeface="Barlow" panose="00000500000000000000"/>
                  <a:cs typeface="Barlow" panose="00000500000000000000"/>
                  <a:sym typeface="Barlow" panose="00000500000000000000"/>
                </a:rPr>
                <a:t>User or owner will be able to see the predicted price based upon the inputs</a:t>
              </a:r>
              <a:endParaRPr sz="1100" dirty="0">
                <a:solidFill>
                  <a:srgbClr val="FFFFFF"/>
                </a:solidFill>
                <a:latin typeface="Barlow" panose="00000500000000000000"/>
                <a:ea typeface="Barlow" panose="00000500000000000000"/>
                <a:cs typeface="Barlow" panose="00000500000000000000"/>
                <a:sym typeface="Barlow" panose="00000500000000000000"/>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GB"/>
              </a:br>
              <a:endParaRPr lang="en-GB"/>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020;p23"/>
          <p:cNvSpPr txBox="1"/>
          <p:nvPr/>
        </p:nvSpPr>
        <p:spPr>
          <a:xfrm>
            <a:off x="569627" y="754825"/>
            <a:ext cx="5640900" cy="108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b="1" dirty="0"/>
              <a:t>How it will </a:t>
            </a:r>
            <a:r>
              <a:rPr lang="en-US" b="1" dirty="0">
                <a:solidFill>
                  <a:srgbClr val="92D050"/>
                </a:solidFill>
              </a:rPr>
              <a:t>work</a:t>
            </a:r>
            <a:r>
              <a:rPr lang="en-US" b="1" dirty="0"/>
              <a:t>?</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9403AD-7139-47C4-8DDB-62F58AE4C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5" name="Text Placeholder 2">
            <a:extLst>
              <a:ext uri="{FF2B5EF4-FFF2-40B4-BE49-F238E27FC236}">
                <a16:creationId xmlns:a16="http://schemas.microsoft.com/office/drawing/2014/main" id="{50D4C9EB-C09D-493D-997D-6079E90194C3}"/>
              </a:ext>
            </a:extLst>
          </p:cNvPr>
          <p:cNvSpPr txBox="1">
            <a:spLocks/>
          </p:cNvSpPr>
          <p:nvPr/>
        </p:nvSpPr>
        <p:spPr>
          <a:xfrm>
            <a:off x="1049256" y="1251300"/>
            <a:ext cx="5792297" cy="2640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L="914400" marR="0" lvl="1" indent="-342900" algn="l" rtl="0">
              <a:lnSpc>
                <a:spcPct val="110000"/>
              </a:lnSpc>
              <a:spcBef>
                <a:spcPts val="600"/>
              </a:spcBef>
              <a:spcAft>
                <a:spcPts val="0"/>
              </a:spcAft>
              <a:buClr>
                <a:schemeClr val="accent1"/>
              </a:buClr>
              <a:buSzPts val="18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L="1371600" marR="0" lvl="2" indent="-342900" algn="l" rtl="0">
              <a:lnSpc>
                <a:spcPct val="110000"/>
              </a:lnSpc>
              <a:spcBef>
                <a:spcPts val="600"/>
              </a:spcBef>
              <a:spcAft>
                <a:spcPts val="0"/>
              </a:spcAft>
              <a:buClr>
                <a:schemeClr val="accent1"/>
              </a:buClr>
              <a:buSzPts val="18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L="1828800" marR="0" lvl="3"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L="2286000" marR="0" lvl="4"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L="2743200" marR="0" lvl="5"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L="3200400" marR="0" lvl="6"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L="3657600" marR="0" lvl="7"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L="4114800" marR="0" lvl="8" indent="-355600" algn="l" rtl="0">
              <a:lnSpc>
                <a:spcPct val="110000"/>
              </a:lnSpc>
              <a:spcBef>
                <a:spcPts val="600"/>
              </a:spcBef>
              <a:spcAft>
                <a:spcPts val="0"/>
              </a:spcAft>
              <a:buClr>
                <a:schemeClr val="dk1"/>
              </a:buClr>
              <a:buSzPts val="2000"/>
              <a:buFont typeface="Barlow Light" panose="00000400000000000000"/>
              <a:buChar char="▹"/>
              <a:defRPr sz="20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pPr>
              <a:buFont typeface="Wingdings" panose="05000000000000000000" pitchFamily="2" charset="2"/>
              <a:buChar char="v"/>
            </a:pPr>
            <a:r>
              <a:rPr lang="en-IN" sz="1600" b="1" dirty="0">
                <a:solidFill>
                  <a:schemeClr val="accent2"/>
                </a:solidFill>
                <a:latin typeface="Barlow Light" panose="00000400000000000000" pitchFamily="2" charset="0"/>
              </a:rPr>
              <a:t>To </a:t>
            </a:r>
            <a:r>
              <a:rPr lang="en-IN" sz="1400" b="1" dirty="0">
                <a:solidFill>
                  <a:schemeClr val="accent2"/>
                </a:solidFill>
                <a:latin typeface="Barlow Light" panose="00000400000000000000" pitchFamily="2" charset="0"/>
              </a:rPr>
              <a:t>cope with price volatility</a:t>
            </a:r>
          </a:p>
          <a:p>
            <a:pPr marL="114300" indent="0">
              <a:buFont typeface="Barlow Light" panose="00000400000000000000"/>
              <a:buNone/>
            </a:pPr>
            <a:r>
              <a:rPr lang="en-US" sz="1100" dirty="0">
                <a:solidFill>
                  <a:srgbClr val="333333"/>
                </a:solidFill>
                <a:latin typeface="Barlow Light" panose="00000400000000000000" pitchFamily="2" charset="0"/>
              </a:rPr>
              <a:t>Price volatility denotes the price fluctuations of a product. To measure price volatility, you need to take a day-to-day percentage difference in a product or service’s price. price volatility is an essential parameter in price assessment: it shows the level of price uncertainty and allows businesses to predict prices more accurately. </a:t>
            </a:r>
            <a:r>
              <a:rPr lang="en-US" sz="1050" dirty="0">
                <a:solidFill>
                  <a:srgbClr val="333333"/>
                </a:solidFill>
                <a:latin typeface="Barlow Light" panose="00000400000000000000" pitchFamily="2" charset="0"/>
              </a:rPr>
              <a:t>The system can analyze and respond to a myriad of factors in fractions of a second, which is something a human never could.</a:t>
            </a:r>
          </a:p>
          <a:p>
            <a:pPr>
              <a:buFont typeface="Wingdings" panose="05000000000000000000" pitchFamily="2" charset="2"/>
              <a:buChar char="v"/>
            </a:pPr>
            <a:r>
              <a:rPr lang="en-US" sz="1400" b="1" dirty="0">
                <a:solidFill>
                  <a:schemeClr val="accent2"/>
                </a:solidFill>
                <a:latin typeface="Barlow Light" panose="00000400000000000000" pitchFamily="2" charset="0"/>
              </a:rPr>
              <a:t>Helps analyze Multiple Sources</a:t>
            </a:r>
          </a:p>
          <a:p>
            <a:pPr marL="114300" indent="0">
              <a:buFont typeface="Barlow Light" panose="00000400000000000000"/>
              <a:buNone/>
            </a:pPr>
            <a:r>
              <a:rPr lang="en-US" sz="1200" dirty="0">
                <a:solidFill>
                  <a:srgbClr val="333333"/>
                </a:solidFill>
                <a:latin typeface="Barlow Light" panose="00000400000000000000" pitchFamily="2" charset="0"/>
              </a:rPr>
              <a:t>Price prediction is hard because it requires many data sources: from internal market reports to competitors’ webpages to CRM files. And it’s a challenge for humans to process this volume of information, whereas, for AI, more data is nearly always better.</a:t>
            </a:r>
            <a:endParaRPr lang="en-US" sz="1400" b="1" dirty="0">
              <a:solidFill>
                <a:schemeClr val="accent2"/>
              </a:solidFill>
              <a:latin typeface="Barlow Light" panose="00000400000000000000" pitchFamily="2" charset="0"/>
            </a:endParaRPr>
          </a:p>
          <a:p>
            <a:pPr>
              <a:buFont typeface="Wingdings" panose="05000000000000000000" pitchFamily="2" charset="2"/>
              <a:buChar char="v"/>
            </a:pPr>
            <a:endParaRPr lang="en-IN" sz="1200" b="1" dirty="0">
              <a:solidFill>
                <a:schemeClr val="accent2"/>
              </a:solidFill>
              <a:latin typeface="Barlow Light" panose="00000400000000000000" pitchFamily="2" charset="0"/>
            </a:endParaRPr>
          </a:p>
          <a:p>
            <a:pPr>
              <a:buFont typeface="Wingdings" panose="05000000000000000000" pitchFamily="2" charset="2"/>
              <a:buChar char="v"/>
            </a:pPr>
            <a:endParaRPr lang="en-IN" sz="1800" dirty="0">
              <a:latin typeface="Barlow Light" panose="00000400000000000000" pitchFamily="2" charset="0"/>
            </a:endParaRPr>
          </a:p>
        </p:txBody>
      </p:sp>
      <p:sp>
        <p:nvSpPr>
          <p:cNvPr id="6" name="Slide Number Placeholder 3">
            <a:extLst>
              <a:ext uri="{FF2B5EF4-FFF2-40B4-BE49-F238E27FC236}">
                <a16:creationId xmlns:a16="http://schemas.microsoft.com/office/drawing/2014/main" id="{82ECFDC7-0A94-49DA-AE18-36A77BF3DFCC}"/>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1pPr>
            <a:lvl2pPr marR="0" lvl="1"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2pPr>
            <a:lvl3pPr marR="0" lvl="2"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3pPr>
            <a:lvl4pPr marR="0" lvl="3"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4pPr>
            <a:lvl5pPr marR="0" lvl="4"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5pPr>
            <a:lvl6pPr marR="0" lvl="5"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6pPr>
            <a:lvl7pPr marR="0" lvl="6"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7pPr>
            <a:lvl8pPr marR="0" lvl="7"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8pPr>
            <a:lvl9pPr marR="0" lvl="8" algn="r" rtl="0">
              <a:lnSpc>
                <a:spcPct val="100000"/>
              </a:lnSpc>
              <a:spcBef>
                <a:spcPts val="0"/>
              </a:spcBef>
              <a:spcAft>
                <a:spcPts val="0"/>
              </a:spcAft>
              <a:buClr>
                <a:srgbClr val="000000"/>
              </a:buClr>
              <a:buFont typeface="Arial" panose="020B0604020202020204"/>
              <a:buNone/>
              <a:defRPr sz="1200" b="0" i="0" u="none" strike="noStrike" cap="none">
                <a:solidFill>
                  <a:schemeClr val="lt1"/>
                </a:solidFill>
                <a:latin typeface="Barlow Light" panose="00000400000000000000"/>
                <a:ea typeface="Barlow Light" panose="00000400000000000000"/>
                <a:cs typeface="Barlow Light" panose="00000400000000000000"/>
                <a:sym typeface="Barlow Light" panose="00000400000000000000"/>
              </a:defRPr>
            </a:lvl9pPr>
          </a:lstStyle>
          <a:p>
            <a:fld id="{00000000-1234-1234-1234-123412341234}" type="slidenum">
              <a:rPr lang="en" smtClean="0"/>
              <a:pPr/>
              <a:t>12</a:t>
            </a:fld>
            <a:endParaRPr lang="en"/>
          </a:p>
        </p:txBody>
      </p:sp>
      <p:sp>
        <p:nvSpPr>
          <p:cNvPr id="7" name="Title 1">
            <a:extLst>
              <a:ext uri="{FF2B5EF4-FFF2-40B4-BE49-F238E27FC236}">
                <a16:creationId xmlns:a16="http://schemas.microsoft.com/office/drawing/2014/main" id="{26BC0D75-2020-4282-9CA1-7E76E137D0F3}"/>
              </a:ext>
            </a:extLst>
          </p:cNvPr>
          <p:cNvSpPr txBox="1">
            <a:spLocks/>
          </p:cNvSpPr>
          <p:nvPr/>
        </p:nvSpPr>
        <p:spPr>
          <a:xfrm>
            <a:off x="1049257" y="217400"/>
            <a:ext cx="5640388" cy="10826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latin typeface="Raleway Thin" pitchFamily="2" charset="0"/>
              </a:rPr>
              <a:t>How</a:t>
            </a:r>
            <a:r>
              <a:rPr lang="en-US" dirty="0">
                <a:latin typeface="Barlow" panose="00000500000000000000" pitchFamily="2" charset="0"/>
              </a:rPr>
              <a:t> </a:t>
            </a:r>
            <a:br>
              <a:rPr lang="en-US" dirty="0">
                <a:latin typeface="Barlow" panose="00000500000000000000" pitchFamily="2" charset="0"/>
              </a:rPr>
            </a:br>
            <a:r>
              <a:rPr lang="en-US" sz="1600" b="1" dirty="0">
                <a:solidFill>
                  <a:srgbClr val="92D050"/>
                </a:solidFill>
                <a:latin typeface="Barlow" panose="00000500000000000000" pitchFamily="2" charset="0"/>
              </a:rPr>
              <a:t>Our project benefits retailers</a:t>
            </a:r>
            <a:endParaRPr lang="en-IN" sz="1600" b="1" dirty="0">
              <a:solidFill>
                <a:srgbClr val="92D050"/>
              </a:solidFill>
              <a:latin typeface="Barlow" panose="00000500000000000000" pitchFamily="2" charset="0"/>
            </a:endParaRPr>
          </a:p>
        </p:txBody>
      </p:sp>
    </p:spTree>
    <p:extLst>
      <p:ext uri="{BB962C8B-B14F-4D97-AF65-F5344CB8AC3E}">
        <p14:creationId xmlns:p14="http://schemas.microsoft.com/office/powerpoint/2010/main" val="457364891"/>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A9D639-10F9-4532-8C34-A513206A2AEE}"/>
              </a:ext>
            </a:extLst>
          </p:cNvPr>
          <p:cNvSpPr>
            <a:spLocks noGrp="1"/>
          </p:cNvSpPr>
          <p:nvPr>
            <p:ph type="body" idx="1"/>
          </p:nvPr>
        </p:nvSpPr>
        <p:spPr>
          <a:xfrm>
            <a:off x="1048744" y="1251300"/>
            <a:ext cx="5759918" cy="2640900"/>
          </a:xfrm>
        </p:spPr>
        <p:txBody>
          <a:bodyPr/>
          <a:lstStyle/>
          <a:p>
            <a:pPr>
              <a:buFont typeface="Wingdings" panose="05000000000000000000" pitchFamily="2" charset="2"/>
              <a:buChar char="v"/>
            </a:pPr>
            <a:r>
              <a:rPr lang="en-US" sz="1600" dirty="0"/>
              <a:t> </a:t>
            </a:r>
            <a:r>
              <a:rPr lang="en-US" sz="1600" b="1" dirty="0">
                <a:solidFill>
                  <a:schemeClr val="accent2"/>
                </a:solidFill>
                <a:latin typeface="Barlow Light" panose="00000400000000000000" pitchFamily="2" charset="0"/>
              </a:rPr>
              <a:t>I</a:t>
            </a:r>
            <a:r>
              <a:rPr lang="en-US" sz="1600" b="1" i="0" dirty="0">
                <a:solidFill>
                  <a:schemeClr val="accent2"/>
                </a:solidFill>
                <a:effectLst/>
                <a:latin typeface="Barlow Light" panose="00000400000000000000" pitchFamily="2" charset="0"/>
              </a:rPr>
              <a:t>mproves accuracy predictions</a:t>
            </a:r>
          </a:p>
          <a:p>
            <a:pPr marL="114300" indent="0" algn="l">
              <a:buNone/>
            </a:pPr>
            <a:r>
              <a:rPr lang="en-US" sz="1200" b="0" i="0" dirty="0">
                <a:solidFill>
                  <a:srgbClr val="333333"/>
                </a:solidFill>
                <a:effectLst/>
                <a:latin typeface="Barlow Light" panose="00000400000000000000" pitchFamily="2" charset="0"/>
              </a:rPr>
              <a:t>The accuracy of traditional pricing methods leaves much to be desired. In truth, most conventional methods value intuition and subjective opinion over hard </a:t>
            </a:r>
            <a:r>
              <a:rPr lang="en-US" sz="1200" dirty="0">
                <a:solidFill>
                  <a:srgbClr val="333333"/>
                </a:solidFill>
                <a:latin typeface="Barlow Light" panose="00000400000000000000" pitchFamily="2" charset="0"/>
              </a:rPr>
              <a:t>data .</a:t>
            </a:r>
            <a:r>
              <a:rPr lang="en-US" sz="1200" b="0" i="0" dirty="0">
                <a:solidFill>
                  <a:srgbClr val="333333"/>
                </a:solidFill>
                <a:effectLst/>
                <a:latin typeface="Barlow Light" panose="00000400000000000000" pitchFamily="2" charset="0"/>
              </a:rPr>
              <a:t>Whereas if you use AI to set your prices, you won’t only work faster and more economically ,you’ll price more accurately</a:t>
            </a:r>
          </a:p>
          <a:p>
            <a:pPr algn="l">
              <a:buFont typeface="Wingdings" panose="05000000000000000000" pitchFamily="2" charset="2"/>
              <a:buChar char="v"/>
            </a:pPr>
            <a:r>
              <a:rPr lang="en-US" sz="1400" dirty="0">
                <a:solidFill>
                  <a:srgbClr val="333333"/>
                </a:solidFill>
                <a:latin typeface="Barlow Light" panose="00000400000000000000" pitchFamily="2" charset="0"/>
              </a:rPr>
              <a:t> </a:t>
            </a:r>
            <a:r>
              <a:rPr lang="en-US" sz="1400" b="1" dirty="0">
                <a:solidFill>
                  <a:schemeClr val="accent2"/>
                </a:solidFill>
                <a:latin typeface="Barlow Light" panose="00000400000000000000" pitchFamily="2" charset="0"/>
              </a:rPr>
              <a:t>Helps Improve Profit Margin</a:t>
            </a:r>
          </a:p>
          <a:p>
            <a:pPr marL="114300" indent="0" algn="l">
              <a:buNone/>
            </a:pPr>
            <a:r>
              <a:rPr lang="en-US" sz="1200" b="0" i="0" dirty="0">
                <a:solidFill>
                  <a:srgbClr val="333333"/>
                </a:solidFill>
                <a:effectLst/>
                <a:latin typeface="Barlow Light" panose="00000400000000000000" pitchFamily="2" charset="0"/>
              </a:rPr>
              <a:t>When you use machine learning, you also get an excellent grasp of how industry prices evolve over the course of a year. And this leads to a final, more subtle benefit. Suppose you spot that a supplier often increases their prices in October. You can make a note to stock up on certain goods in September, avoiding the upcoming increase, saving you money, and boosting your overall profit margin.</a:t>
            </a:r>
          </a:p>
          <a:p>
            <a:pPr marL="114300" indent="0">
              <a:buNone/>
            </a:pPr>
            <a:br>
              <a:rPr lang="en-US" sz="1400" b="1" i="0" u="none" strike="noStrike" dirty="0">
                <a:solidFill>
                  <a:srgbClr val="0D6CD4"/>
                </a:solidFill>
                <a:effectLst/>
                <a:latin typeface="Montserrat" panose="00000500000000000000" pitchFamily="2" charset="0"/>
                <a:hlinkClick r:id="rId2"/>
              </a:rPr>
            </a:br>
            <a:endParaRPr lang="en-US" sz="1600" b="1" i="0" dirty="0">
              <a:solidFill>
                <a:schemeClr val="accent2"/>
              </a:solidFill>
              <a:effectLst/>
              <a:latin typeface="Barlow Light" panose="00000400000000000000" pitchFamily="2" charset="0"/>
            </a:endParaRPr>
          </a:p>
          <a:p>
            <a:pPr marL="114300" indent="0">
              <a:buNone/>
            </a:pPr>
            <a:endParaRPr lang="en-IN" dirty="0"/>
          </a:p>
        </p:txBody>
      </p:sp>
      <p:sp>
        <p:nvSpPr>
          <p:cNvPr id="4" name="Slide Number Placeholder 3">
            <a:extLst>
              <a:ext uri="{FF2B5EF4-FFF2-40B4-BE49-F238E27FC236}">
                <a16:creationId xmlns:a16="http://schemas.microsoft.com/office/drawing/2014/main" id="{0F245DE7-1E2C-4362-9448-78FE0C242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Title 1">
            <a:extLst>
              <a:ext uri="{FF2B5EF4-FFF2-40B4-BE49-F238E27FC236}">
                <a16:creationId xmlns:a16="http://schemas.microsoft.com/office/drawing/2014/main" id="{61F1A704-FC6E-494C-B888-735B1244300A}"/>
              </a:ext>
            </a:extLst>
          </p:cNvPr>
          <p:cNvSpPr>
            <a:spLocks noGrp="1"/>
          </p:cNvSpPr>
          <p:nvPr>
            <p:ph type="title"/>
          </p:nvPr>
        </p:nvSpPr>
        <p:spPr>
          <a:xfrm>
            <a:off x="1049257" y="217400"/>
            <a:ext cx="5640388" cy="1082675"/>
          </a:xfrm>
        </p:spPr>
        <p:txBody>
          <a:bodyPr/>
          <a:lstStyle/>
          <a:p>
            <a:r>
              <a:rPr lang="en-US" dirty="0">
                <a:latin typeface="Raleway Thin" pitchFamily="2" charset="0"/>
              </a:rPr>
              <a:t>How</a:t>
            </a:r>
            <a:r>
              <a:rPr lang="en-US" dirty="0">
                <a:latin typeface="Barlow" panose="00000500000000000000" pitchFamily="2" charset="0"/>
              </a:rPr>
              <a:t> </a:t>
            </a:r>
            <a:br>
              <a:rPr lang="en-US" dirty="0">
                <a:latin typeface="Barlow" panose="00000500000000000000" pitchFamily="2" charset="0"/>
              </a:rPr>
            </a:br>
            <a:r>
              <a:rPr lang="en-US" sz="1600" b="1" dirty="0">
                <a:solidFill>
                  <a:srgbClr val="92D050"/>
                </a:solidFill>
                <a:latin typeface="Barlow" panose="00000500000000000000" pitchFamily="2" charset="0"/>
              </a:rPr>
              <a:t>Our project benefits retailers</a:t>
            </a:r>
            <a:endParaRPr lang="en-IN" sz="1600" b="1" dirty="0">
              <a:solidFill>
                <a:srgbClr val="92D050"/>
              </a:solidFill>
              <a:latin typeface="Barlow" panose="00000500000000000000" pitchFamily="2" charset="0"/>
            </a:endParaRPr>
          </a:p>
        </p:txBody>
      </p:sp>
    </p:spTree>
    <p:extLst>
      <p:ext uri="{BB962C8B-B14F-4D97-AF65-F5344CB8AC3E}">
        <p14:creationId xmlns:p14="http://schemas.microsoft.com/office/powerpoint/2010/main" val="156274559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pSp>
        <p:nvGrpSpPr>
          <p:cNvPr id="114" name="Google Shape;4349;p48"/>
          <p:cNvGrpSpPr/>
          <p:nvPr/>
        </p:nvGrpSpPr>
        <p:grpSpPr>
          <a:xfrm>
            <a:off x="7099218" y="1457577"/>
            <a:ext cx="1458674" cy="1629727"/>
            <a:chOff x="2181300" y="231400"/>
            <a:chExt cx="4262637" cy="4762499"/>
          </a:xfrm>
        </p:grpSpPr>
        <p:sp>
          <p:nvSpPr>
            <p:cNvPr id="115" name="Google Shape;4350;p48"/>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4351;p48"/>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4352;p4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4353;p48"/>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4354;p4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4355;p48"/>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4356;p48"/>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4357;p48"/>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4358;p48"/>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4359;p48"/>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4360;p48"/>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4361;p48"/>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4362;p48"/>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4363;p48"/>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4364;p48"/>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4365;p48"/>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4366;p48"/>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4367;p48"/>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4368;p48"/>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4369;p48"/>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4370;p48"/>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4371;p48"/>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4372;p48"/>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4373;p48"/>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4374;p48"/>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4375;p48"/>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4376;p48"/>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4377;p48"/>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4378;p48"/>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4379;p48"/>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4380;p48"/>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4381;p48"/>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4382;p48"/>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4383;p48"/>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4384;p48"/>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4385;p48"/>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4386;p48"/>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4387;p48"/>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53" name="Google Shape;4388;p48"/>
            <p:cNvGrpSpPr/>
            <p:nvPr/>
          </p:nvGrpSpPr>
          <p:grpSpPr>
            <a:xfrm>
              <a:off x="3103642" y="4105408"/>
              <a:ext cx="746807" cy="516445"/>
              <a:chOff x="4884742" y="4921758"/>
              <a:chExt cx="746807" cy="516445"/>
            </a:xfrm>
          </p:grpSpPr>
          <p:sp>
            <p:nvSpPr>
              <p:cNvPr id="305" name="Google Shape;4389;p48"/>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4390;p48"/>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4391;p48"/>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4392;p48"/>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4393;p48"/>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4394;p48"/>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4395;p48"/>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4396;p48"/>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4397;p48"/>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4398;p48"/>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4399;p48"/>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4400;p48"/>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4401;p48"/>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4402;p48"/>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4403;p48"/>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4404;p48"/>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4405;p48"/>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4" name="Google Shape;4406;p48"/>
            <p:cNvGrpSpPr/>
            <p:nvPr/>
          </p:nvGrpSpPr>
          <p:grpSpPr>
            <a:xfrm>
              <a:off x="3213031" y="4002823"/>
              <a:ext cx="664504" cy="467011"/>
              <a:chOff x="4994131" y="4819173"/>
              <a:chExt cx="664504" cy="467011"/>
            </a:xfrm>
          </p:grpSpPr>
          <p:sp>
            <p:nvSpPr>
              <p:cNvPr id="289" name="Google Shape;4407;p48"/>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4408;p48"/>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4409;p48"/>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4410;p48"/>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4411;p48"/>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4412;p48"/>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4413;p48"/>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4414;p48"/>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4415;p48"/>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4416;p48"/>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4417;p48"/>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4418;p48"/>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4419;p48"/>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4420;p48"/>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4421;p48"/>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4422;p48"/>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5" name="Google Shape;4423;p48"/>
            <p:cNvGrpSpPr/>
            <p:nvPr/>
          </p:nvGrpSpPr>
          <p:grpSpPr>
            <a:xfrm>
              <a:off x="3192597" y="3904144"/>
              <a:ext cx="664599" cy="467011"/>
              <a:chOff x="4973697" y="4720494"/>
              <a:chExt cx="664599" cy="467011"/>
            </a:xfrm>
          </p:grpSpPr>
          <p:sp>
            <p:nvSpPr>
              <p:cNvPr id="273" name="Google Shape;4424;p48"/>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4425;p48"/>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4426;p48"/>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4427;p48"/>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4428;p48"/>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4429;p48"/>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4430;p48"/>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4431;p48"/>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4432;p48"/>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4433;p48"/>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4434;p48"/>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4435;p48"/>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4436;p48"/>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4437;p48"/>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4438;p48"/>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4439;p48"/>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6" name="Google Shape;4440;p48"/>
            <p:cNvGrpSpPr/>
            <p:nvPr/>
          </p:nvGrpSpPr>
          <p:grpSpPr>
            <a:xfrm>
              <a:off x="3220919" y="3808894"/>
              <a:ext cx="664504" cy="467011"/>
              <a:chOff x="5002019" y="4625244"/>
              <a:chExt cx="664504" cy="467011"/>
            </a:xfrm>
          </p:grpSpPr>
          <p:sp>
            <p:nvSpPr>
              <p:cNvPr id="257" name="Google Shape;4441;p48"/>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4442;p48"/>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4443;p48"/>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4444;p48"/>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4445;p48"/>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4446;p48"/>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4447;p48"/>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4448;p48"/>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4449;p48"/>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4450;p48"/>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4451;p48"/>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4452;p48"/>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4453;p48"/>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4454;p48"/>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4455;p48"/>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4456;p48"/>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7" name="Google Shape;4457;p48"/>
            <p:cNvGrpSpPr/>
            <p:nvPr/>
          </p:nvGrpSpPr>
          <p:grpSpPr>
            <a:xfrm>
              <a:off x="3200486" y="3710215"/>
              <a:ext cx="664598" cy="467011"/>
              <a:chOff x="4981586" y="4526565"/>
              <a:chExt cx="664598" cy="467011"/>
            </a:xfrm>
          </p:grpSpPr>
          <p:sp>
            <p:nvSpPr>
              <p:cNvPr id="241" name="Google Shape;4458;p48"/>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4459;p48"/>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4460;p48"/>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4461;p48"/>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4462;p48"/>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4463;p48"/>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4464;p48"/>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4465;p48"/>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4466;p48"/>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4467;p48"/>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4468;p48"/>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4469;p48"/>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4470;p48"/>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4471;p48"/>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4472;p48"/>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4473;p48"/>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8" name="Google Shape;4474;p48"/>
            <p:cNvGrpSpPr/>
            <p:nvPr/>
          </p:nvGrpSpPr>
          <p:grpSpPr>
            <a:xfrm>
              <a:off x="2181300" y="4477454"/>
              <a:ext cx="746806" cy="516445"/>
              <a:chOff x="3962400" y="5293804"/>
              <a:chExt cx="746806" cy="516445"/>
            </a:xfrm>
          </p:grpSpPr>
          <p:sp>
            <p:nvSpPr>
              <p:cNvPr id="224" name="Google Shape;4475;p48"/>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4476;p48"/>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4477;p48"/>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4478;p48"/>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4479;p48"/>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4480;p48"/>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4481;p48"/>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4482;p48"/>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4483;p48"/>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4484;p48"/>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4485;p48"/>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4486;p48"/>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4487;p48"/>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4488;p48"/>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4489;p48"/>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4490;p48"/>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4491;p48"/>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9" name="Google Shape;4492;p48"/>
            <p:cNvGrpSpPr/>
            <p:nvPr/>
          </p:nvGrpSpPr>
          <p:grpSpPr>
            <a:xfrm>
              <a:off x="2290688" y="4374965"/>
              <a:ext cx="664599" cy="467010"/>
              <a:chOff x="4071788" y="5191315"/>
              <a:chExt cx="664599" cy="467010"/>
            </a:xfrm>
          </p:grpSpPr>
          <p:sp>
            <p:nvSpPr>
              <p:cNvPr id="208" name="Google Shape;4493;p48"/>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4494;p48"/>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4495;p48"/>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4496;p48"/>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4497;p48"/>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4498;p48"/>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4499;p48"/>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4500;p48"/>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4501;p48"/>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4502;p48"/>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4503;p48"/>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4504;p48"/>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4505;p48"/>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4506;p48"/>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4507;p48"/>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4508;p48"/>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0" name="Google Shape;4509;p48"/>
            <p:cNvGrpSpPr/>
            <p:nvPr/>
          </p:nvGrpSpPr>
          <p:grpSpPr>
            <a:xfrm>
              <a:off x="3915836" y="4477454"/>
              <a:ext cx="746806" cy="516445"/>
              <a:chOff x="5696936" y="5293804"/>
              <a:chExt cx="746806" cy="516445"/>
            </a:xfrm>
          </p:grpSpPr>
          <p:sp>
            <p:nvSpPr>
              <p:cNvPr id="191" name="Google Shape;4510;p48"/>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4511;p48"/>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4512;p48"/>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4513;p48"/>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4514;p48"/>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4515;p48"/>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4516;p48"/>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4517;p48"/>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4518;p48"/>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4519;p48"/>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4520;p48"/>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4521;p48"/>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4522;p48"/>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4523;p48"/>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4524;p48"/>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4525;p48"/>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4526;p48"/>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1" name="Google Shape;4527;p48"/>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4528;p48"/>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4529;p48"/>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4530;p48"/>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4531;p48"/>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4532;p48"/>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4533;p48"/>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4534;p48"/>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4535;p48"/>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4536;p48"/>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4537;p48"/>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4538;p48"/>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4539;p48"/>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4540;p48"/>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4541;p48"/>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4542;p48"/>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4543;p48"/>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4544;p48"/>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4545;p48"/>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4546;p48"/>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4547;p48"/>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4548;p48"/>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4549;p48"/>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4550;p48"/>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4551;p48"/>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4552;p48"/>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4553;p48"/>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4554;p48"/>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4555;p48"/>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4556;p48"/>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pic>
        <p:nvPicPr>
          <p:cNvPr id="3" name="Picture 2"/>
          <p:cNvPicPr>
            <a:picLocks noChangeAspect="1"/>
          </p:cNvPicPr>
          <p:nvPr/>
        </p:nvPicPr>
        <p:blipFill rotWithShape="1">
          <a:blip r:embed="rId3"/>
          <a:srcRect t="12443"/>
          <a:stretch>
            <a:fillRect/>
          </a:stretch>
        </p:blipFill>
        <p:spPr>
          <a:xfrm>
            <a:off x="18262" y="1809207"/>
            <a:ext cx="6567543" cy="3299991"/>
          </a:xfrm>
          <a:prstGeom prst="rect">
            <a:avLst/>
          </a:prstGeom>
        </p:spPr>
      </p:pic>
      <p:sp>
        <p:nvSpPr>
          <p:cNvPr id="324" name="Google Shape;1020;p23"/>
          <p:cNvSpPr txBox="1"/>
          <p:nvPr/>
        </p:nvSpPr>
        <p:spPr>
          <a:xfrm>
            <a:off x="136164" y="465587"/>
            <a:ext cx="5640900" cy="108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b="1" dirty="0"/>
              <a:t>LITERATURE </a:t>
            </a:r>
          </a:p>
          <a:p>
            <a:r>
              <a:rPr lang="en-US" sz="3200" b="1" dirty="0">
                <a:solidFill>
                  <a:srgbClr val="92D050"/>
                </a:solidFill>
              </a:rPr>
              <a:t>REVIEW</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609600" y="954736"/>
            <a:ext cx="4676700" cy="4959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solidFill>
                  <a:schemeClr val="accent1"/>
                </a:solidFill>
              </a:rPr>
              <a:t>PROJECT</a:t>
            </a:r>
            <a:br>
              <a:rPr lang="en-US" sz="2800" b="1" dirty="0">
                <a:solidFill>
                  <a:schemeClr val="accent1"/>
                </a:solidFill>
              </a:rPr>
            </a:br>
            <a:r>
              <a:rPr lang="en-US" sz="2800" b="1" dirty="0">
                <a:solidFill>
                  <a:srgbClr val="92D050"/>
                </a:solidFill>
              </a:rPr>
              <a:t>OBJECTIVES</a:t>
            </a:r>
            <a:endParaRPr sz="2800" b="1" dirty="0">
              <a:solidFill>
                <a:srgbClr val="92D050"/>
              </a:solidFill>
            </a:endParaRPr>
          </a:p>
        </p:txBody>
      </p:sp>
      <p:sp>
        <p:nvSpPr>
          <p:cNvPr id="406" name="Google Shape;406;p15"/>
          <p:cNvSpPr txBox="1">
            <a:spLocks noGrp="1"/>
          </p:cNvSpPr>
          <p:nvPr>
            <p:ph type="subTitle" idx="1"/>
          </p:nvPr>
        </p:nvSpPr>
        <p:spPr>
          <a:xfrm>
            <a:off x="712714" y="1589956"/>
            <a:ext cx="4676700" cy="3286844"/>
          </a:xfrm>
          <a:prstGeom prst="rect">
            <a:avLst/>
          </a:prstGeom>
        </p:spPr>
        <p:txBody>
          <a:bodyPr spcFirstLastPara="1" wrap="square" lIns="0" tIns="0" rIns="0" bIns="0" anchor="t" anchorCtr="0">
            <a:noAutofit/>
          </a:bodyPr>
          <a:lstStyle/>
          <a:p>
            <a:pPr marL="114300" marR="73660">
              <a:lnSpc>
                <a:spcPct val="100000"/>
              </a:lnSpc>
              <a:spcBef>
                <a:spcPts val="132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The</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proposed</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work</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is</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aimed</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to</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carry</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out</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work</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leading</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to</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the</a:t>
            </a:r>
          </a:p>
          <a:p>
            <a:pPr marL="114300" marR="73660">
              <a:lnSpc>
                <a:spcPct val="100000"/>
              </a:lnSpc>
              <a:spcBef>
                <a:spcPts val="132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development</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of</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an</a:t>
            </a:r>
            <a:r>
              <a:rPr lang="en-US" sz="1200" spc="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approach</a:t>
            </a:r>
            <a:r>
              <a:rPr lang="en-US" sz="1200" spc="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for the Retail Price Prediction Model.</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The</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proposed</a:t>
            </a:r>
            <a:r>
              <a:rPr lang="en-US" sz="1200" spc="14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aim</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will</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be</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achieved</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by</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dividing</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the</a:t>
            </a:r>
            <a:r>
              <a:rPr lang="en-US" sz="1200" spc="14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work</a:t>
            </a:r>
            <a:r>
              <a:rPr lang="en-US" sz="1200" spc="150"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into</a:t>
            </a:r>
            <a:r>
              <a:rPr lang="en-US" sz="1200" spc="145" dirty="0">
                <a:effectLst/>
                <a:latin typeface="Bahnschrift Light" panose="020B0502040204020203" charset="0"/>
                <a:ea typeface="Times New Roman" panose="02020603050405020304" pitchFamily="18" charset="0"/>
                <a:cs typeface="Bahnschrift Light" panose="020B0502040204020203" charset="0"/>
              </a:rPr>
              <a:t> the </a:t>
            </a:r>
            <a:r>
              <a:rPr lang="en-US" sz="1200" dirty="0">
                <a:effectLst/>
                <a:latin typeface="Bahnschrift Light" panose="020B0502040204020203" charset="0"/>
                <a:ea typeface="Times New Roman" panose="02020603050405020304" pitchFamily="18" charset="0"/>
                <a:cs typeface="Bahnschrift Light" panose="020B0502040204020203" charset="0"/>
              </a:rPr>
              <a:t>following</a:t>
            </a:r>
            <a:r>
              <a:rPr lang="en-US" sz="1200" spc="-285" dirty="0">
                <a:effectLst/>
                <a:latin typeface="Bahnschrift Light" panose="020B0502040204020203" charset="0"/>
                <a:ea typeface="Times New Roman" panose="02020603050405020304" pitchFamily="18" charset="0"/>
                <a:cs typeface="Bahnschrift Light" panose="020B0502040204020203" charset="0"/>
              </a:rPr>
              <a:t>                         </a:t>
            </a:r>
            <a:r>
              <a:rPr lang="en-US" sz="1200" dirty="0">
                <a:effectLst/>
                <a:latin typeface="Bahnschrift Light" panose="020B0502040204020203" charset="0"/>
                <a:ea typeface="Times New Roman" panose="02020603050405020304" pitchFamily="18" charset="0"/>
                <a:cs typeface="Bahnschrift Light" panose="020B0502040204020203" charset="0"/>
              </a:rPr>
              <a:t>objectives:</a:t>
            </a:r>
            <a:endParaRPr lang="en-IN" sz="1200" dirty="0">
              <a:effectLst/>
              <a:latin typeface="Bahnschrift Light" panose="020B0502040204020203" charset="0"/>
              <a:ea typeface="Times New Roman" panose="02020603050405020304" pitchFamily="18" charset="0"/>
              <a:cs typeface="Bahnschrift Light" panose="020B0502040204020203" charset="0"/>
            </a:endParaRPr>
          </a:p>
          <a:p>
            <a:pPr marL="342900">
              <a:lnSpc>
                <a:spcPct val="100000"/>
              </a:lnSpc>
              <a:spcBef>
                <a:spcPts val="17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1. </a:t>
            </a:r>
            <a:r>
              <a:rPr lang="en-US" sz="1200" dirty="0">
                <a:solidFill>
                  <a:srgbClr val="333333"/>
                </a:solidFill>
                <a:effectLst/>
                <a:latin typeface="Bahnschrift Light" panose="020B0502040204020203" charset="0"/>
                <a:ea typeface="Times New Roman" panose="02020603050405020304" pitchFamily="18" charset="0"/>
                <a:cs typeface="Bahnschrift Light" panose="020B0502040204020203" charset="0"/>
              </a:rPr>
              <a:t>Minimizes the risk usually involved in changing prices thanks to its prediction capabilities.</a:t>
            </a:r>
            <a:endParaRPr lang="en-IN" sz="1200" dirty="0">
              <a:effectLst/>
              <a:latin typeface="Bahnschrift Light" panose="020B0502040204020203" charset="0"/>
              <a:ea typeface="Times New Roman" panose="02020603050405020304" pitchFamily="18" charset="0"/>
              <a:cs typeface="Bahnschrift Light" panose="020B0502040204020203" charset="0"/>
            </a:endParaRPr>
          </a:p>
          <a:p>
            <a:pPr marL="342900">
              <a:lnSpc>
                <a:spcPct val="100000"/>
              </a:lnSpc>
              <a:spcBef>
                <a:spcPts val="6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2. </a:t>
            </a:r>
            <a:r>
              <a:rPr lang="en-US" sz="1200" dirty="0">
                <a:solidFill>
                  <a:srgbClr val="333333"/>
                </a:solidFill>
                <a:effectLst/>
                <a:latin typeface="Bahnschrift Light" panose="020B0502040204020203" charset="0"/>
                <a:ea typeface="Times New Roman" panose="02020603050405020304" pitchFamily="18" charset="0"/>
                <a:cs typeface="Bahnschrift Light" panose="020B0502040204020203" charset="0"/>
              </a:rPr>
              <a:t>Retail teams can essentially use machine learning to test out various promotions or pricing strategies to understand what their impact may be.</a:t>
            </a:r>
            <a:endParaRPr lang="en-IN" sz="1200" dirty="0">
              <a:effectLst/>
              <a:latin typeface="Bahnschrift Light" panose="020B0502040204020203" charset="0"/>
              <a:ea typeface="Times New Roman" panose="02020603050405020304" pitchFamily="18" charset="0"/>
              <a:cs typeface="Bahnschrift Light" panose="020B0502040204020203" charset="0"/>
            </a:endParaRPr>
          </a:p>
          <a:p>
            <a:pPr marL="342900">
              <a:lnSpc>
                <a:spcPct val="100000"/>
              </a:lnSpc>
              <a:spcBef>
                <a:spcPts val="6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3. </a:t>
            </a:r>
            <a:r>
              <a:rPr lang="en-US" sz="1200" dirty="0">
                <a:solidFill>
                  <a:srgbClr val="333333"/>
                </a:solidFill>
                <a:effectLst/>
                <a:latin typeface="Bahnschrift Light" panose="020B0502040204020203" charset="0"/>
                <a:ea typeface="Times New Roman" panose="02020603050405020304" pitchFamily="18" charset="0"/>
                <a:cs typeface="Bahnschrift Light" panose="020B0502040204020203" charset="0"/>
              </a:rPr>
              <a:t>To make the pricing decisions of pricing managers more profitable. </a:t>
            </a:r>
            <a:endParaRPr lang="en-IN" sz="1200" dirty="0">
              <a:effectLst/>
              <a:latin typeface="Bahnschrift Light" panose="020B0502040204020203" charset="0"/>
              <a:ea typeface="Times New Roman" panose="02020603050405020304" pitchFamily="18" charset="0"/>
              <a:cs typeface="Bahnschrift Light" panose="020B0502040204020203" charset="0"/>
            </a:endParaRPr>
          </a:p>
          <a:p>
            <a:pPr marL="342900">
              <a:lnSpc>
                <a:spcPct val="100000"/>
              </a:lnSpc>
              <a:spcBef>
                <a:spcPts val="60"/>
              </a:spcBef>
              <a:spcAft>
                <a:spcPts val="0"/>
              </a:spcAft>
            </a:pPr>
            <a:r>
              <a:rPr lang="en-US" sz="1200" dirty="0">
                <a:effectLst/>
                <a:latin typeface="Bahnschrift Light" panose="020B0502040204020203" charset="0"/>
                <a:ea typeface="Times New Roman" panose="02020603050405020304" pitchFamily="18" charset="0"/>
                <a:cs typeface="Bahnschrift Light" panose="020B0502040204020203" charset="0"/>
              </a:rPr>
              <a:t>4. </a:t>
            </a:r>
            <a:r>
              <a:rPr lang="en-US" sz="1200" b="1" dirty="0">
                <a:solidFill>
                  <a:srgbClr val="333333"/>
                </a:solidFill>
                <a:effectLst/>
                <a:latin typeface="Bahnschrift Light" panose="020B0502040204020203" charset="0"/>
                <a:ea typeface="Times New Roman" panose="02020603050405020304" pitchFamily="18" charset="0"/>
                <a:cs typeface="Bahnschrift Light" panose="020B0502040204020203" charset="0"/>
              </a:rPr>
              <a:t>Predict how customers will react to certain prices and forecast demand for a given product.</a:t>
            </a:r>
            <a:endParaRPr lang="en-IN" sz="1200" dirty="0">
              <a:effectLst/>
              <a:latin typeface="Bahnschrift Light" panose="020B0502040204020203" charset="0"/>
              <a:ea typeface="Times New Roman" panose="02020603050405020304" pitchFamily="18" charset="0"/>
              <a:cs typeface="Bahnschrift Light" panose="020B0502040204020203" charset="0"/>
            </a:endParaRPr>
          </a:p>
          <a:p>
            <a:br>
              <a:rPr lang="en-US" sz="1800" dirty="0">
                <a:effectLst/>
                <a:latin typeface="Times New Roman" panose="02020603050405020304" pitchFamily="18" charset="0"/>
                <a:ea typeface="Times New Roman" panose="02020603050405020304" pitchFamily="18" charset="0"/>
              </a:rPr>
            </a:br>
            <a:endParaRPr dirty="0"/>
          </a:p>
        </p:txBody>
      </p:sp>
      <p:sp>
        <p:nvSpPr>
          <p:cNvPr id="407" name="Google Shape;407;p15"/>
          <p:cNvSpPr txBox="1"/>
          <p:nvPr/>
        </p:nvSpPr>
        <p:spPr>
          <a:xfrm>
            <a:off x="0" y="1866900"/>
            <a:ext cx="534462"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panose="00000500000000000000"/>
              <a:ea typeface="Barlow" panose="00000500000000000000"/>
              <a:cs typeface="Barlow" panose="00000500000000000000"/>
              <a:sym typeface="Barlow" panose="00000500000000000000"/>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715872" y="2298021"/>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t>SKYROCKET </a:t>
            </a:r>
            <a:br>
              <a:rPr lang="en-US" b="1" dirty="0"/>
            </a:br>
            <a:r>
              <a:rPr lang="en-US" sz="2800" b="1" dirty="0">
                <a:solidFill>
                  <a:srgbClr val="92D050"/>
                </a:solidFill>
              </a:rPr>
              <a:t>YOUR SALES</a:t>
            </a:r>
            <a:endParaRPr sz="2800" b="1" dirty="0">
              <a:solidFill>
                <a:srgbClr val="92D050"/>
              </a:solidFill>
            </a:endParaRP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Let’s Get Started with Retail Price prediction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chemeClr val="lt1"/>
                </a:solidFill>
                <a:latin typeface="Barlow" panose="00000500000000000000"/>
                <a:ea typeface="Barlow" panose="00000500000000000000"/>
                <a:cs typeface="Barlow" panose="00000500000000000000"/>
                <a:sym typeface="Barlow" panose="00000500000000000000"/>
              </a:rPr>
              <a:t>1</a:t>
            </a:r>
            <a:endParaRPr sz="3600" b="1">
              <a:solidFill>
                <a:schemeClr val="lt1"/>
              </a:solidFill>
              <a:latin typeface="Barlow" panose="00000500000000000000"/>
              <a:ea typeface="Barlow" panose="00000500000000000000"/>
              <a:cs typeface="Barlow" panose="00000500000000000000"/>
              <a:sym typeface="Barlow" panose="00000500000000000000"/>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dirty="0">
                <a:solidFill>
                  <a:schemeClr val="accent1"/>
                </a:solidFill>
              </a:rPr>
              <a:t>ONE-</a:t>
            </a:r>
            <a:r>
              <a:rPr lang="en-GB" dirty="0">
                <a:solidFill>
                  <a:srgbClr val="92D050"/>
                </a:solidFill>
              </a:rPr>
              <a:t>STOP</a:t>
            </a:r>
            <a:r>
              <a:rPr lang="en-GB" dirty="0">
                <a:solidFill>
                  <a:schemeClr val="accent1"/>
                </a:solidFill>
              </a:rPr>
              <a:t> SOLUTION FOR</a:t>
            </a:r>
          </a:p>
          <a:p>
            <a:pPr marL="0" lvl="0" indent="0" algn="l" rtl="0">
              <a:spcBef>
                <a:spcPts val="600"/>
              </a:spcBef>
              <a:spcAft>
                <a:spcPts val="0"/>
              </a:spcAft>
              <a:buNone/>
            </a:pPr>
            <a:r>
              <a:rPr lang="en-GB" dirty="0">
                <a:solidFill>
                  <a:schemeClr val="accent1"/>
                </a:solidFill>
              </a:rPr>
              <a:t>STRENGTHENING AND SPREADING YOUR </a:t>
            </a:r>
            <a:r>
              <a:rPr lang="en-GB" dirty="0">
                <a:solidFill>
                  <a:srgbClr val="92D050"/>
                </a:solidFill>
              </a:rPr>
              <a:t>BUSINESS</a:t>
            </a:r>
            <a:r>
              <a:rPr lang="en-GB" dirty="0"/>
              <a:t> are commonly.</a:t>
            </a:r>
            <a:endParaRPr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3</a:t>
            </a:fld>
            <a:endParaRPr lang="en-GB"/>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575" y="1547047"/>
            <a:ext cx="8014970" cy="3456369"/>
          </a:xfrm>
        </p:spPr>
        <p:txBody>
          <a:bodyPr/>
          <a:lstStyle/>
          <a:p>
            <a:r>
              <a:rPr sz="1800" dirty="0"/>
              <a:t>Businesses and customers have an interest in predicting the retail</a:t>
            </a:r>
            <a:endParaRPr lang="en-US" sz="1800" dirty="0"/>
          </a:p>
          <a:p>
            <a:r>
              <a:rPr sz="1800" dirty="0"/>
              <a:t>prices of products. In an exceedingly competitive environment, th</a:t>
            </a:r>
            <a:r>
              <a:rPr lang="en-US" sz="1800" dirty="0"/>
              <a:t>e</a:t>
            </a:r>
          </a:p>
          <a:p>
            <a:r>
              <a:rPr sz="1800" dirty="0"/>
              <a:t>worth of a product at a given target outlet is often associated with the</a:t>
            </a:r>
            <a:endParaRPr lang="en-US" sz="1800" dirty="0"/>
          </a:p>
          <a:p>
            <a:r>
              <a:rPr sz="1800" dirty="0"/>
              <a:t> worth of identical or similar products at nearby competing outlets.</a:t>
            </a:r>
            <a:endParaRPr lang="en-US" sz="1800" dirty="0"/>
          </a:p>
          <a:p>
            <a:r>
              <a:rPr sz="1800" dirty="0"/>
              <a:t> This research predicts the beginning of the day and current prices of a</a:t>
            </a:r>
            <a:endParaRPr lang="en-US" sz="1800" dirty="0"/>
          </a:p>
          <a:p>
            <a:r>
              <a:rPr sz="1800" dirty="0"/>
              <a:t> selected product at every outlet in an exceedingly given city using </a:t>
            </a:r>
            <a:endParaRPr lang="en-US" sz="1800" dirty="0"/>
          </a:p>
          <a:p>
            <a:r>
              <a:rPr sz="1800" dirty="0"/>
              <a:t>four-vector autoregression models that incorporate the historical</a:t>
            </a:r>
            <a:endParaRPr lang="en-US" sz="1800" dirty="0"/>
          </a:p>
          <a:p>
            <a:r>
              <a:rPr sz="1800" dirty="0"/>
              <a:t> retail prices of the product at a target outlet and competing outlets. </a:t>
            </a:r>
            <a:endParaRPr lang="en-US" sz="1800" dirty="0"/>
          </a:p>
          <a:p>
            <a:r>
              <a:rPr sz="1800" dirty="0"/>
              <a:t>The models also include the estimated wholesale price of the product.</a:t>
            </a:r>
          </a:p>
        </p:txBody>
      </p:sp>
      <p:sp>
        <p:nvSpPr>
          <p:cNvPr id="338" name="Google Shape;338;p12"/>
          <p:cNvSpPr txBox="1">
            <a:spLocks noGrp="1"/>
          </p:cNvSpPr>
          <p:nvPr>
            <p:ph type="ctrTitle"/>
          </p:nvPr>
        </p:nvSpPr>
        <p:spPr>
          <a:xfrm>
            <a:off x="927575" y="140084"/>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ltLang="en-US" sz="4400" b="1" dirty="0"/>
              <a:t>INTRO</a:t>
            </a:r>
            <a:r>
              <a:rPr lang="en-IN" altLang="en-US" sz="4400" b="1" dirty="0">
                <a:solidFill>
                  <a:srgbClr val="92D050"/>
                </a:solidFill>
              </a:rPr>
              <a:t>DUCT</a:t>
            </a:r>
            <a:r>
              <a:rPr lang="en-US" sz="4400" b="1" dirty="0">
                <a:solidFill>
                  <a:srgbClr val="92D050"/>
                </a:solidFill>
              </a:rPr>
              <a:t>ION</a:t>
            </a:r>
            <a:endParaRPr sz="4400" b="1" dirty="0">
              <a:solidFill>
                <a:srgbClr val="92D050"/>
              </a:solidFill>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450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Acces</a:t>
            </a:r>
            <a:r>
              <a:rPr lang="en-US" b="1" dirty="0">
                <a:solidFill>
                  <a:srgbClr val="92D050"/>
                </a:solidFill>
              </a:rPr>
              <a:t>sibility</a:t>
            </a:r>
            <a:r>
              <a:rPr lang="en-US" b="1" dirty="0"/>
              <a:t> </a:t>
            </a:r>
            <a:endParaRPr b="1"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GB" dirty="0"/>
              <a:t>The model will be </a:t>
            </a:r>
            <a:r>
              <a:rPr lang="en-US" dirty="0"/>
              <a:t>accessible through any network connected interface</a:t>
            </a:r>
            <a:endParaRPr dirty="0"/>
          </a:p>
          <a:p>
            <a:pPr marL="457200" lvl="0" indent="-342900" algn="l" rtl="0">
              <a:spcBef>
                <a:spcPts val="0"/>
              </a:spcBef>
              <a:spcAft>
                <a:spcPts val="0"/>
              </a:spcAft>
              <a:buSzPts val="1800"/>
              <a:buChar char="▸"/>
            </a:pPr>
            <a:r>
              <a:rPr lang="en-GB" dirty="0"/>
              <a:t>The model will be platform independent</a:t>
            </a:r>
          </a:p>
          <a:p>
            <a:pPr marL="457200" lvl="0" indent="-342900" algn="l" rtl="0">
              <a:spcBef>
                <a:spcPts val="0"/>
              </a:spcBef>
              <a:spcAft>
                <a:spcPts val="0"/>
              </a:spcAft>
              <a:buSzPts val="1800"/>
              <a:buChar char="▸"/>
            </a:pPr>
            <a:r>
              <a:rPr lang="en-GB" dirty="0"/>
              <a:t>Owner can input their data and can get the predicted and optimized results</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5</a:t>
            </a:fld>
            <a:endParaRPr lang="en-GB"/>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GB" b="1" dirty="0"/>
              <a:t>RESEARCHES</a:t>
            </a:r>
            <a:br>
              <a:rPr lang="en-GB" b="1" dirty="0"/>
            </a:br>
            <a:r>
              <a:rPr lang="en-IN" sz="1600" b="1" dirty="0" err="1">
                <a:solidFill>
                  <a:srgbClr val="92D050"/>
                </a:solidFill>
                <a:effectLst/>
                <a:latin typeface="Barlow Light" panose="00000400000000000000" pitchFamily="2" charset="0"/>
              </a:rPr>
              <a:t>Mercari</a:t>
            </a:r>
            <a:r>
              <a:rPr lang="en-IN" sz="1600" b="1" dirty="0">
                <a:solidFill>
                  <a:srgbClr val="92D050"/>
                </a:solidFill>
                <a:effectLst/>
                <a:latin typeface="Barlow Light" panose="00000400000000000000" pitchFamily="2" charset="0"/>
              </a:rPr>
              <a:t> Price Suggestion Challenge</a:t>
            </a:r>
            <a:br>
              <a:rPr lang="en-IN" sz="800" b="1" i="0" dirty="0">
                <a:solidFill>
                  <a:srgbClr val="757575"/>
                </a:solidFill>
                <a:effectLst/>
                <a:latin typeface="sohne"/>
              </a:rPr>
            </a:br>
            <a:br>
              <a:rPr lang="en-GB" sz="1400" dirty="0">
                <a:solidFill>
                  <a:srgbClr val="92D050"/>
                </a:solidFill>
              </a:rPr>
            </a:br>
            <a:r>
              <a:rPr lang="en-GB" sz="1400" dirty="0">
                <a:solidFill>
                  <a:schemeClr val="tx1">
                    <a:lumMod val="95000"/>
                    <a:lumOff val="5000"/>
                  </a:schemeClr>
                </a:solidFill>
              </a:rPr>
              <a:t>BY ARUN KUMAR </a:t>
            </a:r>
            <a:endParaRPr sz="1400" dirty="0"/>
          </a:p>
        </p:txBody>
      </p:sp>
      <p:sp>
        <p:nvSpPr>
          <p:cNvPr id="344" name="Google Shape;344;p13"/>
          <p:cNvSpPr txBox="1">
            <a:spLocks noGrp="1"/>
          </p:cNvSpPr>
          <p:nvPr>
            <p:ph type="body" idx="2"/>
          </p:nvPr>
        </p:nvSpPr>
        <p:spPr>
          <a:xfrm>
            <a:off x="3815169" y="1919550"/>
            <a:ext cx="3045000" cy="2127900"/>
          </a:xfrm>
          <a:prstGeom prst="rect">
            <a:avLst/>
          </a:prstGeom>
        </p:spPr>
        <p:txBody>
          <a:bodyPr spcFirstLastPara="1" wrap="square" lIns="0" tIns="0" rIns="0" bIns="0" anchor="t" anchorCtr="0">
            <a:noAutofit/>
          </a:bodyPr>
          <a:lstStyle/>
          <a:p>
            <a:pPr algn="l"/>
            <a:r>
              <a:rPr lang="en-US" sz="1200" b="1" i="0" dirty="0">
                <a:solidFill>
                  <a:srgbClr val="292929"/>
                </a:solidFill>
                <a:effectLst/>
                <a:latin typeface="sohne"/>
              </a:rPr>
              <a:t>Existing approaches</a:t>
            </a:r>
          </a:p>
          <a:p>
            <a:pPr algn="l">
              <a:buFont typeface="+mj-lt"/>
              <a:buAutoNum type="arabicPeriod"/>
            </a:pPr>
            <a:r>
              <a:rPr lang="en-US" sz="1200" b="1" i="0" u="sng" dirty="0">
                <a:solidFill>
                  <a:srgbClr val="292929"/>
                </a:solidFill>
                <a:effectLst/>
                <a:latin typeface="charter"/>
                <a:hlinkClick r:id="rId3"/>
              </a:rPr>
              <a:t>18th place solution</a:t>
            </a:r>
            <a:r>
              <a:rPr lang="en-US" sz="1200" b="1" i="0" dirty="0">
                <a:solidFill>
                  <a:srgbClr val="292929"/>
                </a:solidFill>
                <a:effectLst/>
                <a:latin typeface="charter"/>
              </a:rPr>
              <a:t>: </a:t>
            </a:r>
            <a:r>
              <a:rPr lang="en-US" sz="1200" b="0" i="0" dirty="0">
                <a:solidFill>
                  <a:srgbClr val="292929"/>
                </a:solidFill>
                <a:effectLst/>
                <a:latin typeface="charter"/>
              </a:rPr>
              <a:t>The general idea is to train an FM_FTRL model and then a </a:t>
            </a:r>
            <a:r>
              <a:rPr lang="en-US" sz="1200" b="0" i="0" dirty="0" err="1">
                <a:solidFill>
                  <a:srgbClr val="292929"/>
                </a:solidFill>
                <a:effectLst/>
                <a:latin typeface="charter"/>
              </a:rPr>
              <a:t>LightGBM</a:t>
            </a:r>
            <a:r>
              <a:rPr lang="en-US" sz="1200" b="0" i="0" dirty="0">
                <a:solidFill>
                  <a:srgbClr val="292929"/>
                </a:solidFill>
                <a:effectLst/>
                <a:latin typeface="charter"/>
              </a:rPr>
              <a:t> model and use an ensemble of both to get the final predictions.</a:t>
            </a:r>
          </a:p>
          <a:p>
            <a:pPr algn="l">
              <a:buFont typeface="+mj-lt"/>
              <a:buAutoNum type="arabicPeriod"/>
            </a:pPr>
            <a:r>
              <a:rPr lang="en-US" sz="1200" b="1" i="0" u="sng" dirty="0" err="1">
                <a:solidFill>
                  <a:srgbClr val="292929"/>
                </a:solidFill>
                <a:effectLst/>
                <a:latin typeface="charter"/>
                <a:hlinkClick r:id="rId4"/>
              </a:rPr>
              <a:t>Mercari</a:t>
            </a:r>
            <a:r>
              <a:rPr lang="en-US" sz="1200" b="1" i="0" u="sng" dirty="0">
                <a:solidFill>
                  <a:srgbClr val="292929"/>
                </a:solidFill>
                <a:effectLst/>
                <a:latin typeface="charter"/>
                <a:hlinkClick r:id="rId4"/>
              </a:rPr>
              <a:t> Golf: 0.3875 CV in 75 LOC, 1900s</a:t>
            </a:r>
            <a:r>
              <a:rPr lang="en-US" sz="1200" b="1" i="0" dirty="0">
                <a:solidFill>
                  <a:srgbClr val="292929"/>
                </a:solidFill>
                <a:effectLst/>
                <a:latin typeface="charter"/>
              </a:rPr>
              <a:t>:</a:t>
            </a:r>
            <a:r>
              <a:rPr lang="en-US" sz="1200" b="0" i="0" dirty="0">
                <a:solidFill>
                  <a:srgbClr val="292929"/>
                </a:solidFill>
                <a:effectLst/>
                <a:latin typeface="charter"/>
              </a:rPr>
              <a:t> an ensemble of 4 MLP models, each model having the same architecture but being trained on apparently 2 different datasets.</a:t>
            </a:r>
          </a:p>
          <a:p>
            <a:pPr marL="0" lvl="0" indent="0" algn="l" rtl="0">
              <a:spcBef>
                <a:spcPts val="600"/>
              </a:spcBef>
              <a:spcAft>
                <a:spcPts val="0"/>
              </a:spcAft>
              <a:buClr>
                <a:schemeClr val="dk1"/>
              </a:buClr>
              <a:buSzPts val="1100"/>
              <a:buFont typeface="Arial" panose="020B0604020202020204"/>
              <a:buNone/>
            </a:pPr>
            <a:endParaRPr sz="1200" b="1" dirty="0"/>
          </a:p>
        </p:txBody>
      </p:sp>
      <p:sp>
        <p:nvSpPr>
          <p:cNvPr id="345" name="Google Shape;345;p13"/>
          <p:cNvSpPr txBox="1">
            <a:spLocks noGrp="1"/>
          </p:cNvSpPr>
          <p:nvPr>
            <p:ph type="body" idx="1"/>
          </p:nvPr>
        </p:nvSpPr>
        <p:spPr>
          <a:xfrm>
            <a:off x="457200" y="1919550"/>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GB" sz="1200" b="1" dirty="0"/>
              <a:t>MERCARI SALES PREDICTION (2020)</a:t>
            </a:r>
            <a:endParaRPr sz="1200" dirty="0"/>
          </a:p>
          <a:p>
            <a:pPr marL="0" lvl="0" indent="0" algn="l" rtl="0">
              <a:spcBef>
                <a:spcPts val="600"/>
              </a:spcBef>
              <a:spcAft>
                <a:spcPts val="0"/>
              </a:spcAft>
              <a:buClr>
                <a:schemeClr val="dk1"/>
              </a:buClr>
              <a:buSzPts val="1100"/>
              <a:buFont typeface="Arial" panose="020B0604020202020204"/>
              <a:buNone/>
            </a:pPr>
            <a:r>
              <a:rPr lang="en-US" sz="1200" b="0" i="0" dirty="0">
                <a:solidFill>
                  <a:schemeClr val="tx1"/>
                </a:solidFill>
                <a:effectLst/>
                <a:latin typeface="Barlow Light" panose="00000400000000000000" pitchFamily="2" charset="0"/>
                <a:cs typeface="Times New Roman" panose="02020603050405020304" pitchFamily="18" charset="0"/>
              </a:rPr>
              <a:t>is Japan’s biggest community-powered shopping website. With the aim of realizing a society where global resources are used carefully and where everyone can live richly, the company has developed a flea market application ‘</a:t>
            </a:r>
            <a:r>
              <a:rPr lang="en-US" sz="1200" b="0" i="0" dirty="0" err="1">
                <a:solidFill>
                  <a:schemeClr val="tx1"/>
                </a:solidFill>
                <a:effectLst/>
                <a:latin typeface="Barlow Light" panose="00000400000000000000" pitchFamily="2" charset="0"/>
                <a:cs typeface="Times New Roman" panose="02020603050405020304" pitchFamily="18" charset="0"/>
              </a:rPr>
              <a:t>Mercari</a:t>
            </a:r>
            <a:r>
              <a:rPr lang="en-US" sz="1200" b="0" i="0" dirty="0">
                <a:solidFill>
                  <a:schemeClr val="tx1"/>
                </a:solidFill>
                <a:effectLst/>
                <a:latin typeface="Barlow Light" panose="00000400000000000000" pitchFamily="2" charset="0"/>
                <a:cs typeface="Times New Roman" panose="02020603050405020304" pitchFamily="18" charset="0"/>
              </a:rPr>
              <a:t>’ in Japan and the United States that allows individuals to easily and safely buy and sell goods.</a:t>
            </a:r>
            <a:endParaRPr dirty="0">
              <a:latin typeface="Barlow Light" panose="00000400000000000000" pitchFamily="2"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dirty="0">
                <a:solidFill>
                  <a:schemeClr val="accent3"/>
                </a:solidFill>
              </a:rPr>
              <a:t>TO READ MORE ABOUT THIS RESEARCH :-</a:t>
            </a:r>
          </a:p>
          <a:p>
            <a:pPr marL="0" lvl="0" indent="0" algn="l" rtl="0">
              <a:spcBef>
                <a:spcPts val="0"/>
              </a:spcBef>
              <a:spcAft>
                <a:spcPts val="0"/>
              </a:spcAft>
              <a:buClr>
                <a:schemeClr val="dk1"/>
              </a:buClr>
              <a:buSzPts val="1100"/>
              <a:buFont typeface="Arial" panose="020B0604020202020204"/>
              <a:buNone/>
            </a:pPr>
            <a:r>
              <a:rPr lang="en-IN" sz="1200" dirty="0">
                <a:solidFill>
                  <a:schemeClr val="accent3"/>
                </a:solidFill>
                <a:hlinkClick r:id="rId5"/>
              </a:rPr>
              <a:t>https://towardsdatascience.com/mercari-price-suggestion-97ff15840dbd</a:t>
            </a:r>
            <a:endParaRPr lang="en-IN" sz="1200" dirty="0">
              <a:solidFill>
                <a:schemeClr val="accent3"/>
              </a:solidFill>
            </a:endParaRPr>
          </a:p>
          <a:p>
            <a:pPr marL="0" lvl="0" indent="0" algn="l" rtl="0">
              <a:spcBef>
                <a:spcPts val="0"/>
              </a:spcBef>
              <a:spcAft>
                <a:spcPts val="0"/>
              </a:spcAft>
              <a:buClr>
                <a:schemeClr val="dk1"/>
              </a:buClr>
              <a:buSzPts val="1100"/>
              <a:buFont typeface="Arial" panose="020B0604020202020204"/>
              <a:buNone/>
            </a:pPr>
            <a:r>
              <a:rPr lang="en-IN" sz="1200" dirty="0">
                <a:solidFill>
                  <a:schemeClr val="accent3"/>
                </a:solidFill>
                <a:hlinkClick r:id="rId3"/>
              </a:rPr>
              <a:t>https://www.kaggle.com/c/mercari-price-suggestion-challenge/discussion/50252</a:t>
            </a:r>
            <a:endParaRPr lang="en-IN" sz="1200" dirty="0">
              <a:solidFill>
                <a:schemeClr val="accent3"/>
              </a:solidFill>
            </a:endParaRPr>
          </a:p>
          <a:p>
            <a:pPr marL="0" lvl="0" indent="0" algn="l" rtl="0">
              <a:spcBef>
                <a:spcPts val="0"/>
              </a:spcBef>
              <a:spcAft>
                <a:spcPts val="0"/>
              </a:spcAft>
              <a:buClr>
                <a:schemeClr val="dk1"/>
              </a:buClr>
              <a:buSzPts val="1100"/>
              <a:buFont typeface="Arial" panose="020B0604020202020204"/>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6</a:t>
            </a:fld>
            <a:endParaRPr lang="en-GB"/>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16436" y="256825"/>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b="1" dirty="0"/>
              <a:t>RESEARCH</a:t>
            </a:r>
            <a:br>
              <a:rPr lang="en-GB" b="1" dirty="0"/>
            </a:br>
            <a:r>
              <a:rPr lang="en-GB" sz="1800" b="1" dirty="0">
                <a:solidFill>
                  <a:srgbClr val="92D050"/>
                </a:solidFill>
              </a:rPr>
              <a:t>DEMAND FORECASTING AND PRICE PREDICTION</a:t>
            </a:r>
            <a:br>
              <a:rPr lang="en-GB" sz="1800" dirty="0">
                <a:solidFill>
                  <a:srgbClr val="92D050"/>
                </a:solidFill>
              </a:rPr>
            </a:br>
            <a:r>
              <a:rPr lang="en-GB" sz="1600" dirty="0">
                <a:solidFill>
                  <a:schemeClr val="tx1">
                    <a:lumMod val="95000"/>
                    <a:lumOff val="5000"/>
                  </a:schemeClr>
                </a:solidFill>
              </a:rPr>
              <a:t>BY KJ FERREIRA CITED BY 391 HARVARD</a:t>
            </a:r>
            <a:endParaRPr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7</a:t>
            </a:fld>
            <a:endParaRPr lang="en-GB"/>
          </a:p>
        </p:txBody>
      </p:sp>
      <p:grpSp>
        <p:nvGrpSpPr>
          <p:cNvPr id="1047" name="Google Shape;1047;p24"/>
          <p:cNvGrpSpPr/>
          <p:nvPr/>
        </p:nvGrpSpPr>
        <p:grpSpPr>
          <a:xfrm>
            <a:off x="5302885" y="1165225"/>
            <a:ext cx="3383915" cy="299275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9" name="Google Shape;344;p13"/>
          <p:cNvSpPr txBox="1"/>
          <p:nvPr/>
        </p:nvSpPr>
        <p:spPr>
          <a:xfrm>
            <a:off x="394136" y="1628226"/>
            <a:ext cx="4663124" cy="252989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chemeClr val="dk1"/>
              </a:buClr>
              <a:buSzPts val="1100"/>
            </a:pPr>
            <a:r>
              <a:rPr lang="en-US" sz="1600" dirty="0">
                <a:latin typeface="Barlow Light" panose="00000400000000000000" pitchFamily="2" charset="0"/>
              </a:rPr>
              <a:t>There has been significant research conducted on price-based revenue management over the past few decades; see Ozer and Phillips (2012) and </a:t>
            </a:r>
            <a:r>
              <a:rPr lang="en-US" sz="1600" dirty="0" err="1">
                <a:latin typeface="Barlow Light" panose="00000400000000000000" pitchFamily="2" charset="0"/>
              </a:rPr>
              <a:t>Talluri</a:t>
            </a:r>
            <a:r>
              <a:rPr lang="en-US" sz="1600" dirty="0">
                <a:latin typeface="Barlow Light" panose="00000400000000000000" pitchFamily="2" charset="0"/>
              </a:rPr>
              <a:t> and Van </a:t>
            </a:r>
            <a:r>
              <a:rPr lang="en-US" sz="1600" dirty="0" err="1">
                <a:latin typeface="Barlow Light" panose="00000400000000000000" pitchFamily="2" charset="0"/>
              </a:rPr>
              <a:t>Ryzin</a:t>
            </a:r>
            <a:r>
              <a:rPr lang="en-US" sz="1600" dirty="0">
                <a:latin typeface="Barlow Light" panose="00000400000000000000" pitchFamily="2" charset="0"/>
              </a:rPr>
              <a:t> (2005) for an excellent in- ¨ depth overview of such work. The distinguishing features of our work in this field include (</a:t>
            </a:r>
            <a:r>
              <a:rPr lang="en-US" sz="1600" dirty="0" err="1">
                <a:latin typeface="Barlow Light" panose="00000400000000000000" pitchFamily="2" charset="0"/>
              </a:rPr>
              <a:t>i</a:t>
            </a:r>
            <a:r>
              <a:rPr lang="en-US" sz="1600" dirty="0">
                <a:latin typeface="Barlow Light" panose="00000400000000000000" pitchFamily="2" charset="0"/>
              </a:rPr>
              <a:t>) the development and implementation of a pricing decision support tool for an online retailer offering “flash sales”, including a field experiment that estimates the impact of the tool, </a:t>
            </a:r>
            <a:endParaRPr lang="en-US" sz="1200" b="1" dirty="0">
              <a:latin typeface="Barlow Light" panose="00000400000000000000" pitchFamily="2" charset="0"/>
            </a:endParaRPr>
          </a:p>
        </p:txBody>
      </p:sp>
      <p:sp>
        <p:nvSpPr>
          <p:cNvPr id="101" name="Google Shape;346;p13"/>
          <p:cNvSpPr txBox="1"/>
          <p:nvPr/>
        </p:nvSpPr>
        <p:spPr>
          <a:xfrm>
            <a:off x="457200" y="4265975"/>
            <a:ext cx="8229600" cy="620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pPr>
            <a:r>
              <a:rPr lang="en-US" sz="1200" dirty="0">
                <a:solidFill>
                  <a:schemeClr val="accent3"/>
                </a:solidFill>
              </a:rPr>
              <a:t>TO READ MORE ABOUT THIS RESEARCH :-</a:t>
            </a:r>
          </a:p>
          <a:p>
            <a:pPr>
              <a:buClr>
                <a:schemeClr val="dk1"/>
              </a:buClr>
              <a:buSzPts val="1100"/>
            </a:pPr>
            <a:r>
              <a:rPr lang="en-US" sz="1200" dirty="0">
                <a:solidFill>
                  <a:schemeClr val="accent3"/>
                </a:solidFill>
                <a:hlinkClick r:id="rId3"/>
              </a:rPr>
              <a:t>https://www.hbs.edu/ris/Publication%20Files/kris%20Analytics%20for%20an%20Online%20Retailer_6ef5f3e6-48e7-4923-a2d4-607d3a3d943c.pdf</a:t>
            </a:r>
            <a:endParaRPr lang="en-US" sz="1200" dirty="0">
              <a:solidFill>
                <a:schemeClr val="accent3"/>
              </a:solidFill>
            </a:endParaRPr>
          </a:p>
          <a:p>
            <a:pPr>
              <a:buClr>
                <a:schemeClr val="dk1"/>
              </a:buClr>
              <a:buSzPts val="1100"/>
            </a:pPr>
            <a:endParaRPr lang="en-US" sz="1200" dirty="0">
              <a:solidFill>
                <a:schemeClr val="accent3"/>
              </a:solidFill>
            </a:endParaRPr>
          </a:p>
          <a:p>
            <a:endParaRPr lang="en-US" sz="12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GB" b="1" dirty="0"/>
              <a:t>RESEARCHES</a:t>
            </a:r>
            <a:br>
              <a:rPr lang="en-GB" b="1" dirty="0"/>
            </a:br>
            <a:r>
              <a:rPr lang="en-IN" sz="1600" b="1" dirty="0">
                <a:solidFill>
                  <a:srgbClr val="92D050"/>
                </a:solidFill>
                <a:effectLst/>
                <a:latin typeface="Barlow Light" panose="00000400000000000000" pitchFamily="2" charset="0"/>
              </a:rPr>
              <a:t>BLACK TEA PRICE PREDICTION</a:t>
            </a:r>
            <a:br>
              <a:rPr lang="en-IN" sz="800" b="1" i="0" dirty="0">
                <a:solidFill>
                  <a:srgbClr val="757575"/>
                </a:solidFill>
                <a:effectLst/>
                <a:latin typeface="sohne"/>
              </a:rPr>
            </a:br>
            <a:br>
              <a:rPr lang="en-GB" sz="1400" dirty="0">
                <a:solidFill>
                  <a:srgbClr val="92D050"/>
                </a:solidFill>
              </a:rPr>
            </a:br>
            <a:r>
              <a:rPr lang="en-GB" sz="1400" dirty="0">
                <a:solidFill>
                  <a:schemeClr val="tx1">
                    <a:lumMod val="95000"/>
                    <a:lumOff val="5000"/>
                  </a:schemeClr>
                </a:solidFill>
              </a:rPr>
              <a:t>BY MARIA KHADIYUKOVA </a:t>
            </a:r>
            <a:r>
              <a:rPr lang="en-IN" sz="1400" b="0" i="0" dirty="0">
                <a:solidFill>
                  <a:srgbClr val="333333"/>
                </a:solidFill>
                <a:effectLst/>
                <a:latin typeface="Raleway Thin" pitchFamily="2" charset="0"/>
              </a:rPr>
              <a:t>1088–1092 (2015) 7 CITATION</a:t>
            </a:r>
            <a:endParaRPr sz="1400" dirty="0">
              <a:latin typeface="Raleway Thin" pitchFamily="2" charset="0"/>
            </a:endParaRPr>
          </a:p>
        </p:txBody>
      </p:sp>
      <p:sp>
        <p:nvSpPr>
          <p:cNvPr id="344" name="Google Shape;344;p13"/>
          <p:cNvSpPr txBox="1">
            <a:spLocks noGrp="1"/>
          </p:cNvSpPr>
          <p:nvPr>
            <p:ph type="body" idx="2"/>
          </p:nvPr>
        </p:nvSpPr>
        <p:spPr>
          <a:xfrm>
            <a:off x="4572000" y="2039633"/>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US" sz="1200" b="0" i="0" dirty="0">
                <a:solidFill>
                  <a:srgbClr val="333333"/>
                </a:solidFill>
                <a:effectLst/>
                <a:latin typeface="Barlow Light" panose="00000400000000000000" pitchFamily="2" charset="0"/>
              </a:rPr>
              <a:t>PLS regression models are allowed for the prediction of retail price with mean relative errors of about 15 and 25 % for Spain’s tea bags and for loose-packed tea from Russia, respectively. The suggested approach shows a promise for the development of an instrumental analytical technique for regulatory authorities to fight with counterfeits and for commercial purposes to evaluate market space.</a:t>
            </a:r>
            <a:endParaRPr sz="1200" b="1" dirty="0">
              <a:latin typeface="Barlow Light" panose="00000400000000000000" pitchFamily="2" charset="0"/>
            </a:endParaRPr>
          </a:p>
        </p:txBody>
      </p:sp>
      <p:sp>
        <p:nvSpPr>
          <p:cNvPr id="345" name="Google Shape;345;p13"/>
          <p:cNvSpPr txBox="1">
            <a:spLocks noGrp="1"/>
          </p:cNvSpPr>
          <p:nvPr>
            <p:ph type="body" idx="1"/>
          </p:nvPr>
        </p:nvSpPr>
        <p:spPr>
          <a:xfrm>
            <a:off x="457199" y="1919550"/>
            <a:ext cx="3814763"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US" sz="1200" b="0" i="0" dirty="0">
                <a:solidFill>
                  <a:srgbClr val="333333"/>
                </a:solidFill>
                <a:effectLst/>
                <a:latin typeface="Barlow Light" panose="00000400000000000000" pitchFamily="2" charset="0"/>
              </a:rPr>
              <a:t>Retail price of food products is a complex interplay between multiple factors. Overall product quality has got one of the most serious impacts on the price in many situations. In the present study, an artificial sensory system (potentiometric electronic tongue) was employed for the analysis of black tea samples purchased in the retail stores in Spain and Russia. It was possible to relate the response of a potentiometric sensor system with retail prices of various black tea samples by means of partial least squares (PLS) regression.</a:t>
            </a:r>
            <a:endParaRPr dirty="0">
              <a:latin typeface="Barlow Light" panose="00000400000000000000" pitchFamily="2"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dirty="0">
                <a:solidFill>
                  <a:schemeClr val="accent3"/>
                </a:solidFill>
              </a:rPr>
              <a:t>TO READ MORE ABOUT THIS RESEARCH :-</a:t>
            </a:r>
          </a:p>
          <a:p>
            <a:pPr marL="0" lvl="0" indent="0" algn="l" rtl="0">
              <a:spcBef>
                <a:spcPts val="0"/>
              </a:spcBef>
              <a:spcAft>
                <a:spcPts val="0"/>
              </a:spcAft>
              <a:buClr>
                <a:schemeClr val="dk1"/>
              </a:buClr>
              <a:buSzPts val="1100"/>
              <a:buFont typeface="Arial" panose="020B0604020202020204"/>
              <a:buNone/>
            </a:pPr>
            <a:r>
              <a:rPr lang="en-IN" sz="1200" b="0" i="0" dirty="0">
                <a:solidFill>
                  <a:srgbClr val="333333"/>
                </a:solidFill>
                <a:effectLst/>
                <a:latin typeface="Barlow Light" panose="00000400000000000000" pitchFamily="2" charset="0"/>
              </a:rPr>
              <a:t>Bhattacharyya R, </a:t>
            </a:r>
            <a:r>
              <a:rPr lang="en-IN" sz="1200" b="0" i="0" dirty="0" err="1">
                <a:solidFill>
                  <a:srgbClr val="333333"/>
                </a:solidFill>
                <a:effectLst/>
                <a:latin typeface="Barlow Light" panose="00000400000000000000" pitchFamily="2" charset="0"/>
              </a:rPr>
              <a:t>Tudu</a:t>
            </a:r>
            <a:r>
              <a:rPr lang="en-IN" sz="1200" b="0" i="0" dirty="0">
                <a:solidFill>
                  <a:srgbClr val="333333"/>
                </a:solidFill>
                <a:effectLst/>
                <a:latin typeface="Barlow Light" panose="00000400000000000000" pitchFamily="2" charset="0"/>
              </a:rPr>
              <a:t> B, Das SC, Bhattacharyya N, Bandyopadhyay R, </a:t>
            </a:r>
            <a:r>
              <a:rPr lang="en-IN" sz="1200" b="0" i="0" dirty="0" err="1">
                <a:solidFill>
                  <a:srgbClr val="333333"/>
                </a:solidFill>
                <a:effectLst/>
                <a:latin typeface="Barlow Light" panose="00000400000000000000" pitchFamily="2" charset="0"/>
              </a:rPr>
              <a:t>Pramanik</a:t>
            </a:r>
            <a:r>
              <a:rPr lang="en-IN" sz="1200" b="0" i="0" dirty="0">
                <a:solidFill>
                  <a:srgbClr val="333333"/>
                </a:solidFill>
                <a:effectLst/>
                <a:latin typeface="Barlow Light" panose="00000400000000000000" pitchFamily="2" charset="0"/>
              </a:rPr>
              <a:t> P (2012) Classification of black tea liquor using cyclic voltammetry. J Food </a:t>
            </a:r>
            <a:r>
              <a:rPr lang="en-IN" sz="1200" b="0" i="0" dirty="0" err="1">
                <a:solidFill>
                  <a:srgbClr val="333333"/>
                </a:solidFill>
                <a:effectLst/>
                <a:latin typeface="Barlow Light" panose="00000400000000000000" pitchFamily="2" charset="0"/>
              </a:rPr>
              <a:t>Eng</a:t>
            </a:r>
            <a:r>
              <a:rPr lang="en-IN" sz="1200" b="0" i="0" dirty="0">
                <a:solidFill>
                  <a:srgbClr val="333333"/>
                </a:solidFill>
                <a:effectLst/>
                <a:latin typeface="Barlow Light" panose="00000400000000000000" pitchFamily="2" charset="0"/>
              </a:rPr>
              <a:t> 109:120–126</a:t>
            </a:r>
            <a:endParaRPr sz="1200" dirty="0">
              <a:solidFill>
                <a:schemeClr val="accent3"/>
              </a:solidFill>
              <a:latin typeface="Barlow Light" panose="00000400000000000000" pitchFamily="2" charset="0"/>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8</a:t>
            </a:fld>
            <a:endParaRPr lang="en-GB"/>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9</a:t>
            </a:fld>
            <a:endParaRPr lang="en-GB"/>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 name="Title 2"/>
          <p:cNvSpPr>
            <a:spLocks noGrp="1"/>
          </p:cNvSpPr>
          <p:nvPr>
            <p:ph type="title"/>
          </p:nvPr>
        </p:nvSpPr>
        <p:spPr>
          <a:xfrm>
            <a:off x="417195" y="1536700"/>
            <a:ext cx="4445635" cy="3279140"/>
          </a:xfrm>
        </p:spPr>
        <p:txBody>
          <a:bodyPr/>
          <a:lstStyle/>
          <a:p>
            <a:r>
              <a:rPr lang="en-US" sz="1400" dirty="0">
                <a:solidFill>
                  <a:schemeClr val="tx1">
                    <a:lumMod val="95000"/>
                    <a:lumOff val="5000"/>
                  </a:schemeClr>
                </a:solidFill>
                <a:latin typeface="Barlow Light" panose="00000400000000000000" pitchFamily="2" charset="0"/>
              </a:rPr>
              <a:t>(i) the creation of a new model and efficient algorithm to set initial prices by solving a multi-product static price optimization that incorporates reference price effects, and</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 (</a:t>
            </a:r>
            <a:r>
              <a:rPr lang="en-IN" altLang="en-US" sz="1400" dirty="0">
                <a:solidFill>
                  <a:schemeClr val="tx1">
                    <a:lumMod val="95000"/>
                    <a:lumOff val="5000"/>
                  </a:schemeClr>
                </a:solidFill>
                <a:latin typeface="Barlow Light" panose="00000400000000000000" pitchFamily="2" charset="0"/>
              </a:rPr>
              <a:t>i</a:t>
            </a:r>
            <a:r>
              <a:rPr lang="en-US" sz="1400" dirty="0">
                <a:solidFill>
                  <a:schemeClr val="tx1">
                    <a:lumMod val="95000"/>
                    <a:lumOff val="5000"/>
                  </a:schemeClr>
                </a:solidFill>
                <a:latin typeface="Barlow Light" panose="00000400000000000000" pitchFamily="2" charset="0"/>
              </a:rPr>
              <a:t>i) the use of a nonparametric multiproduct demand prediction model. A group of researchers have worked on the development and implementation of pricing decision support tools for retailers. </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For example, Caro and </a:t>
            </a:r>
            <a:r>
              <a:rPr lang="en-US" sz="1400" dirty="0" err="1">
                <a:solidFill>
                  <a:schemeClr val="tx1">
                    <a:lumMod val="95000"/>
                    <a:lumOff val="5000"/>
                  </a:schemeClr>
                </a:solidFill>
                <a:latin typeface="Barlow Light" panose="00000400000000000000" pitchFamily="2" charset="0"/>
              </a:rPr>
              <a:t>Gallien</a:t>
            </a:r>
            <a:r>
              <a:rPr lang="en-US" sz="1400" dirty="0">
                <a:solidFill>
                  <a:schemeClr val="tx1">
                    <a:lumMod val="95000"/>
                    <a:lumOff val="5000"/>
                  </a:schemeClr>
                </a:solidFill>
                <a:latin typeface="Barlow Light" panose="00000400000000000000" pitchFamily="2" charset="0"/>
              </a:rPr>
              <a:t> (2012) implement a markdown multi-product pricing decision support tool for fast-fashion retailer, </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Zara; markdown pricing is common in fashion retailing where retailers aim to sell all of their inventory by the end of relatively short product life cycles</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 Smith and </a:t>
            </a:r>
            <a:r>
              <a:rPr lang="en-US" sz="1400" dirty="0" err="1">
                <a:solidFill>
                  <a:schemeClr val="tx1">
                    <a:lumMod val="95000"/>
                    <a:lumOff val="5000"/>
                  </a:schemeClr>
                </a:solidFill>
                <a:latin typeface="Barlow Light" panose="00000400000000000000" pitchFamily="2" charset="0"/>
              </a:rPr>
              <a:t>Achabal</a:t>
            </a:r>
            <a:r>
              <a:rPr lang="en-US" sz="1400" dirty="0">
                <a:solidFill>
                  <a:schemeClr val="tx1">
                    <a:lumMod val="95000"/>
                    <a:lumOff val="5000"/>
                  </a:schemeClr>
                </a:solidFill>
                <a:latin typeface="Barlow Light" panose="00000400000000000000" pitchFamily="2" charset="0"/>
              </a:rPr>
              <a:t> (1998) provide another example of the development and implementation of a markdown pricing decision support tool.</a:t>
            </a:r>
            <a:endParaRPr lang="en-IN" sz="1400" dirty="0">
              <a:solidFill>
                <a:schemeClr val="tx1">
                  <a:lumMod val="95000"/>
                  <a:lumOff val="5000"/>
                </a:schemeClr>
              </a:solidFill>
            </a:endParaRPr>
          </a:p>
        </p:txBody>
      </p:sp>
      <p:sp>
        <p:nvSpPr>
          <p:cNvPr id="103" name="Google Shape;1044;p24"/>
          <p:cNvSpPr txBox="1"/>
          <p:nvPr/>
        </p:nvSpPr>
        <p:spPr>
          <a:xfrm>
            <a:off x="416560" y="256540"/>
            <a:ext cx="6061710" cy="911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b="1" dirty="0"/>
              <a:t>RESEARCH</a:t>
            </a:r>
            <a:br>
              <a:rPr lang="en-US" b="1" dirty="0"/>
            </a:br>
            <a:r>
              <a:rPr lang="en-US" sz="1800" b="1" dirty="0">
                <a:solidFill>
                  <a:srgbClr val="92D050"/>
                </a:solidFill>
              </a:rPr>
              <a:t>DEMAND FORECASTING AND PRICE PREDICTION</a:t>
            </a:r>
            <a:br>
              <a:rPr lang="en-US" sz="1800" dirty="0">
                <a:solidFill>
                  <a:srgbClr val="92D050"/>
                </a:solidFill>
              </a:rPr>
            </a:br>
            <a:r>
              <a:rPr lang="en-US" sz="1600" dirty="0">
                <a:solidFill>
                  <a:schemeClr val="tx1">
                    <a:lumMod val="95000"/>
                    <a:lumOff val="5000"/>
                  </a:schemeClr>
                </a:solidFill>
              </a:rPr>
              <a:t>BY KJ FERREIRA CITED BY 391 HARVARD</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theme/theme1.xml><?xml version="1.0" encoding="utf-8"?>
<a:theme xmlns:a="http://schemas.openxmlformats.org/drawingml/2006/main" name="Gaoler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1421</Words>
  <Application>Microsoft Office PowerPoint</Application>
  <PresentationFormat>On-screen Show (16:9)</PresentationFormat>
  <Paragraphs>108</Paragraphs>
  <Slides>16</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Montserrat</vt:lpstr>
      <vt:lpstr>Wingdings</vt:lpstr>
      <vt:lpstr>Arial</vt:lpstr>
      <vt:lpstr>Times New Roman</vt:lpstr>
      <vt:lpstr>sohne</vt:lpstr>
      <vt:lpstr>Barlow Light</vt:lpstr>
      <vt:lpstr>Raleway Thin</vt:lpstr>
      <vt:lpstr>Bahnschrift Light</vt:lpstr>
      <vt:lpstr>Calibri</vt:lpstr>
      <vt:lpstr>Barlow</vt:lpstr>
      <vt:lpstr>Casper</vt:lpstr>
      <vt:lpstr>Raleway</vt:lpstr>
      <vt:lpstr>charter</vt:lpstr>
      <vt:lpstr>Bookman Old Style</vt:lpstr>
      <vt:lpstr>Gaoler template</vt:lpstr>
      <vt:lpstr>PowerPoint Presentation</vt:lpstr>
      <vt:lpstr>SKYROCKET  YOUR SALES</vt:lpstr>
      <vt:lpstr>PowerPoint Presentation</vt:lpstr>
      <vt:lpstr>INTRODUCTION</vt:lpstr>
      <vt:lpstr>Accessibility </vt:lpstr>
      <vt:lpstr>RESEARCHES Mercari Price Suggestion Challenge  BY ARUN KUMAR </vt:lpstr>
      <vt:lpstr>RESEARCH DEMAND FORECASTING AND PRICE PREDICTION BY KJ FERREIRA CITED BY 391 HARVARD</vt:lpstr>
      <vt:lpstr>RESEARCHES BLACK TEA PRICE PREDICTION  BY MARIA KHADIYUKOVA 1088–1092 (2015) 7 CITATION</vt:lpstr>
      <vt:lpstr>(i) the creation of a new model and efficient algorithm to set initial prices by solving a multi-product static price optimization that incorporates reference price effects, and   (ii) the use of a nonparametric multiproduct demand prediction model. A group of researchers have worked on the development and implementation of pricing decision support tools for retailers.   For example, Caro and Gallien (2012) implement a markdown multi-product pricing decision support tool for fast-fashion retailer,   Zara; markdown pricing is common in fashion retailing where retailers aim to sell all of their inventory by the end of relatively short product life cycles   Smith and Achabal (1998) provide another example of the development and implementation of a markdown pricing decision support tool.</vt:lpstr>
      <vt:lpstr>WHAT?</vt:lpstr>
      <vt:lpstr>PowerPoint Presentation</vt:lpstr>
      <vt:lpstr>PowerPoint Presentation</vt:lpstr>
      <vt:lpstr>How  Our project benefits retailers</vt:lpstr>
      <vt:lpstr>PowerPoint Presentation</vt:lpstr>
      <vt:lpstr>PROJECT OBJECTIVES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PRICE  PREDICTION</dc:title>
  <dc:creator/>
  <cp:lastModifiedBy>Vedant .</cp:lastModifiedBy>
  <cp:revision>13</cp:revision>
  <dcterms:created xsi:type="dcterms:W3CDTF">2022-03-28T13:05:29Z</dcterms:created>
  <dcterms:modified xsi:type="dcterms:W3CDTF">2022-03-28T17:21:01Z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313D8F8C1536496EB39502501FBE0265</vt:lpwstr>
  </property>
  <property fmtid="{D5CDD505-2E9C-101B-9397-08002B2CF9AE}" pid="3" name="KSOProductBuildVer">
    <vt:lpwstr>1033-11.2.0.11042</vt:lpwstr>
  </property>
</Properties>
</file>