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9" r:id="rId3"/>
    <p:sldId id="260" r:id="rId4"/>
    <p:sldId id="257" r:id="rId5"/>
    <p:sldId id="268" r:id="rId6"/>
    <p:sldId id="299" r:id="rId7"/>
    <p:sldId id="297" r:id="rId8"/>
    <p:sldId id="258" r:id="rId9"/>
    <p:sldId id="267" r:id="rId10"/>
    <p:sldId id="261" r:id="rId11"/>
    <p:sldId id="262" r:id="rId12"/>
    <p:sldId id="300"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Barlow Light" panose="00000400000000000000" pitchFamily="2"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Raleway Thin"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113" d="100"/>
          <a:sy n="113" d="100"/>
        </p:scale>
        <p:origin x="7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30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81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96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mercari-price-suggestion-challenge/discussion/50252"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towardsdatascience.com/mercari-price-suggestion-97ff15840dbd" TargetMode="External"/><Relationship Id="rId4" Type="http://schemas.openxmlformats.org/officeDocument/2006/relationships/hyperlink" Target="https://www.kaggle.com/lopuhin/mercari-golf-0-3875-cv-in-75-loc-1900-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hbs.edu/ris/Publication%20Files/kris%20Analytics%20for%20an%20Online%20Retailer_6ef5f3e6-48e7-4923-a2d4-607d3a3d943c.pdf"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RETAIL PRICE </a:t>
            </a:r>
            <a:br>
              <a:rPr lang="en-US" dirty="0"/>
            </a:br>
            <a:r>
              <a:rPr lang="en-US" dirty="0">
                <a:solidFill>
                  <a:srgbClr val="92D050"/>
                </a:solidFill>
              </a:rPr>
              <a:t>PREDICTION</a:t>
            </a:r>
            <a:endParaRPr dirty="0">
              <a:solidFill>
                <a:srgbClr val="92D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4506"/>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Acces</a:t>
            </a:r>
            <a:r>
              <a:rPr lang="en-US" dirty="0">
                <a:solidFill>
                  <a:srgbClr val="92D050"/>
                </a:solidFill>
              </a:rPr>
              <a:t>sibility</a:t>
            </a:r>
            <a:r>
              <a:rPr lang="en-US" dirty="0"/>
              <a:t> </a:t>
            </a:r>
            <a:endParaRPr dirty="0"/>
          </a:p>
        </p:txBody>
      </p:sp>
      <p:sp>
        <p:nvSpPr>
          <p:cNvPr id="595" name="Google Shape;595;p17"/>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dirty="0"/>
              <a:t>The model will be </a:t>
            </a:r>
            <a:r>
              <a:rPr lang="en-US" dirty="0"/>
              <a:t>accessible through any network connected interface</a:t>
            </a:r>
            <a:endParaRPr dirty="0"/>
          </a:p>
          <a:p>
            <a:pPr marL="457200" lvl="0" indent="-342900" algn="l" rtl="0">
              <a:spcBef>
                <a:spcPts val="0"/>
              </a:spcBef>
              <a:spcAft>
                <a:spcPts val="0"/>
              </a:spcAft>
              <a:buSzPts val="1800"/>
              <a:buChar char="▸"/>
            </a:pPr>
            <a:r>
              <a:rPr lang="en" dirty="0"/>
              <a:t>The model will be platform independent</a:t>
            </a:r>
          </a:p>
          <a:p>
            <a:pPr marL="457200" lvl="0" indent="-342900" algn="l" rtl="0">
              <a:spcBef>
                <a:spcPts val="0"/>
              </a:spcBef>
              <a:spcAft>
                <a:spcPts val="0"/>
              </a:spcAft>
              <a:buSzPts val="1800"/>
              <a:buChar char="▸"/>
            </a:pPr>
            <a:r>
              <a:rPr lang="en" dirty="0"/>
              <a:t>Owner can input their data and can get the predicted and optimized results</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grpSp>
        <p:nvGrpSpPr>
          <p:cNvPr id="114" name="Google Shape;4349;p48">
            <a:extLst>
              <a:ext uri="{FF2B5EF4-FFF2-40B4-BE49-F238E27FC236}">
                <a16:creationId xmlns:a16="http://schemas.microsoft.com/office/drawing/2014/main" id="{690104D4-C752-4113-8EB9-760D9B243436}"/>
              </a:ext>
            </a:extLst>
          </p:cNvPr>
          <p:cNvGrpSpPr/>
          <p:nvPr/>
        </p:nvGrpSpPr>
        <p:grpSpPr>
          <a:xfrm>
            <a:off x="7099218" y="1457577"/>
            <a:ext cx="1458674" cy="1629727"/>
            <a:chOff x="2181300" y="231400"/>
            <a:chExt cx="4262637" cy="4762499"/>
          </a:xfrm>
        </p:grpSpPr>
        <p:sp>
          <p:nvSpPr>
            <p:cNvPr id="115" name="Google Shape;4350;p48">
              <a:extLst>
                <a:ext uri="{FF2B5EF4-FFF2-40B4-BE49-F238E27FC236}">
                  <a16:creationId xmlns:a16="http://schemas.microsoft.com/office/drawing/2014/main" id="{E1EDE761-EEE2-454B-A1B9-F8C79BCB1B3A}"/>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4351;p48">
              <a:extLst>
                <a:ext uri="{FF2B5EF4-FFF2-40B4-BE49-F238E27FC236}">
                  <a16:creationId xmlns:a16="http://schemas.microsoft.com/office/drawing/2014/main" id="{24E2C709-295A-46BD-B2F2-7CD1FE18C775}"/>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4352;p48">
              <a:extLst>
                <a:ext uri="{FF2B5EF4-FFF2-40B4-BE49-F238E27FC236}">
                  <a16:creationId xmlns:a16="http://schemas.microsoft.com/office/drawing/2014/main" id="{3C394EBA-5127-404F-83C9-147F34E56CD8}"/>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4353;p48">
              <a:extLst>
                <a:ext uri="{FF2B5EF4-FFF2-40B4-BE49-F238E27FC236}">
                  <a16:creationId xmlns:a16="http://schemas.microsoft.com/office/drawing/2014/main" id="{B1299C0E-D415-4F1A-8BDD-80AE08BDCA3D}"/>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4354;p48">
              <a:extLst>
                <a:ext uri="{FF2B5EF4-FFF2-40B4-BE49-F238E27FC236}">
                  <a16:creationId xmlns:a16="http://schemas.microsoft.com/office/drawing/2014/main" id="{A4121BB6-852C-43E9-B0CC-E8BAF03B0AFB}"/>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4355;p48">
              <a:extLst>
                <a:ext uri="{FF2B5EF4-FFF2-40B4-BE49-F238E27FC236}">
                  <a16:creationId xmlns:a16="http://schemas.microsoft.com/office/drawing/2014/main" id="{A9090F05-04F2-43F5-AD88-BC60DCB1E3F2}"/>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4356;p48">
              <a:extLst>
                <a:ext uri="{FF2B5EF4-FFF2-40B4-BE49-F238E27FC236}">
                  <a16:creationId xmlns:a16="http://schemas.microsoft.com/office/drawing/2014/main" id="{268F4D73-2B21-4F4F-B4A0-2AA9741D112C}"/>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4357;p48">
              <a:extLst>
                <a:ext uri="{FF2B5EF4-FFF2-40B4-BE49-F238E27FC236}">
                  <a16:creationId xmlns:a16="http://schemas.microsoft.com/office/drawing/2014/main" id="{04A4B1E4-E026-4C2C-BF89-8C25A146805B}"/>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4358;p48">
              <a:extLst>
                <a:ext uri="{FF2B5EF4-FFF2-40B4-BE49-F238E27FC236}">
                  <a16:creationId xmlns:a16="http://schemas.microsoft.com/office/drawing/2014/main" id="{7E74DA6B-ACE8-4C1C-BED5-6A67E9B7C92F}"/>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4359;p48">
              <a:extLst>
                <a:ext uri="{FF2B5EF4-FFF2-40B4-BE49-F238E27FC236}">
                  <a16:creationId xmlns:a16="http://schemas.microsoft.com/office/drawing/2014/main" id="{9CE3034D-BA0E-47C5-8689-EC14B95A887E}"/>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4360;p48">
              <a:extLst>
                <a:ext uri="{FF2B5EF4-FFF2-40B4-BE49-F238E27FC236}">
                  <a16:creationId xmlns:a16="http://schemas.microsoft.com/office/drawing/2014/main" id="{9C2E1B61-3C95-4291-9AD3-9951493E710A}"/>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4361;p48">
              <a:extLst>
                <a:ext uri="{FF2B5EF4-FFF2-40B4-BE49-F238E27FC236}">
                  <a16:creationId xmlns:a16="http://schemas.microsoft.com/office/drawing/2014/main" id="{07452DD2-1176-4F71-BAD7-F5AB22DE7636}"/>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4362;p48">
              <a:extLst>
                <a:ext uri="{FF2B5EF4-FFF2-40B4-BE49-F238E27FC236}">
                  <a16:creationId xmlns:a16="http://schemas.microsoft.com/office/drawing/2014/main" id="{9C94208E-2B15-41DE-BEFB-3C8032B32B56}"/>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4363;p48">
              <a:extLst>
                <a:ext uri="{FF2B5EF4-FFF2-40B4-BE49-F238E27FC236}">
                  <a16:creationId xmlns:a16="http://schemas.microsoft.com/office/drawing/2014/main" id="{66823C88-6712-47A4-9DFA-E6614AE15C5A}"/>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4364;p48">
              <a:extLst>
                <a:ext uri="{FF2B5EF4-FFF2-40B4-BE49-F238E27FC236}">
                  <a16:creationId xmlns:a16="http://schemas.microsoft.com/office/drawing/2014/main" id="{7DBFF233-37B9-4E7A-914A-6DB62FA17EBB}"/>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4365;p48">
              <a:extLst>
                <a:ext uri="{FF2B5EF4-FFF2-40B4-BE49-F238E27FC236}">
                  <a16:creationId xmlns:a16="http://schemas.microsoft.com/office/drawing/2014/main" id="{631EDC80-19D5-4B05-BF81-F415C3D84EA1}"/>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4366;p48">
              <a:extLst>
                <a:ext uri="{FF2B5EF4-FFF2-40B4-BE49-F238E27FC236}">
                  <a16:creationId xmlns:a16="http://schemas.microsoft.com/office/drawing/2014/main" id="{C01FA482-5CCA-4547-8342-0BA36642B3B4}"/>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4367;p48">
              <a:extLst>
                <a:ext uri="{FF2B5EF4-FFF2-40B4-BE49-F238E27FC236}">
                  <a16:creationId xmlns:a16="http://schemas.microsoft.com/office/drawing/2014/main" id="{67D0397B-DA9E-4F18-A086-5593F2E8CF15}"/>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4368;p48">
              <a:extLst>
                <a:ext uri="{FF2B5EF4-FFF2-40B4-BE49-F238E27FC236}">
                  <a16:creationId xmlns:a16="http://schemas.microsoft.com/office/drawing/2014/main" id="{B80DDEE3-B897-4637-899C-E2E6E9A98C34}"/>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4369;p48">
              <a:extLst>
                <a:ext uri="{FF2B5EF4-FFF2-40B4-BE49-F238E27FC236}">
                  <a16:creationId xmlns:a16="http://schemas.microsoft.com/office/drawing/2014/main" id="{2A9AD91C-A991-4C94-8D44-71CF29BBD19A}"/>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4370;p48">
              <a:extLst>
                <a:ext uri="{FF2B5EF4-FFF2-40B4-BE49-F238E27FC236}">
                  <a16:creationId xmlns:a16="http://schemas.microsoft.com/office/drawing/2014/main" id="{7E781F8C-F285-47A9-A527-047D288D0813}"/>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4371;p48">
              <a:extLst>
                <a:ext uri="{FF2B5EF4-FFF2-40B4-BE49-F238E27FC236}">
                  <a16:creationId xmlns:a16="http://schemas.microsoft.com/office/drawing/2014/main" id="{32D0FE8F-EC0C-42D4-9674-1934D45BFD1E}"/>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4372;p48">
              <a:extLst>
                <a:ext uri="{FF2B5EF4-FFF2-40B4-BE49-F238E27FC236}">
                  <a16:creationId xmlns:a16="http://schemas.microsoft.com/office/drawing/2014/main" id="{28259C25-700F-42EC-A1F9-3C4ADC8BE9BD}"/>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4373;p48">
              <a:extLst>
                <a:ext uri="{FF2B5EF4-FFF2-40B4-BE49-F238E27FC236}">
                  <a16:creationId xmlns:a16="http://schemas.microsoft.com/office/drawing/2014/main" id="{147295C6-C9D1-4FE0-AB4C-0D60E288B4AF}"/>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4374;p48">
              <a:extLst>
                <a:ext uri="{FF2B5EF4-FFF2-40B4-BE49-F238E27FC236}">
                  <a16:creationId xmlns:a16="http://schemas.microsoft.com/office/drawing/2014/main" id="{8B1D0835-1BC1-4BFF-A491-EF200A01F15E}"/>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4375;p48">
              <a:extLst>
                <a:ext uri="{FF2B5EF4-FFF2-40B4-BE49-F238E27FC236}">
                  <a16:creationId xmlns:a16="http://schemas.microsoft.com/office/drawing/2014/main" id="{EBE2A133-8C72-45F0-B283-4A8B50EBF27B}"/>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4376;p48">
              <a:extLst>
                <a:ext uri="{FF2B5EF4-FFF2-40B4-BE49-F238E27FC236}">
                  <a16:creationId xmlns:a16="http://schemas.microsoft.com/office/drawing/2014/main" id="{4C164297-582F-46AD-ADF2-8F4B20AE647A}"/>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4377;p48">
              <a:extLst>
                <a:ext uri="{FF2B5EF4-FFF2-40B4-BE49-F238E27FC236}">
                  <a16:creationId xmlns:a16="http://schemas.microsoft.com/office/drawing/2014/main" id="{F7739EF0-0333-4708-A0B8-D0B5CD04BEC9}"/>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4378;p48">
              <a:extLst>
                <a:ext uri="{FF2B5EF4-FFF2-40B4-BE49-F238E27FC236}">
                  <a16:creationId xmlns:a16="http://schemas.microsoft.com/office/drawing/2014/main" id="{C11506CE-3F8A-42EC-BD73-FA241290D2ED}"/>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4379;p48">
              <a:extLst>
                <a:ext uri="{FF2B5EF4-FFF2-40B4-BE49-F238E27FC236}">
                  <a16:creationId xmlns:a16="http://schemas.microsoft.com/office/drawing/2014/main" id="{49B90C25-63D2-4C83-8459-249DB600AF1F}"/>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4380;p48">
              <a:extLst>
                <a:ext uri="{FF2B5EF4-FFF2-40B4-BE49-F238E27FC236}">
                  <a16:creationId xmlns:a16="http://schemas.microsoft.com/office/drawing/2014/main" id="{36897346-4EBB-4BD3-BB88-C647C0A255D9}"/>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4381;p48">
              <a:extLst>
                <a:ext uri="{FF2B5EF4-FFF2-40B4-BE49-F238E27FC236}">
                  <a16:creationId xmlns:a16="http://schemas.microsoft.com/office/drawing/2014/main" id="{381DB81E-1F81-4787-9941-739295A75EEC}"/>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4382;p48">
              <a:extLst>
                <a:ext uri="{FF2B5EF4-FFF2-40B4-BE49-F238E27FC236}">
                  <a16:creationId xmlns:a16="http://schemas.microsoft.com/office/drawing/2014/main" id="{EC9B1C51-51A6-4847-8B19-FB56D2E3186F}"/>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4383;p48">
              <a:extLst>
                <a:ext uri="{FF2B5EF4-FFF2-40B4-BE49-F238E27FC236}">
                  <a16:creationId xmlns:a16="http://schemas.microsoft.com/office/drawing/2014/main" id="{4D6E7D94-8846-4A63-BC7E-59DCF645C60D}"/>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4384;p48">
              <a:extLst>
                <a:ext uri="{FF2B5EF4-FFF2-40B4-BE49-F238E27FC236}">
                  <a16:creationId xmlns:a16="http://schemas.microsoft.com/office/drawing/2014/main" id="{743F8F59-BEC2-43DE-BD64-77E244429E76}"/>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4385;p48">
              <a:extLst>
                <a:ext uri="{FF2B5EF4-FFF2-40B4-BE49-F238E27FC236}">
                  <a16:creationId xmlns:a16="http://schemas.microsoft.com/office/drawing/2014/main" id="{EE426DAF-7378-45BC-874A-523F8CCE16A0}"/>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4386;p48">
              <a:extLst>
                <a:ext uri="{FF2B5EF4-FFF2-40B4-BE49-F238E27FC236}">
                  <a16:creationId xmlns:a16="http://schemas.microsoft.com/office/drawing/2014/main" id="{78FC3FFF-C5EA-44B0-AE33-A88FF30F4E8A}"/>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4387;p48">
              <a:extLst>
                <a:ext uri="{FF2B5EF4-FFF2-40B4-BE49-F238E27FC236}">
                  <a16:creationId xmlns:a16="http://schemas.microsoft.com/office/drawing/2014/main" id="{774E044E-FA3B-4089-AFD7-345D8E7942FB}"/>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 name="Google Shape;4388;p48">
              <a:extLst>
                <a:ext uri="{FF2B5EF4-FFF2-40B4-BE49-F238E27FC236}">
                  <a16:creationId xmlns:a16="http://schemas.microsoft.com/office/drawing/2014/main" id="{1BDB143F-8F7C-42AC-9CA7-1002627DBEE0}"/>
                </a:ext>
              </a:extLst>
            </p:cNvPr>
            <p:cNvGrpSpPr/>
            <p:nvPr/>
          </p:nvGrpSpPr>
          <p:grpSpPr>
            <a:xfrm>
              <a:off x="3103642" y="4105408"/>
              <a:ext cx="746807" cy="516445"/>
              <a:chOff x="4884742" y="4921758"/>
              <a:chExt cx="746807" cy="516445"/>
            </a:xfrm>
          </p:grpSpPr>
          <p:sp>
            <p:nvSpPr>
              <p:cNvPr id="305" name="Google Shape;4389;p48">
                <a:extLst>
                  <a:ext uri="{FF2B5EF4-FFF2-40B4-BE49-F238E27FC236}">
                    <a16:creationId xmlns:a16="http://schemas.microsoft.com/office/drawing/2014/main" id="{03A954FD-44DD-4003-A534-0F07670376B2}"/>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4390;p48">
                <a:extLst>
                  <a:ext uri="{FF2B5EF4-FFF2-40B4-BE49-F238E27FC236}">
                    <a16:creationId xmlns:a16="http://schemas.microsoft.com/office/drawing/2014/main" id="{C9BBBED1-EA33-4854-B6EB-5B4ABCC16940}"/>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4391;p48">
                <a:extLst>
                  <a:ext uri="{FF2B5EF4-FFF2-40B4-BE49-F238E27FC236}">
                    <a16:creationId xmlns:a16="http://schemas.microsoft.com/office/drawing/2014/main" id="{E096E501-2133-4219-B7DF-A531F388BA43}"/>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4392;p48">
                <a:extLst>
                  <a:ext uri="{FF2B5EF4-FFF2-40B4-BE49-F238E27FC236}">
                    <a16:creationId xmlns:a16="http://schemas.microsoft.com/office/drawing/2014/main" id="{674037C5-36BF-4078-A9A0-6EBD5119FA95}"/>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4393;p48">
                <a:extLst>
                  <a:ext uri="{FF2B5EF4-FFF2-40B4-BE49-F238E27FC236}">
                    <a16:creationId xmlns:a16="http://schemas.microsoft.com/office/drawing/2014/main" id="{C1063ED6-C29B-48CA-8FD5-8DAE818D6AF7}"/>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4394;p48">
                <a:extLst>
                  <a:ext uri="{FF2B5EF4-FFF2-40B4-BE49-F238E27FC236}">
                    <a16:creationId xmlns:a16="http://schemas.microsoft.com/office/drawing/2014/main" id="{F8800C35-979B-42F3-9F71-FC5ACE613090}"/>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4395;p48">
                <a:extLst>
                  <a:ext uri="{FF2B5EF4-FFF2-40B4-BE49-F238E27FC236}">
                    <a16:creationId xmlns:a16="http://schemas.microsoft.com/office/drawing/2014/main" id="{46E78D84-4895-4BF0-8A62-7295C7D5F417}"/>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4396;p48">
                <a:extLst>
                  <a:ext uri="{FF2B5EF4-FFF2-40B4-BE49-F238E27FC236}">
                    <a16:creationId xmlns:a16="http://schemas.microsoft.com/office/drawing/2014/main" id="{A2A7A8C5-0F28-4EB1-A6C9-CBD0D532C653}"/>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4397;p48">
                <a:extLst>
                  <a:ext uri="{FF2B5EF4-FFF2-40B4-BE49-F238E27FC236}">
                    <a16:creationId xmlns:a16="http://schemas.microsoft.com/office/drawing/2014/main" id="{20C5FB19-C3FF-48CE-9AFB-8C8B37D00751}"/>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4398;p48">
                <a:extLst>
                  <a:ext uri="{FF2B5EF4-FFF2-40B4-BE49-F238E27FC236}">
                    <a16:creationId xmlns:a16="http://schemas.microsoft.com/office/drawing/2014/main" id="{59E6F5E2-646E-4A92-A846-9A9B1615B8CE}"/>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4399;p48">
                <a:extLst>
                  <a:ext uri="{FF2B5EF4-FFF2-40B4-BE49-F238E27FC236}">
                    <a16:creationId xmlns:a16="http://schemas.microsoft.com/office/drawing/2014/main" id="{3E35A5DA-9563-412D-B84D-3B1242E052CF}"/>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4400;p48">
                <a:extLst>
                  <a:ext uri="{FF2B5EF4-FFF2-40B4-BE49-F238E27FC236}">
                    <a16:creationId xmlns:a16="http://schemas.microsoft.com/office/drawing/2014/main" id="{CBDF0F12-A6F8-4D90-97DF-8D30275F55B1}"/>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4401;p48">
                <a:extLst>
                  <a:ext uri="{FF2B5EF4-FFF2-40B4-BE49-F238E27FC236}">
                    <a16:creationId xmlns:a16="http://schemas.microsoft.com/office/drawing/2014/main" id="{6ABBB990-1DF9-47AA-9018-FBA611B46DF4}"/>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4402;p48">
                <a:extLst>
                  <a:ext uri="{FF2B5EF4-FFF2-40B4-BE49-F238E27FC236}">
                    <a16:creationId xmlns:a16="http://schemas.microsoft.com/office/drawing/2014/main" id="{21B88307-4017-49B1-AC7B-430A533ED553}"/>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4403;p48">
                <a:extLst>
                  <a:ext uri="{FF2B5EF4-FFF2-40B4-BE49-F238E27FC236}">
                    <a16:creationId xmlns:a16="http://schemas.microsoft.com/office/drawing/2014/main" id="{5518C4F8-560D-4956-B8C6-72CE1164102A}"/>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4404;p48">
                <a:extLst>
                  <a:ext uri="{FF2B5EF4-FFF2-40B4-BE49-F238E27FC236}">
                    <a16:creationId xmlns:a16="http://schemas.microsoft.com/office/drawing/2014/main" id="{97B677F2-0E8A-4D77-94AD-E1A0A82D6DC5}"/>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4405;p48">
                <a:extLst>
                  <a:ext uri="{FF2B5EF4-FFF2-40B4-BE49-F238E27FC236}">
                    <a16:creationId xmlns:a16="http://schemas.microsoft.com/office/drawing/2014/main" id="{A92DEEE1-A339-4FFD-8270-D37936C8C455}"/>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4406;p48">
              <a:extLst>
                <a:ext uri="{FF2B5EF4-FFF2-40B4-BE49-F238E27FC236}">
                  <a16:creationId xmlns:a16="http://schemas.microsoft.com/office/drawing/2014/main" id="{B20638B2-FCA0-4A7A-9FB6-7A2D97DE5D10}"/>
                </a:ext>
              </a:extLst>
            </p:cNvPr>
            <p:cNvGrpSpPr/>
            <p:nvPr/>
          </p:nvGrpSpPr>
          <p:grpSpPr>
            <a:xfrm>
              <a:off x="3213031" y="4002823"/>
              <a:ext cx="664504" cy="467011"/>
              <a:chOff x="4994131" y="4819173"/>
              <a:chExt cx="664504" cy="467011"/>
            </a:xfrm>
          </p:grpSpPr>
          <p:sp>
            <p:nvSpPr>
              <p:cNvPr id="289" name="Google Shape;4407;p48">
                <a:extLst>
                  <a:ext uri="{FF2B5EF4-FFF2-40B4-BE49-F238E27FC236}">
                    <a16:creationId xmlns:a16="http://schemas.microsoft.com/office/drawing/2014/main" id="{DE802901-2EE5-43E0-9D87-06EFC5385F7F}"/>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4408;p48">
                <a:extLst>
                  <a:ext uri="{FF2B5EF4-FFF2-40B4-BE49-F238E27FC236}">
                    <a16:creationId xmlns:a16="http://schemas.microsoft.com/office/drawing/2014/main" id="{C9787121-DB70-4A51-B5D9-9645EFAB0AB2}"/>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4409;p48">
                <a:extLst>
                  <a:ext uri="{FF2B5EF4-FFF2-40B4-BE49-F238E27FC236}">
                    <a16:creationId xmlns:a16="http://schemas.microsoft.com/office/drawing/2014/main" id="{F6DA40FE-F7D8-484E-B0BD-9E3AD0D1981A}"/>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4410;p48">
                <a:extLst>
                  <a:ext uri="{FF2B5EF4-FFF2-40B4-BE49-F238E27FC236}">
                    <a16:creationId xmlns:a16="http://schemas.microsoft.com/office/drawing/2014/main" id="{4DFEF4F3-2C96-46E7-8BFC-87EEC199A8E0}"/>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4411;p48">
                <a:extLst>
                  <a:ext uri="{FF2B5EF4-FFF2-40B4-BE49-F238E27FC236}">
                    <a16:creationId xmlns:a16="http://schemas.microsoft.com/office/drawing/2014/main" id="{39C50796-C0C5-4A36-BB2A-F29117DD71CD}"/>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4412;p48">
                <a:extLst>
                  <a:ext uri="{FF2B5EF4-FFF2-40B4-BE49-F238E27FC236}">
                    <a16:creationId xmlns:a16="http://schemas.microsoft.com/office/drawing/2014/main" id="{F9D79A98-FC4F-4DB5-B3D3-A75D5B2A8AE6}"/>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4413;p48">
                <a:extLst>
                  <a:ext uri="{FF2B5EF4-FFF2-40B4-BE49-F238E27FC236}">
                    <a16:creationId xmlns:a16="http://schemas.microsoft.com/office/drawing/2014/main" id="{0C207A7D-DD4C-462C-B2C6-073446BF6FF5}"/>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4414;p48">
                <a:extLst>
                  <a:ext uri="{FF2B5EF4-FFF2-40B4-BE49-F238E27FC236}">
                    <a16:creationId xmlns:a16="http://schemas.microsoft.com/office/drawing/2014/main" id="{BF9B1CB3-284C-444A-810E-FF90B230E6CB}"/>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4415;p48">
                <a:extLst>
                  <a:ext uri="{FF2B5EF4-FFF2-40B4-BE49-F238E27FC236}">
                    <a16:creationId xmlns:a16="http://schemas.microsoft.com/office/drawing/2014/main" id="{DF6A41B1-588D-48DF-9116-5D328DE36178}"/>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4416;p48">
                <a:extLst>
                  <a:ext uri="{FF2B5EF4-FFF2-40B4-BE49-F238E27FC236}">
                    <a16:creationId xmlns:a16="http://schemas.microsoft.com/office/drawing/2014/main" id="{454E4B6E-77DE-476C-96A5-6825729ACB24}"/>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4417;p48">
                <a:extLst>
                  <a:ext uri="{FF2B5EF4-FFF2-40B4-BE49-F238E27FC236}">
                    <a16:creationId xmlns:a16="http://schemas.microsoft.com/office/drawing/2014/main" id="{5FEECACA-E0C0-405F-B5CC-B480A66D3E0C}"/>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4418;p48">
                <a:extLst>
                  <a:ext uri="{FF2B5EF4-FFF2-40B4-BE49-F238E27FC236}">
                    <a16:creationId xmlns:a16="http://schemas.microsoft.com/office/drawing/2014/main" id="{D79C7C15-E33E-4C6C-BAD2-20D970733498}"/>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4419;p48">
                <a:extLst>
                  <a:ext uri="{FF2B5EF4-FFF2-40B4-BE49-F238E27FC236}">
                    <a16:creationId xmlns:a16="http://schemas.microsoft.com/office/drawing/2014/main" id="{EC941BCB-7925-44DD-902E-5FC34535CC8C}"/>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4420;p48">
                <a:extLst>
                  <a:ext uri="{FF2B5EF4-FFF2-40B4-BE49-F238E27FC236}">
                    <a16:creationId xmlns:a16="http://schemas.microsoft.com/office/drawing/2014/main" id="{988680D5-4AC3-48BF-A894-FB957280F1B2}"/>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4421;p48">
                <a:extLst>
                  <a:ext uri="{FF2B5EF4-FFF2-40B4-BE49-F238E27FC236}">
                    <a16:creationId xmlns:a16="http://schemas.microsoft.com/office/drawing/2014/main" id="{B021AC51-DCB1-40AC-A5A9-1B3F942FDA7E}"/>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4422;p48">
                <a:extLst>
                  <a:ext uri="{FF2B5EF4-FFF2-40B4-BE49-F238E27FC236}">
                    <a16:creationId xmlns:a16="http://schemas.microsoft.com/office/drawing/2014/main" id="{787017FC-747E-4E64-8A16-7AB3F7A3AFBA}"/>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 name="Google Shape;4423;p48">
              <a:extLst>
                <a:ext uri="{FF2B5EF4-FFF2-40B4-BE49-F238E27FC236}">
                  <a16:creationId xmlns:a16="http://schemas.microsoft.com/office/drawing/2014/main" id="{825DAB09-2506-414B-8A3B-FCD77F15C180}"/>
                </a:ext>
              </a:extLst>
            </p:cNvPr>
            <p:cNvGrpSpPr/>
            <p:nvPr/>
          </p:nvGrpSpPr>
          <p:grpSpPr>
            <a:xfrm>
              <a:off x="3192597" y="3904144"/>
              <a:ext cx="664599" cy="467011"/>
              <a:chOff x="4973697" y="4720494"/>
              <a:chExt cx="664599" cy="467011"/>
            </a:xfrm>
          </p:grpSpPr>
          <p:sp>
            <p:nvSpPr>
              <p:cNvPr id="273" name="Google Shape;4424;p48">
                <a:extLst>
                  <a:ext uri="{FF2B5EF4-FFF2-40B4-BE49-F238E27FC236}">
                    <a16:creationId xmlns:a16="http://schemas.microsoft.com/office/drawing/2014/main" id="{E54FEDC5-4531-4159-9CCA-323F8B385116}"/>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4425;p48">
                <a:extLst>
                  <a:ext uri="{FF2B5EF4-FFF2-40B4-BE49-F238E27FC236}">
                    <a16:creationId xmlns:a16="http://schemas.microsoft.com/office/drawing/2014/main" id="{DAEF56E7-DD51-458B-8094-C8865D7A14DF}"/>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4426;p48">
                <a:extLst>
                  <a:ext uri="{FF2B5EF4-FFF2-40B4-BE49-F238E27FC236}">
                    <a16:creationId xmlns:a16="http://schemas.microsoft.com/office/drawing/2014/main" id="{E92750DB-9EE7-4057-BAD7-144B072F4EE6}"/>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4427;p48">
                <a:extLst>
                  <a:ext uri="{FF2B5EF4-FFF2-40B4-BE49-F238E27FC236}">
                    <a16:creationId xmlns:a16="http://schemas.microsoft.com/office/drawing/2014/main" id="{6813F5EB-46A7-48F6-BF96-A5D95D4E849B}"/>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4428;p48">
                <a:extLst>
                  <a:ext uri="{FF2B5EF4-FFF2-40B4-BE49-F238E27FC236}">
                    <a16:creationId xmlns:a16="http://schemas.microsoft.com/office/drawing/2014/main" id="{B14D20FB-DA0D-42E0-9716-2B9C7AFC19B5}"/>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4429;p48">
                <a:extLst>
                  <a:ext uri="{FF2B5EF4-FFF2-40B4-BE49-F238E27FC236}">
                    <a16:creationId xmlns:a16="http://schemas.microsoft.com/office/drawing/2014/main" id="{7D413418-FB07-486E-BAC3-AE90CACA71D0}"/>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4430;p48">
                <a:extLst>
                  <a:ext uri="{FF2B5EF4-FFF2-40B4-BE49-F238E27FC236}">
                    <a16:creationId xmlns:a16="http://schemas.microsoft.com/office/drawing/2014/main" id="{F6239737-6DD8-4150-8059-EDFDC0853336}"/>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4431;p48">
                <a:extLst>
                  <a:ext uri="{FF2B5EF4-FFF2-40B4-BE49-F238E27FC236}">
                    <a16:creationId xmlns:a16="http://schemas.microsoft.com/office/drawing/2014/main" id="{284B84CB-EFB7-41C1-9896-61A72E654A5A}"/>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4432;p48">
                <a:extLst>
                  <a:ext uri="{FF2B5EF4-FFF2-40B4-BE49-F238E27FC236}">
                    <a16:creationId xmlns:a16="http://schemas.microsoft.com/office/drawing/2014/main" id="{DBA00DF5-D4B6-4856-8BD0-3F8B007C7E1F}"/>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4433;p48">
                <a:extLst>
                  <a:ext uri="{FF2B5EF4-FFF2-40B4-BE49-F238E27FC236}">
                    <a16:creationId xmlns:a16="http://schemas.microsoft.com/office/drawing/2014/main" id="{791B2F35-0606-48D2-A6C1-AE251BBA4F82}"/>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4434;p48">
                <a:extLst>
                  <a:ext uri="{FF2B5EF4-FFF2-40B4-BE49-F238E27FC236}">
                    <a16:creationId xmlns:a16="http://schemas.microsoft.com/office/drawing/2014/main" id="{EC3955B6-1038-473E-B169-9522B58A330C}"/>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4435;p48">
                <a:extLst>
                  <a:ext uri="{FF2B5EF4-FFF2-40B4-BE49-F238E27FC236}">
                    <a16:creationId xmlns:a16="http://schemas.microsoft.com/office/drawing/2014/main" id="{4ADA46F3-9A7D-4C5E-9F0A-5F109301225C}"/>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4436;p48">
                <a:extLst>
                  <a:ext uri="{FF2B5EF4-FFF2-40B4-BE49-F238E27FC236}">
                    <a16:creationId xmlns:a16="http://schemas.microsoft.com/office/drawing/2014/main" id="{EABBDCA3-13E9-4992-9E87-25B6E49FC3E9}"/>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4437;p48">
                <a:extLst>
                  <a:ext uri="{FF2B5EF4-FFF2-40B4-BE49-F238E27FC236}">
                    <a16:creationId xmlns:a16="http://schemas.microsoft.com/office/drawing/2014/main" id="{128CF6E3-79E3-4C44-9187-C1C0E2D4A239}"/>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4438;p48">
                <a:extLst>
                  <a:ext uri="{FF2B5EF4-FFF2-40B4-BE49-F238E27FC236}">
                    <a16:creationId xmlns:a16="http://schemas.microsoft.com/office/drawing/2014/main" id="{09A8998A-4628-44A5-9F02-15CBBB27BED6}"/>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4439;p48">
                <a:extLst>
                  <a:ext uri="{FF2B5EF4-FFF2-40B4-BE49-F238E27FC236}">
                    <a16:creationId xmlns:a16="http://schemas.microsoft.com/office/drawing/2014/main" id="{47481BCF-5A5A-4852-AC7A-20E7398E0D5C}"/>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 name="Google Shape;4440;p48">
              <a:extLst>
                <a:ext uri="{FF2B5EF4-FFF2-40B4-BE49-F238E27FC236}">
                  <a16:creationId xmlns:a16="http://schemas.microsoft.com/office/drawing/2014/main" id="{6130485C-5889-4F5A-918B-69636A31DF76}"/>
                </a:ext>
              </a:extLst>
            </p:cNvPr>
            <p:cNvGrpSpPr/>
            <p:nvPr/>
          </p:nvGrpSpPr>
          <p:grpSpPr>
            <a:xfrm>
              <a:off x="3220919" y="3808894"/>
              <a:ext cx="664504" cy="467011"/>
              <a:chOff x="5002019" y="4625244"/>
              <a:chExt cx="664504" cy="467011"/>
            </a:xfrm>
          </p:grpSpPr>
          <p:sp>
            <p:nvSpPr>
              <p:cNvPr id="257" name="Google Shape;4441;p48">
                <a:extLst>
                  <a:ext uri="{FF2B5EF4-FFF2-40B4-BE49-F238E27FC236}">
                    <a16:creationId xmlns:a16="http://schemas.microsoft.com/office/drawing/2014/main" id="{F97A9B46-496C-4669-AB69-C9D6B99C778C}"/>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4442;p48">
                <a:extLst>
                  <a:ext uri="{FF2B5EF4-FFF2-40B4-BE49-F238E27FC236}">
                    <a16:creationId xmlns:a16="http://schemas.microsoft.com/office/drawing/2014/main" id="{576EDE88-B78A-48C9-A5F5-4C53DE4B3EFC}"/>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4443;p48">
                <a:extLst>
                  <a:ext uri="{FF2B5EF4-FFF2-40B4-BE49-F238E27FC236}">
                    <a16:creationId xmlns:a16="http://schemas.microsoft.com/office/drawing/2014/main" id="{F768FA97-4B89-43A7-AD16-29CC2CF94D76}"/>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4444;p48">
                <a:extLst>
                  <a:ext uri="{FF2B5EF4-FFF2-40B4-BE49-F238E27FC236}">
                    <a16:creationId xmlns:a16="http://schemas.microsoft.com/office/drawing/2014/main" id="{C8F51AB0-4C38-47EC-9D11-C7E1F194D7C3}"/>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4445;p48">
                <a:extLst>
                  <a:ext uri="{FF2B5EF4-FFF2-40B4-BE49-F238E27FC236}">
                    <a16:creationId xmlns:a16="http://schemas.microsoft.com/office/drawing/2014/main" id="{EABD0FC9-B50D-4656-B2D2-358A740D60CB}"/>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4446;p48">
                <a:extLst>
                  <a:ext uri="{FF2B5EF4-FFF2-40B4-BE49-F238E27FC236}">
                    <a16:creationId xmlns:a16="http://schemas.microsoft.com/office/drawing/2014/main" id="{83D2A297-FE43-4DB0-973B-0694476DA90F}"/>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4447;p48">
                <a:extLst>
                  <a:ext uri="{FF2B5EF4-FFF2-40B4-BE49-F238E27FC236}">
                    <a16:creationId xmlns:a16="http://schemas.microsoft.com/office/drawing/2014/main" id="{C5082E86-862D-4994-B261-9FB3C18315D5}"/>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4448;p48">
                <a:extLst>
                  <a:ext uri="{FF2B5EF4-FFF2-40B4-BE49-F238E27FC236}">
                    <a16:creationId xmlns:a16="http://schemas.microsoft.com/office/drawing/2014/main" id="{1D8A5323-3272-46C7-8800-A509D91C2E39}"/>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4449;p48">
                <a:extLst>
                  <a:ext uri="{FF2B5EF4-FFF2-40B4-BE49-F238E27FC236}">
                    <a16:creationId xmlns:a16="http://schemas.microsoft.com/office/drawing/2014/main" id="{089B98C7-F5EB-4D8F-9759-A13AD64C5421}"/>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4450;p48">
                <a:extLst>
                  <a:ext uri="{FF2B5EF4-FFF2-40B4-BE49-F238E27FC236}">
                    <a16:creationId xmlns:a16="http://schemas.microsoft.com/office/drawing/2014/main" id="{4676FB63-6F40-4971-A0CB-AE7BEC898A52}"/>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4451;p48">
                <a:extLst>
                  <a:ext uri="{FF2B5EF4-FFF2-40B4-BE49-F238E27FC236}">
                    <a16:creationId xmlns:a16="http://schemas.microsoft.com/office/drawing/2014/main" id="{9E70D0B1-A6E6-427C-916D-1957D4D2859B}"/>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4452;p48">
                <a:extLst>
                  <a:ext uri="{FF2B5EF4-FFF2-40B4-BE49-F238E27FC236}">
                    <a16:creationId xmlns:a16="http://schemas.microsoft.com/office/drawing/2014/main" id="{29711A32-3D2F-41C4-ACA2-707C373E8D8A}"/>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4453;p48">
                <a:extLst>
                  <a:ext uri="{FF2B5EF4-FFF2-40B4-BE49-F238E27FC236}">
                    <a16:creationId xmlns:a16="http://schemas.microsoft.com/office/drawing/2014/main" id="{B94D8D83-302D-485A-B13D-4675A4DF6641}"/>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4454;p48">
                <a:extLst>
                  <a:ext uri="{FF2B5EF4-FFF2-40B4-BE49-F238E27FC236}">
                    <a16:creationId xmlns:a16="http://schemas.microsoft.com/office/drawing/2014/main" id="{6DD7B159-799E-4DFF-B832-A675D74FD292}"/>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4455;p48">
                <a:extLst>
                  <a:ext uri="{FF2B5EF4-FFF2-40B4-BE49-F238E27FC236}">
                    <a16:creationId xmlns:a16="http://schemas.microsoft.com/office/drawing/2014/main" id="{D3A29720-B668-4AF1-B7F6-5C5990DF245A}"/>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4456;p48">
                <a:extLst>
                  <a:ext uri="{FF2B5EF4-FFF2-40B4-BE49-F238E27FC236}">
                    <a16:creationId xmlns:a16="http://schemas.microsoft.com/office/drawing/2014/main" id="{F360ED33-0309-4045-B599-9250C3D35268}"/>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4457;p48">
              <a:extLst>
                <a:ext uri="{FF2B5EF4-FFF2-40B4-BE49-F238E27FC236}">
                  <a16:creationId xmlns:a16="http://schemas.microsoft.com/office/drawing/2014/main" id="{41A39F3C-FDE5-4929-AC83-09D5A88FE26B}"/>
                </a:ext>
              </a:extLst>
            </p:cNvPr>
            <p:cNvGrpSpPr/>
            <p:nvPr/>
          </p:nvGrpSpPr>
          <p:grpSpPr>
            <a:xfrm>
              <a:off x="3200486" y="3710215"/>
              <a:ext cx="664598" cy="467011"/>
              <a:chOff x="4981586" y="4526565"/>
              <a:chExt cx="664598" cy="467011"/>
            </a:xfrm>
          </p:grpSpPr>
          <p:sp>
            <p:nvSpPr>
              <p:cNvPr id="241" name="Google Shape;4458;p48">
                <a:extLst>
                  <a:ext uri="{FF2B5EF4-FFF2-40B4-BE49-F238E27FC236}">
                    <a16:creationId xmlns:a16="http://schemas.microsoft.com/office/drawing/2014/main" id="{A11F03DB-854C-41DB-935D-17B688137C1F}"/>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4459;p48">
                <a:extLst>
                  <a:ext uri="{FF2B5EF4-FFF2-40B4-BE49-F238E27FC236}">
                    <a16:creationId xmlns:a16="http://schemas.microsoft.com/office/drawing/2014/main" id="{DE291814-0393-40AF-8CEF-C412164AF459}"/>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4460;p48">
                <a:extLst>
                  <a:ext uri="{FF2B5EF4-FFF2-40B4-BE49-F238E27FC236}">
                    <a16:creationId xmlns:a16="http://schemas.microsoft.com/office/drawing/2014/main" id="{5B1E0D7A-49CD-483D-9CD0-ED6F1CBD7CE3}"/>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4461;p48">
                <a:extLst>
                  <a:ext uri="{FF2B5EF4-FFF2-40B4-BE49-F238E27FC236}">
                    <a16:creationId xmlns:a16="http://schemas.microsoft.com/office/drawing/2014/main" id="{C660AA03-2F2A-4B2F-B465-87E94B7510F3}"/>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4462;p48">
                <a:extLst>
                  <a:ext uri="{FF2B5EF4-FFF2-40B4-BE49-F238E27FC236}">
                    <a16:creationId xmlns:a16="http://schemas.microsoft.com/office/drawing/2014/main" id="{9EBF83F8-F596-4833-999E-B87D5700B2AB}"/>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4463;p48">
                <a:extLst>
                  <a:ext uri="{FF2B5EF4-FFF2-40B4-BE49-F238E27FC236}">
                    <a16:creationId xmlns:a16="http://schemas.microsoft.com/office/drawing/2014/main" id="{4739D9D2-3ED4-406E-A658-FB24E2E3CE91}"/>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4464;p48">
                <a:extLst>
                  <a:ext uri="{FF2B5EF4-FFF2-40B4-BE49-F238E27FC236}">
                    <a16:creationId xmlns:a16="http://schemas.microsoft.com/office/drawing/2014/main" id="{F4DED7A2-867A-4F91-9DD5-862AFCB8FC09}"/>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4465;p48">
                <a:extLst>
                  <a:ext uri="{FF2B5EF4-FFF2-40B4-BE49-F238E27FC236}">
                    <a16:creationId xmlns:a16="http://schemas.microsoft.com/office/drawing/2014/main" id="{3548F16B-7C28-4E31-B190-81821797B7F5}"/>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4466;p48">
                <a:extLst>
                  <a:ext uri="{FF2B5EF4-FFF2-40B4-BE49-F238E27FC236}">
                    <a16:creationId xmlns:a16="http://schemas.microsoft.com/office/drawing/2014/main" id="{6CDF7240-756F-4DAB-938A-6B7A3A13B4FB}"/>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4467;p48">
                <a:extLst>
                  <a:ext uri="{FF2B5EF4-FFF2-40B4-BE49-F238E27FC236}">
                    <a16:creationId xmlns:a16="http://schemas.microsoft.com/office/drawing/2014/main" id="{E9C7E20B-5AAB-49FA-B131-44EC19A985E6}"/>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4468;p48">
                <a:extLst>
                  <a:ext uri="{FF2B5EF4-FFF2-40B4-BE49-F238E27FC236}">
                    <a16:creationId xmlns:a16="http://schemas.microsoft.com/office/drawing/2014/main" id="{2E91B63F-78D1-457C-B276-074556310119}"/>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4469;p48">
                <a:extLst>
                  <a:ext uri="{FF2B5EF4-FFF2-40B4-BE49-F238E27FC236}">
                    <a16:creationId xmlns:a16="http://schemas.microsoft.com/office/drawing/2014/main" id="{AFED2412-8144-4087-9464-165BF370266D}"/>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4470;p48">
                <a:extLst>
                  <a:ext uri="{FF2B5EF4-FFF2-40B4-BE49-F238E27FC236}">
                    <a16:creationId xmlns:a16="http://schemas.microsoft.com/office/drawing/2014/main" id="{70DE21C8-BF05-4474-AF45-E9692F7F5DBE}"/>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4471;p48">
                <a:extLst>
                  <a:ext uri="{FF2B5EF4-FFF2-40B4-BE49-F238E27FC236}">
                    <a16:creationId xmlns:a16="http://schemas.microsoft.com/office/drawing/2014/main" id="{1B4341E1-DC15-4A32-98C8-F7C5BA483D04}"/>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4472;p48">
                <a:extLst>
                  <a:ext uri="{FF2B5EF4-FFF2-40B4-BE49-F238E27FC236}">
                    <a16:creationId xmlns:a16="http://schemas.microsoft.com/office/drawing/2014/main" id="{9EEFE211-79A8-42C4-9935-98191B1E8343}"/>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4473;p48">
                <a:extLst>
                  <a:ext uri="{FF2B5EF4-FFF2-40B4-BE49-F238E27FC236}">
                    <a16:creationId xmlns:a16="http://schemas.microsoft.com/office/drawing/2014/main" id="{FD167863-C12E-46AF-9A0D-6779B447F39F}"/>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 name="Google Shape;4474;p48">
              <a:extLst>
                <a:ext uri="{FF2B5EF4-FFF2-40B4-BE49-F238E27FC236}">
                  <a16:creationId xmlns:a16="http://schemas.microsoft.com/office/drawing/2014/main" id="{5A8EE3D5-4F61-42AD-AC3B-6F35A796E25A}"/>
                </a:ext>
              </a:extLst>
            </p:cNvPr>
            <p:cNvGrpSpPr/>
            <p:nvPr/>
          </p:nvGrpSpPr>
          <p:grpSpPr>
            <a:xfrm>
              <a:off x="2181300" y="4477454"/>
              <a:ext cx="746806" cy="516445"/>
              <a:chOff x="3962400" y="5293804"/>
              <a:chExt cx="746806" cy="516445"/>
            </a:xfrm>
          </p:grpSpPr>
          <p:sp>
            <p:nvSpPr>
              <p:cNvPr id="224" name="Google Shape;4475;p48">
                <a:extLst>
                  <a:ext uri="{FF2B5EF4-FFF2-40B4-BE49-F238E27FC236}">
                    <a16:creationId xmlns:a16="http://schemas.microsoft.com/office/drawing/2014/main" id="{C1346405-CB0A-4817-A9EF-6C3DA4E29346}"/>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4476;p48">
                <a:extLst>
                  <a:ext uri="{FF2B5EF4-FFF2-40B4-BE49-F238E27FC236}">
                    <a16:creationId xmlns:a16="http://schemas.microsoft.com/office/drawing/2014/main" id="{3C1BAD33-B554-4B02-B9D7-AE9856701D3A}"/>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4477;p48">
                <a:extLst>
                  <a:ext uri="{FF2B5EF4-FFF2-40B4-BE49-F238E27FC236}">
                    <a16:creationId xmlns:a16="http://schemas.microsoft.com/office/drawing/2014/main" id="{16ACE20D-7192-4768-A632-E4F1DDD58178}"/>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4478;p48">
                <a:extLst>
                  <a:ext uri="{FF2B5EF4-FFF2-40B4-BE49-F238E27FC236}">
                    <a16:creationId xmlns:a16="http://schemas.microsoft.com/office/drawing/2014/main" id="{B9F79468-C6AE-45B8-AB57-73B59A3D800C}"/>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4479;p48">
                <a:extLst>
                  <a:ext uri="{FF2B5EF4-FFF2-40B4-BE49-F238E27FC236}">
                    <a16:creationId xmlns:a16="http://schemas.microsoft.com/office/drawing/2014/main" id="{6C73DC51-4290-4F03-A0D2-D63906754090}"/>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4480;p48">
                <a:extLst>
                  <a:ext uri="{FF2B5EF4-FFF2-40B4-BE49-F238E27FC236}">
                    <a16:creationId xmlns:a16="http://schemas.microsoft.com/office/drawing/2014/main" id="{000EB86E-8AA0-453B-9B24-8DA88620BFCF}"/>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4481;p48">
                <a:extLst>
                  <a:ext uri="{FF2B5EF4-FFF2-40B4-BE49-F238E27FC236}">
                    <a16:creationId xmlns:a16="http://schemas.microsoft.com/office/drawing/2014/main" id="{12F85E06-BDA5-41F5-8748-8CEACA57D642}"/>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4482;p48">
                <a:extLst>
                  <a:ext uri="{FF2B5EF4-FFF2-40B4-BE49-F238E27FC236}">
                    <a16:creationId xmlns:a16="http://schemas.microsoft.com/office/drawing/2014/main" id="{015129FF-88ED-4C72-9045-270FF828756E}"/>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4483;p48">
                <a:extLst>
                  <a:ext uri="{FF2B5EF4-FFF2-40B4-BE49-F238E27FC236}">
                    <a16:creationId xmlns:a16="http://schemas.microsoft.com/office/drawing/2014/main" id="{E5ADE616-12F2-4C1C-8FE4-42EAC67F8D89}"/>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4484;p48">
                <a:extLst>
                  <a:ext uri="{FF2B5EF4-FFF2-40B4-BE49-F238E27FC236}">
                    <a16:creationId xmlns:a16="http://schemas.microsoft.com/office/drawing/2014/main" id="{AE82A21E-08B4-4C04-A2EB-2F205BAA1DE2}"/>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4485;p48">
                <a:extLst>
                  <a:ext uri="{FF2B5EF4-FFF2-40B4-BE49-F238E27FC236}">
                    <a16:creationId xmlns:a16="http://schemas.microsoft.com/office/drawing/2014/main" id="{72F37B59-960E-4A68-9060-4A95B879B5FE}"/>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4486;p48">
                <a:extLst>
                  <a:ext uri="{FF2B5EF4-FFF2-40B4-BE49-F238E27FC236}">
                    <a16:creationId xmlns:a16="http://schemas.microsoft.com/office/drawing/2014/main" id="{21FEFBB4-FCB9-4B6A-A48C-3ADDF53C0799}"/>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4487;p48">
                <a:extLst>
                  <a:ext uri="{FF2B5EF4-FFF2-40B4-BE49-F238E27FC236}">
                    <a16:creationId xmlns:a16="http://schemas.microsoft.com/office/drawing/2014/main" id="{EDE96FF8-3205-411E-A3A7-1972649E47C2}"/>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4488;p48">
                <a:extLst>
                  <a:ext uri="{FF2B5EF4-FFF2-40B4-BE49-F238E27FC236}">
                    <a16:creationId xmlns:a16="http://schemas.microsoft.com/office/drawing/2014/main" id="{34858B87-B49D-4AD5-8BE5-4227538468B2}"/>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4489;p48">
                <a:extLst>
                  <a:ext uri="{FF2B5EF4-FFF2-40B4-BE49-F238E27FC236}">
                    <a16:creationId xmlns:a16="http://schemas.microsoft.com/office/drawing/2014/main" id="{88227DC7-8F9B-4C25-9C40-923D4ABD1DD7}"/>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4490;p48">
                <a:extLst>
                  <a:ext uri="{FF2B5EF4-FFF2-40B4-BE49-F238E27FC236}">
                    <a16:creationId xmlns:a16="http://schemas.microsoft.com/office/drawing/2014/main" id="{77BA375C-AF4E-445B-841E-7339100DA674}"/>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4491;p48">
                <a:extLst>
                  <a:ext uri="{FF2B5EF4-FFF2-40B4-BE49-F238E27FC236}">
                    <a16:creationId xmlns:a16="http://schemas.microsoft.com/office/drawing/2014/main" id="{35BA2EDA-D325-42E7-B13E-7437E336C547}"/>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4492;p48">
              <a:extLst>
                <a:ext uri="{FF2B5EF4-FFF2-40B4-BE49-F238E27FC236}">
                  <a16:creationId xmlns:a16="http://schemas.microsoft.com/office/drawing/2014/main" id="{F53B3FD3-3F8A-4CD8-B138-8D7448E7A831}"/>
                </a:ext>
              </a:extLst>
            </p:cNvPr>
            <p:cNvGrpSpPr/>
            <p:nvPr/>
          </p:nvGrpSpPr>
          <p:grpSpPr>
            <a:xfrm>
              <a:off x="2290688" y="4374965"/>
              <a:ext cx="664599" cy="467010"/>
              <a:chOff x="4071788" y="5191315"/>
              <a:chExt cx="664599" cy="467010"/>
            </a:xfrm>
          </p:grpSpPr>
          <p:sp>
            <p:nvSpPr>
              <p:cNvPr id="208" name="Google Shape;4493;p48">
                <a:extLst>
                  <a:ext uri="{FF2B5EF4-FFF2-40B4-BE49-F238E27FC236}">
                    <a16:creationId xmlns:a16="http://schemas.microsoft.com/office/drawing/2014/main" id="{41256CCE-4A0E-4D33-8F5F-731C74D07557}"/>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4494;p48">
                <a:extLst>
                  <a:ext uri="{FF2B5EF4-FFF2-40B4-BE49-F238E27FC236}">
                    <a16:creationId xmlns:a16="http://schemas.microsoft.com/office/drawing/2014/main" id="{A5C2D4B4-D2CC-47F3-911C-6360890FE27E}"/>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4495;p48">
                <a:extLst>
                  <a:ext uri="{FF2B5EF4-FFF2-40B4-BE49-F238E27FC236}">
                    <a16:creationId xmlns:a16="http://schemas.microsoft.com/office/drawing/2014/main" id="{6E534505-E2C0-456A-866C-D81552C7F268}"/>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4496;p48">
                <a:extLst>
                  <a:ext uri="{FF2B5EF4-FFF2-40B4-BE49-F238E27FC236}">
                    <a16:creationId xmlns:a16="http://schemas.microsoft.com/office/drawing/2014/main" id="{B482EB9C-CA2B-48E3-B4A4-640FBE97E766}"/>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4497;p48">
                <a:extLst>
                  <a:ext uri="{FF2B5EF4-FFF2-40B4-BE49-F238E27FC236}">
                    <a16:creationId xmlns:a16="http://schemas.microsoft.com/office/drawing/2014/main" id="{C9418C6C-EA43-400A-AED1-7E98B08024EE}"/>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4498;p48">
                <a:extLst>
                  <a:ext uri="{FF2B5EF4-FFF2-40B4-BE49-F238E27FC236}">
                    <a16:creationId xmlns:a16="http://schemas.microsoft.com/office/drawing/2014/main" id="{5821F454-D147-4617-BD7A-7EE3378D9C72}"/>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4499;p48">
                <a:extLst>
                  <a:ext uri="{FF2B5EF4-FFF2-40B4-BE49-F238E27FC236}">
                    <a16:creationId xmlns:a16="http://schemas.microsoft.com/office/drawing/2014/main" id="{6E7369B8-C9E9-4889-9654-C985509156E5}"/>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4500;p48">
                <a:extLst>
                  <a:ext uri="{FF2B5EF4-FFF2-40B4-BE49-F238E27FC236}">
                    <a16:creationId xmlns:a16="http://schemas.microsoft.com/office/drawing/2014/main" id="{327B5476-E9E1-468E-B49F-7EC9510B1C16}"/>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4501;p48">
                <a:extLst>
                  <a:ext uri="{FF2B5EF4-FFF2-40B4-BE49-F238E27FC236}">
                    <a16:creationId xmlns:a16="http://schemas.microsoft.com/office/drawing/2014/main" id="{C2093413-2F08-4F5F-B2B2-514324974E3E}"/>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4502;p48">
                <a:extLst>
                  <a:ext uri="{FF2B5EF4-FFF2-40B4-BE49-F238E27FC236}">
                    <a16:creationId xmlns:a16="http://schemas.microsoft.com/office/drawing/2014/main" id="{E739CD05-B98B-4B11-9E1C-70E31025E5D1}"/>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4503;p48">
                <a:extLst>
                  <a:ext uri="{FF2B5EF4-FFF2-40B4-BE49-F238E27FC236}">
                    <a16:creationId xmlns:a16="http://schemas.microsoft.com/office/drawing/2014/main" id="{1E41FB86-FB0B-4D16-9669-6E905CFAE5E4}"/>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4504;p48">
                <a:extLst>
                  <a:ext uri="{FF2B5EF4-FFF2-40B4-BE49-F238E27FC236}">
                    <a16:creationId xmlns:a16="http://schemas.microsoft.com/office/drawing/2014/main" id="{F6B61C88-8072-48D5-AEDE-71E7444517EA}"/>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4505;p48">
                <a:extLst>
                  <a:ext uri="{FF2B5EF4-FFF2-40B4-BE49-F238E27FC236}">
                    <a16:creationId xmlns:a16="http://schemas.microsoft.com/office/drawing/2014/main" id="{B8A5299E-0F2E-4195-9A1D-0B009029DCAC}"/>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4506;p48">
                <a:extLst>
                  <a:ext uri="{FF2B5EF4-FFF2-40B4-BE49-F238E27FC236}">
                    <a16:creationId xmlns:a16="http://schemas.microsoft.com/office/drawing/2014/main" id="{6AEBF0A9-9EA7-4974-9EEA-33F6C3919529}"/>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4507;p48">
                <a:extLst>
                  <a:ext uri="{FF2B5EF4-FFF2-40B4-BE49-F238E27FC236}">
                    <a16:creationId xmlns:a16="http://schemas.microsoft.com/office/drawing/2014/main" id="{866BF3B8-2171-4A38-B7A4-452A5C582E03}"/>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4508;p48">
                <a:extLst>
                  <a:ext uri="{FF2B5EF4-FFF2-40B4-BE49-F238E27FC236}">
                    <a16:creationId xmlns:a16="http://schemas.microsoft.com/office/drawing/2014/main" id="{C2604BA8-AED8-44E8-A412-909090E63802}"/>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 name="Google Shape;4509;p48">
              <a:extLst>
                <a:ext uri="{FF2B5EF4-FFF2-40B4-BE49-F238E27FC236}">
                  <a16:creationId xmlns:a16="http://schemas.microsoft.com/office/drawing/2014/main" id="{E9196BF1-CCC8-4D40-BBE5-1BA9576FB59B}"/>
                </a:ext>
              </a:extLst>
            </p:cNvPr>
            <p:cNvGrpSpPr/>
            <p:nvPr/>
          </p:nvGrpSpPr>
          <p:grpSpPr>
            <a:xfrm>
              <a:off x="3915836" y="4477454"/>
              <a:ext cx="746806" cy="516445"/>
              <a:chOff x="5696936" y="5293804"/>
              <a:chExt cx="746806" cy="516445"/>
            </a:xfrm>
          </p:grpSpPr>
          <p:sp>
            <p:nvSpPr>
              <p:cNvPr id="191" name="Google Shape;4510;p48">
                <a:extLst>
                  <a:ext uri="{FF2B5EF4-FFF2-40B4-BE49-F238E27FC236}">
                    <a16:creationId xmlns:a16="http://schemas.microsoft.com/office/drawing/2014/main" id="{BCC6692B-EE21-4836-84C6-39676BB95CA5}"/>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4511;p48">
                <a:extLst>
                  <a:ext uri="{FF2B5EF4-FFF2-40B4-BE49-F238E27FC236}">
                    <a16:creationId xmlns:a16="http://schemas.microsoft.com/office/drawing/2014/main" id="{C43E5164-99E0-4797-962F-4FF8D84885EC}"/>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4512;p48">
                <a:extLst>
                  <a:ext uri="{FF2B5EF4-FFF2-40B4-BE49-F238E27FC236}">
                    <a16:creationId xmlns:a16="http://schemas.microsoft.com/office/drawing/2014/main" id="{E7C9215F-EC27-4096-A59F-1B55D761C67E}"/>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4513;p48">
                <a:extLst>
                  <a:ext uri="{FF2B5EF4-FFF2-40B4-BE49-F238E27FC236}">
                    <a16:creationId xmlns:a16="http://schemas.microsoft.com/office/drawing/2014/main" id="{D72F0445-2BA8-4BE5-96C0-0D3A6F8E8E2C}"/>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4514;p48">
                <a:extLst>
                  <a:ext uri="{FF2B5EF4-FFF2-40B4-BE49-F238E27FC236}">
                    <a16:creationId xmlns:a16="http://schemas.microsoft.com/office/drawing/2014/main" id="{30E51D9C-81D6-478A-B045-C6BEDE7851C6}"/>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4515;p48">
                <a:extLst>
                  <a:ext uri="{FF2B5EF4-FFF2-40B4-BE49-F238E27FC236}">
                    <a16:creationId xmlns:a16="http://schemas.microsoft.com/office/drawing/2014/main" id="{250A1B8A-049D-4FE6-B4DC-B846CC017278}"/>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4516;p48">
                <a:extLst>
                  <a:ext uri="{FF2B5EF4-FFF2-40B4-BE49-F238E27FC236}">
                    <a16:creationId xmlns:a16="http://schemas.microsoft.com/office/drawing/2014/main" id="{AD0A14CF-2A18-42C8-A1D5-EA3AD249B6F0}"/>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517;p48">
                <a:extLst>
                  <a:ext uri="{FF2B5EF4-FFF2-40B4-BE49-F238E27FC236}">
                    <a16:creationId xmlns:a16="http://schemas.microsoft.com/office/drawing/2014/main" id="{E5F5D9D3-932D-4517-84C6-7782DBD40811}"/>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4518;p48">
                <a:extLst>
                  <a:ext uri="{FF2B5EF4-FFF2-40B4-BE49-F238E27FC236}">
                    <a16:creationId xmlns:a16="http://schemas.microsoft.com/office/drawing/2014/main" id="{F84EF6A5-CAFF-40A4-A660-0222EB430B61}"/>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4519;p48">
                <a:extLst>
                  <a:ext uri="{FF2B5EF4-FFF2-40B4-BE49-F238E27FC236}">
                    <a16:creationId xmlns:a16="http://schemas.microsoft.com/office/drawing/2014/main" id="{81B1EBEF-774A-40C7-9682-8BB26AF48CAF}"/>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4520;p48">
                <a:extLst>
                  <a:ext uri="{FF2B5EF4-FFF2-40B4-BE49-F238E27FC236}">
                    <a16:creationId xmlns:a16="http://schemas.microsoft.com/office/drawing/2014/main" id="{97A27FA8-79E1-43EF-B58F-FFE825D84E22}"/>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4521;p48">
                <a:extLst>
                  <a:ext uri="{FF2B5EF4-FFF2-40B4-BE49-F238E27FC236}">
                    <a16:creationId xmlns:a16="http://schemas.microsoft.com/office/drawing/2014/main" id="{4C336869-7CAE-4EBE-BAC8-97E54A32CC7E}"/>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4522;p48">
                <a:extLst>
                  <a:ext uri="{FF2B5EF4-FFF2-40B4-BE49-F238E27FC236}">
                    <a16:creationId xmlns:a16="http://schemas.microsoft.com/office/drawing/2014/main" id="{E317345F-7E99-467B-B446-7BEA271ADE9F}"/>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4523;p48">
                <a:extLst>
                  <a:ext uri="{FF2B5EF4-FFF2-40B4-BE49-F238E27FC236}">
                    <a16:creationId xmlns:a16="http://schemas.microsoft.com/office/drawing/2014/main" id="{B1AF3211-1AE7-43E0-BE67-44B60133D35D}"/>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4524;p48">
                <a:extLst>
                  <a:ext uri="{FF2B5EF4-FFF2-40B4-BE49-F238E27FC236}">
                    <a16:creationId xmlns:a16="http://schemas.microsoft.com/office/drawing/2014/main" id="{97680D0A-DF6D-4C80-966C-B1863B1F84A0}"/>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4525;p48">
                <a:extLst>
                  <a:ext uri="{FF2B5EF4-FFF2-40B4-BE49-F238E27FC236}">
                    <a16:creationId xmlns:a16="http://schemas.microsoft.com/office/drawing/2014/main" id="{D8FC2F45-1F89-455A-AB1F-38849FE4B1DF}"/>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4526;p48">
                <a:extLst>
                  <a:ext uri="{FF2B5EF4-FFF2-40B4-BE49-F238E27FC236}">
                    <a16:creationId xmlns:a16="http://schemas.microsoft.com/office/drawing/2014/main" id="{53D3ACF3-62AA-41E8-8373-FC04F1B8E6DB}"/>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1" name="Google Shape;4527;p48">
              <a:extLst>
                <a:ext uri="{FF2B5EF4-FFF2-40B4-BE49-F238E27FC236}">
                  <a16:creationId xmlns:a16="http://schemas.microsoft.com/office/drawing/2014/main" id="{970A011A-FB0C-46C3-97EB-6E68CF3ABA58}"/>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4528;p48">
              <a:extLst>
                <a:ext uri="{FF2B5EF4-FFF2-40B4-BE49-F238E27FC236}">
                  <a16:creationId xmlns:a16="http://schemas.microsoft.com/office/drawing/2014/main" id="{FF214E10-8046-4577-97AE-2AA3AEB1A1A4}"/>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4529;p48">
              <a:extLst>
                <a:ext uri="{FF2B5EF4-FFF2-40B4-BE49-F238E27FC236}">
                  <a16:creationId xmlns:a16="http://schemas.microsoft.com/office/drawing/2014/main" id="{D8EE2127-0083-4050-A786-AB3525FA893E}"/>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4530;p48">
              <a:extLst>
                <a:ext uri="{FF2B5EF4-FFF2-40B4-BE49-F238E27FC236}">
                  <a16:creationId xmlns:a16="http://schemas.microsoft.com/office/drawing/2014/main" id="{1F91C2C0-04D5-4469-8586-B64E61D34542}"/>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4531;p48">
              <a:extLst>
                <a:ext uri="{FF2B5EF4-FFF2-40B4-BE49-F238E27FC236}">
                  <a16:creationId xmlns:a16="http://schemas.microsoft.com/office/drawing/2014/main" id="{22DEEAA0-26C8-4B05-86DE-05E42A121939}"/>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4532;p48">
              <a:extLst>
                <a:ext uri="{FF2B5EF4-FFF2-40B4-BE49-F238E27FC236}">
                  <a16:creationId xmlns:a16="http://schemas.microsoft.com/office/drawing/2014/main" id="{145FC8F2-EFFE-4643-9B95-A2C4D3872755}"/>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4533;p48">
              <a:extLst>
                <a:ext uri="{FF2B5EF4-FFF2-40B4-BE49-F238E27FC236}">
                  <a16:creationId xmlns:a16="http://schemas.microsoft.com/office/drawing/2014/main" id="{ADD468D1-6989-4F29-B3BE-8D9773F17CFA}"/>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4534;p48">
              <a:extLst>
                <a:ext uri="{FF2B5EF4-FFF2-40B4-BE49-F238E27FC236}">
                  <a16:creationId xmlns:a16="http://schemas.microsoft.com/office/drawing/2014/main" id="{C58FEE84-62A4-4567-BC99-67F24089C76A}"/>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4535;p48">
              <a:extLst>
                <a:ext uri="{FF2B5EF4-FFF2-40B4-BE49-F238E27FC236}">
                  <a16:creationId xmlns:a16="http://schemas.microsoft.com/office/drawing/2014/main" id="{BECEA8EC-F713-4188-B9DC-B7A7539DDE81}"/>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4536;p48">
              <a:extLst>
                <a:ext uri="{FF2B5EF4-FFF2-40B4-BE49-F238E27FC236}">
                  <a16:creationId xmlns:a16="http://schemas.microsoft.com/office/drawing/2014/main" id="{25C4A2A9-581D-46E6-8679-237B4A2CB5F8}"/>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4537;p48">
              <a:extLst>
                <a:ext uri="{FF2B5EF4-FFF2-40B4-BE49-F238E27FC236}">
                  <a16:creationId xmlns:a16="http://schemas.microsoft.com/office/drawing/2014/main" id="{C4A89ACB-7BE6-493B-B33E-920FCBC765DB}"/>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4538;p48">
              <a:extLst>
                <a:ext uri="{FF2B5EF4-FFF2-40B4-BE49-F238E27FC236}">
                  <a16:creationId xmlns:a16="http://schemas.microsoft.com/office/drawing/2014/main" id="{D4F79BA9-0E0A-40BC-B2D6-2014C46B0FCB}"/>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4539;p48">
              <a:extLst>
                <a:ext uri="{FF2B5EF4-FFF2-40B4-BE49-F238E27FC236}">
                  <a16:creationId xmlns:a16="http://schemas.microsoft.com/office/drawing/2014/main" id="{4F66CF2B-D4CF-44AB-8E66-851BFE3EB290}"/>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4540;p48">
              <a:extLst>
                <a:ext uri="{FF2B5EF4-FFF2-40B4-BE49-F238E27FC236}">
                  <a16:creationId xmlns:a16="http://schemas.microsoft.com/office/drawing/2014/main" id="{E26D973C-F928-4D12-8551-04B4C6BB5B6B}"/>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4541;p48">
              <a:extLst>
                <a:ext uri="{FF2B5EF4-FFF2-40B4-BE49-F238E27FC236}">
                  <a16:creationId xmlns:a16="http://schemas.microsoft.com/office/drawing/2014/main" id="{34A3B8CA-C1E0-40AC-AF47-217250D3660B}"/>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4542;p48">
              <a:extLst>
                <a:ext uri="{FF2B5EF4-FFF2-40B4-BE49-F238E27FC236}">
                  <a16:creationId xmlns:a16="http://schemas.microsoft.com/office/drawing/2014/main" id="{044F5115-048D-4988-ADC5-E5D6128B8B59}"/>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4543;p48">
              <a:extLst>
                <a:ext uri="{FF2B5EF4-FFF2-40B4-BE49-F238E27FC236}">
                  <a16:creationId xmlns:a16="http://schemas.microsoft.com/office/drawing/2014/main" id="{7282A833-4E32-492A-94EA-BED1F350346C}"/>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4544;p48">
              <a:extLst>
                <a:ext uri="{FF2B5EF4-FFF2-40B4-BE49-F238E27FC236}">
                  <a16:creationId xmlns:a16="http://schemas.microsoft.com/office/drawing/2014/main" id="{63219D08-5454-4695-B352-A14B0783290B}"/>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4545;p48">
              <a:extLst>
                <a:ext uri="{FF2B5EF4-FFF2-40B4-BE49-F238E27FC236}">
                  <a16:creationId xmlns:a16="http://schemas.microsoft.com/office/drawing/2014/main" id="{F3214251-31D7-4A2C-A0B0-64CB7BD4EA45}"/>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4546;p48">
              <a:extLst>
                <a:ext uri="{FF2B5EF4-FFF2-40B4-BE49-F238E27FC236}">
                  <a16:creationId xmlns:a16="http://schemas.microsoft.com/office/drawing/2014/main" id="{4545B899-210B-40D6-AC5D-046FF58C3F51}"/>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4547;p48">
              <a:extLst>
                <a:ext uri="{FF2B5EF4-FFF2-40B4-BE49-F238E27FC236}">
                  <a16:creationId xmlns:a16="http://schemas.microsoft.com/office/drawing/2014/main" id="{EA261D4C-ACCC-42E9-BFDB-C8832581CD5F}"/>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4548;p48">
              <a:extLst>
                <a:ext uri="{FF2B5EF4-FFF2-40B4-BE49-F238E27FC236}">
                  <a16:creationId xmlns:a16="http://schemas.microsoft.com/office/drawing/2014/main" id="{FF707CBD-1D14-45AC-A306-8F4D125FA437}"/>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4549;p48">
              <a:extLst>
                <a:ext uri="{FF2B5EF4-FFF2-40B4-BE49-F238E27FC236}">
                  <a16:creationId xmlns:a16="http://schemas.microsoft.com/office/drawing/2014/main" id="{FBA6F224-D6DF-4888-8DEC-F2977A6E1AD0}"/>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4550;p48">
              <a:extLst>
                <a:ext uri="{FF2B5EF4-FFF2-40B4-BE49-F238E27FC236}">
                  <a16:creationId xmlns:a16="http://schemas.microsoft.com/office/drawing/2014/main" id="{231ECB59-C8D5-48BC-BFDB-82BE16A3E01B}"/>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4551;p48">
              <a:extLst>
                <a:ext uri="{FF2B5EF4-FFF2-40B4-BE49-F238E27FC236}">
                  <a16:creationId xmlns:a16="http://schemas.microsoft.com/office/drawing/2014/main" id="{7B51E98F-9847-4142-87C5-1EF60C5B9BCF}"/>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4552;p48">
              <a:extLst>
                <a:ext uri="{FF2B5EF4-FFF2-40B4-BE49-F238E27FC236}">
                  <a16:creationId xmlns:a16="http://schemas.microsoft.com/office/drawing/2014/main" id="{2A4DE32C-D07A-4143-983B-2CAAB23AD991}"/>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4553;p48">
              <a:extLst>
                <a:ext uri="{FF2B5EF4-FFF2-40B4-BE49-F238E27FC236}">
                  <a16:creationId xmlns:a16="http://schemas.microsoft.com/office/drawing/2014/main" id="{117E4C86-6841-45A3-8EFA-3E5BD4A0F0A4}"/>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4554;p48">
              <a:extLst>
                <a:ext uri="{FF2B5EF4-FFF2-40B4-BE49-F238E27FC236}">
                  <a16:creationId xmlns:a16="http://schemas.microsoft.com/office/drawing/2014/main" id="{CF06DD58-B6A7-434A-BC25-3DBB503B388B}"/>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4555;p48">
              <a:extLst>
                <a:ext uri="{FF2B5EF4-FFF2-40B4-BE49-F238E27FC236}">
                  <a16:creationId xmlns:a16="http://schemas.microsoft.com/office/drawing/2014/main" id="{BDBB2F70-DF92-4F23-A988-8DA53E6972D7}"/>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4556;p48">
              <a:extLst>
                <a:ext uri="{FF2B5EF4-FFF2-40B4-BE49-F238E27FC236}">
                  <a16:creationId xmlns:a16="http://schemas.microsoft.com/office/drawing/2014/main" id="{7C1A6B2F-E9FC-4CFF-9AFB-DA0FB0C000CE}"/>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36567C2-FFAB-4704-BE2B-C3C9D51388A9}"/>
              </a:ext>
            </a:extLst>
          </p:cNvPr>
          <p:cNvPicPr>
            <a:picLocks noChangeAspect="1"/>
          </p:cNvPicPr>
          <p:nvPr/>
        </p:nvPicPr>
        <p:blipFill rotWithShape="1">
          <a:blip r:embed="rId3"/>
          <a:srcRect t="12443"/>
          <a:stretch/>
        </p:blipFill>
        <p:spPr>
          <a:xfrm>
            <a:off x="18262" y="1809207"/>
            <a:ext cx="6567543" cy="3299991"/>
          </a:xfrm>
          <a:prstGeom prst="rect">
            <a:avLst/>
          </a:prstGeom>
        </p:spPr>
      </p:pic>
      <p:sp>
        <p:nvSpPr>
          <p:cNvPr id="324" name="Google Shape;1020;p23">
            <a:extLst>
              <a:ext uri="{FF2B5EF4-FFF2-40B4-BE49-F238E27FC236}">
                <a16:creationId xmlns:a16="http://schemas.microsoft.com/office/drawing/2014/main" id="{716153F5-687F-42F8-AE43-0FA7ACD0BAD6}"/>
              </a:ext>
            </a:extLst>
          </p:cNvPr>
          <p:cNvSpPr txBox="1">
            <a:spLocks/>
          </p:cNvSpPr>
          <p:nvPr/>
        </p:nvSpPr>
        <p:spPr>
          <a:xfrm>
            <a:off x="136164" y="465587"/>
            <a:ext cx="5640900" cy="108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dirty="0"/>
              <a:t>LITERATURE </a:t>
            </a:r>
          </a:p>
          <a:p>
            <a:r>
              <a:rPr lang="en-US" sz="3200" dirty="0">
                <a:solidFill>
                  <a:srgbClr val="92D050"/>
                </a:solidFill>
              </a:rPr>
              <a:t>REVIEW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609600" y="954736"/>
            <a:ext cx="4676700" cy="49593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chemeClr val="accent1"/>
                </a:solidFill>
              </a:rPr>
              <a:t>PROJECT</a:t>
            </a:r>
            <a:br>
              <a:rPr lang="en-US" sz="2800" dirty="0">
                <a:solidFill>
                  <a:schemeClr val="accent1"/>
                </a:solidFill>
              </a:rPr>
            </a:br>
            <a:r>
              <a:rPr lang="en-US" sz="2800" dirty="0">
                <a:solidFill>
                  <a:srgbClr val="92D050"/>
                </a:solidFill>
              </a:rPr>
              <a:t>OBJECTIVES</a:t>
            </a:r>
            <a:endParaRPr sz="2800" dirty="0">
              <a:solidFill>
                <a:srgbClr val="92D050"/>
              </a:solidFill>
            </a:endParaRPr>
          </a:p>
        </p:txBody>
      </p:sp>
      <p:sp>
        <p:nvSpPr>
          <p:cNvPr id="406" name="Google Shape;406;p15"/>
          <p:cNvSpPr txBox="1">
            <a:spLocks noGrp="1"/>
          </p:cNvSpPr>
          <p:nvPr>
            <p:ph type="subTitle" idx="1"/>
          </p:nvPr>
        </p:nvSpPr>
        <p:spPr>
          <a:xfrm>
            <a:off x="712714" y="1589956"/>
            <a:ext cx="4676700" cy="3286844"/>
          </a:xfrm>
          <a:prstGeom prst="rect">
            <a:avLst/>
          </a:prstGeom>
        </p:spPr>
        <p:txBody>
          <a:bodyPr spcFirstLastPara="1" wrap="square" lIns="0" tIns="0" rIns="0" bIns="0" anchor="t" anchorCtr="0">
            <a:noAutofit/>
          </a:bodyPr>
          <a:lstStyle/>
          <a:p>
            <a:pPr marL="114300" marR="73660">
              <a:lnSpc>
                <a:spcPct val="100000"/>
              </a:lnSpc>
              <a:spcBef>
                <a:spcPts val="1320"/>
              </a:spcBef>
              <a:spcAft>
                <a:spcPts val="0"/>
              </a:spcAft>
            </a:pPr>
            <a:r>
              <a:rPr lang="en-US" sz="1200" dirty="0">
                <a:effectLst/>
                <a:latin typeface="Times New Roman" panose="02020603050405020304" pitchFamily="18" charset="0"/>
                <a:ea typeface="Times New Roman" panose="02020603050405020304" pitchFamily="18" charset="0"/>
              </a:rPr>
              <a:t>The</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proposed</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work</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aimed</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carry</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out</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work</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leading</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p>
          <a:p>
            <a:pPr marL="114300" marR="73660">
              <a:lnSpc>
                <a:spcPct val="100000"/>
              </a:lnSpc>
              <a:spcBef>
                <a:spcPts val="1320"/>
              </a:spcBef>
              <a:spcAft>
                <a:spcPts val="0"/>
              </a:spcAft>
            </a:pPr>
            <a:r>
              <a:rPr lang="en-US" sz="1200" dirty="0">
                <a:effectLst/>
                <a:latin typeface="Times New Roman" panose="02020603050405020304" pitchFamily="18" charset="0"/>
                <a:ea typeface="Times New Roman" panose="02020603050405020304" pitchFamily="18" charset="0"/>
              </a:rPr>
              <a:t>development</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approach</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for the Retail Price Prediction Model.</a:t>
            </a:r>
            <a:r>
              <a:rPr lang="en-US" sz="1200" spc="1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1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proposed</a:t>
            </a:r>
            <a:r>
              <a:rPr lang="en-US" sz="1200" spc="1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aim</a:t>
            </a:r>
            <a:r>
              <a:rPr lang="en-US" sz="1200" spc="1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will</a:t>
            </a:r>
            <a:r>
              <a:rPr lang="en-US" sz="1200" spc="1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a:t>
            </a:r>
            <a:r>
              <a:rPr lang="en-US" sz="1200" spc="1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achieved</a:t>
            </a:r>
            <a:r>
              <a:rPr lang="en-US" sz="1200" spc="1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by</a:t>
            </a:r>
            <a:r>
              <a:rPr lang="en-US" sz="1200" spc="1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dividing</a:t>
            </a:r>
            <a:r>
              <a:rPr lang="en-US" sz="1200" spc="1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1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work</a:t>
            </a:r>
            <a:r>
              <a:rPr lang="en-US" sz="1200" spc="1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into</a:t>
            </a:r>
            <a:r>
              <a:rPr lang="en-US" sz="1200" spc="145" dirty="0">
                <a:effectLst/>
                <a:latin typeface="Times New Roman" panose="02020603050405020304" pitchFamily="18" charset="0"/>
                <a:ea typeface="Times New Roman" panose="02020603050405020304" pitchFamily="18" charset="0"/>
              </a:rPr>
              <a:t> the </a:t>
            </a:r>
            <a:r>
              <a:rPr lang="en-US" sz="1200" dirty="0">
                <a:effectLst/>
                <a:latin typeface="Times New Roman" panose="02020603050405020304" pitchFamily="18" charset="0"/>
                <a:ea typeface="Times New Roman" panose="02020603050405020304" pitchFamily="18" charset="0"/>
              </a:rPr>
              <a:t>following</a:t>
            </a:r>
            <a:r>
              <a:rPr lang="en-US" sz="1200" spc="-28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objectives:</a:t>
            </a:r>
            <a:endParaRPr lang="en-IN" sz="1200" dirty="0">
              <a:effectLst/>
              <a:latin typeface="Times New Roman" panose="02020603050405020304" pitchFamily="18" charset="0"/>
              <a:ea typeface="Times New Roman" panose="02020603050405020304" pitchFamily="18" charset="0"/>
            </a:endParaRPr>
          </a:p>
          <a:p>
            <a:pPr marL="342900">
              <a:lnSpc>
                <a:spcPct val="100000"/>
              </a:lnSpc>
              <a:spcBef>
                <a:spcPts val="170"/>
              </a:spcBef>
              <a:spcAft>
                <a:spcPts val="0"/>
              </a:spcAft>
            </a:pPr>
            <a:r>
              <a:rPr lang="en-US" sz="1200" dirty="0">
                <a:effectLst/>
                <a:latin typeface="Times New Roman" panose="02020603050405020304" pitchFamily="18" charset="0"/>
                <a:ea typeface="Times New Roman" panose="02020603050405020304" pitchFamily="18" charset="0"/>
              </a:rPr>
              <a:t>1. </a:t>
            </a:r>
            <a:r>
              <a:rPr lang="en-US" sz="1200" dirty="0">
                <a:solidFill>
                  <a:srgbClr val="333333"/>
                </a:solidFill>
                <a:effectLst/>
                <a:latin typeface="Times New Roman" panose="02020603050405020304" pitchFamily="18" charset="0"/>
                <a:ea typeface="Times New Roman" panose="02020603050405020304" pitchFamily="18" charset="0"/>
              </a:rPr>
              <a:t>Minimizes the risk usually involved in changing prices thanks to its prediction capabilities.</a:t>
            </a:r>
            <a:endParaRPr lang="en-IN" sz="1200" dirty="0">
              <a:effectLst/>
              <a:latin typeface="Times New Roman" panose="02020603050405020304" pitchFamily="18" charset="0"/>
              <a:ea typeface="Times New Roman" panose="02020603050405020304" pitchFamily="18" charset="0"/>
            </a:endParaRPr>
          </a:p>
          <a:p>
            <a:pPr marL="342900">
              <a:lnSpc>
                <a:spcPct val="100000"/>
              </a:lnSpc>
              <a:spcBef>
                <a:spcPts val="60"/>
              </a:spcBef>
              <a:spcAft>
                <a:spcPts val="0"/>
              </a:spcAft>
            </a:pPr>
            <a:r>
              <a:rPr lang="en-US" sz="1200" dirty="0">
                <a:effectLst/>
                <a:latin typeface="Times New Roman" panose="02020603050405020304" pitchFamily="18" charset="0"/>
                <a:ea typeface="Times New Roman" panose="02020603050405020304" pitchFamily="18" charset="0"/>
              </a:rPr>
              <a:t>2. </a:t>
            </a:r>
            <a:r>
              <a:rPr lang="en-US" sz="1200" dirty="0">
                <a:solidFill>
                  <a:srgbClr val="333333"/>
                </a:solidFill>
                <a:effectLst/>
                <a:latin typeface="Times New Roman" panose="02020603050405020304" pitchFamily="18" charset="0"/>
                <a:ea typeface="Times New Roman" panose="02020603050405020304" pitchFamily="18" charset="0"/>
              </a:rPr>
              <a:t>Retail teams can essentially use machine learning to test out various promotions or pricing strategies to understand what their impact may be.</a:t>
            </a:r>
            <a:endParaRPr lang="en-IN" sz="1200" dirty="0">
              <a:effectLst/>
              <a:latin typeface="Times New Roman" panose="02020603050405020304" pitchFamily="18" charset="0"/>
              <a:ea typeface="Times New Roman" panose="02020603050405020304" pitchFamily="18" charset="0"/>
            </a:endParaRPr>
          </a:p>
          <a:p>
            <a:pPr marL="342900">
              <a:lnSpc>
                <a:spcPct val="100000"/>
              </a:lnSpc>
              <a:spcBef>
                <a:spcPts val="60"/>
              </a:spcBef>
              <a:spcAft>
                <a:spcPts val="0"/>
              </a:spcAft>
            </a:pPr>
            <a:r>
              <a:rPr lang="en-US" sz="1200" dirty="0">
                <a:effectLst/>
                <a:latin typeface="Times New Roman" panose="02020603050405020304" pitchFamily="18" charset="0"/>
                <a:ea typeface="Times New Roman" panose="02020603050405020304" pitchFamily="18" charset="0"/>
              </a:rPr>
              <a:t>3. </a:t>
            </a:r>
            <a:r>
              <a:rPr lang="en-US" sz="1200" dirty="0">
                <a:solidFill>
                  <a:srgbClr val="333333"/>
                </a:solidFill>
                <a:effectLst/>
                <a:latin typeface="Times New Roman" panose="02020603050405020304" pitchFamily="18" charset="0"/>
                <a:ea typeface="Times New Roman" panose="02020603050405020304" pitchFamily="18" charset="0"/>
              </a:rPr>
              <a:t>To make the pricing decisions of pricing managers more profitable. </a:t>
            </a:r>
            <a:endParaRPr lang="en-IN" sz="1200" dirty="0">
              <a:effectLst/>
              <a:latin typeface="Times New Roman" panose="02020603050405020304" pitchFamily="18" charset="0"/>
              <a:ea typeface="Times New Roman" panose="02020603050405020304" pitchFamily="18" charset="0"/>
            </a:endParaRPr>
          </a:p>
          <a:p>
            <a:pPr marL="342900">
              <a:lnSpc>
                <a:spcPct val="100000"/>
              </a:lnSpc>
              <a:spcBef>
                <a:spcPts val="60"/>
              </a:spcBef>
              <a:spcAft>
                <a:spcPts val="0"/>
              </a:spcAft>
            </a:pPr>
            <a:r>
              <a:rPr lang="en-US" sz="1200" dirty="0">
                <a:effectLst/>
                <a:latin typeface="Times New Roman" panose="02020603050405020304" pitchFamily="18" charset="0"/>
                <a:ea typeface="Times New Roman" panose="02020603050405020304" pitchFamily="18" charset="0"/>
              </a:rPr>
              <a:t>4. </a:t>
            </a:r>
            <a:r>
              <a:rPr lang="en-US" sz="1200" b="1" dirty="0">
                <a:solidFill>
                  <a:srgbClr val="333333"/>
                </a:solidFill>
                <a:effectLst/>
                <a:latin typeface="Times New Roman" panose="02020603050405020304" pitchFamily="18" charset="0"/>
                <a:ea typeface="Times New Roman" panose="02020603050405020304" pitchFamily="18" charset="0"/>
              </a:rPr>
              <a:t>Predict how customers will react to certain prices and forecast demand for a given product.</a:t>
            </a:r>
            <a:endParaRPr lang="en-IN" sz="12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dirty="0"/>
          </a:p>
        </p:txBody>
      </p:sp>
      <p:sp>
        <p:nvSpPr>
          <p:cNvPr id="407" name="Google Shape;407;p15"/>
          <p:cNvSpPr txBox="1"/>
          <p:nvPr/>
        </p:nvSpPr>
        <p:spPr>
          <a:xfrm>
            <a:off x="0" y="1866900"/>
            <a:ext cx="534462"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94569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SKYROCKET </a:t>
            </a:r>
            <a:br>
              <a:rPr lang="en-US" dirty="0"/>
            </a:br>
            <a:r>
              <a:rPr lang="en-US" sz="2800" dirty="0">
                <a:solidFill>
                  <a:srgbClr val="92D050"/>
                </a:solidFill>
              </a:rPr>
              <a:t>YOUR SALES</a:t>
            </a:r>
            <a:endParaRPr sz="2800" dirty="0">
              <a:solidFill>
                <a:srgbClr val="92D050"/>
              </a:solidFill>
            </a:endParaRPr>
          </a:p>
        </p:txBody>
      </p:sp>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Get Started with Retail Price prediction</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solidFill>
                  <a:schemeClr val="accent1"/>
                </a:solidFill>
              </a:rPr>
              <a:t>ONE-</a:t>
            </a:r>
            <a:r>
              <a:rPr lang="en" dirty="0">
                <a:solidFill>
                  <a:srgbClr val="92D050"/>
                </a:solidFill>
              </a:rPr>
              <a:t>STOP</a:t>
            </a:r>
            <a:r>
              <a:rPr lang="en" dirty="0">
                <a:solidFill>
                  <a:schemeClr val="accent1"/>
                </a:solidFill>
              </a:rPr>
              <a:t> SOLUTION FOR</a:t>
            </a:r>
          </a:p>
          <a:p>
            <a:pPr marL="0" lvl="0" indent="0" algn="l" rtl="0">
              <a:spcBef>
                <a:spcPts val="600"/>
              </a:spcBef>
              <a:spcAft>
                <a:spcPts val="0"/>
              </a:spcAft>
              <a:buNone/>
            </a:pPr>
            <a:r>
              <a:rPr lang="en" dirty="0">
                <a:solidFill>
                  <a:schemeClr val="accent1"/>
                </a:solidFill>
              </a:rPr>
              <a:t>STRENGTHENING AND SPREADING YOUR </a:t>
            </a:r>
            <a:r>
              <a:rPr lang="en" dirty="0">
                <a:solidFill>
                  <a:srgbClr val="92D050"/>
                </a:solidFill>
              </a:rPr>
              <a:t>BUSINESS</a:t>
            </a:r>
            <a:r>
              <a:rPr lang="en" dirty="0"/>
              <a:t> are commonly.</a:t>
            </a:r>
            <a:endParaRPr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r>
              <a:rPr lang="en" dirty="0"/>
              <a:t>RESEARCHES</a:t>
            </a:r>
            <a:br>
              <a:rPr lang="en" dirty="0"/>
            </a:br>
            <a:r>
              <a:rPr lang="en-IN" sz="1600" b="0" dirty="0" err="1">
                <a:solidFill>
                  <a:srgbClr val="92D050"/>
                </a:solidFill>
                <a:effectLst/>
                <a:latin typeface="Barlow Light" panose="00000400000000000000" pitchFamily="2" charset="0"/>
              </a:rPr>
              <a:t>Mercari</a:t>
            </a:r>
            <a:r>
              <a:rPr lang="en-IN" sz="1600" b="0" dirty="0">
                <a:solidFill>
                  <a:srgbClr val="92D050"/>
                </a:solidFill>
                <a:effectLst/>
                <a:latin typeface="Barlow Light" panose="00000400000000000000" pitchFamily="2" charset="0"/>
              </a:rPr>
              <a:t> Price Suggestion Challenge</a:t>
            </a:r>
            <a:br>
              <a:rPr lang="en-IN" sz="800" b="0" i="0" dirty="0">
                <a:solidFill>
                  <a:srgbClr val="757575"/>
                </a:solidFill>
                <a:effectLst/>
                <a:latin typeface="sohne"/>
              </a:rPr>
            </a:br>
            <a:br>
              <a:rPr lang="en" sz="1400" dirty="0">
                <a:solidFill>
                  <a:srgbClr val="92D050"/>
                </a:solidFill>
              </a:rPr>
            </a:br>
            <a:r>
              <a:rPr lang="en" sz="1400" dirty="0">
                <a:solidFill>
                  <a:schemeClr val="tx1">
                    <a:lumMod val="95000"/>
                    <a:lumOff val="5000"/>
                  </a:schemeClr>
                </a:solidFill>
              </a:rPr>
              <a:t>BY ARUN KUMAR </a:t>
            </a:r>
            <a:endParaRPr sz="1400" dirty="0"/>
          </a:p>
        </p:txBody>
      </p:sp>
      <p:sp>
        <p:nvSpPr>
          <p:cNvPr id="344" name="Google Shape;344;p13"/>
          <p:cNvSpPr txBox="1">
            <a:spLocks noGrp="1"/>
          </p:cNvSpPr>
          <p:nvPr>
            <p:ph type="body" idx="2"/>
          </p:nvPr>
        </p:nvSpPr>
        <p:spPr>
          <a:xfrm>
            <a:off x="3815169" y="1919550"/>
            <a:ext cx="3045000" cy="2127900"/>
          </a:xfrm>
          <a:prstGeom prst="rect">
            <a:avLst/>
          </a:prstGeom>
        </p:spPr>
        <p:txBody>
          <a:bodyPr spcFirstLastPara="1" wrap="square" lIns="0" tIns="0" rIns="0" bIns="0" anchor="t" anchorCtr="0">
            <a:noAutofit/>
          </a:bodyPr>
          <a:lstStyle/>
          <a:p>
            <a:pPr algn="l"/>
            <a:r>
              <a:rPr lang="en-US" sz="1200" b="1" i="0" dirty="0">
                <a:solidFill>
                  <a:srgbClr val="292929"/>
                </a:solidFill>
                <a:effectLst/>
                <a:latin typeface="sohne"/>
              </a:rPr>
              <a:t>Existing approaches</a:t>
            </a:r>
          </a:p>
          <a:p>
            <a:pPr algn="l">
              <a:buFont typeface="+mj-lt"/>
              <a:buAutoNum type="arabicPeriod"/>
            </a:pPr>
            <a:r>
              <a:rPr lang="en-US" sz="1200" b="1" i="0" u="sng" dirty="0">
                <a:solidFill>
                  <a:srgbClr val="292929"/>
                </a:solidFill>
                <a:effectLst/>
                <a:latin typeface="charter"/>
                <a:hlinkClick r:id="rId3"/>
              </a:rPr>
              <a:t>18th place solution</a:t>
            </a:r>
            <a:r>
              <a:rPr lang="en-US" sz="1200" b="1" i="0" dirty="0">
                <a:solidFill>
                  <a:srgbClr val="292929"/>
                </a:solidFill>
                <a:effectLst/>
                <a:latin typeface="charter"/>
              </a:rPr>
              <a:t>: </a:t>
            </a:r>
            <a:r>
              <a:rPr lang="en-US" sz="1200" b="0" i="0" dirty="0">
                <a:solidFill>
                  <a:srgbClr val="292929"/>
                </a:solidFill>
                <a:effectLst/>
                <a:latin typeface="charter"/>
              </a:rPr>
              <a:t>The general idea is to train an FM_FTRL model and then a </a:t>
            </a:r>
            <a:r>
              <a:rPr lang="en-US" sz="1200" b="0" i="0" dirty="0" err="1">
                <a:solidFill>
                  <a:srgbClr val="292929"/>
                </a:solidFill>
                <a:effectLst/>
                <a:latin typeface="charter"/>
              </a:rPr>
              <a:t>LightGBM</a:t>
            </a:r>
            <a:r>
              <a:rPr lang="en-US" sz="1200" b="0" i="0" dirty="0">
                <a:solidFill>
                  <a:srgbClr val="292929"/>
                </a:solidFill>
                <a:effectLst/>
                <a:latin typeface="charter"/>
              </a:rPr>
              <a:t> model and use an ensemble of both to get the final predictions.</a:t>
            </a:r>
          </a:p>
          <a:p>
            <a:pPr algn="l">
              <a:buFont typeface="+mj-lt"/>
              <a:buAutoNum type="arabicPeriod"/>
            </a:pPr>
            <a:r>
              <a:rPr lang="en-US" sz="1200" b="1" i="0" u="sng" dirty="0" err="1">
                <a:solidFill>
                  <a:srgbClr val="292929"/>
                </a:solidFill>
                <a:effectLst/>
                <a:latin typeface="charter"/>
                <a:hlinkClick r:id="rId4"/>
              </a:rPr>
              <a:t>Mercari</a:t>
            </a:r>
            <a:r>
              <a:rPr lang="en-US" sz="1200" b="1" i="0" u="sng" dirty="0">
                <a:solidFill>
                  <a:srgbClr val="292929"/>
                </a:solidFill>
                <a:effectLst/>
                <a:latin typeface="charter"/>
                <a:hlinkClick r:id="rId4"/>
              </a:rPr>
              <a:t> Golf: 0.3875 CV in 75 LOC, 1900s</a:t>
            </a:r>
            <a:r>
              <a:rPr lang="en-US" sz="1200" b="1" i="0" dirty="0">
                <a:solidFill>
                  <a:srgbClr val="292929"/>
                </a:solidFill>
                <a:effectLst/>
                <a:latin typeface="charter"/>
              </a:rPr>
              <a:t>:</a:t>
            </a:r>
            <a:r>
              <a:rPr lang="en-US" sz="1200" b="0" i="0" dirty="0">
                <a:solidFill>
                  <a:srgbClr val="292929"/>
                </a:solidFill>
                <a:effectLst/>
                <a:latin typeface="charter"/>
              </a:rPr>
              <a:t> an ensemble of 4 MLP models, each model having the same architecture but being trained on apparently 2 different datasets.</a:t>
            </a:r>
          </a:p>
          <a:p>
            <a:pPr marL="0" lvl="0" indent="0" algn="l" rtl="0">
              <a:spcBef>
                <a:spcPts val="600"/>
              </a:spcBef>
              <a:spcAft>
                <a:spcPts val="0"/>
              </a:spcAft>
              <a:buClr>
                <a:schemeClr val="dk1"/>
              </a:buClr>
              <a:buSzPts val="1100"/>
              <a:buFont typeface="Arial"/>
              <a:buNone/>
            </a:pPr>
            <a:endParaRPr sz="1200" b="1" dirty="0"/>
          </a:p>
        </p:txBody>
      </p:sp>
      <p:sp>
        <p:nvSpPr>
          <p:cNvPr id="345" name="Google Shape;345;p13"/>
          <p:cNvSpPr txBox="1">
            <a:spLocks noGrp="1"/>
          </p:cNvSpPr>
          <p:nvPr>
            <p:ph type="body" idx="1"/>
          </p:nvPr>
        </p:nvSpPr>
        <p:spPr>
          <a:xfrm>
            <a:off x="457200" y="1919550"/>
            <a:ext cx="3045000"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200" b="1" dirty="0"/>
              <a:t>MERCARI SALES PREDICTION (2020)</a:t>
            </a:r>
            <a:endParaRPr sz="1200" dirty="0"/>
          </a:p>
          <a:p>
            <a:pPr marL="0" lvl="0" indent="0" algn="l" rtl="0">
              <a:spcBef>
                <a:spcPts val="600"/>
              </a:spcBef>
              <a:spcAft>
                <a:spcPts val="0"/>
              </a:spcAft>
              <a:buClr>
                <a:schemeClr val="dk1"/>
              </a:buClr>
              <a:buSzPts val="1100"/>
              <a:buFont typeface="Arial"/>
              <a:buNone/>
            </a:pPr>
            <a:r>
              <a:rPr lang="en-US" sz="1200" b="0" i="0" dirty="0">
                <a:solidFill>
                  <a:schemeClr val="tx1"/>
                </a:solidFill>
                <a:effectLst/>
                <a:latin typeface="Barlow Light" panose="00000400000000000000" pitchFamily="2" charset="0"/>
                <a:cs typeface="Times New Roman" panose="02020603050405020304" pitchFamily="18" charset="0"/>
              </a:rPr>
              <a:t>is Japan’s biggest community-powered shopping website. With the aim of realizing a society where global resources are used carefully and where everyone can live richly, the company has developed a flea market application ‘</a:t>
            </a:r>
            <a:r>
              <a:rPr lang="en-US" sz="1200" b="0" i="0" dirty="0" err="1">
                <a:solidFill>
                  <a:schemeClr val="tx1"/>
                </a:solidFill>
                <a:effectLst/>
                <a:latin typeface="Barlow Light" panose="00000400000000000000" pitchFamily="2" charset="0"/>
                <a:cs typeface="Times New Roman" panose="02020603050405020304" pitchFamily="18" charset="0"/>
              </a:rPr>
              <a:t>Mercari</a:t>
            </a:r>
            <a:r>
              <a:rPr lang="en-US" sz="1200" b="0" i="0" dirty="0">
                <a:solidFill>
                  <a:schemeClr val="tx1"/>
                </a:solidFill>
                <a:effectLst/>
                <a:latin typeface="Barlow Light" panose="00000400000000000000" pitchFamily="2" charset="0"/>
                <a:cs typeface="Times New Roman" panose="02020603050405020304" pitchFamily="18" charset="0"/>
              </a:rPr>
              <a:t>’ in Japan and the United States that allows individuals to easily and safely buy and sell goods.</a:t>
            </a:r>
            <a:endParaRPr dirty="0">
              <a:latin typeface="Barlow Light" panose="00000400000000000000" pitchFamily="2" charset="0"/>
            </a:endParaRPr>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200" dirty="0">
                <a:solidFill>
                  <a:schemeClr val="accent3"/>
                </a:solidFill>
              </a:rPr>
              <a:t>TO READ MORE ABOUT THIS RESEARCH :-</a:t>
            </a:r>
          </a:p>
          <a:p>
            <a:pPr marL="0" lvl="0" indent="0" algn="l" rtl="0">
              <a:spcBef>
                <a:spcPts val="0"/>
              </a:spcBef>
              <a:spcAft>
                <a:spcPts val="0"/>
              </a:spcAft>
              <a:buClr>
                <a:schemeClr val="dk1"/>
              </a:buClr>
              <a:buSzPts val="1100"/>
              <a:buFont typeface="Arial"/>
              <a:buNone/>
            </a:pPr>
            <a:r>
              <a:rPr lang="en-IN" sz="1200" dirty="0">
                <a:solidFill>
                  <a:schemeClr val="accent3"/>
                </a:solidFill>
                <a:hlinkClick r:id="rId5"/>
              </a:rPr>
              <a:t>https://towardsdatascience.com/mercari-price-suggestion-97ff15840dbd</a:t>
            </a:r>
            <a:endParaRPr lang="en-IN" sz="1200" dirty="0">
              <a:solidFill>
                <a:schemeClr val="accent3"/>
              </a:solidFill>
            </a:endParaRPr>
          </a:p>
          <a:p>
            <a:pPr marL="0" lvl="0" indent="0" algn="l" rtl="0">
              <a:spcBef>
                <a:spcPts val="0"/>
              </a:spcBef>
              <a:spcAft>
                <a:spcPts val="0"/>
              </a:spcAft>
              <a:buClr>
                <a:schemeClr val="dk1"/>
              </a:buClr>
              <a:buSzPts val="1100"/>
              <a:buFont typeface="Arial"/>
              <a:buNone/>
            </a:pPr>
            <a:r>
              <a:rPr lang="en-IN" sz="1200" dirty="0">
                <a:solidFill>
                  <a:schemeClr val="accent3"/>
                </a:solidFill>
                <a:hlinkClick r:id="rId3"/>
              </a:rPr>
              <a:t>https://www.kaggle.com/c/mercari-price-suggestion-challenge/discussion/50252</a:t>
            </a:r>
            <a:endParaRPr lang="en-IN" sz="1200" dirty="0">
              <a:solidFill>
                <a:schemeClr val="accent3"/>
              </a:solidFill>
            </a:endParaRPr>
          </a:p>
          <a:p>
            <a:pPr marL="0" lvl="0" indent="0" algn="l" rtl="0">
              <a:spcBef>
                <a:spcPts val="0"/>
              </a:spcBef>
              <a:spcAft>
                <a:spcPts val="0"/>
              </a:spcAft>
              <a:buClr>
                <a:schemeClr val="dk1"/>
              </a:buClr>
              <a:buSzPts val="1100"/>
              <a:buFont typeface="Arial"/>
              <a:buNone/>
            </a:pPr>
            <a:endParaRPr sz="1200" dirty="0">
              <a:solidFill>
                <a:schemeClr val="accent3"/>
              </a:solidFill>
            </a:endParaRPr>
          </a:p>
          <a:p>
            <a:pPr marL="0" lvl="0" indent="0" algn="l" rtl="0">
              <a:spcBef>
                <a:spcPts val="0"/>
              </a:spcBef>
              <a:spcAft>
                <a:spcPts val="0"/>
              </a:spcAft>
              <a:buNone/>
            </a:pPr>
            <a:endParaRPr sz="1200" dirty="0">
              <a:solidFill>
                <a:schemeClr val="accent3"/>
              </a:solidFill>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16436" y="256825"/>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RESEARCH</a:t>
            </a:r>
            <a:br>
              <a:rPr lang="en" dirty="0"/>
            </a:br>
            <a:r>
              <a:rPr lang="en" sz="1800" dirty="0">
                <a:solidFill>
                  <a:srgbClr val="92D050"/>
                </a:solidFill>
              </a:rPr>
              <a:t>DEMAND FORECASTING AND PRICE PREDICTION</a:t>
            </a:r>
            <a:br>
              <a:rPr lang="en" sz="1800" dirty="0">
                <a:solidFill>
                  <a:srgbClr val="92D050"/>
                </a:solidFill>
              </a:rPr>
            </a:br>
            <a:r>
              <a:rPr lang="en" sz="1600" dirty="0">
                <a:solidFill>
                  <a:schemeClr val="tx1">
                    <a:lumMod val="95000"/>
                    <a:lumOff val="5000"/>
                  </a:schemeClr>
                </a:solidFill>
              </a:rPr>
              <a:t>BY KJ FERREIRA CITED BY 391 HARVARD</a:t>
            </a:r>
            <a:endParaRPr dirty="0"/>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 name="Google Shape;344;p13">
            <a:extLst>
              <a:ext uri="{FF2B5EF4-FFF2-40B4-BE49-F238E27FC236}">
                <a16:creationId xmlns:a16="http://schemas.microsoft.com/office/drawing/2014/main" id="{D116EBD4-9C67-46D5-BE08-A07609E3D160}"/>
              </a:ext>
            </a:extLst>
          </p:cNvPr>
          <p:cNvSpPr txBox="1">
            <a:spLocks/>
          </p:cNvSpPr>
          <p:nvPr/>
        </p:nvSpPr>
        <p:spPr>
          <a:xfrm>
            <a:off x="394136" y="1628226"/>
            <a:ext cx="4663124" cy="252989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dk1"/>
              </a:buClr>
              <a:buSzPts val="1100"/>
            </a:pPr>
            <a:r>
              <a:rPr lang="en-US" sz="1600" dirty="0">
                <a:latin typeface="Barlow Light" panose="00000400000000000000" pitchFamily="2" charset="0"/>
              </a:rPr>
              <a:t>There has been significant research conducted on price-based revenue management over the past few decades; see Ozer and Phillips (2012) and </a:t>
            </a:r>
            <a:r>
              <a:rPr lang="en-US" sz="1600" dirty="0" err="1">
                <a:latin typeface="Barlow Light" panose="00000400000000000000" pitchFamily="2" charset="0"/>
              </a:rPr>
              <a:t>Talluri</a:t>
            </a:r>
            <a:r>
              <a:rPr lang="en-US" sz="1600" dirty="0">
                <a:latin typeface="Barlow Light" panose="00000400000000000000" pitchFamily="2" charset="0"/>
              </a:rPr>
              <a:t> and Van </a:t>
            </a:r>
            <a:r>
              <a:rPr lang="en-US" sz="1600" dirty="0" err="1">
                <a:latin typeface="Barlow Light" panose="00000400000000000000" pitchFamily="2" charset="0"/>
              </a:rPr>
              <a:t>Ryzin</a:t>
            </a:r>
            <a:r>
              <a:rPr lang="en-US" sz="1600" dirty="0">
                <a:latin typeface="Barlow Light" panose="00000400000000000000" pitchFamily="2" charset="0"/>
              </a:rPr>
              <a:t> (2005) for an excellent in- ¨ depth overview of such work. The distinguishing features of our work in this field include (</a:t>
            </a:r>
            <a:r>
              <a:rPr lang="en-US" sz="1600" dirty="0" err="1">
                <a:latin typeface="Barlow Light" panose="00000400000000000000" pitchFamily="2" charset="0"/>
              </a:rPr>
              <a:t>i</a:t>
            </a:r>
            <a:r>
              <a:rPr lang="en-US" sz="1600" dirty="0">
                <a:latin typeface="Barlow Light" panose="00000400000000000000" pitchFamily="2" charset="0"/>
              </a:rPr>
              <a:t>) the development and implementation of a pricing decision support tool for an online retailer offering “flash sales”, including a field experiment that estimates the impact of the tool, </a:t>
            </a:r>
            <a:endParaRPr lang="en-US" sz="1200" b="1" dirty="0">
              <a:latin typeface="Barlow Light" panose="00000400000000000000" pitchFamily="2" charset="0"/>
            </a:endParaRPr>
          </a:p>
        </p:txBody>
      </p:sp>
      <p:sp>
        <p:nvSpPr>
          <p:cNvPr id="101" name="Google Shape;346;p13">
            <a:extLst>
              <a:ext uri="{FF2B5EF4-FFF2-40B4-BE49-F238E27FC236}">
                <a16:creationId xmlns:a16="http://schemas.microsoft.com/office/drawing/2014/main" id="{E9D4CE1D-0548-498E-8BC5-C0A2CACA1529}"/>
              </a:ext>
            </a:extLst>
          </p:cNvPr>
          <p:cNvSpPr txBox="1">
            <a:spLocks/>
          </p:cNvSpPr>
          <p:nvPr/>
        </p:nvSpPr>
        <p:spPr>
          <a:xfrm>
            <a:off x="457200" y="4265975"/>
            <a:ext cx="8229600" cy="620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dirty="0">
                <a:solidFill>
                  <a:schemeClr val="accent3"/>
                </a:solidFill>
              </a:rPr>
              <a:t>TO READ MORE ABOUT THIS RESEARCH :-</a:t>
            </a:r>
          </a:p>
          <a:p>
            <a:pPr>
              <a:buClr>
                <a:schemeClr val="dk1"/>
              </a:buClr>
              <a:buSzPts val="1100"/>
            </a:pPr>
            <a:r>
              <a:rPr lang="en-US" sz="1200" dirty="0">
                <a:solidFill>
                  <a:schemeClr val="accent3"/>
                </a:solidFill>
                <a:hlinkClick r:id="rId3"/>
              </a:rPr>
              <a:t>https://www.hbs.edu/ris/Publication%20Files/kris%20Analytics%20for%20an%20Online%20Retailer_6ef5f3e6-48e7-4923-a2d4-607d3a3d943c.pdf</a:t>
            </a:r>
            <a:endParaRPr lang="en-US" sz="1200" dirty="0">
              <a:solidFill>
                <a:schemeClr val="accent3"/>
              </a:solidFill>
            </a:endParaRPr>
          </a:p>
          <a:p>
            <a:pPr>
              <a:buClr>
                <a:schemeClr val="dk1"/>
              </a:buClr>
              <a:buSzPts val="1100"/>
            </a:pPr>
            <a:endParaRPr lang="en-US" sz="1200" dirty="0">
              <a:solidFill>
                <a:schemeClr val="accent3"/>
              </a:solidFill>
            </a:endParaRPr>
          </a:p>
          <a:p>
            <a:endParaRPr lang="en-US" sz="1200" dirty="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r>
              <a:rPr lang="en" dirty="0"/>
              <a:t>RESEARCHES</a:t>
            </a:r>
            <a:br>
              <a:rPr lang="en" dirty="0"/>
            </a:br>
            <a:r>
              <a:rPr lang="en-IN" sz="1600" b="0" dirty="0">
                <a:solidFill>
                  <a:srgbClr val="92D050"/>
                </a:solidFill>
                <a:effectLst/>
                <a:latin typeface="Barlow Light" panose="00000400000000000000" pitchFamily="2" charset="0"/>
              </a:rPr>
              <a:t>BLACK TEA PRICE PREDICTION</a:t>
            </a:r>
            <a:br>
              <a:rPr lang="en-IN" sz="800" b="0" i="0" dirty="0">
                <a:solidFill>
                  <a:srgbClr val="757575"/>
                </a:solidFill>
                <a:effectLst/>
                <a:latin typeface="sohne"/>
              </a:rPr>
            </a:br>
            <a:br>
              <a:rPr lang="en" sz="1400" dirty="0">
                <a:solidFill>
                  <a:srgbClr val="92D050"/>
                </a:solidFill>
              </a:rPr>
            </a:br>
            <a:r>
              <a:rPr lang="en" sz="1400" dirty="0">
                <a:solidFill>
                  <a:schemeClr val="tx1">
                    <a:lumMod val="95000"/>
                    <a:lumOff val="5000"/>
                  </a:schemeClr>
                </a:solidFill>
              </a:rPr>
              <a:t>BY MARIA KHADIYUKOVA </a:t>
            </a:r>
            <a:r>
              <a:rPr lang="en-IN" sz="1400" b="0" i="0" dirty="0">
                <a:solidFill>
                  <a:srgbClr val="333333"/>
                </a:solidFill>
                <a:effectLst/>
                <a:latin typeface="Raleway Thin" pitchFamily="2" charset="0"/>
              </a:rPr>
              <a:t>1088–1092 (2015) 7 CITATION</a:t>
            </a:r>
            <a:endParaRPr sz="1400" dirty="0">
              <a:latin typeface="Raleway Thin" pitchFamily="2" charset="0"/>
            </a:endParaRPr>
          </a:p>
        </p:txBody>
      </p:sp>
      <p:sp>
        <p:nvSpPr>
          <p:cNvPr id="344" name="Google Shape;344;p13"/>
          <p:cNvSpPr txBox="1">
            <a:spLocks noGrp="1"/>
          </p:cNvSpPr>
          <p:nvPr>
            <p:ph type="body" idx="2"/>
          </p:nvPr>
        </p:nvSpPr>
        <p:spPr>
          <a:xfrm>
            <a:off x="4572000" y="2039633"/>
            <a:ext cx="3045000"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200" b="0" i="0" dirty="0">
                <a:solidFill>
                  <a:srgbClr val="333333"/>
                </a:solidFill>
                <a:effectLst/>
                <a:latin typeface="Barlow Light" panose="00000400000000000000" pitchFamily="2" charset="0"/>
              </a:rPr>
              <a:t>PLS regression models are allowed for the prediction of retail price with mean relative errors of about 15 and 25 % for Spain’s tea bags and for loose-packed tea from Russia, respectively. The suggested approach shows a promise for the development of an instrumental analytical technique for regulatory authorities to fight with counterfeits and for commercial purposes to evaluate market space.</a:t>
            </a:r>
            <a:endParaRPr sz="1200" b="1" dirty="0">
              <a:latin typeface="Barlow Light" panose="00000400000000000000" pitchFamily="2" charset="0"/>
            </a:endParaRPr>
          </a:p>
        </p:txBody>
      </p:sp>
      <p:sp>
        <p:nvSpPr>
          <p:cNvPr id="345" name="Google Shape;345;p13"/>
          <p:cNvSpPr txBox="1">
            <a:spLocks noGrp="1"/>
          </p:cNvSpPr>
          <p:nvPr>
            <p:ph type="body" idx="1"/>
          </p:nvPr>
        </p:nvSpPr>
        <p:spPr>
          <a:xfrm>
            <a:off x="457199" y="1919550"/>
            <a:ext cx="3814763"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200" b="0" i="0" dirty="0">
                <a:solidFill>
                  <a:srgbClr val="333333"/>
                </a:solidFill>
                <a:effectLst/>
                <a:latin typeface="Barlow Light" panose="00000400000000000000" pitchFamily="2" charset="0"/>
              </a:rPr>
              <a:t>Retail price of food products is a complex interplay between multiple factors. Overall product quality has got one of the most serious impacts on the price in many situations. In the present study, an artificial sensory system (potentiometric electronic tongue) was employed for the analysis of black tea samples purchased in the retail stores in Spain and Russia. It was possible to relate the response of a potentiometric sensor system with retail prices of various black tea samples by means of partial least squares (PLS) regression.</a:t>
            </a:r>
            <a:endParaRPr dirty="0">
              <a:latin typeface="Barlow Light" panose="00000400000000000000" pitchFamily="2" charset="0"/>
            </a:endParaRPr>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200" dirty="0">
                <a:solidFill>
                  <a:schemeClr val="accent3"/>
                </a:solidFill>
              </a:rPr>
              <a:t>TO READ MORE ABOUT THIS RESEARCH :-</a:t>
            </a:r>
          </a:p>
          <a:p>
            <a:pPr marL="0" lvl="0" indent="0" algn="l" rtl="0">
              <a:spcBef>
                <a:spcPts val="0"/>
              </a:spcBef>
              <a:spcAft>
                <a:spcPts val="0"/>
              </a:spcAft>
              <a:buClr>
                <a:schemeClr val="dk1"/>
              </a:buClr>
              <a:buSzPts val="1100"/>
              <a:buFont typeface="Arial"/>
              <a:buNone/>
            </a:pPr>
            <a:r>
              <a:rPr lang="en-IN" sz="1200" b="0" i="0" dirty="0">
                <a:solidFill>
                  <a:srgbClr val="333333"/>
                </a:solidFill>
                <a:effectLst/>
                <a:latin typeface="Barlow Light" panose="00000400000000000000" pitchFamily="2" charset="0"/>
              </a:rPr>
              <a:t>Bhattacharyya R, </a:t>
            </a:r>
            <a:r>
              <a:rPr lang="en-IN" sz="1200" b="0" i="0" dirty="0" err="1">
                <a:solidFill>
                  <a:srgbClr val="333333"/>
                </a:solidFill>
                <a:effectLst/>
                <a:latin typeface="Barlow Light" panose="00000400000000000000" pitchFamily="2" charset="0"/>
              </a:rPr>
              <a:t>Tudu</a:t>
            </a:r>
            <a:r>
              <a:rPr lang="en-IN" sz="1200" b="0" i="0" dirty="0">
                <a:solidFill>
                  <a:srgbClr val="333333"/>
                </a:solidFill>
                <a:effectLst/>
                <a:latin typeface="Barlow Light" panose="00000400000000000000" pitchFamily="2" charset="0"/>
              </a:rPr>
              <a:t> B, Das SC, Bhattacharyya N, Bandyopadhyay R, </a:t>
            </a:r>
            <a:r>
              <a:rPr lang="en-IN" sz="1200" b="0" i="0" dirty="0" err="1">
                <a:solidFill>
                  <a:srgbClr val="333333"/>
                </a:solidFill>
                <a:effectLst/>
                <a:latin typeface="Barlow Light" panose="00000400000000000000" pitchFamily="2" charset="0"/>
              </a:rPr>
              <a:t>Pramanik</a:t>
            </a:r>
            <a:r>
              <a:rPr lang="en-IN" sz="1200" b="0" i="0" dirty="0">
                <a:solidFill>
                  <a:srgbClr val="333333"/>
                </a:solidFill>
                <a:effectLst/>
                <a:latin typeface="Barlow Light" panose="00000400000000000000" pitchFamily="2" charset="0"/>
              </a:rPr>
              <a:t> P (2012) Classification of black tea liquor using cyclic voltammetry. J Food </a:t>
            </a:r>
            <a:r>
              <a:rPr lang="en-IN" sz="1200" b="0" i="0" dirty="0" err="1">
                <a:solidFill>
                  <a:srgbClr val="333333"/>
                </a:solidFill>
                <a:effectLst/>
                <a:latin typeface="Barlow Light" panose="00000400000000000000" pitchFamily="2" charset="0"/>
              </a:rPr>
              <a:t>Eng</a:t>
            </a:r>
            <a:r>
              <a:rPr lang="en-IN" sz="1200" b="0" i="0" dirty="0">
                <a:solidFill>
                  <a:srgbClr val="333333"/>
                </a:solidFill>
                <a:effectLst/>
                <a:latin typeface="Barlow Light" panose="00000400000000000000" pitchFamily="2" charset="0"/>
              </a:rPr>
              <a:t> 109:120–126</a:t>
            </a:r>
            <a:endParaRPr sz="1200" dirty="0">
              <a:solidFill>
                <a:schemeClr val="accent3"/>
              </a:solidFill>
              <a:latin typeface="Barlow Light" panose="00000400000000000000" pitchFamily="2" charset="0"/>
            </a:endParaRPr>
          </a:p>
          <a:p>
            <a:pPr marL="0" lvl="0" indent="0" algn="l" rtl="0">
              <a:spcBef>
                <a:spcPts val="0"/>
              </a:spcBef>
              <a:spcAft>
                <a:spcPts val="0"/>
              </a:spcAft>
              <a:buNone/>
            </a:pPr>
            <a:endParaRPr sz="1200" dirty="0">
              <a:solidFill>
                <a:schemeClr val="accent3"/>
              </a:solidFill>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22733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itle 2">
            <a:extLst>
              <a:ext uri="{FF2B5EF4-FFF2-40B4-BE49-F238E27FC236}">
                <a16:creationId xmlns:a16="http://schemas.microsoft.com/office/drawing/2014/main" id="{068FE88F-3C6A-4423-A380-6FA19DB208F2}"/>
              </a:ext>
            </a:extLst>
          </p:cNvPr>
          <p:cNvSpPr>
            <a:spLocks noGrp="1"/>
          </p:cNvSpPr>
          <p:nvPr>
            <p:ph type="title"/>
          </p:nvPr>
        </p:nvSpPr>
        <p:spPr>
          <a:xfrm>
            <a:off x="457200" y="1282710"/>
            <a:ext cx="4405556" cy="3533236"/>
          </a:xfrm>
        </p:spPr>
        <p:txBody>
          <a:bodyPr/>
          <a:lstStyle/>
          <a:p>
            <a:r>
              <a:rPr lang="en-US" sz="1400" dirty="0">
                <a:solidFill>
                  <a:schemeClr val="tx1">
                    <a:lumMod val="95000"/>
                    <a:lumOff val="5000"/>
                  </a:schemeClr>
                </a:solidFill>
                <a:latin typeface="Barlow Light" panose="00000400000000000000" pitchFamily="2" charset="0"/>
              </a:rPr>
              <a:t>(ii) the creation of a new model and efficient algorithm to set initial prices by solving a multi-product static price optimization that incorporates reference price effects, and</a:t>
            </a:r>
            <a:br>
              <a:rPr lang="en-US" sz="1400" dirty="0">
                <a:solidFill>
                  <a:schemeClr val="tx1">
                    <a:lumMod val="95000"/>
                    <a:lumOff val="5000"/>
                  </a:schemeClr>
                </a:solidFill>
                <a:latin typeface="Barlow Light" panose="00000400000000000000" pitchFamily="2" charset="0"/>
              </a:rPr>
            </a:br>
            <a:br>
              <a:rPr lang="en-US" sz="1400" dirty="0">
                <a:solidFill>
                  <a:schemeClr val="tx1">
                    <a:lumMod val="95000"/>
                    <a:lumOff val="5000"/>
                  </a:schemeClr>
                </a:solidFill>
                <a:latin typeface="Barlow Light" panose="00000400000000000000" pitchFamily="2" charset="0"/>
              </a:rPr>
            </a:br>
            <a:r>
              <a:rPr lang="en-US" sz="1400" dirty="0">
                <a:solidFill>
                  <a:schemeClr val="tx1">
                    <a:lumMod val="95000"/>
                    <a:lumOff val="5000"/>
                  </a:schemeClr>
                </a:solidFill>
                <a:latin typeface="Barlow Light" panose="00000400000000000000" pitchFamily="2" charset="0"/>
              </a:rPr>
              <a:t> (iii) the use of a nonparametric multiproduct demand prediction model. A group of researchers have worked on the development and implementation of pricing decision support tools for retailers. </a:t>
            </a:r>
            <a:br>
              <a:rPr lang="en-US" sz="1400" dirty="0">
                <a:solidFill>
                  <a:schemeClr val="tx1">
                    <a:lumMod val="95000"/>
                    <a:lumOff val="5000"/>
                  </a:schemeClr>
                </a:solidFill>
                <a:latin typeface="Barlow Light" panose="00000400000000000000" pitchFamily="2" charset="0"/>
              </a:rPr>
            </a:br>
            <a:br>
              <a:rPr lang="en-US" sz="1400" dirty="0">
                <a:solidFill>
                  <a:schemeClr val="tx1">
                    <a:lumMod val="95000"/>
                    <a:lumOff val="5000"/>
                  </a:schemeClr>
                </a:solidFill>
                <a:latin typeface="Barlow Light" panose="00000400000000000000" pitchFamily="2" charset="0"/>
              </a:rPr>
            </a:br>
            <a:r>
              <a:rPr lang="en-US" sz="1400" dirty="0">
                <a:solidFill>
                  <a:schemeClr val="tx1">
                    <a:lumMod val="95000"/>
                    <a:lumOff val="5000"/>
                  </a:schemeClr>
                </a:solidFill>
                <a:latin typeface="Barlow Light" panose="00000400000000000000" pitchFamily="2" charset="0"/>
              </a:rPr>
              <a:t>For example, Caro and </a:t>
            </a:r>
            <a:r>
              <a:rPr lang="en-US" sz="1400" dirty="0" err="1">
                <a:solidFill>
                  <a:schemeClr val="tx1">
                    <a:lumMod val="95000"/>
                    <a:lumOff val="5000"/>
                  </a:schemeClr>
                </a:solidFill>
                <a:latin typeface="Barlow Light" panose="00000400000000000000" pitchFamily="2" charset="0"/>
              </a:rPr>
              <a:t>Gallien</a:t>
            </a:r>
            <a:r>
              <a:rPr lang="en-US" sz="1400" dirty="0">
                <a:solidFill>
                  <a:schemeClr val="tx1">
                    <a:lumMod val="95000"/>
                    <a:lumOff val="5000"/>
                  </a:schemeClr>
                </a:solidFill>
                <a:latin typeface="Barlow Light" panose="00000400000000000000" pitchFamily="2" charset="0"/>
              </a:rPr>
              <a:t> (2012) implement a markdown multi-product pricing decision support tool for fast-fashion retailer, </a:t>
            </a:r>
            <a:br>
              <a:rPr lang="en-US" sz="1400" dirty="0">
                <a:solidFill>
                  <a:schemeClr val="tx1">
                    <a:lumMod val="95000"/>
                    <a:lumOff val="5000"/>
                  </a:schemeClr>
                </a:solidFill>
                <a:latin typeface="Barlow Light" panose="00000400000000000000" pitchFamily="2" charset="0"/>
              </a:rPr>
            </a:br>
            <a:br>
              <a:rPr lang="en-US" sz="1400" dirty="0">
                <a:solidFill>
                  <a:schemeClr val="tx1">
                    <a:lumMod val="95000"/>
                    <a:lumOff val="5000"/>
                  </a:schemeClr>
                </a:solidFill>
                <a:latin typeface="Barlow Light" panose="00000400000000000000" pitchFamily="2" charset="0"/>
              </a:rPr>
            </a:br>
            <a:r>
              <a:rPr lang="en-US" sz="1400" dirty="0">
                <a:solidFill>
                  <a:schemeClr val="tx1">
                    <a:lumMod val="95000"/>
                    <a:lumOff val="5000"/>
                  </a:schemeClr>
                </a:solidFill>
                <a:latin typeface="Barlow Light" panose="00000400000000000000" pitchFamily="2" charset="0"/>
              </a:rPr>
              <a:t>Zara; markdown pricing is common in fashion retailing where retailers aim to sell all of their inventory by the end of relatively short product life cycles</a:t>
            </a:r>
            <a:br>
              <a:rPr lang="en-US" sz="1400" dirty="0">
                <a:solidFill>
                  <a:schemeClr val="tx1">
                    <a:lumMod val="95000"/>
                    <a:lumOff val="5000"/>
                  </a:schemeClr>
                </a:solidFill>
                <a:latin typeface="Barlow Light" panose="00000400000000000000" pitchFamily="2" charset="0"/>
              </a:rPr>
            </a:br>
            <a:br>
              <a:rPr lang="en-US" sz="1400" dirty="0">
                <a:solidFill>
                  <a:schemeClr val="tx1">
                    <a:lumMod val="95000"/>
                    <a:lumOff val="5000"/>
                  </a:schemeClr>
                </a:solidFill>
                <a:latin typeface="Barlow Light" panose="00000400000000000000" pitchFamily="2" charset="0"/>
              </a:rPr>
            </a:br>
            <a:r>
              <a:rPr lang="en-US" sz="1400" dirty="0">
                <a:solidFill>
                  <a:schemeClr val="tx1">
                    <a:lumMod val="95000"/>
                    <a:lumOff val="5000"/>
                  </a:schemeClr>
                </a:solidFill>
                <a:latin typeface="Barlow Light" panose="00000400000000000000" pitchFamily="2" charset="0"/>
              </a:rPr>
              <a:t> Smith and </a:t>
            </a:r>
            <a:r>
              <a:rPr lang="en-US" sz="1400" dirty="0" err="1">
                <a:solidFill>
                  <a:schemeClr val="tx1">
                    <a:lumMod val="95000"/>
                    <a:lumOff val="5000"/>
                  </a:schemeClr>
                </a:solidFill>
                <a:latin typeface="Barlow Light" panose="00000400000000000000" pitchFamily="2" charset="0"/>
              </a:rPr>
              <a:t>Achabal</a:t>
            </a:r>
            <a:r>
              <a:rPr lang="en-US" sz="1400" dirty="0">
                <a:solidFill>
                  <a:schemeClr val="tx1">
                    <a:lumMod val="95000"/>
                    <a:lumOff val="5000"/>
                  </a:schemeClr>
                </a:solidFill>
                <a:latin typeface="Barlow Light" panose="00000400000000000000" pitchFamily="2" charset="0"/>
              </a:rPr>
              <a:t> (1998) provide another example of the development and implementation of a markdown pricing decision support tool.</a:t>
            </a:r>
            <a:endParaRPr lang="en-IN" sz="1400" dirty="0">
              <a:solidFill>
                <a:schemeClr val="tx1">
                  <a:lumMod val="95000"/>
                  <a:lumOff val="5000"/>
                </a:schemeClr>
              </a:solidFill>
            </a:endParaRPr>
          </a:p>
        </p:txBody>
      </p:sp>
      <p:sp>
        <p:nvSpPr>
          <p:cNvPr id="103" name="Google Shape;1044;p24">
            <a:extLst>
              <a:ext uri="{FF2B5EF4-FFF2-40B4-BE49-F238E27FC236}">
                <a16:creationId xmlns:a16="http://schemas.microsoft.com/office/drawing/2014/main" id="{CC2E853B-3E82-4915-9333-482156A47E30}"/>
              </a:ext>
            </a:extLst>
          </p:cNvPr>
          <p:cNvSpPr txBox="1">
            <a:spLocks/>
          </p:cNvSpPr>
          <p:nvPr/>
        </p:nvSpPr>
        <p:spPr>
          <a:xfrm>
            <a:off x="416436" y="256825"/>
            <a:ext cx="5290403" cy="9116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dirty="0"/>
              <a:t>RESEARCH</a:t>
            </a:r>
            <a:br>
              <a:rPr lang="en-US" dirty="0"/>
            </a:br>
            <a:r>
              <a:rPr lang="en-US" sz="1800" dirty="0">
                <a:solidFill>
                  <a:srgbClr val="92D050"/>
                </a:solidFill>
              </a:rPr>
              <a:t>DEMAND FORECASTING AND PRICE PREDICTION</a:t>
            </a:r>
            <a:br>
              <a:rPr lang="en-US" sz="1800" dirty="0">
                <a:solidFill>
                  <a:srgbClr val="92D050"/>
                </a:solidFill>
              </a:rPr>
            </a:br>
            <a:r>
              <a:rPr lang="en-US" sz="1600" dirty="0">
                <a:solidFill>
                  <a:schemeClr val="tx1">
                    <a:lumMod val="95000"/>
                    <a:lumOff val="5000"/>
                  </a:schemeClr>
                </a:solidFill>
              </a:rPr>
              <a:t>BY KJ FERREIRA CITED BY 391 HARVARD</a:t>
            </a:r>
            <a:endParaRPr lang="en-US" dirty="0"/>
          </a:p>
        </p:txBody>
      </p:sp>
    </p:spTree>
    <p:extLst>
      <p:ext uri="{BB962C8B-B14F-4D97-AF65-F5344CB8AC3E}">
        <p14:creationId xmlns:p14="http://schemas.microsoft.com/office/powerpoint/2010/main" val="367975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WHAT?</a:t>
            </a:r>
            <a:endParaRPr sz="7200" dirty="0"/>
          </a:p>
        </p:txBody>
      </p:sp>
      <p:sp>
        <p:nvSpPr>
          <p:cNvPr id="380" name="Google Shape;380;p1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rgbClr val="92D050"/>
                </a:solidFill>
                <a:latin typeface="Barlow"/>
                <a:ea typeface="Barlow"/>
                <a:cs typeface="Barlow"/>
                <a:sym typeface="Barlow"/>
              </a:rPr>
              <a:t>Makes us different</a:t>
            </a:r>
          </a:p>
          <a:p>
            <a:pPr marL="0" lvl="0" indent="0" algn="l" rtl="0">
              <a:spcBef>
                <a:spcPts val="600"/>
              </a:spcBef>
              <a:spcAft>
                <a:spcPts val="0"/>
              </a:spcAft>
              <a:buNone/>
            </a:pPr>
            <a:r>
              <a:rPr lang="en-US" dirty="0"/>
              <a:t>Like above example we aren’t  just making a model we will host it on a website or in form of app for greater accessibility </a:t>
            </a:r>
            <a:endParaRPr lang="en-US"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83" name="Google Shape;383;p14"/>
          <p:cNvGrpSpPr/>
          <p:nvPr/>
        </p:nvGrpSpPr>
        <p:grpSpPr>
          <a:xfrm>
            <a:off x="7479302" y="1963085"/>
            <a:ext cx="885996" cy="2673675"/>
            <a:chOff x="5678143" y="1151382"/>
            <a:chExt cx="345795" cy="1043508"/>
          </a:xfrm>
        </p:grpSpPr>
        <p:sp>
          <p:nvSpPr>
            <p:cNvPr id="384" name="Google Shape;384;p14"/>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4"/>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4"/>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4"/>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4"/>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4"/>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4"/>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4"/>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4"/>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How it will work?</a:t>
            </a:r>
            <a:endParaRPr dirty="0"/>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022" name="Google Shape;1022;p23"/>
          <p:cNvGrpSpPr/>
          <p:nvPr/>
        </p:nvGrpSpPr>
        <p:grpSpPr>
          <a:xfrm>
            <a:off x="2655041" y="2436044"/>
            <a:ext cx="2200509" cy="1776159"/>
            <a:chOff x="3071457" y="2013875"/>
            <a:chExt cx="1944600" cy="1569600"/>
          </a:xfrm>
        </p:grpSpPr>
        <p:sp>
          <p:nvSpPr>
            <p:cNvPr id="1023" name="Google Shape;1023;p23"/>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FFFFFF"/>
                  </a:solidFill>
                  <a:latin typeface="Barlow"/>
                  <a:ea typeface="Barlow"/>
                  <a:cs typeface="Barlow"/>
                  <a:sym typeface="Barlow"/>
                </a:rPr>
                <a:t>MODEL</a:t>
              </a:r>
              <a:endParaRPr sz="1100" dirty="0">
                <a:solidFill>
                  <a:srgbClr val="FFFFFF"/>
                </a:solidFill>
                <a:latin typeface="Barlow"/>
                <a:ea typeface="Barlow"/>
                <a:cs typeface="Barlow"/>
                <a:sym typeface="Barlow"/>
              </a:endParaRPr>
            </a:p>
          </p:txBody>
        </p:sp>
        <p:sp>
          <p:nvSpPr>
            <p:cNvPr id="1025" name="Google Shape;1025;p23"/>
            <p:cNvSpPr txBox="1"/>
            <p:nvPr/>
          </p:nvSpPr>
          <p:spPr>
            <a:xfrm>
              <a:off x="3308588" y="2575171"/>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dirty="0">
                  <a:solidFill>
                    <a:srgbClr val="FFFFFF"/>
                  </a:solidFill>
                  <a:latin typeface="Barlow"/>
                  <a:ea typeface="Barlow"/>
                  <a:cs typeface="Barlow"/>
                  <a:sym typeface="Barlow"/>
                </a:rPr>
                <a:t>That data will be processed at the backend and appropriate algorithm will be used</a:t>
              </a:r>
            </a:p>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grpSp>
      <p:grpSp>
        <p:nvGrpSpPr>
          <p:cNvPr id="1026" name="Google Shape;1026;p23"/>
          <p:cNvGrpSpPr/>
          <p:nvPr/>
        </p:nvGrpSpPr>
        <p:grpSpPr>
          <a:xfrm>
            <a:off x="457232" y="2436044"/>
            <a:ext cx="2200509" cy="1776159"/>
            <a:chOff x="1126863" y="2013875"/>
            <a:chExt cx="1944600" cy="1569600"/>
          </a:xfrm>
        </p:grpSpPr>
        <p:sp>
          <p:nvSpPr>
            <p:cNvPr id="1027"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txBox="1"/>
            <p:nvPr/>
          </p:nvSpPr>
          <p:spPr>
            <a:xfrm>
              <a:off x="1351627"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FFFFFF"/>
                  </a:solidFill>
                  <a:latin typeface="Barlow"/>
                  <a:ea typeface="Barlow"/>
                  <a:cs typeface="Barlow"/>
                  <a:sym typeface="Barlow"/>
                </a:rPr>
                <a:t>RAW DATA</a:t>
              </a:r>
            </a:p>
            <a:p>
              <a:pPr marL="0" lvl="0" indent="0" algn="l" rtl="0">
                <a:spcBef>
                  <a:spcPts val="0"/>
                </a:spcBef>
                <a:spcAft>
                  <a:spcPts val="0"/>
                </a:spcAft>
                <a:buNone/>
              </a:pPr>
              <a:endParaRPr sz="1100" dirty="0">
                <a:solidFill>
                  <a:srgbClr val="FFFFFF"/>
                </a:solidFill>
                <a:latin typeface="Barlow"/>
                <a:ea typeface="Barlow"/>
                <a:cs typeface="Barlow"/>
                <a:sym typeface="Barlow"/>
              </a:endParaRPr>
            </a:p>
          </p:txBody>
        </p:sp>
        <p:sp>
          <p:nvSpPr>
            <p:cNvPr id="1029" name="Google Shape;1029;p23"/>
            <p:cNvSpPr txBox="1"/>
            <p:nvPr/>
          </p:nvSpPr>
          <p:spPr>
            <a:xfrm>
              <a:off x="1326140" y="2575171"/>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dirty="0">
                  <a:solidFill>
                    <a:srgbClr val="FFFFFF"/>
                  </a:solidFill>
                  <a:latin typeface="Barlow"/>
                  <a:ea typeface="Barlow"/>
                  <a:cs typeface="Barlow"/>
                  <a:sym typeface="Barlow"/>
                </a:rPr>
                <a:t>A huge amount of data from various sources will be collected as training data</a:t>
              </a:r>
              <a:endParaRPr sz="1100" dirty="0">
                <a:solidFill>
                  <a:srgbClr val="FFFFFF"/>
                </a:solidFill>
                <a:latin typeface="Barlow"/>
                <a:ea typeface="Barlow"/>
                <a:cs typeface="Barlow"/>
                <a:sym typeface="Barlow"/>
              </a:endParaRPr>
            </a:p>
          </p:txBody>
        </p:sp>
      </p:grpSp>
      <p:grpSp>
        <p:nvGrpSpPr>
          <p:cNvPr id="1030" name="Google Shape;1030;p23"/>
          <p:cNvGrpSpPr/>
          <p:nvPr/>
        </p:nvGrpSpPr>
        <p:grpSpPr>
          <a:xfrm>
            <a:off x="4852720" y="2436044"/>
            <a:ext cx="3396158" cy="1776159"/>
            <a:chOff x="5015938" y="2013875"/>
            <a:chExt cx="3001200" cy="1569600"/>
          </a:xfrm>
        </p:grpSpPr>
        <p:sp>
          <p:nvSpPr>
            <p:cNvPr id="1031" name="Google Shape;1031;p23"/>
            <p:cNvSpPr/>
            <p:nvPr/>
          </p:nvSpPr>
          <p:spPr>
            <a:xfrm>
              <a:off x="5015938" y="2013875"/>
              <a:ext cx="30012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32" name="Google Shape;1032;p23"/>
            <p:cNvSpPr txBox="1"/>
            <p:nvPr/>
          </p:nvSpPr>
          <p:spPr>
            <a:xfrm>
              <a:off x="5360226" y="2256387"/>
              <a:ext cx="24171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FFFFFF"/>
                  </a:solidFill>
                  <a:latin typeface="Barlow"/>
                  <a:ea typeface="Barlow"/>
                  <a:cs typeface="Barlow"/>
                  <a:sym typeface="Barlow"/>
                </a:rPr>
                <a:t>PROFITABLE PRICE PREDICTIONS</a:t>
              </a:r>
              <a:endParaRPr sz="1100" dirty="0">
                <a:solidFill>
                  <a:srgbClr val="FFFFFF"/>
                </a:solidFill>
                <a:latin typeface="Barlow"/>
                <a:ea typeface="Barlow"/>
                <a:cs typeface="Barlow"/>
                <a:sym typeface="Barlow"/>
              </a:endParaRPr>
            </a:p>
          </p:txBody>
        </p:sp>
        <p:sp>
          <p:nvSpPr>
            <p:cNvPr id="1033" name="Google Shape;1033;p23"/>
            <p:cNvSpPr txBox="1"/>
            <p:nvPr/>
          </p:nvSpPr>
          <p:spPr>
            <a:xfrm>
              <a:off x="5360225" y="2716353"/>
              <a:ext cx="24171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dirty="0">
                  <a:solidFill>
                    <a:srgbClr val="FFFFFF"/>
                  </a:solidFill>
                  <a:latin typeface="Barlow"/>
                  <a:ea typeface="Barlow"/>
                  <a:cs typeface="Barlow"/>
                  <a:sym typeface="Barlow"/>
                </a:rPr>
                <a:t>User or owner will be able to see the predicted price based upon the inputs</a:t>
              </a:r>
              <a:endParaRPr sz="1100" dirty="0">
                <a:solidFill>
                  <a:srgbClr val="FFFFFF"/>
                </a:solidFill>
                <a:latin typeface="Barlow"/>
                <a:ea typeface="Barlow"/>
                <a:cs typeface="Barlow"/>
                <a:sym typeface="Barlow"/>
              </a:endParaRPr>
            </a:p>
          </p:txBody>
        </p:sp>
      </p:grpSp>
      <p:grpSp>
        <p:nvGrpSpPr>
          <p:cNvPr id="1034" name="Google Shape;1034;p23"/>
          <p:cNvGrpSpPr/>
          <p:nvPr/>
        </p:nvGrpSpPr>
        <p:grpSpPr>
          <a:xfrm>
            <a:off x="4705169" y="3213940"/>
            <a:ext cx="295999" cy="294651"/>
            <a:chOff x="4858109" y="2631368"/>
            <a:chExt cx="316442" cy="315000"/>
          </a:xfrm>
        </p:grpSpPr>
        <p:sp>
          <p:nvSpPr>
            <p:cNvPr id="1035" name="Google Shape;1035;p23"/>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1037" name="Google Shape;1037;p23"/>
          <p:cNvGrpSpPr/>
          <p:nvPr/>
        </p:nvGrpSpPr>
        <p:grpSpPr>
          <a:xfrm>
            <a:off x="2512794" y="3213816"/>
            <a:ext cx="294612" cy="294612"/>
            <a:chOff x="3157188" y="909150"/>
            <a:chExt cx="470400" cy="470400"/>
          </a:xfrm>
        </p:grpSpPr>
        <p:sp>
          <p:nvSpPr>
            <p:cNvPr id="1038" name="Google Shape;1038;p23"/>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3243138" y="995100"/>
              <a:ext cx="298500" cy="298500"/>
            </a:xfrm>
            <a:prstGeom prst="mathPlus">
              <a:avLst>
                <a:gd name="adj1" fmla="val 99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020;p23">
            <a:extLst>
              <a:ext uri="{FF2B5EF4-FFF2-40B4-BE49-F238E27FC236}">
                <a16:creationId xmlns:a16="http://schemas.microsoft.com/office/drawing/2014/main" id="{46CDE330-3A1B-4C4B-9AA3-C49D0247FA4A}"/>
              </a:ext>
            </a:extLst>
          </p:cNvPr>
          <p:cNvSpPr txBox="1">
            <a:spLocks/>
          </p:cNvSpPr>
          <p:nvPr/>
        </p:nvSpPr>
        <p:spPr>
          <a:xfrm>
            <a:off x="457232" y="605600"/>
            <a:ext cx="5640900" cy="108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dirty="0"/>
              <a:t>How it will </a:t>
            </a:r>
            <a:r>
              <a:rPr lang="en-US" dirty="0">
                <a:solidFill>
                  <a:srgbClr val="92D050"/>
                </a:solidFill>
              </a:rPr>
              <a:t>work</a:t>
            </a:r>
            <a:r>
              <a:rPr lang="en-US" dirty="0"/>
              <a:t>?</a:t>
            </a:r>
          </a:p>
        </p:txBody>
      </p:sp>
    </p:spTree>
  </p:cSld>
  <p:clrMapOvr>
    <a:masterClrMapping/>
  </p:clrMapOvr>
</p:sld>
</file>

<file path=ppt/theme/theme1.xml><?xml version="1.0" encoding="utf-8"?>
<a:theme xmlns:a="http://schemas.openxmlformats.org/drawingml/2006/main" name="Gaoler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949</Words>
  <Application>Microsoft Office PowerPoint</Application>
  <PresentationFormat>On-screen Show (16:9)</PresentationFormat>
  <Paragraphs>62</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Raleway Thin</vt:lpstr>
      <vt:lpstr>Barlow</vt:lpstr>
      <vt:lpstr>Barlow Light</vt:lpstr>
      <vt:lpstr>Times New Roman</vt:lpstr>
      <vt:lpstr>charter</vt:lpstr>
      <vt:lpstr>sohne</vt:lpstr>
      <vt:lpstr>Calibri</vt:lpstr>
      <vt:lpstr>Raleway</vt:lpstr>
      <vt:lpstr>Gaoler template</vt:lpstr>
      <vt:lpstr>RETAIL PRICE  PREDICTION</vt:lpstr>
      <vt:lpstr>SKYROCKET  YOUR SALES</vt:lpstr>
      <vt:lpstr>PowerPoint Presentation</vt:lpstr>
      <vt:lpstr>RESEARCHES Mercari Price Suggestion Challenge  BY ARUN KUMAR </vt:lpstr>
      <vt:lpstr>RESEARCH DEMAND FORECASTING AND PRICE PREDICTION BY KJ FERREIRA CITED BY 391 HARVARD</vt:lpstr>
      <vt:lpstr>RESEARCHES BLACK TEA PRICE PREDICTION  BY MARIA KHADIYUKOVA 1088–1092 (2015) 7 CITATION</vt:lpstr>
      <vt:lpstr>(ii) the creation of a new model and efficient algorithm to set initial prices by solving a multi-product static price optimization that incorporates reference price effects, and   (iii) the use of a nonparametric multiproduct demand prediction model. A group of researchers have worked on the development and implementation of pricing decision support tools for retailers.   For example, Caro and Gallien (2012) implement a markdown multi-product pricing decision support tool for fast-fashion retailer,   Zara; markdown pricing is common in fashion retailing where retailers aim to sell all of their inventory by the end of relatively short product life cycles   Smith and Achabal (1998) provide another example of the development and implementation of a markdown pricing decision support tool.</vt:lpstr>
      <vt:lpstr>WHAT?</vt:lpstr>
      <vt:lpstr>How it will work?</vt:lpstr>
      <vt:lpstr>Accessibility </vt:lpstr>
      <vt:lpstr>PowerPoint Presentation</vt:lpstr>
      <vt:lpstr>PROJECT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PRICE  PREDICTION</dc:title>
  <cp:lastModifiedBy>Vedant .</cp:lastModifiedBy>
  <cp:revision>7</cp:revision>
  <dcterms:modified xsi:type="dcterms:W3CDTF">2022-03-22T09:09:13Z</dcterms:modified>
</cp:coreProperties>
</file>