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  <p:embeddedFont>
      <p:font typeface="Merriweather Black"/>
      <p:bold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MerriweatherBlack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8e7f5c4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8e7f5c4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8fddb9c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8fddb9c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8fddb9c7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8fddb9c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e7f5c4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e7f5c4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e7f5c4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e7f5c4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fddb9c7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8fddb9c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e7f5c47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8e7f5c4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8e7f5c47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8e7f5c4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90eb36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90eb36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8e7f5c4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8e7f5c4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Good morning, everyone.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Today, I’m excited to talk about Summit Navigator, a cutting-edge algorithm for </a:t>
            </a:r>
            <a:r>
              <a:rPr b="1" lang="en" sz="1400">
                <a:solidFill>
                  <a:schemeClr val="dk1"/>
                </a:solidFill>
              </a:rPr>
              <a:t>local maxima extraction from histograms</a:t>
            </a:r>
            <a:r>
              <a:rPr lang="en" sz="1400">
                <a:solidFill>
                  <a:schemeClr val="dk1"/>
                </a:solidFill>
              </a:rPr>
              <a:t>. This method is inspired by the strategies of mountain explorers, where determining dominant peaks guides the journey. Similarly, Summit Navigator identifies and extracts dominant peaks in histograms</a:t>
            </a:r>
            <a:r>
              <a:rPr b="1" lang="en" sz="1400">
                <a:solidFill>
                  <a:schemeClr val="dk1"/>
                </a:solidFill>
              </a:rPr>
              <a:t>, a critical step for image segmentation.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Now, why is this important?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image processing, extracting local maxima is essential for tasks like </a:t>
            </a:r>
            <a:r>
              <a:rPr b="1" lang="en" sz="1400">
                <a:solidFill>
                  <a:schemeClr val="dk1"/>
                </a:solidFill>
              </a:rPr>
              <a:t>multi-thresholding, object segmentation</a:t>
            </a:r>
            <a:r>
              <a:rPr lang="en" sz="1400">
                <a:solidFill>
                  <a:schemeClr val="dk1"/>
                </a:solidFill>
              </a:rPr>
              <a:t>, and </a:t>
            </a:r>
            <a:r>
              <a:rPr b="1" lang="en" sz="1400">
                <a:solidFill>
                  <a:schemeClr val="dk1"/>
                </a:solidFill>
              </a:rPr>
              <a:t>background removal</a:t>
            </a:r>
            <a:r>
              <a:rPr lang="en" sz="1400">
                <a:solidFill>
                  <a:schemeClr val="dk1"/>
                </a:solidFill>
              </a:rPr>
              <a:t>. Traditional methods, while effective in certain cases, have limitations: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Otsu’s method</a:t>
            </a:r>
            <a:r>
              <a:rPr lang="en" sz="1400">
                <a:solidFill>
                  <a:schemeClr val="dk1"/>
                </a:solidFill>
              </a:rPr>
              <a:t>, for instance, is </a:t>
            </a:r>
            <a:r>
              <a:rPr b="1" lang="en" sz="1400">
                <a:solidFill>
                  <a:schemeClr val="dk1"/>
                </a:solidFill>
              </a:rPr>
              <a:t>simple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chemeClr val="dk1"/>
                </a:solidFill>
              </a:rPr>
              <a:t>and consistent for bilevel</a:t>
            </a:r>
            <a:r>
              <a:rPr lang="en" sz="1400">
                <a:solidFill>
                  <a:schemeClr val="dk1"/>
                </a:solidFill>
              </a:rPr>
              <a:t> thresholding but </a:t>
            </a:r>
            <a:r>
              <a:rPr b="1" lang="en" sz="1400">
                <a:solidFill>
                  <a:schemeClr val="dk1"/>
                </a:solidFill>
              </a:rPr>
              <a:t>struggles with multi-thresholding tasks,</a:t>
            </a:r>
            <a:r>
              <a:rPr lang="en" sz="1400">
                <a:solidFill>
                  <a:schemeClr val="dk1"/>
                </a:solidFill>
              </a:rPr>
              <a:t> often </a:t>
            </a:r>
            <a:r>
              <a:rPr b="1" lang="en" sz="1400">
                <a:solidFill>
                  <a:schemeClr val="dk1"/>
                </a:solidFill>
              </a:rPr>
              <a:t>requiring manual adjustments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Gaussian kernel convolution</a:t>
            </a:r>
            <a:r>
              <a:rPr lang="en" sz="1400">
                <a:solidFill>
                  <a:schemeClr val="dk1"/>
                </a:solidFill>
              </a:rPr>
              <a:t> techniques can </a:t>
            </a:r>
            <a:r>
              <a:rPr b="1" lang="en" sz="1400">
                <a:solidFill>
                  <a:schemeClr val="dk1"/>
                </a:solidFill>
              </a:rPr>
              <a:t>handle multi-modal histograms</a:t>
            </a:r>
            <a:r>
              <a:rPr lang="en" sz="1400">
                <a:solidFill>
                  <a:schemeClr val="dk1"/>
                </a:solidFill>
              </a:rPr>
              <a:t> but depend </a:t>
            </a:r>
            <a:r>
              <a:rPr b="1" lang="en" sz="1400">
                <a:solidFill>
                  <a:schemeClr val="dk1"/>
                </a:solidFill>
              </a:rPr>
              <a:t>heavily on user-defined parameters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Fuzzy clustering</a:t>
            </a:r>
            <a:r>
              <a:rPr lang="en" sz="1400">
                <a:solidFill>
                  <a:schemeClr val="dk1"/>
                </a:solidFill>
              </a:rPr>
              <a:t> approaches, like Histogram Thresholding Fuzzy C-Means (HTFCM), are </a:t>
            </a:r>
            <a:r>
              <a:rPr b="1" lang="en" sz="1400">
                <a:solidFill>
                  <a:schemeClr val="dk1"/>
                </a:solidFill>
              </a:rPr>
              <a:t>computationally expensive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prone to over-segmentation</a:t>
            </a:r>
            <a:r>
              <a:rPr lang="en" sz="1400">
                <a:solidFill>
                  <a:schemeClr val="dk1"/>
                </a:solidFill>
              </a:rPr>
              <a:t> in noisy datasets.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What makes Summit Navigator unique is its </a:t>
            </a:r>
            <a:r>
              <a:rPr b="1" lang="en" sz="1400">
                <a:solidFill>
                  <a:schemeClr val="dk1"/>
                </a:solidFill>
              </a:rPr>
              <a:t>automation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adaptability</a:t>
            </a:r>
            <a:r>
              <a:rPr lang="en" sz="1400">
                <a:solidFill>
                  <a:schemeClr val="dk1"/>
                </a:solidFill>
              </a:rPr>
              <a:t>. Unlike these traditional methods, it requires </a:t>
            </a:r>
            <a:r>
              <a:rPr b="1" lang="en" sz="1400">
                <a:solidFill>
                  <a:schemeClr val="dk1"/>
                </a:solidFill>
              </a:rPr>
              <a:t>no manual tuning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chemeClr val="dk1"/>
                </a:solidFill>
              </a:rPr>
              <a:t>or predefined parameters</a:t>
            </a:r>
            <a:r>
              <a:rPr lang="en" sz="1400">
                <a:solidFill>
                  <a:schemeClr val="dk1"/>
                </a:solidFill>
              </a:rPr>
              <a:t>, making it robust across a wide range of datasets. By introducing concepts like </a:t>
            </a:r>
            <a:r>
              <a:rPr b="1" lang="en" sz="1400">
                <a:solidFill>
                  <a:schemeClr val="dk1"/>
                </a:solidFill>
              </a:rPr>
              <a:t>observability indices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recursive peak merging</a:t>
            </a:r>
            <a:r>
              <a:rPr lang="en" sz="1400">
                <a:solidFill>
                  <a:schemeClr val="dk1"/>
                </a:solidFill>
              </a:rPr>
              <a:t>, it achieves high accuracy and consistency even in challenging conditions.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innovation has </a:t>
            </a:r>
            <a:r>
              <a:rPr b="1" lang="en" sz="1400">
                <a:solidFill>
                  <a:schemeClr val="dk1"/>
                </a:solidFill>
              </a:rPr>
              <a:t>practical applications</a:t>
            </a:r>
            <a:r>
              <a:rPr lang="en" sz="1400">
                <a:solidFill>
                  <a:schemeClr val="dk1"/>
                </a:solidFill>
              </a:rPr>
              <a:t>, such as: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Detecting </a:t>
            </a:r>
            <a:r>
              <a:rPr b="1" lang="en" sz="1400">
                <a:solidFill>
                  <a:schemeClr val="dk1"/>
                </a:solidFill>
              </a:rPr>
              <a:t>surface defects </a:t>
            </a:r>
            <a:r>
              <a:rPr lang="en" sz="1400">
                <a:solidFill>
                  <a:schemeClr val="dk1"/>
                </a:solidFill>
              </a:rPr>
              <a:t>in industrial settings,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Background removal</a:t>
            </a:r>
            <a:r>
              <a:rPr lang="en" sz="1400">
                <a:solidFill>
                  <a:schemeClr val="dk1"/>
                </a:solidFill>
              </a:rPr>
              <a:t> in complex images, and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Multi-object detection</a:t>
            </a:r>
            <a:r>
              <a:rPr lang="en" sz="1400">
                <a:solidFill>
                  <a:schemeClr val="dk1"/>
                </a:solidFill>
              </a:rPr>
              <a:t> and segmentation in fields like robotics and autonomous systems.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8ff79a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8ff79a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8e7f5c4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8e7f5c4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methodology comprises three main stages: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Preprocessing: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input histogram is smoothed using a </a:t>
            </a:r>
            <a:r>
              <a:rPr b="1" lang="en" sz="1400">
                <a:solidFill>
                  <a:schemeClr val="dk1"/>
                </a:solidFill>
              </a:rPr>
              <a:t>moving average filter</a:t>
            </a:r>
            <a:r>
              <a:rPr lang="en" sz="1400">
                <a:solidFill>
                  <a:schemeClr val="dk1"/>
                </a:solidFill>
              </a:rPr>
              <a:t> to reduce noise while preserving peaks. Initial peaks are identified by comparing the intensity of a pixel with its immediate neighbors.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Peak Searching: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heart of this approach is inspired by the journey of mountain explorers. The algorithm </a:t>
            </a:r>
            <a:r>
              <a:rPr b="1" lang="en" sz="1400">
                <a:solidFill>
                  <a:schemeClr val="dk1"/>
                </a:solidFill>
              </a:rPr>
              <a:t>calculates an observability index</a:t>
            </a:r>
            <a:r>
              <a:rPr lang="en" sz="1400">
                <a:solidFill>
                  <a:schemeClr val="dk1"/>
                </a:solidFill>
              </a:rPr>
              <a:t> for each peak, based on parameters like </a:t>
            </a:r>
            <a:r>
              <a:rPr b="1" lang="en" sz="1400">
                <a:solidFill>
                  <a:schemeClr val="dk1"/>
                </a:solidFill>
              </a:rPr>
              <a:t>offset distance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peak height</a:t>
            </a:r>
            <a:r>
              <a:rPr lang="en" sz="1400">
                <a:solidFill>
                  <a:schemeClr val="dk1"/>
                </a:solidFill>
              </a:rPr>
              <a:t>, to identify the most dominant peaks. This step ensures that the peaks selected are the ones with the </a:t>
            </a:r>
            <a:r>
              <a:rPr b="1" lang="en" sz="1400">
                <a:solidFill>
                  <a:schemeClr val="dk1"/>
                </a:solidFill>
              </a:rPr>
              <a:t>best overall visibility</a:t>
            </a:r>
            <a:r>
              <a:rPr lang="en" sz="1400">
                <a:solidFill>
                  <a:schemeClr val="dk1"/>
                </a:solidFill>
              </a:rPr>
              <a:t> from their surroundings.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Peak Merging: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To eliminate false positives and ensure accuracy, the detected peaks are refined. A </a:t>
            </a:r>
            <a:r>
              <a:rPr b="1" lang="en" sz="1400">
                <a:solidFill>
                  <a:schemeClr val="dk1"/>
                </a:solidFill>
              </a:rPr>
              <a:t>regression-based technique</a:t>
            </a:r>
            <a:r>
              <a:rPr lang="en" sz="1400">
                <a:solidFill>
                  <a:schemeClr val="dk1"/>
                </a:solidFill>
              </a:rPr>
              <a:t> is used to determine whether two consecutive peaks lie on the same unimodal region. Peaks on the same side of a mode are merged to produce a final set of true dominant peaks.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entire process is recursive, allowing the method to adapt dynamically to the complexities of noisy or multi-modal datasets. Extensive experiments on datasets, including natural images and sunspot cycle data, demonstrate its superior performance in terms of accuracy, robustness, and computational efficiency compared to traditional methods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With this overview, we can appreciate how the Summit Navigator algorithm innovatively bridges a gap in histogram-based segmentation. Let us now dive deeper into Detailed methodology, as detailed in the rest of the presentation.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8e7f5c4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8e7f5c4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8fddb9c7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8fddb9c7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e7f5c4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e7f5c4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8e7f5c47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8e7f5c4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8fddb9c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8fddb9c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gif"/><Relationship Id="rId4" Type="http://schemas.openxmlformats.org/officeDocument/2006/relationships/image" Target="../media/image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" y="-545300"/>
            <a:ext cx="7126200" cy="1755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C9DAF8"/>
                </a:solidFill>
                <a:latin typeface="Merriweather"/>
                <a:ea typeface="Merriweather"/>
                <a:cs typeface="Merriweather"/>
                <a:sym typeface="Merriweather"/>
              </a:rPr>
              <a:t>Summit Navigator</a:t>
            </a:r>
            <a:endParaRPr b="1" sz="4200">
              <a:solidFill>
                <a:srgbClr val="C9DAF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1210000"/>
            <a:ext cx="644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79">
                <a:solidFill>
                  <a:srgbClr val="F3F3F3"/>
                </a:solidFill>
              </a:rPr>
              <a:t>A Novel Approach for Local Maxima Extraction</a:t>
            </a:r>
            <a:endParaRPr sz="1779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79">
              <a:solidFill>
                <a:srgbClr val="F3F3F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2207650"/>
            <a:ext cx="5643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Presented By:</a:t>
            </a:r>
            <a:endParaRPr b="1" sz="13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"/>
              <a:buChar char="●"/>
            </a:pPr>
            <a:r>
              <a:rPr b="1"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Udan Vedant Ghanshyam</a:t>
            </a:r>
            <a:endParaRPr b="1"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"/>
              <a:buChar char="●"/>
            </a:pPr>
            <a:r>
              <a:rPr b="1"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Karan sunil Kumbhar</a:t>
            </a:r>
            <a:endParaRPr b="1"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"/>
              <a:buChar char="●"/>
            </a:pPr>
            <a:r>
              <a:rPr b="1"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Ahire Sandesh Naval</a:t>
            </a:r>
            <a:endParaRPr b="1"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278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11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Result </a:t>
            </a:r>
            <a:r>
              <a:rPr b="1" lang="en" sz="2711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Metrics</a:t>
            </a:r>
            <a:endParaRPr b="1" sz="2711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092100" y="1017725"/>
            <a:ext cx="6051900" cy="412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Overview: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NOAA dataset consists of sunspot numbers from </a:t>
            </a:r>
            <a:r>
              <a:rPr b="1" lang="en" sz="1100">
                <a:solidFill>
                  <a:schemeClr val="dk1"/>
                </a:solidFill>
              </a:rPr>
              <a:t>1749 to 2009</a:t>
            </a:r>
            <a:r>
              <a:rPr lang="en" sz="1100">
                <a:solidFill>
                  <a:schemeClr val="dk1"/>
                </a:solidFill>
              </a:rPr>
              <a:t> with 23 maximum cycles.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Ground truth data is used to evaluate peak detection performance.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Performance Highlights: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Summit Navigator (SN)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FTC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Detected all 23 true peaks with </a:t>
            </a:r>
            <a:r>
              <a:rPr b="1" lang="en" sz="1100">
                <a:solidFill>
                  <a:schemeClr val="dk1"/>
                </a:solidFill>
              </a:rPr>
              <a:t>1 false positive each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Achieved the </a:t>
            </a:r>
            <a:r>
              <a:rPr b="1" lang="en" sz="1100">
                <a:solidFill>
                  <a:schemeClr val="dk1"/>
                </a:solidFill>
              </a:rPr>
              <a:t>highest F-measure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Precision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MATLAB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findpeaks</a:t>
            </a:r>
            <a:r>
              <a:rPr b="1" lang="en" sz="1100">
                <a:solidFill>
                  <a:schemeClr val="dk1"/>
                </a:solidFill>
              </a:rPr>
              <a:t> function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Good results with </a:t>
            </a:r>
            <a:r>
              <a:rPr b="1" lang="en" sz="1100">
                <a:solidFill>
                  <a:schemeClr val="dk1"/>
                </a:solidFill>
              </a:rPr>
              <a:t>3 false positives</a:t>
            </a:r>
            <a:r>
              <a:rPr lang="en" sz="1100">
                <a:solidFill>
                  <a:schemeClr val="dk1"/>
                </a:solidFill>
              </a:rPr>
              <a:t>: F-measure = </a:t>
            </a:r>
            <a:r>
              <a:rPr b="1" lang="en" sz="1100">
                <a:solidFill>
                  <a:schemeClr val="dk1"/>
                </a:solidFill>
              </a:rPr>
              <a:t>0.9388</a:t>
            </a:r>
            <a:r>
              <a:rPr lang="en" sz="1100">
                <a:solidFill>
                  <a:schemeClr val="dk1"/>
                </a:solidFill>
              </a:rPr>
              <a:t>, Precision = </a:t>
            </a:r>
            <a:r>
              <a:rPr b="1" lang="en" sz="1100">
                <a:solidFill>
                  <a:schemeClr val="dk1"/>
                </a:solidFill>
              </a:rPr>
              <a:t>0.8846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Requires manual tuning for optimal results.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HTFCM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Performed poorly with </a:t>
            </a:r>
            <a:r>
              <a:rPr b="1" lang="en" sz="1100">
                <a:solidFill>
                  <a:schemeClr val="dk1"/>
                </a:solidFill>
              </a:rPr>
              <a:t>42 false positives</a:t>
            </a:r>
            <a:r>
              <a:rPr lang="en" sz="1100">
                <a:solidFill>
                  <a:schemeClr val="dk1"/>
                </a:solidFill>
              </a:rPr>
              <a:t>, yielding the lowest F-measure = </a:t>
            </a:r>
            <a:r>
              <a:rPr b="1" lang="en" sz="1100">
                <a:solidFill>
                  <a:schemeClr val="dk1"/>
                </a:solidFill>
              </a:rPr>
              <a:t>0.5227</a:t>
            </a:r>
            <a:r>
              <a:rPr lang="en" sz="1100">
                <a:solidFill>
                  <a:schemeClr val="dk1"/>
                </a:solidFill>
              </a:rPr>
              <a:t> and Precision = </a:t>
            </a:r>
            <a:r>
              <a:rPr b="1" lang="en" sz="1100">
                <a:solidFill>
                  <a:schemeClr val="dk1"/>
                </a:solidFill>
              </a:rPr>
              <a:t>0.3538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Conclusion from NOAA Dataset: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Summit Navigator excels in accuracy and robustness with minimal false positives.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500700" y="546725"/>
            <a:ext cx="56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 of Summit Navigator - NOAA Dataset</a:t>
            </a:r>
            <a:endParaRPr b="1" sz="1200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49" y="2673399"/>
            <a:ext cx="2614300" cy="14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25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516"/>
              <a:buFont typeface="Arial"/>
              <a:buNone/>
            </a:pPr>
            <a:r>
              <a:rPr b="1" lang="en" sz="2711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Result Metrics</a:t>
            </a:r>
            <a:endParaRPr b="1" sz="2711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95375" y="1017725"/>
            <a:ext cx="59487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Overview: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SILSO dataset contains sunspot numbers from </a:t>
            </a:r>
            <a:r>
              <a:rPr b="1" lang="en" sz="1100">
                <a:solidFill>
                  <a:schemeClr val="dk1"/>
                </a:solidFill>
              </a:rPr>
              <a:t>1749 to 2017</a:t>
            </a:r>
            <a:r>
              <a:rPr lang="en" sz="1100">
                <a:solidFill>
                  <a:schemeClr val="dk1"/>
                </a:solidFill>
              </a:rPr>
              <a:t> with 24 maximum cycles.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Ground truth data ensures comprehensive evaluation of peak detection methods.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Performance Highlights: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Summit Navigator (SN)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FTC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Detected all 24 true peaks with </a:t>
            </a:r>
            <a:r>
              <a:rPr b="1" lang="en" sz="1100">
                <a:solidFill>
                  <a:schemeClr val="dk1"/>
                </a:solidFill>
              </a:rPr>
              <a:t>1 false positive each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Achieved the </a:t>
            </a:r>
            <a:r>
              <a:rPr b="1" lang="en" sz="1100">
                <a:solidFill>
                  <a:schemeClr val="dk1"/>
                </a:solidFill>
              </a:rPr>
              <a:t>highest F-measure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Precision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MATLAB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findpeaks</a:t>
            </a:r>
            <a:r>
              <a:rPr b="1" lang="en" sz="1100">
                <a:solidFill>
                  <a:schemeClr val="dk1"/>
                </a:solidFill>
              </a:rPr>
              <a:t> function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Good results with </a:t>
            </a:r>
            <a:r>
              <a:rPr b="1" lang="en" sz="1100">
                <a:solidFill>
                  <a:schemeClr val="dk1"/>
                </a:solidFill>
              </a:rPr>
              <a:t>2 false positives</a:t>
            </a:r>
            <a:r>
              <a:rPr lang="en" sz="1100">
                <a:solidFill>
                  <a:schemeClr val="dk1"/>
                </a:solidFill>
              </a:rPr>
              <a:t> (with 7-year minimal peak distance).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HTFCM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Poor performance with </a:t>
            </a:r>
            <a:r>
              <a:rPr b="1" lang="en" sz="1100">
                <a:solidFill>
                  <a:schemeClr val="dk1"/>
                </a:solidFill>
              </a:rPr>
              <a:t>49 false positives</a:t>
            </a:r>
            <a:r>
              <a:rPr lang="en" sz="1100">
                <a:solidFill>
                  <a:schemeClr val="dk1"/>
                </a:solidFill>
              </a:rPr>
              <a:t>, highlighting inefficiency for large datasets.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Conclusion from SILSO Dataset: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Summit Navigator consistently outperforms MATLAB and HTFCM while maintaining FTC's level of accuracy.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50" y="2681360"/>
            <a:ext cx="2458651" cy="15075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500700" y="546725"/>
            <a:ext cx="56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 of Summit Navigator - SILSO Dataset</a:t>
            </a:r>
            <a:endParaRPr b="1" sz="1200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516"/>
              <a:buFont typeface="Arial"/>
              <a:buNone/>
            </a:pPr>
            <a:r>
              <a:rPr b="1" lang="en" sz="2711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Thresholding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294625" y="389675"/>
            <a:ext cx="56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Determine Thresholds: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Identify the </a:t>
            </a:r>
            <a:r>
              <a:rPr b="1" lang="en">
                <a:solidFill>
                  <a:schemeClr val="dk1"/>
                </a:solidFill>
              </a:rPr>
              <a:t>minimum intensity values</a:t>
            </a:r>
            <a:r>
              <a:rPr lang="en">
                <a:solidFill>
                  <a:schemeClr val="dk1"/>
                </a:solidFill>
              </a:rPr>
              <a:t> between each pair of consecutive peaks.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multiple minima exist between two peaks, compute the </a:t>
            </a:r>
            <a:r>
              <a:rPr b="1" lang="en">
                <a:solidFill>
                  <a:schemeClr val="dk1"/>
                </a:solidFill>
              </a:rPr>
              <a:t>median</a:t>
            </a:r>
            <a:r>
              <a:rPr lang="en">
                <a:solidFill>
                  <a:schemeClr val="dk1"/>
                </a:solidFill>
              </a:rPr>
              <a:t> of these minima to determine the threshold.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Adjust Intensity Values: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Replace all pixel intensity values </a:t>
            </a:r>
            <a:r>
              <a:rPr b="1" lang="en">
                <a:solidFill>
                  <a:schemeClr val="dk1"/>
                </a:solidFill>
              </a:rPr>
              <a:t>between two thresholds</a:t>
            </a:r>
            <a:r>
              <a:rPr lang="en">
                <a:solidFill>
                  <a:schemeClr val="dk1"/>
                </a:solidFill>
              </a:rPr>
              <a:t> with the corresponding </a:t>
            </a:r>
            <a:r>
              <a:rPr b="1" lang="en">
                <a:solidFill>
                  <a:schemeClr val="dk1"/>
                </a:solidFill>
              </a:rPr>
              <a:t>peak intensity value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0" y="1986800"/>
            <a:ext cx="22479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11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Application</a:t>
            </a:r>
            <a:endParaRPr b="1" sz="2711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33625" y="508950"/>
            <a:ext cx="5958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Industrial Use Cases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Surface Inspection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Identifying defects in manufacturing (e.g., capacitors, metal surfaces).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Drone-Based Vision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Automated inspection of large surfaces (e.g., bridges, pipelines).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Medical Imaging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Multi-Object Segmentation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Accurate detection of tissues, cells, or abnormalities in medical scans.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Background Removal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Enhancing image quality for further diagnostic analysis.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Automation and Robotics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Object Detection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Separating objects from background in vision-based systems.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Scene Segmentation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Assisting robots in understanding complex environments.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711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2711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195375" y="766450"/>
            <a:ext cx="5264700" cy="265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Novel Peak Detection Method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Introduced the </a:t>
            </a:r>
            <a:r>
              <a:rPr i="1" lang="en" sz="1200">
                <a:solidFill>
                  <a:schemeClr val="dk1"/>
                </a:solidFill>
              </a:rPr>
              <a:t>Summit Navigator</a:t>
            </a:r>
            <a:r>
              <a:rPr lang="en" sz="1200">
                <a:solidFill>
                  <a:schemeClr val="dk1"/>
                </a:solidFill>
              </a:rPr>
              <a:t> for accurately identifying true peaks in multi-modal gray-scale histograms without prior knowledge of modes or distances.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Innovative Techniques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Utilized mountain exploration tactics, density analysis, and a merging mechanism with linear model fitting to handle false positives effectively.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75775" y="1067325"/>
            <a:ext cx="59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Superior Performance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Demonstrated higher accuracy and robustness compared to existing methods like HTFCM, FTC, and MATLAB on reputable datasets.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Promising Applications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Applicable in vision-based diagnostics, robotics, and automation systems for surface inspection.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4" name="Google Shape;154;p27"/>
          <p:cNvSpPr txBox="1"/>
          <p:nvPr/>
        </p:nvSpPr>
        <p:spPr>
          <a:xfrm>
            <a:off x="342000" y="465225"/>
            <a:ext cx="30000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11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2711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45818E"/>
                </a:solidFill>
              </a:rPr>
              <a:t>References</a:t>
            </a:r>
            <a:endParaRPr b="1" sz="2720">
              <a:solidFill>
                <a:srgbClr val="45818E"/>
              </a:solidFill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95375" y="1017725"/>
            <a:ext cx="59487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</a:rPr>
              <a:t>Include a brief reference to the IEEE paper: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i="1" lang="en" sz="1200">
                <a:solidFill>
                  <a:schemeClr val="dk1"/>
                </a:solidFill>
              </a:rPr>
              <a:t>Dinh, T. H., Phung, M. D., &amp; Ha, Q. P. (2020). Summit Navigator: A Novel Approach for Local Maxima Extraction. IEEE Transactions on Image Processing.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>
                <a:solidFill>
                  <a:srgbClr val="45818E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Thank you for your Attention</a:t>
            </a:r>
            <a:endParaRPr sz="2288">
              <a:solidFill>
                <a:srgbClr val="45818E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descr="jerry from tom and jerry is wearing a tuxedo and bow tie and the words thank you are below him (Provided by Tenor)"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336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drawing of a cat with the words `` thank you '' written above it . (Provided by Tenor)"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810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Our project doesn’t require dataset. As it doesn’t have model to train. It work on statistical basis.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2720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95375" y="1017725"/>
            <a:ext cx="59487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What is Summit Navigator?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 algorithm designed to extract local maxima from histograms.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Inspired by strategies used by mountain explorers to determine dominant peaks.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Why is it Important?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Critical for image segmentation, especially in multi-thresholding tasks.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Automates peak detection without manual inputs or predefined parameters.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>
            <a:off x="412925" y="2773775"/>
            <a:ext cx="1636200" cy="572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Otsu’s method</a:t>
            </a: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1804275" y="2142925"/>
            <a:ext cx="1391100" cy="754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Gaussian kernel convolution</a:t>
            </a:r>
            <a:endParaRPr sz="1000"/>
          </a:p>
        </p:txBody>
      </p:sp>
      <p:sp>
        <p:nvSpPr>
          <p:cNvPr id="65" name="Google Shape;65;p14"/>
          <p:cNvSpPr/>
          <p:nvPr/>
        </p:nvSpPr>
        <p:spPr>
          <a:xfrm>
            <a:off x="246425" y="1396100"/>
            <a:ext cx="1802700" cy="999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Histogram Thresholding Fuzzy C-Means</a:t>
            </a:r>
            <a:endParaRPr sz="1000"/>
          </a:p>
        </p:txBody>
      </p:sp>
      <p:pic>
        <p:nvPicPr>
          <p:cNvPr descr="Perplexed Male (#7) | Free SVG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7300"/>
            <a:ext cx="1636200" cy="16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Other methods</a:t>
            </a:r>
            <a:endParaRPr b="1" sz="2720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325" y="1017725"/>
            <a:ext cx="63129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11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 Overview</a:t>
            </a:r>
            <a:endParaRPr b="1" sz="2711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95400" y="1017725"/>
            <a:ext cx="5948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Summit Navigator’s Workflow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b="1" lang="en" sz="1200">
                <a:solidFill>
                  <a:schemeClr val="dk1"/>
                </a:solidFill>
              </a:rPr>
              <a:t>Preprocessing</a:t>
            </a:r>
            <a:r>
              <a:rPr lang="en" sz="1200">
                <a:solidFill>
                  <a:schemeClr val="dk1"/>
                </a:solidFill>
              </a:rPr>
              <a:t>: Smooths the input histogram to remove noise.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b="1" lang="en" sz="1200">
                <a:solidFill>
                  <a:schemeClr val="dk1"/>
                </a:solidFill>
              </a:rPr>
              <a:t>Peak Searching</a:t>
            </a:r>
            <a:r>
              <a:rPr lang="en" sz="1200">
                <a:solidFill>
                  <a:schemeClr val="dk1"/>
                </a:solidFill>
              </a:rPr>
              <a:t>: Identifies observing locations and calculates an observability index to find dominant peaks.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b="1" lang="en" sz="1200">
                <a:solidFill>
                  <a:schemeClr val="dk1"/>
                </a:solidFill>
              </a:rPr>
              <a:t>Peak Merging</a:t>
            </a:r>
            <a:r>
              <a:rPr lang="en" sz="1200">
                <a:solidFill>
                  <a:schemeClr val="dk1"/>
                </a:solidFill>
              </a:rPr>
              <a:t>: Removes false positives by analyzing the relationships between adjacent peaks.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Core Features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Non-heuristic approach.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High accuracy with minimal computational overhead.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Adaptive to noisy data and complex histograms.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935200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Preprocessing</a:t>
            </a:r>
            <a:endParaRPr b="1" sz="2720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85575" y="1017725"/>
            <a:ext cx="59583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Purpose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Eliminate noise while preserving essential peaks.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Steps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Use a moving average filter to smooth the histogram.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Identify initial peaks by comparing intensity values with neighboring points.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Mathematical Formula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i="1" lang="en" sz="1200">
                <a:solidFill>
                  <a:schemeClr val="dk1"/>
                </a:solidFill>
              </a:rPr>
              <a:t>h</a:t>
            </a:r>
            <a:r>
              <a:rPr b="1" baseline="-25000" i="1" lang="en" sz="1200">
                <a:solidFill>
                  <a:schemeClr val="dk1"/>
                </a:solidFill>
              </a:rPr>
              <a:t>i</a:t>
            </a:r>
            <a:r>
              <a:rPr b="1" i="1" lang="en" sz="1200">
                <a:solidFill>
                  <a:schemeClr val="dk1"/>
                </a:solidFill>
              </a:rPr>
              <a:t>= (h</a:t>
            </a:r>
            <a:r>
              <a:rPr b="1" baseline="-25000" i="1" lang="en" sz="1200">
                <a:solidFill>
                  <a:schemeClr val="dk1"/>
                </a:solidFill>
              </a:rPr>
              <a:t>i-1</a:t>
            </a:r>
            <a:r>
              <a:rPr b="1" i="1" lang="en" sz="1200">
                <a:solidFill>
                  <a:schemeClr val="dk1"/>
                </a:solidFill>
              </a:rPr>
              <a:t> + h</a:t>
            </a:r>
            <a:r>
              <a:rPr b="1" baseline="-25000" i="1" lang="en" sz="1200">
                <a:solidFill>
                  <a:schemeClr val="dk1"/>
                </a:solidFill>
              </a:rPr>
              <a:t>i</a:t>
            </a:r>
            <a:r>
              <a:rPr b="1" i="1" lang="en" sz="1200">
                <a:solidFill>
                  <a:schemeClr val="dk1"/>
                </a:solidFill>
              </a:rPr>
              <a:t> + h</a:t>
            </a:r>
            <a:r>
              <a:rPr b="1" baseline="-25000" i="1" lang="en" sz="1200">
                <a:solidFill>
                  <a:schemeClr val="dk1"/>
                </a:solidFill>
              </a:rPr>
              <a:t>i+1</a:t>
            </a:r>
            <a:r>
              <a:rPr b="1" i="1" lang="en" sz="1200">
                <a:solidFill>
                  <a:schemeClr val="dk1"/>
                </a:solidFill>
              </a:rPr>
              <a:t>) / 3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i="1" lang="en" sz="1200">
                <a:solidFill>
                  <a:schemeClr val="dk1"/>
                </a:solidFill>
              </a:rPr>
              <a:t>h</a:t>
            </a:r>
            <a:r>
              <a:rPr b="1" baseline="-25000"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: Intensity at level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r>
              <a:rPr b="1" i="1" lang="en" sz="1200">
                <a:solidFill>
                  <a:schemeClr val="dk1"/>
                </a:solidFill>
              </a:rPr>
              <a:t>i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Output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smoothed histogram ready for peak analysis.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After Preprocessing</a:t>
            </a:r>
            <a:endParaRPr b="1" sz="2720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1676" l="1035" r="374" t="2547"/>
          <a:stretch/>
        </p:blipFill>
        <p:spPr>
          <a:xfrm>
            <a:off x="311700" y="1152475"/>
            <a:ext cx="8464851" cy="36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Peak Searching</a:t>
            </a:r>
            <a:endParaRPr b="1" sz="2720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85700" y="704200"/>
            <a:ext cx="59583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Objective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Identify dominant peaks using observability indices.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Concepts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Observing Location</a:t>
            </a:r>
            <a:r>
              <a:rPr lang="en" sz="1200">
                <a:solidFill>
                  <a:schemeClr val="dk1"/>
                </a:solidFill>
              </a:rPr>
              <a:t>: Determines the point with the best visibility of potential peaks.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Formula: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	Δ</a:t>
            </a:r>
            <a:r>
              <a:rPr b="1" lang="en" sz="1200">
                <a:solidFill>
                  <a:schemeClr val="dk1"/>
                </a:solidFill>
              </a:rPr>
              <a:t>L</a:t>
            </a:r>
            <a:r>
              <a:rPr b="1" baseline="-25000" lang="en" sz="1200">
                <a:solidFill>
                  <a:schemeClr val="dk1"/>
                </a:solidFill>
              </a:rPr>
              <a:t>k</a:t>
            </a:r>
            <a:r>
              <a:rPr b="1" lang="en" sz="1200">
                <a:solidFill>
                  <a:schemeClr val="dk1"/>
                </a:solidFill>
              </a:rPr>
              <a:t> = [ h</a:t>
            </a:r>
            <a:r>
              <a:rPr b="1" baseline="-25000" lang="en" sz="1200">
                <a:solidFill>
                  <a:schemeClr val="dk1"/>
                </a:solidFill>
              </a:rPr>
              <a:t>sk</a:t>
            </a:r>
            <a:r>
              <a:rPr b="1" lang="en" sz="1200">
                <a:solidFill>
                  <a:schemeClr val="dk1"/>
                </a:solidFill>
              </a:rPr>
              <a:t> × (s</a:t>
            </a:r>
            <a:r>
              <a:rPr b="1" baseline="-25000" lang="en" sz="1200">
                <a:solidFill>
                  <a:schemeClr val="dk1"/>
                </a:solidFill>
              </a:rPr>
              <a:t>k</a:t>
            </a:r>
            <a:r>
              <a:rPr b="1" lang="en" sz="1200">
                <a:solidFill>
                  <a:schemeClr val="dk1"/>
                </a:solidFill>
              </a:rPr>
              <a:t> − s</a:t>
            </a:r>
            <a:r>
              <a:rPr b="1" baseline="-25000" lang="en" sz="1200">
                <a:solidFill>
                  <a:schemeClr val="dk1"/>
                </a:solidFill>
              </a:rPr>
              <a:t>k−1</a:t>
            </a:r>
            <a:r>
              <a:rPr b="1" lang="en" sz="1200">
                <a:solidFill>
                  <a:schemeClr val="dk1"/>
                </a:solidFill>
              </a:rPr>
              <a:t>) ] / [ ε + |h</a:t>
            </a:r>
            <a:r>
              <a:rPr b="1" baseline="-25000" lang="en" sz="1200">
                <a:solidFill>
                  <a:schemeClr val="dk1"/>
                </a:solidFill>
              </a:rPr>
              <a:t>sk</a:t>
            </a:r>
            <a:r>
              <a:rPr b="1" lang="en" sz="1200">
                <a:solidFill>
                  <a:schemeClr val="dk1"/>
                </a:solidFill>
              </a:rPr>
              <a:t> − h</a:t>
            </a:r>
            <a:r>
              <a:rPr b="1" baseline="-25000" lang="en" sz="1200">
                <a:solidFill>
                  <a:schemeClr val="dk1"/>
                </a:solidFill>
              </a:rPr>
              <a:t>sk−1</a:t>
            </a:r>
            <a:r>
              <a:rPr b="1" lang="en" sz="1200">
                <a:solidFill>
                  <a:schemeClr val="dk1"/>
                </a:solidFill>
              </a:rPr>
              <a:t>| ]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Observability Index</a:t>
            </a:r>
            <a:r>
              <a:rPr lang="en" sz="1200">
                <a:solidFill>
                  <a:schemeClr val="dk1"/>
                </a:solidFill>
              </a:rPr>
              <a:t>: Represents the prominence of a peak based on its height and location.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Formula</a:t>
            </a:r>
            <a:r>
              <a:rPr lang="en" sz="1200">
                <a:solidFill>
                  <a:schemeClr val="dk1"/>
                </a:solidFill>
              </a:rPr>
              <a:t>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​​</a:t>
            </a:r>
            <a:r>
              <a:rPr b="1" i="1" lang="en" sz="1200">
                <a:solidFill>
                  <a:schemeClr val="dk1"/>
                </a:solidFill>
              </a:rPr>
              <a:t>C</a:t>
            </a:r>
            <a:r>
              <a:rPr b="1" baseline="-25000" i="1" lang="en" sz="1200">
                <a:solidFill>
                  <a:schemeClr val="dk1"/>
                </a:solidFill>
              </a:rPr>
              <a:t>k</a:t>
            </a:r>
            <a:r>
              <a:rPr b="1" i="1" lang="en" sz="1200">
                <a:solidFill>
                  <a:schemeClr val="dk1"/>
                </a:solidFill>
              </a:rPr>
              <a:t> = h</a:t>
            </a:r>
            <a:r>
              <a:rPr b="1" baseline="-25000" i="1" lang="en" sz="1200">
                <a:solidFill>
                  <a:schemeClr val="dk1"/>
                </a:solidFill>
              </a:rPr>
              <a:t>sk</a:t>
            </a:r>
            <a:r>
              <a:rPr b="1" i="1" lang="en" sz="1200">
                <a:solidFill>
                  <a:schemeClr val="dk1"/>
                </a:solidFill>
              </a:rPr>
              <a:t> / L</a:t>
            </a:r>
            <a:r>
              <a:rPr b="1" baseline="-25000" i="1" lang="en" sz="1200">
                <a:solidFill>
                  <a:schemeClr val="dk1"/>
                </a:solidFill>
              </a:rPr>
              <a:t>k</a:t>
            </a:r>
            <a:r>
              <a:rPr lang="en" sz="1200">
                <a:solidFill>
                  <a:schemeClr val="dk1"/>
                </a:solidFill>
              </a:rPr>
              <a:t>, where: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b="1" i="1" lang="en" sz="1200">
                <a:solidFill>
                  <a:schemeClr val="dk1"/>
                </a:solidFill>
              </a:rPr>
              <a:t>h</a:t>
            </a:r>
            <a:r>
              <a:rPr b="1" baseline="-25000" i="1" lang="en" sz="1200">
                <a:solidFill>
                  <a:schemeClr val="dk1"/>
                </a:solidFill>
              </a:rPr>
              <a:t>sk</a:t>
            </a:r>
            <a:r>
              <a:rPr lang="en" sz="1200">
                <a:solidFill>
                  <a:schemeClr val="dk1"/>
                </a:solidFill>
              </a:rPr>
              <a:t>​: Height of the peak.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b="1" i="1" lang="en" sz="1200">
                <a:solidFill>
                  <a:schemeClr val="dk1"/>
                </a:solidFill>
              </a:rPr>
              <a:t>L</a:t>
            </a:r>
            <a:r>
              <a:rPr b="1" baseline="-25000" i="1" lang="en" sz="1200">
                <a:solidFill>
                  <a:schemeClr val="dk1"/>
                </a:solidFill>
              </a:rPr>
              <a:t>k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Observing location.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Algorithm Highlights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Iteratively calculates indices for all peaks.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Selects dominant peaks based on maximum observability.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5" y="1238400"/>
            <a:ext cx="2762800" cy="18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Peak Merging</a:t>
            </a:r>
            <a:endParaRPr b="1" sz="2720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0" y="1065400"/>
            <a:ext cx="207518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185575" y="1017725"/>
            <a:ext cx="5958300" cy="329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Problem: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Noise at lower frequencies causes false peak detection, as seen in the NOAA sunspot dataset.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Example: 31 peaks detected instead of the ground truth of 23 due to incorrect detection of peaks 1, 2, 9, 10, 16, 17, 20, 22 (Fig. 3a).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Proposed Solution: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Peak Merging Process: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Segment histogram into unimodal intervals [a</a:t>
            </a:r>
            <a:r>
              <a:rPr baseline="-25000"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,b</a:t>
            </a:r>
            <a:r>
              <a:rPr baseline="-25000"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]here each follows increasing and decreasing trends.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 </a:t>
            </a:r>
            <a:r>
              <a:rPr b="1" lang="en" sz="1200">
                <a:solidFill>
                  <a:schemeClr val="dk1"/>
                </a:solidFill>
              </a:rPr>
              <a:t>linear regression</a:t>
            </a:r>
            <a:r>
              <a:rPr lang="en" sz="1200">
                <a:solidFill>
                  <a:schemeClr val="dk1"/>
                </a:solidFill>
              </a:rPr>
              <a:t> to analyze consecutive peaks and determine their relationship (increasing or decreasing side of a unimodal mode).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397"/>
              <a:buFont typeface="Arial"/>
              <a:buNone/>
            </a:pPr>
            <a:r>
              <a:rPr b="1" lang="en" sz="2720">
                <a:solidFill>
                  <a:srgbClr val="45818E"/>
                </a:solidFill>
                <a:latin typeface="Merriweather"/>
                <a:ea typeface="Merriweather"/>
                <a:cs typeface="Merriweather"/>
                <a:sym typeface="Merriweather"/>
              </a:rPr>
              <a:t>Peak Merging</a:t>
            </a:r>
            <a:endParaRPr b="1" sz="2720">
              <a:solidFill>
                <a:srgbClr val="45818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96900" y="1152475"/>
            <a:ext cx="55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Steps: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Calculate </a:t>
            </a:r>
            <a:r>
              <a:rPr b="1" lang="en">
                <a:solidFill>
                  <a:schemeClr val="dk1"/>
                </a:solidFill>
              </a:rPr>
              <a:t>R-squared value (R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​)</a:t>
            </a:r>
            <a:r>
              <a:rPr lang="en">
                <a:solidFill>
                  <a:schemeClr val="dk1"/>
                </a:solidFill>
              </a:rPr>
              <a:t> for each interval [v</a:t>
            </a:r>
            <a:r>
              <a:rPr baseline="-25000"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,v</a:t>
            </a:r>
            <a:r>
              <a:rPr baseline="-25000" lang="en">
                <a:solidFill>
                  <a:schemeClr val="dk1"/>
                </a:solidFill>
              </a:rPr>
              <a:t>k+1</a:t>
            </a:r>
            <a:r>
              <a:rPr lang="en">
                <a:solidFill>
                  <a:schemeClr val="dk1"/>
                </a:solidFill>
              </a:rPr>
              <a:t>]: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Peaks belong to the same mode if ​</a:t>
            </a:r>
            <a:r>
              <a:rPr lang="en" sz="1100">
                <a:solidFill>
                  <a:schemeClr val="dk1"/>
                </a:solidFill>
              </a:rPr>
              <a:t>R</a:t>
            </a:r>
            <a:r>
              <a:rPr baseline="30000" lang="en" sz="1100">
                <a:solidFill>
                  <a:schemeClr val="dk1"/>
                </a:solidFill>
              </a:rPr>
              <a:t>2</a:t>
            </a:r>
            <a:r>
              <a:rPr lang="en" sz="1100">
                <a:solidFill>
                  <a:schemeClr val="dk1"/>
                </a:solidFill>
              </a:rPr>
              <a:t>​</a:t>
            </a:r>
            <a:r>
              <a:rPr lang="en" sz="1100">
                <a:solidFill>
                  <a:schemeClr val="dk1"/>
                </a:solidFill>
              </a:rPr>
              <a:t> is high (Fig. 3c:</a:t>
            </a:r>
            <a:r>
              <a:rPr lang="en" sz="1100">
                <a:solidFill>
                  <a:schemeClr val="dk1"/>
                </a:solidFill>
              </a:rPr>
              <a:t>R</a:t>
            </a:r>
            <a:r>
              <a:rPr baseline="30000" lang="en" sz="1100">
                <a:solidFill>
                  <a:schemeClr val="dk1"/>
                </a:solidFill>
              </a:rPr>
              <a:t>2</a:t>
            </a:r>
            <a:r>
              <a:rPr lang="en" sz="1100">
                <a:solidFill>
                  <a:schemeClr val="dk1"/>
                </a:solidFill>
              </a:rPr>
              <a:t>​</a:t>
            </a:r>
            <a:r>
              <a:rPr lang="en" sz="1100">
                <a:solidFill>
                  <a:schemeClr val="dk1"/>
                </a:solidFill>
              </a:rPr>
              <a:t> = 96.6%).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Peaks belong to different modes if </a:t>
            </a:r>
            <a:r>
              <a:rPr lang="en" sz="1100">
                <a:solidFill>
                  <a:schemeClr val="dk1"/>
                </a:solidFill>
              </a:rPr>
              <a:t>R</a:t>
            </a:r>
            <a:r>
              <a:rPr baseline="30000" lang="en" sz="1100">
                <a:solidFill>
                  <a:schemeClr val="dk1"/>
                </a:solidFill>
              </a:rPr>
              <a:t>2</a:t>
            </a:r>
            <a:r>
              <a:rPr lang="en" sz="1100">
                <a:solidFill>
                  <a:schemeClr val="dk1"/>
                </a:solidFill>
              </a:rPr>
              <a:t>​</a:t>
            </a:r>
            <a:r>
              <a:rPr lang="en" sz="1100">
                <a:solidFill>
                  <a:schemeClr val="dk1"/>
                </a:solidFill>
              </a:rPr>
              <a:t> is low (Fig. 3b: </a:t>
            </a:r>
            <a:r>
              <a:rPr lang="en" sz="1100">
                <a:solidFill>
                  <a:schemeClr val="dk1"/>
                </a:solidFill>
              </a:rPr>
              <a:t>R</a:t>
            </a:r>
            <a:r>
              <a:rPr baseline="30000" lang="en" sz="1100">
                <a:solidFill>
                  <a:schemeClr val="dk1"/>
                </a:solidFill>
              </a:rPr>
              <a:t>2</a:t>
            </a:r>
            <a:r>
              <a:rPr lang="en" sz="1100">
                <a:solidFill>
                  <a:schemeClr val="dk1"/>
                </a:solidFill>
              </a:rPr>
              <a:t>​</a:t>
            </a:r>
            <a:r>
              <a:rPr lang="en" sz="1100">
                <a:solidFill>
                  <a:schemeClr val="dk1"/>
                </a:solidFill>
              </a:rPr>
              <a:t>= 0.48%).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peak is considered </a:t>
            </a:r>
            <a:r>
              <a:rPr b="1" lang="en">
                <a:solidFill>
                  <a:schemeClr val="dk1"/>
                </a:solidFill>
              </a:rPr>
              <a:t>false</a:t>
            </a:r>
            <a:r>
              <a:rPr lang="en">
                <a:solidFill>
                  <a:schemeClr val="dk1"/>
                </a:solidFill>
              </a:rPr>
              <a:t> if: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</a:t>
            </a:r>
            <a:r>
              <a:rPr baseline="30000" lang="en" sz="1100">
                <a:solidFill>
                  <a:schemeClr val="dk1"/>
                </a:solidFill>
              </a:rPr>
              <a:t>2</a:t>
            </a:r>
            <a:r>
              <a:rPr lang="en" sz="1100">
                <a:solidFill>
                  <a:schemeClr val="dk1"/>
                </a:solidFill>
              </a:rPr>
              <a:t>​</a:t>
            </a:r>
            <a:r>
              <a:rPr lang="en" sz="1100">
                <a:solidFill>
                  <a:schemeClr val="dk1"/>
                </a:solidFill>
              </a:rPr>
              <a:t>​ is below a predefined threshold.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Peak height is smaller than neighboring peaks.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Results: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Effective reduction of false peaks while preserving dominant ones.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75" y="1568000"/>
            <a:ext cx="2639650" cy="28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