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7" r:id="rId3"/>
    <p:sldId id="275" r:id="rId4"/>
    <p:sldId id="287" r:id="rId5"/>
    <p:sldId id="277" r:id="rId6"/>
    <p:sldId id="279" r:id="rId7"/>
    <p:sldId id="281" r:id="rId8"/>
    <p:sldId id="282" r:id="rId9"/>
    <p:sldId id="283" r:id="rId10"/>
    <p:sldId id="280" r:id="rId11"/>
    <p:sldId id="284" r:id="rId12"/>
    <p:sldId id="285" r:id="rId13"/>
    <p:sldId id="286" r:id="rId14"/>
    <p:sldId id="276" r:id="rId15"/>
    <p:sldId id="278"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varScale="1">
        <p:scale>
          <a:sx n="90" d="100"/>
          <a:sy n="90"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wa Sontakke" userId="8afd93e13769bacf" providerId="LiveId" clId="{D003F346-5272-4C09-BF8C-00D64F98953A}"/>
    <pc:docChg chg="modSld">
      <pc:chgData name="Apurwa Sontakke" userId="8afd93e13769bacf" providerId="LiveId" clId="{D003F346-5272-4C09-BF8C-00D64F98953A}" dt="2024-04-20T22:36:25.029" v="0" actId="2710"/>
      <pc:docMkLst>
        <pc:docMk/>
      </pc:docMkLst>
      <pc:sldChg chg="modSp mod">
        <pc:chgData name="Apurwa Sontakke" userId="8afd93e13769bacf" providerId="LiveId" clId="{D003F346-5272-4C09-BF8C-00D64F98953A}" dt="2024-04-20T22:36:25.029" v="0" actId="2710"/>
        <pc:sldMkLst>
          <pc:docMk/>
          <pc:sldMk cId="4047255108" sldId="267"/>
        </pc:sldMkLst>
        <pc:spChg chg="mod">
          <ac:chgData name="Apurwa Sontakke" userId="8afd93e13769bacf" providerId="LiveId" clId="{D003F346-5272-4C09-BF8C-00D64F98953A}" dt="2024-04-20T22:36:25.029" v="0" actId="2710"/>
          <ac:spMkLst>
            <pc:docMk/>
            <pc:sldMk cId="4047255108" sldId="267"/>
            <ac:spMk id="3" creationId="{60B3D5A6-E766-7C41-BD00-B22DA4727F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CD617-32EB-144B-939D-70C2D34A578F}"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F9BED-8D41-2F4E-B7FC-40BBD390E1C5}" type="slidenum">
              <a:rPr lang="en-US" smtClean="0"/>
              <a:t>‹#›</a:t>
            </a:fld>
            <a:endParaRPr lang="en-US"/>
          </a:p>
        </p:txBody>
      </p:sp>
    </p:spTree>
    <p:extLst>
      <p:ext uri="{BB962C8B-B14F-4D97-AF65-F5344CB8AC3E}">
        <p14:creationId xmlns:p14="http://schemas.microsoft.com/office/powerpoint/2010/main" val="166071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F9BED-8D41-2F4E-B7FC-40BBD390E1C5}" type="slidenum">
              <a:rPr lang="en-US" smtClean="0"/>
              <a:t>6</a:t>
            </a:fld>
            <a:endParaRPr lang="en-US"/>
          </a:p>
        </p:txBody>
      </p:sp>
    </p:spTree>
    <p:extLst>
      <p:ext uri="{BB962C8B-B14F-4D97-AF65-F5344CB8AC3E}">
        <p14:creationId xmlns:p14="http://schemas.microsoft.com/office/powerpoint/2010/main" val="318817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F9BED-8D41-2F4E-B7FC-40BBD390E1C5}" type="slidenum">
              <a:rPr lang="en-US" smtClean="0"/>
              <a:t>14</a:t>
            </a:fld>
            <a:endParaRPr lang="en-US"/>
          </a:p>
        </p:txBody>
      </p:sp>
    </p:spTree>
    <p:extLst>
      <p:ext uri="{BB962C8B-B14F-4D97-AF65-F5344CB8AC3E}">
        <p14:creationId xmlns:p14="http://schemas.microsoft.com/office/powerpoint/2010/main" val="7946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4657" y="1683657"/>
            <a:ext cx="8873711" cy="4042004"/>
          </a:xfrm>
          <a:prstGeom prst="rect">
            <a:avLst/>
          </a:prstGeom>
          <a:solidFill>
            <a:srgbClr val="3B3B3B"/>
          </a:solidFill>
        </p:spPr>
        <p:txBody>
          <a:bodyPr wrap="none" rtlCol="0">
            <a:spAutoFit/>
          </a:bodyPr>
          <a:lstStyle/>
          <a:p>
            <a:pPr>
              <a:lnSpc>
                <a:spcPct val="150000"/>
              </a:lnSpc>
            </a:pPr>
            <a:r>
              <a:rPr lang="en-US" sz="6600" dirty="0">
                <a:solidFill>
                  <a:srgbClr val="FF6600"/>
                </a:solidFill>
              </a:rPr>
              <a:t>Exploratory Data Analysis</a:t>
            </a:r>
          </a:p>
          <a:p>
            <a:pPr>
              <a:lnSpc>
                <a:spcPct val="150000"/>
              </a:lnSpc>
            </a:pPr>
            <a:r>
              <a:rPr lang="en-US" sz="4000" dirty="0"/>
              <a:t>G2M insight for Cab Investment firm</a:t>
            </a:r>
          </a:p>
          <a:p>
            <a:pPr>
              <a:lnSpc>
                <a:spcPct val="150000"/>
              </a:lnSpc>
            </a:pPr>
            <a:endParaRPr lang="en-US" sz="4000" dirty="0"/>
          </a:p>
          <a:p>
            <a:pPr>
              <a:lnSpc>
                <a:spcPct val="150000"/>
              </a:lnSpc>
            </a:pPr>
            <a:r>
              <a:rPr lang="en-US" sz="2800" b="1" dirty="0"/>
              <a:t>04/22/2024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Income by Company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122" name="Picture 2" descr="Uploaded image">
            <a:extLst>
              <a:ext uri="{FF2B5EF4-FFF2-40B4-BE49-F238E27FC236}">
                <a16:creationId xmlns:a16="http://schemas.microsoft.com/office/drawing/2014/main" id="{35B89C62-63BA-DBC7-873E-C0CBD9451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7637"/>
            <a:ext cx="7715250" cy="5440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28C494-1277-F4CE-56F8-CF4EB557C12A}"/>
              </a:ext>
            </a:extLst>
          </p:cNvPr>
          <p:cNvSpPr txBox="1"/>
          <p:nvPr/>
        </p:nvSpPr>
        <p:spPr>
          <a:xfrm>
            <a:off x="8129588" y="1614488"/>
            <a:ext cx="3586162" cy="5632311"/>
          </a:xfrm>
          <a:prstGeom prst="rect">
            <a:avLst/>
          </a:prstGeom>
          <a:noFill/>
        </p:spPr>
        <p:txBody>
          <a:bodyPr wrap="square" rtlCol="0">
            <a:spAutoFit/>
          </a:bodyPr>
          <a:lstStyle/>
          <a:p>
            <a:br>
              <a:rPr lang="en-US" dirty="0"/>
            </a:br>
            <a:r>
              <a:rPr lang="en-US" dirty="0"/>
              <a:t>The "Income by Company" bar chart shows customer counts for Pink Cab (blue) and Yellow Cab (orange) across varying income levels. </a:t>
            </a:r>
          </a:p>
          <a:p>
            <a:endParaRPr lang="en-US" dirty="0"/>
          </a:p>
          <a:p>
            <a:r>
              <a:rPr lang="en-US" dirty="0"/>
              <a:t>Yellow Cab consistently attracts more customers in every income segment, with the majority of users falling in the lower to middle income range. </a:t>
            </a:r>
          </a:p>
          <a:p>
            <a:endParaRPr lang="en-US" dirty="0"/>
          </a:p>
          <a:p>
            <a:r>
              <a:rPr lang="en-US" dirty="0"/>
              <a:t>Both companies see a drop-off in customers with higher incomes, indicating a stronger customer base among those with less monthly income.</a:t>
            </a:r>
          </a:p>
          <a:p>
            <a:br>
              <a:rPr lang="en-US" dirty="0"/>
            </a:br>
            <a:endParaRPr lang="en-US" dirty="0"/>
          </a:p>
          <a:p>
            <a:endParaRPr lang="en-US" dirty="0"/>
          </a:p>
        </p:txBody>
      </p:sp>
    </p:spTree>
    <p:extLst>
      <p:ext uri="{BB962C8B-B14F-4D97-AF65-F5344CB8AC3E}">
        <p14:creationId xmlns:p14="http://schemas.microsoft.com/office/powerpoint/2010/main" val="7337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6656"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Usage by Age Groups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161C341B-3596-4582-DE2D-65491171D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63700"/>
            <a:ext cx="7172325" cy="5148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CD44E6B-46CC-4346-CFDD-F1E7AE8FBCB9}"/>
              </a:ext>
            </a:extLst>
          </p:cNvPr>
          <p:cNvSpPr txBox="1"/>
          <p:nvPr/>
        </p:nvSpPr>
        <p:spPr>
          <a:xfrm>
            <a:off x="7815262" y="1421675"/>
            <a:ext cx="3900488" cy="5632311"/>
          </a:xfrm>
          <a:prstGeom prst="rect">
            <a:avLst/>
          </a:prstGeom>
          <a:noFill/>
        </p:spPr>
        <p:txBody>
          <a:bodyPr wrap="square" rtlCol="0">
            <a:spAutoFit/>
          </a:bodyPr>
          <a:lstStyle/>
          <a:p>
            <a:br>
              <a:rPr lang="en-US" dirty="0">
                <a:effectLst/>
              </a:rPr>
            </a:br>
            <a:r>
              <a:rPr lang="en-US" dirty="0">
                <a:effectLst/>
              </a:rPr>
              <a:t>The "Usage by Age Groups" bar chart compares the customer usage between Pink Cab and Yellow Cab across different age brackets. Yellow Cab shows significantly higher usage across all age groups, with the most pronounced difference in the 18-30 and 30-40 age ranges. Usage for both companies decreases with age, and while Pink Cab's numbers are consistently lower, they follow a similar pattern to Yellow Cab's, with the smallest number of users in the 70-80 age group. This visual suggests that younger demographics prefer Yellow Cab, and that cab usage generally declines with age.</a:t>
            </a:r>
          </a:p>
          <a:p>
            <a:pPr algn="l"/>
            <a:br>
              <a:rPr lang="en-US" b="0" i="0" dirty="0">
                <a:solidFill>
                  <a:srgbClr val="FFFFFF"/>
                </a:solidFill>
                <a:effectLst/>
                <a:highlight>
                  <a:srgbClr val="212121"/>
                </a:highlight>
                <a:latin typeface="Söhne"/>
              </a:rPr>
            </a:br>
            <a:endParaRPr lang="en-US" b="0" i="0" dirty="0">
              <a:solidFill>
                <a:srgbClr val="FFFFFF"/>
              </a:solidFill>
              <a:effectLst/>
              <a:highlight>
                <a:srgbClr val="212121"/>
              </a:highlight>
              <a:latin typeface="Söhne"/>
            </a:endParaRPr>
          </a:p>
        </p:txBody>
      </p:sp>
    </p:spTree>
    <p:extLst>
      <p:ext uri="{BB962C8B-B14F-4D97-AF65-F5344CB8AC3E}">
        <p14:creationId xmlns:p14="http://schemas.microsoft.com/office/powerpoint/2010/main" val="27838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90669"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Revenue of the two Companies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8194" name="Picture 2">
            <a:extLst>
              <a:ext uri="{FF2B5EF4-FFF2-40B4-BE49-F238E27FC236}">
                <a16:creationId xmlns:a16="http://schemas.microsoft.com/office/drawing/2014/main" id="{8BB05BFC-1EA9-6373-78A8-44A8DF72C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7013"/>
            <a:ext cx="7586663" cy="5314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9D343A0-F055-6E57-F24C-79483118C51E}"/>
              </a:ext>
            </a:extLst>
          </p:cNvPr>
          <p:cNvSpPr txBox="1"/>
          <p:nvPr/>
        </p:nvSpPr>
        <p:spPr>
          <a:xfrm>
            <a:off x="7972426" y="1497013"/>
            <a:ext cx="3643312" cy="5909310"/>
          </a:xfrm>
          <a:prstGeom prst="rect">
            <a:avLst/>
          </a:prstGeom>
          <a:noFill/>
        </p:spPr>
        <p:txBody>
          <a:bodyPr wrap="square" rtlCol="0">
            <a:spAutoFit/>
          </a:bodyPr>
          <a:lstStyle/>
          <a:p>
            <a:r>
              <a:rPr lang="en-US" dirty="0">
                <a:effectLst/>
              </a:rPr>
              <a:t>The bar chart titled "Revenue of the two companies" compares the revenue between Pink Cab and Yellow Cab. </a:t>
            </a:r>
          </a:p>
          <a:p>
            <a:endParaRPr lang="en-US" dirty="0"/>
          </a:p>
          <a:p>
            <a:r>
              <a:rPr lang="en-US" dirty="0">
                <a:effectLst/>
              </a:rPr>
              <a:t>The bars represent the price charged by each company, with Pink Cab shown in blue and Yellow Cab in orange. </a:t>
            </a:r>
          </a:p>
          <a:p>
            <a:endParaRPr lang="en-US" dirty="0"/>
          </a:p>
          <a:p>
            <a:r>
              <a:rPr lang="en-US" dirty="0">
                <a:effectLst/>
              </a:rPr>
              <a:t>Yellow Cab's bar is substantially higher than that of Pink Cab, indicating a much greater revenue.</a:t>
            </a:r>
          </a:p>
          <a:p>
            <a:endParaRPr lang="en-US" dirty="0"/>
          </a:p>
          <a:p>
            <a:r>
              <a:rPr lang="en-US" dirty="0">
                <a:effectLst/>
              </a:rPr>
              <a:t> The chart clearly displays the difference in financial performance between the two companies, with Yellow Cab appearing to be the more lucrative option.</a:t>
            </a:r>
          </a:p>
          <a:p>
            <a:br>
              <a:rPr lang="en-US" dirty="0">
                <a:effectLst/>
              </a:rPr>
            </a:br>
            <a:endParaRPr lang="en-US" dirty="0">
              <a:effectLst/>
            </a:endParaRPr>
          </a:p>
        </p:txBody>
      </p:sp>
    </p:spTree>
    <p:extLst>
      <p:ext uri="{BB962C8B-B14F-4D97-AF65-F5344CB8AC3E}">
        <p14:creationId xmlns:p14="http://schemas.microsoft.com/office/powerpoint/2010/main" val="246754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Cab Usage per Month</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170" name="Picture 2" descr="Uploaded image">
            <a:extLst>
              <a:ext uri="{FF2B5EF4-FFF2-40B4-BE49-F238E27FC236}">
                <a16:creationId xmlns:a16="http://schemas.microsoft.com/office/drawing/2014/main" id="{65749E11-8860-9D5A-B9DE-05AA2B9CC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417637"/>
            <a:ext cx="7710487" cy="54403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A3E977-92DC-6EFD-1956-35B70658A890}"/>
              </a:ext>
            </a:extLst>
          </p:cNvPr>
          <p:cNvSpPr txBox="1"/>
          <p:nvPr/>
        </p:nvSpPr>
        <p:spPr>
          <a:xfrm>
            <a:off x="8201025" y="1714500"/>
            <a:ext cx="3471863" cy="5632311"/>
          </a:xfrm>
          <a:prstGeom prst="rect">
            <a:avLst/>
          </a:prstGeom>
          <a:noFill/>
        </p:spPr>
        <p:txBody>
          <a:bodyPr wrap="square" rtlCol="0">
            <a:spAutoFit/>
          </a:bodyPr>
          <a:lstStyle/>
          <a:p>
            <a:r>
              <a:rPr lang="en-US" dirty="0"/>
              <a:t>The bar chart titled "Analysis of Cab Usage by Month" displays the number of rides per month over a year. </a:t>
            </a:r>
          </a:p>
          <a:p>
            <a:endParaRPr lang="en-US" dirty="0"/>
          </a:p>
          <a:p>
            <a:r>
              <a:rPr lang="en-US" dirty="0"/>
              <a:t>There's a noticeable upward trend in cab usage as the year progresses, with January starting lower and a significant increase towards the end of the year, peaking in December.</a:t>
            </a:r>
          </a:p>
          <a:p>
            <a:endParaRPr lang="en-US" dirty="0"/>
          </a:p>
          <a:p>
            <a:r>
              <a:rPr lang="en-US" dirty="0"/>
              <a:t> The chart suggests seasonal variability, with ride numbers growing in the later months, possibly indicating higher demand during the holiday season.</a:t>
            </a:r>
          </a:p>
          <a:p>
            <a:br>
              <a:rPr lang="en-US" dirty="0"/>
            </a:br>
            <a:endParaRPr lang="en-US" dirty="0"/>
          </a:p>
          <a:p>
            <a:endParaRPr lang="en-US" dirty="0"/>
          </a:p>
        </p:txBody>
      </p:sp>
    </p:spTree>
    <p:extLst>
      <p:ext uri="{BB962C8B-B14F-4D97-AF65-F5344CB8AC3E}">
        <p14:creationId xmlns:p14="http://schemas.microsoft.com/office/powerpoint/2010/main" val="187551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lnSpcReduction="10000"/>
          </a:bodyPr>
          <a:lstStyle/>
          <a:p>
            <a:pPr marL="457200" indent="-457200">
              <a:lnSpc>
                <a:spcPct val="170000"/>
              </a:lnSpc>
              <a:buAutoNum type="arabicPeriod"/>
            </a:pPr>
            <a:r>
              <a:rPr lang="en-US" sz="2300" dirty="0"/>
              <a:t>Investment Focus on Market Share Leader:</a:t>
            </a:r>
          </a:p>
          <a:p>
            <a:pPr>
              <a:lnSpc>
                <a:spcPct val="170000"/>
              </a:lnSpc>
            </a:pPr>
            <a:r>
              <a:rPr lang="en-US" sz="2300" dirty="0"/>
              <a:t>Given yellow cab’s consistently higher usage across all age group and income brackets, as well as its dominance in revenue generation, recommend considering an investment in Yellow Cab as they display a stronger market presence.</a:t>
            </a:r>
          </a:p>
          <a:p>
            <a:pPr marL="0" indent="0">
              <a:lnSpc>
                <a:spcPct val="170000"/>
              </a:lnSpc>
              <a:buNone/>
            </a:pPr>
            <a:r>
              <a:rPr lang="en-US" sz="2300" dirty="0"/>
              <a:t>2. Seasonal Marketing Strategies:</a:t>
            </a:r>
          </a:p>
          <a:p>
            <a:pPr>
              <a:lnSpc>
                <a:spcPct val="170000"/>
              </a:lnSpc>
            </a:pPr>
            <a:r>
              <a:rPr lang="en-US" sz="2300" dirty="0"/>
              <a:t>Implement targeted promotions during peak seasons, especially in the later months of the year, to capitalize on the increased demand as indicated by the rise in cab usage.</a:t>
            </a:r>
          </a:p>
          <a:p>
            <a:pPr marL="0" indent="0">
              <a:lnSpc>
                <a:spcPct val="170000"/>
              </a:lnSpc>
              <a:buNone/>
            </a:pPr>
            <a:endParaRPr lang="en-US" sz="23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Key Recommendations</a:t>
            </a:r>
            <a:endParaRPr lang="en-US" sz="35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056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170243"/>
          </a:xfrm>
        </p:spPr>
        <p:txBody>
          <a:bodyPr>
            <a:normAutofit lnSpcReduction="10000"/>
          </a:bodyPr>
          <a:lstStyle/>
          <a:p>
            <a:pPr marL="0" indent="0">
              <a:lnSpc>
                <a:spcPct val="170000"/>
              </a:lnSpc>
              <a:buNone/>
            </a:pPr>
            <a:r>
              <a:rPr lang="en-US" sz="2600" dirty="0"/>
              <a:t>3</a:t>
            </a:r>
            <a:r>
              <a:rPr lang="en-US" sz="2300" dirty="0"/>
              <a:t>. Pricing strategy Evaluation:</a:t>
            </a:r>
          </a:p>
          <a:p>
            <a:pPr>
              <a:lnSpc>
                <a:spcPct val="170000"/>
              </a:lnSpc>
            </a:pPr>
            <a:r>
              <a:rPr lang="en-US" sz="2300" dirty="0"/>
              <a:t>Analyze the pricing strategy of both the companies, as the data suggest that the yellow cab might have a higher flexibility due to its larger customer base and could be commanding higher prices without losing demand.</a:t>
            </a:r>
          </a:p>
          <a:p>
            <a:pPr marL="0" indent="0">
              <a:lnSpc>
                <a:spcPct val="170000"/>
              </a:lnSpc>
              <a:buNone/>
            </a:pPr>
            <a:r>
              <a:rPr lang="en-US" sz="2300" dirty="0"/>
              <a:t>4 . Target Growth in Younger Demographics:</a:t>
            </a:r>
          </a:p>
          <a:p>
            <a:pPr>
              <a:lnSpc>
                <a:spcPct val="170000"/>
              </a:lnSpc>
            </a:pPr>
            <a:r>
              <a:rPr lang="en-US" sz="2300" dirty="0"/>
              <a:t>As the data shows higher usage of cab services among the 18-40 age range, marketing efforts could be intensified in this demographic to maximize customer acquisition and retention.</a:t>
            </a:r>
          </a:p>
          <a:p>
            <a:pPr>
              <a:lnSpc>
                <a:spcPct val="170000"/>
              </a:lnSpc>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Key Recommendations</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794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tx1">
                    <a:lumMod val="75000"/>
                    <a:lumOff val="25000"/>
                  </a:schemeClr>
                </a:solidFill>
              </a:rPr>
              <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lnSpc>
                <a:spcPct val="150000"/>
              </a:lnSpc>
            </a:pPr>
            <a:r>
              <a:rPr lang="en-US" sz="2800" dirty="0">
                <a:solidFill>
                  <a:srgbClr val="FF6600"/>
                </a:solidFill>
              </a:rPr>
              <a:t>         Executive Summary</a:t>
            </a:r>
          </a:p>
          <a:p>
            <a:pPr algn="just">
              <a:lnSpc>
                <a:spcPct val="150000"/>
              </a:lnSpc>
            </a:pPr>
            <a:r>
              <a:rPr lang="en-US" sz="2800" dirty="0">
                <a:solidFill>
                  <a:srgbClr val="FF6600"/>
                </a:solidFill>
              </a:rPr>
              <a:t>         Problem Statement</a:t>
            </a:r>
          </a:p>
          <a:p>
            <a:pPr algn="just">
              <a:lnSpc>
                <a:spcPct val="150000"/>
              </a:lnSpc>
            </a:pPr>
            <a:r>
              <a:rPr lang="en-US" sz="2800" dirty="0">
                <a:solidFill>
                  <a:srgbClr val="FF6600"/>
                </a:solidFill>
              </a:rPr>
              <a:t>         Approach</a:t>
            </a:r>
          </a:p>
          <a:p>
            <a:pPr algn="just">
              <a:lnSpc>
                <a:spcPct val="150000"/>
              </a:lnSpc>
            </a:pPr>
            <a:r>
              <a:rPr lang="en-US" sz="2800" dirty="0">
                <a:solidFill>
                  <a:srgbClr val="FF6600"/>
                </a:solidFill>
              </a:rPr>
              <a:t>         EDA and Hypothesis</a:t>
            </a:r>
          </a:p>
          <a:p>
            <a:pPr algn="just">
              <a:lnSpc>
                <a:spcPct val="150000"/>
              </a:lnSpc>
            </a:pPr>
            <a:r>
              <a:rPr lang="en-US" sz="2800" dirty="0">
                <a:solidFill>
                  <a:srgbClr val="FF6600"/>
                </a:solidFill>
              </a:rPr>
              <a:t>         Key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a:bodyPr>
          <a:lstStyle/>
          <a:p>
            <a:pPr marL="0" indent="0" algn="just">
              <a:lnSpc>
                <a:spcPct val="120000"/>
              </a:lnSpc>
              <a:buNone/>
            </a:pPr>
            <a:r>
              <a:rPr lang="en-US" sz="2300" b="1" dirty="0"/>
              <a:t>Executive Summary</a:t>
            </a:r>
          </a:p>
          <a:p>
            <a:pPr algn="just">
              <a:lnSpc>
                <a:spcPct val="100000"/>
              </a:lnSpc>
            </a:pPr>
            <a:r>
              <a:rPr lang="en-US" sz="2300" dirty="0"/>
              <a:t>XYZ is an American private enterprise looking to strategically penetrate the burgeoning taxi service sector, distinguished by its rapid expansion and the presence of multiple major competitors. In this alignment with its market entry level plan, XYZ aims to thoroughly decipher the nuances of the industry’s dynamics prior to finalizing its investment decisions. The primary goal is to derive insightful analysis that will direct XY’s investment towards the cab company with the most robust growth potential.</a:t>
            </a:r>
          </a:p>
          <a:p>
            <a:pPr marL="0" indent="0" algn="just">
              <a:lnSpc>
                <a:spcPct val="120000"/>
              </a:lnSpc>
              <a:buNone/>
            </a:pPr>
            <a:endParaRPr lang="en-US" sz="23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33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a:bodyPr>
          <a:lstStyle/>
          <a:p>
            <a:pPr marL="0" indent="0" algn="just">
              <a:lnSpc>
                <a:spcPct val="120000"/>
              </a:lnSpc>
              <a:buNone/>
            </a:pPr>
            <a:r>
              <a:rPr lang="en-US" sz="2300" b="1" dirty="0"/>
              <a:t>Problem Statement</a:t>
            </a:r>
          </a:p>
          <a:p>
            <a:pPr marL="0" indent="0" algn="just">
              <a:lnSpc>
                <a:spcPct val="100000"/>
              </a:lnSpc>
              <a:buNone/>
            </a:pPr>
            <a:r>
              <a:rPr lang="en-US" sz="2300" dirty="0"/>
              <a:t>XYZ is a private firm, is exploring investment opportunities in the US Cab industry, which has seen significant growth and competition in the recent years. To make an informed decisions, XYZ seeks to analyze comprehensive datasets covering transactions, customer demographics, and urban market characteristics from Jan 2016 to Dec 2018. The goal is to derive the actionable insights on market dynamics, customer behaviors, and company performance, and determine the most viable cab company for investment by leveraging advanced data analytics and additional external datasets such as U.S holidays and weather conditions.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8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816925"/>
            <a:ext cx="10003972" cy="4572000"/>
          </a:xfrm>
        </p:spPr>
        <p:txBody>
          <a:bodyPr>
            <a:normAutofit fontScale="47500" lnSpcReduction="20000"/>
          </a:bodyPr>
          <a:lstStyle/>
          <a:p>
            <a:pPr marL="0" indent="0">
              <a:lnSpc>
                <a:spcPct val="120000"/>
              </a:lnSpc>
              <a:buNone/>
            </a:pPr>
            <a:r>
              <a:rPr lang="en-US" sz="4800" dirty="0"/>
              <a:t>We will begin by converting ‘Date of Travel’ in our cab dataset from integer to datetime format, followed by merging transaction, customer, cab and city data into one comprehensive dataset. Our preprocessing includes cleaning by imputing missing values by mean and removing the  duplicates to ensure the data integrity. In the exploratory phase we will use the descriptive statistics and visualizations to analyze cab usage patterns, revenue, customer demographics and pricing strategies. Hypothesis testing will explore seasonality, the impact of customer age on usage, and comparative company performance over time. For data validation, we will refine our outlier detection using the interquartile range and consider alternative imputations methods for skewed data. We aim to deliver robust by ensuring data quality and addressing assumptions in our analysis process.</a:t>
            </a:r>
          </a:p>
          <a:p>
            <a:pPr marL="0" indent="0">
              <a:lnSpc>
                <a:spcPct val="200000"/>
              </a:lnSpc>
              <a:buNone/>
            </a:pPr>
            <a:endParaRPr lang="en-US" sz="1800" dirty="0"/>
          </a:p>
          <a:p>
            <a:pPr marL="0" indent="0">
              <a:lnSpc>
                <a:spcPct val="200000"/>
              </a:lnSpc>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Approach</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454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pPr>
              <a:lnSpc>
                <a:spcPct val="100000"/>
              </a:lnSpc>
            </a:pPr>
            <a:r>
              <a:rPr lang="en-US" sz="3500" b="1" dirty="0">
                <a:solidFill>
                  <a:schemeClr val="accent2"/>
                </a:solidFill>
                <a:latin typeface="Calibri" panose="020F0502020204030204" pitchFamily="34" charset="0"/>
                <a:cs typeface="Calibri" panose="020F0502020204030204" pitchFamily="34" charset="0"/>
              </a:rPr>
              <a:t>Distribution of cab trips over city</a:t>
            </a:r>
          </a:p>
        </p:txBody>
      </p:sp>
      <p:pic>
        <p:nvPicPr>
          <p:cNvPr id="1026" name="Picture 2">
            <a:extLst>
              <a:ext uri="{FF2B5EF4-FFF2-40B4-BE49-F238E27FC236}">
                <a16:creationId xmlns:a16="http://schemas.microsoft.com/office/drawing/2014/main" id="{623CAFF2-05E5-3ECC-B749-2B983175C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417637"/>
            <a:ext cx="6443663" cy="53943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DC24F8A-846D-D695-5E35-1CE970417F0D}"/>
              </a:ext>
            </a:extLst>
          </p:cNvPr>
          <p:cNvSpPr txBox="1"/>
          <p:nvPr/>
        </p:nvSpPr>
        <p:spPr>
          <a:xfrm>
            <a:off x="7072313" y="1728788"/>
            <a:ext cx="4500562" cy="4247317"/>
          </a:xfrm>
          <a:prstGeom prst="rect">
            <a:avLst/>
          </a:prstGeom>
          <a:noFill/>
        </p:spPr>
        <p:txBody>
          <a:bodyPr wrap="square" rtlCol="0">
            <a:spAutoFit/>
          </a:bodyPr>
          <a:lstStyle/>
          <a:p>
            <a:r>
              <a:rPr lang="en-US" dirty="0"/>
              <a:t>This bar chart displays the count of cab trips in various U.S cities, with New York city leading significantly. </a:t>
            </a:r>
          </a:p>
          <a:p>
            <a:endParaRPr lang="en-US" dirty="0"/>
          </a:p>
          <a:p>
            <a:r>
              <a:rPr lang="en-US" dirty="0"/>
              <a:t>Chicago and Los Angeles also shows high usage but lesser than New York. </a:t>
            </a:r>
          </a:p>
          <a:p>
            <a:endParaRPr lang="en-US" dirty="0"/>
          </a:p>
          <a:p>
            <a:r>
              <a:rPr lang="en-US" dirty="0"/>
              <a:t>Cities like Boston, Austin, Miami, and Silicon Valley present moderate trip counts, while Atlanta, Dallas, and others exhibit lower usage. </a:t>
            </a:r>
          </a:p>
          <a:p>
            <a:endParaRPr lang="en-US" dirty="0"/>
          </a:p>
          <a:p>
            <a:r>
              <a:rPr lang="en-US" dirty="0"/>
              <a:t>Washington, DC has the fewest trips, indicating varying cab service popularity across the country.</a:t>
            </a:r>
          </a:p>
        </p:txBody>
      </p:sp>
    </p:spTree>
    <p:extLst>
      <p:ext uri="{BB962C8B-B14F-4D97-AF65-F5344CB8AC3E}">
        <p14:creationId xmlns:p14="http://schemas.microsoft.com/office/powerpoint/2010/main" val="46238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66750" y="49191"/>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Monthly Usage by Company </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2050" name="Picture 2" descr="Uploaded image">
            <a:extLst>
              <a:ext uri="{FF2B5EF4-FFF2-40B4-BE49-F238E27FC236}">
                <a16:creationId xmlns:a16="http://schemas.microsoft.com/office/drawing/2014/main" id="{AE6943EC-446A-233B-B8BB-A9D9D9EE0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4"/>
            <a:ext cx="6557963" cy="50577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89B9EC2-CF1E-D3A2-DC69-65C3B3D022A5}"/>
              </a:ext>
            </a:extLst>
          </p:cNvPr>
          <p:cNvSpPr txBox="1"/>
          <p:nvPr/>
        </p:nvSpPr>
        <p:spPr>
          <a:xfrm>
            <a:off x="6929438" y="1857375"/>
            <a:ext cx="4972050" cy="4524315"/>
          </a:xfrm>
          <a:prstGeom prst="rect">
            <a:avLst/>
          </a:prstGeom>
          <a:noFill/>
        </p:spPr>
        <p:txBody>
          <a:bodyPr wrap="square" rtlCol="0">
            <a:spAutoFit/>
          </a:bodyPr>
          <a:lstStyle/>
          <a:p>
            <a:r>
              <a:rPr lang="en-US" dirty="0">
                <a:effectLst/>
              </a:rPr>
              <a:t>The "Monthly Usage by Company" bar chart illustrates the comparative monthly cab rides for Pink Cab and Yellow Cab. </a:t>
            </a:r>
          </a:p>
          <a:p>
            <a:endParaRPr lang="en-US" dirty="0">
              <a:effectLst/>
            </a:endParaRPr>
          </a:p>
          <a:p>
            <a:r>
              <a:rPr lang="en-US" dirty="0">
                <a:effectLst/>
              </a:rPr>
              <a:t>Yellow Cab (in orange) consistently outperforms Pink Cab (in blue) throughout the year.</a:t>
            </a:r>
          </a:p>
          <a:p>
            <a:endParaRPr lang="en-US" dirty="0"/>
          </a:p>
          <a:p>
            <a:r>
              <a:rPr lang="en-US" dirty="0">
                <a:effectLst/>
              </a:rPr>
              <a:t> A seasonal increase is observed for both companies in December, while the early months show the least usage. </a:t>
            </a:r>
          </a:p>
          <a:p>
            <a:endParaRPr lang="en-US" dirty="0"/>
          </a:p>
          <a:p>
            <a:r>
              <a:rPr lang="en-US" dirty="0">
                <a:effectLst/>
              </a:rPr>
              <a:t>The data suggests Yellow Cab's dominance in market share on a month-to-month basis.</a:t>
            </a:r>
          </a:p>
          <a:p>
            <a:pPr algn="l"/>
            <a:br>
              <a:rPr lang="en-US" b="0" i="0" dirty="0">
                <a:solidFill>
                  <a:srgbClr val="FFFFFF"/>
                </a:solidFill>
                <a:effectLst/>
                <a:highlight>
                  <a:srgbClr val="212121"/>
                </a:highlight>
                <a:latin typeface="Söhne"/>
              </a:rPr>
            </a:br>
            <a:endParaRPr lang="en-US" b="0" i="0" dirty="0">
              <a:solidFill>
                <a:srgbClr val="FFFFFF"/>
              </a:solidFill>
              <a:effectLst/>
              <a:highlight>
                <a:srgbClr val="212121"/>
              </a:highlight>
              <a:latin typeface="Söhne"/>
            </a:endParaRPr>
          </a:p>
          <a:p>
            <a:endParaRPr lang="en-US" dirty="0"/>
          </a:p>
        </p:txBody>
      </p:sp>
    </p:spTree>
    <p:extLst>
      <p:ext uri="{BB962C8B-B14F-4D97-AF65-F5344CB8AC3E}">
        <p14:creationId xmlns:p14="http://schemas.microsoft.com/office/powerpoint/2010/main" val="284182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519620" y="78580"/>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Price Charged and Cost of Trip</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A257F911-2820-5404-263E-D334208D6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2" y="1450180"/>
            <a:ext cx="7161212" cy="51577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2AABCB9-5B53-65E1-A3A7-35A466398DCD}"/>
              </a:ext>
            </a:extLst>
          </p:cNvPr>
          <p:cNvSpPr txBox="1"/>
          <p:nvPr/>
        </p:nvSpPr>
        <p:spPr>
          <a:xfrm>
            <a:off x="7915275" y="1450180"/>
            <a:ext cx="3943350" cy="5909310"/>
          </a:xfrm>
          <a:prstGeom prst="rect">
            <a:avLst/>
          </a:prstGeom>
          <a:noFill/>
        </p:spPr>
        <p:txBody>
          <a:bodyPr wrap="square" rtlCol="0">
            <a:spAutoFit/>
          </a:bodyPr>
          <a:lstStyle/>
          <a:p>
            <a:br>
              <a:rPr lang="en-US" dirty="0"/>
            </a:br>
            <a:r>
              <a:rPr lang="en-US" dirty="0"/>
              <a:t>The scatter plot "Price Charged vs the Cost of Trip" compares revenue and cost for Pink Cab (blue points) and Yellow Cab (orange points).</a:t>
            </a:r>
          </a:p>
          <a:p>
            <a:endParaRPr lang="en-US" dirty="0"/>
          </a:p>
          <a:p>
            <a:r>
              <a:rPr lang="en-US" dirty="0"/>
              <a:t> The data points spread out, showing that Yellow Cab often charges more than Pink Cab relative to cost. </a:t>
            </a:r>
          </a:p>
          <a:p>
            <a:endParaRPr lang="en-US" dirty="0"/>
          </a:p>
          <a:p>
            <a:r>
              <a:rPr lang="en-US" dirty="0"/>
              <a:t>The densest concentration of trips for both companies is at lower costs and charges, while Yellow Cab's data points extend to higher costs and charges, suggesting a wider range of trip pricing. </a:t>
            </a:r>
          </a:p>
          <a:p>
            <a:endParaRPr lang="en-US" dirty="0"/>
          </a:p>
          <a:p>
            <a:r>
              <a:rPr lang="en-US" dirty="0"/>
              <a:t>This visualization implies a potential for greater revenue per trip for Yellow Cab.</a:t>
            </a:r>
          </a:p>
          <a:p>
            <a:br>
              <a:rPr lang="en-US" dirty="0"/>
            </a:br>
            <a:endParaRPr lang="en-US" dirty="0"/>
          </a:p>
          <a:p>
            <a:endParaRPr lang="en-US" dirty="0"/>
          </a:p>
        </p:txBody>
      </p:sp>
    </p:spTree>
    <p:extLst>
      <p:ext uri="{BB962C8B-B14F-4D97-AF65-F5344CB8AC3E}">
        <p14:creationId xmlns:p14="http://schemas.microsoft.com/office/powerpoint/2010/main" val="222839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98274" y="69055"/>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Customer Age Distribution by Company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21FCE189-C00B-E721-2301-B273D13EB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5913"/>
            <a:ext cx="7277100" cy="5057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32D281-12E3-41BE-F07B-73AAA9103DED}"/>
              </a:ext>
            </a:extLst>
          </p:cNvPr>
          <p:cNvSpPr txBox="1"/>
          <p:nvPr/>
        </p:nvSpPr>
        <p:spPr>
          <a:xfrm>
            <a:off x="7772400" y="1743075"/>
            <a:ext cx="3786188" cy="5909310"/>
          </a:xfrm>
          <a:prstGeom prst="rect">
            <a:avLst/>
          </a:prstGeom>
          <a:noFill/>
        </p:spPr>
        <p:txBody>
          <a:bodyPr wrap="square" rtlCol="0">
            <a:spAutoFit/>
          </a:bodyPr>
          <a:lstStyle/>
          <a:p>
            <a:r>
              <a:rPr lang="en-US" dirty="0"/>
              <a:t>The bar chart "Customer Age Distribution by Company" compares the age demographics of Pink Cab and Yellow Cab customers. </a:t>
            </a:r>
          </a:p>
          <a:p>
            <a:endParaRPr lang="en-US" dirty="0"/>
          </a:p>
          <a:p>
            <a:r>
              <a:rPr lang="en-US" dirty="0"/>
              <a:t>Yellow Cab dominates in every age group, particularly among younger customers aged 20-40, indicating a broader appeal or market penetration.</a:t>
            </a:r>
          </a:p>
          <a:p>
            <a:r>
              <a:rPr lang="en-US" dirty="0"/>
              <a:t> </a:t>
            </a:r>
          </a:p>
          <a:p>
            <a:r>
              <a:rPr lang="en-US" dirty="0"/>
              <a:t>Both companies experience a decline in customer counts with increasing age, but Pink Cab's presence is significantly less across the board. </a:t>
            </a:r>
          </a:p>
          <a:p>
            <a:endParaRPr lang="en-US" dirty="0"/>
          </a:p>
          <a:p>
            <a:r>
              <a:rPr lang="en-US" dirty="0"/>
              <a:t>This suggests Yellow Cab's stronger market position and possibly wider acceptance among diverse age groups.</a:t>
            </a:r>
          </a:p>
          <a:p>
            <a:br>
              <a:rPr lang="en-US" dirty="0"/>
            </a:br>
            <a:endParaRPr lang="en-US" dirty="0"/>
          </a:p>
          <a:p>
            <a:endParaRPr lang="en-US" dirty="0"/>
          </a:p>
        </p:txBody>
      </p:sp>
    </p:spTree>
    <p:extLst>
      <p:ext uri="{BB962C8B-B14F-4D97-AF65-F5344CB8AC3E}">
        <p14:creationId xmlns:p14="http://schemas.microsoft.com/office/powerpoint/2010/main" val="2300703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Template>
  <TotalTime>1683</TotalTime>
  <Words>1273</Words>
  <Application>Microsoft Macintosh PowerPoint</Application>
  <PresentationFormat>Widescreen</PresentationFormat>
  <Paragraphs>95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Calibri Light</vt:lpstr>
      <vt:lpstr>Söhne</vt:lpstr>
      <vt:lpstr>Office Theme</vt:lpstr>
      <vt:lpstr>PowerPoint Presentation</vt:lpstr>
      <vt:lpstr>   Agenda</vt:lpstr>
      <vt:lpstr>PowerPoint Presentation</vt:lpstr>
      <vt:lpstr>PowerPoint Presentation</vt:lpstr>
      <vt:lpstr>Approach</vt:lpstr>
      <vt:lpstr>Distribution of cab trips over city</vt:lpstr>
      <vt:lpstr>Monthly Usage by Company </vt:lpstr>
      <vt:lpstr>Price Charged and Cost of Trip</vt:lpstr>
      <vt:lpstr>Customer Age Distribution by Company</vt:lpstr>
      <vt:lpstr>Income by Company</vt:lpstr>
      <vt:lpstr>Usage by Age Groups</vt:lpstr>
      <vt:lpstr>Revenue of the two Companies</vt:lpstr>
      <vt:lpstr>Cab Usage per Month</vt:lpstr>
      <vt:lpstr>Key Recommendations</vt:lpstr>
      <vt:lpstr>Key Recommendations</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Apurwa Sontakke</dc:creator>
  <cp:lastModifiedBy>Vedant Wagh</cp:lastModifiedBy>
  <cp:revision>3</cp:revision>
  <dcterms:created xsi:type="dcterms:W3CDTF">2024-04-20T17:32:18Z</dcterms:created>
  <dcterms:modified xsi:type="dcterms:W3CDTF">2024-04-22T20:28:11Z</dcterms:modified>
</cp:coreProperties>
</file>