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5" r:id="rId3"/>
    <p:sldId id="281" r:id="rId4"/>
    <p:sldId id="282" r:id="rId5"/>
    <p:sldId id="283" r:id="rId6"/>
    <p:sldId id="284" r:id="rId7"/>
    <p:sldId id="285" r:id="rId8"/>
    <p:sldId id="286" r:id="rId9"/>
    <p:sldId id="287" r:id="rId10"/>
    <p:sldId id="288" r:id="rId11"/>
    <p:sldId id="289" r:id="rId12"/>
    <p:sldId id="290" r:id="rId13"/>
    <p:sldId id="27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94657" y="1534888"/>
            <a:ext cx="10515600" cy="4850687"/>
          </a:xfrm>
          <a:prstGeom prst="rect">
            <a:avLst/>
          </a:prstGeom>
          <a:solidFill>
            <a:srgbClr val="3B3B3B"/>
          </a:solidFill>
        </p:spPr>
        <p:txBody>
          <a:bodyPr wrap="square" rtlCol="0">
            <a:spAutoFit/>
          </a:bodyPr>
          <a:lstStyle/>
          <a:p>
            <a:pPr>
              <a:lnSpc>
                <a:spcPct val="150000"/>
              </a:lnSpc>
            </a:pPr>
            <a:r>
              <a:rPr lang="en-US" sz="4400" dirty="0">
                <a:solidFill>
                  <a:srgbClr val="FF6600"/>
                </a:solidFill>
              </a:rPr>
              <a:t>Exploratory Data Analysis</a:t>
            </a:r>
            <a:endParaRPr lang="en-US" sz="2400" dirty="0"/>
          </a:p>
          <a:p>
            <a:pPr>
              <a:lnSpc>
                <a:spcPct val="150000"/>
              </a:lnSpc>
            </a:pPr>
            <a:r>
              <a:rPr lang="en-US" sz="2000" b="1" dirty="0"/>
              <a:t>T</a:t>
            </a:r>
            <a:r>
              <a:rPr lang="en-US" b="1" dirty="0"/>
              <a:t>eam Members: Apurwa Bhausaheb Sontakke, Vedant </a:t>
            </a:r>
            <a:r>
              <a:rPr lang="en-US" b="1" dirty="0" err="1"/>
              <a:t>Wagh</a:t>
            </a:r>
            <a:endParaRPr lang="en-US" b="1" dirty="0"/>
          </a:p>
          <a:p>
            <a:pPr>
              <a:lnSpc>
                <a:spcPct val="150000"/>
              </a:lnSpc>
            </a:pPr>
            <a:r>
              <a:rPr lang="en-US" b="1" dirty="0"/>
              <a:t>Group Name - </a:t>
            </a:r>
            <a:r>
              <a:rPr lang="en-US" b="1" dirty="0" err="1"/>
              <a:t>HealthData</a:t>
            </a:r>
            <a:r>
              <a:rPr lang="en-US" b="1" dirty="0"/>
              <a:t> Innovators</a:t>
            </a:r>
          </a:p>
          <a:p>
            <a:pPr>
              <a:lnSpc>
                <a:spcPct val="150000"/>
              </a:lnSpc>
            </a:pPr>
            <a:r>
              <a:rPr lang="en-US" b="1" dirty="0"/>
              <a:t>Name – </a:t>
            </a:r>
            <a:r>
              <a:rPr lang="en-US" b="1"/>
              <a:t>Vedant Wagh</a:t>
            </a:r>
            <a:endParaRPr lang="en-US" b="1" dirty="0"/>
          </a:p>
          <a:p>
            <a:pPr>
              <a:lnSpc>
                <a:spcPct val="150000"/>
              </a:lnSpc>
            </a:pPr>
            <a:r>
              <a:rPr lang="en-US" b="1" dirty="0"/>
              <a:t>Email – </a:t>
            </a:r>
            <a:r>
              <a:rPr lang="en-US" b="1" dirty="0" err="1"/>
              <a:t>wagh.v@northeastern.edu</a:t>
            </a:r>
            <a:endParaRPr lang="en-US" b="1" dirty="0"/>
          </a:p>
          <a:p>
            <a:pPr>
              <a:lnSpc>
                <a:spcPct val="150000"/>
              </a:lnSpc>
            </a:pPr>
            <a:r>
              <a:rPr lang="en-US" b="1" dirty="0"/>
              <a:t>Country - USA</a:t>
            </a:r>
          </a:p>
          <a:p>
            <a:pPr>
              <a:lnSpc>
                <a:spcPct val="150000"/>
              </a:lnSpc>
            </a:pPr>
            <a:r>
              <a:rPr lang="en-US" b="1" dirty="0"/>
              <a:t>College– Northeastern University</a:t>
            </a:r>
          </a:p>
          <a:p>
            <a:pPr>
              <a:lnSpc>
                <a:spcPct val="150000"/>
              </a:lnSpc>
            </a:pPr>
            <a:r>
              <a:rPr lang="en-US" b="1" dirty="0"/>
              <a:t>Specialization – Data Science</a:t>
            </a:r>
          </a:p>
          <a:p>
            <a:pPr>
              <a:lnSpc>
                <a:spcPct val="150000"/>
              </a:lnSpc>
            </a:pPr>
            <a:r>
              <a:rPr lang="en-US" b="1" dirty="0"/>
              <a:t>Date : 04/20/2024</a:t>
            </a:r>
          </a:p>
          <a:p>
            <a:pPr>
              <a:lnSpc>
                <a:spcPct val="150000"/>
              </a:lnSpc>
            </a:pPr>
            <a:r>
              <a:rPr lang="en-US" b="1" dirty="0"/>
              <a:t>GitHub repo link -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142477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99536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Actionable Recommendations:</a:t>
            </a: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5444054"/>
          </a:xfrm>
          <a:prstGeom prst="rect">
            <a:avLst/>
          </a:prstGeom>
          <a:noFill/>
        </p:spPr>
        <p:txBody>
          <a:bodyPr wrap="square">
            <a:spAutoFit/>
          </a:bodyPr>
          <a:lstStyle/>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Focus on High-Risk Groups: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Develop targeted interventions for groups identified with higher risk of discontinuing medications.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Enhance Patient Engagement: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Implement programs to improve patient engagement and education, particularly for female patients who show higher non-persistency.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Monitor Outliers: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Pay attention to extreme cases and consider specialized support for patients with unusual patterns in medication usage.</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Regular Review and Adjustment: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Regularly review patient data to identify new patterns and adjust strategies accordingly.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Gender-Specific Strategies: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Design gender-specific strategies to address the unique challenges faced by male and female patients.</a:t>
            </a:r>
          </a:p>
          <a:p>
            <a:pPr marL="0" marR="0" algn="just">
              <a:lnSpc>
                <a:spcPct val="150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48989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Key Recommendations for Technical Users</a:t>
            </a:r>
            <a:endParaRPr lang="en-US" sz="35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5767220"/>
          </a:xfrm>
          <a:prstGeom prst="rect">
            <a:avLst/>
          </a:prstGeom>
          <a:noFill/>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Model Selection and Validation:</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Cross-Validation:</a:t>
            </a:r>
            <a:r>
              <a:rPr lang="en-US" sz="1600" dirty="0">
                <a:latin typeface="Times New Roman" panose="02020603050405020304" pitchFamily="18" charset="0"/>
                <a:cs typeface="Times New Roman" panose="02020603050405020304" pitchFamily="18" charset="0"/>
              </a:rPr>
              <a:t> Employ techniques to assess model performance.</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Ensemble Methods:</a:t>
            </a:r>
            <a:r>
              <a:rPr lang="en-US" sz="1600" dirty="0">
                <a:latin typeface="Times New Roman" panose="02020603050405020304" pitchFamily="18" charset="0"/>
                <a:cs typeface="Times New Roman" panose="02020603050405020304" pitchFamily="18" charset="0"/>
              </a:rPr>
              <a:t> Consider Random Forest or Gradient Boosting to capture complex patterns.</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Baseline Model:</a:t>
            </a:r>
            <a:r>
              <a:rPr lang="en-US" sz="1600" dirty="0">
                <a:latin typeface="Times New Roman" panose="02020603050405020304" pitchFamily="18" charset="0"/>
                <a:cs typeface="Times New Roman" panose="02020603050405020304" pitchFamily="18" charset="0"/>
              </a:rPr>
              <a:t> Logistic Regression for simplicity and interpretability.</a:t>
            </a:r>
          </a:p>
          <a:p>
            <a:pPr>
              <a:lnSpc>
                <a:spcPct val="150000"/>
              </a:lnSpc>
            </a:pPr>
            <a:r>
              <a:rPr lang="en-US" sz="1600" b="1" dirty="0">
                <a:latin typeface="Times New Roman" panose="02020603050405020304" pitchFamily="18" charset="0"/>
                <a:cs typeface="Times New Roman" panose="02020603050405020304" pitchFamily="18" charset="0"/>
              </a:rPr>
              <a:t>Recommended Models:</a:t>
            </a:r>
            <a:endParaRPr lang="en-US" sz="16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Random Forest:</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Handles large datasets with higher accuracy.</a:t>
            </a: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Robust to overfitting due to its ensemble nature.</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Gradient Boosting:</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Efficient in handling imbalanced datasets.</a:t>
            </a: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Captures complex relationships and improves model performance.</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Logistic Regression:</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Serves as a baseline for comparison.</a:t>
            </a: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Simple and interpretable, providing insights into the importance of features.</a:t>
            </a:r>
          </a:p>
          <a:p>
            <a:pPr marL="0" marR="0" algn="just">
              <a:lnSpc>
                <a:spcPct val="150000"/>
              </a:lnSpc>
              <a:spcBef>
                <a:spcPts val="0"/>
              </a:spcBef>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86056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tx1">
                    <a:lumMod val="75000"/>
                    <a:lumOff val="25000"/>
                  </a:schemeClr>
                </a:solidFill>
              </a:rPr>
              <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30115" y="1417636"/>
            <a:ext cx="10515600" cy="5277077"/>
          </a:xfrm>
        </p:spPr>
        <p:txBody>
          <a:bodyPr>
            <a:normAutofit/>
          </a:bodyPr>
          <a:lstStyle/>
          <a:p>
            <a:pPr marL="0" indent="0" algn="just">
              <a:lnSpc>
                <a:spcPct val="250000"/>
              </a:lnSpc>
              <a:buNone/>
            </a:pPr>
            <a:r>
              <a:rPr lang="en-US" sz="2300" dirty="0"/>
              <a:t>Pharmaceutical companies face a significant challenge in understanding why patients continue or discontinue their prescribed medications. To address this, ABC Pharma has sought the help of an analytics company to automate the identification process of factors influencing drug persistency. The aim is to develop a classification model that predicts whether a patient will persist with a prescribed drug (</a:t>
            </a:r>
            <a:r>
              <a:rPr lang="en-US" sz="2300" dirty="0" err="1"/>
              <a:t>Persistency_Flag</a:t>
            </a:r>
            <a:r>
              <a:rPr lang="en-US" sz="2300" dirty="0"/>
              <a:t>).</a:t>
            </a:r>
          </a:p>
          <a:p>
            <a:pPr marL="0" indent="0" algn="just">
              <a:lnSpc>
                <a:spcPct val="120000"/>
              </a:lnSpc>
              <a:buNone/>
            </a:pPr>
            <a:endParaRPr lang="en-US" sz="23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20000"/>
              </a:lnSpc>
              <a:buNone/>
            </a:pPr>
            <a:r>
              <a:rPr lang="en-US" sz="3600" b="1" dirty="0">
                <a:solidFill>
                  <a:schemeClr val="accent2"/>
                </a:solidFill>
              </a:rPr>
              <a:t>Problem Description</a:t>
            </a:r>
          </a:p>
        </p:txBody>
      </p:sp>
    </p:spTree>
    <p:extLst>
      <p:ext uri="{BB962C8B-B14F-4D97-AF65-F5344CB8AC3E}">
        <p14:creationId xmlns:p14="http://schemas.microsoft.com/office/powerpoint/2010/main" val="87133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7BFA73F-BA84-1CE0-CB8E-9B3B18844C9E}"/>
              </a:ext>
            </a:extLst>
          </p:cNvPr>
          <p:cNvSpPr>
            <a:spLocks noGrp="1"/>
          </p:cNvSpPr>
          <p:nvPr>
            <p:ph sz="half" idx="2"/>
          </p:nvPr>
        </p:nvSpPr>
        <p:spPr/>
        <p:txBody>
          <a:bodyPr>
            <a:normAutofit fontScale="70000" lnSpcReduction="20000"/>
          </a:bodyPr>
          <a:lstStyle/>
          <a:p>
            <a:pPr marL="34290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correlation heatmap displays the strength and direction of relationships between numerical variables in the dataset. Each cell in the heatmap shows the correlation coefficient between two variables, with values ranging from -1 to 1.</a:t>
            </a: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Dexa_Freq_During_Rx_log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a high positive correlation (0.79), indicating that the log transformation retains the relative order of values while reducing skewness.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a very weak positive correlation (0.01), indicating little to no linear relationship.</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Dexa_Freq_During_Rx_log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also have a very weak positive correlation (0.06), similar to the original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pic>
        <p:nvPicPr>
          <p:cNvPr id="9" name="Picture 8" descr="A screenshot of a computer screen&#10;&#10;Description automatically generated">
            <a:extLst>
              <a:ext uri="{FF2B5EF4-FFF2-40B4-BE49-F238E27FC236}">
                <a16:creationId xmlns:a16="http://schemas.microsoft.com/office/drawing/2014/main" id="{3972356E-2B86-DBD2-2811-77A610A4B2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235" y="1825625"/>
            <a:ext cx="5404485" cy="4091940"/>
          </a:xfrm>
          <a:prstGeom prst="rect">
            <a:avLst/>
          </a:prstGeom>
          <a:noFill/>
          <a:ln>
            <a:noFill/>
          </a:ln>
        </p:spPr>
      </p:pic>
    </p:spTree>
    <p:extLst>
      <p:ext uri="{BB962C8B-B14F-4D97-AF65-F5344CB8AC3E}">
        <p14:creationId xmlns:p14="http://schemas.microsoft.com/office/powerpoint/2010/main" val="284182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5859409" y="1586706"/>
            <a:ext cx="5812971" cy="3684588"/>
          </a:xfrm>
        </p:spPr>
        <p:txBody>
          <a:bodyPr>
            <a:no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box plot visualizes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points for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concentrated near the lower end of the scale.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numerous outliers extending far beyond the upper quartile, indicating a right-skewed distribution with extreme values.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with a line&#10;&#10;Description automatically generated">
            <a:extLst>
              <a:ext uri="{FF2B5EF4-FFF2-40B4-BE49-F238E27FC236}">
                <a16:creationId xmlns:a16="http://schemas.microsoft.com/office/drawing/2014/main" id="{23BFA3DE-64FF-E309-888D-B395A87D1B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44974"/>
            <a:ext cx="5943600" cy="3350260"/>
          </a:xfrm>
          <a:prstGeom prst="rect">
            <a:avLst/>
          </a:prstGeom>
          <a:noFill/>
          <a:ln>
            <a:noFill/>
          </a:ln>
        </p:spPr>
      </p:pic>
    </p:spTree>
    <p:extLst>
      <p:ext uri="{BB962C8B-B14F-4D97-AF65-F5344CB8AC3E}">
        <p14:creationId xmlns:p14="http://schemas.microsoft.com/office/powerpoint/2010/main" val="22283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259388" cy="4452938"/>
          </a:xfrm>
        </p:spPr>
        <p:txBody>
          <a:bodyPr>
            <a:normAutofit fontScale="92500" lnSpcReduction="20000"/>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box plot visualizes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has a more balanced distribution compared to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median value is 1, and the interquartile range (IQR) is between 0 and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outliers beyond the upper whisker, indicating some higher risk counts that deviate from the typical range.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diagram of a box plot&#10;&#10;Description automatically generated">
            <a:extLst>
              <a:ext uri="{FF2B5EF4-FFF2-40B4-BE49-F238E27FC236}">
                <a16:creationId xmlns:a16="http://schemas.microsoft.com/office/drawing/2014/main" id="{1C94FE50-FF16-5EC3-1C5C-00BC4E529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51869"/>
            <a:ext cx="5943600" cy="3422650"/>
          </a:xfrm>
          <a:prstGeom prst="rect">
            <a:avLst/>
          </a:prstGeom>
          <a:noFill/>
          <a:ln>
            <a:noFill/>
          </a:ln>
        </p:spPr>
      </p:pic>
    </p:spTree>
    <p:extLst>
      <p:ext uri="{BB962C8B-B14F-4D97-AF65-F5344CB8AC3E}">
        <p14:creationId xmlns:p14="http://schemas.microsoft.com/office/powerpoint/2010/main" val="230070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271340" y="2057566"/>
            <a:ext cx="5183188" cy="4536059"/>
          </a:xfrm>
        </p:spPr>
        <p:txBody>
          <a:bodyPr>
            <a:normAutofit fontScale="92500"/>
          </a:bodyPr>
          <a:lstStyle/>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box plot visualizes the distribution of the log-transformed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log transformation reduces the skewness observed in the original data, but outliers are still present.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is concentrated below the 1 value, indicating a right-skewed distribution even after log transformation.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box&#10;&#10;Description automatically generated">
            <a:extLst>
              <a:ext uri="{FF2B5EF4-FFF2-40B4-BE49-F238E27FC236}">
                <a16:creationId xmlns:a16="http://schemas.microsoft.com/office/drawing/2014/main" id="{C25A85EC-5675-EF13-0456-AC57837851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93428"/>
            <a:ext cx="5943600" cy="3422650"/>
          </a:xfrm>
          <a:prstGeom prst="rect">
            <a:avLst/>
          </a:prstGeom>
          <a:noFill/>
          <a:ln>
            <a:noFill/>
          </a:ln>
        </p:spPr>
      </p:pic>
    </p:spTree>
    <p:extLst>
      <p:ext uri="{BB962C8B-B14F-4D97-AF65-F5344CB8AC3E}">
        <p14:creationId xmlns:p14="http://schemas.microsoft.com/office/powerpoint/2010/main" val="27838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464968" y="1835067"/>
            <a:ext cx="5259388" cy="4498975"/>
          </a:xfrm>
        </p:spPr>
        <p:txBody>
          <a:bodyPr>
            <a:normAutofit/>
          </a:bodyPr>
          <a:lstStyle/>
          <a:p>
            <a:pPr marL="0" marR="0" algn="just">
              <a:lnSpc>
                <a:spcPct val="20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20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is highly right-skewed, with most data points concentrated at the lower end.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extreme values extending up to 146, which are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person with a blue line&#10;&#10;Description automatically generated">
            <a:extLst>
              <a:ext uri="{FF2B5EF4-FFF2-40B4-BE49-F238E27FC236}">
                <a16:creationId xmlns:a16="http://schemas.microsoft.com/office/drawing/2014/main" id="{7163B0A0-762A-1BA3-BC37-99F9D313D0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49630"/>
            <a:ext cx="6238240" cy="3400425"/>
          </a:xfrm>
          <a:prstGeom prst="rect">
            <a:avLst/>
          </a:prstGeom>
          <a:noFill/>
          <a:ln>
            <a:noFill/>
          </a:ln>
        </p:spPr>
      </p:pic>
    </p:spTree>
    <p:extLst>
      <p:ext uri="{BB962C8B-B14F-4D97-AF65-F5344CB8AC3E}">
        <p14:creationId xmlns:p14="http://schemas.microsoft.com/office/powerpoint/2010/main" val="246754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187551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log-transformed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log transformation has compressed the extreme values, making the distribution less skewed.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is still concentrated at the lower end, but the spread is more even compared to the original distribution.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graph with blue squares&#10;&#10;Description automatically generated">
            <a:extLst>
              <a:ext uri="{FF2B5EF4-FFF2-40B4-BE49-F238E27FC236}">
                <a16:creationId xmlns:a16="http://schemas.microsoft.com/office/drawing/2014/main" id="{2514BE37-A8D2-B940-FD0F-14F800CDCE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418348"/>
            <a:ext cx="5591175" cy="3048000"/>
          </a:xfrm>
          <a:prstGeom prst="rect">
            <a:avLst/>
          </a:prstGeom>
          <a:noFill/>
          <a:ln>
            <a:noFill/>
          </a:ln>
        </p:spPr>
      </p:pic>
    </p:spTree>
    <p:extLst>
      <p:ext uri="{BB962C8B-B14F-4D97-AF65-F5344CB8AC3E}">
        <p14:creationId xmlns:p14="http://schemas.microsoft.com/office/powerpoint/2010/main" val="10927736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2875</TotalTime>
  <Words>968</Words>
  <Application>Microsoft Macintosh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Actionable Recommendations:</vt:lpstr>
      <vt:lpstr>Key Recommendations for Technical Users</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Apurwa Sontakke</dc:creator>
  <cp:lastModifiedBy>Vedant Wagh</cp:lastModifiedBy>
  <cp:revision>4</cp:revision>
  <dcterms:created xsi:type="dcterms:W3CDTF">2024-04-20T17:32:18Z</dcterms:created>
  <dcterms:modified xsi:type="dcterms:W3CDTF">2024-07-05T23:34:16Z</dcterms:modified>
</cp:coreProperties>
</file>