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75" r:id="rId3"/>
    <p:sldId id="281" r:id="rId4"/>
    <p:sldId id="282" r:id="rId5"/>
    <p:sldId id="283" r:id="rId6"/>
    <p:sldId id="284" r:id="rId7"/>
    <p:sldId id="285" r:id="rId8"/>
    <p:sldId id="286" r:id="rId9"/>
    <p:sldId id="287" r:id="rId10"/>
    <p:sldId id="288" r:id="rId11"/>
    <p:sldId id="289" r:id="rId12"/>
    <p:sldId id="293" r:id="rId13"/>
    <p:sldId id="290" r:id="rId14"/>
    <p:sldId id="276" r:id="rId15"/>
    <p:sldId id="294"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7DD116-CDAA-42F2-A8B8-CD695C5A0757}" v="5" dt="2024-07-04T03:37:16.4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3"/>
  </p:normalViewPr>
  <p:slideViewPr>
    <p:cSldViewPr snapToGrid="0">
      <p:cViewPr varScale="1">
        <p:scale>
          <a:sx n="107" d="100"/>
          <a:sy n="107" d="100"/>
        </p:scale>
        <p:origin x="73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7/5/24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7/5/24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7/5/24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7/5/24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7/5/24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7/5/24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7/5/24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794657" y="1534888"/>
            <a:ext cx="10515600" cy="4435189"/>
          </a:xfrm>
          <a:prstGeom prst="rect">
            <a:avLst/>
          </a:prstGeom>
          <a:solidFill>
            <a:srgbClr val="3B3B3B"/>
          </a:solidFill>
        </p:spPr>
        <p:txBody>
          <a:bodyPr wrap="square" rtlCol="0">
            <a:spAutoFit/>
          </a:bodyPr>
          <a:lstStyle/>
          <a:p>
            <a:pPr>
              <a:lnSpc>
                <a:spcPct val="150000"/>
              </a:lnSpc>
            </a:pPr>
            <a:r>
              <a:rPr lang="en-US" sz="4400" dirty="0">
                <a:solidFill>
                  <a:srgbClr val="FF6600"/>
                </a:solidFill>
              </a:rPr>
              <a:t>Final Presentation</a:t>
            </a:r>
            <a:endParaRPr lang="en-US" sz="2400" dirty="0"/>
          </a:p>
          <a:p>
            <a:pPr>
              <a:lnSpc>
                <a:spcPct val="150000"/>
              </a:lnSpc>
            </a:pPr>
            <a:r>
              <a:rPr lang="en-US" sz="2000" b="1" dirty="0"/>
              <a:t>T</a:t>
            </a:r>
            <a:r>
              <a:rPr lang="en-US" b="1" dirty="0"/>
              <a:t>eam Members: Apurwa Bhausaheb Sontakke, Vedant </a:t>
            </a:r>
            <a:r>
              <a:rPr lang="en-US" b="1" dirty="0" err="1"/>
              <a:t>Wagh</a:t>
            </a:r>
            <a:endParaRPr lang="en-US" b="1" dirty="0"/>
          </a:p>
          <a:p>
            <a:pPr>
              <a:lnSpc>
                <a:spcPct val="150000"/>
              </a:lnSpc>
            </a:pPr>
            <a:r>
              <a:rPr lang="en-US" b="1" dirty="0"/>
              <a:t>Group Name - </a:t>
            </a:r>
            <a:r>
              <a:rPr lang="en-US" b="1" dirty="0" err="1"/>
              <a:t>HealthData</a:t>
            </a:r>
            <a:r>
              <a:rPr lang="en-US" b="1" dirty="0"/>
              <a:t> Innovators</a:t>
            </a:r>
          </a:p>
          <a:p>
            <a:pPr>
              <a:lnSpc>
                <a:spcPct val="150000"/>
              </a:lnSpc>
            </a:pPr>
            <a:r>
              <a:rPr lang="en-US" b="1" dirty="0"/>
              <a:t>Name – Vedant Wagh</a:t>
            </a:r>
          </a:p>
          <a:p>
            <a:pPr>
              <a:lnSpc>
                <a:spcPct val="150000"/>
              </a:lnSpc>
            </a:pPr>
            <a:r>
              <a:rPr lang="en-US" b="1" dirty="0"/>
              <a:t>Email – </a:t>
            </a:r>
            <a:r>
              <a:rPr lang="en-US" b="1" dirty="0" err="1"/>
              <a:t>wagh.v@northeastern.edu</a:t>
            </a:r>
            <a:endParaRPr lang="en-US" b="1" dirty="0"/>
          </a:p>
          <a:p>
            <a:pPr>
              <a:lnSpc>
                <a:spcPct val="150000"/>
              </a:lnSpc>
            </a:pPr>
            <a:r>
              <a:rPr lang="en-US" b="1" dirty="0"/>
              <a:t>Country - USA</a:t>
            </a:r>
          </a:p>
          <a:p>
            <a:pPr>
              <a:lnSpc>
                <a:spcPct val="150000"/>
              </a:lnSpc>
            </a:pPr>
            <a:r>
              <a:rPr lang="en-US" b="1" dirty="0"/>
              <a:t>College – Northeastern University</a:t>
            </a:r>
          </a:p>
          <a:p>
            <a:pPr>
              <a:lnSpc>
                <a:spcPct val="150000"/>
              </a:lnSpc>
            </a:pPr>
            <a:r>
              <a:rPr lang="en-US" b="1" dirty="0"/>
              <a:t>Specialization – Data Science</a:t>
            </a:r>
          </a:p>
          <a:p>
            <a:pPr>
              <a:lnSpc>
                <a:spcPct val="150000"/>
              </a:lnSpc>
            </a:pPr>
            <a:r>
              <a:rPr lang="en-US" b="1" dirty="0"/>
              <a:t>Date : 07/01/2024</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D0FE1B9C-D88B-22E1-A53F-FDA33D454356}"/>
              </a:ext>
            </a:extLst>
          </p:cNvPr>
          <p:cNvSpPr>
            <a:spLocks noGrp="1"/>
          </p:cNvSpPr>
          <p:nvPr>
            <p:ph sz="quarter" idx="4"/>
          </p:nvPr>
        </p:nvSpPr>
        <p:spPr>
          <a:xfrm>
            <a:off x="6096000" y="1736725"/>
            <a:ext cx="5183188" cy="4756150"/>
          </a:xfrm>
        </p:spPr>
        <p:txBody>
          <a:bodyPr>
            <a:normAutofit/>
          </a:bodyPr>
          <a:lstStyle/>
          <a:p>
            <a:pPr marL="0" marR="0" algn="just">
              <a:lnSpc>
                <a:spcPct val="150000"/>
              </a:lnSpc>
              <a:spcBef>
                <a:spcPts val="0"/>
              </a:spcBef>
              <a:spcAft>
                <a:spcPts val="80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This histogram displays the distribution of the </a:t>
            </a:r>
            <a:r>
              <a:rPr lang="en-US"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Count_Of_Risks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variable.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lnSpc>
                <a:spcPct val="150000"/>
              </a:lnSpc>
              <a:spcBef>
                <a:spcPts val="0"/>
              </a:spcBef>
              <a:spcAft>
                <a:spcPts val="800"/>
              </a:spcAf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Key Observations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150000"/>
              </a:lnSpc>
              <a:spcBef>
                <a:spcPts val="0"/>
              </a:spcBef>
              <a:spcAft>
                <a:spcPts val="800"/>
              </a:spcAft>
              <a:buSzPts val="1000"/>
              <a:buFont typeface="Symbol" panose="05050102010706020507" pitchFamily="18"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distribution shows multiple peaks, indicating several common values within the dataset.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150000"/>
              </a:lnSpc>
              <a:spcBef>
                <a:spcPts val="0"/>
              </a:spcBef>
              <a:spcAft>
                <a:spcPts val="800"/>
              </a:spcAft>
              <a:buSzPts val="1000"/>
              <a:buFont typeface="Symbol" panose="05050102010706020507" pitchFamily="18"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majority of the data falls between 0 and 4, with fewer instances of higher risk counts.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2" name="Picture 1" descr="A graph with blue lines and a blue line&#10;&#10;Description automatically generated">
            <a:extLst>
              <a:ext uri="{FF2B5EF4-FFF2-40B4-BE49-F238E27FC236}">
                <a16:creationId xmlns:a16="http://schemas.microsoft.com/office/drawing/2014/main" id="{50474FB8-3EA7-F5D5-7BE6-06DD51BF167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518410"/>
            <a:ext cx="5857240" cy="3192780"/>
          </a:xfrm>
          <a:prstGeom prst="rect">
            <a:avLst/>
          </a:prstGeom>
          <a:noFill/>
          <a:ln>
            <a:noFill/>
          </a:ln>
        </p:spPr>
      </p:pic>
    </p:spTree>
    <p:extLst>
      <p:ext uri="{BB962C8B-B14F-4D97-AF65-F5344CB8AC3E}">
        <p14:creationId xmlns:p14="http://schemas.microsoft.com/office/powerpoint/2010/main" val="1424777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D0FE1B9C-D88B-22E1-A53F-FDA33D454356}"/>
              </a:ext>
            </a:extLst>
          </p:cNvPr>
          <p:cNvSpPr>
            <a:spLocks noGrp="1"/>
          </p:cNvSpPr>
          <p:nvPr>
            <p:ph sz="quarter" idx="4"/>
          </p:nvPr>
        </p:nvSpPr>
        <p:spPr>
          <a:xfrm>
            <a:off x="6096000" y="1736725"/>
            <a:ext cx="5183188" cy="4756150"/>
          </a:xfrm>
        </p:spPr>
        <p:txBody>
          <a:bodyPr>
            <a:normAutofit/>
          </a:bodyPr>
          <a:lstStyle/>
          <a:p>
            <a:pPr marL="0" marR="0" algn="just">
              <a:lnSpc>
                <a:spcPct val="150000"/>
              </a:lnSpc>
              <a:spcBef>
                <a:spcPts val="0"/>
              </a:spcBef>
              <a:spcAft>
                <a:spcPts val="80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This histogram displays the distribution of the </a:t>
            </a:r>
            <a:r>
              <a:rPr lang="en-US"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Count_Of_Risks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variable.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lnSpc>
                <a:spcPct val="150000"/>
              </a:lnSpc>
              <a:spcBef>
                <a:spcPts val="0"/>
              </a:spcBef>
              <a:spcAft>
                <a:spcPts val="800"/>
              </a:spcAf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Key Observations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150000"/>
              </a:lnSpc>
              <a:spcBef>
                <a:spcPts val="0"/>
              </a:spcBef>
              <a:spcAft>
                <a:spcPts val="800"/>
              </a:spcAft>
              <a:buSzPts val="1000"/>
              <a:buFont typeface="Symbol" panose="05050102010706020507" pitchFamily="18"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distribution shows multiple peaks, indicating several common values within the dataset.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150000"/>
              </a:lnSpc>
              <a:spcBef>
                <a:spcPts val="0"/>
              </a:spcBef>
              <a:spcAft>
                <a:spcPts val="800"/>
              </a:spcAft>
              <a:buSzPts val="1000"/>
              <a:buFont typeface="Symbol" panose="05050102010706020507" pitchFamily="18"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majority of the data falls between 0 and 4, with fewer instances of higher risk counts.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2" name="Picture 1" descr="A graph with blue lines and a blue line&#10;&#10;Description automatically generated">
            <a:extLst>
              <a:ext uri="{FF2B5EF4-FFF2-40B4-BE49-F238E27FC236}">
                <a16:creationId xmlns:a16="http://schemas.microsoft.com/office/drawing/2014/main" id="{50474FB8-3EA7-F5D5-7BE6-06DD51BF167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518410"/>
            <a:ext cx="5857240" cy="3192780"/>
          </a:xfrm>
          <a:prstGeom prst="rect">
            <a:avLst/>
          </a:prstGeom>
          <a:noFill/>
          <a:ln>
            <a:noFill/>
          </a:ln>
        </p:spPr>
      </p:pic>
    </p:spTree>
    <p:extLst>
      <p:ext uri="{BB962C8B-B14F-4D97-AF65-F5344CB8AC3E}">
        <p14:creationId xmlns:p14="http://schemas.microsoft.com/office/powerpoint/2010/main" val="995361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504876"/>
            <a:ext cx="10515600" cy="5200723"/>
          </a:xfrm>
        </p:spPr>
        <p:txBody>
          <a:bodyPr>
            <a:normAutofit/>
          </a:bodyPr>
          <a:lstStyle/>
          <a:p>
            <a:pPr marL="0" indent="0">
              <a:lnSpc>
                <a:spcPct val="170000"/>
              </a:lnSpc>
              <a:buNone/>
            </a:pPr>
            <a:endParaRPr lang="en-US" sz="2200" dirty="0"/>
          </a:p>
          <a:p>
            <a:pPr marL="0" indent="0">
              <a:buNone/>
            </a:pPr>
            <a:endParaRPr lang="en-US" sz="1800"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600" b="1" dirty="0">
                <a:solidFill>
                  <a:srgbClr val="FF6600"/>
                </a:solidFill>
                <a:latin typeface="Calibri" panose="020F0502020204030204" pitchFamily="34" charset="0"/>
                <a:ea typeface="Calibri" panose="020F0502020204030204" pitchFamily="34" charset="0"/>
                <a:cs typeface="Calibri" panose="020F0502020204030204" pitchFamily="34" charset="0"/>
              </a:rPr>
              <a:t>Best Model for problem</a:t>
            </a:r>
          </a:p>
        </p:txBody>
      </p:sp>
      <p:sp>
        <p:nvSpPr>
          <p:cNvPr id="5" name="TextBox 4">
            <a:extLst>
              <a:ext uri="{FF2B5EF4-FFF2-40B4-BE49-F238E27FC236}">
                <a16:creationId xmlns:a16="http://schemas.microsoft.com/office/drawing/2014/main" id="{F12F71B1-BB2B-C0F6-28A2-5273FFB7D7E5}"/>
              </a:ext>
            </a:extLst>
          </p:cNvPr>
          <p:cNvSpPr txBox="1"/>
          <p:nvPr/>
        </p:nvSpPr>
        <p:spPr>
          <a:xfrm>
            <a:off x="425903" y="1504876"/>
            <a:ext cx="11340193" cy="5404300"/>
          </a:xfrm>
          <a:prstGeom prst="rect">
            <a:avLst/>
          </a:prstGeom>
          <a:noFill/>
        </p:spPr>
        <p:txBody>
          <a:bodyPr wrap="square">
            <a:spAutoFit/>
          </a:bodyPr>
          <a:lstStyle/>
          <a:p>
            <a:pPr marL="0" marR="0" algn="just">
              <a:lnSpc>
                <a:spcPct val="200000"/>
              </a:lnSpc>
              <a:spcBef>
                <a:spcPts val="0"/>
              </a:spcBef>
              <a:spcAft>
                <a:spcPts val="800"/>
              </a:spcAft>
            </a:pPr>
            <a:r>
              <a:rPr lang="en-US" kern="100" dirty="0">
                <a:effectLst/>
                <a:latin typeface="Times New Roman" panose="02020603050405020304" pitchFamily="18" charset="0"/>
                <a:ea typeface="Aptos" panose="020B0004020202020204" pitchFamily="34" charset="0"/>
                <a:cs typeface="Times New Roman" panose="02020603050405020304" pitchFamily="18" charset="0"/>
              </a:rPr>
              <a:t>Based on the performance analysis and the specific requirements of the problem, the </a:t>
            </a:r>
            <a:r>
              <a:rPr lang="en-US" b="1" kern="100" dirty="0">
                <a:effectLst/>
                <a:latin typeface="Times New Roman" panose="02020603050405020304" pitchFamily="18" charset="0"/>
                <a:ea typeface="Aptos" panose="020B0004020202020204" pitchFamily="34" charset="0"/>
                <a:cs typeface="Times New Roman" panose="02020603050405020304" pitchFamily="18" charset="0"/>
              </a:rPr>
              <a:t>Optimized Logistic Regression Model </a:t>
            </a:r>
            <a:r>
              <a:rPr lang="en-US" kern="100" dirty="0">
                <a:effectLst/>
                <a:latin typeface="Times New Roman" panose="02020603050405020304" pitchFamily="18" charset="0"/>
                <a:ea typeface="Aptos" panose="020B0004020202020204" pitchFamily="34" charset="0"/>
                <a:cs typeface="Times New Roman" panose="02020603050405020304" pitchFamily="18" charset="0"/>
              </a:rPr>
              <a:t>is the best choice to solve the problem of predicting drug persistency for ABC Pharma.</a:t>
            </a:r>
          </a:p>
          <a:p>
            <a:pPr marL="0" marR="0" algn="just">
              <a:lnSpc>
                <a:spcPct val="200000"/>
              </a:lnSpc>
              <a:spcBef>
                <a:spcPts val="0"/>
              </a:spcBef>
              <a:spcAft>
                <a:spcPts val="800"/>
              </a:spcAft>
            </a:pPr>
            <a:r>
              <a:rPr lang="en-US" kern="100" dirty="0">
                <a:effectLst/>
                <a:latin typeface="Times New Roman" panose="02020603050405020304" pitchFamily="18" charset="0"/>
                <a:ea typeface="Aptos" panose="020B0004020202020204" pitchFamily="34" charset="0"/>
                <a:cs typeface="Times New Roman" panose="02020603050405020304" pitchFamily="18" charset="0"/>
              </a:rPr>
              <a:t>Strengths:</a:t>
            </a:r>
          </a:p>
          <a:p>
            <a:pPr marL="742950" lvl="1" indent="-285750" algn="just">
              <a:lnSpc>
                <a:spcPct val="200000"/>
              </a:lnSpc>
              <a:spcAft>
                <a:spcPts val="800"/>
              </a:spcAft>
              <a:buFont typeface="Arial" panose="020B0604020202020204" pitchFamily="34" charset="0"/>
              <a:buChar char="•"/>
            </a:pPr>
            <a:r>
              <a:rPr lang="en-US" kern="100" dirty="0">
                <a:effectLst/>
                <a:latin typeface="Times New Roman" panose="02020603050405020304" pitchFamily="18" charset="0"/>
                <a:ea typeface="Aptos" panose="020B0004020202020204" pitchFamily="34" charset="0"/>
                <a:cs typeface="Times New Roman" panose="02020603050405020304" pitchFamily="18" charset="0"/>
              </a:rPr>
              <a:t>High Interpretability: Logistic Regression is highly interpretable, allowing stakeholders to understand and trust the model's predictions.</a:t>
            </a:r>
          </a:p>
          <a:p>
            <a:pPr marL="742950" lvl="1" indent="-285750" algn="just">
              <a:lnSpc>
                <a:spcPct val="200000"/>
              </a:lnSpc>
              <a:spcAft>
                <a:spcPts val="800"/>
              </a:spcAft>
              <a:buFont typeface="Arial" panose="020B0604020202020204" pitchFamily="34" charset="0"/>
              <a:buChar char="•"/>
            </a:pPr>
            <a:r>
              <a:rPr lang="en-US" kern="100" dirty="0">
                <a:effectLst/>
                <a:latin typeface="Times New Roman" panose="02020603050405020304" pitchFamily="18" charset="0"/>
                <a:ea typeface="Aptos" panose="020B0004020202020204" pitchFamily="34" charset="0"/>
                <a:cs typeface="Times New Roman" panose="02020603050405020304" pitchFamily="18" charset="0"/>
              </a:rPr>
              <a:t>Balanced Performance: The optimized model provides a balanced performance with good precision and recall for both persistent and non-persistent cases.</a:t>
            </a:r>
          </a:p>
          <a:p>
            <a:pPr marL="742950" lvl="1" indent="-285750" algn="just">
              <a:lnSpc>
                <a:spcPct val="200000"/>
              </a:lnSpc>
              <a:spcAft>
                <a:spcPts val="800"/>
              </a:spcAft>
              <a:buFont typeface="Arial" panose="020B0604020202020204" pitchFamily="34" charset="0"/>
              <a:buChar char="•"/>
            </a:pPr>
            <a:r>
              <a:rPr lang="en-US" kern="100" dirty="0">
                <a:effectLst/>
                <a:latin typeface="Times New Roman" panose="02020603050405020304" pitchFamily="18" charset="0"/>
                <a:ea typeface="Aptos" panose="020B0004020202020204" pitchFamily="34" charset="0"/>
                <a:cs typeface="Times New Roman" panose="02020603050405020304" pitchFamily="18" charset="0"/>
              </a:rPr>
              <a:t>Consistency: The model maintains a high level of accuracy and performs consistently across different metrics, ensuring reliable predictions.</a:t>
            </a:r>
          </a:p>
        </p:txBody>
      </p:sp>
    </p:spTree>
    <p:extLst>
      <p:ext uri="{BB962C8B-B14F-4D97-AF65-F5344CB8AC3E}">
        <p14:creationId xmlns:p14="http://schemas.microsoft.com/office/powerpoint/2010/main" val="3523652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504876"/>
            <a:ext cx="10515600" cy="5200723"/>
          </a:xfrm>
        </p:spPr>
        <p:txBody>
          <a:bodyPr>
            <a:normAutofit/>
          </a:bodyPr>
          <a:lstStyle/>
          <a:p>
            <a:pPr marL="0" indent="0">
              <a:lnSpc>
                <a:spcPct val="170000"/>
              </a:lnSpc>
              <a:buNone/>
            </a:pPr>
            <a:endParaRPr lang="en-US" sz="2200" dirty="0"/>
          </a:p>
          <a:p>
            <a:pPr marL="0" indent="0">
              <a:buNone/>
            </a:pPr>
            <a:endParaRPr lang="en-US" sz="1800"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600" b="1" dirty="0">
                <a:solidFill>
                  <a:srgbClr val="FF6600"/>
                </a:solidFill>
                <a:latin typeface="Calibri" panose="020F0502020204030204" pitchFamily="34" charset="0"/>
                <a:ea typeface="Calibri" panose="020F0502020204030204" pitchFamily="34" charset="0"/>
                <a:cs typeface="Calibri" panose="020F0502020204030204" pitchFamily="34" charset="0"/>
              </a:rPr>
              <a:t>Actionable Recommendations:</a:t>
            </a:r>
          </a:p>
        </p:txBody>
      </p:sp>
      <p:sp>
        <p:nvSpPr>
          <p:cNvPr id="5" name="TextBox 4">
            <a:extLst>
              <a:ext uri="{FF2B5EF4-FFF2-40B4-BE49-F238E27FC236}">
                <a16:creationId xmlns:a16="http://schemas.microsoft.com/office/drawing/2014/main" id="{F12F71B1-BB2B-C0F6-28A2-5273FFB7D7E5}"/>
              </a:ext>
            </a:extLst>
          </p:cNvPr>
          <p:cNvSpPr txBox="1"/>
          <p:nvPr/>
        </p:nvSpPr>
        <p:spPr>
          <a:xfrm>
            <a:off x="449035" y="1371600"/>
            <a:ext cx="11340193" cy="5444054"/>
          </a:xfrm>
          <a:prstGeom prst="rect">
            <a:avLst/>
          </a:prstGeom>
          <a:noFill/>
        </p:spPr>
        <p:txBody>
          <a:bodyPr wrap="square">
            <a:spAutoFit/>
          </a:bodyPr>
          <a:lstStyle/>
          <a:p>
            <a:pPr>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Focus on High-Risk Groups:</a:t>
            </a:r>
            <a:endParaRPr lang="en-US" dirty="0">
              <a:latin typeface="Times New Roman" panose="02020603050405020304" pitchFamily="18" charset="0"/>
              <a:cs typeface="Times New Roman" panose="02020603050405020304" pitchFamily="18" charset="0"/>
            </a:endParaRPr>
          </a:p>
          <a:p>
            <a:pPr lvl="1">
              <a:lnSpc>
                <a:spcPct val="150000"/>
              </a:lnSpc>
            </a:pPr>
            <a:r>
              <a:rPr lang="en-US" dirty="0">
                <a:latin typeface="Times New Roman" panose="02020603050405020304" pitchFamily="18" charset="0"/>
                <a:cs typeface="Times New Roman" panose="02020603050405020304" pitchFamily="18" charset="0"/>
              </a:rPr>
              <a:t>Develop targeted interventions for groups identified with higher risk of discontinuing medications.</a:t>
            </a:r>
          </a:p>
          <a:p>
            <a:pPr>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Enhance Patient Engagement:</a:t>
            </a:r>
            <a:endParaRPr lang="en-US" dirty="0">
              <a:latin typeface="Times New Roman" panose="02020603050405020304" pitchFamily="18" charset="0"/>
              <a:cs typeface="Times New Roman" panose="02020603050405020304" pitchFamily="18" charset="0"/>
            </a:endParaRPr>
          </a:p>
          <a:p>
            <a:pPr lvl="1">
              <a:lnSpc>
                <a:spcPct val="150000"/>
              </a:lnSpc>
            </a:pPr>
            <a:r>
              <a:rPr lang="en-US" dirty="0">
                <a:latin typeface="Times New Roman" panose="02020603050405020304" pitchFamily="18" charset="0"/>
                <a:cs typeface="Times New Roman" panose="02020603050405020304" pitchFamily="18" charset="0"/>
              </a:rPr>
              <a:t>Implement programs to improve patient engagement and education, particularly for female patients who show higher non-persistency.</a:t>
            </a:r>
          </a:p>
          <a:p>
            <a:pPr>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Monitor Outliers:</a:t>
            </a:r>
            <a:endParaRPr lang="en-US" dirty="0">
              <a:latin typeface="Times New Roman" panose="02020603050405020304" pitchFamily="18" charset="0"/>
              <a:cs typeface="Times New Roman" panose="02020603050405020304" pitchFamily="18" charset="0"/>
            </a:endParaRPr>
          </a:p>
          <a:p>
            <a:pPr lvl="1">
              <a:lnSpc>
                <a:spcPct val="150000"/>
              </a:lnSpc>
            </a:pPr>
            <a:r>
              <a:rPr lang="en-US" dirty="0">
                <a:latin typeface="Times New Roman" panose="02020603050405020304" pitchFamily="18" charset="0"/>
                <a:cs typeface="Times New Roman" panose="02020603050405020304" pitchFamily="18" charset="0"/>
              </a:rPr>
              <a:t>Pay attention to extreme cases and consider specialized support for patients with unusual patterns in medication usage.</a:t>
            </a:r>
          </a:p>
          <a:p>
            <a:pPr>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Regular Review and Adjustment:</a:t>
            </a:r>
            <a:endParaRPr lang="en-US" dirty="0">
              <a:latin typeface="Times New Roman" panose="02020603050405020304" pitchFamily="18" charset="0"/>
              <a:cs typeface="Times New Roman" panose="02020603050405020304" pitchFamily="18" charset="0"/>
            </a:endParaRPr>
          </a:p>
          <a:p>
            <a:pPr lvl="1">
              <a:lnSpc>
                <a:spcPct val="150000"/>
              </a:lnSpc>
            </a:pPr>
            <a:r>
              <a:rPr lang="en-US" dirty="0">
                <a:latin typeface="Times New Roman" panose="02020603050405020304" pitchFamily="18" charset="0"/>
                <a:cs typeface="Times New Roman" panose="02020603050405020304" pitchFamily="18" charset="0"/>
              </a:rPr>
              <a:t>Regularly review patient data to identify new patterns and adjust strategies accordingly.</a:t>
            </a:r>
          </a:p>
          <a:p>
            <a:pPr>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Gender-Specific Strategies:</a:t>
            </a:r>
            <a:endParaRPr lang="en-US" dirty="0">
              <a:latin typeface="Times New Roman" panose="02020603050405020304" pitchFamily="18" charset="0"/>
              <a:cs typeface="Times New Roman" panose="02020603050405020304" pitchFamily="18" charset="0"/>
            </a:endParaRPr>
          </a:p>
          <a:p>
            <a:pPr lvl="1">
              <a:lnSpc>
                <a:spcPct val="150000"/>
              </a:lnSpc>
            </a:pPr>
            <a:r>
              <a:rPr lang="en-US" dirty="0">
                <a:latin typeface="Times New Roman" panose="02020603050405020304" pitchFamily="18" charset="0"/>
                <a:cs typeface="Times New Roman" panose="02020603050405020304" pitchFamily="18" charset="0"/>
              </a:rPr>
              <a:t>Design gender-specific strategies to address the unique challenges faced by male and female patients.</a:t>
            </a:r>
          </a:p>
          <a:p>
            <a:pPr marL="0" marR="0" algn="just">
              <a:lnSpc>
                <a:spcPct val="150000"/>
              </a:lnSpc>
              <a:spcBef>
                <a:spcPts val="0"/>
              </a:spcBef>
              <a:spcAft>
                <a:spcPts val="800"/>
              </a:spcAft>
            </a:pPr>
            <a:r>
              <a:rPr lang="en-US" kern="100" dirty="0">
                <a:effectLst/>
                <a:latin typeface="Times New Roman" panose="02020603050405020304" pitchFamily="18" charset="0"/>
                <a:ea typeface="Aptos" panose="020B0004020202020204" pitchFamily="34" charset="0"/>
                <a:cs typeface="Times New Roman" panose="02020603050405020304" pitchFamily="18" charset="0"/>
              </a:rPr>
              <a:t> </a:t>
            </a:r>
          </a:p>
        </p:txBody>
      </p:sp>
    </p:spTree>
    <p:extLst>
      <p:ext uri="{BB962C8B-B14F-4D97-AF65-F5344CB8AC3E}">
        <p14:creationId xmlns:p14="http://schemas.microsoft.com/office/powerpoint/2010/main" val="1489895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504876"/>
            <a:ext cx="10515600" cy="5200723"/>
          </a:xfrm>
        </p:spPr>
        <p:txBody>
          <a:bodyPr>
            <a:normAutofit/>
          </a:bodyPr>
          <a:lstStyle/>
          <a:p>
            <a:pPr marL="0" indent="0">
              <a:lnSpc>
                <a:spcPct val="170000"/>
              </a:lnSpc>
              <a:buNone/>
            </a:pPr>
            <a:endParaRPr lang="en-US" sz="2200" dirty="0"/>
          </a:p>
          <a:p>
            <a:pPr marL="0" indent="0">
              <a:buNone/>
            </a:pPr>
            <a:endParaRPr lang="en-US" sz="1800"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600" b="1" dirty="0">
                <a:solidFill>
                  <a:srgbClr val="FF6600"/>
                </a:solidFill>
                <a:latin typeface="Calibri" panose="020F0502020204030204" pitchFamily="34" charset="0"/>
                <a:ea typeface="Calibri" panose="020F0502020204030204" pitchFamily="34" charset="0"/>
                <a:cs typeface="Calibri" panose="020F0502020204030204" pitchFamily="34" charset="0"/>
              </a:rPr>
              <a:t>TECHNICAL IMPLEMENTATION</a:t>
            </a:r>
          </a:p>
        </p:txBody>
      </p:sp>
      <p:sp>
        <p:nvSpPr>
          <p:cNvPr id="5" name="TextBox 4">
            <a:extLst>
              <a:ext uri="{FF2B5EF4-FFF2-40B4-BE49-F238E27FC236}">
                <a16:creationId xmlns:a16="http://schemas.microsoft.com/office/drawing/2014/main" id="{F12F71B1-BB2B-C0F6-28A2-5273FFB7D7E5}"/>
              </a:ext>
            </a:extLst>
          </p:cNvPr>
          <p:cNvSpPr txBox="1"/>
          <p:nvPr/>
        </p:nvSpPr>
        <p:spPr>
          <a:xfrm>
            <a:off x="449035" y="1371600"/>
            <a:ext cx="11340193" cy="445795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Parameter Settings: Use C=0.1 and solver='</a:t>
            </a:r>
            <a:r>
              <a:rPr lang="en-US" sz="2400" kern="100" dirty="0" err="1">
                <a:effectLst/>
                <a:latin typeface="Times New Roman" panose="02020603050405020304" pitchFamily="18" charset="0"/>
                <a:ea typeface="Aptos" panose="020B0004020202020204" pitchFamily="34" charset="0"/>
                <a:cs typeface="Times New Roman" panose="02020603050405020304" pitchFamily="18" charset="0"/>
              </a:rPr>
              <a:t>liblinear</a:t>
            </a: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 with </a:t>
            </a:r>
            <a:r>
              <a:rPr lang="en-US" sz="2400" kern="100" dirty="0" err="1">
                <a:effectLst/>
                <a:latin typeface="Times New Roman" panose="02020603050405020304" pitchFamily="18" charset="0"/>
                <a:ea typeface="Aptos" panose="020B0004020202020204" pitchFamily="34" charset="0"/>
                <a:cs typeface="Times New Roman" panose="02020603050405020304" pitchFamily="18" charset="0"/>
              </a:rPr>
              <a:t>max_iter</a:t>
            </a: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 set to ensure convergence.</a:t>
            </a:r>
          </a:p>
          <a:p>
            <a:pPr marL="285750" indent="-285750">
              <a:lnSpc>
                <a:spcPct val="150000"/>
              </a:lnSpc>
              <a:buFont typeface="Arial" panose="020B0604020202020204" pitchFamily="34" charset="0"/>
              <a:buChar char="•"/>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Preprocessing: Ensure data is properly scaled using </a:t>
            </a:r>
            <a:r>
              <a:rPr lang="en-US" sz="2400" kern="100" dirty="0" err="1">
                <a:effectLst/>
                <a:latin typeface="Times New Roman" panose="02020603050405020304" pitchFamily="18" charset="0"/>
                <a:ea typeface="Aptos" panose="020B0004020202020204" pitchFamily="34" charset="0"/>
                <a:cs typeface="Times New Roman" panose="02020603050405020304" pitchFamily="18" charset="0"/>
              </a:rPr>
              <a:t>StandardScaler</a:t>
            </a: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 and handle categorical variables with </a:t>
            </a:r>
            <a:r>
              <a:rPr lang="en-US" sz="2400" kern="100" dirty="0" err="1">
                <a:effectLst/>
                <a:latin typeface="Times New Roman" panose="02020603050405020304" pitchFamily="18" charset="0"/>
                <a:ea typeface="Aptos" panose="020B0004020202020204" pitchFamily="34" charset="0"/>
                <a:cs typeface="Times New Roman" panose="02020603050405020304" pitchFamily="18" charset="0"/>
              </a:rPr>
              <a:t>OneHotEncoder</a:t>
            </a: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a:t>
            </a:r>
          </a:p>
          <a:p>
            <a:pPr marL="285750" indent="-285750">
              <a:lnSpc>
                <a:spcPct val="150000"/>
              </a:lnSpc>
              <a:buFont typeface="Arial" panose="020B0604020202020204" pitchFamily="34" charset="0"/>
              <a:buChar char="•"/>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Deployment: Integrate the optimized Logistic Regression model into the production environment, ensuring seamless integration with existing data pipelines.</a:t>
            </a:r>
          </a:p>
          <a:p>
            <a:pPr marL="285750" indent="-285750">
              <a:lnSpc>
                <a:spcPct val="150000"/>
              </a:lnSpc>
              <a:buFont typeface="Arial" panose="020B0604020202020204" pitchFamily="34" charset="0"/>
              <a:buChar char="•"/>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Monitoring and Maintenance: Set up monitoring to track model performance over time and retrain periodically to maintain accuracy.</a:t>
            </a:r>
          </a:p>
        </p:txBody>
      </p:sp>
    </p:spTree>
    <p:extLst>
      <p:ext uri="{BB962C8B-B14F-4D97-AF65-F5344CB8AC3E}">
        <p14:creationId xmlns:p14="http://schemas.microsoft.com/office/powerpoint/2010/main" val="2860563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504876"/>
            <a:ext cx="10515600" cy="5200723"/>
          </a:xfrm>
        </p:spPr>
        <p:txBody>
          <a:bodyPr>
            <a:normAutofit/>
          </a:bodyPr>
          <a:lstStyle/>
          <a:p>
            <a:pPr marL="0" indent="0">
              <a:lnSpc>
                <a:spcPct val="170000"/>
              </a:lnSpc>
              <a:buNone/>
            </a:pPr>
            <a:endParaRPr lang="en-US" sz="2200" dirty="0"/>
          </a:p>
          <a:p>
            <a:pPr marL="0" indent="0">
              <a:buNone/>
            </a:pPr>
            <a:endParaRPr lang="en-US" sz="1800"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600" b="1" dirty="0">
                <a:solidFill>
                  <a:srgbClr val="FF6600"/>
                </a:solidFill>
                <a:latin typeface="Calibri" panose="020F0502020204030204" pitchFamily="34" charset="0"/>
                <a:ea typeface="Calibri" panose="020F0502020204030204" pitchFamily="34" charset="0"/>
                <a:cs typeface="Calibri" panose="020F0502020204030204" pitchFamily="34" charset="0"/>
              </a:rPr>
              <a:t>CONCLUSION</a:t>
            </a:r>
          </a:p>
        </p:txBody>
      </p:sp>
      <p:sp>
        <p:nvSpPr>
          <p:cNvPr id="5" name="TextBox 4">
            <a:extLst>
              <a:ext uri="{FF2B5EF4-FFF2-40B4-BE49-F238E27FC236}">
                <a16:creationId xmlns:a16="http://schemas.microsoft.com/office/drawing/2014/main" id="{F12F71B1-BB2B-C0F6-28A2-5273FFB7D7E5}"/>
              </a:ext>
            </a:extLst>
          </p:cNvPr>
          <p:cNvSpPr txBox="1"/>
          <p:nvPr/>
        </p:nvSpPr>
        <p:spPr>
          <a:xfrm>
            <a:off x="449035" y="1371600"/>
            <a:ext cx="11340193" cy="4457952"/>
          </a:xfrm>
          <a:prstGeom prst="rect">
            <a:avLst/>
          </a:prstGeom>
          <a:noFill/>
        </p:spPr>
        <p:txBody>
          <a:bodyPr wrap="square">
            <a:spAutoFit/>
          </a:bodyPr>
          <a:lstStyle/>
          <a:p>
            <a:pPr algn="just">
              <a:lnSpc>
                <a:spcPct val="150000"/>
              </a:lnSpc>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This project focused on developing a machine learning model to predict drug persistency for ABC Pharma. After conducting extensive Exploratory Data Analysis (EDA) and evaluating several models, we determined that the Optimized Logistic Regression model was the most suitable for this task. By deploying the optimized Logistic Regression model, ABC Pharma can effectively address the challenge of predicting drug persistency, thereby enhancing patient outcomes and achieving better business results. This project underscores the importance of combining data science with domain expertise to solve complex real-world problems.</a:t>
            </a:r>
          </a:p>
        </p:txBody>
      </p:sp>
    </p:spTree>
    <p:extLst>
      <p:ext uri="{BB962C8B-B14F-4D97-AF65-F5344CB8AC3E}">
        <p14:creationId xmlns:p14="http://schemas.microsoft.com/office/powerpoint/2010/main" val="3198435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en-US" b="1" dirty="0">
                <a:solidFill>
                  <a:schemeClr val="tx1">
                    <a:lumMod val="75000"/>
                    <a:lumOff val="25000"/>
                  </a:schemeClr>
                </a:solidFill>
              </a:rPr>
              <a:t>a</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630115" y="1417636"/>
            <a:ext cx="10515600" cy="5277077"/>
          </a:xfrm>
        </p:spPr>
        <p:txBody>
          <a:bodyPr>
            <a:normAutofit/>
          </a:bodyPr>
          <a:lstStyle/>
          <a:p>
            <a:pPr marL="0" indent="0" algn="just">
              <a:lnSpc>
                <a:spcPct val="250000"/>
              </a:lnSpc>
              <a:buNone/>
            </a:pPr>
            <a:r>
              <a:rPr lang="en-US" sz="2300" dirty="0"/>
              <a:t>Pharmaceutical companies face a significant challenge in understanding why patients continue or discontinue their prescribed medications. To address this, ABC Pharma has sought the help of an analytics company to automate the identification process of factors influencing drug persistency. The aim is to develop a classification model that predicts whether a patient will persist with a prescribed drug (</a:t>
            </a:r>
            <a:r>
              <a:rPr lang="en-US" sz="2300" dirty="0" err="1"/>
              <a:t>Persistency_Flag</a:t>
            </a:r>
            <a:r>
              <a:rPr lang="en-US" sz="2300" dirty="0"/>
              <a:t>).</a:t>
            </a:r>
          </a:p>
          <a:p>
            <a:pPr marL="0" indent="0" algn="just">
              <a:lnSpc>
                <a:spcPct val="120000"/>
              </a:lnSpc>
              <a:buNone/>
            </a:pPr>
            <a:endParaRPr lang="en-US" sz="2300"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lnSpc>
                <a:spcPct val="120000"/>
              </a:lnSpc>
              <a:buNone/>
            </a:pPr>
            <a:r>
              <a:rPr lang="en-US" sz="3600" b="1" dirty="0">
                <a:solidFill>
                  <a:schemeClr val="accent2"/>
                </a:solidFill>
              </a:rPr>
              <a:t>Problem Description</a:t>
            </a:r>
          </a:p>
        </p:txBody>
      </p:sp>
    </p:spTree>
    <p:extLst>
      <p:ext uri="{BB962C8B-B14F-4D97-AF65-F5344CB8AC3E}">
        <p14:creationId xmlns:p14="http://schemas.microsoft.com/office/powerpoint/2010/main" val="871335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B7BFA73F-BA84-1CE0-CB8E-9B3B18844C9E}"/>
              </a:ext>
            </a:extLst>
          </p:cNvPr>
          <p:cNvSpPr>
            <a:spLocks noGrp="1"/>
          </p:cNvSpPr>
          <p:nvPr>
            <p:ph sz="half" idx="2"/>
          </p:nvPr>
        </p:nvSpPr>
        <p:spPr/>
        <p:txBody>
          <a:bodyPr>
            <a:normAutofit fontScale="70000" lnSpcReduction="20000"/>
          </a:bodyPr>
          <a:lstStyle/>
          <a:p>
            <a:pPr marL="342900" indent="-342900" algn="just">
              <a:lnSpc>
                <a:spcPct val="150000"/>
              </a:lnSpc>
              <a:spcBef>
                <a:spcPts val="0"/>
              </a:spcBef>
              <a:spcAft>
                <a:spcPts val="800"/>
              </a:spcAft>
              <a:buSzPts val="1000"/>
              <a:buFont typeface="Symbol" panose="05050102010706020507" pitchFamily="18"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correlation heatmap displays the strength and direction of relationships between numerical variables in the dataset. Each cell in the heatmap shows the correlation coefficient between two variables, with values ranging from -1 to 1.</a:t>
            </a:r>
            <a:endPar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800"/>
              </a:spcAft>
              <a:buSzPts val="1000"/>
              <a:buFont typeface="Symbol" panose="05050102010706020507" pitchFamily="18" charset="2"/>
              <a:buChar char=""/>
              <a:tabLst>
                <a:tab pos="457200" algn="l"/>
              </a:tabLst>
            </a:pPr>
            <a:r>
              <a:rPr lang="en-US"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Dexa_Freq_During_Rx</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Dexa_Freq_During_Rx_log</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have a high positive correlation (0.79), indicating that the log transformation retains the relative order of values while reducing skewness.</a:t>
            </a: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marR="0" lvl="0" indent="-342900" algn="just">
              <a:lnSpc>
                <a:spcPct val="150000"/>
              </a:lnSpc>
              <a:spcBef>
                <a:spcPts val="0"/>
              </a:spcBef>
              <a:spcAft>
                <a:spcPts val="800"/>
              </a:spcAft>
              <a:buSzPts val="1000"/>
              <a:buFont typeface="Symbol" panose="05050102010706020507" pitchFamily="18" charset="2"/>
              <a:buChar char=""/>
              <a:tabLst>
                <a:tab pos="457200" algn="l"/>
              </a:tabLst>
            </a:pPr>
            <a:r>
              <a:rPr lang="en-US"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Dexa_Freq_During_Rx</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Count_Of_Risks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have a very weak positive correlation (0.01), indicating little to no linear relationship.</a:t>
            </a: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marR="0" lvl="0" indent="-342900" algn="just">
              <a:lnSpc>
                <a:spcPct val="150000"/>
              </a:lnSpc>
              <a:spcBef>
                <a:spcPts val="0"/>
              </a:spcBef>
              <a:spcAft>
                <a:spcPts val="800"/>
              </a:spcAft>
              <a:buSzPts val="1000"/>
              <a:buFont typeface="Symbol" panose="05050102010706020507" pitchFamily="18" charset="2"/>
              <a:buChar char=""/>
              <a:tabLst>
                <a:tab pos="457200" algn="l"/>
              </a:tabLst>
            </a:pPr>
            <a:r>
              <a:rPr lang="en-US"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Count_Of_Risks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Dexa_Freq_During_Rx_log</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also have a very weak positive correlation (0.06), similar to the original </a:t>
            </a:r>
            <a:r>
              <a:rPr lang="en-US"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Dexa_Freq_During_Rx</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variable.</a:t>
            </a: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endParaRPr lang="en-US" dirty="0"/>
          </a:p>
        </p:txBody>
      </p:sp>
      <p:pic>
        <p:nvPicPr>
          <p:cNvPr id="9" name="Picture 8" descr="A screenshot of a computer screen&#10;&#10;Description automatically generated">
            <a:extLst>
              <a:ext uri="{FF2B5EF4-FFF2-40B4-BE49-F238E27FC236}">
                <a16:creationId xmlns:a16="http://schemas.microsoft.com/office/drawing/2014/main" id="{3972356E-2B86-DBD2-2811-77A610A4B28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3235" y="1825625"/>
            <a:ext cx="5404485" cy="4091940"/>
          </a:xfrm>
          <a:prstGeom prst="rect">
            <a:avLst/>
          </a:prstGeom>
          <a:noFill/>
          <a:ln>
            <a:noFill/>
          </a:ln>
        </p:spPr>
      </p:pic>
    </p:spTree>
    <p:extLst>
      <p:ext uri="{BB962C8B-B14F-4D97-AF65-F5344CB8AC3E}">
        <p14:creationId xmlns:p14="http://schemas.microsoft.com/office/powerpoint/2010/main" val="2841825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D0FE1B9C-D88B-22E1-A53F-FDA33D454356}"/>
              </a:ext>
            </a:extLst>
          </p:cNvPr>
          <p:cNvSpPr>
            <a:spLocks noGrp="1"/>
          </p:cNvSpPr>
          <p:nvPr>
            <p:ph sz="quarter" idx="4"/>
          </p:nvPr>
        </p:nvSpPr>
        <p:spPr>
          <a:xfrm>
            <a:off x="5859409" y="1586706"/>
            <a:ext cx="5812971" cy="3684588"/>
          </a:xfrm>
        </p:spPr>
        <p:txBody>
          <a:bodyPr>
            <a:noAutofit/>
          </a:bodyPr>
          <a:lstStyle/>
          <a:p>
            <a:pPr marL="0" marR="0" algn="just">
              <a:lnSpc>
                <a:spcPct val="150000"/>
              </a:lnSpc>
              <a:spcBef>
                <a:spcPts val="0"/>
              </a:spcBef>
              <a:spcAft>
                <a:spcPts val="80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This box plot visualizes the distribution of the </a:t>
            </a:r>
            <a:r>
              <a:rPr lang="en-US"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Dexa_Freq_During_Rx</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variable, highlighting the median, quartiles, and potential outliers.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lnSpc>
                <a:spcPct val="150000"/>
              </a:lnSpc>
              <a:spcBef>
                <a:spcPts val="0"/>
              </a:spcBef>
              <a:spcAft>
                <a:spcPts val="800"/>
              </a:spcAf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Key Observations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150000"/>
              </a:lnSpc>
              <a:spcBef>
                <a:spcPts val="0"/>
              </a:spcBef>
              <a:spcAft>
                <a:spcPts val="800"/>
              </a:spcAft>
              <a:buSzPts val="1000"/>
              <a:buFont typeface="Symbol" panose="05050102010706020507" pitchFamily="18"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majority of the data points for </a:t>
            </a:r>
            <a:r>
              <a:rPr lang="en-US"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Dexa_Freq_During_Rx</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are concentrated near the lower end of the scale.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150000"/>
              </a:lnSpc>
              <a:spcBef>
                <a:spcPts val="0"/>
              </a:spcBef>
              <a:spcAft>
                <a:spcPts val="800"/>
              </a:spcAft>
              <a:buSzPts val="1000"/>
              <a:buFont typeface="Symbol" panose="05050102010706020507" pitchFamily="18"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There are numerous outliers extending far beyond the upper quartile, indicating a right-skewed distribution with extreme values.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5" name="Picture 4" descr="A graph with a line&#10;&#10;Description automatically generated">
            <a:extLst>
              <a:ext uri="{FF2B5EF4-FFF2-40B4-BE49-F238E27FC236}">
                <a16:creationId xmlns:a16="http://schemas.microsoft.com/office/drawing/2014/main" id="{23BFA3DE-64FF-E309-888D-B395A87D1BC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444974"/>
            <a:ext cx="5943600" cy="3350260"/>
          </a:xfrm>
          <a:prstGeom prst="rect">
            <a:avLst/>
          </a:prstGeom>
          <a:noFill/>
          <a:ln>
            <a:noFill/>
          </a:ln>
        </p:spPr>
      </p:pic>
    </p:spTree>
    <p:extLst>
      <p:ext uri="{BB962C8B-B14F-4D97-AF65-F5344CB8AC3E}">
        <p14:creationId xmlns:p14="http://schemas.microsoft.com/office/powerpoint/2010/main" val="2228392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D0FE1B9C-D88B-22E1-A53F-FDA33D454356}"/>
              </a:ext>
            </a:extLst>
          </p:cNvPr>
          <p:cNvSpPr>
            <a:spLocks noGrp="1"/>
          </p:cNvSpPr>
          <p:nvPr>
            <p:ph sz="quarter" idx="4"/>
          </p:nvPr>
        </p:nvSpPr>
        <p:spPr>
          <a:xfrm>
            <a:off x="6096000" y="1736725"/>
            <a:ext cx="5259388" cy="4452938"/>
          </a:xfrm>
        </p:spPr>
        <p:txBody>
          <a:bodyPr>
            <a:normAutofit fontScale="92500" lnSpcReduction="20000"/>
          </a:bodyPr>
          <a:lstStyle/>
          <a:p>
            <a:pPr marL="0" marR="0" algn="just">
              <a:lnSpc>
                <a:spcPct val="150000"/>
              </a:lnSpc>
              <a:spcBef>
                <a:spcPts val="0"/>
              </a:spcBef>
              <a:spcAft>
                <a:spcPts val="80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This box plot visualizes the distribution of the </a:t>
            </a:r>
            <a:r>
              <a:rPr lang="en-US"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Count_Of_Risks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variable, highlighting the median, quartiles, and potential outliers.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lnSpc>
                <a:spcPct val="150000"/>
              </a:lnSpc>
              <a:spcBef>
                <a:spcPts val="0"/>
              </a:spcBef>
              <a:spcAft>
                <a:spcPts val="800"/>
              </a:spcAf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Key Observations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150000"/>
              </a:lnSpc>
              <a:spcBef>
                <a:spcPts val="0"/>
              </a:spcBef>
              <a:spcAft>
                <a:spcPts val="800"/>
              </a:spcAft>
              <a:buSzPts val="1000"/>
              <a:buFont typeface="Symbol" panose="05050102010706020507" pitchFamily="18"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US"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Count_Of_Risks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variable has a more balanced distribution compared to </a:t>
            </a:r>
            <a:r>
              <a:rPr lang="en-US"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Dexa_Freq_During_Rx</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150000"/>
              </a:lnSpc>
              <a:spcBef>
                <a:spcPts val="0"/>
              </a:spcBef>
              <a:spcAft>
                <a:spcPts val="800"/>
              </a:spcAft>
              <a:buSzPts val="1000"/>
              <a:buFont typeface="Symbol" panose="05050102010706020507" pitchFamily="18"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median value is 1, and the interquartile range (IQR) is between 0 and 2.</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150000"/>
              </a:lnSpc>
              <a:spcBef>
                <a:spcPts val="0"/>
              </a:spcBef>
              <a:spcAft>
                <a:spcPts val="800"/>
              </a:spcAft>
              <a:buSzPts val="1000"/>
              <a:buFont typeface="Symbol" panose="05050102010706020507" pitchFamily="18"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There are a few outliers beyond the upper whisker, indicating some higher risk counts that deviate from the typical range.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2" name="Picture 1" descr="A diagram of a box plot&#10;&#10;Description automatically generated">
            <a:extLst>
              <a:ext uri="{FF2B5EF4-FFF2-40B4-BE49-F238E27FC236}">
                <a16:creationId xmlns:a16="http://schemas.microsoft.com/office/drawing/2014/main" id="{1C94FE50-FF16-5EC3-1C5C-00BC4E529A7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251869"/>
            <a:ext cx="5943600" cy="3422650"/>
          </a:xfrm>
          <a:prstGeom prst="rect">
            <a:avLst/>
          </a:prstGeom>
          <a:noFill/>
          <a:ln>
            <a:noFill/>
          </a:ln>
        </p:spPr>
      </p:pic>
    </p:spTree>
    <p:extLst>
      <p:ext uri="{BB962C8B-B14F-4D97-AF65-F5344CB8AC3E}">
        <p14:creationId xmlns:p14="http://schemas.microsoft.com/office/powerpoint/2010/main" val="2300703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D0FE1B9C-D88B-22E1-A53F-FDA33D454356}"/>
              </a:ext>
            </a:extLst>
          </p:cNvPr>
          <p:cNvSpPr>
            <a:spLocks noGrp="1"/>
          </p:cNvSpPr>
          <p:nvPr>
            <p:ph sz="quarter" idx="4"/>
          </p:nvPr>
        </p:nvSpPr>
        <p:spPr>
          <a:xfrm>
            <a:off x="6271340" y="2057566"/>
            <a:ext cx="5183188" cy="4536059"/>
          </a:xfrm>
        </p:spPr>
        <p:txBody>
          <a:bodyPr>
            <a:normAutofit fontScale="92500"/>
          </a:bodyPr>
          <a:lstStyle/>
          <a:p>
            <a:pPr marL="0" marR="0" algn="just">
              <a:lnSpc>
                <a:spcPct val="150000"/>
              </a:lnSpc>
              <a:spcBef>
                <a:spcPts val="0"/>
              </a:spcBef>
              <a:spcAft>
                <a:spcPts val="800"/>
              </a:spcAf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Description</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This box plot visualizes the distribution of the log-transformed </a:t>
            </a:r>
            <a:r>
              <a:rPr lang="en-US"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Dexa_Freq_During_Rx</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variable, highlighting the median, quartiles, and potential outliers.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lnSpc>
                <a:spcPct val="150000"/>
              </a:lnSpc>
              <a:spcBef>
                <a:spcPts val="0"/>
              </a:spcBef>
              <a:spcAft>
                <a:spcPts val="800"/>
              </a:spcAf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Key Observations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150000"/>
              </a:lnSpc>
              <a:spcBef>
                <a:spcPts val="0"/>
              </a:spcBef>
              <a:spcAft>
                <a:spcPts val="800"/>
              </a:spcAft>
              <a:buSzPts val="1000"/>
              <a:buFont typeface="Symbol" panose="05050102010706020507" pitchFamily="18"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log transformation reduces the skewness observed in the original data, but outliers are still present.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150000"/>
              </a:lnSpc>
              <a:spcBef>
                <a:spcPts val="0"/>
              </a:spcBef>
              <a:spcAft>
                <a:spcPts val="800"/>
              </a:spcAft>
              <a:buSzPts val="1000"/>
              <a:buFont typeface="Symbol" panose="05050102010706020507" pitchFamily="18"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majority of the data is concentrated below the 1 value, indicating a right-skewed distribution even after log transformation.</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5" name="Picture 4" descr="A graph of a box&#10;&#10;Description automatically generated">
            <a:extLst>
              <a:ext uri="{FF2B5EF4-FFF2-40B4-BE49-F238E27FC236}">
                <a16:creationId xmlns:a16="http://schemas.microsoft.com/office/drawing/2014/main" id="{C25A85EC-5675-EF13-0456-AC578378510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293428"/>
            <a:ext cx="5943600" cy="3422650"/>
          </a:xfrm>
          <a:prstGeom prst="rect">
            <a:avLst/>
          </a:prstGeom>
          <a:noFill/>
          <a:ln>
            <a:noFill/>
          </a:ln>
        </p:spPr>
      </p:pic>
    </p:spTree>
    <p:extLst>
      <p:ext uri="{BB962C8B-B14F-4D97-AF65-F5344CB8AC3E}">
        <p14:creationId xmlns:p14="http://schemas.microsoft.com/office/powerpoint/2010/main" val="278386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D0FE1B9C-D88B-22E1-A53F-FDA33D454356}"/>
              </a:ext>
            </a:extLst>
          </p:cNvPr>
          <p:cNvSpPr>
            <a:spLocks noGrp="1"/>
          </p:cNvSpPr>
          <p:nvPr>
            <p:ph sz="quarter" idx="4"/>
          </p:nvPr>
        </p:nvSpPr>
        <p:spPr>
          <a:xfrm>
            <a:off x="6464968" y="1835067"/>
            <a:ext cx="5259388" cy="4498975"/>
          </a:xfrm>
        </p:spPr>
        <p:txBody>
          <a:bodyPr>
            <a:normAutofit/>
          </a:bodyPr>
          <a:lstStyle/>
          <a:p>
            <a:pPr marL="0" marR="0" algn="just">
              <a:lnSpc>
                <a:spcPct val="200000"/>
              </a:lnSpc>
              <a:spcBef>
                <a:spcPts val="0"/>
              </a:spcBef>
              <a:spcAft>
                <a:spcPts val="80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This histogram displays the distribution of the </a:t>
            </a:r>
            <a:r>
              <a:rPr lang="en-US"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Dexa_Freq_During_Rx</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variable.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lnSpc>
                <a:spcPct val="200000"/>
              </a:lnSpc>
              <a:spcBef>
                <a:spcPts val="0"/>
              </a:spcBef>
              <a:spcAft>
                <a:spcPts val="800"/>
              </a:spcAf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Key Observations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200000"/>
              </a:lnSpc>
              <a:spcBef>
                <a:spcPts val="0"/>
              </a:spcBef>
              <a:spcAft>
                <a:spcPts val="800"/>
              </a:spcAft>
              <a:buSzPts val="1000"/>
              <a:buFont typeface="Symbol" panose="05050102010706020507" pitchFamily="18"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distribution is highly right-skewed, with most data points concentrated at the lower end.</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200000"/>
              </a:lnSpc>
              <a:spcBef>
                <a:spcPts val="0"/>
              </a:spcBef>
              <a:spcAft>
                <a:spcPts val="800"/>
              </a:spcAft>
              <a:buSzPts val="1000"/>
              <a:buFont typeface="Symbol" panose="05050102010706020507" pitchFamily="18"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There are a few extreme values extending up to 146, which are potential outliers.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5" name="Picture 4" descr="A graph of a person with a blue line&#10;&#10;Description automatically generated">
            <a:extLst>
              <a:ext uri="{FF2B5EF4-FFF2-40B4-BE49-F238E27FC236}">
                <a16:creationId xmlns:a16="http://schemas.microsoft.com/office/drawing/2014/main" id="{7163B0A0-762A-1BA3-BC37-99F9D313D09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049630"/>
            <a:ext cx="6238240" cy="3400425"/>
          </a:xfrm>
          <a:prstGeom prst="rect">
            <a:avLst/>
          </a:prstGeom>
          <a:noFill/>
          <a:ln>
            <a:noFill/>
          </a:ln>
        </p:spPr>
      </p:pic>
    </p:spTree>
    <p:extLst>
      <p:ext uri="{BB962C8B-B14F-4D97-AF65-F5344CB8AC3E}">
        <p14:creationId xmlns:p14="http://schemas.microsoft.com/office/powerpoint/2010/main" val="2467549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D0FE1B9C-D88B-22E1-A53F-FDA33D454356}"/>
              </a:ext>
            </a:extLst>
          </p:cNvPr>
          <p:cNvSpPr>
            <a:spLocks noGrp="1"/>
          </p:cNvSpPr>
          <p:nvPr>
            <p:ph sz="quarter" idx="4"/>
          </p:nvPr>
        </p:nvSpPr>
        <p:spPr>
          <a:xfrm>
            <a:off x="6096000" y="1736725"/>
            <a:ext cx="5183188" cy="4756150"/>
          </a:xfrm>
        </p:spPr>
        <p:txBody>
          <a:bodyPr>
            <a:normAutofit/>
          </a:bodyPr>
          <a:lstStyle/>
          <a:p>
            <a:pPr marL="0" marR="0" algn="just">
              <a:lnSpc>
                <a:spcPct val="150000"/>
              </a:lnSpc>
              <a:spcBef>
                <a:spcPts val="0"/>
              </a:spcBef>
              <a:spcAft>
                <a:spcPts val="80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This histogram displays the distribution of the </a:t>
            </a:r>
            <a:r>
              <a:rPr lang="en-US"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Count_Of_Risks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variable.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lnSpc>
                <a:spcPct val="150000"/>
              </a:lnSpc>
              <a:spcBef>
                <a:spcPts val="0"/>
              </a:spcBef>
              <a:spcAft>
                <a:spcPts val="800"/>
              </a:spcAf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Key Observations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150000"/>
              </a:lnSpc>
              <a:spcBef>
                <a:spcPts val="0"/>
              </a:spcBef>
              <a:spcAft>
                <a:spcPts val="800"/>
              </a:spcAft>
              <a:buSzPts val="1000"/>
              <a:buFont typeface="Symbol" panose="05050102010706020507" pitchFamily="18"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distribution shows multiple peaks, indicating several common values within the dataset.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150000"/>
              </a:lnSpc>
              <a:spcBef>
                <a:spcPts val="0"/>
              </a:spcBef>
              <a:spcAft>
                <a:spcPts val="800"/>
              </a:spcAft>
              <a:buSzPts val="1000"/>
              <a:buFont typeface="Symbol" panose="05050102010706020507" pitchFamily="18"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majority of the data falls between 0 and 4, with fewer instances of higher risk counts.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2" name="Picture 1" descr="A graph with blue lines and a blue line&#10;&#10;Description automatically generated">
            <a:extLst>
              <a:ext uri="{FF2B5EF4-FFF2-40B4-BE49-F238E27FC236}">
                <a16:creationId xmlns:a16="http://schemas.microsoft.com/office/drawing/2014/main" id="{50474FB8-3EA7-F5D5-7BE6-06DD51BF167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518410"/>
            <a:ext cx="5857240" cy="3192780"/>
          </a:xfrm>
          <a:prstGeom prst="rect">
            <a:avLst/>
          </a:prstGeom>
          <a:noFill/>
          <a:ln>
            <a:noFill/>
          </a:ln>
        </p:spPr>
      </p:pic>
    </p:spTree>
    <p:extLst>
      <p:ext uri="{BB962C8B-B14F-4D97-AF65-F5344CB8AC3E}">
        <p14:creationId xmlns:p14="http://schemas.microsoft.com/office/powerpoint/2010/main" val="1875515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D0FE1B9C-D88B-22E1-A53F-FDA33D454356}"/>
              </a:ext>
            </a:extLst>
          </p:cNvPr>
          <p:cNvSpPr>
            <a:spLocks noGrp="1"/>
          </p:cNvSpPr>
          <p:nvPr>
            <p:ph sz="quarter" idx="4"/>
          </p:nvPr>
        </p:nvSpPr>
        <p:spPr>
          <a:xfrm>
            <a:off x="6096000" y="1736725"/>
            <a:ext cx="5183188" cy="4756150"/>
          </a:xfrm>
        </p:spPr>
        <p:txBody>
          <a:bodyPr>
            <a:normAutofit/>
          </a:bodyPr>
          <a:lstStyle/>
          <a:p>
            <a:pPr marL="0" marR="0" algn="just">
              <a:lnSpc>
                <a:spcPct val="150000"/>
              </a:lnSpc>
              <a:spcBef>
                <a:spcPts val="0"/>
              </a:spcBef>
              <a:spcAft>
                <a:spcPts val="80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This histogram displays the distribution of the log-transformed </a:t>
            </a:r>
            <a:r>
              <a:rPr lang="en-US" sz="1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Dexa_Freq_During_Rx</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variable.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lnSpc>
                <a:spcPct val="150000"/>
              </a:lnSpc>
              <a:spcBef>
                <a:spcPts val="0"/>
              </a:spcBef>
              <a:spcAft>
                <a:spcPts val="800"/>
              </a:spcAf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Key Observations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150000"/>
              </a:lnSpc>
              <a:spcBef>
                <a:spcPts val="0"/>
              </a:spcBef>
              <a:spcAft>
                <a:spcPts val="800"/>
              </a:spcAft>
              <a:buSzPts val="1000"/>
              <a:buFont typeface="Symbol" panose="05050102010706020507" pitchFamily="18"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log transformation has compressed the extreme values, making the distribution less skewed.</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150000"/>
              </a:lnSpc>
              <a:spcBef>
                <a:spcPts val="0"/>
              </a:spcBef>
              <a:spcAft>
                <a:spcPts val="800"/>
              </a:spcAft>
              <a:buSzPts val="1000"/>
              <a:buFont typeface="Symbol" panose="05050102010706020507" pitchFamily="18"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majority of the data is still concentrated at the lower end, but the spread is more even compared to the original distribution.</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3" name="Picture 2" descr="A graph with blue squares&#10;&#10;Description automatically generated">
            <a:extLst>
              <a:ext uri="{FF2B5EF4-FFF2-40B4-BE49-F238E27FC236}">
                <a16:creationId xmlns:a16="http://schemas.microsoft.com/office/drawing/2014/main" id="{2514BE37-A8D2-B940-FD0F-14F800CDCEA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4825" y="2418348"/>
            <a:ext cx="5591175" cy="3048000"/>
          </a:xfrm>
          <a:prstGeom prst="rect">
            <a:avLst/>
          </a:prstGeom>
          <a:noFill/>
          <a:ln>
            <a:noFill/>
          </a:ln>
        </p:spPr>
      </p:pic>
    </p:spTree>
    <p:extLst>
      <p:ext uri="{BB962C8B-B14F-4D97-AF65-F5344CB8AC3E}">
        <p14:creationId xmlns:p14="http://schemas.microsoft.com/office/powerpoint/2010/main" val="109277369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2877</TotalTime>
  <Words>1136</Words>
  <Application>Microsoft Macintosh PowerPoint</Application>
  <PresentationFormat>Widescreen</PresentationFormat>
  <Paragraphs>75</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Aptos</vt:lpstr>
      <vt:lpstr>Arial</vt:lpstr>
      <vt:lpstr>Calibri</vt:lpstr>
      <vt:lpstr>Calibri Light</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Best Model for problem</vt:lpstr>
      <vt:lpstr>Actionable Recommendations:</vt:lpstr>
      <vt:lpstr>TECHNICAL IMPLEMENTATION</vt:lpstr>
      <vt:lpstr>CONCLUSION</vt:lpstr>
      <vt:lpstr>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Apurwa Sontakke</dc:creator>
  <cp:lastModifiedBy>Vedant Wagh</cp:lastModifiedBy>
  <cp:revision>3</cp:revision>
  <dcterms:created xsi:type="dcterms:W3CDTF">2024-04-20T17:32:18Z</dcterms:created>
  <dcterms:modified xsi:type="dcterms:W3CDTF">2024-07-06T00:10:48Z</dcterms:modified>
</cp:coreProperties>
</file>