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57" r:id="rId5"/>
    <p:sldId id="270" r:id="rId6"/>
    <p:sldId id="261" r:id="rId7"/>
    <p:sldId id="271" r:id="rId8"/>
    <p:sldId id="262" r:id="rId9"/>
    <p:sldId id="272" r:id="rId10"/>
    <p:sldId id="269" r:id="rId11"/>
    <p:sldId id="273" r:id="rId12"/>
    <p:sldId id="263" r:id="rId13"/>
    <p:sldId id="264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8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3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E37767-053A-424B-8F6E-0F039F8ED6B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792412-3195-4DDD-BE96-0D7CCF5508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6" y="66223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Voltage, Current, Power Consumption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monitoring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2379" y="2445317"/>
            <a:ext cx="3668195" cy="5018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045" y="4518522"/>
            <a:ext cx="10171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 Guidance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:-                                                                                                        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Gajanan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Deshpande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Prof.Shilpa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Shitole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Parth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Kalekar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Vedant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Panse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n on Eke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85" y="934346"/>
            <a:ext cx="1198439" cy="12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EER&amp;#39;S MIT ENGINEERING COLLEGE PUNE Reviews | Address | Phone Number | 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45" y="808935"/>
            <a:ext cx="1255226" cy="134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7840" t="21330" r="10637" b="22438"/>
          <a:stretch/>
        </p:blipFill>
        <p:spPr bwMode="auto">
          <a:xfrm>
            <a:off x="2632105" y="1846263"/>
            <a:ext cx="6565601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53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664"/>
          <a:stretch/>
        </p:blipFill>
        <p:spPr>
          <a:xfrm>
            <a:off x="1097280" y="1803534"/>
            <a:ext cx="3671273" cy="402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893" t="7989" r="15343" b="8452"/>
          <a:stretch/>
        </p:blipFill>
        <p:spPr>
          <a:xfrm>
            <a:off x="5643349" y="1967031"/>
            <a:ext cx="4551529" cy="37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5016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WIFI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 Control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Heart and Brain of the System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2) Accepts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 from Sensors, Compares 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Code entered and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Action in from of sending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to interface.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Sensor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1) Monitors the Line Voltage in series with Building Load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Current Sensor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1) Monitors the Line Current in series with Building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Blynk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Monitors and Display output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www.electronicscomp.com/image/cache/catalog/arduino-uno-r3-smd-800x8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41" y="1845734"/>
            <a:ext cx="1967083" cy="159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ZMPT101B AC Single Phase Voltage Sensor Module from ElectronicsComp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16" y="3488945"/>
            <a:ext cx="847547" cy="9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598978D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16" y="4564641"/>
            <a:ext cx="714331" cy="586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Block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Supply-</a:t>
            </a:r>
          </a:p>
          <a:p>
            <a:pPr marL="457200" indent="-457200">
              <a:buAutoNum type="arabicParenR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Operating Power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Controller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Sensors </a:t>
            </a:r>
          </a:p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Load-</a:t>
            </a:r>
          </a:p>
          <a:p>
            <a:pPr marL="457200" indent="-457200">
              <a:buAutoNum type="arabicParenR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Lights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as the Building Load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Monitor and send the input to the Application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App. </a:t>
            </a:r>
          </a:p>
          <a:p>
            <a:pPr marL="457200" indent="-457200">
              <a:buAutoNum type="arabicParenR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Monitors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Current, Product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and Displays it in a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Spinner Progress Bar Form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Advantages-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Electricity Cost Saving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Transparency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 Cost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Disadvantage-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kept in a metal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damage the IC</a:t>
            </a:r>
          </a:p>
        </p:txBody>
      </p:sp>
    </p:spTree>
    <p:extLst>
      <p:ext uri="{BB962C8B-B14F-4D97-AF65-F5344CB8AC3E}">
        <p14:creationId xmlns:p14="http://schemas.microsoft.com/office/powerpoint/2010/main" val="15735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of this project is that we can use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Controller to control the System without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Interference.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Sensor connected to it gives the Real time value on the handy device ,which makes the process comfortable.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An IOT-based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System for Electrical Power Consumption via Web-site Application:-Darwin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Alulema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Mireya Zapata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Internet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Things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(IOT)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Energy Tracking and Bill Estimation System:-Rishi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Kamlesh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Kalbande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home automation using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PC:-N.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Sriskanthan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Designed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 electrical device control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Web:-Muhammad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Ramli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70" y="2161987"/>
            <a:ext cx="6781218" cy="2136547"/>
          </a:xfrm>
        </p:spPr>
      </p:pic>
    </p:spTree>
    <p:extLst>
      <p:ext uri="{BB962C8B-B14F-4D97-AF65-F5344CB8AC3E}">
        <p14:creationId xmlns:p14="http://schemas.microsoft.com/office/powerpoint/2010/main" val="22032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Definitio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 ,Activity Diagram and Circuit Diagram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Software Design   </a:t>
            </a: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Simulation Results</a:t>
            </a: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Advantages/Disadvantages/ Applications </a:t>
            </a: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buClr>
                <a:srgbClr val="00206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management systems (BMS), proved to be a game-changer. The availability of a computer-based control system that could automatically monitor and manage a building’s largest and costliest operational components helped facilities managers do their jobs better.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systems saved time and money, reduced energy waste, and gave facilities managers a way to better monitor their operations. 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are focusing on developing the Intelligent Building so that We can reduce the Voltage Fluctuation Risk and Minimizing the Power Consumption by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5555"/>
            <a:ext cx="10058400" cy="4023360"/>
          </a:xfrm>
        </p:spPr>
        <p:txBody>
          <a:bodyPr/>
          <a:lstStyle/>
          <a:p>
            <a:pPr marL="457200" indent="-457200">
              <a:buClr>
                <a:srgbClr val="002060"/>
              </a:buClr>
              <a:buFont typeface="+mj-lt"/>
              <a:buAutoNum type="arabicParenR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 monitor the Voltage level in the Building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Notifying the Authorized Person if Voltage Fluctuates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prevent Damage 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Monitoring Current consumption of Building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Calculating Units consumption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sending the data to Mobile App.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Providing interface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Desktop.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defRPr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now are dealing with an increase in their power bills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lack their own mechanism for monitoring current and voltage usage.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result, we're building a system that will allow consumers to track their consumption and volume at home.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of the number of persons who have entered the building.</a:t>
            </a:r>
          </a:p>
        </p:txBody>
      </p:sp>
    </p:spTree>
    <p:extLst>
      <p:ext uri="{BB962C8B-B14F-4D97-AF65-F5344CB8AC3E}">
        <p14:creationId xmlns:p14="http://schemas.microsoft.com/office/powerpoint/2010/main" val="296408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44758"/>
              </p:ext>
            </p:extLst>
          </p:nvPr>
        </p:nvGraphicFramePr>
        <p:xfrm>
          <a:off x="1096963" y="1846263"/>
          <a:ext cx="100584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3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5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10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IOT-based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Monitoring System for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Power Consumption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LED Module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Darwin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Alulema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Mireya Zapata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is a valuable nonrenewable natural resource, and managing it allows the grid to operate more efficiently. A monitoring electrical circuit is included in the proposed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(IOT)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Energy Tracking and Bill Estimation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Rishi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Mathur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Kamlesh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Kalbande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energy tracking and bill estimation system discussed in this paper with various sections is successful in building awareness about electricity usage by displaying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estimated electricity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consumption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Definition:-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challenge,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build an IOT device that converts a conventional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Smart Building, which can automate the lights in a room based on the occupants.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Building System using IOT should satisfy the following criteria: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Building System using IOT should be completely autonomous and be driven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Uno, an open-source hardware and software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Building System using IOT should count the number of person entered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Building System using IOT should also monitor current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6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66" y="259779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12ED72-F082-4989-A3F5-8D8EB5C8F6BA}"/>
              </a:ext>
            </a:extLst>
          </p:cNvPr>
          <p:cNvSpPr/>
          <p:nvPr/>
        </p:nvSpPr>
        <p:spPr>
          <a:xfrm>
            <a:off x="5421752" y="2780962"/>
            <a:ext cx="1206785" cy="147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ESP WIFI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B61553-06F2-4C8E-93CA-C4C8850ABACD}"/>
              </a:ext>
            </a:extLst>
          </p:cNvPr>
          <p:cNvSpPr/>
          <p:nvPr/>
        </p:nvSpPr>
        <p:spPr>
          <a:xfrm>
            <a:off x="2638110" y="2386121"/>
            <a:ext cx="1348759" cy="60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Voltage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2F01C2-C665-4120-BFA3-780004BA38A5}"/>
              </a:ext>
            </a:extLst>
          </p:cNvPr>
          <p:cNvSpPr/>
          <p:nvPr/>
        </p:nvSpPr>
        <p:spPr>
          <a:xfrm>
            <a:off x="2665632" y="3258148"/>
            <a:ext cx="1348759" cy="60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Current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86450D-A536-4702-AE69-B195060A3419}"/>
              </a:ext>
            </a:extLst>
          </p:cNvPr>
          <p:cNvSpPr/>
          <p:nvPr/>
        </p:nvSpPr>
        <p:spPr>
          <a:xfrm>
            <a:off x="2665632" y="4146903"/>
            <a:ext cx="1348759" cy="60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IR Sensor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7D9B7A-B461-49FA-93E2-461369183BEF}"/>
              </a:ext>
            </a:extLst>
          </p:cNvPr>
          <p:cNvSpPr/>
          <p:nvPr/>
        </p:nvSpPr>
        <p:spPr>
          <a:xfrm>
            <a:off x="5386258" y="4963736"/>
            <a:ext cx="1206785" cy="6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Mobile App.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C18BB8-3BB5-46BF-8926-06B1D9BD71DF}"/>
              </a:ext>
            </a:extLst>
          </p:cNvPr>
          <p:cNvSpPr/>
          <p:nvPr/>
        </p:nvSpPr>
        <p:spPr>
          <a:xfrm>
            <a:off x="7509305" y="3127703"/>
            <a:ext cx="1490735" cy="74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Building Load (Lights and Fans)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70331C-CAF1-4E66-8B37-D1A3B7B22BC7}"/>
              </a:ext>
            </a:extLst>
          </p:cNvPr>
          <p:cNvSpPr/>
          <p:nvPr/>
        </p:nvSpPr>
        <p:spPr>
          <a:xfrm>
            <a:off x="5386258" y="1787112"/>
            <a:ext cx="1277772" cy="53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Power Supply</a:t>
            </a:r>
          </a:p>
        </p:txBody>
      </p:sp>
      <p:sp>
        <p:nvSpPr>
          <p:cNvPr id="11" name="Arrow: Right 2053">
            <a:extLst>
              <a:ext uri="{FF2B5EF4-FFF2-40B4-BE49-F238E27FC236}">
                <a16:creationId xmlns:a16="http://schemas.microsoft.com/office/drawing/2014/main" xmlns="" id="{EE46C59B-7E6E-4F1D-8E01-282E3E55C3EC}"/>
              </a:ext>
            </a:extLst>
          </p:cNvPr>
          <p:cNvSpPr/>
          <p:nvPr/>
        </p:nvSpPr>
        <p:spPr>
          <a:xfrm>
            <a:off x="4216570" y="3342247"/>
            <a:ext cx="911478" cy="407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Arrow: Right 45">
            <a:extLst>
              <a:ext uri="{FF2B5EF4-FFF2-40B4-BE49-F238E27FC236}">
                <a16:creationId xmlns:a16="http://schemas.microsoft.com/office/drawing/2014/main" xmlns="" id="{A51228A6-6276-4E6C-8F5B-82FBB83BBEF9}"/>
              </a:ext>
            </a:extLst>
          </p:cNvPr>
          <p:cNvSpPr/>
          <p:nvPr/>
        </p:nvSpPr>
        <p:spPr>
          <a:xfrm rot="1464104">
            <a:off x="4209583" y="2654688"/>
            <a:ext cx="911479" cy="407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Right 46">
            <a:extLst>
              <a:ext uri="{FF2B5EF4-FFF2-40B4-BE49-F238E27FC236}">
                <a16:creationId xmlns:a16="http://schemas.microsoft.com/office/drawing/2014/main" xmlns="" id="{C7401328-0472-4D54-A6D3-57F468602545}"/>
              </a:ext>
            </a:extLst>
          </p:cNvPr>
          <p:cNvSpPr/>
          <p:nvPr/>
        </p:nvSpPr>
        <p:spPr>
          <a:xfrm rot="20603143">
            <a:off x="4206531" y="4150916"/>
            <a:ext cx="911478" cy="407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Arrow: Right 47">
            <a:extLst>
              <a:ext uri="{FF2B5EF4-FFF2-40B4-BE49-F238E27FC236}">
                <a16:creationId xmlns:a16="http://schemas.microsoft.com/office/drawing/2014/main" xmlns="" id="{1F13CAE1-1770-449F-BE44-4DC9A658F83F}"/>
              </a:ext>
            </a:extLst>
          </p:cNvPr>
          <p:cNvSpPr/>
          <p:nvPr/>
        </p:nvSpPr>
        <p:spPr>
          <a:xfrm>
            <a:off x="6758452" y="3342247"/>
            <a:ext cx="620938" cy="313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Arrow: Down 2054">
            <a:extLst>
              <a:ext uri="{FF2B5EF4-FFF2-40B4-BE49-F238E27FC236}">
                <a16:creationId xmlns:a16="http://schemas.microsoft.com/office/drawing/2014/main" xmlns="" id="{83B09723-FDDD-484C-AABE-722594DEF1A5}"/>
              </a:ext>
            </a:extLst>
          </p:cNvPr>
          <p:cNvSpPr/>
          <p:nvPr/>
        </p:nvSpPr>
        <p:spPr>
          <a:xfrm>
            <a:off x="5863946" y="2368470"/>
            <a:ext cx="256137" cy="34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Arrow: Up-Down 2055">
            <a:extLst>
              <a:ext uri="{FF2B5EF4-FFF2-40B4-BE49-F238E27FC236}">
                <a16:creationId xmlns:a16="http://schemas.microsoft.com/office/drawing/2014/main" xmlns="" id="{27AEA041-5886-49D3-AA07-AA08CD7E2998}"/>
              </a:ext>
            </a:extLst>
          </p:cNvPr>
          <p:cNvSpPr/>
          <p:nvPr/>
        </p:nvSpPr>
        <p:spPr>
          <a:xfrm>
            <a:off x="5814545" y="4330883"/>
            <a:ext cx="354937" cy="5562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32" t="21587" r="29378" b="7853"/>
          <a:stretch/>
        </p:blipFill>
        <p:spPr>
          <a:xfrm>
            <a:off x="2733675" y="1762283"/>
            <a:ext cx="7067549" cy="45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57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729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Tahoma</vt:lpstr>
      <vt:lpstr>Times New Roman</vt:lpstr>
      <vt:lpstr>Wingdings</vt:lpstr>
      <vt:lpstr>Retrospect</vt:lpstr>
      <vt:lpstr>IOT Based Voltage, Current, Power Consumption         monitoring</vt:lpstr>
      <vt:lpstr>Contents</vt:lpstr>
      <vt:lpstr>Introduction</vt:lpstr>
      <vt:lpstr>Objectives</vt:lpstr>
      <vt:lpstr>Motivation</vt:lpstr>
      <vt:lpstr>Literature Survey </vt:lpstr>
      <vt:lpstr>Problem Definition</vt:lpstr>
      <vt:lpstr>Block Diagram</vt:lpstr>
      <vt:lpstr>Activity Diagram</vt:lpstr>
      <vt:lpstr>Circuit Diagram</vt:lpstr>
      <vt:lpstr>Project Execution</vt:lpstr>
      <vt:lpstr>Resources </vt:lpstr>
      <vt:lpstr>Explanation Of Block Diagram</vt:lpstr>
      <vt:lpstr>Pros and Con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Voltage, Current, Power Consumption monitoring and ON/OFF Control for Smart residence</dc:title>
  <dc:creator>Acer</dc:creator>
  <cp:lastModifiedBy>Acer</cp:lastModifiedBy>
  <cp:revision>43</cp:revision>
  <dcterms:created xsi:type="dcterms:W3CDTF">2021-12-13T16:11:43Z</dcterms:created>
  <dcterms:modified xsi:type="dcterms:W3CDTF">2022-05-30T09:49:28Z</dcterms:modified>
</cp:coreProperties>
</file>