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54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0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21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6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41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5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82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1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8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8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800" cap="none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129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44" r:id="rId6"/>
    <p:sldLayoutId id="2147483840" r:id="rId7"/>
    <p:sldLayoutId id="2147483841" r:id="rId8"/>
    <p:sldLayoutId id="2147483842" r:id="rId9"/>
    <p:sldLayoutId id="2147483843" r:id="rId10"/>
    <p:sldLayoutId id="2147483845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1" kern="1200" cap="none" spc="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A8F53-141A-4DA4-A86E-1B737FD4E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2" y="1204126"/>
            <a:ext cx="4476811" cy="3358833"/>
          </a:xfrm>
        </p:spPr>
        <p:txBody>
          <a:bodyPr>
            <a:normAutofit/>
          </a:bodyPr>
          <a:lstStyle/>
          <a:p>
            <a:r>
              <a:rPr lang="en-US" sz="4000" b="0" dirty="0">
                <a:solidFill>
                  <a:srgbClr val="FFFFFF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Sales 2019 Data Visualization</a:t>
            </a:r>
            <a:br>
              <a:rPr lang="en-US" sz="4000" dirty="0">
                <a:solidFill>
                  <a:srgbClr val="FFFFFF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</a:br>
            <a:r>
              <a:rPr lang="en-US" sz="3500" b="1" dirty="0">
                <a:solidFill>
                  <a:srgbClr val="FFFFFF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(Tableau)</a:t>
            </a:r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43E43FEC-8D7D-4DB9-BED7-3A3EF2736D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" r="339" b="-2"/>
          <a:stretch/>
        </p:blipFill>
        <p:spPr>
          <a:xfrm>
            <a:off x="6095999" y="782723"/>
            <a:ext cx="5433917" cy="543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1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B8084-3F74-400D-8B35-18F0DF6A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7212971" cy="1188720"/>
          </a:xfrm>
        </p:spPr>
        <p:txBody>
          <a:bodyPr/>
          <a:lstStyle/>
          <a:p>
            <a:r>
              <a:rPr lang="en-US" sz="4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Sales 2019 Dashboard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1C20DE02-8910-4C82-8607-0774DBB84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147599"/>
            <a:ext cx="7212971" cy="400824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BDE38C-6ED3-4135-9DC5-68287C6354E7}"/>
              </a:ext>
            </a:extLst>
          </p:cNvPr>
          <p:cNvSpPr txBox="1"/>
          <p:nvPr/>
        </p:nvSpPr>
        <p:spPr>
          <a:xfrm>
            <a:off x="8054109" y="2147599"/>
            <a:ext cx="3657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Total Sales for year 2019 was </a:t>
            </a:r>
            <a:r>
              <a:rPr lang="en-US" dirty="0">
                <a:highlight>
                  <a:srgbClr val="FFFF00"/>
                </a:highlight>
                <a:latin typeface="Poppins Light" panose="00000400000000000000" pitchFamily="2" charset="0"/>
                <a:cs typeface="Poppins Light" panose="00000400000000000000" pitchFamily="2" charset="0"/>
              </a:rPr>
              <a:t>34,492,036.</a:t>
            </a:r>
          </a:p>
          <a:p>
            <a:endParaRPr lang="en-US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The major sale month was December.</a:t>
            </a:r>
          </a:p>
          <a:p>
            <a:endParaRPr lang="en-US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Sales in December can be high as it is the holiday month and people buy gifts and many things.</a:t>
            </a:r>
          </a:p>
          <a:p>
            <a:endParaRPr lang="en-US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The most buyers were from San Francisco overall this year.</a:t>
            </a:r>
          </a:p>
        </p:txBody>
      </p:sp>
    </p:spTree>
    <p:extLst>
      <p:ext uri="{BB962C8B-B14F-4D97-AF65-F5344CB8AC3E}">
        <p14:creationId xmlns:p14="http://schemas.microsoft.com/office/powerpoint/2010/main" val="369342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B6E9-7FFB-4CD6-8DB5-9A32FDFB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8664408" cy="1188720"/>
          </a:xfrm>
        </p:spPr>
        <p:txBody>
          <a:bodyPr/>
          <a:lstStyle/>
          <a:p>
            <a:r>
              <a:rPr lang="en-US" dirty="0">
                <a:latin typeface="Poppins SemiBold" panose="00000700000000000000" pitchFamily="2" charset="0"/>
                <a:cs typeface="Poppins SemiBold" panose="00000700000000000000" pitchFamily="2" charset="0"/>
              </a:rPr>
              <a:t>Total Sales in San Francisco</a:t>
            </a:r>
          </a:p>
        </p:txBody>
      </p:sp>
      <p:pic>
        <p:nvPicPr>
          <p:cNvPr id="5" name="Content Placeholder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BB1EF69-B67A-41BA-B447-A74DFD3DD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100426"/>
            <a:ext cx="7981783" cy="4595649"/>
          </a:xfrm>
          <a:solidFill>
            <a:srgbClr val="FF0000"/>
          </a:solidFill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B9B5E0-EF59-4F96-A636-A0C035C56414}"/>
              </a:ext>
            </a:extLst>
          </p:cNvPr>
          <p:cNvSpPr txBox="1"/>
          <p:nvPr/>
        </p:nvSpPr>
        <p:spPr>
          <a:xfrm>
            <a:off x="8737600" y="2281382"/>
            <a:ext cx="32050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The result for sales in San Francisco can be seen by filtering the dashboard.</a:t>
            </a:r>
          </a:p>
          <a:p>
            <a:endParaRPr lang="en-US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Total orders here were </a:t>
            </a:r>
            <a:r>
              <a:rPr lang="en-US" dirty="0">
                <a:highlight>
                  <a:srgbClr val="FFFF00"/>
                </a:highlight>
                <a:latin typeface="Poppins Light" panose="00000400000000000000" pitchFamily="2" charset="0"/>
                <a:cs typeface="Poppins Light" panose="00000400000000000000" pitchFamily="2" charset="0"/>
              </a:rPr>
              <a:t>50,239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, which is a major part in orders.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DD8F05-74CE-4D30-AFD0-A2C6018C9AF6}"/>
              </a:ext>
            </a:extLst>
          </p:cNvPr>
          <p:cNvSpPr/>
          <p:nvPr/>
        </p:nvSpPr>
        <p:spPr>
          <a:xfrm>
            <a:off x="668505" y="2281382"/>
            <a:ext cx="1801790" cy="114761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B6E9-7FFB-4CD6-8DB5-9A32FDFB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8664408" cy="1188720"/>
          </a:xfrm>
        </p:spPr>
        <p:txBody>
          <a:bodyPr/>
          <a:lstStyle/>
          <a:p>
            <a:r>
              <a:rPr lang="en-US" dirty="0">
                <a:latin typeface="Poppins SemiBold" panose="00000700000000000000" pitchFamily="2" charset="0"/>
                <a:cs typeface="Poppins SemiBold" panose="00000700000000000000" pitchFamily="2" charset="0"/>
              </a:rPr>
              <a:t>Total Sales in San Francisco</a:t>
            </a:r>
          </a:p>
        </p:txBody>
      </p:sp>
      <p:pic>
        <p:nvPicPr>
          <p:cNvPr id="5" name="Content Placeholder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BB1EF69-B67A-41BA-B447-A74DFD3DD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100426"/>
            <a:ext cx="7981783" cy="4595649"/>
          </a:xfrm>
          <a:solidFill>
            <a:srgbClr val="FF0000"/>
          </a:solidFill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B9B5E0-EF59-4F96-A636-A0C035C56414}"/>
              </a:ext>
            </a:extLst>
          </p:cNvPr>
          <p:cNvSpPr txBox="1"/>
          <p:nvPr/>
        </p:nvSpPr>
        <p:spPr>
          <a:xfrm>
            <a:off x="8737600" y="2281382"/>
            <a:ext cx="32050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In the month of December, the lowest day sale was </a:t>
            </a:r>
            <a:r>
              <a:rPr lang="en-US" dirty="0">
                <a:highlight>
                  <a:srgbClr val="FFFF00"/>
                </a:highlight>
                <a:latin typeface="Poppins Light" panose="00000400000000000000" pitchFamily="2" charset="0"/>
                <a:cs typeface="Poppins Light" panose="00000400000000000000" pitchFamily="2" charset="0"/>
              </a:rPr>
              <a:t>25,339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and highest day sale was of </a:t>
            </a:r>
            <a:r>
              <a:rPr lang="en-US" dirty="0">
                <a:highlight>
                  <a:srgbClr val="FFFF00"/>
                </a:highlight>
                <a:latin typeface="Poppins Light" panose="00000400000000000000" pitchFamily="2" charset="0"/>
                <a:cs typeface="Poppins Light" panose="00000400000000000000" pitchFamily="2" charset="0"/>
              </a:rPr>
              <a:t>44,998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.</a:t>
            </a:r>
          </a:p>
          <a:p>
            <a:endParaRPr lang="en-US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The highest selling product this month was </a:t>
            </a:r>
            <a:r>
              <a:rPr lang="en-US" dirty="0">
                <a:highlight>
                  <a:srgbClr val="FFFF00"/>
                </a:highlight>
                <a:latin typeface="Poppins Light" panose="00000400000000000000" pitchFamily="2" charset="0"/>
                <a:cs typeface="Poppins Light" panose="00000400000000000000" pitchFamily="2" charset="0"/>
              </a:rPr>
              <a:t>AAA Batteries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. </a:t>
            </a:r>
          </a:p>
          <a:p>
            <a:endParaRPr lang="en-US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The lowest selling month was January where the orders placed were </a:t>
            </a:r>
            <a:r>
              <a:rPr lang="en-US" dirty="0">
                <a:highlight>
                  <a:srgbClr val="FFFF00"/>
                </a:highlight>
                <a:latin typeface="Poppins Light" panose="00000400000000000000" pitchFamily="2" charset="0"/>
                <a:cs typeface="Poppins Light" panose="00000400000000000000" pitchFamily="2" charset="0"/>
              </a:rPr>
              <a:t>435,588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DD8F05-74CE-4D30-AFD0-A2C6018C9AF6}"/>
              </a:ext>
            </a:extLst>
          </p:cNvPr>
          <p:cNvSpPr/>
          <p:nvPr/>
        </p:nvSpPr>
        <p:spPr>
          <a:xfrm>
            <a:off x="3671188" y="2149426"/>
            <a:ext cx="4770848" cy="135115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79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B6E9-7FFB-4CD6-8DB5-9A32FDFB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8664408" cy="1188720"/>
          </a:xfrm>
        </p:spPr>
        <p:txBody>
          <a:bodyPr/>
          <a:lstStyle/>
          <a:p>
            <a:r>
              <a:rPr lang="en-US" dirty="0">
                <a:latin typeface="Poppins SemiBold" panose="00000700000000000000" pitchFamily="2" charset="0"/>
                <a:cs typeface="Poppins SemiBold" panose="00000700000000000000" pitchFamily="2" charset="0"/>
              </a:rPr>
              <a:t>Total Sales in Los Angeles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9B5E0-EF59-4F96-A636-A0C035C56414}"/>
              </a:ext>
            </a:extLst>
          </p:cNvPr>
          <p:cNvSpPr txBox="1"/>
          <p:nvPr/>
        </p:nvSpPr>
        <p:spPr>
          <a:xfrm>
            <a:off x="8737600" y="2281382"/>
            <a:ext cx="32050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Total orders placed were </a:t>
            </a:r>
            <a:r>
              <a:rPr lang="en-US" dirty="0">
                <a:highlight>
                  <a:srgbClr val="FFFF00"/>
                </a:highlight>
                <a:latin typeface="Poppins Light" panose="00000400000000000000" pitchFamily="2" charset="0"/>
                <a:cs typeface="Poppins Light" panose="00000400000000000000" pitchFamily="2" charset="0"/>
              </a:rPr>
              <a:t>33,289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in Los Angeles.</a:t>
            </a:r>
          </a:p>
          <a:p>
            <a:endParaRPr lang="en-US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Los Angeles was the second most profitable city after San Francisco.</a:t>
            </a:r>
          </a:p>
          <a:p>
            <a:endParaRPr lang="en-US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The highest selling month in Los Angeles was also December.</a:t>
            </a:r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5709CB42-A1DF-4A07-B77D-03D5ADAEE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149426"/>
            <a:ext cx="8156408" cy="451845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DD8F05-74CE-4D30-AFD0-A2C6018C9AF6}"/>
              </a:ext>
            </a:extLst>
          </p:cNvPr>
          <p:cNvSpPr/>
          <p:nvPr/>
        </p:nvSpPr>
        <p:spPr>
          <a:xfrm>
            <a:off x="581192" y="2149426"/>
            <a:ext cx="1884917" cy="127957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6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B6E9-7FFB-4CD6-8DB5-9A32FDFB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8396553" cy="1188720"/>
          </a:xfrm>
        </p:spPr>
        <p:txBody>
          <a:bodyPr/>
          <a:lstStyle/>
          <a:p>
            <a:r>
              <a:rPr lang="en-US" dirty="0">
                <a:latin typeface="Poppins SemiBold" panose="00000700000000000000" pitchFamily="2" charset="0"/>
                <a:cs typeface="Poppins SemiBold" panose="00000700000000000000" pitchFamily="2" charset="0"/>
              </a:rPr>
              <a:t>Total Sales in Portland(ME)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9B5E0-EF59-4F96-A636-A0C035C56414}"/>
              </a:ext>
            </a:extLst>
          </p:cNvPr>
          <p:cNvSpPr txBox="1"/>
          <p:nvPr/>
        </p:nvSpPr>
        <p:spPr>
          <a:xfrm>
            <a:off x="8737600" y="2281382"/>
            <a:ext cx="32050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Portland(ME) had the least sales among all the cities overall year.</a:t>
            </a:r>
          </a:p>
          <a:p>
            <a:endParaRPr lang="en-US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Total order placed here were </a:t>
            </a:r>
            <a:r>
              <a:rPr lang="en-US" dirty="0">
                <a:highlight>
                  <a:srgbClr val="FFFF00"/>
                </a:highlight>
                <a:latin typeface="Poppins Light" panose="00000400000000000000" pitchFamily="2" charset="0"/>
                <a:cs typeface="Poppins Light" panose="00000400000000000000" pitchFamily="2" charset="0"/>
              </a:rPr>
              <a:t>2,750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.</a:t>
            </a:r>
          </a:p>
          <a:p>
            <a:endParaRPr lang="en-US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The most ordered product here was AA Batteries.</a:t>
            </a:r>
          </a:p>
        </p:txBody>
      </p:sp>
      <p:pic>
        <p:nvPicPr>
          <p:cNvPr id="8" name="Content Placeholder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C7DFC65-0AF3-4D33-9CBD-48C276FEC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149426"/>
            <a:ext cx="8156408" cy="4516097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DD8F05-74CE-4D30-AFD0-A2C6018C9AF6}"/>
              </a:ext>
            </a:extLst>
          </p:cNvPr>
          <p:cNvSpPr/>
          <p:nvPr/>
        </p:nvSpPr>
        <p:spPr>
          <a:xfrm>
            <a:off x="645847" y="2281382"/>
            <a:ext cx="1894153" cy="114761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67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B6E9-7FFB-4CD6-8DB5-9A32FDFB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8396553" cy="1188720"/>
          </a:xfrm>
        </p:spPr>
        <p:txBody>
          <a:bodyPr/>
          <a:lstStyle/>
          <a:p>
            <a:r>
              <a:rPr lang="en-US" dirty="0">
                <a:latin typeface="Poppins SemiBold" panose="00000700000000000000" pitchFamily="2" charset="0"/>
                <a:cs typeface="Poppins SemiBold" panose="00000700000000000000" pitchFamily="2" charset="0"/>
              </a:rPr>
              <a:t>Total Sales in Portland(ME)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9B5E0-EF59-4F96-A636-A0C035C56414}"/>
              </a:ext>
            </a:extLst>
          </p:cNvPr>
          <p:cNvSpPr txBox="1"/>
          <p:nvPr/>
        </p:nvSpPr>
        <p:spPr>
          <a:xfrm>
            <a:off x="8737600" y="2281382"/>
            <a:ext cx="320501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Poppins Light" panose="00000400000000000000" pitchFamily="2" charset="0"/>
                <a:cs typeface="Poppins Light" panose="00000400000000000000" pitchFamily="2" charset="0"/>
              </a:rPr>
              <a:t>In Portland(ME), May was the most selling month with </a:t>
            </a:r>
            <a:r>
              <a:rPr lang="en-US" sz="1700" dirty="0">
                <a:highlight>
                  <a:srgbClr val="FFFF00"/>
                </a:highlight>
                <a:latin typeface="Poppins Light" panose="00000400000000000000" pitchFamily="2" charset="0"/>
                <a:cs typeface="Poppins Light" panose="00000400000000000000" pitchFamily="2" charset="0"/>
              </a:rPr>
              <a:t>57,979</a:t>
            </a:r>
            <a:r>
              <a:rPr lang="en-US" sz="1700" dirty="0">
                <a:latin typeface="Poppins Light" panose="00000400000000000000" pitchFamily="2" charset="0"/>
                <a:cs typeface="Poppins Light" panose="00000400000000000000" pitchFamily="2" charset="0"/>
              </a:rPr>
              <a:t> orders.</a:t>
            </a:r>
          </a:p>
          <a:p>
            <a:endParaRPr lang="en-US" sz="17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r>
              <a:rPr lang="en-US" sz="1700" dirty="0">
                <a:latin typeface="Poppins Light" panose="00000400000000000000" pitchFamily="2" charset="0"/>
                <a:cs typeface="Poppins Light" panose="00000400000000000000" pitchFamily="2" charset="0"/>
              </a:rPr>
              <a:t>By this, we can say that more marketing can be done in Portland(ME) to get more customers.</a:t>
            </a:r>
          </a:p>
          <a:p>
            <a:endParaRPr lang="en-US" sz="17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r>
              <a:rPr lang="en-US" sz="1700" dirty="0">
                <a:latin typeface="Poppins Light" panose="00000400000000000000" pitchFamily="2" charset="0"/>
                <a:cs typeface="Poppins Light" panose="00000400000000000000" pitchFamily="2" charset="0"/>
              </a:rPr>
              <a:t>While San Francisco is richest city among these, we can target more customers over here too and can attract more customers.</a:t>
            </a:r>
          </a:p>
        </p:txBody>
      </p:sp>
      <p:pic>
        <p:nvPicPr>
          <p:cNvPr id="8" name="Content Placeholder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C7DFC65-0AF3-4D33-9CBD-48C276FEC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149426"/>
            <a:ext cx="8156408" cy="4516097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DD8F05-74CE-4D30-AFD0-A2C6018C9AF6}"/>
              </a:ext>
            </a:extLst>
          </p:cNvPr>
          <p:cNvSpPr/>
          <p:nvPr/>
        </p:nvSpPr>
        <p:spPr>
          <a:xfrm>
            <a:off x="5615011" y="3528291"/>
            <a:ext cx="3122589" cy="31372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7369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281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Poppins Black</vt:lpstr>
      <vt:lpstr>Poppins Light</vt:lpstr>
      <vt:lpstr>Poppins SemiBold</vt:lpstr>
      <vt:lpstr>Univers</vt:lpstr>
      <vt:lpstr>Univers Condensed</vt:lpstr>
      <vt:lpstr>Wingdings 2</vt:lpstr>
      <vt:lpstr>DividendVTI</vt:lpstr>
      <vt:lpstr>Sales 2019 Data Visualization (Tableau)</vt:lpstr>
      <vt:lpstr>Sales 2019 Dashboard</vt:lpstr>
      <vt:lpstr>Total Sales in San Francisco</vt:lpstr>
      <vt:lpstr>Total Sales in San Francisco</vt:lpstr>
      <vt:lpstr>Total Sales in Los Angeles</vt:lpstr>
      <vt:lpstr>Total Sales in Portland(ME)</vt:lpstr>
      <vt:lpstr>Total Sales in Portland(ME)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2019 Data Visualization (Tableau)</dc:title>
  <dc:creator>Vedant Pundir</dc:creator>
  <cp:lastModifiedBy>Vedant Pundir</cp:lastModifiedBy>
  <cp:revision>2</cp:revision>
  <dcterms:created xsi:type="dcterms:W3CDTF">2022-02-28T07:18:00Z</dcterms:created>
  <dcterms:modified xsi:type="dcterms:W3CDTF">2022-02-28T08:06:40Z</dcterms:modified>
</cp:coreProperties>
</file>