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478955ee6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478955ee6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478955ee6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478955ee6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478955ee6c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478955ee6c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478955ee6c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478955ee6c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478955ee6c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478955ee6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478955ee6c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478955ee6c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478955ee6c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478955ee6c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478955ee6c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478955ee6c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478955ee6c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478955ee6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478955ee6c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478955ee6c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78955ee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78955ee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477f33647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477f33647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477f33647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477f33647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477f33647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477f33647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477f33647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477f33647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478955ee6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478955ee6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478955ee6c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478955ee6c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478955ee6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478955ee6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478955ee6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478955ee6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478955ee6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478955ee6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478955ee6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478955ee6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478955ee6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478955ee6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4500"/>
              <a:t>Traveey Assignment</a:t>
            </a:r>
            <a:endParaRPr sz="4500"/>
          </a:p>
        </p:txBody>
      </p:sp>
      <p:sp>
        <p:nvSpPr>
          <p:cNvPr id="55" name="Google Shape;55;p13"/>
          <p:cNvSpPr txBox="1"/>
          <p:nvPr>
            <p:ph idx="1" type="subTitle"/>
          </p:nvPr>
        </p:nvSpPr>
        <p:spPr>
          <a:xfrm>
            <a:off x="311700" y="1694200"/>
            <a:ext cx="8520600" cy="2855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2500"/>
              <a:t>Below slides elaborates assignment task of </a:t>
            </a:r>
            <a:r>
              <a:rPr lang="en-GB" sz="2500"/>
              <a:t>building the backend API for a web application that will allow the company to manage their employees and tasks. The application store employees and tasks data in separate tables in a database and establish a one-to-many relationship between employees and their tasks by having common key attribute within them.</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1196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800"/>
              <a:t>Controllers -</a:t>
            </a:r>
            <a:endParaRPr b="1" sz="1800"/>
          </a:p>
        </p:txBody>
      </p:sp>
      <p:sp>
        <p:nvSpPr>
          <p:cNvPr id="113" name="Google Shape;113;p22"/>
          <p:cNvSpPr txBox="1"/>
          <p:nvPr>
            <p:ph idx="2" type="body"/>
          </p:nvPr>
        </p:nvSpPr>
        <p:spPr>
          <a:xfrm>
            <a:off x="4746900" y="1373013"/>
            <a:ext cx="4085400" cy="2840700"/>
          </a:xfrm>
          <a:prstGeom prst="rect">
            <a:avLst/>
          </a:prstGeom>
        </p:spPr>
        <p:txBody>
          <a:bodyPr anchorCtr="0" anchor="t" bIns="91425" lIns="91425" spcFirstLastPara="1" rIns="91425" wrap="square" tIns="91425">
            <a:normAutofit lnSpcReduction="20000"/>
          </a:bodyPr>
          <a:lstStyle/>
          <a:p>
            <a:pPr indent="457200" lvl="0" marL="0" rtl="0" algn="just">
              <a:spcBef>
                <a:spcPts val="0"/>
              </a:spcBef>
              <a:spcAft>
                <a:spcPts val="0"/>
              </a:spcAft>
              <a:buNone/>
            </a:pPr>
            <a:r>
              <a:rPr lang="en-GB"/>
              <a:t>This asynchronous function handles an HTTP GET request to retrieve all employee records.</a:t>
            </a:r>
            <a:endParaRPr/>
          </a:p>
          <a:p>
            <a:pPr indent="457200" lvl="0" marL="0" rtl="0" algn="just">
              <a:spcBef>
                <a:spcPts val="1200"/>
              </a:spcBef>
              <a:spcAft>
                <a:spcPts val="0"/>
              </a:spcAft>
              <a:buNone/>
            </a:pPr>
            <a:r>
              <a:rPr lang="en-GB"/>
              <a:t>It uses await Employee.find({}, {_v: 0}) to query the MongoDB database for all employee documents, excluding the "__v" field.</a:t>
            </a:r>
            <a:endParaRPr/>
          </a:p>
          <a:p>
            <a:pPr indent="457200" lvl="0" marL="0" rtl="0" algn="just">
              <a:spcBef>
                <a:spcPts val="1200"/>
              </a:spcBef>
              <a:spcAft>
                <a:spcPts val="0"/>
              </a:spcAft>
              <a:buNone/>
            </a:pPr>
            <a:r>
              <a:rPr lang="en-GB"/>
              <a:t>If no employees are found, it sends a "No Employee found" response.</a:t>
            </a:r>
            <a:endParaRPr/>
          </a:p>
          <a:p>
            <a:pPr indent="457200" lvl="0" marL="0" rtl="0" algn="just">
              <a:spcBef>
                <a:spcPts val="1200"/>
              </a:spcBef>
              <a:spcAft>
                <a:spcPts val="1200"/>
              </a:spcAft>
              <a:buNone/>
            </a:pPr>
            <a:r>
              <a:rPr lang="en-GB"/>
              <a:t>If employees are found, it sends the employee data as a response.</a:t>
            </a:r>
            <a:endParaRPr/>
          </a:p>
        </p:txBody>
      </p:sp>
      <p:pic>
        <p:nvPicPr>
          <p:cNvPr id="114" name="Google Shape;114;p22"/>
          <p:cNvPicPr preferRelativeResize="0"/>
          <p:nvPr/>
        </p:nvPicPr>
        <p:blipFill>
          <a:blip r:embed="rId3">
            <a:alphaModFix/>
          </a:blip>
          <a:stretch>
            <a:fillRect/>
          </a:stretch>
        </p:blipFill>
        <p:spPr>
          <a:xfrm>
            <a:off x="311700" y="1761650"/>
            <a:ext cx="4319525" cy="2063425"/>
          </a:xfrm>
          <a:prstGeom prst="rect">
            <a:avLst/>
          </a:prstGeom>
          <a:noFill/>
          <a:ln>
            <a:noFill/>
          </a:ln>
        </p:spPr>
      </p:pic>
      <p:sp>
        <p:nvSpPr>
          <p:cNvPr id="115" name="Google Shape;115;p22"/>
          <p:cNvSpPr txBox="1"/>
          <p:nvPr/>
        </p:nvSpPr>
        <p:spPr>
          <a:xfrm>
            <a:off x="311700" y="832575"/>
            <a:ext cx="60462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b="1" lang="en-GB"/>
              <a:t>Controller for fetching all employees</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50" y="434525"/>
            <a:ext cx="4331400" cy="430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GB" sz="1400"/>
              <a:t>Controller for adding employee to database</a:t>
            </a:r>
            <a:endParaRPr b="1" sz="1400"/>
          </a:p>
        </p:txBody>
      </p:sp>
      <p:pic>
        <p:nvPicPr>
          <p:cNvPr id="121" name="Google Shape;121;p23"/>
          <p:cNvPicPr preferRelativeResize="0"/>
          <p:nvPr/>
        </p:nvPicPr>
        <p:blipFill>
          <a:blip r:embed="rId3">
            <a:alphaModFix/>
          </a:blip>
          <a:stretch>
            <a:fillRect/>
          </a:stretch>
        </p:blipFill>
        <p:spPr>
          <a:xfrm>
            <a:off x="311700" y="1527100"/>
            <a:ext cx="4331501" cy="2362200"/>
          </a:xfrm>
          <a:prstGeom prst="rect">
            <a:avLst/>
          </a:prstGeom>
          <a:noFill/>
          <a:ln>
            <a:noFill/>
          </a:ln>
        </p:spPr>
      </p:pic>
      <p:sp>
        <p:nvSpPr>
          <p:cNvPr id="122" name="Google Shape;122;p23"/>
          <p:cNvSpPr txBox="1"/>
          <p:nvPr/>
        </p:nvSpPr>
        <p:spPr>
          <a:xfrm>
            <a:off x="5030125" y="1215100"/>
            <a:ext cx="3609000" cy="3201600"/>
          </a:xfrm>
          <a:prstGeom prst="rect">
            <a:avLst/>
          </a:prstGeom>
          <a:noFill/>
          <a:ln>
            <a:noFill/>
          </a:ln>
        </p:spPr>
        <p:txBody>
          <a:bodyPr anchorCtr="0" anchor="t" bIns="91425" lIns="91425" spcFirstLastPara="1" rIns="91425" wrap="square" tIns="91425">
            <a:spAutoFit/>
          </a:bodyPr>
          <a:lstStyle/>
          <a:p>
            <a:pPr indent="457200" lvl="0" marL="0" rtl="0" algn="just">
              <a:spcBef>
                <a:spcPts val="0"/>
              </a:spcBef>
              <a:spcAft>
                <a:spcPts val="0"/>
              </a:spcAft>
              <a:buClr>
                <a:schemeClr val="dk1"/>
              </a:buClr>
              <a:buSzPts val="1100"/>
              <a:buFont typeface="Arial"/>
              <a:buNone/>
            </a:pPr>
            <a:r>
              <a:rPr lang="en-GB"/>
              <a:t>This asynchronous function handles an HTTP POST request to add a new employee record.</a:t>
            </a:r>
            <a:endParaRPr/>
          </a:p>
          <a:p>
            <a:pPr indent="457200" lvl="0" marL="0" rtl="0" algn="just">
              <a:spcBef>
                <a:spcPts val="0"/>
              </a:spcBef>
              <a:spcAft>
                <a:spcPts val="0"/>
              </a:spcAft>
              <a:buClr>
                <a:schemeClr val="dk1"/>
              </a:buClr>
              <a:buSzPts val="1100"/>
              <a:buFont typeface="Arial"/>
              <a:buNone/>
            </a:pPr>
            <a:r>
              <a:rPr lang="en-GB"/>
              <a:t>It creates a new Employee instance using new Employee(req.body) with the request body data.</a:t>
            </a:r>
            <a:endParaRPr/>
          </a:p>
          <a:p>
            <a:pPr indent="457200" lvl="0" marL="0" rtl="0" algn="just">
              <a:spcBef>
                <a:spcPts val="0"/>
              </a:spcBef>
              <a:spcAft>
                <a:spcPts val="0"/>
              </a:spcAft>
              <a:buClr>
                <a:schemeClr val="dk1"/>
              </a:buClr>
              <a:buSzPts val="1100"/>
              <a:buFont typeface="Arial"/>
              <a:buNone/>
            </a:pPr>
            <a:r>
              <a:rPr lang="en-GB"/>
              <a:t>It then saves the new employee to the database using await employee.save().</a:t>
            </a:r>
            <a:endParaRPr/>
          </a:p>
          <a:p>
            <a:pPr indent="457200" lvl="0" marL="0" rtl="0" algn="just">
              <a:spcBef>
                <a:spcPts val="0"/>
              </a:spcBef>
              <a:spcAft>
                <a:spcPts val="0"/>
              </a:spcAft>
              <a:buClr>
                <a:schemeClr val="dk1"/>
              </a:buClr>
              <a:buSzPts val="1100"/>
              <a:buFont typeface="Arial"/>
              <a:buNone/>
            </a:pPr>
            <a:r>
              <a:rPr lang="en-GB"/>
              <a:t>If the employee is successfully added, it sends the newly created employee data as a response and logs "Employee added."</a:t>
            </a:r>
            <a:endParaRPr/>
          </a:p>
          <a:p>
            <a:pPr indent="0" lvl="0" marL="0" rtl="0" algn="just">
              <a:spcBef>
                <a:spcPts val="0"/>
              </a:spcBef>
              <a:spcAft>
                <a:spcPts val="0"/>
              </a:spcAft>
              <a:buClr>
                <a:schemeClr val="dk1"/>
              </a:buClr>
              <a:buSzPts val="1100"/>
              <a:buFont typeface="Arial"/>
              <a:buNone/>
            </a:pPr>
            <a:r>
              <a:t/>
            </a:r>
            <a:endParaRPr/>
          </a:p>
          <a:p>
            <a:pPr indent="0" lvl="0" marL="0" rtl="0" algn="just">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idx="2" type="body"/>
          </p:nvPr>
        </p:nvSpPr>
        <p:spPr>
          <a:xfrm>
            <a:off x="5156150" y="894788"/>
            <a:ext cx="3694800" cy="3614100"/>
          </a:xfrm>
          <a:prstGeom prst="rect">
            <a:avLst/>
          </a:prstGeom>
        </p:spPr>
        <p:txBody>
          <a:bodyPr anchorCtr="0" anchor="t" bIns="91425" lIns="91425" spcFirstLastPara="1" rIns="91425" wrap="square" tIns="91425">
            <a:normAutofit lnSpcReduction="20000"/>
          </a:bodyPr>
          <a:lstStyle/>
          <a:p>
            <a:pPr indent="457200" lvl="0" marL="0" rtl="0" algn="just">
              <a:spcBef>
                <a:spcPts val="0"/>
              </a:spcBef>
              <a:spcAft>
                <a:spcPts val="0"/>
              </a:spcAft>
              <a:buNone/>
            </a:pPr>
            <a:r>
              <a:rPr lang="en-GB"/>
              <a:t>This asynchronous function handles an HTTP GET request to retrieve a single employee record based on the provided id parameter.</a:t>
            </a:r>
            <a:endParaRPr/>
          </a:p>
          <a:p>
            <a:pPr indent="457200" lvl="0" marL="0" rtl="0" algn="just">
              <a:spcBef>
                <a:spcPts val="1200"/>
              </a:spcBef>
              <a:spcAft>
                <a:spcPts val="0"/>
              </a:spcAft>
              <a:buNone/>
            </a:pPr>
            <a:r>
              <a:rPr lang="en-GB"/>
              <a:t>It extracts the id parameter from the request using const sid = req.params.id.</a:t>
            </a:r>
            <a:endParaRPr/>
          </a:p>
          <a:p>
            <a:pPr indent="457200" lvl="0" marL="0" rtl="0" algn="just">
              <a:spcBef>
                <a:spcPts val="1200"/>
              </a:spcBef>
              <a:spcAft>
                <a:spcPts val="0"/>
              </a:spcAft>
              <a:buNone/>
            </a:pPr>
            <a:r>
              <a:rPr lang="en-GB"/>
              <a:t>It uses await Employee.find({ID: sid}) to query the database for an employee with the specified ID.</a:t>
            </a:r>
            <a:endParaRPr/>
          </a:p>
          <a:p>
            <a:pPr indent="457200" lvl="0" marL="0" rtl="0" algn="just">
              <a:spcBef>
                <a:spcPts val="1200"/>
              </a:spcBef>
              <a:spcAft>
                <a:spcPts val="0"/>
              </a:spcAft>
              <a:buNone/>
            </a:pPr>
            <a:r>
              <a:rPr lang="en-GB"/>
              <a:t>If no employee is found, it sends a "Not found" response.</a:t>
            </a:r>
            <a:endParaRPr/>
          </a:p>
          <a:p>
            <a:pPr indent="457200" lvl="0" marL="0" rtl="0" algn="just">
              <a:spcBef>
                <a:spcPts val="1200"/>
              </a:spcBef>
              <a:spcAft>
                <a:spcPts val="1200"/>
              </a:spcAft>
              <a:buNone/>
            </a:pPr>
            <a:r>
              <a:rPr lang="en-GB"/>
              <a:t>If an employee is found, it sends the employee data as a response.</a:t>
            </a:r>
            <a:endParaRPr/>
          </a:p>
        </p:txBody>
      </p:sp>
      <p:pic>
        <p:nvPicPr>
          <p:cNvPr id="128" name="Google Shape;128;p24"/>
          <p:cNvPicPr preferRelativeResize="0"/>
          <p:nvPr/>
        </p:nvPicPr>
        <p:blipFill>
          <a:blip r:embed="rId3">
            <a:alphaModFix/>
          </a:blip>
          <a:stretch>
            <a:fillRect/>
          </a:stretch>
        </p:blipFill>
        <p:spPr>
          <a:xfrm>
            <a:off x="311750" y="1662600"/>
            <a:ext cx="4581925" cy="2078500"/>
          </a:xfrm>
          <a:prstGeom prst="rect">
            <a:avLst/>
          </a:prstGeom>
          <a:noFill/>
          <a:ln>
            <a:noFill/>
          </a:ln>
        </p:spPr>
      </p:pic>
      <p:sp>
        <p:nvSpPr>
          <p:cNvPr id="129" name="Google Shape;129;p24"/>
          <p:cNvSpPr txBox="1"/>
          <p:nvPr>
            <p:ph type="title"/>
          </p:nvPr>
        </p:nvSpPr>
        <p:spPr>
          <a:xfrm>
            <a:off x="311750" y="434525"/>
            <a:ext cx="8539200" cy="430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GB" sz="1400"/>
              <a:t>Controller for fetching single employee to database based employee id added</a:t>
            </a:r>
            <a:endParaRPr b="1"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idx="2" type="body"/>
          </p:nvPr>
        </p:nvSpPr>
        <p:spPr>
          <a:xfrm>
            <a:off x="4893675" y="546450"/>
            <a:ext cx="3946800" cy="4050600"/>
          </a:xfrm>
          <a:prstGeom prst="rect">
            <a:avLst/>
          </a:prstGeom>
        </p:spPr>
        <p:txBody>
          <a:bodyPr anchorCtr="0" anchor="t" bIns="91425" lIns="91425" spcFirstLastPara="1" rIns="91425" wrap="square" tIns="91425">
            <a:noAutofit/>
          </a:bodyPr>
          <a:lstStyle/>
          <a:p>
            <a:pPr indent="457200" lvl="0" marL="0" rtl="0" algn="just">
              <a:lnSpc>
                <a:spcPct val="100000"/>
              </a:lnSpc>
              <a:spcBef>
                <a:spcPts val="0"/>
              </a:spcBef>
              <a:spcAft>
                <a:spcPts val="0"/>
              </a:spcAft>
              <a:buClr>
                <a:schemeClr val="dk1"/>
              </a:buClr>
              <a:buSzPts val="1100"/>
              <a:buFont typeface="Arial"/>
              <a:buNone/>
            </a:pPr>
            <a:r>
              <a:rPr lang="en-GB"/>
              <a:t>This asynchronous function handles an HTTP PATCH request to update an employee record based on the provided id parameter.</a:t>
            </a:r>
            <a:endParaRPr/>
          </a:p>
          <a:p>
            <a:pPr indent="457200" lvl="0" marL="0" rtl="0" algn="just">
              <a:lnSpc>
                <a:spcPct val="100000"/>
              </a:lnSpc>
              <a:spcBef>
                <a:spcPts val="0"/>
              </a:spcBef>
              <a:spcAft>
                <a:spcPts val="0"/>
              </a:spcAft>
              <a:buClr>
                <a:schemeClr val="dk1"/>
              </a:buClr>
              <a:buSzPts val="1100"/>
              <a:buFont typeface="Arial"/>
              <a:buNone/>
            </a:pPr>
            <a:r>
              <a:rPr lang="en-GB"/>
              <a:t>It extracts the id parameter from the request using const updateId = req.params.id.</a:t>
            </a:r>
            <a:endParaRPr/>
          </a:p>
          <a:p>
            <a:pPr indent="457200" lvl="0" marL="0" rtl="0" algn="just">
              <a:lnSpc>
                <a:spcPct val="100000"/>
              </a:lnSpc>
              <a:spcBef>
                <a:spcPts val="0"/>
              </a:spcBef>
              <a:spcAft>
                <a:spcPts val="0"/>
              </a:spcAft>
              <a:buClr>
                <a:schemeClr val="dk1"/>
              </a:buClr>
              <a:buSzPts val="1100"/>
              <a:buFont typeface="Arial"/>
              <a:buNone/>
            </a:pPr>
            <a:r>
              <a:rPr lang="en-GB"/>
              <a:t>It expects an updated employee object in the request body.</a:t>
            </a:r>
            <a:endParaRPr/>
          </a:p>
          <a:p>
            <a:pPr indent="457200" lvl="0" marL="0" rtl="0" algn="just">
              <a:lnSpc>
                <a:spcPct val="100000"/>
              </a:lnSpc>
              <a:spcBef>
                <a:spcPts val="0"/>
              </a:spcBef>
              <a:spcAft>
                <a:spcPts val="0"/>
              </a:spcAft>
              <a:buClr>
                <a:schemeClr val="dk1"/>
              </a:buClr>
              <a:buSzPts val="1100"/>
              <a:buFont typeface="Arial"/>
              <a:buNone/>
            </a:pPr>
            <a:r>
              <a:rPr lang="en-GB"/>
              <a:t>It checks if the update object exists; if not, it sends a "invalid update" response.</a:t>
            </a:r>
            <a:endParaRPr/>
          </a:p>
          <a:p>
            <a:pPr indent="457200" lvl="0" marL="0" rtl="0" algn="just">
              <a:lnSpc>
                <a:spcPct val="100000"/>
              </a:lnSpc>
              <a:spcBef>
                <a:spcPts val="0"/>
              </a:spcBef>
              <a:spcAft>
                <a:spcPts val="0"/>
              </a:spcAft>
              <a:buClr>
                <a:schemeClr val="dk1"/>
              </a:buClr>
              <a:buSzPts val="1100"/>
              <a:buFont typeface="Arial"/>
              <a:buNone/>
            </a:pPr>
            <a:r>
              <a:rPr lang="en-GB"/>
              <a:t>It uses await Employee.findOneAndUpdate({ID: updateId}, update, options) to find and update the employee record.</a:t>
            </a:r>
            <a:endParaRPr/>
          </a:p>
          <a:p>
            <a:pPr indent="457200" lvl="0" marL="0" rtl="0" algn="just">
              <a:lnSpc>
                <a:spcPct val="100000"/>
              </a:lnSpc>
              <a:spcBef>
                <a:spcPts val="0"/>
              </a:spcBef>
              <a:spcAft>
                <a:spcPts val="0"/>
              </a:spcAft>
              <a:buClr>
                <a:schemeClr val="dk1"/>
              </a:buClr>
              <a:buSzPts val="1100"/>
              <a:buFont typeface="Arial"/>
              <a:buNone/>
            </a:pPr>
            <a:r>
              <a:rPr lang="en-GB"/>
              <a:t>If no employee is found for the provided ID, it sends a "No such task" response.</a:t>
            </a:r>
            <a:endParaRPr/>
          </a:p>
          <a:p>
            <a:pPr indent="457200" lvl="0" marL="0" rtl="0" algn="just">
              <a:lnSpc>
                <a:spcPct val="100000"/>
              </a:lnSpc>
              <a:spcBef>
                <a:spcPts val="0"/>
              </a:spcBef>
              <a:spcAft>
                <a:spcPts val="0"/>
              </a:spcAft>
              <a:buNone/>
            </a:pPr>
            <a:r>
              <a:rPr lang="en-GB"/>
              <a:t>If the employee is successfully updated, it sends the updated employee data as a response.</a:t>
            </a:r>
            <a:endParaRPr/>
          </a:p>
        </p:txBody>
      </p:sp>
      <p:pic>
        <p:nvPicPr>
          <p:cNvPr id="135" name="Google Shape;135;p25"/>
          <p:cNvPicPr preferRelativeResize="0"/>
          <p:nvPr/>
        </p:nvPicPr>
        <p:blipFill>
          <a:blip r:embed="rId3">
            <a:alphaModFix/>
          </a:blip>
          <a:stretch>
            <a:fillRect/>
          </a:stretch>
        </p:blipFill>
        <p:spPr>
          <a:xfrm>
            <a:off x="295975" y="1404875"/>
            <a:ext cx="4461201" cy="2333750"/>
          </a:xfrm>
          <a:prstGeom prst="rect">
            <a:avLst/>
          </a:prstGeom>
          <a:noFill/>
          <a:ln>
            <a:noFill/>
          </a:ln>
        </p:spPr>
      </p:pic>
      <p:sp>
        <p:nvSpPr>
          <p:cNvPr id="136" name="Google Shape;136;p25"/>
          <p:cNvSpPr txBox="1"/>
          <p:nvPr>
            <p:ph type="title"/>
          </p:nvPr>
        </p:nvSpPr>
        <p:spPr>
          <a:xfrm>
            <a:off x="49750" y="96200"/>
            <a:ext cx="8520600" cy="572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GB" sz="1400"/>
              <a:t>Controller for updating already existing employee information</a:t>
            </a:r>
            <a:endParaRPr b="1"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113775" y="581500"/>
            <a:ext cx="8520600" cy="572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GB" sz="1400"/>
              <a:t>Controller for fetching all tasks based on employee id</a:t>
            </a:r>
            <a:endParaRPr b="1" sz="1400"/>
          </a:p>
        </p:txBody>
      </p:sp>
      <p:sp>
        <p:nvSpPr>
          <p:cNvPr id="142" name="Google Shape;142;p26"/>
          <p:cNvSpPr txBox="1"/>
          <p:nvPr>
            <p:ph idx="2" type="body"/>
          </p:nvPr>
        </p:nvSpPr>
        <p:spPr>
          <a:xfrm>
            <a:off x="5042350" y="1233325"/>
            <a:ext cx="3787800" cy="3254700"/>
          </a:xfrm>
          <a:prstGeom prst="rect">
            <a:avLst/>
          </a:prstGeom>
        </p:spPr>
        <p:txBody>
          <a:bodyPr anchorCtr="0" anchor="t" bIns="91425" lIns="91425" spcFirstLastPara="1" rIns="91425" wrap="square" tIns="91425">
            <a:noAutofit/>
          </a:bodyPr>
          <a:lstStyle/>
          <a:p>
            <a:pPr indent="457200" lvl="0" marL="0" rtl="0" algn="just">
              <a:lnSpc>
                <a:spcPct val="100000"/>
              </a:lnSpc>
              <a:spcBef>
                <a:spcPts val="0"/>
              </a:spcBef>
              <a:spcAft>
                <a:spcPts val="0"/>
              </a:spcAft>
              <a:buClr>
                <a:schemeClr val="dk1"/>
              </a:buClr>
              <a:buSzPts val="1100"/>
              <a:buFont typeface="Arial"/>
              <a:buNone/>
            </a:pPr>
            <a:r>
              <a:rPr lang="en-GB"/>
              <a:t>This asynchronous function handles an HTTP GET request to retrieve all tasks associated with a specific employee based on the provided id parameter.</a:t>
            </a:r>
            <a:endParaRPr/>
          </a:p>
          <a:p>
            <a:pPr indent="457200" lvl="0" marL="0" rtl="0" algn="just">
              <a:lnSpc>
                <a:spcPct val="100000"/>
              </a:lnSpc>
              <a:spcBef>
                <a:spcPts val="0"/>
              </a:spcBef>
              <a:spcAft>
                <a:spcPts val="0"/>
              </a:spcAft>
              <a:buClr>
                <a:schemeClr val="dk1"/>
              </a:buClr>
              <a:buSzPts val="1100"/>
              <a:buFont typeface="Arial"/>
              <a:buNone/>
            </a:pPr>
            <a:r>
              <a:rPr lang="en-GB"/>
              <a:t>It extracts the id parameter from the request using const employeeID = req.params.id.</a:t>
            </a:r>
            <a:endParaRPr/>
          </a:p>
          <a:p>
            <a:pPr indent="457200" lvl="0" marL="0" rtl="0" algn="just">
              <a:lnSpc>
                <a:spcPct val="100000"/>
              </a:lnSpc>
              <a:spcBef>
                <a:spcPts val="0"/>
              </a:spcBef>
              <a:spcAft>
                <a:spcPts val="0"/>
              </a:spcAft>
              <a:buClr>
                <a:schemeClr val="dk1"/>
              </a:buClr>
              <a:buSzPts val="1100"/>
              <a:buFont typeface="Arial"/>
              <a:buNone/>
            </a:pPr>
            <a:r>
              <a:rPr lang="en-GB"/>
              <a:t>It uses await Task.find({employeeId: employeeID}, {_v: 0}) to query the database for tasks associated with the specified employee ID.</a:t>
            </a:r>
            <a:endParaRPr/>
          </a:p>
          <a:p>
            <a:pPr indent="457200" lvl="0" marL="0" rtl="0" algn="just">
              <a:lnSpc>
                <a:spcPct val="100000"/>
              </a:lnSpc>
              <a:spcBef>
                <a:spcPts val="0"/>
              </a:spcBef>
              <a:spcAft>
                <a:spcPts val="0"/>
              </a:spcAft>
              <a:buClr>
                <a:schemeClr val="dk1"/>
              </a:buClr>
              <a:buSzPts val="1100"/>
              <a:buFont typeface="Arial"/>
              <a:buNone/>
            </a:pPr>
            <a:r>
              <a:rPr lang="en-GB"/>
              <a:t>If no tasks are found, it sends a "No task found" response.</a:t>
            </a:r>
            <a:endParaRPr/>
          </a:p>
          <a:p>
            <a:pPr indent="457200" lvl="0" marL="0" rtl="0" algn="just">
              <a:lnSpc>
                <a:spcPct val="100000"/>
              </a:lnSpc>
              <a:spcBef>
                <a:spcPts val="0"/>
              </a:spcBef>
              <a:spcAft>
                <a:spcPts val="0"/>
              </a:spcAft>
              <a:buNone/>
            </a:pPr>
            <a:r>
              <a:rPr lang="en-GB"/>
              <a:t>If tasks are found, it sends the task data as a response.</a:t>
            </a:r>
            <a:endParaRPr/>
          </a:p>
        </p:txBody>
      </p:sp>
      <p:pic>
        <p:nvPicPr>
          <p:cNvPr id="143" name="Google Shape;143;p26"/>
          <p:cNvPicPr preferRelativeResize="0"/>
          <p:nvPr/>
        </p:nvPicPr>
        <p:blipFill>
          <a:blip r:embed="rId3">
            <a:alphaModFix/>
          </a:blip>
          <a:stretch>
            <a:fillRect/>
          </a:stretch>
        </p:blipFill>
        <p:spPr>
          <a:xfrm>
            <a:off x="113775" y="1764175"/>
            <a:ext cx="4737899" cy="2193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78075" y="445025"/>
            <a:ext cx="8520600" cy="572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GB" sz="1400"/>
              <a:t>Controller for adding new task to database</a:t>
            </a:r>
            <a:endParaRPr b="1" sz="1400"/>
          </a:p>
        </p:txBody>
      </p:sp>
      <p:sp>
        <p:nvSpPr>
          <p:cNvPr id="149" name="Google Shape;149;p27"/>
          <p:cNvSpPr txBox="1"/>
          <p:nvPr>
            <p:ph idx="2" type="body"/>
          </p:nvPr>
        </p:nvSpPr>
        <p:spPr>
          <a:xfrm>
            <a:off x="4832400" y="1230463"/>
            <a:ext cx="3999900" cy="3260400"/>
          </a:xfrm>
          <a:prstGeom prst="rect">
            <a:avLst/>
          </a:prstGeom>
        </p:spPr>
        <p:txBody>
          <a:bodyPr anchorCtr="0" anchor="t" bIns="91425" lIns="91425" spcFirstLastPara="1" rIns="91425" wrap="square" tIns="91425">
            <a:normAutofit lnSpcReduction="20000"/>
          </a:bodyPr>
          <a:lstStyle/>
          <a:p>
            <a:pPr indent="457200" lvl="0" marL="0" rtl="0" algn="just">
              <a:spcBef>
                <a:spcPts val="0"/>
              </a:spcBef>
              <a:spcAft>
                <a:spcPts val="0"/>
              </a:spcAft>
              <a:buClr>
                <a:schemeClr val="dk1"/>
              </a:buClr>
              <a:buSzPts val="1100"/>
              <a:buFont typeface="Arial"/>
              <a:buNone/>
            </a:pPr>
            <a:r>
              <a:rPr lang="en-GB"/>
              <a:t>This asynchronous function handles an HTTP POST request to add a new task associated with a specific employee based on the provided id parameter.</a:t>
            </a:r>
            <a:endParaRPr/>
          </a:p>
          <a:p>
            <a:pPr indent="457200" lvl="0" marL="0" rtl="0" algn="just">
              <a:spcBef>
                <a:spcPts val="1200"/>
              </a:spcBef>
              <a:spcAft>
                <a:spcPts val="0"/>
              </a:spcAft>
              <a:buClr>
                <a:schemeClr val="dk1"/>
              </a:buClr>
              <a:buSzPts val="1100"/>
              <a:buFont typeface="Arial"/>
              <a:buNone/>
            </a:pPr>
            <a:r>
              <a:rPr lang="en-GB"/>
              <a:t>It expects task data in the request body.</a:t>
            </a:r>
            <a:endParaRPr/>
          </a:p>
          <a:p>
            <a:pPr indent="457200" lvl="0" marL="0" rtl="0" algn="just">
              <a:spcBef>
                <a:spcPts val="1200"/>
              </a:spcBef>
              <a:spcAft>
                <a:spcPts val="0"/>
              </a:spcAft>
              <a:buClr>
                <a:schemeClr val="dk1"/>
              </a:buClr>
              <a:buSzPts val="1100"/>
              <a:buFont typeface="Arial"/>
              <a:buNone/>
            </a:pPr>
            <a:r>
              <a:rPr lang="en-GB"/>
              <a:t>It creates a new Task instance using new Task(req.body) with the request body data.</a:t>
            </a:r>
            <a:endParaRPr/>
          </a:p>
          <a:p>
            <a:pPr indent="457200" lvl="0" marL="0" rtl="0" algn="just">
              <a:spcBef>
                <a:spcPts val="1200"/>
              </a:spcBef>
              <a:spcAft>
                <a:spcPts val="0"/>
              </a:spcAft>
              <a:buClr>
                <a:schemeClr val="dk1"/>
              </a:buClr>
              <a:buSzPts val="1100"/>
              <a:buFont typeface="Arial"/>
              <a:buNone/>
            </a:pPr>
            <a:r>
              <a:rPr lang="en-GB"/>
              <a:t>It then saves the new task to the database using await task.save().</a:t>
            </a:r>
            <a:endParaRPr/>
          </a:p>
          <a:p>
            <a:pPr indent="457200" lvl="0" marL="0" rtl="0" algn="just">
              <a:spcBef>
                <a:spcPts val="1200"/>
              </a:spcBef>
              <a:spcAft>
                <a:spcPts val="1200"/>
              </a:spcAft>
              <a:buNone/>
            </a:pPr>
            <a:r>
              <a:rPr lang="en-GB"/>
              <a:t>If the task is successfully added, it sends the newly created task data as a response and logs "Task added."</a:t>
            </a:r>
            <a:endParaRPr/>
          </a:p>
        </p:txBody>
      </p:sp>
      <p:pic>
        <p:nvPicPr>
          <p:cNvPr id="150" name="Google Shape;150;p27"/>
          <p:cNvPicPr preferRelativeResize="0"/>
          <p:nvPr/>
        </p:nvPicPr>
        <p:blipFill>
          <a:blip r:embed="rId3">
            <a:alphaModFix/>
          </a:blip>
          <a:stretch>
            <a:fillRect/>
          </a:stretch>
        </p:blipFill>
        <p:spPr>
          <a:xfrm>
            <a:off x="378075" y="1674800"/>
            <a:ext cx="3867150" cy="2371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223500" y="497525"/>
            <a:ext cx="8520600" cy="572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GB" sz="1400"/>
              <a:t>Controller for deleting employee from database</a:t>
            </a:r>
            <a:endParaRPr b="1" sz="1400"/>
          </a:p>
        </p:txBody>
      </p:sp>
      <p:pic>
        <p:nvPicPr>
          <p:cNvPr id="156" name="Google Shape;156;p28"/>
          <p:cNvPicPr preferRelativeResize="0"/>
          <p:nvPr/>
        </p:nvPicPr>
        <p:blipFill>
          <a:blip r:embed="rId3">
            <a:alphaModFix/>
          </a:blip>
          <a:stretch>
            <a:fillRect/>
          </a:stretch>
        </p:blipFill>
        <p:spPr>
          <a:xfrm>
            <a:off x="223500" y="1896363"/>
            <a:ext cx="4348500" cy="1928625"/>
          </a:xfrm>
          <a:prstGeom prst="rect">
            <a:avLst/>
          </a:prstGeom>
          <a:noFill/>
          <a:ln>
            <a:noFill/>
          </a:ln>
        </p:spPr>
      </p:pic>
      <p:sp>
        <p:nvSpPr>
          <p:cNvPr id="157" name="Google Shape;157;p28"/>
          <p:cNvSpPr txBox="1"/>
          <p:nvPr/>
        </p:nvSpPr>
        <p:spPr>
          <a:xfrm>
            <a:off x="4975800" y="1221850"/>
            <a:ext cx="3768300" cy="3632700"/>
          </a:xfrm>
          <a:prstGeom prst="rect">
            <a:avLst/>
          </a:prstGeom>
          <a:noFill/>
          <a:ln>
            <a:noFill/>
          </a:ln>
        </p:spPr>
        <p:txBody>
          <a:bodyPr anchorCtr="0" anchor="t" bIns="91425" lIns="91425" spcFirstLastPara="1" rIns="91425" wrap="square" tIns="91425">
            <a:spAutoFit/>
          </a:bodyPr>
          <a:lstStyle/>
          <a:p>
            <a:pPr indent="457200" lvl="0" marL="0" rtl="0" algn="just">
              <a:spcBef>
                <a:spcPts val="0"/>
              </a:spcBef>
              <a:spcAft>
                <a:spcPts val="0"/>
              </a:spcAft>
              <a:buClr>
                <a:schemeClr val="dk1"/>
              </a:buClr>
              <a:buSzPts val="1100"/>
              <a:buFont typeface="Arial"/>
              <a:buNone/>
            </a:pPr>
            <a:r>
              <a:rPr lang="en-GB"/>
              <a:t>This asynchronous function handles an HTTP DELETE request to delete an employee record based on the provided id parameter.</a:t>
            </a:r>
            <a:endParaRPr/>
          </a:p>
          <a:p>
            <a:pPr indent="457200" lvl="0" marL="0" rtl="0" algn="just">
              <a:spcBef>
                <a:spcPts val="0"/>
              </a:spcBef>
              <a:spcAft>
                <a:spcPts val="0"/>
              </a:spcAft>
              <a:buClr>
                <a:schemeClr val="dk1"/>
              </a:buClr>
              <a:buSzPts val="1100"/>
              <a:buFont typeface="Arial"/>
              <a:buNone/>
            </a:pPr>
            <a:r>
              <a:rPr lang="en-GB"/>
              <a:t>It extracts the id parameter from the request using const deleteId = req.params.id.</a:t>
            </a:r>
            <a:endParaRPr/>
          </a:p>
          <a:p>
            <a:pPr indent="0" lvl="0" marL="0" rtl="0" algn="just">
              <a:spcBef>
                <a:spcPts val="0"/>
              </a:spcBef>
              <a:spcAft>
                <a:spcPts val="0"/>
              </a:spcAft>
              <a:buClr>
                <a:schemeClr val="dk1"/>
              </a:buClr>
              <a:buSzPts val="1100"/>
              <a:buFont typeface="Arial"/>
              <a:buNone/>
            </a:pPr>
            <a:r>
              <a:rPr lang="en-GB"/>
              <a:t>It uses await Employee.findOneAndDelete({ID: deleteId}) to find and delete the employee record.</a:t>
            </a:r>
            <a:endParaRPr/>
          </a:p>
          <a:p>
            <a:pPr indent="457200" lvl="0" marL="0" rtl="0" algn="just">
              <a:spcBef>
                <a:spcPts val="0"/>
              </a:spcBef>
              <a:spcAft>
                <a:spcPts val="0"/>
              </a:spcAft>
              <a:buClr>
                <a:schemeClr val="dk1"/>
              </a:buClr>
              <a:buSzPts val="1100"/>
              <a:buFont typeface="Arial"/>
              <a:buNone/>
            </a:pPr>
            <a:r>
              <a:rPr lang="en-GB"/>
              <a:t>If no employee is found for the provided ID, it sends a "Task not found" response.</a:t>
            </a:r>
            <a:endParaRPr/>
          </a:p>
          <a:p>
            <a:pPr indent="457200" lvl="0" marL="0" rtl="0" algn="just">
              <a:spcBef>
                <a:spcPts val="0"/>
              </a:spcBef>
              <a:spcAft>
                <a:spcPts val="0"/>
              </a:spcAft>
              <a:buClr>
                <a:schemeClr val="dk1"/>
              </a:buClr>
              <a:buSzPts val="1100"/>
              <a:buFont typeface="Arial"/>
              <a:buNone/>
            </a:pPr>
            <a:r>
              <a:rPr lang="en-GB"/>
              <a:t>If the employee is successfully deleted, it sends the deleted employee data as a response.</a:t>
            </a:r>
            <a:endParaRPr/>
          </a:p>
          <a:p>
            <a:pPr indent="0" lvl="0" marL="0" rtl="0" algn="just">
              <a:spcBef>
                <a:spcPts val="0"/>
              </a:spcBef>
              <a:spcAft>
                <a:spcPts val="0"/>
              </a:spcAft>
              <a:buClr>
                <a:schemeClr val="dk1"/>
              </a:buClr>
              <a:buSzPts val="1100"/>
              <a:buFont typeface="Arial"/>
              <a:buNone/>
            </a:pPr>
            <a:r>
              <a:t/>
            </a:r>
            <a:endParaRPr/>
          </a:p>
          <a:p>
            <a:pPr indent="0" lvl="0" marL="0" rtl="0" algn="just">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9"/>
          <p:cNvPicPr preferRelativeResize="0"/>
          <p:nvPr/>
        </p:nvPicPr>
        <p:blipFill rotWithShape="1">
          <a:blip r:embed="rId3">
            <a:alphaModFix/>
          </a:blip>
          <a:srcRect b="10466" l="0" r="0" t="0"/>
          <a:stretch/>
        </p:blipFill>
        <p:spPr>
          <a:xfrm>
            <a:off x="283463" y="1565675"/>
            <a:ext cx="8577075" cy="3403575"/>
          </a:xfrm>
          <a:prstGeom prst="rect">
            <a:avLst/>
          </a:prstGeom>
          <a:noFill/>
          <a:ln>
            <a:noFill/>
          </a:ln>
        </p:spPr>
      </p:pic>
      <p:sp>
        <p:nvSpPr>
          <p:cNvPr id="163" name="Google Shape;163;p29"/>
          <p:cNvSpPr txBox="1"/>
          <p:nvPr/>
        </p:nvSpPr>
        <p:spPr>
          <a:xfrm>
            <a:off x="185400" y="88175"/>
            <a:ext cx="8773200" cy="1908600"/>
          </a:xfrm>
          <a:prstGeom prst="rect">
            <a:avLst/>
          </a:prstGeom>
          <a:noFill/>
          <a:ln>
            <a:noFill/>
          </a:ln>
        </p:spPr>
        <p:txBody>
          <a:bodyPr anchorCtr="0" anchor="t" bIns="91425" lIns="91425" spcFirstLastPara="1" rIns="91425" wrap="square" tIns="91425">
            <a:spAutoFit/>
          </a:bodyPr>
          <a:lstStyle/>
          <a:p>
            <a:pPr indent="457200" lvl="0" marL="0" rtl="0" algn="just">
              <a:spcBef>
                <a:spcPts val="0"/>
              </a:spcBef>
              <a:spcAft>
                <a:spcPts val="0"/>
              </a:spcAft>
              <a:buClr>
                <a:schemeClr val="dk1"/>
              </a:buClr>
              <a:buSzPts val="1100"/>
              <a:buFont typeface="Arial"/>
              <a:buNone/>
            </a:pPr>
            <a:r>
              <a:rPr lang="en-GB"/>
              <a:t>After application run and connected with MongoDB database successfully, requests for different operations can be sent </a:t>
            </a:r>
            <a:endParaRPr/>
          </a:p>
          <a:p>
            <a:pPr indent="457200" lvl="0" marL="0" rtl="0" algn="just">
              <a:spcBef>
                <a:spcPts val="0"/>
              </a:spcBef>
              <a:spcAft>
                <a:spcPts val="0"/>
              </a:spcAft>
              <a:buClr>
                <a:schemeClr val="dk1"/>
              </a:buClr>
              <a:buSzPts val="1100"/>
              <a:buFont typeface="Arial"/>
              <a:buNone/>
            </a:pPr>
            <a:r>
              <a:rPr lang="en-GB"/>
              <a:t>For adding (POST) employee to database POST method is selected, server URI is provided and in body JSON object is provided containing all required information fields and with all fields in appropriate datatypes, using any API client software THUNDER CLIENT in this case, setting all this appropriately will successfully add employee to database</a:t>
            </a:r>
            <a:endParaRPr/>
          </a:p>
          <a:p>
            <a:pPr indent="457200" lvl="0" marL="0" rtl="0" algn="just">
              <a:spcBef>
                <a:spcPts val="0"/>
              </a:spcBef>
              <a:spcAft>
                <a:spcPts val="0"/>
              </a:spcAft>
              <a:buClr>
                <a:schemeClr val="dk1"/>
              </a:buClr>
              <a:buSzPts val="1100"/>
              <a:buFont typeface="Arial"/>
              <a:buNone/>
            </a:pPr>
            <a:r>
              <a:t/>
            </a:r>
            <a:endParaRPr/>
          </a:p>
          <a:p>
            <a:pPr indent="457200" lvl="0" marL="0" rtl="0" algn="just">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idx="1" type="body"/>
          </p:nvPr>
        </p:nvSpPr>
        <p:spPr>
          <a:xfrm>
            <a:off x="259200" y="136475"/>
            <a:ext cx="8520600" cy="4518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400"/>
              <a:t>Employee entity will be added into database in employees collection and task entity will be added into database in tasks collection of employee database. </a:t>
            </a:r>
            <a:endParaRPr sz="1400"/>
          </a:p>
          <a:p>
            <a:pPr indent="0" lvl="0" marL="0" rtl="0" algn="just">
              <a:spcBef>
                <a:spcPts val="1200"/>
              </a:spcBef>
              <a:spcAft>
                <a:spcPts val="0"/>
              </a:spcAft>
              <a:buNone/>
            </a:pPr>
            <a:r>
              <a:rPr lang="en-GB" sz="1400"/>
              <a:t>There will be one-to-many relationship between employee entity and task entity such that each employee can be having many tasks associated with it and each task will be associated with one employee only, this is implemented by adding employeeId field in task entity as a foreign key.</a:t>
            </a:r>
            <a:endParaRPr sz="1400"/>
          </a:p>
          <a:p>
            <a:pPr indent="0" lvl="0" marL="0" rtl="0" algn="just">
              <a:spcBef>
                <a:spcPts val="1200"/>
              </a:spcBef>
              <a:spcAft>
                <a:spcPts val="0"/>
              </a:spcAft>
              <a:buNone/>
            </a:pPr>
            <a:r>
              <a:rPr lang="en-GB" sz="1400"/>
              <a:t>Other operations can be done by following below syntaxes, where id will be replaced with required employee and task id respectively :</a:t>
            </a:r>
            <a:endParaRPr sz="1400"/>
          </a:p>
          <a:p>
            <a:pPr indent="-317500" lvl="0" marL="457200" rtl="0" algn="just">
              <a:spcBef>
                <a:spcPts val="1200"/>
              </a:spcBef>
              <a:spcAft>
                <a:spcPts val="0"/>
              </a:spcAft>
              <a:buSzPts val="1400"/>
              <a:buChar char="●"/>
            </a:pPr>
            <a:r>
              <a:rPr lang="en-GB" sz="1400"/>
              <a:t>GET /employees: Retrieves a list of all employees</a:t>
            </a:r>
            <a:endParaRPr sz="1400"/>
          </a:p>
          <a:p>
            <a:pPr indent="-317500" lvl="0" marL="457200" rtl="0" algn="just">
              <a:spcBef>
                <a:spcPts val="0"/>
              </a:spcBef>
              <a:spcAft>
                <a:spcPts val="0"/>
              </a:spcAft>
              <a:buSzPts val="1400"/>
              <a:buChar char="●"/>
            </a:pPr>
            <a:r>
              <a:rPr lang="en-GB" sz="1400"/>
              <a:t>POST /employees: Creates a new employee</a:t>
            </a:r>
            <a:endParaRPr sz="1400"/>
          </a:p>
          <a:p>
            <a:pPr indent="-317500" lvl="0" marL="457200" rtl="0" algn="just">
              <a:spcBef>
                <a:spcPts val="0"/>
              </a:spcBef>
              <a:spcAft>
                <a:spcPts val="0"/>
              </a:spcAft>
              <a:buSzPts val="1400"/>
              <a:buChar char="●"/>
            </a:pPr>
            <a:r>
              <a:rPr lang="en-GB" sz="1400"/>
              <a:t>GET /employees/:id: Retrieves a specific employee by their id</a:t>
            </a:r>
            <a:endParaRPr sz="1400"/>
          </a:p>
          <a:p>
            <a:pPr indent="-317500" lvl="0" marL="457200" rtl="0" algn="just">
              <a:spcBef>
                <a:spcPts val="0"/>
              </a:spcBef>
              <a:spcAft>
                <a:spcPts val="0"/>
              </a:spcAft>
              <a:buSzPts val="1400"/>
              <a:buChar char="●"/>
            </a:pPr>
            <a:r>
              <a:rPr lang="en-GB" sz="1400"/>
              <a:t>PATCH /employees/:id: Updates a specific employee by their id</a:t>
            </a:r>
            <a:endParaRPr sz="1400"/>
          </a:p>
          <a:p>
            <a:pPr indent="-317500" lvl="0" marL="457200" rtl="0" algn="just">
              <a:spcBef>
                <a:spcPts val="0"/>
              </a:spcBef>
              <a:spcAft>
                <a:spcPts val="0"/>
              </a:spcAft>
              <a:buSzPts val="1400"/>
              <a:buChar char="●"/>
            </a:pPr>
            <a:r>
              <a:rPr lang="en-GB" sz="1400"/>
              <a:t>DELETE /employees/:id: Deletes a specific employee by their id</a:t>
            </a:r>
            <a:endParaRPr sz="1400"/>
          </a:p>
          <a:p>
            <a:pPr indent="-317500" lvl="0" marL="457200" rtl="0" algn="just">
              <a:spcBef>
                <a:spcPts val="0"/>
              </a:spcBef>
              <a:spcAft>
                <a:spcPts val="0"/>
              </a:spcAft>
              <a:buSzPts val="1400"/>
              <a:buChar char="●"/>
            </a:pPr>
            <a:r>
              <a:rPr lang="en-GB" sz="1400"/>
              <a:t>GET /employees/:id/tasks: Retrieves all tasks associated with a specific employee by their id</a:t>
            </a:r>
            <a:endParaRPr sz="1400"/>
          </a:p>
          <a:p>
            <a:pPr indent="-317500" lvl="0" marL="457200" rtl="0" algn="just">
              <a:spcBef>
                <a:spcPts val="0"/>
              </a:spcBef>
              <a:spcAft>
                <a:spcPts val="0"/>
              </a:spcAft>
              <a:buSzPts val="1400"/>
              <a:buChar char="●"/>
            </a:pPr>
            <a:r>
              <a:rPr lang="en-GB" sz="1400"/>
              <a:t>POST /employees/:id/tasks: Creates a new task for a specific employee by their id</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idx="1" type="body"/>
          </p:nvPr>
        </p:nvSpPr>
        <p:spPr>
          <a:xfrm>
            <a:off x="311700" y="270725"/>
            <a:ext cx="8520600" cy="109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400"/>
              <a:t>After each successful addition of employee entity and task entity, below message is displayed in terminal and ensures if each employee and task is added successfully</a:t>
            </a:r>
            <a:endParaRPr sz="1400"/>
          </a:p>
        </p:txBody>
      </p:sp>
      <p:pic>
        <p:nvPicPr>
          <p:cNvPr id="174" name="Google Shape;174;p31"/>
          <p:cNvPicPr preferRelativeResize="0"/>
          <p:nvPr/>
        </p:nvPicPr>
        <p:blipFill>
          <a:blip r:embed="rId3">
            <a:alphaModFix/>
          </a:blip>
          <a:stretch>
            <a:fillRect/>
          </a:stretch>
        </p:blipFill>
        <p:spPr>
          <a:xfrm>
            <a:off x="2924750" y="1562500"/>
            <a:ext cx="3294500" cy="1212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6150"/>
            <a:ext cx="8520600" cy="52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b="1" lang="en-GB" sz="1800"/>
              <a:t>Structure of application :</a:t>
            </a:r>
            <a:endParaRPr b="1" sz="1800"/>
          </a:p>
        </p:txBody>
      </p:sp>
      <p:pic>
        <p:nvPicPr>
          <p:cNvPr id="61" name="Google Shape;61;p14"/>
          <p:cNvPicPr preferRelativeResize="0"/>
          <p:nvPr/>
        </p:nvPicPr>
        <p:blipFill>
          <a:blip r:embed="rId3">
            <a:alphaModFix/>
          </a:blip>
          <a:stretch>
            <a:fillRect/>
          </a:stretch>
        </p:blipFill>
        <p:spPr>
          <a:xfrm>
            <a:off x="1882125" y="623625"/>
            <a:ext cx="5379751" cy="4123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1091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800"/>
              <a:t>Setup and run application locally</a:t>
            </a:r>
            <a:endParaRPr b="1" sz="1800"/>
          </a:p>
        </p:txBody>
      </p:sp>
      <p:sp>
        <p:nvSpPr>
          <p:cNvPr id="180" name="Google Shape;180;p32"/>
          <p:cNvSpPr txBox="1"/>
          <p:nvPr>
            <p:ph idx="1" type="body"/>
          </p:nvPr>
        </p:nvSpPr>
        <p:spPr>
          <a:xfrm>
            <a:off x="311700" y="681825"/>
            <a:ext cx="8520600" cy="43191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lang="en-GB" sz="1400"/>
              <a:t>Get project from Git Repository to </a:t>
            </a:r>
            <a:r>
              <a:rPr lang="en-GB" sz="1400"/>
              <a:t>local</a:t>
            </a:r>
            <a:r>
              <a:rPr lang="en-GB" sz="1400"/>
              <a:t> system</a:t>
            </a:r>
            <a:endParaRPr sz="1400"/>
          </a:p>
          <a:p>
            <a:pPr indent="-317500" lvl="0" marL="457200" rtl="0" algn="just">
              <a:spcBef>
                <a:spcPts val="0"/>
              </a:spcBef>
              <a:spcAft>
                <a:spcPts val="0"/>
              </a:spcAft>
              <a:buSzPts val="1400"/>
              <a:buChar char="●"/>
            </a:pPr>
            <a:r>
              <a:rPr lang="en-GB" sz="1400"/>
              <a:t>Open project with any compatible IDE (</a:t>
            </a:r>
            <a:r>
              <a:rPr lang="en-GB" sz="1400"/>
              <a:t>preferably</a:t>
            </a:r>
            <a:r>
              <a:rPr lang="en-GB" sz="1400"/>
              <a:t> VS Code editor, some of the below steps can be slightly relevant to VS Code editor)</a:t>
            </a:r>
            <a:endParaRPr sz="1400"/>
          </a:p>
          <a:p>
            <a:pPr indent="-317500" lvl="0" marL="457200" rtl="0" algn="just">
              <a:spcBef>
                <a:spcPts val="0"/>
              </a:spcBef>
              <a:spcAft>
                <a:spcPts val="0"/>
              </a:spcAft>
              <a:buSzPts val="1400"/>
              <a:buChar char="●"/>
            </a:pPr>
            <a:r>
              <a:rPr lang="en-GB" sz="1400"/>
              <a:t>Below usages are present in .env file of application</a:t>
            </a:r>
            <a:endParaRPr sz="1400"/>
          </a:p>
          <a:p>
            <a:pPr indent="-317500" lvl="0" marL="457200" rtl="0" algn="just">
              <a:spcBef>
                <a:spcPts val="0"/>
              </a:spcBef>
              <a:spcAft>
                <a:spcPts val="0"/>
              </a:spcAft>
              <a:buSzPts val="1400"/>
              <a:buChar char="●"/>
            </a:pPr>
            <a:r>
              <a:rPr lang="en-GB" sz="1400"/>
              <a:t>DB_NAME=employee</a:t>
            </a:r>
            <a:endParaRPr sz="1400"/>
          </a:p>
          <a:p>
            <a:pPr indent="-317500" lvl="0" marL="457200" rtl="0" algn="just">
              <a:spcBef>
                <a:spcPts val="0"/>
              </a:spcBef>
              <a:spcAft>
                <a:spcPts val="0"/>
              </a:spcAft>
              <a:buSzPts val="1400"/>
              <a:buChar char="●"/>
            </a:pPr>
            <a:r>
              <a:rPr lang="en-GB" sz="1400"/>
              <a:t>MONGO_URL=mongodb://127.0.0.1:27017</a:t>
            </a:r>
            <a:endParaRPr sz="1400"/>
          </a:p>
          <a:p>
            <a:pPr indent="-317500" lvl="0" marL="457200" rtl="0" algn="just">
              <a:spcBef>
                <a:spcPts val="0"/>
              </a:spcBef>
              <a:spcAft>
                <a:spcPts val="0"/>
              </a:spcAft>
              <a:buSzPts val="1400"/>
              <a:buChar char="●"/>
            </a:pPr>
            <a:r>
              <a:rPr lang="en-GB" sz="1400"/>
              <a:t>Setup MongoDB to </a:t>
            </a:r>
            <a:r>
              <a:rPr lang="en-GB" sz="1400"/>
              <a:t>local</a:t>
            </a:r>
            <a:r>
              <a:rPr lang="en-GB" sz="1400"/>
              <a:t> system, create database with name ‘employee’ in MongoDB</a:t>
            </a:r>
            <a:endParaRPr sz="1400"/>
          </a:p>
          <a:p>
            <a:pPr indent="-317500" lvl="0" marL="457200" rtl="0" algn="just">
              <a:spcBef>
                <a:spcPts val="0"/>
              </a:spcBef>
              <a:spcAft>
                <a:spcPts val="0"/>
              </a:spcAft>
              <a:buSzPts val="1400"/>
              <a:buChar char="●"/>
            </a:pPr>
            <a:r>
              <a:rPr lang="en-GB" sz="1400"/>
              <a:t>I</a:t>
            </a:r>
            <a:r>
              <a:rPr lang="en-GB" sz="1400"/>
              <a:t>f not able to connect with the above MONGO_URL, t</a:t>
            </a:r>
            <a:r>
              <a:rPr lang="en-GB" sz="1400"/>
              <a:t>ry with MONGO_URL=mongodb://localhost:27017 </a:t>
            </a:r>
            <a:endParaRPr sz="1400"/>
          </a:p>
          <a:p>
            <a:pPr indent="-317500" lvl="0" marL="457200" rtl="0" algn="just">
              <a:spcBef>
                <a:spcPts val="0"/>
              </a:spcBef>
              <a:spcAft>
                <a:spcPts val="0"/>
              </a:spcAft>
              <a:buSzPts val="1400"/>
              <a:buChar char="●"/>
            </a:pPr>
            <a:r>
              <a:rPr lang="en-GB" sz="1400"/>
              <a:t>If MongoDB is already setup, create employee database, provide appropriate database URL in ‘MONGO_URL’ field in ‘.env’ file, respective database username and password can be provided in ‘user’ and ‘pass’ fields present in ‘initDB.js’ file in application</a:t>
            </a:r>
            <a:endParaRPr sz="1400"/>
          </a:p>
          <a:p>
            <a:pPr indent="-317500" lvl="0" marL="457200" rtl="0" algn="just">
              <a:spcBef>
                <a:spcPts val="0"/>
              </a:spcBef>
              <a:spcAft>
                <a:spcPts val="0"/>
              </a:spcAft>
              <a:buSzPts val="1400"/>
              <a:buChar char="●"/>
            </a:pPr>
            <a:r>
              <a:rPr lang="en-GB" sz="1400"/>
              <a:t>Open fresh new terminal in VS Code, navigate inside project directory and run command ‘node server.js’</a:t>
            </a:r>
            <a:endParaRPr sz="1400"/>
          </a:p>
          <a:p>
            <a:pPr indent="-317500" lvl="0" marL="457200" rtl="0" algn="just">
              <a:spcBef>
                <a:spcPts val="0"/>
              </a:spcBef>
              <a:spcAft>
                <a:spcPts val="0"/>
              </a:spcAft>
              <a:buSzPts val="1400"/>
              <a:buChar char="●"/>
            </a:pPr>
            <a:r>
              <a:rPr lang="en-GB" sz="1400"/>
              <a:t>Have Thunder Client (API client extension in VS Code, easy to navigate and test API’s within single platform) installed within VS Code, can use any API client software</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idx="1" type="body"/>
          </p:nvPr>
        </p:nvSpPr>
        <p:spPr>
          <a:xfrm>
            <a:off x="311700" y="249725"/>
            <a:ext cx="8520600" cy="37749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lang="en-GB" sz="1400"/>
              <a:t>As soon as the server starts and database connection is established, one can,</a:t>
            </a:r>
            <a:endParaRPr sz="1400"/>
          </a:p>
          <a:p>
            <a:pPr indent="-317500" lvl="0" marL="457200" rtl="0" algn="just">
              <a:spcBef>
                <a:spcPts val="0"/>
              </a:spcBef>
              <a:spcAft>
                <a:spcPts val="0"/>
              </a:spcAft>
              <a:buSzPts val="1400"/>
              <a:buChar char="●"/>
            </a:pPr>
            <a:r>
              <a:rPr lang="en-GB" sz="1400"/>
              <a:t>Send requests as,</a:t>
            </a:r>
            <a:endParaRPr sz="1400"/>
          </a:p>
          <a:p>
            <a:pPr indent="-317500" lvl="0" marL="457200" rtl="0" algn="just">
              <a:spcBef>
                <a:spcPts val="0"/>
              </a:spcBef>
              <a:spcAft>
                <a:spcPts val="0"/>
              </a:spcAft>
              <a:buSzPts val="1400"/>
              <a:buChar char="●"/>
            </a:pPr>
            <a:r>
              <a:rPr lang="en-GB" sz="1400"/>
              <a:t>GET /employees: Retrieves a list of all employees</a:t>
            </a:r>
            <a:endParaRPr sz="1400"/>
          </a:p>
          <a:p>
            <a:pPr indent="-317500" lvl="0" marL="457200" rtl="0" algn="just">
              <a:spcBef>
                <a:spcPts val="0"/>
              </a:spcBef>
              <a:spcAft>
                <a:spcPts val="0"/>
              </a:spcAft>
              <a:buSzPts val="1400"/>
              <a:buChar char="●"/>
            </a:pPr>
            <a:r>
              <a:rPr lang="en-GB" sz="1400"/>
              <a:t>POST /employees: Creates a new employee</a:t>
            </a:r>
            <a:endParaRPr sz="1400"/>
          </a:p>
          <a:p>
            <a:pPr indent="-317500" lvl="0" marL="457200" rtl="0" algn="just">
              <a:spcBef>
                <a:spcPts val="0"/>
              </a:spcBef>
              <a:spcAft>
                <a:spcPts val="0"/>
              </a:spcAft>
              <a:buSzPts val="1400"/>
              <a:buChar char="●"/>
            </a:pPr>
            <a:r>
              <a:rPr lang="en-GB" sz="1400"/>
              <a:t>GET /employees/:id: Retrieves a specific employee by their id</a:t>
            </a:r>
            <a:endParaRPr sz="1400"/>
          </a:p>
          <a:p>
            <a:pPr indent="-317500" lvl="0" marL="457200" rtl="0" algn="just">
              <a:spcBef>
                <a:spcPts val="0"/>
              </a:spcBef>
              <a:spcAft>
                <a:spcPts val="0"/>
              </a:spcAft>
              <a:buSzPts val="1400"/>
              <a:buChar char="●"/>
            </a:pPr>
            <a:r>
              <a:rPr lang="en-GB" sz="1400"/>
              <a:t>PATCH /employees/:id: Updates a specific employee by their id</a:t>
            </a:r>
            <a:endParaRPr sz="1400"/>
          </a:p>
          <a:p>
            <a:pPr indent="-317500" lvl="0" marL="457200" rtl="0" algn="just">
              <a:spcBef>
                <a:spcPts val="0"/>
              </a:spcBef>
              <a:spcAft>
                <a:spcPts val="0"/>
              </a:spcAft>
              <a:buSzPts val="1400"/>
              <a:buChar char="●"/>
            </a:pPr>
            <a:r>
              <a:rPr lang="en-GB" sz="1400"/>
              <a:t>DELETE /employees/:id: Deletes a specific employee by their id</a:t>
            </a:r>
            <a:endParaRPr sz="1400"/>
          </a:p>
          <a:p>
            <a:pPr indent="-317500" lvl="0" marL="457200" rtl="0" algn="just">
              <a:spcBef>
                <a:spcPts val="0"/>
              </a:spcBef>
              <a:spcAft>
                <a:spcPts val="0"/>
              </a:spcAft>
              <a:buSzPts val="1400"/>
              <a:buChar char="●"/>
            </a:pPr>
            <a:r>
              <a:rPr lang="en-GB" sz="1400"/>
              <a:t>GET /employees/:id/tasks: Retrieves all tasks associated with a specific employee by their id</a:t>
            </a:r>
            <a:endParaRPr sz="1400"/>
          </a:p>
          <a:p>
            <a:pPr indent="-317500" lvl="0" marL="457200" rtl="0" algn="just">
              <a:spcBef>
                <a:spcPts val="0"/>
              </a:spcBef>
              <a:spcAft>
                <a:spcPts val="0"/>
              </a:spcAft>
              <a:buSzPts val="1400"/>
              <a:buChar char="●"/>
            </a:pPr>
            <a:r>
              <a:rPr lang="en-GB" sz="1400"/>
              <a:t>POST /employees/:id/tasks: Creates a new task for a specific employee by their id</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800"/>
              <a:t>JSON objects for testing</a:t>
            </a:r>
            <a:endParaRPr b="1" sz="1800"/>
          </a:p>
        </p:txBody>
      </p:sp>
      <p:sp>
        <p:nvSpPr>
          <p:cNvPr id="191" name="Google Shape;191;p34"/>
          <p:cNvSpPr txBox="1"/>
          <p:nvPr>
            <p:ph idx="1" type="body"/>
          </p:nvPr>
        </p:nvSpPr>
        <p:spPr>
          <a:xfrm>
            <a:off x="311700" y="1152475"/>
            <a:ext cx="8520600" cy="36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For Employee Model -</a:t>
            </a:r>
            <a:endParaRPr sz="1400"/>
          </a:p>
          <a:p>
            <a:pPr indent="0" lvl="0" marL="0" rtl="0" algn="l">
              <a:spcBef>
                <a:spcPts val="1200"/>
              </a:spcBef>
              <a:spcAft>
                <a:spcPts val="0"/>
              </a:spcAft>
              <a:buClr>
                <a:schemeClr val="dk1"/>
              </a:buClr>
              <a:buSzPts val="1100"/>
              <a:buFont typeface="Arial"/>
              <a:buNone/>
            </a:pPr>
            <a:r>
              <a:rPr lang="en-GB" sz="1400"/>
              <a:t>{</a:t>
            </a:r>
            <a:endParaRPr sz="1400"/>
          </a:p>
          <a:p>
            <a:pPr indent="0" lvl="0" marL="0" rtl="0" algn="l">
              <a:spcBef>
                <a:spcPts val="1200"/>
              </a:spcBef>
              <a:spcAft>
                <a:spcPts val="0"/>
              </a:spcAft>
              <a:buClr>
                <a:schemeClr val="dk1"/>
              </a:buClr>
              <a:buSzPts val="1100"/>
              <a:buFont typeface="Arial"/>
              <a:buNone/>
            </a:pPr>
            <a:r>
              <a:rPr lang="en-GB" sz="1400"/>
              <a:t>    "ID": ,</a:t>
            </a:r>
            <a:endParaRPr sz="1400"/>
          </a:p>
          <a:p>
            <a:pPr indent="0" lvl="0" marL="0" rtl="0" algn="l">
              <a:spcBef>
                <a:spcPts val="1200"/>
              </a:spcBef>
              <a:spcAft>
                <a:spcPts val="0"/>
              </a:spcAft>
              <a:buClr>
                <a:schemeClr val="dk1"/>
              </a:buClr>
              <a:buSzPts val="1100"/>
              <a:buFont typeface="Arial"/>
              <a:buNone/>
            </a:pPr>
            <a:r>
              <a:rPr lang="en-GB" sz="1400"/>
              <a:t>    "name": "",</a:t>
            </a:r>
            <a:endParaRPr sz="1400"/>
          </a:p>
          <a:p>
            <a:pPr indent="0" lvl="0" marL="0" rtl="0" algn="l">
              <a:spcBef>
                <a:spcPts val="1200"/>
              </a:spcBef>
              <a:spcAft>
                <a:spcPts val="0"/>
              </a:spcAft>
              <a:buClr>
                <a:schemeClr val="dk1"/>
              </a:buClr>
              <a:buSzPts val="1100"/>
              <a:buFont typeface="Arial"/>
              <a:buNone/>
            </a:pPr>
            <a:r>
              <a:rPr lang="en-GB" sz="1400"/>
              <a:t>    "email": "",</a:t>
            </a:r>
            <a:endParaRPr sz="1400"/>
          </a:p>
          <a:p>
            <a:pPr indent="0" lvl="0" marL="0" rtl="0" algn="l">
              <a:spcBef>
                <a:spcPts val="1200"/>
              </a:spcBef>
              <a:spcAft>
                <a:spcPts val="0"/>
              </a:spcAft>
              <a:buClr>
                <a:schemeClr val="dk1"/>
              </a:buClr>
              <a:buSzPts val="1100"/>
              <a:buFont typeface="Arial"/>
              <a:buNone/>
            </a:pPr>
            <a:r>
              <a:rPr lang="en-GB" sz="1400"/>
              <a:t>    "phone": "",</a:t>
            </a:r>
            <a:endParaRPr sz="1400"/>
          </a:p>
          <a:p>
            <a:pPr indent="0" lvl="0" marL="0" rtl="0" algn="l">
              <a:spcBef>
                <a:spcPts val="1200"/>
              </a:spcBef>
              <a:spcAft>
                <a:spcPts val="0"/>
              </a:spcAft>
              <a:buClr>
                <a:schemeClr val="dk1"/>
              </a:buClr>
              <a:buSzPts val="1100"/>
              <a:buFont typeface="Arial"/>
              <a:buNone/>
            </a:pPr>
            <a:r>
              <a:rPr lang="en-GB" sz="1400"/>
              <a:t>    "hiredate": "",</a:t>
            </a:r>
            <a:endParaRPr sz="1400"/>
          </a:p>
          <a:p>
            <a:pPr indent="0" lvl="0" marL="0" rtl="0" algn="l">
              <a:spcBef>
                <a:spcPts val="1200"/>
              </a:spcBef>
              <a:spcAft>
                <a:spcPts val="0"/>
              </a:spcAft>
              <a:buClr>
                <a:schemeClr val="dk1"/>
              </a:buClr>
              <a:buSzPts val="1100"/>
              <a:buFont typeface="Arial"/>
              <a:buNone/>
            </a:pPr>
            <a:r>
              <a:rPr lang="en-GB" sz="1400"/>
              <a:t>    "position": ""</a:t>
            </a:r>
            <a:endParaRPr sz="1400"/>
          </a:p>
          <a:p>
            <a:pPr indent="0" lvl="0" marL="0" rtl="0" algn="l">
              <a:spcBef>
                <a:spcPts val="1200"/>
              </a:spcBef>
              <a:spcAft>
                <a:spcPts val="1200"/>
              </a:spcAft>
              <a:buNone/>
            </a:pPr>
            <a:r>
              <a:rPr lang="en-GB" sz="1400"/>
              <a:t>}</a:t>
            </a: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idx="1" type="body"/>
          </p:nvPr>
        </p:nvSpPr>
        <p:spPr>
          <a:xfrm>
            <a:off x="311700" y="623525"/>
            <a:ext cx="8520600" cy="360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1400"/>
              <a:t>For Task Model -</a:t>
            </a:r>
            <a:endParaRPr sz="1400"/>
          </a:p>
          <a:p>
            <a:pPr indent="0" lvl="0" marL="0" rtl="0" algn="l">
              <a:spcBef>
                <a:spcPts val="1200"/>
              </a:spcBef>
              <a:spcAft>
                <a:spcPts val="0"/>
              </a:spcAft>
              <a:buClr>
                <a:schemeClr val="dk1"/>
              </a:buClr>
              <a:buSzPts val="1100"/>
              <a:buFont typeface="Arial"/>
              <a:buNone/>
            </a:pPr>
            <a:r>
              <a:rPr lang="en-GB" sz="1400"/>
              <a:t>{</a:t>
            </a:r>
            <a:endParaRPr sz="1400"/>
          </a:p>
          <a:p>
            <a:pPr indent="0" lvl="0" marL="0" rtl="0" algn="l">
              <a:spcBef>
                <a:spcPts val="1200"/>
              </a:spcBef>
              <a:spcAft>
                <a:spcPts val="0"/>
              </a:spcAft>
              <a:buClr>
                <a:schemeClr val="dk1"/>
              </a:buClr>
              <a:buSzPts val="1100"/>
              <a:buFont typeface="Arial"/>
              <a:buNone/>
            </a:pPr>
            <a:r>
              <a:rPr lang="en-GB" sz="1400"/>
              <a:t>    "ID": ,</a:t>
            </a:r>
            <a:endParaRPr sz="1400"/>
          </a:p>
          <a:p>
            <a:pPr indent="0" lvl="0" marL="0" rtl="0" algn="l">
              <a:spcBef>
                <a:spcPts val="1200"/>
              </a:spcBef>
              <a:spcAft>
                <a:spcPts val="0"/>
              </a:spcAft>
              <a:buClr>
                <a:schemeClr val="dk1"/>
              </a:buClr>
              <a:buSzPts val="1100"/>
              <a:buFont typeface="Arial"/>
              <a:buNone/>
            </a:pPr>
            <a:r>
              <a:rPr lang="en-GB" sz="1400"/>
              <a:t>    "title": "",</a:t>
            </a:r>
            <a:endParaRPr sz="1400"/>
          </a:p>
          <a:p>
            <a:pPr indent="0" lvl="0" marL="0" rtl="0" algn="l">
              <a:spcBef>
                <a:spcPts val="1200"/>
              </a:spcBef>
              <a:spcAft>
                <a:spcPts val="0"/>
              </a:spcAft>
              <a:buClr>
                <a:schemeClr val="dk1"/>
              </a:buClr>
              <a:buSzPts val="1100"/>
              <a:buFont typeface="Arial"/>
              <a:buNone/>
            </a:pPr>
            <a:r>
              <a:rPr lang="en-GB" sz="1400"/>
              <a:t>    "description": "",</a:t>
            </a:r>
            <a:endParaRPr sz="1400"/>
          </a:p>
          <a:p>
            <a:pPr indent="0" lvl="0" marL="0" rtl="0" algn="l">
              <a:spcBef>
                <a:spcPts val="1200"/>
              </a:spcBef>
              <a:spcAft>
                <a:spcPts val="0"/>
              </a:spcAft>
              <a:buClr>
                <a:schemeClr val="dk1"/>
              </a:buClr>
              <a:buSzPts val="1100"/>
              <a:buFont typeface="Arial"/>
              <a:buNone/>
            </a:pPr>
            <a:r>
              <a:rPr lang="en-GB" sz="1400"/>
              <a:t>    "duedate": "",</a:t>
            </a:r>
            <a:endParaRPr sz="1400"/>
          </a:p>
          <a:p>
            <a:pPr indent="0" lvl="0" marL="0" rtl="0" algn="l">
              <a:spcBef>
                <a:spcPts val="1200"/>
              </a:spcBef>
              <a:spcAft>
                <a:spcPts val="0"/>
              </a:spcAft>
              <a:buClr>
                <a:schemeClr val="dk1"/>
              </a:buClr>
              <a:buSzPts val="1100"/>
              <a:buFont typeface="Arial"/>
              <a:buNone/>
            </a:pPr>
            <a:r>
              <a:rPr lang="en-GB" sz="1400"/>
              <a:t>    "employeeId":</a:t>
            </a:r>
            <a:endParaRPr sz="1400"/>
          </a:p>
          <a:p>
            <a:pPr indent="0" lvl="0" marL="0" rtl="0" algn="l">
              <a:spcBef>
                <a:spcPts val="1200"/>
              </a:spcBef>
              <a:spcAft>
                <a:spcPts val="0"/>
              </a:spcAft>
              <a:buClr>
                <a:schemeClr val="dk1"/>
              </a:buClr>
              <a:buSzPts val="1100"/>
              <a:buFont typeface="Arial"/>
              <a:buNone/>
            </a:pPr>
            <a:r>
              <a:rPr lang="en-GB" sz="1400"/>
              <a:t>}</a:t>
            </a:r>
            <a:endParaRPr sz="1400"/>
          </a:p>
          <a:p>
            <a:pPr indent="0" lvl="0" marL="0" rtl="0" algn="l">
              <a:spcBef>
                <a:spcPts val="1200"/>
              </a:spcBef>
              <a:spcAft>
                <a:spcPts val="12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132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1800"/>
              <a:t>Entry Point for ExpressJs Application</a:t>
            </a:r>
            <a:endParaRPr b="1" sz="1800"/>
          </a:p>
        </p:txBody>
      </p:sp>
      <p:pic>
        <p:nvPicPr>
          <p:cNvPr id="67" name="Google Shape;67;p15"/>
          <p:cNvPicPr preferRelativeResize="0"/>
          <p:nvPr/>
        </p:nvPicPr>
        <p:blipFill>
          <a:blip r:embed="rId3">
            <a:alphaModFix/>
          </a:blip>
          <a:stretch>
            <a:fillRect/>
          </a:stretch>
        </p:blipFill>
        <p:spPr>
          <a:xfrm>
            <a:off x="311700" y="705600"/>
            <a:ext cx="4006900" cy="4092176"/>
          </a:xfrm>
          <a:prstGeom prst="rect">
            <a:avLst/>
          </a:prstGeom>
          <a:noFill/>
          <a:ln>
            <a:noFill/>
          </a:ln>
        </p:spPr>
      </p:pic>
      <p:sp>
        <p:nvSpPr>
          <p:cNvPr id="68" name="Google Shape;68;p15"/>
          <p:cNvSpPr txBox="1"/>
          <p:nvPr/>
        </p:nvSpPr>
        <p:spPr>
          <a:xfrm>
            <a:off x="5533975" y="1095875"/>
            <a:ext cx="363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9" name="Google Shape;69;p15"/>
          <p:cNvSpPr txBox="1"/>
          <p:nvPr/>
        </p:nvSpPr>
        <p:spPr>
          <a:xfrm>
            <a:off x="5399700" y="1008600"/>
            <a:ext cx="3432600" cy="3126300"/>
          </a:xfrm>
          <a:prstGeom prst="rect">
            <a:avLst/>
          </a:prstGeom>
          <a:noFill/>
          <a:ln>
            <a:noFill/>
          </a:ln>
        </p:spPr>
        <p:txBody>
          <a:bodyPr anchorCtr="0" anchor="t" bIns="91425" lIns="91425" spcFirstLastPara="1" rIns="91425" wrap="square" tIns="91425">
            <a:spAutoFit/>
          </a:bodyPr>
          <a:lstStyle/>
          <a:p>
            <a:pPr indent="457200" lvl="0" marL="0" rtl="0" algn="just">
              <a:lnSpc>
                <a:spcPct val="115000"/>
              </a:lnSpc>
              <a:spcBef>
                <a:spcPts val="0"/>
              </a:spcBef>
              <a:spcAft>
                <a:spcPts val="1200"/>
              </a:spcAft>
              <a:buNone/>
            </a:pPr>
            <a:r>
              <a:rPr lang="en-GB">
                <a:solidFill>
                  <a:schemeClr val="dk2"/>
                </a:solidFill>
              </a:rPr>
              <a:t>This code sets up an Express.js application with basic routing and error handling. It connects to a MongoDB database using Mongoose and defines routes using an external module (Routes). When the server is started, it listens on port 3000 and responds to requests based on the defined routes and middleware. The actual route implementations are likely located in the Routes module, which is imported and mounted in this main application file.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1" type="body"/>
          </p:nvPr>
        </p:nvSpPr>
        <p:spPr>
          <a:xfrm>
            <a:off x="311700" y="497525"/>
            <a:ext cx="8520600" cy="13962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1200"/>
              </a:spcAft>
              <a:buNone/>
            </a:pPr>
            <a:r>
              <a:rPr lang="en-GB" sz="1400"/>
              <a:t>As soon as the server is started by running ‘node server.js’, and if the application runs successfully, to ensure successful run of application, it will show the messages in the terminal about MongoURI and status of connection between Application and MongoDB database, as shown in image below, </a:t>
            </a:r>
            <a:r>
              <a:rPr lang="en-GB" sz="1400"/>
              <a:t>and will start listening on port 3000, </a:t>
            </a:r>
            <a:endParaRPr sz="1400"/>
          </a:p>
        </p:txBody>
      </p:sp>
      <p:pic>
        <p:nvPicPr>
          <p:cNvPr id="75" name="Google Shape;75;p16"/>
          <p:cNvPicPr preferRelativeResize="0"/>
          <p:nvPr/>
        </p:nvPicPr>
        <p:blipFill rotWithShape="1">
          <a:blip r:embed="rId3">
            <a:alphaModFix/>
          </a:blip>
          <a:srcRect b="86990" l="0" r="44858" t="0"/>
          <a:stretch/>
        </p:blipFill>
        <p:spPr>
          <a:xfrm>
            <a:off x="374675" y="1893725"/>
            <a:ext cx="8257326" cy="1095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223413" y="1806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800"/>
              <a:t>Establishing connection between Application and MongoDB Database</a:t>
            </a:r>
            <a:endParaRPr b="1" sz="1800"/>
          </a:p>
        </p:txBody>
      </p:sp>
      <p:pic>
        <p:nvPicPr>
          <p:cNvPr id="81" name="Google Shape;81;p17"/>
          <p:cNvPicPr preferRelativeResize="0"/>
          <p:nvPr/>
        </p:nvPicPr>
        <p:blipFill>
          <a:blip r:embed="rId3">
            <a:alphaModFix/>
          </a:blip>
          <a:stretch>
            <a:fillRect/>
          </a:stretch>
        </p:blipFill>
        <p:spPr>
          <a:xfrm>
            <a:off x="335725" y="939599"/>
            <a:ext cx="4307208" cy="4035949"/>
          </a:xfrm>
          <a:prstGeom prst="rect">
            <a:avLst/>
          </a:prstGeom>
          <a:noFill/>
          <a:ln>
            <a:noFill/>
          </a:ln>
        </p:spPr>
      </p:pic>
      <p:sp>
        <p:nvSpPr>
          <p:cNvPr id="82" name="Google Shape;82;p17"/>
          <p:cNvSpPr txBox="1"/>
          <p:nvPr/>
        </p:nvSpPr>
        <p:spPr>
          <a:xfrm>
            <a:off x="4841200" y="1173025"/>
            <a:ext cx="4135800" cy="3569100"/>
          </a:xfrm>
          <a:prstGeom prst="rect">
            <a:avLst/>
          </a:prstGeom>
          <a:noFill/>
          <a:ln>
            <a:noFill/>
          </a:ln>
        </p:spPr>
        <p:txBody>
          <a:bodyPr anchorCtr="0" anchor="t" bIns="91425" lIns="91425" spcFirstLastPara="1" rIns="91425" wrap="square" tIns="91425">
            <a:noAutofit/>
          </a:bodyPr>
          <a:lstStyle/>
          <a:p>
            <a:pPr indent="457200" lvl="0" marL="0" rtl="0" algn="just">
              <a:lnSpc>
                <a:spcPct val="115000"/>
              </a:lnSpc>
              <a:spcBef>
                <a:spcPts val="0"/>
              </a:spcBef>
              <a:spcAft>
                <a:spcPts val="0"/>
              </a:spcAft>
              <a:buClr>
                <a:schemeClr val="dk1"/>
              </a:buClr>
              <a:buSzPts val="1100"/>
              <a:buFont typeface="Arial"/>
              <a:buNone/>
            </a:pPr>
            <a:r>
              <a:rPr lang="en-GB">
                <a:solidFill>
                  <a:schemeClr val="dk2"/>
                </a:solidFill>
              </a:rPr>
              <a:t>This code sets up a connection to a MongoDB database, provides event handlers to log connection-related events, and ensures a graceful exit when the application is terminated. It's called from entry point Node.js application module to establish a database connection at the start of the application.</a:t>
            </a:r>
            <a:endParaRPr>
              <a:solidFill>
                <a:schemeClr val="dk2"/>
              </a:solidFill>
            </a:endParaRPr>
          </a:p>
          <a:p>
            <a:pPr indent="457200" lvl="0" marL="0" rtl="0" algn="just">
              <a:lnSpc>
                <a:spcPct val="115000"/>
              </a:lnSpc>
              <a:spcBef>
                <a:spcPts val="1200"/>
              </a:spcBef>
              <a:spcAft>
                <a:spcPts val="1200"/>
              </a:spcAft>
              <a:buNone/>
            </a:pPr>
            <a:r>
              <a:rPr lang="en-GB">
                <a:solidFill>
                  <a:schemeClr val="dk2"/>
                </a:solidFill>
              </a:rPr>
              <a:t>Essentially, this code is responsible for setting up a connection to a MongoDB database using the Mongoose library and handling various database-related events.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566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800"/>
              <a:t>Employee Model</a:t>
            </a:r>
            <a:endParaRPr b="1" sz="1800"/>
          </a:p>
        </p:txBody>
      </p:sp>
      <p:pic>
        <p:nvPicPr>
          <p:cNvPr id="88" name="Google Shape;88;p18"/>
          <p:cNvPicPr preferRelativeResize="0"/>
          <p:nvPr/>
        </p:nvPicPr>
        <p:blipFill>
          <a:blip r:embed="rId3">
            <a:alphaModFix/>
          </a:blip>
          <a:stretch>
            <a:fillRect/>
          </a:stretch>
        </p:blipFill>
        <p:spPr>
          <a:xfrm>
            <a:off x="311700" y="555850"/>
            <a:ext cx="3353400" cy="4465874"/>
          </a:xfrm>
          <a:prstGeom prst="rect">
            <a:avLst/>
          </a:prstGeom>
          <a:noFill/>
          <a:ln>
            <a:noFill/>
          </a:ln>
        </p:spPr>
      </p:pic>
      <p:sp>
        <p:nvSpPr>
          <p:cNvPr id="89" name="Google Shape;89;p18"/>
          <p:cNvSpPr txBox="1"/>
          <p:nvPr/>
        </p:nvSpPr>
        <p:spPr>
          <a:xfrm>
            <a:off x="5276100" y="1295688"/>
            <a:ext cx="3556200" cy="29862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GB"/>
              <a:t>This code defines a Mongoose schema and model for an "employee" in a MongoDB database. </a:t>
            </a:r>
            <a:endParaRPr/>
          </a:p>
          <a:p>
            <a:pPr indent="457200" lvl="0" marL="0" rtl="0" algn="l">
              <a:spcBef>
                <a:spcPts val="0"/>
              </a:spcBef>
              <a:spcAft>
                <a:spcPts val="0"/>
              </a:spcAft>
              <a:buNone/>
            </a:pPr>
            <a:r>
              <a:rPr lang="en-GB"/>
              <a:t>In summary, this code defines a Mongoose schema and model for storing and managing employee data in a MongoDB database. The schema defines the structure of an employee document, specifying the data types and constraints for each field. The model allows you to create, read, update, and delete employee records in the database using Mongoose's API.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0"/>
            <a:ext cx="8520600" cy="41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00"/>
              <a:t>Task Model</a:t>
            </a:r>
            <a:endParaRPr b="1" sz="1800"/>
          </a:p>
        </p:txBody>
      </p:sp>
      <p:pic>
        <p:nvPicPr>
          <p:cNvPr id="95" name="Google Shape;95;p19"/>
          <p:cNvPicPr preferRelativeResize="0"/>
          <p:nvPr/>
        </p:nvPicPr>
        <p:blipFill>
          <a:blip r:embed="rId3">
            <a:alphaModFix/>
          </a:blip>
          <a:stretch>
            <a:fillRect/>
          </a:stretch>
        </p:blipFill>
        <p:spPr>
          <a:xfrm>
            <a:off x="311700" y="508175"/>
            <a:ext cx="3679226" cy="4470376"/>
          </a:xfrm>
          <a:prstGeom prst="rect">
            <a:avLst/>
          </a:prstGeom>
          <a:noFill/>
          <a:ln>
            <a:noFill/>
          </a:ln>
        </p:spPr>
      </p:pic>
      <p:sp>
        <p:nvSpPr>
          <p:cNvPr id="96" name="Google Shape;96;p19"/>
          <p:cNvSpPr txBox="1"/>
          <p:nvPr/>
        </p:nvSpPr>
        <p:spPr>
          <a:xfrm>
            <a:off x="4698600" y="1294200"/>
            <a:ext cx="4133700" cy="25551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GB"/>
              <a:t>This code defines a Mongoose schema and model for a "task" in a MongoDB database.</a:t>
            </a:r>
            <a:endParaRPr/>
          </a:p>
          <a:p>
            <a:pPr indent="457200" lvl="0" marL="0" rtl="0" algn="l">
              <a:spcBef>
                <a:spcPts val="0"/>
              </a:spcBef>
              <a:spcAft>
                <a:spcPts val="0"/>
              </a:spcAft>
              <a:buNone/>
            </a:pPr>
            <a:r>
              <a:rPr lang="en-GB"/>
              <a:t>In summary, this code defines a Mongoose schema and model for storing and managing task data in a MongoDB database. The schema defines the structure of a task document, specifying the data types and constraints for each field. The model allows you to create, read, update, and delete task records in the database using Mongoose's API. Each task document will be stored in a MongoDB collection named "task."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98675"/>
            <a:ext cx="8520600" cy="50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800"/>
              <a:t>Client-Application Routes handled by Controller</a:t>
            </a:r>
            <a:endParaRPr b="1" sz="1800"/>
          </a:p>
        </p:txBody>
      </p:sp>
      <p:pic>
        <p:nvPicPr>
          <p:cNvPr id="102" name="Google Shape;102;p20"/>
          <p:cNvPicPr preferRelativeResize="0"/>
          <p:nvPr/>
        </p:nvPicPr>
        <p:blipFill>
          <a:blip r:embed="rId3">
            <a:alphaModFix/>
          </a:blip>
          <a:stretch>
            <a:fillRect/>
          </a:stretch>
        </p:blipFill>
        <p:spPr>
          <a:xfrm>
            <a:off x="1730738" y="728650"/>
            <a:ext cx="5682524" cy="4286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idx="1" type="body"/>
          </p:nvPr>
        </p:nvSpPr>
        <p:spPr>
          <a:xfrm>
            <a:off x="311700" y="220500"/>
            <a:ext cx="8520600" cy="47025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lang="en-GB" sz="1400"/>
              <a:t>Node.js code in above screenshot defines a set of routes using Express.js Router (express.Router()) for handling employee-related data and tasks. These routes correspond to various CRUD (Create, Read, Update, Delete) operations for employees and tasks. </a:t>
            </a:r>
            <a:endParaRPr sz="1400"/>
          </a:p>
          <a:p>
            <a:pPr indent="457200" lvl="0" marL="0" rtl="0" algn="just">
              <a:spcBef>
                <a:spcPts val="1200"/>
              </a:spcBef>
              <a:spcAft>
                <a:spcPts val="0"/>
              </a:spcAft>
              <a:buNone/>
            </a:pPr>
            <a:r>
              <a:rPr lang="en-GB" sz="1400"/>
              <a:t>As soon as the client sends request at server side, server invokes appropriate function present in controller module based on specified path i.e. controller will then handles requests and performs appropriate function, further the communication with database is also handled by controller</a:t>
            </a:r>
            <a:endParaRPr sz="1400"/>
          </a:p>
          <a:p>
            <a:pPr indent="457200" lvl="0" marL="0" rtl="0" algn="just">
              <a:spcBef>
                <a:spcPts val="1200"/>
              </a:spcBef>
              <a:spcAft>
                <a:spcPts val="1200"/>
              </a:spcAft>
              <a:buNone/>
            </a:pPr>
            <a:r>
              <a:rPr lang="en-GB" sz="1400"/>
              <a:t>These routes serve as an interface to interact with employee and task data in the application. The actual logic for handling these routes is implemented in the ‘companyController’ module, which is responsible for processing the incoming requests, interacting with the database models, and sending responses to the client.</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