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17" r:id="rId5"/>
    <p:sldId id="309" r:id="rId6"/>
    <p:sldId id="310" r:id="rId7"/>
    <p:sldId id="322" r:id="rId8"/>
    <p:sldId id="312" r:id="rId9"/>
    <p:sldId id="316" r:id="rId10"/>
    <p:sldId id="323" r:id="rId11"/>
    <p:sldId id="314" r:id="rId12"/>
    <p:sldId id="304" r:id="rId13"/>
    <p:sldId id="318" r:id="rId14"/>
    <p:sldId id="319" r:id="rId15"/>
    <p:sldId id="315" r:id="rId16"/>
    <p:sldId id="320" r:id="rId17"/>
    <p:sldId id="32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405" autoAdjust="0"/>
  </p:normalViewPr>
  <p:slideViewPr>
    <p:cSldViewPr snapToGrid="0">
      <p:cViewPr varScale="1">
        <p:scale>
          <a:sx n="70" d="100"/>
          <a:sy n="70" d="100"/>
        </p:scale>
        <p:origin x="701" y="64"/>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11/26/2024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11/26/2024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1229065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2279433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207089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3067824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hyperlink" Target="https://doi.org/10.1080/27690911.2023.2225698" TargetMode="External"/><Relationship Id="rId3" Type="http://schemas.openxmlformats.org/officeDocument/2006/relationships/hyperlink" Target="https://doi.org/10.1016/j.health.2021.100001" TargetMode="External"/><Relationship Id="rId7" Type="http://schemas.openxmlformats.org/officeDocument/2006/relationships/hyperlink" Target="https://doi.org/10.31449/inf.v48i1.4611"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doi.org/10.1371/journal.pone.0292980" TargetMode="External"/><Relationship Id="rId5" Type="http://schemas.openxmlformats.org/officeDocument/2006/relationships/hyperlink" Target="https://doi.org/10.1016/j.bspc.2021.102681" TargetMode="External"/><Relationship Id="rId4" Type="http://schemas.openxmlformats.org/officeDocument/2006/relationships/hyperlink" Target="https://doi.org/10.3390/electronics11244086"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jomude.com/index.php/jomude/article/view/109" TargetMode="External"/><Relationship Id="rId2" Type="http://schemas.openxmlformats.org/officeDocument/2006/relationships/hyperlink" Target="https://doi.org/10.3390/cancers15092443" TargetMode="External"/><Relationship Id="rId1" Type="http://schemas.openxmlformats.org/officeDocument/2006/relationships/slideLayout" Target="../slideLayouts/slideLayout7.xml"/><Relationship Id="rId6" Type="http://schemas.openxmlformats.org/officeDocument/2006/relationships/hyperlink" Target="https://doi.org/10.1007/s44230-023-00027-1" TargetMode="External"/><Relationship Id="rId5" Type="http://schemas.openxmlformats.org/officeDocument/2006/relationships/hyperlink" Target="https://doi.org/10.3390/diagnostics13081506" TargetMode="External"/><Relationship Id="rId4" Type="http://schemas.openxmlformats.org/officeDocument/2006/relationships/hyperlink" Target="https://doi.org/10.1007/s00521-024-10171-9"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007/s00521-024-10171-9" TargetMode="External"/><Relationship Id="rId2" Type="http://schemas.openxmlformats.org/officeDocument/2006/relationships/hyperlink" Target="https://doi.org/10.3390/asi6020032" TargetMode="External"/><Relationship Id="rId1" Type="http://schemas.openxmlformats.org/officeDocument/2006/relationships/slideLayout" Target="../slideLayouts/slideLayout10.xml"/><Relationship Id="rId5" Type="http://schemas.openxmlformats.org/officeDocument/2006/relationships/hyperlink" Target="https://dergipark.org.tr/en/pub/jcs" TargetMode="External"/><Relationship Id="rId4" Type="http://schemas.openxmlformats.org/officeDocument/2006/relationships/hyperlink" Target="https://doi.org/10.3390/diagnostics13081506"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371/journal.pone.0307571" TargetMode="External"/><Relationship Id="rId2" Type="http://schemas.openxmlformats.org/officeDocument/2006/relationships/hyperlink" Target="http://dergipark.org.tr/politeknik" TargetMode="External"/><Relationship Id="rId1" Type="http://schemas.openxmlformats.org/officeDocument/2006/relationships/slideLayout" Target="../slideLayouts/slideLayout10.xml"/><Relationship Id="rId5" Type="http://schemas.openxmlformats.org/officeDocument/2006/relationships/hyperlink" Target="https://doi.org/10.1038/s41598-022-21724-0" TargetMode="External"/><Relationship Id="rId4" Type="http://schemas.openxmlformats.org/officeDocument/2006/relationships/hyperlink" Target="https://doi.org/10.1155/2023/9686697"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title"/>
          </p:nvPr>
        </p:nvSpPr>
        <p:spPr>
          <a:xfrm>
            <a:off x="5860026" y="805768"/>
            <a:ext cx="10360152" cy="914400"/>
          </a:xfrm>
        </p:spPr>
        <p:txBody>
          <a:bodyPr anchor="ctr"/>
          <a:lstStyle/>
          <a:p>
            <a:r>
              <a:rPr lang="en-US" sz="4400" dirty="0"/>
              <a:t>MINOR</a:t>
            </a:r>
            <a:r>
              <a:rPr lang="en-US" dirty="0"/>
              <a:t>   </a:t>
            </a:r>
            <a:r>
              <a:rPr lang="en-US" sz="4400" dirty="0"/>
              <a:t>PROJECT</a:t>
            </a:r>
            <a:endParaRPr lang="en-US" dirty="0"/>
          </a:p>
        </p:txBody>
      </p:sp>
      <p:sp>
        <p:nvSpPr>
          <p:cNvPr id="4" name="TextBox 3">
            <a:extLst>
              <a:ext uri="{FF2B5EF4-FFF2-40B4-BE49-F238E27FC236}">
                <a16:creationId xmlns:a16="http://schemas.microsoft.com/office/drawing/2014/main" id="{8EF0BA69-C7E8-65D6-EEAC-35D880B24805}"/>
              </a:ext>
            </a:extLst>
          </p:cNvPr>
          <p:cNvSpPr txBox="1"/>
          <p:nvPr/>
        </p:nvSpPr>
        <p:spPr>
          <a:xfrm>
            <a:off x="6096000" y="2688832"/>
            <a:ext cx="4218039" cy="3139321"/>
          </a:xfrm>
          <a:prstGeom prst="rect">
            <a:avLst/>
          </a:prstGeom>
          <a:noFill/>
        </p:spPr>
        <p:txBody>
          <a:bodyPr wrap="square" rtlCol="0">
            <a:spAutoFit/>
          </a:bodyPr>
          <a:lstStyle/>
          <a:p>
            <a:r>
              <a:rPr lang="en-IN" dirty="0">
                <a:solidFill>
                  <a:schemeClr val="bg2">
                    <a:lumMod val="10000"/>
                  </a:schemeClr>
                </a:solidFill>
              </a:rPr>
              <a:t>SUBMITTED BY :</a:t>
            </a:r>
          </a:p>
          <a:p>
            <a:r>
              <a:rPr lang="en-IN" dirty="0">
                <a:solidFill>
                  <a:schemeClr val="bg2">
                    <a:lumMod val="10000"/>
                  </a:schemeClr>
                </a:solidFill>
              </a:rPr>
              <a:t>Prateek Kumar 		22103052</a:t>
            </a:r>
          </a:p>
          <a:p>
            <a:r>
              <a:rPr lang="en-IN" dirty="0">
                <a:solidFill>
                  <a:schemeClr val="bg2">
                    <a:lumMod val="10000"/>
                  </a:schemeClr>
                </a:solidFill>
              </a:rPr>
              <a:t>Vedant Singh Chauhan	22103058</a:t>
            </a:r>
          </a:p>
          <a:p>
            <a:r>
              <a:rPr lang="en-IN" dirty="0">
                <a:solidFill>
                  <a:schemeClr val="bg2">
                    <a:lumMod val="10000"/>
                  </a:schemeClr>
                </a:solidFill>
              </a:rPr>
              <a:t>Shivam Singh 		22103031</a:t>
            </a:r>
          </a:p>
          <a:p>
            <a:endParaRPr lang="en-IN" dirty="0">
              <a:solidFill>
                <a:schemeClr val="bg2">
                  <a:lumMod val="10000"/>
                </a:schemeClr>
              </a:solidFill>
            </a:endParaRPr>
          </a:p>
          <a:p>
            <a:r>
              <a:rPr lang="en-IN" dirty="0">
                <a:solidFill>
                  <a:schemeClr val="bg2">
                    <a:lumMod val="10000"/>
                  </a:schemeClr>
                </a:solidFill>
              </a:rPr>
              <a:t>Submitted to:</a:t>
            </a:r>
          </a:p>
          <a:p>
            <a:r>
              <a:rPr lang="en-IN" dirty="0" err="1">
                <a:solidFill>
                  <a:schemeClr val="bg2">
                    <a:lumMod val="10000"/>
                  </a:schemeClr>
                </a:solidFill>
              </a:rPr>
              <a:t>Dr.</a:t>
            </a:r>
            <a:r>
              <a:rPr lang="en-IN" dirty="0">
                <a:solidFill>
                  <a:schemeClr val="bg2">
                    <a:lumMod val="10000"/>
                  </a:schemeClr>
                </a:solidFill>
              </a:rPr>
              <a:t> </a:t>
            </a:r>
            <a:r>
              <a:rPr lang="en-IN">
                <a:solidFill>
                  <a:schemeClr val="bg2">
                    <a:lumMod val="10000"/>
                  </a:schemeClr>
                </a:solidFill>
              </a:rPr>
              <a:t>Kashav</a:t>
            </a:r>
            <a:r>
              <a:rPr lang="en-IN" dirty="0">
                <a:solidFill>
                  <a:schemeClr val="bg2">
                    <a:lumMod val="10000"/>
                  </a:schemeClr>
                </a:solidFill>
              </a:rPr>
              <a:t> Ajmera</a:t>
            </a:r>
          </a:p>
          <a:p>
            <a:r>
              <a:rPr lang="en-IN" dirty="0">
                <a:solidFill>
                  <a:schemeClr val="bg2">
                    <a:lumMod val="10000"/>
                  </a:schemeClr>
                </a:solidFill>
              </a:rPr>
              <a:t>Ms. Kirti Jain</a:t>
            </a:r>
          </a:p>
          <a:p>
            <a:endParaRPr lang="en-IN" dirty="0">
              <a:solidFill>
                <a:schemeClr val="bg2">
                  <a:lumMod val="10000"/>
                </a:schemeClr>
              </a:solidFill>
            </a:endParaRPr>
          </a:p>
          <a:p>
            <a:r>
              <a:rPr lang="en-IN" dirty="0">
                <a:solidFill>
                  <a:schemeClr val="bg2">
                    <a:lumMod val="10000"/>
                  </a:schemeClr>
                </a:solidFill>
              </a:rPr>
              <a:t>Mentor:</a:t>
            </a:r>
          </a:p>
          <a:p>
            <a:r>
              <a:rPr lang="en-IN" dirty="0" err="1">
                <a:solidFill>
                  <a:schemeClr val="bg2">
                    <a:lumMod val="10000"/>
                  </a:schemeClr>
                </a:solidFill>
              </a:rPr>
              <a:t>Dr.</a:t>
            </a:r>
            <a:r>
              <a:rPr lang="en-IN" dirty="0">
                <a:solidFill>
                  <a:schemeClr val="bg2">
                    <a:lumMod val="10000"/>
                  </a:schemeClr>
                </a:solidFill>
              </a:rPr>
              <a:t> Kavita Pandey</a:t>
            </a:r>
          </a:p>
        </p:txBody>
      </p:sp>
      <p:pic>
        <p:nvPicPr>
          <p:cNvPr id="6" name="Picture 5">
            <a:extLst>
              <a:ext uri="{FF2B5EF4-FFF2-40B4-BE49-F238E27FC236}">
                <a16:creationId xmlns:a16="http://schemas.microsoft.com/office/drawing/2014/main" id="{0C0FAD68-3AE3-00FB-4AD2-BB6E7C353855}"/>
              </a:ext>
            </a:extLst>
          </p:cNvPr>
          <p:cNvPicPr>
            <a:picLocks noChangeAspect="1"/>
          </p:cNvPicPr>
          <p:nvPr/>
        </p:nvPicPr>
        <p:blipFill>
          <a:blip r:embed="rId3"/>
          <a:stretch>
            <a:fillRect/>
          </a:stretch>
        </p:blipFill>
        <p:spPr>
          <a:xfrm>
            <a:off x="495636" y="805768"/>
            <a:ext cx="4218039" cy="5246463"/>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A27F1F-F698-6108-4257-BAD650BEF814}"/>
              </a:ext>
            </a:extLst>
          </p:cNvPr>
          <p:cNvPicPr>
            <a:picLocks noChangeAspect="1"/>
          </p:cNvPicPr>
          <p:nvPr/>
        </p:nvPicPr>
        <p:blipFill>
          <a:blip r:embed="rId3"/>
          <a:stretch>
            <a:fillRect/>
          </a:stretch>
        </p:blipFill>
        <p:spPr>
          <a:xfrm>
            <a:off x="698417" y="169713"/>
            <a:ext cx="10008587" cy="6858000"/>
          </a:xfrm>
          <a:prstGeom prst="rect">
            <a:avLst/>
          </a:prstGeom>
        </p:spPr>
      </p:pic>
    </p:spTree>
    <p:extLst>
      <p:ext uri="{BB962C8B-B14F-4D97-AF65-F5344CB8AC3E}">
        <p14:creationId xmlns:p14="http://schemas.microsoft.com/office/powerpoint/2010/main" val="3435081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649323" y="914400"/>
            <a:ext cx="4504884" cy="2340079"/>
          </a:xfrm>
        </p:spPr>
        <p:txBody>
          <a:bodyPr/>
          <a:lstStyle/>
          <a:p>
            <a:r>
              <a:rPr lang="en-US" sz="3200" dirty="0">
                <a:latin typeface="Times New Roman" panose="02020603050405020304" pitchFamily="18" charset="0"/>
                <a:cs typeface="Times New Roman" panose="02020603050405020304" pitchFamily="18" charset="0"/>
              </a:rPr>
              <a:t>MODEL SELECTION AND SETUP</a:t>
            </a:r>
          </a:p>
        </p:txBody>
      </p:sp>
      <p:sp>
        <p:nvSpPr>
          <p:cNvPr id="4" name="TextBox 3">
            <a:extLst>
              <a:ext uri="{FF2B5EF4-FFF2-40B4-BE49-F238E27FC236}">
                <a16:creationId xmlns:a16="http://schemas.microsoft.com/office/drawing/2014/main" id="{19819ABC-7705-90EE-F75F-645454276499}"/>
              </a:ext>
            </a:extLst>
          </p:cNvPr>
          <p:cNvSpPr txBox="1"/>
          <p:nvPr/>
        </p:nvSpPr>
        <p:spPr>
          <a:xfrm>
            <a:off x="5919020" y="1514167"/>
            <a:ext cx="5006327" cy="3693319"/>
          </a:xfrm>
          <a:prstGeom prst="rect">
            <a:avLst/>
          </a:prstGeom>
          <a:noFill/>
        </p:spPr>
        <p:txBody>
          <a:bodyPr wrap="square" rtlCol="0">
            <a:spAutoFit/>
          </a:bodyPr>
          <a:lstStyle/>
          <a:p>
            <a:r>
              <a:rPr lang="en-US" b="1" dirty="0"/>
              <a:t>CNN ARCHITECTURE</a:t>
            </a:r>
            <a:br>
              <a:rPr lang="en-US" dirty="0"/>
            </a:br>
            <a:r>
              <a:rPr lang="en-US" dirty="0"/>
              <a:t>Selected the CNN </a:t>
            </a:r>
            <a:r>
              <a:rPr lang="en-US" dirty="0" err="1"/>
              <a:t>MobileNet</a:t>
            </a:r>
            <a:r>
              <a:rPr lang="en-US" dirty="0"/>
              <a:t>, known for its high accuracy and efficiency in image classification tasks.</a:t>
            </a:r>
          </a:p>
          <a:p>
            <a:endParaRPr lang="en-US" dirty="0"/>
          </a:p>
          <a:p>
            <a:r>
              <a:rPr lang="en-US" b="1" dirty="0"/>
              <a:t>PRE-TRAINED MODEL</a:t>
            </a:r>
            <a:br>
              <a:rPr lang="en-US" dirty="0"/>
            </a:br>
            <a:r>
              <a:rPr lang="en-US" dirty="0"/>
              <a:t>Using a pre-trained model and fine-tune the weights for the specific task of PCOS detection.</a:t>
            </a:r>
          </a:p>
          <a:p>
            <a:endParaRPr lang="en-US" dirty="0"/>
          </a:p>
          <a:p>
            <a:r>
              <a:rPr lang="en-US" b="1" dirty="0"/>
              <a:t>MODEL SETUP</a:t>
            </a:r>
            <a:br>
              <a:rPr lang="en-US" dirty="0"/>
            </a:br>
            <a:r>
              <a:rPr lang="en-US" dirty="0"/>
              <a:t>Define the input layer and configure the output layer for binary classification (PCOS-positive or PCOS-negative).</a:t>
            </a:r>
          </a:p>
          <a:p>
            <a:endParaRPr lang="en-IN" dirty="0"/>
          </a:p>
        </p:txBody>
      </p:sp>
    </p:spTree>
    <p:extLst>
      <p:ext uri="{BB962C8B-B14F-4D97-AF65-F5344CB8AC3E}">
        <p14:creationId xmlns:p14="http://schemas.microsoft.com/office/powerpoint/2010/main" val="3594429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701584" y="622372"/>
            <a:ext cx="5449824" cy="771277"/>
          </a:xfrm>
        </p:spPr>
        <p:txBody>
          <a:bodyPr/>
          <a:lstStyle/>
          <a:p>
            <a:r>
              <a:rPr lang="en-US" sz="3200" dirty="0"/>
              <a:t>MODEL TRAINING</a:t>
            </a:r>
          </a:p>
        </p:txBody>
      </p:sp>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294967295"/>
          </p:nvPr>
        </p:nvSpPr>
        <p:spPr>
          <a:xfrm>
            <a:off x="11530013" y="5880100"/>
            <a:ext cx="661987" cy="895350"/>
          </a:xfrm>
        </p:spPr>
        <p:txBody>
          <a:bodyPr/>
          <a:lstStyle/>
          <a:p>
            <a:fld id="{58FB4751-880F-D840-AAA9-3A15815CC996}" type="slidenum">
              <a:rPr lang="en-US" smtClean="0"/>
              <a:pPr/>
              <a:t>12</a:t>
            </a:fld>
            <a:endParaRPr lang="en-US" dirty="0"/>
          </a:p>
        </p:txBody>
      </p:sp>
      <p:sp>
        <p:nvSpPr>
          <p:cNvPr id="2" name="TextBox 1">
            <a:extLst>
              <a:ext uri="{FF2B5EF4-FFF2-40B4-BE49-F238E27FC236}">
                <a16:creationId xmlns:a16="http://schemas.microsoft.com/office/drawing/2014/main" id="{A989DFD5-45FE-9320-E250-1A1BD49C647A}"/>
              </a:ext>
            </a:extLst>
          </p:cNvPr>
          <p:cNvSpPr txBox="1"/>
          <p:nvPr/>
        </p:nvSpPr>
        <p:spPr>
          <a:xfrm>
            <a:off x="701584" y="1543076"/>
            <a:ext cx="11044737" cy="3416320"/>
          </a:xfrm>
          <a:prstGeom prst="rect">
            <a:avLst/>
          </a:prstGeom>
          <a:noFill/>
        </p:spPr>
        <p:txBody>
          <a:bodyPr wrap="square" rtlCol="0">
            <a:spAutoFit/>
          </a:bodyPr>
          <a:lstStyle/>
          <a:p>
            <a:endParaRPr lang="en-US" dirty="0"/>
          </a:p>
          <a:p>
            <a:r>
              <a:rPr lang="en-US" b="1" dirty="0"/>
              <a:t>TRAINING</a:t>
            </a:r>
            <a:br>
              <a:rPr lang="en-US" dirty="0"/>
            </a:br>
            <a:r>
              <a:rPr lang="en-US" dirty="0"/>
              <a:t>We will be training the model on the augmented dataset, while monitoring performance on the validation set. </a:t>
            </a:r>
          </a:p>
          <a:p>
            <a:endParaRPr lang="en-US" dirty="0"/>
          </a:p>
          <a:p>
            <a:r>
              <a:rPr lang="en-US" b="1" dirty="0"/>
              <a:t>TESTING</a:t>
            </a:r>
            <a:br>
              <a:rPr lang="en-US" dirty="0"/>
            </a:br>
            <a:r>
              <a:rPr lang="en-US" dirty="0"/>
              <a:t>Test the trained model on the unseen test dataset to evaluate its generalization capability.</a:t>
            </a:r>
          </a:p>
          <a:p>
            <a:endParaRPr lang="en-US" dirty="0"/>
          </a:p>
          <a:p>
            <a:r>
              <a:rPr lang="en-US" b="1" dirty="0"/>
              <a:t>PERFORMANCE METRICS</a:t>
            </a:r>
            <a:br>
              <a:rPr lang="en-US" dirty="0"/>
            </a:br>
            <a:r>
              <a:rPr lang="en-US" dirty="0"/>
              <a:t>Compute key performance metrics like Accuracy to quantify the model’s ability to detect PCOS.</a:t>
            </a:r>
          </a:p>
          <a:p>
            <a:endParaRPr lang="en-US" dirty="0"/>
          </a:p>
          <a:p>
            <a:endParaRPr lang="en-IN" dirty="0"/>
          </a:p>
          <a:p>
            <a:endParaRPr lang="en-US" dirty="0"/>
          </a:p>
        </p:txBody>
      </p:sp>
    </p:spTree>
    <p:extLst>
      <p:ext uri="{BB962C8B-B14F-4D97-AF65-F5344CB8AC3E}">
        <p14:creationId xmlns:p14="http://schemas.microsoft.com/office/powerpoint/2010/main" val="306499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678425" y="706617"/>
            <a:ext cx="6833420" cy="551912"/>
          </a:xfrm>
        </p:spPr>
        <p:txBody>
          <a:bodyPr/>
          <a:lstStyle/>
          <a:p>
            <a:r>
              <a:rPr lang="en-US" dirty="0"/>
              <a:t>GRAD-CAM  INTEGRATION</a:t>
            </a:r>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13</a:t>
            </a:fld>
            <a:endParaRPr lang="en-US" dirty="0"/>
          </a:p>
        </p:txBody>
      </p:sp>
      <p:sp>
        <p:nvSpPr>
          <p:cNvPr id="6" name="TextBox 5">
            <a:extLst>
              <a:ext uri="{FF2B5EF4-FFF2-40B4-BE49-F238E27FC236}">
                <a16:creationId xmlns:a16="http://schemas.microsoft.com/office/drawing/2014/main" id="{CE3ABC6B-70B1-CCC1-D938-0E7F0F308503}"/>
              </a:ext>
            </a:extLst>
          </p:cNvPr>
          <p:cNvSpPr txBox="1"/>
          <p:nvPr/>
        </p:nvSpPr>
        <p:spPr>
          <a:xfrm>
            <a:off x="678425" y="1859339"/>
            <a:ext cx="10048568" cy="3139321"/>
          </a:xfrm>
          <a:prstGeom prst="rect">
            <a:avLst/>
          </a:prstGeom>
          <a:noFill/>
        </p:spPr>
        <p:txBody>
          <a:bodyPr wrap="square" rtlCol="0">
            <a:spAutoFit/>
          </a:bodyPr>
          <a:lstStyle/>
          <a:p>
            <a:r>
              <a:rPr lang="en-US" b="1" dirty="0"/>
              <a:t>IMPLEMENT GRAD-CAM TO GENERATE CLASS ACTIVATION HEATMAPS</a:t>
            </a:r>
          </a:p>
          <a:p>
            <a:br>
              <a:rPr lang="en-US" dirty="0"/>
            </a:br>
            <a:r>
              <a:rPr lang="en-US" dirty="0"/>
              <a:t>Visualizing the regions in the ultrasound images that contributed the most to the model’s diagnosis. These heatmaps will overlay on the original images, highlighting areas such as ovarian cysts or other relevant features that the model used for its decision-making.</a:t>
            </a:r>
          </a:p>
          <a:p>
            <a:endParaRPr lang="en-US" dirty="0"/>
          </a:p>
          <a:p>
            <a:r>
              <a:rPr lang="en-US" b="1" dirty="0"/>
              <a:t>VISUAL EXPLANATIONS</a:t>
            </a:r>
          </a:p>
          <a:p>
            <a:br>
              <a:rPr lang="en-US" dirty="0"/>
            </a:br>
            <a:r>
              <a:rPr lang="en-US" dirty="0"/>
              <a:t>The generated heatmaps provide interpretable insights into the CNN model’s decision, revealing whether the model is focusing on clinically relevant areas.</a:t>
            </a:r>
          </a:p>
          <a:p>
            <a:endParaRPr lang="en-US" dirty="0"/>
          </a:p>
        </p:txBody>
      </p:sp>
    </p:spTree>
    <p:extLst>
      <p:ext uri="{BB962C8B-B14F-4D97-AF65-F5344CB8AC3E}">
        <p14:creationId xmlns:p14="http://schemas.microsoft.com/office/powerpoint/2010/main" val="3075181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796412" y="973393"/>
            <a:ext cx="8721213" cy="645337"/>
          </a:xfrm>
        </p:spPr>
        <p:txBody>
          <a:bodyPr/>
          <a:lstStyle/>
          <a:p>
            <a:r>
              <a:rPr lang="en-US" dirty="0"/>
              <a:t>ANALYSIS OF GRAD-CAM HEATMAPS</a:t>
            </a:r>
          </a:p>
        </p:txBody>
      </p:sp>
      <p:sp>
        <p:nvSpPr>
          <p:cNvPr id="6" name="TextBox 5">
            <a:extLst>
              <a:ext uri="{FF2B5EF4-FFF2-40B4-BE49-F238E27FC236}">
                <a16:creationId xmlns:a16="http://schemas.microsoft.com/office/drawing/2014/main" id="{23C0EF0F-8F83-B885-2EB7-34D5886C80E6}"/>
              </a:ext>
            </a:extLst>
          </p:cNvPr>
          <p:cNvSpPr txBox="1"/>
          <p:nvPr/>
        </p:nvSpPr>
        <p:spPr>
          <a:xfrm>
            <a:off x="796413" y="2376948"/>
            <a:ext cx="10697497" cy="2862322"/>
          </a:xfrm>
          <a:prstGeom prst="rect">
            <a:avLst/>
          </a:prstGeom>
          <a:noFill/>
        </p:spPr>
        <p:txBody>
          <a:bodyPr wrap="square" rtlCol="0">
            <a:spAutoFit/>
          </a:bodyPr>
          <a:lstStyle/>
          <a:p>
            <a:pPr algn="just"/>
            <a:r>
              <a:rPr lang="en-US" dirty="0"/>
              <a:t>Evaluate the heatmaps to ensure that the CNN model is focusing on meaningful regions in the images (e.g., cystic formations in the ovaries). If the model is focusing on irrelevant regions, adjustments can be made to the architecture or training data.</a:t>
            </a:r>
          </a:p>
          <a:p>
            <a:pPr algn="just"/>
            <a:endParaRPr lang="en-US" dirty="0"/>
          </a:p>
          <a:p>
            <a:pPr algn="just"/>
            <a:endParaRPr lang="en-US" dirty="0"/>
          </a:p>
          <a:p>
            <a:pPr algn="just"/>
            <a:r>
              <a:rPr lang="en-US" b="1" dirty="0"/>
              <a:t>TRUST BUILDING</a:t>
            </a:r>
          </a:p>
          <a:p>
            <a:pPr algn="just"/>
            <a:r>
              <a:rPr lang="en-US" dirty="0"/>
              <a:t>By demonstrating that the CNN model bases its predictions on medically relevant areas, trust in the model is established. This transparency bridges the gap between AI predictions and clinical decision-making, making the model a reliable tool for PCOS diagnosis.</a:t>
            </a:r>
          </a:p>
          <a:p>
            <a:pPr algn="just"/>
            <a:endParaRPr lang="en-IN" dirty="0"/>
          </a:p>
        </p:txBody>
      </p:sp>
    </p:spTree>
    <p:extLst>
      <p:ext uri="{BB962C8B-B14F-4D97-AF65-F5344CB8AC3E}">
        <p14:creationId xmlns:p14="http://schemas.microsoft.com/office/powerpoint/2010/main" val="21990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a:t>
            </a:fld>
            <a:endParaRPr lang="en-US" dirty="0"/>
          </a:p>
        </p:txBody>
      </p:sp>
      <p:sp>
        <p:nvSpPr>
          <p:cNvPr id="6" name="TextBox 5">
            <a:extLst>
              <a:ext uri="{FF2B5EF4-FFF2-40B4-BE49-F238E27FC236}">
                <a16:creationId xmlns:a16="http://schemas.microsoft.com/office/drawing/2014/main" id="{9C20CA97-3072-0454-8E57-6EF53070BC08}"/>
              </a:ext>
            </a:extLst>
          </p:cNvPr>
          <p:cNvSpPr txBox="1"/>
          <p:nvPr/>
        </p:nvSpPr>
        <p:spPr>
          <a:xfrm>
            <a:off x="658761" y="500175"/>
            <a:ext cx="4817808" cy="707886"/>
          </a:xfrm>
          <a:prstGeom prst="rect">
            <a:avLst/>
          </a:prstGeom>
          <a:noFill/>
        </p:spPr>
        <p:txBody>
          <a:bodyPr wrap="square" rtlCol="0">
            <a:spAutoFit/>
          </a:bodyPr>
          <a:lstStyle/>
          <a:p>
            <a:r>
              <a:rPr lang="en-IN" sz="4000" b="1" dirty="0"/>
              <a:t>INTRODUCTION</a:t>
            </a:r>
          </a:p>
        </p:txBody>
      </p:sp>
      <p:sp>
        <p:nvSpPr>
          <p:cNvPr id="7" name="TextBox 6">
            <a:extLst>
              <a:ext uri="{FF2B5EF4-FFF2-40B4-BE49-F238E27FC236}">
                <a16:creationId xmlns:a16="http://schemas.microsoft.com/office/drawing/2014/main" id="{78F40E74-C7FD-4BF3-0644-6C4F5D7E6CBB}"/>
              </a:ext>
            </a:extLst>
          </p:cNvPr>
          <p:cNvSpPr txBox="1"/>
          <p:nvPr/>
        </p:nvSpPr>
        <p:spPr>
          <a:xfrm>
            <a:off x="658761" y="1208061"/>
            <a:ext cx="10874478" cy="5632311"/>
          </a:xfrm>
          <a:prstGeom prst="rect">
            <a:avLst/>
          </a:prstGeom>
          <a:noFill/>
        </p:spPr>
        <p:txBody>
          <a:bodyPr wrap="square" rtlCol="0">
            <a:spAutoFit/>
          </a:bodyPr>
          <a:lstStyle/>
          <a:p>
            <a:pPr algn="just"/>
            <a:r>
              <a:rPr lang="en-US" dirty="0">
                <a:solidFill>
                  <a:schemeClr val="bg2">
                    <a:lumMod val="10000"/>
                  </a:schemeClr>
                </a:solidFill>
              </a:rPr>
              <a:t>The integration of artificial intelligence (AI) and machine learning (ML) in healthcare has revolutionized the ability to diagnose, predict, and manage a wide range of medical conditions. These advanced technologies offer the potential for highly accurate disease detection, personalized treatment plans, and the automation of diagnostic processes, significantly improving patient care and reducing human error. However, as AI and ML models become more complex, their decision-making processes are often seen as opaque, leading to challenges in trust and acceptance within the medical community.</a:t>
            </a:r>
          </a:p>
          <a:p>
            <a:pPr algn="just"/>
            <a:r>
              <a:rPr lang="en-US" dirty="0">
                <a:solidFill>
                  <a:schemeClr val="bg2">
                    <a:lumMod val="10000"/>
                  </a:schemeClr>
                </a:solidFill>
              </a:rPr>
              <a:t>	To address this, explainable AI (XAI) has emerged as a critical innovation, offering transparency by enabling healthcare professionals to understand, interpret, and trust AI-driven predictions. XAI provides insights into how models arrive at their decisions, fostering accountability, enhancing clinical decision-making, and ensuring that AI systems support medical experts rather than replace them. The combination of AI/ML with XAI is transforming healthcare by making advanced technologies more accessible, reliable, and aligned with ethical standards, ultimately improving patient outcomes and safety.</a:t>
            </a:r>
          </a:p>
          <a:p>
            <a:pPr algn="just"/>
            <a:r>
              <a:rPr lang="en-US" dirty="0">
                <a:solidFill>
                  <a:schemeClr val="bg2">
                    <a:lumMod val="10000"/>
                  </a:schemeClr>
                </a:solidFill>
              </a:rPr>
              <a:t>	In this context, our research focuses on leveraging Explainable AI for the detection of polycystic ovary syndrome (PCOS). After analyzing 12 research papers on various diseases such as diabetes, cardiovascular conditions, allergies, and asthma, we chose PCOS due to its growing prevalence and diagnostic complexity. By implementing XAI on deep learning models for PCOS detection, the project aims to provide transparency in the decision-making process, ensuring that medical professionals can trust and effectively use these tools. This research highlights the importance of explainability in AI healthcare applications, helping bridge the gap between advanced technology and practical, trustworthy healthcare solutions.</a:t>
            </a:r>
          </a:p>
          <a:p>
            <a:pPr algn="just"/>
            <a:endParaRPr lang="en-US" dirty="0">
              <a:solidFill>
                <a:schemeClr val="bg2">
                  <a:lumMod val="10000"/>
                </a:schemeClr>
              </a:solidFill>
            </a:endParaRPr>
          </a:p>
        </p:txBody>
      </p:sp>
    </p:spTree>
    <p:extLst>
      <p:ext uri="{BB962C8B-B14F-4D97-AF65-F5344CB8AC3E}">
        <p14:creationId xmlns:p14="http://schemas.microsoft.com/office/powerpoint/2010/main" val="196691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3</a:t>
            </a:fld>
            <a:endParaRPr lang="en-US" dirty="0"/>
          </a:p>
        </p:txBody>
      </p:sp>
      <p:sp>
        <p:nvSpPr>
          <p:cNvPr id="10" name="TextBox 9">
            <a:extLst>
              <a:ext uri="{FF2B5EF4-FFF2-40B4-BE49-F238E27FC236}">
                <a16:creationId xmlns:a16="http://schemas.microsoft.com/office/drawing/2014/main" id="{E0D5120C-8161-7606-4B72-B6E54EDE681F}"/>
              </a:ext>
            </a:extLst>
          </p:cNvPr>
          <p:cNvSpPr txBox="1"/>
          <p:nvPr/>
        </p:nvSpPr>
        <p:spPr>
          <a:xfrm>
            <a:off x="639097" y="422787"/>
            <a:ext cx="10714703" cy="5633884"/>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B076B292-21F5-5446-84B1-595E32B9D976}"/>
              </a:ext>
            </a:extLst>
          </p:cNvPr>
          <p:cNvSpPr txBox="1"/>
          <p:nvPr/>
        </p:nvSpPr>
        <p:spPr>
          <a:xfrm>
            <a:off x="137652" y="137652"/>
            <a:ext cx="11572567" cy="6105832"/>
          </a:xfrm>
          <a:prstGeom prst="rect">
            <a:avLst/>
          </a:prstGeom>
          <a:noFill/>
          <a:ln>
            <a:noFill/>
          </a:ln>
        </p:spPr>
        <p:txBody>
          <a:bodyPr wrap="square" rtlCol="0">
            <a:spAutoFit/>
          </a:bodyPr>
          <a:lstStyle/>
          <a:p>
            <a:endParaRPr lang="en-IN" dirty="0"/>
          </a:p>
        </p:txBody>
      </p:sp>
      <p:graphicFrame>
        <p:nvGraphicFramePr>
          <p:cNvPr id="21" name="Table 20">
            <a:extLst>
              <a:ext uri="{FF2B5EF4-FFF2-40B4-BE49-F238E27FC236}">
                <a16:creationId xmlns:a16="http://schemas.microsoft.com/office/drawing/2014/main" id="{31E1EB90-360D-BD38-F1E6-0DEC55D4F8EC}"/>
              </a:ext>
            </a:extLst>
          </p:cNvPr>
          <p:cNvGraphicFramePr>
            <a:graphicFrameLocks noGrp="1"/>
          </p:cNvGraphicFramePr>
          <p:nvPr>
            <p:extLst>
              <p:ext uri="{D42A27DB-BD31-4B8C-83A1-F6EECF244321}">
                <p14:modId xmlns:p14="http://schemas.microsoft.com/office/powerpoint/2010/main" val="1032017443"/>
              </p:ext>
            </p:extLst>
          </p:nvPr>
        </p:nvGraphicFramePr>
        <p:xfrm>
          <a:off x="738648" y="801329"/>
          <a:ext cx="10714704" cy="6147788"/>
        </p:xfrm>
        <a:graphic>
          <a:graphicData uri="http://schemas.openxmlformats.org/drawingml/2006/table">
            <a:tbl>
              <a:tblPr firstRow="1" bandRow="1">
                <a:tableStyleId>{2D5ABB26-0587-4C30-8999-92F81FD0307C}</a:tableStyleId>
              </a:tblPr>
              <a:tblGrid>
                <a:gridCol w="942668">
                  <a:extLst>
                    <a:ext uri="{9D8B030D-6E8A-4147-A177-3AD203B41FA5}">
                      <a16:colId xmlns:a16="http://schemas.microsoft.com/office/drawing/2014/main" val="3789063596"/>
                    </a:ext>
                  </a:extLst>
                </a:gridCol>
                <a:gridCol w="717755">
                  <a:extLst>
                    <a:ext uri="{9D8B030D-6E8A-4147-A177-3AD203B41FA5}">
                      <a16:colId xmlns:a16="http://schemas.microsoft.com/office/drawing/2014/main" val="3744370009"/>
                    </a:ext>
                  </a:extLst>
                </a:gridCol>
                <a:gridCol w="2320413">
                  <a:extLst>
                    <a:ext uri="{9D8B030D-6E8A-4147-A177-3AD203B41FA5}">
                      <a16:colId xmlns:a16="http://schemas.microsoft.com/office/drawing/2014/main" val="3104020193"/>
                    </a:ext>
                  </a:extLst>
                </a:gridCol>
                <a:gridCol w="1376516">
                  <a:extLst>
                    <a:ext uri="{9D8B030D-6E8A-4147-A177-3AD203B41FA5}">
                      <a16:colId xmlns:a16="http://schemas.microsoft.com/office/drawing/2014/main" val="1987297965"/>
                    </a:ext>
                  </a:extLst>
                </a:gridCol>
                <a:gridCol w="1339338">
                  <a:extLst>
                    <a:ext uri="{9D8B030D-6E8A-4147-A177-3AD203B41FA5}">
                      <a16:colId xmlns:a16="http://schemas.microsoft.com/office/drawing/2014/main" val="478355456"/>
                    </a:ext>
                  </a:extLst>
                </a:gridCol>
                <a:gridCol w="1339338">
                  <a:extLst>
                    <a:ext uri="{9D8B030D-6E8A-4147-A177-3AD203B41FA5}">
                      <a16:colId xmlns:a16="http://schemas.microsoft.com/office/drawing/2014/main" val="2207045272"/>
                    </a:ext>
                  </a:extLst>
                </a:gridCol>
                <a:gridCol w="1339338">
                  <a:extLst>
                    <a:ext uri="{9D8B030D-6E8A-4147-A177-3AD203B41FA5}">
                      <a16:colId xmlns:a16="http://schemas.microsoft.com/office/drawing/2014/main" val="2745689536"/>
                    </a:ext>
                  </a:extLst>
                </a:gridCol>
                <a:gridCol w="1339338">
                  <a:extLst>
                    <a:ext uri="{9D8B030D-6E8A-4147-A177-3AD203B41FA5}">
                      <a16:colId xmlns:a16="http://schemas.microsoft.com/office/drawing/2014/main" val="518328539"/>
                    </a:ext>
                  </a:extLst>
                </a:gridCol>
              </a:tblGrid>
              <a:tr h="538854">
                <a:tc>
                  <a:txBody>
                    <a:bodyPr/>
                    <a:lstStyle/>
                    <a:p>
                      <a:pPr algn="ctr" fontAlgn="t"/>
                      <a:r>
                        <a:rPr lang="en-IN" sz="1800" b="1" i="0" u="none" strike="noStrike" dirty="0">
                          <a:solidFill>
                            <a:srgbClr val="000000"/>
                          </a:solidFill>
                          <a:effectLst/>
                          <a:latin typeface="+mn-lt"/>
                        </a:rPr>
                        <a:t>Disease</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b="1" i="0" u="none" strike="noStrike" dirty="0">
                          <a:solidFill>
                            <a:srgbClr val="000000"/>
                          </a:solidFill>
                          <a:effectLst/>
                          <a:latin typeface="+mn-lt"/>
                        </a:rPr>
                        <a:t>Year</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b="1" i="0" u="none" strike="noStrike" dirty="0">
                          <a:solidFill>
                            <a:srgbClr val="000000"/>
                          </a:solidFill>
                          <a:effectLst/>
                          <a:latin typeface="+mn-lt"/>
                        </a:rPr>
                        <a:t>Objective</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b="1" i="0" u="none" strike="noStrike" dirty="0">
                          <a:solidFill>
                            <a:srgbClr val="000000"/>
                          </a:solidFill>
                          <a:effectLst/>
                          <a:latin typeface="+mn-lt"/>
                        </a:rPr>
                        <a:t>Data Sets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b="1" i="0" u="none" strike="noStrike" dirty="0">
                          <a:solidFill>
                            <a:srgbClr val="000000"/>
                          </a:solidFill>
                          <a:effectLst/>
                          <a:latin typeface="+mn-lt"/>
                        </a:rPr>
                        <a:t>ML Models Used</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b="1" i="0" u="none" strike="noStrike" dirty="0">
                          <a:solidFill>
                            <a:srgbClr val="000000"/>
                          </a:solidFill>
                          <a:effectLst/>
                          <a:latin typeface="+mn-lt"/>
                        </a:rPr>
                        <a:t>Evaluation Metrics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b="1" i="0" u="none" strike="noStrike" dirty="0">
                          <a:solidFill>
                            <a:srgbClr val="000000"/>
                          </a:solidFill>
                          <a:effectLst/>
                          <a:latin typeface="+mn-lt"/>
                        </a:rPr>
                        <a:t>XAI Models Used</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b="1" i="0" u="none" strike="noStrike" dirty="0">
                          <a:solidFill>
                            <a:srgbClr val="000000"/>
                          </a:solidFill>
                          <a:effectLst/>
                          <a:latin typeface="+mn-lt"/>
                        </a:rPr>
                        <a:t>References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2749883"/>
                  </a:ext>
                </a:extLst>
              </a:tr>
              <a:tr h="834539">
                <a:tc>
                  <a:txBody>
                    <a:bodyPr/>
                    <a:lstStyle/>
                    <a:p>
                      <a:pPr algn="ctr" fontAlgn="b"/>
                      <a:r>
                        <a:rPr lang="en-IN" sz="1400" b="0" i="0" u="none" strike="noStrike" dirty="0">
                          <a:solidFill>
                            <a:srgbClr val="000000"/>
                          </a:solidFill>
                          <a:effectLst/>
                          <a:latin typeface="+mn-lt"/>
                        </a:rPr>
                        <a:t>HIV</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2021</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Analyze Dry Eye Disease in HIV patients using XAI and ML models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Case-control study on HIV patients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Clustering, Logistic Regression, Decision Trees, Neural Networks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1400" b="0" i="0" u="none" strike="noStrike" dirty="0">
                          <a:solidFill>
                            <a:srgbClr val="000000"/>
                          </a:solidFill>
                          <a:effectLst/>
                          <a:latin typeface="+mn-lt"/>
                        </a:rPr>
                        <a:t>Precision, Recall, Accuracy, Gini Importance, VI</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LIME, Shapley, ICE</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sng" strike="noStrike">
                          <a:solidFill>
                            <a:srgbClr val="0000FF"/>
                          </a:solidFill>
                          <a:effectLst/>
                          <a:latin typeface="+mn-lt"/>
                          <a:hlinkClick r:id="rId3"/>
                        </a:rPr>
                        <a:t>https://doi.org/10.1016/j.health.2021.100001</a:t>
                      </a:r>
                      <a:endParaRPr lang="en-IN" sz="1400" b="0" i="0" u="sng" strike="noStrike">
                        <a:solidFill>
                          <a:srgbClr val="0000FF"/>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5540314"/>
                  </a:ext>
                </a:extLst>
              </a:tr>
              <a:tr h="834539">
                <a:tc>
                  <a:txBody>
                    <a:bodyPr/>
                    <a:lstStyle/>
                    <a:p>
                      <a:pPr algn="ctr" fontAlgn="b"/>
                      <a:r>
                        <a:rPr lang="en-IN" sz="1400" b="0" i="0" u="none" strike="noStrike" dirty="0">
                          <a:solidFill>
                            <a:srgbClr val="000000"/>
                          </a:solidFill>
                          <a:effectLst/>
                          <a:latin typeface="+mn-lt"/>
                        </a:rPr>
                        <a:t>Cardiovascular</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2022</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XAI framework for predicting cardiovascular diseases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Dataset with 303 instances, 14 attributes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SVM, AdaBoost, KNN, Bagging, LR, Naive Bayes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AUC, ROC, Sensitivity, Specificity, F1-Score</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mn-lt"/>
                        </a:rPr>
                        <a:t>SHAP, LIME</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sng" strike="noStrike">
                          <a:solidFill>
                            <a:srgbClr val="0000FF"/>
                          </a:solidFill>
                          <a:effectLst/>
                          <a:latin typeface="+mn-lt"/>
                          <a:hlinkClick r:id="rId4"/>
                        </a:rPr>
                        <a:t>https://doi.org/10.3390/electronics11244086</a:t>
                      </a:r>
                      <a:endParaRPr lang="en-IN" sz="1400" b="0" i="0" u="sng" strike="noStrike">
                        <a:solidFill>
                          <a:srgbClr val="0000FF"/>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6487257"/>
                  </a:ext>
                </a:extLst>
              </a:tr>
              <a:tr h="627559">
                <a:tc>
                  <a:txBody>
                    <a:bodyPr/>
                    <a:lstStyle/>
                    <a:p>
                      <a:pPr algn="ctr" fontAlgn="b"/>
                      <a:r>
                        <a:rPr lang="en-IN" sz="1400" b="0" i="0" u="none" strike="noStrike" dirty="0">
                          <a:solidFill>
                            <a:srgbClr val="000000"/>
                          </a:solidFill>
                          <a:effectLst/>
                          <a:latin typeface="+mn-lt"/>
                        </a:rPr>
                        <a:t>Allergy</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2021</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Framework for allergy diagnosis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Intradermal skin test of 878 patients (India)</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Decision Tree, SVM, Random Forest</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Accuracy, Sensitivity</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mn-lt"/>
                        </a:rPr>
                        <a:t>Post-hoc Explainability</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sng" strike="noStrike">
                          <a:solidFill>
                            <a:srgbClr val="0000FF"/>
                          </a:solidFill>
                          <a:effectLst/>
                          <a:latin typeface="+mn-lt"/>
                          <a:hlinkClick r:id="rId5"/>
                        </a:rPr>
                        <a:t>https://doi.org/10.1016/j.bspc.2021.102681</a:t>
                      </a:r>
                      <a:endParaRPr lang="en-IN" sz="1400" b="0" i="0" u="sng" strike="noStrike">
                        <a:solidFill>
                          <a:srgbClr val="0000FF"/>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5383687"/>
                  </a:ext>
                </a:extLst>
              </a:tr>
              <a:tr h="676051">
                <a:tc>
                  <a:txBody>
                    <a:bodyPr/>
                    <a:lstStyle/>
                    <a:p>
                      <a:pPr algn="ctr" fontAlgn="b"/>
                      <a:r>
                        <a:rPr lang="en-IN" sz="1400" b="0" i="0" u="none" strike="noStrike">
                          <a:solidFill>
                            <a:srgbClr val="000000"/>
                          </a:solidFill>
                          <a:effectLst/>
                          <a:latin typeface="+mn-lt"/>
                        </a:rPr>
                        <a:t>Asthma</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mn-lt"/>
                        </a:rPr>
                        <a:t>2023</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Identify causes of chronic cough in asthmatic patients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Cohort from NCT04796844 trial</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Logic Learning Machine</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Accuracy, F1-Score, PPV, NPV, TPR, TNR</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Rule-based if-then rules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sng" strike="noStrike">
                          <a:solidFill>
                            <a:srgbClr val="0000FF"/>
                          </a:solidFill>
                          <a:effectLst/>
                          <a:latin typeface="+mn-lt"/>
                          <a:hlinkClick r:id="rId6"/>
                        </a:rPr>
                        <a:t>https://doi.org/10.1371/journal.pone.0292980</a:t>
                      </a:r>
                      <a:endParaRPr lang="en-IN" sz="1400" b="0" i="0" u="sng" strike="noStrike">
                        <a:solidFill>
                          <a:srgbClr val="0000FF"/>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8398465"/>
                  </a:ext>
                </a:extLst>
              </a:tr>
              <a:tr h="676051">
                <a:tc>
                  <a:txBody>
                    <a:bodyPr/>
                    <a:lstStyle/>
                    <a:p>
                      <a:pPr algn="ctr" fontAlgn="b"/>
                      <a:r>
                        <a:rPr lang="en-IN" sz="1400" b="0" i="0" u="none" strike="noStrike">
                          <a:solidFill>
                            <a:srgbClr val="000000"/>
                          </a:solidFill>
                          <a:effectLst/>
                          <a:latin typeface="+mn-lt"/>
                        </a:rPr>
                        <a:t>Liver</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mn-lt"/>
                        </a:rPr>
                        <a:t>2023</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Classify liver disease using deep learning and XAI</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Indian Patient Liver Dataset</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Deep Learning (</a:t>
                      </a:r>
                      <a:r>
                        <a:rPr lang="en-IN" sz="1400" b="0" i="0" u="none" strike="noStrike" dirty="0" err="1">
                          <a:solidFill>
                            <a:srgbClr val="000000"/>
                          </a:solidFill>
                          <a:effectLst/>
                          <a:latin typeface="+mn-lt"/>
                        </a:rPr>
                        <a:t>Keras-Tensorflow</a:t>
                      </a:r>
                      <a:r>
                        <a:rPr lang="en-IN" sz="1400" b="0" i="0" u="none" strike="noStrike" dirty="0">
                          <a:solidFill>
                            <a:srgbClr val="000000"/>
                          </a:solidFill>
                          <a:effectLst/>
                          <a:latin typeface="+mn-lt"/>
                        </a:rPr>
                        <a:t>)</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Accuracy, Precision, Recall, F-Measure</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SHAP</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sng" strike="noStrike" dirty="0">
                          <a:solidFill>
                            <a:srgbClr val="0000FF"/>
                          </a:solidFill>
                          <a:effectLst/>
                          <a:latin typeface="+mn-lt"/>
                          <a:hlinkClick r:id="rId7"/>
                        </a:rPr>
                        <a:t>https://doi.org/10.31449/inf.v48i1.4611</a:t>
                      </a:r>
                      <a:endParaRPr lang="en-IN" sz="1400" b="0" i="0" u="sng" strike="noStrike" dirty="0">
                        <a:solidFill>
                          <a:srgbClr val="0000FF"/>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101926"/>
                  </a:ext>
                </a:extLst>
              </a:tr>
              <a:tr h="1380961">
                <a:tc>
                  <a:txBody>
                    <a:bodyPr/>
                    <a:lstStyle/>
                    <a:p>
                      <a:pPr algn="ctr" fontAlgn="b"/>
                      <a:r>
                        <a:rPr lang="en-IN" sz="1400" b="0" i="0" u="none" strike="noStrike">
                          <a:solidFill>
                            <a:srgbClr val="000000"/>
                          </a:solidFill>
                          <a:effectLst/>
                          <a:latin typeface="+mn-lt"/>
                        </a:rPr>
                        <a:t>Monkeypox</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2023</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Detect Monkeypox from skin lesion images using XAI and deep learning</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mn-lt"/>
                        </a:rPr>
                        <a:t>Images from Kaggle (Monkeypox, Measles, etc.)</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ResNet-18, ResNet-50, ResNet-101, </a:t>
                      </a:r>
                      <a:r>
                        <a:rPr lang="en-IN" sz="1400" b="0" i="0" u="none" strike="noStrike" dirty="0" err="1">
                          <a:solidFill>
                            <a:srgbClr val="000000"/>
                          </a:solidFill>
                          <a:effectLst/>
                          <a:latin typeface="+mn-lt"/>
                        </a:rPr>
                        <a:t>SqueezeNet</a:t>
                      </a:r>
                      <a:endParaRPr lang="en-IN" sz="1400" b="0" i="0" u="none" strike="noStrike" dirty="0">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Accuracy, Precision, Recall, F1-Score</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LIME</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sng" strike="noStrike" dirty="0">
                          <a:solidFill>
                            <a:srgbClr val="0000FF"/>
                          </a:solidFill>
                          <a:effectLst/>
                          <a:latin typeface="+mn-lt"/>
                          <a:hlinkClick r:id="rId8"/>
                        </a:rPr>
                        <a:t>https://doi.org/10.1080/27690911.2023.2225698</a:t>
                      </a:r>
                      <a:endParaRPr lang="en-IN" sz="1400" b="0" i="0" u="sng" strike="noStrike" dirty="0">
                        <a:solidFill>
                          <a:srgbClr val="0000FF"/>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5654414"/>
                  </a:ext>
                </a:extLst>
              </a:tr>
              <a:tr h="491829">
                <a:tc>
                  <a:txBody>
                    <a:bodyPr/>
                    <a:lstStyle/>
                    <a:p>
                      <a:pPr algn="ctr"/>
                      <a:endParaRPr lang="en-IN" sz="2400">
                        <a:latin typeface="+mn-lt"/>
                      </a:endParaRPr>
                    </a:p>
                  </a:txBody>
                  <a:tcPr anchor="ctr">
                    <a:lnT w="12700" cap="flat" cmpd="sng" algn="ctr">
                      <a:solidFill>
                        <a:schemeClr val="tx1"/>
                      </a:solidFill>
                      <a:prstDash val="solid"/>
                      <a:round/>
                      <a:headEnd type="none" w="med" len="med"/>
                      <a:tailEnd type="none" w="med" len="med"/>
                    </a:lnT>
                  </a:tcPr>
                </a:tc>
                <a:tc>
                  <a:txBody>
                    <a:bodyPr/>
                    <a:lstStyle/>
                    <a:p>
                      <a:pPr algn="ctr"/>
                      <a:endParaRPr lang="en-IN" sz="2400">
                        <a:latin typeface="+mn-lt"/>
                      </a:endParaRPr>
                    </a:p>
                  </a:txBody>
                  <a:tcPr anchor="ctr">
                    <a:lnT w="12700" cap="flat" cmpd="sng" algn="ctr">
                      <a:solidFill>
                        <a:schemeClr val="tx1"/>
                      </a:solidFill>
                      <a:prstDash val="solid"/>
                      <a:round/>
                      <a:headEnd type="none" w="med" len="med"/>
                      <a:tailEnd type="none" w="med" len="med"/>
                    </a:lnT>
                  </a:tcPr>
                </a:tc>
                <a:tc>
                  <a:txBody>
                    <a:bodyPr/>
                    <a:lstStyle/>
                    <a:p>
                      <a:pPr algn="ctr"/>
                      <a:endParaRPr lang="en-IN" sz="240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algn="ctr"/>
                      <a:endParaRPr lang="en-IN" sz="2400">
                        <a:latin typeface="+mn-lt"/>
                      </a:endParaRPr>
                    </a:p>
                  </a:txBody>
                  <a:tcPr anchor="ctr">
                    <a:lnT w="12700" cap="flat" cmpd="sng" algn="ctr">
                      <a:solidFill>
                        <a:schemeClr val="tx1"/>
                      </a:solidFill>
                      <a:prstDash val="solid"/>
                      <a:round/>
                      <a:headEnd type="none" w="med" len="med"/>
                      <a:tailEnd type="none" w="med" len="med"/>
                    </a:lnT>
                  </a:tcPr>
                </a:tc>
                <a:tc>
                  <a:txBody>
                    <a:bodyPr/>
                    <a:lstStyle/>
                    <a:p>
                      <a:pPr algn="ctr"/>
                      <a:endParaRPr lang="en-IN" sz="2400">
                        <a:latin typeface="+mn-lt"/>
                      </a:endParaRPr>
                    </a:p>
                  </a:txBody>
                  <a:tcPr anchor="ctr">
                    <a:lnT w="12700" cap="flat" cmpd="sng" algn="ctr">
                      <a:solidFill>
                        <a:schemeClr val="tx1"/>
                      </a:solidFill>
                      <a:prstDash val="solid"/>
                      <a:round/>
                      <a:headEnd type="none" w="med" len="med"/>
                      <a:tailEnd type="none" w="med" len="med"/>
                    </a:lnT>
                  </a:tcPr>
                </a:tc>
                <a:tc>
                  <a:txBody>
                    <a:bodyPr/>
                    <a:lstStyle/>
                    <a:p>
                      <a:pPr algn="ctr"/>
                      <a:endParaRPr lang="en-IN" sz="2400">
                        <a:latin typeface="+mn-lt"/>
                      </a:endParaRPr>
                    </a:p>
                  </a:txBody>
                  <a:tcPr anchor="ctr">
                    <a:lnT w="12700" cap="flat" cmpd="sng" algn="ctr">
                      <a:solidFill>
                        <a:schemeClr val="tx1"/>
                      </a:solidFill>
                      <a:prstDash val="solid"/>
                      <a:round/>
                      <a:headEnd type="none" w="med" len="med"/>
                      <a:tailEnd type="none" w="med" len="med"/>
                    </a:lnT>
                  </a:tcPr>
                </a:tc>
                <a:tc>
                  <a:txBody>
                    <a:bodyPr/>
                    <a:lstStyle/>
                    <a:p>
                      <a:pPr algn="ctr"/>
                      <a:endParaRPr lang="en-IN" sz="2400">
                        <a:latin typeface="+mn-lt"/>
                      </a:endParaRPr>
                    </a:p>
                  </a:txBody>
                  <a:tcPr anchor="ctr">
                    <a:lnT w="12700" cap="flat" cmpd="sng" algn="ctr">
                      <a:solidFill>
                        <a:schemeClr val="tx1"/>
                      </a:solidFill>
                      <a:prstDash val="solid"/>
                      <a:round/>
                      <a:headEnd type="none" w="med" len="med"/>
                      <a:tailEnd type="none" w="med" len="med"/>
                    </a:lnT>
                  </a:tcPr>
                </a:tc>
                <a:tc>
                  <a:txBody>
                    <a:bodyPr/>
                    <a:lstStyle/>
                    <a:p>
                      <a:pPr algn="ctr"/>
                      <a:endParaRPr lang="en-IN" sz="2400" dirty="0">
                        <a:latin typeface="+mn-lt"/>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18906736"/>
                  </a:ext>
                </a:extLst>
              </a:tr>
            </a:tbl>
          </a:graphicData>
        </a:graphic>
      </p:graphicFrame>
      <p:sp>
        <p:nvSpPr>
          <p:cNvPr id="3" name="TextBox 2">
            <a:extLst>
              <a:ext uri="{FF2B5EF4-FFF2-40B4-BE49-F238E27FC236}">
                <a16:creationId xmlns:a16="http://schemas.microsoft.com/office/drawing/2014/main" id="{C38E0532-1760-5EFD-43B5-298A50C2EC5D}"/>
              </a:ext>
            </a:extLst>
          </p:cNvPr>
          <p:cNvSpPr txBox="1"/>
          <p:nvPr/>
        </p:nvSpPr>
        <p:spPr>
          <a:xfrm>
            <a:off x="639097" y="137652"/>
            <a:ext cx="4198374" cy="584775"/>
          </a:xfrm>
          <a:prstGeom prst="rect">
            <a:avLst/>
          </a:prstGeom>
          <a:noFill/>
        </p:spPr>
        <p:txBody>
          <a:bodyPr wrap="square" rtlCol="0">
            <a:spAutoFit/>
          </a:bodyPr>
          <a:lstStyle/>
          <a:p>
            <a:r>
              <a:rPr lang="en-IN" sz="3200" b="1" dirty="0"/>
              <a:t>LITERATURE REVIEW</a:t>
            </a:r>
          </a:p>
        </p:txBody>
      </p:sp>
    </p:spTree>
    <p:extLst>
      <p:ext uri="{BB962C8B-B14F-4D97-AF65-F5344CB8AC3E}">
        <p14:creationId xmlns:p14="http://schemas.microsoft.com/office/powerpoint/2010/main" val="423010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DE4BB2E-11D5-9305-D31F-F113AF80AA3F}"/>
              </a:ext>
            </a:extLst>
          </p:cNvPr>
          <p:cNvSpPr>
            <a:spLocks noGrp="1"/>
          </p:cNvSpPr>
          <p:nvPr>
            <p:ph type="sldNum" sz="quarter" idx="4"/>
          </p:nvPr>
        </p:nvSpPr>
        <p:spPr/>
        <p:txBody>
          <a:bodyPr/>
          <a:lstStyle/>
          <a:p>
            <a:fld id="{58FB4751-880F-D840-AAA9-3A15815CC996}" type="slidenum">
              <a:rPr lang="en-US" smtClean="0"/>
              <a:pPr/>
              <a:t>4</a:t>
            </a:fld>
            <a:endParaRPr lang="en-US" dirty="0"/>
          </a:p>
        </p:txBody>
      </p:sp>
      <p:graphicFrame>
        <p:nvGraphicFramePr>
          <p:cNvPr id="7" name="Table 6">
            <a:extLst>
              <a:ext uri="{FF2B5EF4-FFF2-40B4-BE49-F238E27FC236}">
                <a16:creationId xmlns:a16="http://schemas.microsoft.com/office/drawing/2014/main" id="{160C4A01-D67D-C838-0E25-D47A8CACC23E}"/>
              </a:ext>
            </a:extLst>
          </p:cNvPr>
          <p:cNvGraphicFramePr>
            <a:graphicFrameLocks noGrp="1"/>
          </p:cNvGraphicFramePr>
          <p:nvPr>
            <p:extLst>
              <p:ext uri="{D42A27DB-BD31-4B8C-83A1-F6EECF244321}">
                <p14:modId xmlns:p14="http://schemas.microsoft.com/office/powerpoint/2010/main" val="553015216"/>
              </p:ext>
            </p:extLst>
          </p:nvPr>
        </p:nvGraphicFramePr>
        <p:xfrm>
          <a:off x="757084" y="766916"/>
          <a:ext cx="10962968" cy="5287574"/>
        </p:xfrm>
        <a:graphic>
          <a:graphicData uri="http://schemas.openxmlformats.org/drawingml/2006/table">
            <a:tbl>
              <a:tblPr firstRow="1" bandRow="1">
                <a:tableStyleId>{2D5ABB26-0587-4C30-8999-92F81FD0307C}</a:tableStyleId>
              </a:tblPr>
              <a:tblGrid>
                <a:gridCol w="1071716">
                  <a:extLst>
                    <a:ext uri="{9D8B030D-6E8A-4147-A177-3AD203B41FA5}">
                      <a16:colId xmlns:a16="http://schemas.microsoft.com/office/drawing/2014/main" val="1343380397"/>
                    </a:ext>
                  </a:extLst>
                </a:gridCol>
                <a:gridCol w="934065">
                  <a:extLst>
                    <a:ext uri="{9D8B030D-6E8A-4147-A177-3AD203B41FA5}">
                      <a16:colId xmlns:a16="http://schemas.microsoft.com/office/drawing/2014/main" val="2186564037"/>
                    </a:ext>
                  </a:extLst>
                </a:gridCol>
                <a:gridCol w="1848464">
                  <a:extLst>
                    <a:ext uri="{9D8B030D-6E8A-4147-A177-3AD203B41FA5}">
                      <a16:colId xmlns:a16="http://schemas.microsoft.com/office/drawing/2014/main" val="1018436778"/>
                    </a:ext>
                  </a:extLst>
                </a:gridCol>
                <a:gridCol w="1445342">
                  <a:extLst>
                    <a:ext uri="{9D8B030D-6E8A-4147-A177-3AD203B41FA5}">
                      <a16:colId xmlns:a16="http://schemas.microsoft.com/office/drawing/2014/main" val="2216111329"/>
                    </a:ext>
                  </a:extLst>
                </a:gridCol>
                <a:gridCol w="1553497">
                  <a:extLst>
                    <a:ext uri="{9D8B030D-6E8A-4147-A177-3AD203B41FA5}">
                      <a16:colId xmlns:a16="http://schemas.microsoft.com/office/drawing/2014/main" val="2479068898"/>
                    </a:ext>
                  </a:extLst>
                </a:gridCol>
                <a:gridCol w="1563329">
                  <a:extLst>
                    <a:ext uri="{9D8B030D-6E8A-4147-A177-3AD203B41FA5}">
                      <a16:colId xmlns:a16="http://schemas.microsoft.com/office/drawing/2014/main" val="2982110284"/>
                    </a:ext>
                  </a:extLst>
                </a:gridCol>
                <a:gridCol w="1176184">
                  <a:extLst>
                    <a:ext uri="{9D8B030D-6E8A-4147-A177-3AD203B41FA5}">
                      <a16:colId xmlns:a16="http://schemas.microsoft.com/office/drawing/2014/main" val="3868520639"/>
                    </a:ext>
                  </a:extLst>
                </a:gridCol>
                <a:gridCol w="1370371">
                  <a:extLst>
                    <a:ext uri="{9D8B030D-6E8A-4147-A177-3AD203B41FA5}">
                      <a16:colId xmlns:a16="http://schemas.microsoft.com/office/drawing/2014/main" val="2489854217"/>
                    </a:ext>
                  </a:extLst>
                </a:gridCol>
              </a:tblGrid>
              <a:tr h="553641">
                <a:tc>
                  <a:txBody>
                    <a:bodyPr/>
                    <a:lstStyle/>
                    <a:p>
                      <a:pPr algn="ctr" fontAlgn="t"/>
                      <a:r>
                        <a:rPr lang="en-IN" sz="1800" b="1" i="0" u="none" strike="noStrike" dirty="0">
                          <a:solidFill>
                            <a:srgbClr val="000000"/>
                          </a:solidFill>
                          <a:effectLst/>
                          <a:latin typeface="+mn-lt"/>
                        </a:rPr>
                        <a:t>Disease</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b="1" i="0" u="none" strike="noStrike" dirty="0">
                          <a:solidFill>
                            <a:srgbClr val="000000"/>
                          </a:solidFill>
                          <a:effectLst/>
                          <a:latin typeface="+mn-lt"/>
                        </a:rPr>
                        <a:t>Year</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b="1" i="0" u="none" strike="noStrike" dirty="0">
                          <a:solidFill>
                            <a:srgbClr val="000000"/>
                          </a:solidFill>
                          <a:effectLst/>
                          <a:latin typeface="+mn-lt"/>
                        </a:rPr>
                        <a:t>Objective</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b="1" i="0" u="none" strike="noStrike" dirty="0">
                          <a:solidFill>
                            <a:srgbClr val="000000"/>
                          </a:solidFill>
                          <a:effectLst/>
                          <a:latin typeface="+mn-lt"/>
                        </a:rPr>
                        <a:t>Data Sets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b="1" i="0" u="none" strike="noStrike" dirty="0">
                          <a:solidFill>
                            <a:srgbClr val="000000"/>
                          </a:solidFill>
                          <a:effectLst/>
                          <a:latin typeface="+mn-lt"/>
                        </a:rPr>
                        <a:t>ML Models Used</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b="1" i="0" u="none" strike="noStrike" dirty="0">
                          <a:solidFill>
                            <a:srgbClr val="000000"/>
                          </a:solidFill>
                          <a:effectLst/>
                          <a:latin typeface="+mn-lt"/>
                        </a:rPr>
                        <a:t>Evaluation Metrics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b="1" i="0" u="none" strike="noStrike" dirty="0">
                          <a:solidFill>
                            <a:srgbClr val="000000"/>
                          </a:solidFill>
                          <a:effectLst/>
                          <a:latin typeface="+mn-lt"/>
                        </a:rPr>
                        <a:t>XAI Models Used</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b="1" i="0" u="none" strike="noStrike" dirty="0">
                          <a:solidFill>
                            <a:srgbClr val="000000"/>
                          </a:solidFill>
                          <a:effectLst/>
                          <a:latin typeface="+mn-lt"/>
                        </a:rPr>
                        <a:t>References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5573173"/>
                  </a:ext>
                </a:extLst>
              </a:tr>
              <a:tr h="834671">
                <a:tc>
                  <a:txBody>
                    <a:bodyPr/>
                    <a:lstStyle/>
                    <a:p>
                      <a:pPr algn="ctr" fontAlgn="b"/>
                      <a:r>
                        <a:rPr lang="en-IN" sz="1400" b="0" i="0" u="none" strike="noStrike" dirty="0">
                          <a:solidFill>
                            <a:srgbClr val="000000"/>
                          </a:solidFill>
                          <a:effectLst/>
                          <a:latin typeface="+mn-lt"/>
                        </a:rPr>
                        <a:t>Breast Cancer</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mn-lt"/>
                        </a:rPr>
                        <a:t>2023</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Develop a clinical decision support for breast cancer prevention</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Public data of Indonesian women</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XGBoost, Logistic Regression, Random Forest, SVM</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mn-lt"/>
                        </a:rPr>
                        <a:t>Accuracy, Precision, Recall</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mn-lt"/>
                        </a:rPr>
                        <a:t>SHAP</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sng" strike="noStrike">
                          <a:solidFill>
                            <a:srgbClr val="0000FF"/>
                          </a:solidFill>
                          <a:effectLst/>
                          <a:latin typeface="+mn-lt"/>
                          <a:hlinkClick r:id="rId2"/>
                        </a:rPr>
                        <a:t>https://doi.org/10.3390/cancers15092443</a:t>
                      </a:r>
                      <a:endParaRPr lang="en-IN" sz="1400" b="0" i="0" u="sng" strike="noStrike">
                        <a:solidFill>
                          <a:srgbClr val="0000FF"/>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1873665"/>
                  </a:ext>
                </a:extLst>
              </a:tr>
              <a:tr h="1041683">
                <a:tc>
                  <a:txBody>
                    <a:bodyPr/>
                    <a:lstStyle/>
                    <a:p>
                      <a:pPr algn="ctr" fontAlgn="b"/>
                      <a:r>
                        <a:rPr lang="en-IN" sz="1400" b="0" i="0" u="none" strike="noStrike" dirty="0">
                          <a:solidFill>
                            <a:srgbClr val="000000"/>
                          </a:solidFill>
                          <a:effectLst/>
                          <a:latin typeface="+mn-lt"/>
                        </a:rPr>
                        <a:t>Diabetes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mn-lt"/>
                        </a:rPr>
                        <a:t>2023</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mn-lt"/>
                        </a:rPr>
                        <a:t>Apply XAI techniques in diabetes prediction</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BR" sz="1400" b="0" i="0" u="none" strike="noStrike">
                          <a:solidFill>
                            <a:srgbClr val="000000"/>
                          </a:solidFill>
                          <a:effectLst/>
                          <a:latin typeface="+mn-lt"/>
                        </a:rPr>
                        <a:t>Diabetes dataset (768 rows, 9 columns)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KNN, Naive Bayes, SVM, Decision Tree, Random Forest, LR</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F1 Score, Accuracy, Precision, Recall, ROC AUC, Time Taken</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mn-lt"/>
                        </a:rPr>
                        <a:t>SHAP, LIME</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sng" strike="noStrike">
                          <a:solidFill>
                            <a:srgbClr val="0000FF"/>
                          </a:solidFill>
                          <a:effectLst/>
                          <a:latin typeface="+mn-lt"/>
                          <a:hlinkClick r:id="rId3"/>
                        </a:rPr>
                        <a:t>http://www.jomude.com/index.php/jomude/article/view/109</a:t>
                      </a:r>
                      <a:endParaRPr lang="en-IN" sz="1400" b="0" i="0" u="sng" strike="noStrike">
                        <a:solidFill>
                          <a:srgbClr val="0000FF"/>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7479056"/>
                  </a:ext>
                </a:extLst>
              </a:tr>
              <a:tr h="740376">
                <a:tc>
                  <a:txBody>
                    <a:bodyPr/>
                    <a:lstStyle/>
                    <a:p>
                      <a:pPr algn="ctr" fontAlgn="b"/>
                      <a:r>
                        <a:rPr lang="en-IN" sz="1400" b="0" i="0" u="none" strike="noStrike" dirty="0">
                          <a:solidFill>
                            <a:srgbClr val="000000"/>
                          </a:solidFill>
                          <a:effectLst/>
                          <a:latin typeface="+mn-lt"/>
                        </a:rPr>
                        <a:t>PCOS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2023</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Predict PCOS using demographic and clinical features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mn-lt"/>
                        </a:rPr>
                        <a:t>Kaggle PCOS dataset</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RF, ADB, GB, XGB, CATB, </a:t>
                      </a:r>
                      <a:r>
                        <a:rPr lang="en-IN" sz="1400" b="0" i="0" u="none" strike="noStrike" dirty="0" err="1">
                          <a:solidFill>
                            <a:srgbClr val="000000"/>
                          </a:solidFill>
                          <a:effectLst/>
                          <a:latin typeface="+mn-lt"/>
                        </a:rPr>
                        <a:t>PODBoost</a:t>
                      </a:r>
                      <a:endParaRPr lang="en-IN" sz="1400" b="0" i="0" u="none" strike="noStrike" dirty="0">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Accuracy, Error-Rate, ROC-AUC, Recall, Precision, F1-Score</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mn-lt"/>
                        </a:rPr>
                        <a:t>LIME</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sng" strike="noStrike" dirty="0">
                          <a:solidFill>
                            <a:srgbClr val="0000FF"/>
                          </a:solidFill>
                          <a:effectLst/>
                          <a:latin typeface="+mn-lt"/>
                          <a:hlinkClick r:id="rId4"/>
                        </a:rPr>
                        <a:t>https://doi.org/10.1007/s00521-024-10171-9</a:t>
                      </a:r>
                      <a:endParaRPr lang="en-IN" sz="1400" b="0" i="0" u="sng" strike="noStrike" dirty="0">
                        <a:solidFill>
                          <a:srgbClr val="0000FF"/>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4946139"/>
                  </a:ext>
                </a:extLst>
              </a:tr>
              <a:tr h="1041756">
                <a:tc>
                  <a:txBody>
                    <a:bodyPr/>
                    <a:lstStyle/>
                    <a:p>
                      <a:pPr algn="ctr" fontAlgn="b"/>
                      <a:r>
                        <a:rPr lang="en-IN" sz="1400" b="0" i="0" u="none" strike="noStrike">
                          <a:solidFill>
                            <a:srgbClr val="000000"/>
                          </a:solidFill>
                          <a:effectLst/>
                          <a:latin typeface="+mn-lt"/>
                        </a:rPr>
                        <a:t>PCOS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mn-lt"/>
                        </a:rPr>
                        <a:t>2023</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Early detection of PCOS using optimized feature selection and XAI</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PCOS dataset from Kaggle (541 instances)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Logistic Regression, RF, DT, Naive Bayes, SVM, KNN, </a:t>
                      </a:r>
                      <a:r>
                        <a:rPr lang="en-IN" sz="1400" b="0" i="0" u="none" strike="noStrike" dirty="0" err="1">
                          <a:solidFill>
                            <a:srgbClr val="000000"/>
                          </a:solidFill>
                          <a:effectLst/>
                          <a:latin typeface="+mn-lt"/>
                        </a:rPr>
                        <a:t>XGBoost</a:t>
                      </a:r>
                      <a:r>
                        <a:rPr lang="en-IN" sz="1400" b="0" i="0" u="none" strike="noStrike" dirty="0">
                          <a:solidFill>
                            <a:srgbClr val="000000"/>
                          </a:solidFill>
                          <a:effectLst/>
                          <a:latin typeface="+mn-lt"/>
                        </a:rPr>
                        <a:t>, AdaBoost, Stacking</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Accuracy, Precision, Recall, F1-Score, AUC</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mn-lt"/>
                        </a:rPr>
                        <a:t>Local and Global Explainability</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sng" strike="noStrike">
                          <a:solidFill>
                            <a:srgbClr val="0000FF"/>
                          </a:solidFill>
                          <a:effectLst/>
                          <a:latin typeface="+mn-lt"/>
                          <a:hlinkClick r:id="rId5"/>
                        </a:rPr>
                        <a:t>https://doi.org/10.3390/diagnostics13081506</a:t>
                      </a:r>
                      <a:endParaRPr lang="en-IN" sz="1400" b="0" i="0" u="sng" strike="noStrike">
                        <a:solidFill>
                          <a:srgbClr val="0000FF"/>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3649223"/>
                  </a:ext>
                </a:extLst>
              </a:tr>
              <a:tr h="1070101">
                <a:tc>
                  <a:txBody>
                    <a:bodyPr/>
                    <a:lstStyle/>
                    <a:p>
                      <a:pPr algn="ctr" fontAlgn="b"/>
                      <a:r>
                        <a:rPr lang="en-IN" sz="1400" b="0" i="0" u="none" strike="noStrike">
                          <a:solidFill>
                            <a:srgbClr val="000000"/>
                          </a:solidFill>
                          <a:effectLst/>
                          <a:latin typeface="+mn-lt"/>
                        </a:rPr>
                        <a:t>Thyroid</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mn-lt"/>
                        </a:rPr>
                        <a:t>2023</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Predict hypothyroidism and hyperthyroidism using XAI and ML</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mn-lt"/>
                        </a:rPr>
                        <a:t>UCI Machine Learning Repository</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Decision Tree, Random Forest, Gradient Boosting, Naive Bayes, KNN, LR, SVM</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mn-lt"/>
                        </a:rPr>
                        <a:t>Accuracy, Precision, Recall, F1-Score</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mn-lt"/>
                        </a:rPr>
                        <a:t>SHAP, LIME</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sng" strike="noStrike" dirty="0">
                          <a:solidFill>
                            <a:srgbClr val="0000FF"/>
                          </a:solidFill>
                          <a:effectLst/>
                          <a:latin typeface="+mn-lt"/>
                          <a:hlinkClick r:id="rId6"/>
                        </a:rPr>
                        <a:t>https://doi.org/10.1007/s44230-023-00027-1</a:t>
                      </a:r>
                      <a:endParaRPr lang="en-IN" sz="1400" b="0" i="0" u="sng" strike="noStrike" dirty="0">
                        <a:solidFill>
                          <a:srgbClr val="0000FF"/>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3513854"/>
                  </a:ext>
                </a:extLst>
              </a:tr>
            </a:tbl>
          </a:graphicData>
        </a:graphic>
      </p:graphicFrame>
    </p:spTree>
    <p:extLst>
      <p:ext uri="{BB962C8B-B14F-4D97-AF65-F5344CB8AC3E}">
        <p14:creationId xmlns:p14="http://schemas.microsoft.com/office/powerpoint/2010/main" val="2415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909483" y="722671"/>
            <a:ext cx="4109884" cy="914400"/>
          </a:xfrm>
        </p:spPr>
        <p:txBody>
          <a:bodyPr/>
          <a:lstStyle/>
          <a:p>
            <a:r>
              <a:rPr lang="en-US" dirty="0"/>
              <a:t>ABOUT  PCOS</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909483" y="2069691"/>
            <a:ext cx="10373033" cy="4960374"/>
          </a:xfrm>
        </p:spPr>
        <p:txBody>
          <a:bodyPr>
            <a:normAutofit/>
          </a:bodyPr>
          <a:lstStyle/>
          <a:p>
            <a:pPr algn="just"/>
            <a:r>
              <a:rPr lang="en-US" sz="1800" dirty="0">
                <a:solidFill>
                  <a:schemeClr val="bg2">
                    <a:lumMod val="10000"/>
                  </a:schemeClr>
                </a:solidFill>
              </a:rPr>
              <a:t>Polycystic Ovary Syndrome (PCOS) is a prevalent hormonal disorder affecting women, commonly diagnosed through ultrasound imaging of the ovaries. Machine learning techniques, particularly Convolutional Neural Networks (CNNs), have demonstrated remarkable accuracy in medical image analysis tasks. However, their “black-box” nature makes them unsuitable for critical medical diagnostics, where the interpretability of decisions is paramount. This project seeks to develop a CNN model for detecting PCOS from ultrasound images while leveraging Explainable AI (XAI) techniques like Grad-CAM to ensure transparency, trust, and clinical validation. By using XAI, clinicians can understand and trust the model’s decisions, making it an integral tool for PCOS diagnosis.</a:t>
            </a:r>
          </a:p>
          <a:p>
            <a:pPr algn="just"/>
            <a:endParaRPr lang="en-US" sz="1800" dirty="0">
              <a:solidFill>
                <a:schemeClr val="bg2">
                  <a:lumMod val="10000"/>
                </a:schemeClr>
              </a:solidFill>
            </a:endParaRPr>
          </a:p>
        </p:txBody>
      </p:sp>
    </p:spTree>
    <p:extLst>
      <p:ext uri="{BB962C8B-B14F-4D97-AF65-F5344CB8AC3E}">
        <p14:creationId xmlns:p14="http://schemas.microsoft.com/office/powerpoint/2010/main" val="85990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747251" y="452283"/>
            <a:ext cx="10389649" cy="501445"/>
          </a:xfrm>
        </p:spPr>
        <p:txBody>
          <a:bodyPr/>
          <a:lstStyle/>
          <a:p>
            <a:r>
              <a:rPr lang="en-US" dirty="0"/>
              <a:t>PCOS table</a:t>
            </a:r>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graphicFrame>
        <p:nvGraphicFramePr>
          <p:cNvPr id="4" name="Table 3">
            <a:extLst>
              <a:ext uri="{FF2B5EF4-FFF2-40B4-BE49-F238E27FC236}">
                <a16:creationId xmlns:a16="http://schemas.microsoft.com/office/drawing/2014/main" id="{04DEB212-EF09-2E2B-3672-0886D8E2C474}"/>
              </a:ext>
            </a:extLst>
          </p:cNvPr>
          <p:cNvGraphicFramePr>
            <a:graphicFrameLocks noGrp="1"/>
          </p:cNvGraphicFramePr>
          <p:nvPr>
            <p:extLst>
              <p:ext uri="{D42A27DB-BD31-4B8C-83A1-F6EECF244321}">
                <p14:modId xmlns:p14="http://schemas.microsoft.com/office/powerpoint/2010/main" val="3345425495"/>
              </p:ext>
            </p:extLst>
          </p:nvPr>
        </p:nvGraphicFramePr>
        <p:xfrm>
          <a:off x="810028" y="1215540"/>
          <a:ext cx="10874480" cy="5348501"/>
        </p:xfrm>
        <a:graphic>
          <a:graphicData uri="http://schemas.openxmlformats.org/drawingml/2006/table">
            <a:tbl>
              <a:tblPr firstRow="1" bandRow="1">
                <a:tableStyleId>{2D5ABB26-0587-4C30-8999-92F81FD0307C}</a:tableStyleId>
              </a:tblPr>
              <a:tblGrid>
                <a:gridCol w="1101214">
                  <a:extLst>
                    <a:ext uri="{9D8B030D-6E8A-4147-A177-3AD203B41FA5}">
                      <a16:colId xmlns:a16="http://schemas.microsoft.com/office/drawing/2014/main" val="232292341"/>
                    </a:ext>
                  </a:extLst>
                </a:gridCol>
                <a:gridCol w="796412">
                  <a:extLst>
                    <a:ext uri="{9D8B030D-6E8A-4147-A177-3AD203B41FA5}">
                      <a16:colId xmlns:a16="http://schemas.microsoft.com/office/drawing/2014/main" val="969833336"/>
                    </a:ext>
                  </a:extLst>
                </a:gridCol>
                <a:gridCol w="2180304">
                  <a:extLst>
                    <a:ext uri="{9D8B030D-6E8A-4147-A177-3AD203B41FA5}">
                      <a16:colId xmlns:a16="http://schemas.microsoft.com/office/drawing/2014/main" val="3765132263"/>
                    </a:ext>
                  </a:extLst>
                </a:gridCol>
                <a:gridCol w="1359310">
                  <a:extLst>
                    <a:ext uri="{9D8B030D-6E8A-4147-A177-3AD203B41FA5}">
                      <a16:colId xmlns:a16="http://schemas.microsoft.com/office/drawing/2014/main" val="1148504238"/>
                    </a:ext>
                  </a:extLst>
                </a:gridCol>
                <a:gridCol w="1359310">
                  <a:extLst>
                    <a:ext uri="{9D8B030D-6E8A-4147-A177-3AD203B41FA5}">
                      <a16:colId xmlns:a16="http://schemas.microsoft.com/office/drawing/2014/main" val="2649680096"/>
                    </a:ext>
                  </a:extLst>
                </a:gridCol>
                <a:gridCol w="1359310">
                  <a:extLst>
                    <a:ext uri="{9D8B030D-6E8A-4147-A177-3AD203B41FA5}">
                      <a16:colId xmlns:a16="http://schemas.microsoft.com/office/drawing/2014/main" val="3777776091"/>
                    </a:ext>
                  </a:extLst>
                </a:gridCol>
                <a:gridCol w="1735392">
                  <a:extLst>
                    <a:ext uri="{9D8B030D-6E8A-4147-A177-3AD203B41FA5}">
                      <a16:colId xmlns:a16="http://schemas.microsoft.com/office/drawing/2014/main" val="1023093258"/>
                    </a:ext>
                  </a:extLst>
                </a:gridCol>
                <a:gridCol w="983228">
                  <a:extLst>
                    <a:ext uri="{9D8B030D-6E8A-4147-A177-3AD203B41FA5}">
                      <a16:colId xmlns:a16="http://schemas.microsoft.com/office/drawing/2014/main" val="837154049"/>
                    </a:ext>
                  </a:extLst>
                </a:gridCol>
              </a:tblGrid>
              <a:tr h="537647">
                <a:tc>
                  <a:txBody>
                    <a:bodyPr/>
                    <a:lstStyle/>
                    <a:p>
                      <a:pPr algn="ctr" fontAlgn="ctr"/>
                      <a:r>
                        <a:rPr lang="en-IN" sz="1400" b="1" u="none" strike="noStrike" dirty="0">
                          <a:solidFill>
                            <a:srgbClr val="000000"/>
                          </a:solidFill>
                          <a:effectLst/>
                        </a:rPr>
                        <a:t>Author</a:t>
                      </a:r>
                      <a:endParaRPr lang="en-IN" sz="1400" b="1" i="0" u="none" strike="noStrike" dirty="0">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1" u="none" strike="noStrike" dirty="0">
                          <a:solidFill>
                            <a:srgbClr val="000000"/>
                          </a:solidFill>
                          <a:effectLst/>
                        </a:rPr>
                        <a:t>Year</a:t>
                      </a:r>
                      <a:endParaRPr lang="en-IN" sz="1400" b="1" i="0" u="none" strike="noStrike" dirty="0">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1" u="none" strike="noStrike">
                          <a:solidFill>
                            <a:srgbClr val="000000"/>
                          </a:solidFill>
                          <a:effectLst/>
                        </a:rPr>
                        <a:t>Objective (in short)</a:t>
                      </a:r>
                      <a:endParaRPr lang="en-IN" sz="1400" b="1"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1" u="none" strike="noStrike">
                          <a:solidFill>
                            <a:srgbClr val="000000"/>
                          </a:solidFill>
                          <a:effectLst/>
                        </a:rPr>
                        <a:t>Data Sets</a:t>
                      </a:r>
                      <a:endParaRPr lang="en-IN" sz="1400" b="1"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1" u="none" strike="noStrike">
                          <a:solidFill>
                            <a:srgbClr val="000000"/>
                          </a:solidFill>
                          <a:effectLst/>
                        </a:rPr>
                        <a:t>ML Models Used</a:t>
                      </a:r>
                      <a:endParaRPr lang="en-IN" sz="1400" b="1"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1" u="none" strike="noStrike">
                          <a:solidFill>
                            <a:srgbClr val="000000"/>
                          </a:solidFill>
                          <a:effectLst/>
                        </a:rPr>
                        <a:t>Evaluation Metrics</a:t>
                      </a:r>
                      <a:endParaRPr lang="en-IN" sz="1400" b="1"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1" u="none" strike="noStrike">
                          <a:solidFill>
                            <a:srgbClr val="000000"/>
                          </a:solidFill>
                          <a:effectLst/>
                        </a:rPr>
                        <a:t>XAI Models Used</a:t>
                      </a:r>
                      <a:endParaRPr lang="en-IN" sz="1400" b="1"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1" u="none" strike="noStrike">
                          <a:solidFill>
                            <a:srgbClr val="000000"/>
                          </a:solidFill>
                          <a:effectLst/>
                        </a:rPr>
                        <a:t>References</a:t>
                      </a:r>
                      <a:endParaRPr lang="en-IN" sz="1400" b="1"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5077047"/>
                  </a:ext>
                </a:extLst>
              </a:tr>
              <a:tr h="1225123">
                <a:tc>
                  <a:txBody>
                    <a:bodyPr/>
                    <a:lstStyle/>
                    <a:p>
                      <a:pPr algn="ctr" fontAlgn="ctr"/>
                      <a:r>
                        <a:rPr lang="en-IN" sz="1400" b="0" u="none" strike="noStrike">
                          <a:solidFill>
                            <a:srgbClr val="000000"/>
                          </a:solidFill>
                          <a:effectLst/>
                        </a:rPr>
                        <a:t>Khanna et. al</a:t>
                      </a:r>
                      <a:endParaRPr lang="en-IN"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0" u="none" strike="noStrike" dirty="0">
                          <a:solidFill>
                            <a:srgbClr val="000000"/>
                          </a:solidFill>
                          <a:effectLst/>
                        </a:rPr>
                        <a:t>2023</a:t>
                      </a:r>
                      <a:endParaRPr lang="en-IN" sz="1400" b="0" i="0" u="none" strike="noStrike" dirty="0">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0" u="none" strike="noStrike">
                          <a:solidFill>
                            <a:srgbClr val="000000"/>
                          </a:solidFill>
                          <a:effectLst/>
                        </a:rPr>
                        <a:t>Detect PCOS using AI with ML and DL classifiers, and propose an automated screening system.</a:t>
                      </a:r>
                      <a:endParaRPr lang="en-US"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0" u="none" strike="noStrike">
                          <a:solidFill>
                            <a:srgbClr val="000000"/>
                          </a:solidFill>
                          <a:effectLst/>
                        </a:rPr>
                        <a:t>541 patients from Kerala, India, with 43 attributes.</a:t>
                      </a:r>
                      <a:endParaRPr lang="en-US"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0" u="none" strike="noStrike">
                          <a:solidFill>
                            <a:srgbClr val="000000"/>
                          </a:solidFill>
                          <a:effectLst/>
                        </a:rPr>
                        <a:t>Logistic Regression, Decision Trees, Random Forest, SVM, Naïve Bayes, KNN, etc.</a:t>
                      </a:r>
                      <a:endParaRPr lang="en-IN"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0" u="none" strike="noStrike">
                          <a:solidFill>
                            <a:srgbClr val="000000"/>
                          </a:solidFill>
                          <a:effectLst/>
                        </a:rPr>
                        <a:t>Accuracy, precision, recall, F1-score, AUC-ROC score, and precision-recall curve.</a:t>
                      </a:r>
                      <a:endParaRPr lang="en-US"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0" u="none" strike="noStrike" dirty="0">
                          <a:solidFill>
                            <a:srgbClr val="000000"/>
                          </a:solidFill>
                          <a:effectLst/>
                        </a:rPr>
                        <a:t>SHAP, LIME, ELI5, </a:t>
                      </a:r>
                      <a:r>
                        <a:rPr lang="en-US" sz="1400" b="0" u="none" strike="noStrike" dirty="0" err="1">
                          <a:solidFill>
                            <a:srgbClr val="000000"/>
                          </a:solidFill>
                          <a:effectLst/>
                        </a:rPr>
                        <a:t>Qlattice</a:t>
                      </a:r>
                      <a:r>
                        <a:rPr lang="en-US" sz="1400" b="0" u="none" strike="noStrike" dirty="0">
                          <a:solidFill>
                            <a:srgbClr val="000000"/>
                          </a:solidFill>
                          <a:effectLst/>
                        </a:rPr>
                        <a:t>, and feature importance with Random Forest.</a:t>
                      </a:r>
                      <a:endParaRPr lang="en-US" sz="1400" b="0" i="0" u="none" strike="noStrike" dirty="0">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0" u="sng" strike="noStrike" dirty="0">
                          <a:solidFill>
                            <a:srgbClr val="0563C1"/>
                          </a:solidFill>
                          <a:effectLst/>
                          <a:hlinkClick r:id="rId2"/>
                        </a:rPr>
                        <a:t>Link</a:t>
                      </a:r>
                      <a:endParaRPr lang="en-IN" sz="1400" b="0" i="0" u="sng" strike="noStrike" dirty="0">
                        <a:solidFill>
                          <a:srgbClr val="0563C1"/>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2903131"/>
                  </a:ext>
                </a:extLst>
              </a:tr>
              <a:tr h="1225123">
                <a:tc>
                  <a:txBody>
                    <a:bodyPr/>
                    <a:lstStyle/>
                    <a:p>
                      <a:pPr algn="ctr" fontAlgn="ctr"/>
                      <a:r>
                        <a:rPr lang="en-IN" sz="1400" b="0" u="none" strike="noStrike">
                          <a:solidFill>
                            <a:srgbClr val="000000"/>
                          </a:solidFill>
                          <a:effectLst/>
                        </a:rPr>
                        <a:t>Moral et. al</a:t>
                      </a:r>
                      <a:endParaRPr lang="en-IN"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0" u="none" strike="noStrike">
                          <a:solidFill>
                            <a:srgbClr val="000000"/>
                          </a:solidFill>
                          <a:effectLst/>
                        </a:rPr>
                        <a:t>2024</a:t>
                      </a:r>
                      <a:endParaRPr lang="en-IN"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0" u="none" strike="noStrike">
                          <a:solidFill>
                            <a:srgbClr val="000000"/>
                          </a:solidFill>
                          <a:effectLst/>
                        </a:rPr>
                        <a:t>Develop an explainable AI model for early detection of PCOS using machine learning techniques.</a:t>
                      </a:r>
                      <a:endParaRPr lang="en-US"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0" u="none" strike="noStrike">
                          <a:solidFill>
                            <a:srgbClr val="000000"/>
                          </a:solidFill>
                          <a:effectLst/>
                        </a:rPr>
                        <a:t>PCOS dataset from Kaggle (541 records, 43 attributes)</a:t>
                      </a:r>
                      <a:endParaRPr lang="en-US"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0" u="none" strike="noStrike">
                          <a:solidFill>
                            <a:srgbClr val="000000"/>
                          </a:solidFill>
                          <a:effectLst/>
                        </a:rPr>
                        <a:t>Logistic Regression, Naive Bayes, Random Forest, Gradient Boosting, etc.</a:t>
                      </a:r>
                      <a:endParaRPr lang="en-IN"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0" u="none" strike="noStrike" dirty="0">
                          <a:solidFill>
                            <a:srgbClr val="000000"/>
                          </a:solidFill>
                          <a:effectLst/>
                        </a:rPr>
                        <a:t>Accuracy, Error-Rate, ROC-AUC Score, Recall, Precision, and F1-Score.</a:t>
                      </a:r>
                      <a:endParaRPr lang="en-US" sz="1400" b="0" i="0" u="none" strike="noStrike" dirty="0">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0" u="none" strike="noStrike" dirty="0">
                          <a:solidFill>
                            <a:srgbClr val="000000"/>
                          </a:solidFill>
                          <a:effectLst/>
                        </a:rPr>
                        <a:t>Local Interpretable Model-Agnostic Explanations (LIME).</a:t>
                      </a:r>
                      <a:endParaRPr lang="en-IN" sz="1400" b="0" i="0" u="none" strike="noStrike" dirty="0">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0" u="sng" strike="noStrike">
                          <a:solidFill>
                            <a:srgbClr val="0563C1"/>
                          </a:solidFill>
                          <a:effectLst/>
                          <a:hlinkClick r:id="rId3"/>
                        </a:rPr>
                        <a:t>Link</a:t>
                      </a:r>
                      <a:endParaRPr lang="en-IN" sz="1400" b="0" i="0" u="sng" strike="noStrike">
                        <a:solidFill>
                          <a:srgbClr val="0563C1"/>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84220242"/>
                  </a:ext>
                </a:extLst>
              </a:tr>
              <a:tr h="1225123">
                <a:tc>
                  <a:txBody>
                    <a:bodyPr/>
                    <a:lstStyle/>
                    <a:p>
                      <a:pPr algn="ctr" fontAlgn="ctr"/>
                      <a:r>
                        <a:rPr lang="en-IN" sz="1400" b="0" u="none" strike="noStrike">
                          <a:solidFill>
                            <a:srgbClr val="000000"/>
                          </a:solidFill>
                          <a:effectLst/>
                        </a:rPr>
                        <a:t>Elmannai et. al</a:t>
                      </a:r>
                      <a:endParaRPr lang="en-IN"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0" u="none" strike="noStrike">
                          <a:solidFill>
                            <a:srgbClr val="000000"/>
                          </a:solidFill>
                          <a:effectLst/>
                        </a:rPr>
                        <a:t>2023</a:t>
                      </a:r>
                      <a:endParaRPr lang="en-IN"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0" u="none" strike="noStrike">
                          <a:solidFill>
                            <a:srgbClr val="000000"/>
                          </a:solidFill>
                          <a:effectLst/>
                        </a:rPr>
                        <a:t>Develop a machine learning model for early detection of PCOS using optimized feature selection and XAI.</a:t>
                      </a:r>
                      <a:endParaRPr lang="en-US"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0" u="none" strike="noStrike">
                          <a:solidFill>
                            <a:srgbClr val="000000"/>
                          </a:solidFill>
                          <a:effectLst/>
                        </a:rPr>
                        <a:t>PCOS dataset from Kaggle (541 instances, 41 attributes)</a:t>
                      </a:r>
                      <a:endParaRPr lang="en-IN"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0" u="none" strike="noStrike">
                          <a:solidFill>
                            <a:srgbClr val="000000"/>
                          </a:solidFill>
                          <a:effectLst/>
                        </a:rPr>
                        <a:t>Logistic Regression (LR), Random Forest (RF), Naive Bayes (NB), etc.</a:t>
                      </a:r>
                      <a:endParaRPr lang="en-IN"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0" u="none" strike="noStrike">
                          <a:solidFill>
                            <a:srgbClr val="000000"/>
                          </a:solidFill>
                          <a:effectLst/>
                        </a:rPr>
                        <a:t>Accuracy (ACC), Precision (PRE), Recall (REC), F1 Score (F1), and ROC-AUC Curve.</a:t>
                      </a:r>
                      <a:endParaRPr lang="en-US"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0" u="none" strike="noStrike">
                          <a:solidFill>
                            <a:srgbClr val="000000"/>
                          </a:solidFill>
                          <a:effectLst/>
                        </a:rPr>
                        <a:t>Local and global explainability techniques to ensure model trust.</a:t>
                      </a:r>
                      <a:endParaRPr lang="en-US"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0" u="sng" strike="noStrike">
                          <a:solidFill>
                            <a:srgbClr val="0563C1"/>
                          </a:solidFill>
                          <a:effectLst/>
                          <a:hlinkClick r:id="rId4"/>
                        </a:rPr>
                        <a:t>Link</a:t>
                      </a:r>
                      <a:endParaRPr lang="en-IN" sz="1400" b="0" i="0" u="sng" strike="noStrike">
                        <a:solidFill>
                          <a:srgbClr val="0563C1"/>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4795281"/>
                  </a:ext>
                </a:extLst>
              </a:tr>
              <a:tr h="982077">
                <a:tc>
                  <a:txBody>
                    <a:bodyPr/>
                    <a:lstStyle/>
                    <a:p>
                      <a:pPr algn="ctr" fontAlgn="ctr"/>
                      <a:r>
                        <a:rPr lang="en-IN" sz="1400" b="0" u="none" strike="noStrike">
                          <a:solidFill>
                            <a:srgbClr val="000000"/>
                          </a:solidFill>
                          <a:effectLst/>
                        </a:rPr>
                        <a:t>Çiçek et. al</a:t>
                      </a:r>
                      <a:endParaRPr lang="en-IN"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0" u="none" strike="noStrike">
                          <a:solidFill>
                            <a:srgbClr val="000000"/>
                          </a:solidFill>
                          <a:effectLst/>
                        </a:rPr>
                        <a:t>2021</a:t>
                      </a:r>
                      <a:endParaRPr lang="en-IN"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0" u="none" strike="noStrike" dirty="0">
                          <a:solidFill>
                            <a:srgbClr val="000000"/>
                          </a:solidFill>
                          <a:effectLst/>
                        </a:rPr>
                        <a:t>Extract patient-based explanations of important features in PCOS risk using LIME.</a:t>
                      </a:r>
                      <a:endParaRPr lang="en-US" sz="1400" b="0" i="0" u="none" strike="noStrike" dirty="0">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0" u="none" strike="noStrike">
                          <a:solidFill>
                            <a:srgbClr val="000000"/>
                          </a:solidFill>
                          <a:effectLst/>
                        </a:rPr>
                        <a:t>“Polycystic ovary syndrome” dataset from Kaggle</a:t>
                      </a:r>
                      <a:endParaRPr lang="en-IN"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0" u="none" strike="noStrike">
                          <a:solidFill>
                            <a:srgbClr val="000000"/>
                          </a:solidFill>
                          <a:effectLst/>
                        </a:rPr>
                        <a:t>Random Forest (RF)</a:t>
                      </a:r>
                      <a:endParaRPr lang="en-IN"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0" u="none" strike="noStrike">
                          <a:solidFill>
                            <a:srgbClr val="000000"/>
                          </a:solidFill>
                          <a:effectLst/>
                        </a:rPr>
                        <a:t>Accuracy, Sensitivity, Specificity, Positive Predictive Value, Balanced Accuracy.</a:t>
                      </a:r>
                      <a:endParaRPr lang="en-US"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0" u="none" strike="noStrike">
                          <a:solidFill>
                            <a:srgbClr val="000000"/>
                          </a:solidFill>
                          <a:effectLst/>
                        </a:rPr>
                        <a:t>Local Interpretable Model-Agnostic Explanations (LIME).</a:t>
                      </a:r>
                      <a:endParaRPr lang="en-IN" sz="1400" b="0" i="0" u="none" strike="noStrike">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400" b="0" u="sng" strike="noStrike" dirty="0">
                          <a:solidFill>
                            <a:srgbClr val="0563C1"/>
                          </a:solidFill>
                          <a:effectLst/>
                          <a:hlinkClick r:id="rId5"/>
                        </a:rPr>
                        <a:t>Link</a:t>
                      </a:r>
                      <a:endParaRPr lang="en-IN" sz="1400" b="0" i="0" u="sng" strike="noStrike" dirty="0">
                        <a:solidFill>
                          <a:srgbClr val="0563C1"/>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3726969"/>
                  </a:ext>
                </a:extLst>
              </a:tr>
            </a:tbl>
          </a:graphicData>
        </a:graphic>
      </p:graphicFrame>
    </p:spTree>
    <p:extLst>
      <p:ext uri="{BB962C8B-B14F-4D97-AF65-F5344CB8AC3E}">
        <p14:creationId xmlns:p14="http://schemas.microsoft.com/office/powerpoint/2010/main" val="53780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EA30519-C729-990E-32C8-B7D1D0937D0C}"/>
              </a:ext>
            </a:extLst>
          </p:cNvPr>
          <p:cNvSpPr>
            <a:spLocks noGrp="1"/>
          </p:cNvSpPr>
          <p:nvPr>
            <p:ph type="sldNum" sz="quarter" idx="4"/>
          </p:nvPr>
        </p:nvSpPr>
        <p:spPr/>
        <p:txBody>
          <a:bodyPr/>
          <a:lstStyle/>
          <a:p>
            <a:fld id="{58FB4751-880F-D840-AAA9-3A15815CC996}" type="slidenum">
              <a:rPr lang="en-US" smtClean="0"/>
              <a:pPr/>
              <a:t>7</a:t>
            </a:fld>
            <a:endParaRPr lang="en-US" dirty="0"/>
          </a:p>
        </p:txBody>
      </p:sp>
      <p:graphicFrame>
        <p:nvGraphicFramePr>
          <p:cNvPr id="6" name="Table 5">
            <a:extLst>
              <a:ext uri="{FF2B5EF4-FFF2-40B4-BE49-F238E27FC236}">
                <a16:creationId xmlns:a16="http://schemas.microsoft.com/office/drawing/2014/main" id="{F6048FE7-48A5-759F-4924-96398ECE7381}"/>
              </a:ext>
            </a:extLst>
          </p:cNvPr>
          <p:cNvGraphicFramePr>
            <a:graphicFrameLocks noGrp="1"/>
          </p:cNvGraphicFramePr>
          <p:nvPr>
            <p:extLst>
              <p:ext uri="{D42A27DB-BD31-4B8C-83A1-F6EECF244321}">
                <p14:modId xmlns:p14="http://schemas.microsoft.com/office/powerpoint/2010/main" val="1480779641"/>
              </p:ext>
            </p:extLst>
          </p:nvPr>
        </p:nvGraphicFramePr>
        <p:xfrm>
          <a:off x="1160206" y="926144"/>
          <a:ext cx="10333704" cy="4874889"/>
        </p:xfrm>
        <a:graphic>
          <a:graphicData uri="http://schemas.openxmlformats.org/drawingml/2006/table">
            <a:tbl>
              <a:tblPr firstRow="1" bandRow="1">
                <a:tableStyleId>{2D5ABB26-0587-4C30-8999-92F81FD0307C}</a:tableStyleId>
              </a:tblPr>
              <a:tblGrid>
                <a:gridCol w="875071">
                  <a:extLst>
                    <a:ext uri="{9D8B030D-6E8A-4147-A177-3AD203B41FA5}">
                      <a16:colId xmlns:a16="http://schemas.microsoft.com/office/drawing/2014/main" val="1211744609"/>
                    </a:ext>
                  </a:extLst>
                </a:gridCol>
                <a:gridCol w="963562">
                  <a:extLst>
                    <a:ext uri="{9D8B030D-6E8A-4147-A177-3AD203B41FA5}">
                      <a16:colId xmlns:a16="http://schemas.microsoft.com/office/drawing/2014/main" val="3425223549"/>
                    </a:ext>
                  </a:extLst>
                </a:gridCol>
                <a:gridCol w="2036506">
                  <a:extLst>
                    <a:ext uri="{9D8B030D-6E8A-4147-A177-3AD203B41FA5}">
                      <a16:colId xmlns:a16="http://schemas.microsoft.com/office/drawing/2014/main" val="1283303009"/>
                    </a:ext>
                  </a:extLst>
                </a:gridCol>
                <a:gridCol w="1291713">
                  <a:extLst>
                    <a:ext uri="{9D8B030D-6E8A-4147-A177-3AD203B41FA5}">
                      <a16:colId xmlns:a16="http://schemas.microsoft.com/office/drawing/2014/main" val="1981648522"/>
                    </a:ext>
                  </a:extLst>
                </a:gridCol>
                <a:gridCol w="1291713">
                  <a:extLst>
                    <a:ext uri="{9D8B030D-6E8A-4147-A177-3AD203B41FA5}">
                      <a16:colId xmlns:a16="http://schemas.microsoft.com/office/drawing/2014/main" val="3549672357"/>
                    </a:ext>
                  </a:extLst>
                </a:gridCol>
                <a:gridCol w="1957848">
                  <a:extLst>
                    <a:ext uri="{9D8B030D-6E8A-4147-A177-3AD203B41FA5}">
                      <a16:colId xmlns:a16="http://schemas.microsoft.com/office/drawing/2014/main" val="441109435"/>
                    </a:ext>
                  </a:extLst>
                </a:gridCol>
                <a:gridCol w="953729">
                  <a:extLst>
                    <a:ext uri="{9D8B030D-6E8A-4147-A177-3AD203B41FA5}">
                      <a16:colId xmlns:a16="http://schemas.microsoft.com/office/drawing/2014/main" val="2149234726"/>
                    </a:ext>
                  </a:extLst>
                </a:gridCol>
                <a:gridCol w="963562">
                  <a:extLst>
                    <a:ext uri="{9D8B030D-6E8A-4147-A177-3AD203B41FA5}">
                      <a16:colId xmlns:a16="http://schemas.microsoft.com/office/drawing/2014/main" val="2165845472"/>
                    </a:ext>
                  </a:extLst>
                </a:gridCol>
              </a:tblGrid>
              <a:tr h="481961">
                <a:tc>
                  <a:txBody>
                    <a:bodyPr/>
                    <a:lstStyle/>
                    <a:p>
                      <a:pPr algn="ctr" fontAlgn="ctr"/>
                      <a:r>
                        <a:rPr lang="en-IN" sz="1400" b="1" i="0" u="none" strike="noStrike" dirty="0">
                          <a:solidFill>
                            <a:srgbClr val="000000"/>
                          </a:solidFill>
                          <a:effectLst/>
                          <a:latin typeface="+mn-lt"/>
                        </a:rPr>
                        <a:t>Author</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i="0" u="none" strike="noStrike">
                          <a:solidFill>
                            <a:srgbClr val="000000"/>
                          </a:solidFill>
                          <a:effectLst/>
                          <a:latin typeface="+mn-lt"/>
                        </a:rPr>
                        <a:t>Year</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i="0" u="none" strike="noStrike">
                          <a:solidFill>
                            <a:srgbClr val="000000"/>
                          </a:solidFill>
                          <a:effectLst/>
                          <a:latin typeface="+mn-lt"/>
                        </a:rPr>
                        <a:t>Objective (in short)</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i="0" u="none" strike="noStrike">
                          <a:solidFill>
                            <a:srgbClr val="000000"/>
                          </a:solidFill>
                          <a:effectLst/>
                          <a:latin typeface="+mn-lt"/>
                        </a:rPr>
                        <a:t>Data Sets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i="0" u="none" strike="noStrike">
                          <a:solidFill>
                            <a:srgbClr val="000000"/>
                          </a:solidFill>
                          <a:effectLst/>
                          <a:latin typeface="+mn-lt"/>
                        </a:rPr>
                        <a:t>DL Models Used</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i="0" u="none" strike="noStrike" dirty="0">
                          <a:solidFill>
                            <a:srgbClr val="000000"/>
                          </a:solidFill>
                          <a:effectLst/>
                          <a:latin typeface="+mn-lt"/>
                        </a:rPr>
                        <a:t>Evaluation Metrics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i="0" u="none" strike="noStrike">
                          <a:solidFill>
                            <a:srgbClr val="000000"/>
                          </a:solidFill>
                          <a:effectLst/>
                          <a:latin typeface="+mn-lt"/>
                        </a:rPr>
                        <a:t>XAI Models Used</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i="0" u="none" strike="noStrike">
                          <a:solidFill>
                            <a:srgbClr val="000000"/>
                          </a:solidFill>
                          <a:effectLst/>
                          <a:latin typeface="+mn-lt"/>
                        </a:rPr>
                        <a:t>References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7342604"/>
                  </a:ext>
                </a:extLst>
              </a:tr>
              <a:tr h="1098232">
                <a:tc>
                  <a:txBody>
                    <a:bodyPr/>
                    <a:lstStyle/>
                    <a:p>
                      <a:pPr algn="ctr" fontAlgn="ctr"/>
                      <a:r>
                        <a:rPr lang="en-IN" sz="1400" b="0" i="0" u="none" strike="noStrike" dirty="0">
                          <a:solidFill>
                            <a:srgbClr val="000000"/>
                          </a:solidFill>
                          <a:effectLst/>
                          <a:latin typeface="+mn-lt"/>
                        </a:rPr>
                        <a:t>ÖZMEN et. al</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latin typeface="+mn-lt"/>
                        </a:rPr>
                        <a:t>2023</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mn-lt"/>
                        </a:rPr>
                        <a:t>Determine the best method for follicle detection using ovarian ultrasound images.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mn-lt"/>
                        </a:rPr>
                        <a:t>Ultrasound images of 54 patients (14 PCOS, 40 control).</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Convolutional Neural Network (CNN) and </a:t>
                      </a:r>
                      <a:r>
                        <a:rPr lang="en-US" sz="1400" b="0" i="0" u="none" strike="noStrike" dirty="0" err="1">
                          <a:solidFill>
                            <a:srgbClr val="000000"/>
                          </a:solidFill>
                          <a:effectLst/>
                          <a:latin typeface="+mn-lt"/>
                        </a:rPr>
                        <a:t>SqueezeNet</a:t>
                      </a:r>
                      <a:endParaRPr lang="en-US" sz="1400" b="0" i="0" u="none" strike="noStrike" dirty="0">
                        <a:solidFill>
                          <a:srgbClr val="000000"/>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Mean Square Error (MSE), Peak Signal-to-Noise Ratio (PSNR), accuracy, etc.</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mn-lt"/>
                        </a:rPr>
                        <a:t>None</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sng" strike="noStrike">
                          <a:solidFill>
                            <a:srgbClr val="0563C1"/>
                          </a:solidFill>
                          <a:effectLst/>
                          <a:latin typeface="+mn-lt"/>
                          <a:hlinkClick r:id="rId2"/>
                        </a:rPr>
                        <a:t>Link</a:t>
                      </a:r>
                      <a:endParaRPr lang="en-IN" sz="1400" b="0" i="0" u="sng" strike="noStrike">
                        <a:solidFill>
                          <a:srgbClr val="0563C1"/>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4776903"/>
                  </a:ext>
                </a:extLst>
              </a:tr>
              <a:tr h="1098232">
                <a:tc>
                  <a:txBody>
                    <a:bodyPr/>
                    <a:lstStyle/>
                    <a:p>
                      <a:pPr algn="ctr" fontAlgn="ctr"/>
                      <a:r>
                        <a:rPr lang="en-IN" sz="1400" b="0" i="0" u="none" strike="noStrike">
                          <a:solidFill>
                            <a:srgbClr val="000000"/>
                          </a:solidFill>
                          <a:effectLst/>
                          <a:latin typeface="+mn-lt"/>
                        </a:rPr>
                        <a:t>Umapathy et. al</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mn-lt"/>
                        </a:rPr>
                        <a:t>2024</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Develop an automated system for detecting PCOS using deep learning techniques.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mn-lt"/>
                        </a:rPr>
                        <a:t>Two datasets with ultrasound images (100 normal, 100 PCOS)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effectLst/>
                          <a:latin typeface="+mn-lt"/>
                        </a:rPr>
                        <a:t>Random Forest, k-star, MobileNet, ResNet152V2, etc.</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mn-lt"/>
                        </a:rPr>
                        <a:t>Classification accuracy, sensitivity, specificity, and AUC.</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mn-lt"/>
                        </a:rPr>
                        <a:t>None</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sng" strike="noStrike">
                          <a:solidFill>
                            <a:srgbClr val="0563C1"/>
                          </a:solidFill>
                          <a:effectLst/>
                          <a:latin typeface="+mn-lt"/>
                          <a:hlinkClick r:id="rId3"/>
                        </a:rPr>
                        <a:t>Link</a:t>
                      </a:r>
                      <a:endParaRPr lang="en-IN" sz="1400" b="0" i="0" u="sng" strike="noStrike">
                        <a:solidFill>
                          <a:srgbClr val="0563C1"/>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5849597"/>
                  </a:ext>
                </a:extLst>
              </a:tr>
              <a:tr h="1098232">
                <a:tc>
                  <a:txBody>
                    <a:bodyPr/>
                    <a:lstStyle/>
                    <a:p>
                      <a:pPr algn="ctr" fontAlgn="ctr"/>
                      <a:r>
                        <a:rPr lang="en-IN" sz="1400" b="0" i="0" u="none" strike="noStrike">
                          <a:solidFill>
                            <a:srgbClr val="000000"/>
                          </a:solidFill>
                          <a:effectLst/>
                          <a:latin typeface="+mn-lt"/>
                        </a:rPr>
                        <a:t>Alamoudi et. al</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mn-lt"/>
                        </a:rPr>
                        <a:t>2023</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mn-lt"/>
                        </a:rPr>
                        <a:t>Develop a computer-aided diagnosis model for diagnosing PCOS using a deep learning fusion approach.</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mn-lt"/>
                        </a:rPr>
                        <a:t>Ovary ultrasound images and clinical data from 285 patients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effectLst/>
                          <a:latin typeface="+mn-lt"/>
                        </a:rPr>
                        <a:t>VGG-16, VGG-19, InceptionV3, DenseNet121, DenseNet201, etc.</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mn-lt"/>
                        </a:rPr>
                        <a:t>Accuracy, precision, F1-score, recall (sensitivity), specificity.</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mn-lt"/>
                        </a:rPr>
                        <a:t>None</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sng" strike="noStrike">
                          <a:solidFill>
                            <a:srgbClr val="0563C1"/>
                          </a:solidFill>
                          <a:effectLst/>
                          <a:latin typeface="+mn-lt"/>
                          <a:hlinkClick r:id="rId4"/>
                        </a:rPr>
                        <a:t>Link</a:t>
                      </a:r>
                      <a:endParaRPr lang="en-IN" sz="1400" b="0" i="0" u="sng" strike="noStrike">
                        <a:solidFill>
                          <a:srgbClr val="0563C1"/>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6068233"/>
                  </a:ext>
                </a:extLst>
              </a:tr>
              <a:tr h="1098232">
                <a:tc>
                  <a:txBody>
                    <a:bodyPr/>
                    <a:lstStyle/>
                    <a:p>
                      <a:pPr algn="ctr" fontAlgn="ctr"/>
                      <a:r>
                        <a:rPr lang="en-IN" sz="1400" b="0" i="0" u="none" strike="noStrike">
                          <a:solidFill>
                            <a:srgbClr val="000000"/>
                          </a:solidFill>
                          <a:effectLst/>
                          <a:latin typeface="+mn-lt"/>
                        </a:rPr>
                        <a:t>Suha et. al</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mn-lt"/>
                        </a:rPr>
                        <a:t>2022</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mn-lt"/>
                        </a:rPr>
                        <a:t>Propose an extended machine learning classification technique for PCOS prediction.</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mn-lt"/>
                        </a:rPr>
                        <a:t>594 ovary ultrasound (USG) images.</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mn-lt"/>
                        </a:rPr>
                        <a:t>CNN with transfer learning (VGGNet16), XGBoost stacking model</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mn-lt"/>
                        </a:rPr>
                        <a:t>Accuracy, Precision, Sensitivity, F1 Score, Execution Time, AUC-ROC Curve.</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mn-lt"/>
                        </a:rPr>
                        <a:t>None</a:t>
                      </a: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sng" strike="noStrike" dirty="0">
                          <a:solidFill>
                            <a:srgbClr val="0563C1"/>
                          </a:solidFill>
                          <a:effectLst/>
                          <a:latin typeface="+mn-lt"/>
                          <a:hlinkClick r:id="rId5"/>
                        </a:rPr>
                        <a:t>Link</a:t>
                      </a:r>
                      <a:endParaRPr lang="en-IN" sz="1400" b="0" i="0" u="sng" strike="noStrike" dirty="0">
                        <a:solidFill>
                          <a:srgbClr val="0563C1"/>
                        </a:solidFill>
                        <a:effectLst/>
                        <a:latin typeface="+mn-lt"/>
                      </a:endParaRPr>
                    </a:p>
                  </a:txBody>
                  <a:tcPr marL="6824" marR="6824" marT="68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274353"/>
                  </a:ext>
                </a:extLst>
              </a:tr>
            </a:tbl>
          </a:graphicData>
        </a:graphic>
      </p:graphicFrame>
    </p:spTree>
    <p:extLst>
      <p:ext uri="{BB962C8B-B14F-4D97-AF65-F5344CB8AC3E}">
        <p14:creationId xmlns:p14="http://schemas.microsoft.com/office/powerpoint/2010/main" val="39910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14400" y="314632"/>
            <a:ext cx="10360152" cy="914400"/>
          </a:xfrm>
        </p:spPr>
        <p:txBody>
          <a:bodyPr/>
          <a:lstStyle/>
          <a:p>
            <a:r>
              <a:rPr lang="en-US" dirty="0"/>
              <a:t>RESEARCH GAP</a:t>
            </a:r>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r>
              <a:rPr lang="en-US" dirty="0"/>
              <a:t>8</a:t>
            </a:r>
          </a:p>
        </p:txBody>
      </p:sp>
      <p:sp>
        <p:nvSpPr>
          <p:cNvPr id="5" name="TextBox 4">
            <a:extLst>
              <a:ext uri="{FF2B5EF4-FFF2-40B4-BE49-F238E27FC236}">
                <a16:creationId xmlns:a16="http://schemas.microsoft.com/office/drawing/2014/main" id="{ACC51EA2-F0E4-9141-0EF5-B360CFD5AEDD}"/>
              </a:ext>
            </a:extLst>
          </p:cNvPr>
          <p:cNvSpPr txBox="1"/>
          <p:nvPr/>
        </p:nvSpPr>
        <p:spPr>
          <a:xfrm>
            <a:off x="914400" y="1465055"/>
            <a:ext cx="9812594" cy="5078313"/>
          </a:xfrm>
          <a:prstGeom prst="rect">
            <a:avLst/>
          </a:prstGeom>
          <a:noFill/>
        </p:spPr>
        <p:txBody>
          <a:bodyPr wrap="square" rtlCol="0">
            <a:spAutoFit/>
          </a:bodyPr>
          <a:lstStyle/>
          <a:p>
            <a:pPr algn="just"/>
            <a:r>
              <a:rPr lang="en-US" dirty="0">
                <a:solidFill>
                  <a:schemeClr val="bg2">
                    <a:lumMod val="10000"/>
                  </a:schemeClr>
                </a:solidFill>
              </a:rPr>
              <a:t>While deep learning and explainable AI (XAI) have gained significant traction in healthcare, there remains a substantial gap in applying these technologies specifically to </a:t>
            </a:r>
            <a:r>
              <a:rPr lang="en-US" b="1" dirty="0">
                <a:solidFill>
                  <a:schemeClr val="bg2">
                    <a:lumMod val="10000"/>
                  </a:schemeClr>
                </a:solidFill>
              </a:rPr>
              <a:t>Polycystic Ovary Syndrome (PCOS)</a:t>
            </a:r>
            <a:r>
              <a:rPr lang="en-US" dirty="0">
                <a:solidFill>
                  <a:schemeClr val="bg2">
                    <a:lumMod val="10000"/>
                  </a:schemeClr>
                </a:solidFill>
              </a:rPr>
              <a:t> prediction from ultrasound images. Most current research has focused on other diseases, such as diabetes, cardiovascular conditions, and cancers, with limited attention given to PCOS despite its growing prevalence. Although advanced AI models have demonstrated excellent performance in medical image analysis, their black-box nature poses a significant barrier to their adoption in sensitive clinical applications, where interpretability is crucial.</a:t>
            </a:r>
          </a:p>
          <a:p>
            <a:pPr algn="just"/>
            <a:r>
              <a:rPr lang="en-US" dirty="0">
                <a:solidFill>
                  <a:schemeClr val="bg2">
                    <a:lumMod val="10000"/>
                  </a:schemeClr>
                </a:solidFill>
              </a:rPr>
              <a:t>	In the case of PCOS detection, accurate diagnosis can be particularly challenging, and clinicians often need tools that not only provide reliable predictions but also allow them to understand how those predictions are made. The current literature lacks robust work that combines </a:t>
            </a:r>
            <a:r>
              <a:rPr lang="en-US" b="1" dirty="0">
                <a:solidFill>
                  <a:schemeClr val="bg2">
                    <a:lumMod val="10000"/>
                  </a:schemeClr>
                </a:solidFill>
              </a:rPr>
              <a:t>deep learning</a:t>
            </a:r>
            <a:r>
              <a:rPr lang="en-US" dirty="0">
                <a:solidFill>
                  <a:schemeClr val="bg2">
                    <a:lumMod val="10000"/>
                  </a:schemeClr>
                </a:solidFill>
              </a:rPr>
              <a:t> with </a:t>
            </a:r>
            <a:r>
              <a:rPr lang="en-US" b="1" dirty="0">
                <a:solidFill>
                  <a:schemeClr val="bg2">
                    <a:lumMod val="10000"/>
                  </a:schemeClr>
                </a:solidFill>
              </a:rPr>
              <a:t>XAI</a:t>
            </a:r>
            <a:r>
              <a:rPr lang="en-US" dirty="0">
                <a:solidFill>
                  <a:schemeClr val="bg2">
                    <a:lumMod val="10000"/>
                  </a:schemeClr>
                </a:solidFill>
              </a:rPr>
              <a:t> to address these challenges, especially in the context of PCOS.</a:t>
            </a:r>
          </a:p>
          <a:p>
            <a:pPr algn="just"/>
            <a:r>
              <a:rPr lang="en-US" dirty="0">
                <a:solidFill>
                  <a:schemeClr val="bg2">
                    <a:lumMod val="10000"/>
                  </a:schemeClr>
                </a:solidFill>
              </a:rPr>
              <a:t>	By focusing on the integration of deep learning models with </a:t>
            </a:r>
            <a:r>
              <a:rPr lang="en-US" b="1" dirty="0">
                <a:solidFill>
                  <a:schemeClr val="bg2">
                    <a:lumMod val="10000"/>
                  </a:schemeClr>
                </a:solidFill>
              </a:rPr>
              <a:t>XAI techniques</a:t>
            </a:r>
            <a:r>
              <a:rPr lang="en-US" dirty="0">
                <a:solidFill>
                  <a:schemeClr val="bg2">
                    <a:lumMod val="10000"/>
                  </a:schemeClr>
                </a:solidFill>
              </a:rPr>
              <a:t>, this project aims to close the research gap. It will enable more transparent and interpretable models for PCOS detection, making it possible for clinicians to visualize and trust the key factors that influence the AI’s decision-making process. This gap highlights the importance of our work in making AI models more applicable and trustworthy in real-world clinical settings, particularly for diseases like PCOS that demand high levels of diagnostic accuracy and interpretability.</a:t>
            </a:r>
          </a:p>
          <a:p>
            <a:pPr algn="just"/>
            <a:endParaRPr lang="en-IN" dirty="0"/>
          </a:p>
        </p:txBody>
      </p:sp>
    </p:spTree>
    <p:extLst>
      <p:ext uri="{BB962C8B-B14F-4D97-AF65-F5344CB8AC3E}">
        <p14:creationId xmlns:p14="http://schemas.microsoft.com/office/powerpoint/2010/main" val="413214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title"/>
          </p:nvPr>
        </p:nvSpPr>
        <p:spPr>
          <a:xfrm>
            <a:off x="771891" y="998083"/>
            <a:ext cx="8308139" cy="889819"/>
          </a:xfrm>
        </p:spPr>
        <p:txBody>
          <a:bodyPr/>
          <a:lstStyle/>
          <a:p>
            <a:r>
              <a:rPr lang="en-US" sz="3200" dirty="0"/>
              <a:t>PROBLEM    STATEMENT</a:t>
            </a:r>
          </a:p>
        </p:txBody>
      </p:sp>
      <p:sp>
        <p:nvSpPr>
          <p:cNvPr id="3" name="TextBox 2">
            <a:extLst>
              <a:ext uri="{FF2B5EF4-FFF2-40B4-BE49-F238E27FC236}">
                <a16:creationId xmlns:a16="http://schemas.microsoft.com/office/drawing/2014/main" id="{D6DF6955-3794-1549-1C86-E51358D64C2C}"/>
              </a:ext>
            </a:extLst>
          </p:cNvPr>
          <p:cNvSpPr txBox="1"/>
          <p:nvPr/>
        </p:nvSpPr>
        <p:spPr>
          <a:xfrm>
            <a:off x="771891" y="2136338"/>
            <a:ext cx="10648218" cy="2585323"/>
          </a:xfrm>
          <a:prstGeom prst="rect">
            <a:avLst/>
          </a:prstGeom>
          <a:noFill/>
        </p:spPr>
        <p:txBody>
          <a:bodyPr wrap="square" rtlCol="0">
            <a:spAutoFit/>
          </a:bodyPr>
          <a:lstStyle/>
          <a:p>
            <a:pPr algn="just"/>
            <a:r>
              <a:rPr lang="en-US" dirty="0">
                <a:cs typeface="Times New Roman" panose="02020603050405020304" pitchFamily="18" charset="0"/>
              </a:rPr>
              <a:t>The diagnosis of PCOS through ultrasound images presents a significant challenge in terms of accuracy and interpretability. While CNNs can achieve high performance in classifying medical images, their black-box nature raises concerns about the trustworthiness of their predictions in sensitive healthcare applications. </a:t>
            </a:r>
          </a:p>
          <a:p>
            <a:pPr algn="just"/>
            <a:endParaRPr lang="en-US" dirty="0">
              <a:cs typeface="Times New Roman" panose="02020603050405020304" pitchFamily="18" charset="0"/>
            </a:endParaRPr>
          </a:p>
          <a:p>
            <a:pPr algn="just"/>
            <a:r>
              <a:rPr lang="en-US" dirty="0">
                <a:cs typeface="Times New Roman" panose="02020603050405020304" pitchFamily="18" charset="0"/>
              </a:rPr>
              <a:t>	The challenge is to build a CNN-based system for detecting PCOS from ultrasound images that is not only accurate but also interpretable. By applying Explainable AI (XAI) techniques, the model's internal workings can be visualized, highlighting the key areas of the image that influenced the model’s decision, making the predictions more understandable and trustworthy to clinicians. </a:t>
            </a:r>
          </a:p>
          <a:p>
            <a:pPr algn="just"/>
            <a:endParaRPr lang="en-IN" dirty="0">
              <a:cs typeface="Times New Roman" panose="02020603050405020304" pitchFamily="18" charset="0"/>
            </a:endParaRPr>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655</TotalTime>
  <Words>2252</Words>
  <Application>Microsoft Office PowerPoint</Application>
  <PresentationFormat>Widescreen</PresentationFormat>
  <Paragraphs>257</Paragraphs>
  <Slides>14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Gill Sans Nova Light</vt:lpstr>
      <vt:lpstr>Sagona Book</vt:lpstr>
      <vt:lpstr>Times New Roman</vt:lpstr>
      <vt:lpstr>Custom</vt:lpstr>
      <vt:lpstr>MINOR   PROJECT</vt:lpstr>
      <vt:lpstr>PowerPoint Presentation</vt:lpstr>
      <vt:lpstr>PowerPoint Presentation</vt:lpstr>
      <vt:lpstr>PowerPoint Presentation</vt:lpstr>
      <vt:lpstr>ABOUT  PCOS</vt:lpstr>
      <vt:lpstr>PCOS table</vt:lpstr>
      <vt:lpstr>PowerPoint Presentation</vt:lpstr>
      <vt:lpstr>RESEARCH GAP</vt:lpstr>
      <vt:lpstr>PROBLEM    STATEMENT</vt:lpstr>
      <vt:lpstr>PowerPoint Presentation</vt:lpstr>
      <vt:lpstr>MODEL SELECTION AND SETUP</vt:lpstr>
      <vt:lpstr>MODEL TRAINING</vt:lpstr>
      <vt:lpstr>GRAD-CAM  INTEGRATION</vt:lpstr>
      <vt:lpstr>ANALYSIS OF GRAD-CAM HEATMAPS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rohit yadav</dc:creator>
  <cp:lastModifiedBy>vedant chauhan</cp:lastModifiedBy>
  <cp:revision>21</cp:revision>
  <dcterms:created xsi:type="dcterms:W3CDTF">2024-09-13T11:01:51Z</dcterms:created>
  <dcterms:modified xsi:type="dcterms:W3CDTF">2024-11-26T05:32:04Z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