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76" r:id="rId7"/>
    <p:sldId id="277" r:id="rId8"/>
    <p:sldId id="278" r:id="rId9"/>
    <p:sldId id="279" r:id="rId10"/>
    <p:sldId id="282" r:id="rId11"/>
    <p:sldId id="280" r:id="rId12"/>
    <p:sldId id="281" r:id="rId13"/>
    <p:sldId id="283" r:id="rId14"/>
    <p:sldId id="288" r:id="rId15"/>
    <p:sldId id="289" r:id="rId16"/>
    <p:sldId id="285" r:id="rId17"/>
    <p:sldId id="284" r:id="rId18"/>
    <p:sldId id="290" r:id="rId19"/>
    <p:sldId id="286" r:id="rId20"/>
    <p:sldId id="28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CFD36-FE9D-6537-5CC9-8153B3E14105}" v="318" dt="2024-01-09T16:45:37.878"/>
    <p1510:client id="{ABF3724E-270F-B5AA-7210-4CA6AD0A45C4}" v="32" dt="2024-01-09T17:04:32.347"/>
    <p1510:client id="{F2BFFCA5-5BD6-4BD4-BD2A-48A6A76B626E}" v="1029" dt="2024-01-09T15:14:33.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1/9/2024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1/9/2024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1/9/2024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1/9/2024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1/9/2024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railuk.com/mental-health/rssb-leading-mental-health-awareness/" TargetMode="External"/><Relationship Id="rId7" Type="http://schemas.openxmlformats.org/officeDocument/2006/relationships/hyperlink" Target="https://creativecommons.org/licenses/by-nc-nd/3.0/" TargetMode="External"/><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hyperlink" Target="https://creativecommons.org/licenses/by-sa/3.0/" TargetMode="External"/><Relationship Id="rId5" Type="http://schemas.openxmlformats.org/officeDocument/2006/relationships/hyperlink" Target="https://www.flickr.com/photos/lumaxart/2291430665" TargetMode="Externa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ree vector graphic: Mental, Health, Mental Health - Free Image on ...">
            <a:extLst>
              <a:ext uri="{FF2B5EF4-FFF2-40B4-BE49-F238E27FC236}">
                <a16:creationId xmlns:a16="http://schemas.microsoft.com/office/drawing/2014/main" id="{54782F58-6CB2-A680-6ABD-9FD20EBFAA0D}"/>
              </a:ext>
            </a:extLst>
          </p:cNvPr>
          <p:cNvPicPr>
            <a:picLocks noChangeAspect="1"/>
          </p:cNvPicPr>
          <p:nvPr/>
        </p:nvPicPr>
        <p:blipFill rotWithShape="1">
          <a:blip r:embed="rId2"/>
          <a:srcRect t="5939" r="27033" b="3152"/>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88279" y="967903"/>
            <a:ext cx="5835683" cy="2617189"/>
          </a:xfrm>
        </p:spPr>
        <p:txBody>
          <a:bodyPr anchor="b">
            <a:noAutofit/>
          </a:bodyPr>
          <a:lstStyle/>
          <a:p>
            <a:r>
              <a:rPr lang="en-US" sz="4000" dirty="0">
                <a:solidFill>
                  <a:schemeClr val="bg1"/>
                </a:solidFill>
              </a:rPr>
              <a:t>AN LSTM BASED MENTAL HEALTH CLASSIFICATION MODEL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77980" y="4872922"/>
            <a:ext cx="4023359" cy="1208141"/>
          </a:xfrm>
        </p:spPr>
        <p:txBody>
          <a:bodyPr vert="horz" lIns="91440" tIns="45720" rIns="91440" bIns="45720" rtlCol="0" anchor="t">
            <a:normAutofit/>
          </a:bodyPr>
          <a:lstStyle/>
          <a:p>
            <a:r>
              <a:rPr lang="en-US" sz="2000" dirty="0">
                <a:solidFill>
                  <a:schemeClr val="bg1"/>
                </a:solidFill>
              </a:rPr>
              <a:t>Name :- Patel Vedant </a:t>
            </a:r>
            <a:r>
              <a:rPr lang="en-US" sz="2000" dirty="0" err="1">
                <a:solidFill>
                  <a:schemeClr val="bg1"/>
                </a:solidFill>
              </a:rPr>
              <a:t>Vikrambhai</a:t>
            </a:r>
          </a:p>
          <a:p>
            <a:r>
              <a:rPr lang="en-US" sz="2000" dirty="0">
                <a:solidFill>
                  <a:schemeClr val="bg1"/>
                </a:solidFill>
              </a:rPr>
              <a:t>R.g.no :- 20BCE1779</a:t>
            </a:r>
          </a:p>
          <a:p>
            <a:r>
              <a:rPr lang="en-US" sz="2000" dirty="0">
                <a:solidFill>
                  <a:schemeClr val="bg1"/>
                </a:solidFill>
              </a:rPr>
              <a:t>Guide :- DR. Vinothini A</a:t>
            </a:r>
          </a:p>
          <a:p>
            <a:endParaRPr lang="en-US"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6478-1936-DB3D-6404-2F37FAF4CCB4}"/>
              </a:ext>
            </a:extLst>
          </p:cNvPr>
          <p:cNvSpPr>
            <a:spLocks noGrp="1"/>
          </p:cNvSpPr>
          <p:nvPr>
            <p:ph type="title"/>
          </p:nvPr>
        </p:nvSpPr>
        <p:spPr>
          <a:xfrm>
            <a:off x="500412" y="145862"/>
            <a:ext cx="11039114" cy="857767"/>
          </a:xfrm>
        </p:spPr>
        <p:txBody>
          <a:bodyPr vert="horz" lIns="91440" tIns="45720" rIns="91440" bIns="45720" rtlCol="0" anchor="b">
            <a:normAutofit/>
          </a:bodyPr>
          <a:lstStyle/>
          <a:p>
            <a:r>
              <a:rPr lang="en-US" sz="4400" dirty="0">
                <a:latin typeface="Times New Roman"/>
                <a:cs typeface="Times New Roman"/>
              </a:rPr>
              <a:t>List of Modules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36C3E8E-BE60-089A-D890-6438AAA0949F}"/>
              </a:ext>
            </a:extLst>
          </p:cNvPr>
          <p:cNvSpPr>
            <a:spLocks noGrp="1"/>
          </p:cNvSpPr>
          <p:nvPr>
            <p:ph type="body" idx="1"/>
          </p:nvPr>
        </p:nvSpPr>
        <p:spPr>
          <a:xfrm>
            <a:off x="572493" y="1810993"/>
            <a:ext cx="8196362" cy="4994442"/>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200" dirty="0">
                <a:solidFill>
                  <a:schemeClr val="tx1"/>
                </a:solidFill>
                <a:latin typeface="Times New Roman"/>
                <a:cs typeface="Times New Roman"/>
              </a:rPr>
              <a:t>Data Collection and Preprocessing</a:t>
            </a:r>
          </a:p>
          <a:p>
            <a:pPr indent="-228600">
              <a:lnSpc>
                <a:spcPct val="90000"/>
              </a:lnSpc>
              <a:buFont typeface="Arial" panose="020B0604020202020204" pitchFamily="34" charset="0"/>
              <a:buChar char="•"/>
            </a:pPr>
            <a:r>
              <a:rPr lang="en-US" sz="2200" dirty="0">
                <a:solidFill>
                  <a:schemeClr val="tx1"/>
                </a:solidFill>
                <a:latin typeface="Times New Roman"/>
                <a:ea typeface="+mn-lt"/>
                <a:cs typeface="+mn-lt"/>
              </a:rPr>
              <a:t>Word Embeddings</a:t>
            </a:r>
            <a:endParaRPr lang="en-US" sz="2200">
              <a:solidFill>
                <a:schemeClr val="tx1"/>
              </a:solidFill>
              <a:latin typeface="Times New Roman"/>
              <a:cs typeface="Times New Roman"/>
            </a:endParaRPr>
          </a:p>
          <a:p>
            <a:pPr indent="-228600">
              <a:lnSpc>
                <a:spcPct val="90000"/>
              </a:lnSpc>
              <a:buFont typeface="Arial" panose="020B0604020202020204" pitchFamily="34" charset="0"/>
              <a:buChar char="•"/>
            </a:pPr>
            <a:r>
              <a:rPr lang="en-US" sz="2200" dirty="0">
                <a:solidFill>
                  <a:schemeClr val="tx1"/>
                </a:solidFill>
                <a:latin typeface="Times New Roman"/>
                <a:ea typeface="+mn-lt"/>
                <a:cs typeface="+mn-lt"/>
              </a:rPr>
              <a:t>Sequence Padding</a:t>
            </a:r>
            <a:endParaRPr lang="en-US" sz="2200">
              <a:solidFill>
                <a:schemeClr val="tx1"/>
              </a:solidFill>
              <a:latin typeface="Times New Roman"/>
              <a:cs typeface="Times New Roman"/>
            </a:endParaRPr>
          </a:p>
          <a:p>
            <a:pPr indent="-228600">
              <a:lnSpc>
                <a:spcPct val="90000"/>
              </a:lnSpc>
              <a:buFont typeface="Arial" panose="020B0604020202020204" pitchFamily="34" charset="0"/>
              <a:buChar char="•"/>
            </a:pPr>
            <a:r>
              <a:rPr lang="en-US" sz="2200" dirty="0">
                <a:solidFill>
                  <a:schemeClr val="tx1"/>
                </a:solidFill>
                <a:latin typeface="Times New Roman"/>
                <a:ea typeface="+mn-lt"/>
                <a:cs typeface="+mn-lt"/>
              </a:rPr>
              <a:t>LSTM Model Architecture</a:t>
            </a:r>
            <a:endParaRPr lang="en-US" sz="2200" dirty="0">
              <a:solidFill>
                <a:schemeClr val="tx1"/>
              </a:solidFill>
              <a:latin typeface="Times New Roman"/>
            </a:endParaRPr>
          </a:p>
          <a:p>
            <a:pPr indent="-228600">
              <a:lnSpc>
                <a:spcPct val="90000"/>
              </a:lnSpc>
              <a:buFont typeface="Arial" panose="020B0604020202020204" pitchFamily="34" charset="0"/>
              <a:buChar char="•"/>
            </a:pPr>
            <a:r>
              <a:rPr lang="en-US" sz="2200" dirty="0">
                <a:solidFill>
                  <a:schemeClr val="tx1"/>
                </a:solidFill>
                <a:latin typeface="Times New Roman"/>
                <a:ea typeface="+mn-lt"/>
                <a:cs typeface="+mn-lt"/>
              </a:rPr>
              <a:t>Model Training</a:t>
            </a:r>
            <a:endParaRPr lang="en-US" sz="2200">
              <a:solidFill>
                <a:schemeClr val="tx1"/>
              </a:solidFill>
              <a:latin typeface="Times New Roman"/>
              <a:cs typeface="Times New Roman"/>
            </a:endParaRPr>
          </a:p>
          <a:p>
            <a:pPr indent="-228600">
              <a:lnSpc>
                <a:spcPct val="90000"/>
              </a:lnSpc>
              <a:buFont typeface="Arial" panose="020B0604020202020204" pitchFamily="34" charset="0"/>
              <a:buChar char="•"/>
            </a:pPr>
            <a:r>
              <a:rPr lang="en-US" sz="2200" dirty="0">
                <a:solidFill>
                  <a:schemeClr val="tx1"/>
                </a:solidFill>
                <a:latin typeface="Times New Roman"/>
                <a:ea typeface="+mn-lt"/>
                <a:cs typeface="+mn-lt"/>
              </a:rPr>
              <a:t>Hyperparameter Tuning</a:t>
            </a:r>
            <a:endParaRPr lang="en-US" sz="2200" dirty="0">
              <a:solidFill>
                <a:schemeClr val="tx1"/>
              </a:solidFill>
              <a:latin typeface="Times New Roman"/>
              <a:cs typeface="Times New Roman"/>
            </a:endParaRPr>
          </a:p>
          <a:p>
            <a:pPr indent="-228600">
              <a:lnSpc>
                <a:spcPct val="90000"/>
              </a:lnSpc>
              <a:buFont typeface="Arial" panose="020B0604020202020204" pitchFamily="34" charset="0"/>
              <a:buChar char="•"/>
            </a:pPr>
            <a:r>
              <a:rPr lang="en-US" sz="2200" dirty="0">
                <a:solidFill>
                  <a:schemeClr val="tx1"/>
                </a:solidFill>
                <a:latin typeface="Times New Roman"/>
                <a:ea typeface="+mn-lt"/>
                <a:cs typeface="+mn-lt"/>
              </a:rPr>
              <a:t>Evaluation Metrics</a:t>
            </a:r>
            <a:endParaRPr lang="en-US" sz="2200">
              <a:solidFill>
                <a:schemeClr val="tx1"/>
              </a:solidFill>
              <a:latin typeface="Times New Roman"/>
              <a:cs typeface="Times New Roman"/>
            </a:endParaRPr>
          </a:p>
          <a:p>
            <a:pPr indent="-228600">
              <a:lnSpc>
                <a:spcPct val="90000"/>
              </a:lnSpc>
              <a:buFont typeface="Arial" panose="020B0604020202020204" pitchFamily="34" charset="0"/>
              <a:buChar char="•"/>
            </a:pPr>
            <a:endParaRPr lang="en-US" sz="2200" dirty="0">
              <a:solidFill>
                <a:schemeClr val="tx1"/>
              </a:solidFill>
              <a:latin typeface="Times New Roman"/>
              <a:cs typeface="Times New Roman"/>
            </a:endParaRPr>
          </a:p>
        </p:txBody>
      </p:sp>
      <p:pic>
        <p:nvPicPr>
          <p:cNvPr id="6" name="Picture 5" descr="Pink human brain graphic illustration | Free vector - 429458">
            <a:extLst>
              <a:ext uri="{FF2B5EF4-FFF2-40B4-BE49-F238E27FC236}">
                <a16:creationId xmlns:a16="http://schemas.microsoft.com/office/drawing/2014/main" id="{A1E60D03-CF6B-C590-3128-FB275D08EF3D}"/>
              </a:ext>
            </a:extLst>
          </p:cNvPr>
          <p:cNvPicPr>
            <a:picLocks noChangeAspect="1"/>
          </p:cNvPicPr>
          <p:nvPr/>
        </p:nvPicPr>
        <p:blipFill rotWithShape="1">
          <a:blip r:embed="rId2"/>
          <a:srcRect l="3795" r="-3" b="-3"/>
          <a:stretch/>
        </p:blipFill>
        <p:spPr>
          <a:xfrm>
            <a:off x="8355279" y="2073382"/>
            <a:ext cx="3261443" cy="3056485"/>
          </a:xfrm>
          <a:prstGeom prst="rect">
            <a:avLst/>
          </a:prstGeom>
        </p:spPr>
      </p:pic>
      <p:sp>
        <p:nvSpPr>
          <p:cNvPr id="5" name="Slide Number Placeholder 4">
            <a:extLst>
              <a:ext uri="{FF2B5EF4-FFF2-40B4-BE49-F238E27FC236}">
                <a16:creationId xmlns:a16="http://schemas.microsoft.com/office/drawing/2014/main" id="{9D13515E-4510-CABC-729C-A265F751E2B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mtClean="0">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43982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6F90D1-C7DA-BCF3-2DCF-CF8314EF812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963AC-D0D9-16CB-5E3B-C8A3E9CDD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0BC86-2F9B-4505-074F-CBB6DB088BA7}"/>
              </a:ext>
            </a:extLst>
          </p:cNvPr>
          <p:cNvSpPr>
            <a:spLocks noGrp="1"/>
          </p:cNvSpPr>
          <p:nvPr>
            <p:ph type="title"/>
          </p:nvPr>
        </p:nvSpPr>
        <p:spPr>
          <a:xfrm>
            <a:off x="500412" y="145862"/>
            <a:ext cx="11039114" cy="857767"/>
          </a:xfrm>
        </p:spPr>
        <p:txBody>
          <a:bodyPr vert="horz" lIns="91440" tIns="45720" rIns="91440" bIns="45720" rtlCol="0" anchor="b">
            <a:normAutofit/>
          </a:bodyPr>
          <a:lstStyle/>
          <a:p>
            <a:r>
              <a:rPr lang="en-US" sz="4400" dirty="0">
                <a:latin typeface="Times New Roman"/>
                <a:cs typeface="Times New Roman"/>
              </a:rPr>
              <a:t> Modules</a:t>
            </a:r>
          </a:p>
        </p:txBody>
      </p:sp>
      <p:sp>
        <p:nvSpPr>
          <p:cNvPr id="13" name="sketchy line">
            <a:extLst>
              <a:ext uri="{FF2B5EF4-FFF2-40B4-BE49-F238E27FC236}">
                <a16:creationId xmlns:a16="http://schemas.microsoft.com/office/drawing/2014/main" id="{DD6C5DFE-BD97-FAEC-BA34-166C352D9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EF68E43-1AD8-1C56-1BAF-201994D69F9C}"/>
              </a:ext>
            </a:extLst>
          </p:cNvPr>
          <p:cNvSpPr>
            <a:spLocks noGrp="1"/>
          </p:cNvSpPr>
          <p:nvPr>
            <p:ph type="body" idx="1"/>
          </p:nvPr>
        </p:nvSpPr>
        <p:spPr>
          <a:xfrm>
            <a:off x="572493" y="2009532"/>
            <a:ext cx="8196362" cy="4994442"/>
          </a:xfrm>
        </p:spPr>
        <p:txBody>
          <a:bodyPr vert="horz" lIns="91440" tIns="45720" rIns="91440" bIns="45720" rtlCol="0" anchor="t">
            <a:noAutofit/>
          </a:bodyPr>
          <a:lstStyle/>
          <a:p>
            <a:pPr>
              <a:lnSpc>
                <a:spcPct val="100000"/>
              </a:lnSpc>
            </a:pPr>
            <a:r>
              <a:rPr lang="en-US" sz="1600" dirty="0">
                <a:solidFill>
                  <a:schemeClr val="tx1"/>
                </a:solidFill>
                <a:latin typeface="Times New Roman"/>
                <a:ea typeface="+mn-lt"/>
                <a:cs typeface="+mn-lt"/>
              </a:rPr>
              <a:t>1.</a:t>
            </a:r>
            <a:r>
              <a:rPr lang="en-US" sz="1600" b="1" dirty="0">
                <a:solidFill>
                  <a:schemeClr val="tx1"/>
                </a:solidFill>
                <a:latin typeface="Times New Roman"/>
                <a:ea typeface="+mn-lt"/>
                <a:cs typeface="+mn-lt"/>
              </a:rPr>
              <a:t>Data Collection and Preprocessing:</a:t>
            </a:r>
            <a:endParaRPr lang="en-US" sz="1600" b="1">
              <a:solidFill>
                <a:schemeClr val="tx1"/>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Data Collection:</a:t>
            </a:r>
            <a:r>
              <a:rPr lang="en-US" sz="1600" dirty="0">
                <a:solidFill>
                  <a:srgbClr val="000000"/>
                </a:solidFill>
                <a:latin typeface="Times New Roman"/>
                <a:ea typeface="+mn-lt"/>
                <a:cs typeface="+mn-lt"/>
              </a:rPr>
              <a:t> Gather a diverse dataset containing text samples related to mental health. This can include forums, social media posts, clinical notes, etc.</a:t>
            </a:r>
            <a:endParaRPr lang="en-US" sz="1600">
              <a:solidFill>
                <a:srgbClr val="000000"/>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Text Cleaning:</a:t>
            </a:r>
            <a:r>
              <a:rPr lang="en-US" sz="1600" dirty="0">
                <a:solidFill>
                  <a:srgbClr val="000000"/>
                </a:solidFill>
                <a:latin typeface="Times New Roman"/>
                <a:ea typeface="+mn-lt"/>
                <a:cs typeface="+mn-lt"/>
              </a:rPr>
              <a:t> Preprocess the text data by removing irrelevant information, special characters, and performing tasks like stemming or lemmatization.</a:t>
            </a:r>
            <a:endParaRPr lang="en-US" sz="1600">
              <a:solidFill>
                <a:srgbClr val="000000"/>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Tokenization:</a:t>
            </a:r>
            <a:r>
              <a:rPr lang="en-US" sz="1600" dirty="0">
                <a:solidFill>
                  <a:srgbClr val="000000"/>
                </a:solidFill>
                <a:latin typeface="Times New Roman"/>
                <a:ea typeface="+mn-lt"/>
                <a:cs typeface="+mn-lt"/>
              </a:rPr>
              <a:t> Break down the text into individual words or tokens.</a:t>
            </a:r>
            <a:endParaRPr lang="en-US" sz="1600">
              <a:solidFill>
                <a:srgbClr val="000000"/>
              </a:solidFill>
              <a:latin typeface="Times New Roman"/>
              <a:cs typeface="Times New Roman"/>
            </a:endParaRPr>
          </a:p>
          <a:p>
            <a:pPr>
              <a:lnSpc>
                <a:spcPct val="100000"/>
              </a:lnSpc>
            </a:pPr>
            <a:r>
              <a:rPr lang="en-US" sz="1600" dirty="0">
                <a:solidFill>
                  <a:schemeClr val="tx1"/>
                </a:solidFill>
                <a:latin typeface="Times New Roman"/>
                <a:cs typeface="Times New Roman"/>
              </a:rPr>
              <a:t>2</a:t>
            </a:r>
            <a:r>
              <a:rPr lang="en-US" sz="1600" b="1" dirty="0">
                <a:solidFill>
                  <a:schemeClr val="tx1"/>
                </a:solidFill>
                <a:latin typeface="Times New Roman"/>
                <a:cs typeface="Times New Roman"/>
              </a:rPr>
              <a:t>. Word Embeddings:</a:t>
            </a:r>
            <a:endParaRPr lang="en-US" sz="1600" b="1">
              <a:solidFill>
                <a:schemeClr val="tx1"/>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cs typeface="Times New Roman"/>
              </a:rPr>
              <a:t>Word Embedding Layer: Convert words into numerical vectors to represent semantic relationships. Techniques like Word2Vec, </a:t>
            </a:r>
            <a:r>
              <a:rPr lang="en-US" sz="1600" err="1">
                <a:solidFill>
                  <a:schemeClr val="tx1"/>
                </a:solidFill>
                <a:latin typeface="Times New Roman"/>
                <a:cs typeface="Times New Roman"/>
              </a:rPr>
              <a:t>GloVe</a:t>
            </a:r>
            <a:r>
              <a:rPr lang="en-US" sz="1600" dirty="0">
                <a:solidFill>
                  <a:schemeClr val="tx1"/>
                </a:solidFill>
                <a:latin typeface="Times New Roman"/>
                <a:cs typeface="Times New Roman"/>
              </a:rPr>
              <a:t>, or pre-trained embeddings (e.g., Word2Vec, </a:t>
            </a:r>
            <a:r>
              <a:rPr lang="en-US" sz="1600" err="1">
                <a:solidFill>
                  <a:schemeClr val="tx1"/>
                </a:solidFill>
                <a:latin typeface="Times New Roman"/>
                <a:cs typeface="Times New Roman"/>
              </a:rPr>
              <a:t>GloVe</a:t>
            </a:r>
            <a:r>
              <a:rPr lang="en-US" sz="1600" dirty="0">
                <a:solidFill>
                  <a:schemeClr val="tx1"/>
                </a:solidFill>
                <a:latin typeface="Times New Roman"/>
                <a:cs typeface="Times New Roman"/>
              </a:rPr>
              <a:t>, or embeddings from transformer models like BERT) can be used.</a:t>
            </a:r>
          </a:p>
          <a:p>
            <a:pPr>
              <a:lnSpc>
                <a:spcPct val="100000"/>
              </a:lnSpc>
            </a:pPr>
            <a:r>
              <a:rPr lang="en-US" sz="1600" dirty="0">
                <a:solidFill>
                  <a:schemeClr val="tx1"/>
                </a:solidFill>
                <a:latin typeface="Times New Roman"/>
                <a:ea typeface="+mn-lt"/>
                <a:cs typeface="+mn-lt"/>
              </a:rPr>
              <a:t>3.</a:t>
            </a:r>
            <a:r>
              <a:rPr lang="en-US" sz="1600" b="1" dirty="0">
                <a:solidFill>
                  <a:schemeClr val="tx1"/>
                </a:solidFill>
                <a:latin typeface="Times New Roman"/>
                <a:ea typeface="+mn-lt"/>
                <a:cs typeface="+mn-lt"/>
              </a:rPr>
              <a:t> Sequence Padding:</a:t>
            </a:r>
            <a:endParaRPr lang="en-US" sz="1600" b="1" dirty="0">
              <a:solidFill>
                <a:schemeClr val="tx1"/>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Padding:</a:t>
            </a:r>
            <a:r>
              <a:rPr lang="en-US" sz="1600" dirty="0">
                <a:solidFill>
                  <a:srgbClr val="000000"/>
                </a:solidFill>
                <a:latin typeface="Times New Roman"/>
                <a:ea typeface="+mn-lt"/>
                <a:cs typeface="+mn-lt"/>
              </a:rPr>
              <a:t> Ensure all sequences have the same length by padding or truncating. This is crucial for input consistency in the LSTM model.</a:t>
            </a:r>
            <a:endParaRPr lang="en-US" sz="1600">
              <a:solidFill>
                <a:srgbClr val="000000"/>
              </a:solidFill>
              <a:latin typeface="Times New Roman"/>
              <a:cs typeface="Times New Roman"/>
            </a:endParaRPr>
          </a:p>
          <a:p>
            <a:pPr>
              <a:lnSpc>
                <a:spcPct val="100000"/>
              </a:lnSpc>
              <a:buFont typeface="Wingdings" panose="020B0604020202020204" pitchFamily="34" charset="0"/>
              <a:buChar char="Ø"/>
            </a:pPr>
            <a:endParaRPr lang="en-US" sz="1600" dirty="0">
              <a:solidFill>
                <a:schemeClr val="tx1"/>
              </a:solidFill>
              <a:latin typeface="Times New Roman"/>
              <a:cs typeface="Times New Roman"/>
            </a:endParaRPr>
          </a:p>
          <a:p>
            <a:pPr>
              <a:lnSpc>
                <a:spcPct val="100000"/>
              </a:lnSpc>
            </a:pPr>
            <a:endParaRPr lang="en-US" sz="1600" dirty="0">
              <a:solidFill>
                <a:schemeClr val="tx1"/>
              </a:solidFill>
              <a:latin typeface="Times New Roman"/>
              <a:cs typeface="Times New Roman"/>
            </a:endParaRPr>
          </a:p>
          <a:p>
            <a:pPr>
              <a:lnSpc>
                <a:spcPct val="100000"/>
              </a:lnSpc>
            </a:pPr>
            <a:endParaRPr lang="en-US" sz="1600" dirty="0">
              <a:solidFill>
                <a:schemeClr val="tx1"/>
              </a:solidFill>
              <a:latin typeface="Times New Roman"/>
              <a:cs typeface="Times New Roman"/>
            </a:endParaRPr>
          </a:p>
          <a:p>
            <a:pPr>
              <a:lnSpc>
                <a:spcPct val="100000"/>
              </a:lnSpc>
              <a:buFont typeface="Wingdings" panose="020B0604020202020204" pitchFamily="34" charset="0"/>
              <a:buChar char="Ø"/>
            </a:pPr>
            <a:endParaRPr lang="en-US" sz="1600" dirty="0">
              <a:solidFill>
                <a:schemeClr val="tx1"/>
              </a:solidFill>
              <a:latin typeface="Times New Roman"/>
              <a:cs typeface="Times New Roman"/>
            </a:endParaRPr>
          </a:p>
        </p:txBody>
      </p:sp>
      <p:pic>
        <p:nvPicPr>
          <p:cNvPr id="6" name="Picture 5" descr="Pink human brain graphic illustration | Free vector - 429458">
            <a:extLst>
              <a:ext uri="{FF2B5EF4-FFF2-40B4-BE49-F238E27FC236}">
                <a16:creationId xmlns:a16="http://schemas.microsoft.com/office/drawing/2014/main" id="{89B63595-489D-9950-A1A3-672804932D0F}"/>
              </a:ext>
            </a:extLst>
          </p:cNvPr>
          <p:cNvPicPr>
            <a:picLocks noChangeAspect="1"/>
          </p:cNvPicPr>
          <p:nvPr/>
        </p:nvPicPr>
        <p:blipFill rotWithShape="1">
          <a:blip r:embed="rId2"/>
          <a:srcRect l="3795" r="-3" b="-3"/>
          <a:stretch/>
        </p:blipFill>
        <p:spPr>
          <a:xfrm>
            <a:off x="9034900" y="2711814"/>
            <a:ext cx="2581822" cy="2418053"/>
          </a:xfrm>
          <a:prstGeom prst="rect">
            <a:avLst/>
          </a:prstGeom>
        </p:spPr>
      </p:pic>
      <p:sp>
        <p:nvSpPr>
          <p:cNvPr id="5" name="Slide Number Placeholder 4">
            <a:extLst>
              <a:ext uri="{FF2B5EF4-FFF2-40B4-BE49-F238E27FC236}">
                <a16:creationId xmlns:a16="http://schemas.microsoft.com/office/drawing/2014/main" id="{82D52C8E-4081-0530-91AA-B6080A68D0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mtClean="0">
                <a:solidFill>
                  <a:prstClr val="black">
                    <a:tint val="75000"/>
                  </a:prstClr>
                </a:solidFill>
                <a:latin typeface="Calibri" panose="020F0502020204030204"/>
              </a:rPr>
              <a:pPr>
                <a:spcAft>
                  <a:spcPts val="600"/>
                </a:spcAft>
                <a:defRPr/>
              </a:pPr>
              <a:t>11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42066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961E01-7B7F-C8DD-21F9-444437E8740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0C7654F-F02B-68CE-B7C3-8D6C01698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4F66B-B36D-7BE5-AED3-87B0A236A5E3}"/>
              </a:ext>
            </a:extLst>
          </p:cNvPr>
          <p:cNvSpPr>
            <a:spLocks noGrp="1"/>
          </p:cNvSpPr>
          <p:nvPr>
            <p:ph type="title"/>
          </p:nvPr>
        </p:nvSpPr>
        <p:spPr>
          <a:xfrm>
            <a:off x="500412" y="145862"/>
            <a:ext cx="11039114" cy="857767"/>
          </a:xfrm>
        </p:spPr>
        <p:txBody>
          <a:bodyPr vert="horz" lIns="91440" tIns="45720" rIns="91440" bIns="45720" rtlCol="0" anchor="b">
            <a:normAutofit/>
          </a:bodyPr>
          <a:lstStyle/>
          <a:p>
            <a:r>
              <a:rPr lang="en-US" sz="4400" dirty="0">
                <a:latin typeface="Times New Roman"/>
                <a:cs typeface="Times New Roman"/>
              </a:rPr>
              <a:t>Modules</a:t>
            </a:r>
          </a:p>
        </p:txBody>
      </p:sp>
      <p:sp>
        <p:nvSpPr>
          <p:cNvPr id="13" name="sketchy line">
            <a:extLst>
              <a:ext uri="{FF2B5EF4-FFF2-40B4-BE49-F238E27FC236}">
                <a16:creationId xmlns:a16="http://schemas.microsoft.com/office/drawing/2014/main" id="{30B0C3D4-888A-3FF3-6980-F55B5108A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CB84A1D-B66E-34E3-4E67-0EFB6A49F04D}"/>
              </a:ext>
            </a:extLst>
          </p:cNvPr>
          <p:cNvSpPr>
            <a:spLocks noGrp="1"/>
          </p:cNvSpPr>
          <p:nvPr>
            <p:ph type="body" idx="1"/>
          </p:nvPr>
        </p:nvSpPr>
        <p:spPr>
          <a:xfrm>
            <a:off x="418034" y="1803587"/>
            <a:ext cx="8196362" cy="4994442"/>
          </a:xfrm>
        </p:spPr>
        <p:txBody>
          <a:bodyPr vert="horz" lIns="91440" tIns="45720" rIns="91440" bIns="45720" rtlCol="0" anchor="t">
            <a:noAutofit/>
          </a:bodyPr>
          <a:lstStyle/>
          <a:p>
            <a:pPr>
              <a:lnSpc>
                <a:spcPct val="100000"/>
              </a:lnSpc>
            </a:pPr>
            <a:r>
              <a:rPr lang="en-US" sz="1600" dirty="0">
                <a:solidFill>
                  <a:schemeClr val="tx1"/>
                </a:solidFill>
                <a:latin typeface="Times New Roman"/>
                <a:ea typeface="+mn-lt"/>
                <a:cs typeface="+mn-lt"/>
              </a:rPr>
              <a:t>4.</a:t>
            </a:r>
            <a:r>
              <a:rPr lang="en-US" sz="1600" b="1" dirty="0">
                <a:solidFill>
                  <a:schemeClr val="tx1"/>
                </a:solidFill>
                <a:latin typeface="Times New Roman"/>
                <a:ea typeface="+mn-lt"/>
                <a:cs typeface="+mn-lt"/>
              </a:rPr>
              <a:t> Model Training:</a:t>
            </a:r>
            <a:endParaRPr lang="en-US" sz="1600" b="1" dirty="0">
              <a:solidFill>
                <a:schemeClr val="tx1"/>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Loss Function:</a:t>
            </a:r>
            <a:r>
              <a:rPr lang="en-US" sz="1600" dirty="0">
                <a:solidFill>
                  <a:srgbClr val="000000"/>
                </a:solidFill>
                <a:latin typeface="Times New Roman"/>
                <a:ea typeface="+mn-lt"/>
                <a:cs typeface="+mn-lt"/>
              </a:rPr>
              <a:t> Define a suitable loss function for your classification task (e.g., binary cross-entropy for binary classification or categorical cross-entropy for multi-class classification).</a:t>
            </a:r>
            <a:endParaRPr lang="en-US" sz="1600">
              <a:solidFill>
                <a:srgbClr val="000000"/>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Optimizer:</a:t>
            </a:r>
            <a:r>
              <a:rPr lang="en-US" sz="1600" dirty="0">
                <a:solidFill>
                  <a:srgbClr val="000000"/>
                </a:solidFill>
                <a:latin typeface="Times New Roman"/>
                <a:ea typeface="+mn-lt"/>
                <a:cs typeface="+mn-lt"/>
              </a:rPr>
              <a:t> Choose an optimizer such as Adam or RMSprop.</a:t>
            </a:r>
            <a:endParaRPr lang="en-US" sz="1600">
              <a:solidFill>
                <a:srgbClr val="000000"/>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Training:</a:t>
            </a:r>
            <a:r>
              <a:rPr lang="en-US" sz="1600" dirty="0">
                <a:solidFill>
                  <a:srgbClr val="000000"/>
                </a:solidFill>
                <a:latin typeface="Times New Roman"/>
                <a:ea typeface="+mn-lt"/>
                <a:cs typeface="+mn-lt"/>
              </a:rPr>
              <a:t> Train the model on your dataset, monitoring performance on a validation set.</a:t>
            </a:r>
            <a:endParaRPr lang="en-US" sz="1600">
              <a:solidFill>
                <a:srgbClr val="000000"/>
              </a:solidFill>
              <a:latin typeface="Times New Roman"/>
              <a:cs typeface="Times New Roman"/>
            </a:endParaRPr>
          </a:p>
          <a:p>
            <a:pPr>
              <a:lnSpc>
                <a:spcPct val="100000"/>
              </a:lnSpc>
            </a:pPr>
            <a:r>
              <a:rPr lang="en-US" sz="1600" dirty="0">
                <a:solidFill>
                  <a:schemeClr val="tx1"/>
                </a:solidFill>
                <a:latin typeface="Times New Roman"/>
                <a:ea typeface="+mn-lt"/>
                <a:cs typeface="+mn-lt"/>
              </a:rPr>
              <a:t>5. </a:t>
            </a:r>
            <a:r>
              <a:rPr lang="en-US" sz="1600" b="1" dirty="0">
                <a:solidFill>
                  <a:schemeClr val="tx1"/>
                </a:solidFill>
                <a:latin typeface="Times New Roman"/>
                <a:ea typeface="+mn-lt"/>
                <a:cs typeface="+mn-lt"/>
              </a:rPr>
              <a:t>Hyperparameter Tuning:</a:t>
            </a:r>
            <a:endParaRPr lang="en-US" sz="1600" b="1" dirty="0">
              <a:solidFill>
                <a:schemeClr val="tx1"/>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Grid Search or Random Search:</a:t>
            </a:r>
            <a:r>
              <a:rPr lang="en-US" sz="1600" dirty="0">
                <a:solidFill>
                  <a:srgbClr val="000000"/>
                </a:solidFill>
                <a:latin typeface="Times New Roman"/>
                <a:ea typeface="+mn-lt"/>
                <a:cs typeface="+mn-lt"/>
              </a:rPr>
              <a:t> Experiment with different hyperparameter values (e.g., learning rate, dropout rate, LSTM units) to optimize model performance.</a:t>
            </a:r>
            <a:endParaRPr lang="en-US" sz="1600">
              <a:solidFill>
                <a:srgbClr val="000000"/>
              </a:solidFill>
              <a:latin typeface="Times New Roman"/>
              <a:cs typeface="Times New Roman"/>
            </a:endParaRPr>
          </a:p>
          <a:p>
            <a:pPr>
              <a:lnSpc>
                <a:spcPct val="100000"/>
              </a:lnSpc>
            </a:pPr>
            <a:r>
              <a:rPr lang="en-US" sz="1600" dirty="0">
                <a:solidFill>
                  <a:schemeClr val="tx1"/>
                </a:solidFill>
                <a:latin typeface="Times New Roman"/>
                <a:ea typeface="+mn-lt"/>
                <a:cs typeface="+mn-lt"/>
              </a:rPr>
              <a:t>6. </a:t>
            </a:r>
            <a:r>
              <a:rPr lang="en-US" sz="1600" b="1" dirty="0">
                <a:solidFill>
                  <a:schemeClr val="tx1"/>
                </a:solidFill>
                <a:latin typeface="Times New Roman"/>
                <a:ea typeface="+mn-lt"/>
                <a:cs typeface="+mn-lt"/>
              </a:rPr>
              <a:t>Evaluation Metrics:</a:t>
            </a:r>
            <a:endParaRPr lang="en-US" sz="1600" b="1" dirty="0">
              <a:solidFill>
                <a:schemeClr val="tx1"/>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Accuracy, Precision, Recall, F1 Score:</a:t>
            </a:r>
            <a:r>
              <a:rPr lang="en-US" sz="1600" dirty="0">
                <a:solidFill>
                  <a:srgbClr val="000000"/>
                </a:solidFill>
                <a:latin typeface="Times New Roman"/>
                <a:ea typeface="+mn-lt"/>
                <a:cs typeface="+mn-lt"/>
              </a:rPr>
              <a:t> Evaluate the model's performance using appropriate metrics for classification tasks.</a:t>
            </a:r>
            <a:endParaRPr lang="en-US" sz="1600">
              <a:solidFill>
                <a:srgbClr val="000000"/>
              </a:solidFill>
              <a:latin typeface="Times New Roman"/>
              <a:cs typeface="Times New Roman"/>
            </a:endParaRPr>
          </a:p>
          <a:p>
            <a:pPr marL="171450" indent="-171450">
              <a:lnSpc>
                <a:spcPct val="100000"/>
              </a:lnSpc>
              <a:buFont typeface="Wingdings" panose="020B0604020202020204" pitchFamily="34" charset="0"/>
              <a:buChar char="Ø"/>
            </a:pPr>
            <a:r>
              <a:rPr lang="en-US" sz="1600" dirty="0">
                <a:solidFill>
                  <a:schemeClr val="tx1"/>
                </a:solidFill>
                <a:latin typeface="Times New Roman"/>
                <a:ea typeface="+mn-lt"/>
                <a:cs typeface="+mn-lt"/>
              </a:rPr>
              <a:t>Confusion Matrix:</a:t>
            </a:r>
            <a:r>
              <a:rPr lang="en-US" sz="1600" dirty="0">
                <a:solidFill>
                  <a:srgbClr val="000000"/>
                </a:solidFill>
                <a:latin typeface="Times New Roman"/>
                <a:ea typeface="+mn-lt"/>
                <a:cs typeface="+mn-lt"/>
              </a:rPr>
              <a:t> Analyze false positives, false negatives, true positives, and true negatives.</a:t>
            </a:r>
            <a:endParaRPr lang="en-US" sz="1600">
              <a:solidFill>
                <a:srgbClr val="000000"/>
              </a:solidFill>
              <a:latin typeface="Times New Roman"/>
              <a:cs typeface="Times New Roman"/>
            </a:endParaRPr>
          </a:p>
          <a:p>
            <a:pPr>
              <a:lnSpc>
                <a:spcPct val="100000"/>
              </a:lnSpc>
              <a:buFont typeface="Wingdings" panose="020B0604020202020204" pitchFamily="34" charset="0"/>
              <a:buChar char="Ø"/>
            </a:pPr>
            <a:endParaRPr lang="en-US" sz="1600" dirty="0">
              <a:solidFill>
                <a:schemeClr val="tx1"/>
              </a:solidFill>
              <a:latin typeface="Times New Roman"/>
              <a:cs typeface="Times New Roman"/>
            </a:endParaRPr>
          </a:p>
          <a:p>
            <a:pPr marL="171450" indent="-171450">
              <a:lnSpc>
                <a:spcPct val="100000"/>
              </a:lnSpc>
              <a:buFont typeface="Wingdings" panose="020B0604020202020204" pitchFamily="34" charset="0"/>
              <a:buChar char="Ø"/>
            </a:pPr>
            <a:endParaRPr lang="en-US" sz="1600" dirty="0">
              <a:solidFill>
                <a:schemeClr val="tx1"/>
              </a:solidFill>
              <a:latin typeface="Times New Roman"/>
              <a:cs typeface="Times New Roman"/>
            </a:endParaRPr>
          </a:p>
          <a:p>
            <a:pPr>
              <a:lnSpc>
                <a:spcPct val="100000"/>
              </a:lnSpc>
              <a:buFont typeface="Wingdings" panose="020B0604020202020204" pitchFamily="34" charset="0"/>
              <a:buChar char="Ø"/>
            </a:pPr>
            <a:endParaRPr lang="en-US" sz="1600" dirty="0">
              <a:solidFill>
                <a:schemeClr val="tx1"/>
              </a:solidFill>
              <a:latin typeface="Times New Roman"/>
              <a:cs typeface="Times New Roman"/>
            </a:endParaRPr>
          </a:p>
          <a:p>
            <a:pPr>
              <a:lnSpc>
                <a:spcPct val="100000"/>
              </a:lnSpc>
              <a:buFont typeface="Wingdings" panose="020B0604020202020204" pitchFamily="34" charset="0"/>
              <a:buChar char="Ø"/>
            </a:pPr>
            <a:endParaRPr lang="en-US" sz="1600" dirty="0">
              <a:solidFill>
                <a:schemeClr val="tx1"/>
              </a:solidFill>
              <a:latin typeface="Times New Roman"/>
              <a:cs typeface="Times New Roman"/>
            </a:endParaRPr>
          </a:p>
        </p:txBody>
      </p:sp>
      <p:pic>
        <p:nvPicPr>
          <p:cNvPr id="6" name="Picture 5" descr="Pink human brain graphic illustration | Free vector - 429458">
            <a:extLst>
              <a:ext uri="{FF2B5EF4-FFF2-40B4-BE49-F238E27FC236}">
                <a16:creationId xmlns:a16="http://schemas.microsoft.com/office/drawing/2014/main" id="{A203A1AA-7928-56F7-1D38-80DCF69AF730}"/>
              </a:ext>
            </a:extLst>
          </p:cNvPr>
          <p:cNvPicPr>
            <a:picLocks noChangeAspect="1"/>
          </p:cNvPicPr>
          <p:nvPr/>
        </p:nvPicPr>
        <p:blipFill rotWithShape="1">
          <a:blip r:embed="rId2"/>
          <a:srcRect l="3795" r="-3" b="-3"/>
          <a:stretch/>
        </p:blipFill>
        <p:spPr>
          <a:xfrm>
            <a:off x="8355279" y="2073382"/>
            <a:ext cx="3261443" cy="3056485"/>
          </a:xfrm>
          <a:prstGeom prst="rect">
            <a:avLst/>
          </a:prstGeom>
        </p:spPr>
      </p:pic>
      <p:sp>
        <p:nvSpPr>
          <p:cNvPr id="4" name="Footer Placeholder 3">
            <a:extLst>
              <a:ext uri="{FF2B5EF4-FFF2-40B4-BE49-F238E27FC236}">
                <a16:creationId xmlns:a16="http://schemas.microsoft.com/office/drawing/2014/main" id="{6480A528-C3BF-780E-086B-134E1A32698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PRESENTATION TITLE</a:t>
            </a:r>
          </a:p>
        </p:txBody>
      </p:sp>
      <p:sp>
        <p:nvSpPr>
          <p:cNvPr id="5" name="Slide Number Placeholder 4">
            <a:extLst>
              <a:ext uri="{FF2B5EF4-FFF2-40B4-BE49-F238E27FC236}">
                <a16:creationId xmlns:a16="http://schemas.microsoft.com/office/drawing/2014/main" id="{D3B17075-80EA-335D-DAB4-89089CDAB97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mtClean="0">
                <a:solidFill>
                  <a:prstClr val="black">
                    <a:tint val="75000"/>
                  </a:prstClr>
                </a:solidFill>
                <a:latin typeface="Calibri" panose="020F0502020204030204"/>
              </a:rPr>
              <a:pPr>
                <a:spcAft>
                  <a:spcPts val="600"/>
                </a:spcAft>
                <a:defRPr/>
              </a:pPr>
              <a:t>12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36274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8CBA9-2B10-0425-B57F-4F0515975F4C}"/>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lang="en-US" sz="4400" dirty="0">
                <a:latin typeface="Times New Roman"/>
                <a:ea typeface="+mj-lt"/>
                <a:cs typeface="+mj-lt"/>
              </a:rPr>
              <a:t>What is to be done next </a:t>
            </a:r>
            <a:endParaRPr lang="en-US">
              <a:latin typeface="Times New Roman"/>
              <a:cs typeface="Times New Roman"/>
            </a:endParaRPr>
          </a:p>
        </p:txBody>
      </p:sp>
      <p:sp>
        <p:nvSpPr>
          <p:cNvPr id="3" name="Text Placeholder 2">
            <a:extLst>
              <a:ext uri="{FF2B5EF4-FFF2-40B4-BE49-F238E27FC236}">
                <a16:creationId xmlns:a16="http://schemas.microsoft.com/office/drawing/2014/main" id="{E55D5F4F-2FA3-88EB-5438-98A82B7BD8C3}"/>
              </a:ext>
            </a:extLst>
          </p:cNvPr>
          <p:cNvSpPr>
            <a:spLocks noGrp="1"/>
          </p:cNvSpPr>
          <p:nvPr>
            <p:ph type="body" idx="1"/>
          </p:nvPr>
        </p:nvSpPr>
        <p:spPr>
          <a:xfrm>
            <a:off x="838201" y="1825625"/>
            <a:ext cx="5092194" cy="4351338"/>
          </a:xfrm>
        </p:spPr>
        <p:txBody>
          <a:bodyPr vert="horz" lIns="91440" tIns="45720" rIns="91440" bIns="45720" rtlCol="0" anchor="t">
            <a:normAutofit/>
          </a:bodyPr>
          <a:lstStyle/>
          <a:p>
            <a:pPr>
              <a:buFont typeface="Arial" panose="020B0604020202020204" pitchFamily="34" charset="0"/>
              <a:buChar char="•"/>
            </a:pPr>
            <a:r>
              <a:rPr lang="en-US" dirty="0">
                <a:solidFill>
                  <a:schemeClr val="tx1"/>
                </a:solidFill>
                <a:latin typeface="Times New Roman"/>
                <a:cs typeface="Times New Roman"/>
              </a:rPr>
              <a:t>START WORKING ON MODEL TRAINING</a:t>
            </a:r>
            <a:endParaRPr lang="en-US">
              <a:solidFill>
                <a:schemeClr val="tx1"/>
              </a:solidFill>
              <a:latin typeface="Times New Roman"/>
              <a:cs typeface="Times New Roman"/>
            </a:endParaRPr>
          </a:p>
          <a:p>
            <a:pPr>
              <a:buFont typeface="Arial" panose="020B0604020202020204" pitchFamily="34" charset="0"/>
              <a:buChar char="•"/>
            </a:pPr>
            <a:r>
              <a:rPr lang="en-US" dirty="0">
                <a:solidFill>
                  <a:schemeClr val="tx1"/>
                </a:solidFill>
                <a:latin typeface="Times New Roman"/>
                <a:cs typeface="Times New Roman"/>
              </a:rPr>
              <a:t>CHECK THE  PERFORMANCE METRICS </a:t>
            </a:r>
          </a:p>
          <a:p>
            <a:pPr>
              <a:buFont typeface="Arial" panose="020B0604020202020204" pitchFamily="34" charset="0"/>
              <a:buChar char="•"/>
            </a:pPr>
            <a:r>
              <a:rPr lang="en-US" dirty="0">
                <a:solidFill>
                  <a:schemeClr val="tx1"/>
                </a:solidFill>
                <a:latin typeface="Times New Roman"/>
                <a:cs typeface="Times New Roman"/>
              </a:rPr>
              <a:t>WORK ON RESEARCH PAPER</a:t>
            </a:r>
          </a:p>
          <a:p>
            <a:pPr>
              <a:lnSpc>
                <a:spcPct val="90000"/>
              </a:lnSpc>
            </a:pPr>
            <a:endParaRPr lang="en-US" dirty="0">
              <a:solidFill>
                <a:schemeClr val="tx1"/>
              </a:solidFill>
              <a:latin typeface="Times New Roman"/>
              <a:cs typeface="Times New Roman"/>
            </a:endParaRPr>
          </a:p>
        </p:txBody>
      </p:sp>
      <p:sp>
        <p:nvSpPr>
          <p:cNvPr id="17" name="Oval 1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descr="A paper cut out of a head with a heart and a flower&#10;&#10;Description automatically generated">
            <a:extLst>
              <a:ext uri="{FF2B5EF4-FFF2-40B4-BE49-F238E27FC236}">
                <a16:creationId xmlns:a16="http://schemas.microsoft.com/office/drawing/2014/main" id="{BB8A2360-F32C-1FEB-D498-B9BFFC2922C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800" r="-1"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9" name="Arc 1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A blue and purple plastic&#10;&#10;Description automatically generated">
            <a:extLst>
              <a:ext uri="{FF2B5EF4-FFF2-40B4-BE49-F238E27FC236}">
                <a16:creationId xmlns:a16="http://schemas.microsoft.com/office/drawing/2014/main" id="{BDCD55DC-4996-BD76-94A2-A6AE0F6BDEB1}"/>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5864" r="18320"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5" name="Slide Number Placeholder 4">
            <a:extLst>
              <a:ext uri="{FF2B5EF4-FFF2-40B4-BE49-F238E27FC236}">
                <a16:creationId xmlns:a16="http://schemas.microsoft.com/office/drawing/2014/main" id="{EA5A37AE-D417-5EF0-8D5C-D20757E77969}"/>
              </a:ext>
            </a:extLst>
          </p:cNvPr>
          <p:cNvSpPr>
            <a:spLocks noGrp="1"/>
          </p:cNvSpPr>
          <p:nvPr>
            <p:ph type="sldNum" sz="quarter" idx="12"/>
          </p:nvPr>
        </p:nvSpPr>
        <p:spPr>
          <a:xfrm>
            <a:off x="8610600" y="6356349"/>
            <a:ext cx="2743200" cy="365125"/>
          </a:xfrm>
        </p:spPr>
        <p:txBody>
          <a:bodyPr vert="horz" lIns="91440" tIns="45720" rIns="91440" bIns="45720" rtlCol="0" anchor="ctr">
            <a:normAutofit/>
          </a:bodyPr>
          <a:lstStyle/>
          <a:p>
            <a:pPr>
              <a:spcAft>
                <a:spcPts val="600"/>
              </a:spcAft>
            </a:pPr>
            <a:fld id="{294A09A9-5501-47C1-A89A-A340965A2BE2}" type="slidenum">
              <a:rPr lang="en-US">
                <a:solidFill>
                  <a:srgbClr val="FFFFFF"/>
                </a:solidFill>
              </a:rPr>
              <a:pPr>
                <a:spcAft>
                  <a:spcPts val="600"/>
                </a:spcAft>
              </a:pPr>
              <a:t>13</a:t>
            </a:fld>
            <a:endParaRPr lang="en-US">
              <a:solidFill>
                <a:srgbClr val="FFFFFF"/>
              </a:solidFill>
            </a:endParaRPr>
          </a:p>
        </p:txBody>
      </p:sp>
      <p:sp>
        <p:nvSpPr>
          <p:cNvPr id="7" name="TextBox 6">
            <a:extLst>
              <a:ext uri="{FF2B5EF4-FFF2-40B4-BE49-F238E27FC236}">
                <a16:creationId xmlns:a16="http://schemas.microsoft.com/office/drawing/2014/main" id="{2A3DA126-C54A-A1B6-1DB4-2BC6D577F8BA}"/>
              </a:ext>
            </a:extLst>
          </p:cNvPr>
          <p:cNvSpPr txBox="1"/>
          <p:nvPr/>
        </p:nvSpPr>
        <p:spPr>
          <a:xfrm>
            <a:off x="9731070" y="6870700"/>
            <a:ext cx="2460930"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BY-SA</a:t>
            </a:r>
            <a:r>
              <a:rPr lang="en-US" sz="700">
                <a:solidFill>
                  <a:srgbClr val="FFFFFF"/>
                </a:solidFill>
              </a:rPr>
              <a:t>.</a:t>
            </a:r>
          </a:p>
        </p:txBody>
      </p:sp>
      <p:sp>
        <p:nvSpPr>
          <p:cNvPr id="10" name="TextBox 9">
            <a:extLst>
              <a:ext uri="{FF2B5EF4-FFF2-40B4-BE49-F238E27FC236}">
                <a16:creationId xmlns:a16="http://schemas.microsoft.com/office/drawing/2014/main" id="{88B45A73-283C-DD8C-F5FA-1EB44D62713C}"/>
              </a:ext>
            </a:extLst>
          </p:cNvPr>
          <p:cNvSpPr txBox="1"/>
          <p:nvPr/>
        </p:nvSpPr>
        <p:spPr>
          <a:xfrm>
            <a:off x="7084316" y="6870700"/>
            <a:ext cx="26340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266918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3BE7F3-CC42-B05E-B701-D05F02BC3A69}"/>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4400" dirty="0">
                <a:latin typeface="Times New Roman"/>
                <a:ea typeface="+mj-lt"/>
                <a:cs typeface="+mj-lt"/>
              </a:rPr>
              <a:t>Guide Approval mail snapshot</a:t>
            </a:r>
            <a:endParaRPr lang="en-US">
              <a:latin typeface="Times New Roman"/>
              <a:cs typeface="Times New Roman"/>
            </a:endParaRPr>
          </a:p>
        </p:txBody>
      </p:sp>
      <p:sp>
        <p:nvSpPr>
          <p:cNvPr id="3" name="Text Placeholder 2">
            <a:extLst>
              <a:ext uri="{FF2B5EF4-FFF2-40B4-BE49-F238E27FC236}">
                <a16:creationId xmlns:a16="http://schemas.microsoft.com/office/drawing/2014/main" id="{5222C59F-6925-52F3-441B-5828F82DBC04}"/>
              </a:ext>
            </a:extLst>
          </p:cNvPr>
          <p:cNvSpPr>
            <a:spLocks noGrp="1"/>
          </p:cNvSpPr>
          <p:nvPr>
            <p:ph type="body" idx="1"/>
          </p:nvPr>
        </p:nvSpPr>
        <p:spPr>
          <a:xfrm>
            <a:off x="1137034" y="1982119"/>
            <a:ext cx="6688911" cy="4134016"/>
          </a:xfrm>
        </p:spPr>
        <p:txBody>
          <a:bodyPr vert="horz" lIns="91440" tIns="45720" rIns="91440" bIns="45720" rtlCol="0">
            <a:normAutofit/>
          </a:bodyPr>
          <a:lstStyle/>
          <a:p>
            <a:pPr indent="-228600">
              <a:lnSpc>
                <a:spcPct val="90000"/>
              </a:lnSpc>
              <a:buFont typeface="Arial" panose="020B0604020202020204" pitchFamily="34" charset="0"/>
              <a:buChar char="•"/>
            </a:pPr>
            <a:endParaRPr lang="en-US" sz="2000">
              <a:solidFill>
                <a:schemeClr val="tx1"/>
              </a:solidFill>
            </a:endParaRPr>
          </a:p>
        </p:txBody>
      </p:sp>
      <p:pic>
        <p:nvPicPr>
          <p:cNvPr id="6" name="Picture 5" descr="Royalty Free Psychology Stock Photos | rawpixel">
            <a:extLst>
              <a:ext uri="{FF2B5EF4-FFF2-40B4-BE49-F238E27FC236}">
                <a16:creationId xmlns:a16="http://schemas.microsoft.com/office/drawing/2014/main" id="{79C56B9B-C4C5-DE6C-9A1E-0DBFEF69D0F0}"/>
              </a:ext>
            </a:extLst>
          </p:cNvPr>
          <p:cNvPicPr>
            <a:picLocks noChangeAspect="1"/>
          </p:cNvPicPr>
          <p:nvPr/>
        </p:nvPicPr>
        <p:blipFill>
          <a:blip r:embed="rId2"/>
          <a:stretch>
            <a:fillRect/>
          </a:stretch>
        </p:blipFill>
        <p:spPr>
          <a:xfrm>
            <a:off x="8022443" y="3194049"/>
            <a:ext cx="3438623" cy="2746780"/>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E8419DD3-14E5-77AF-CE19-97F3F97860F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A6EF4FDD-2198-280C-5327-5B02A6F84C4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14</a:t>
            </a:fld>
            <a:endParaRPr lang="en-US" sz="1000">
              <a:solidFill>
                <a:schemeClr val="tx1">
                  <a:tint val="75000"/>
                </a:schemeClr>
              </a:solidFill>
            </a:endParaRPr>
          </a:p>
        </p:txBody>
      </p:sp>
    </p:spTree>
    <p:extLst>
      <p:ext uri="{BB962C8B-B14F-4D97-AF65-F5344CB8AC3E}">
        <p14:creationId xmlns:p14="http://schemas.microsoft.com/office/powerpoint/2010/main" val="1958155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740D1C-6F5C-5725-739A-5E45C18F08D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1D9DB9-8C62-52E2-DCCA-188550E25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A5B24D7-0B9F-F491-BFD9-2553E58B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0C2D67-2202-F4EF-2C99-23151F906177}"/>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4400" dirty="0">
                <a:latin typeface="Times New Roman"/>
                <a:ea typeface="+mj-lt"/>
                <a:cs typeface="+mj-lt"/>
              </a:rPr>
              <a:t>Research Paper Status </a:t>
            </a:r>
            <a:endParaRPr lang="en-US">
              <a:latin typeface="Times New Roman"/>
              <a:cs typeface="Times New Roman"/>
            </a:endParaRPr>
          </a:p>
        </p:txBody>
      </p:sp>
      <p:sp>
        <p:nvSpPr>
          <p:cNvPr id="3" name="Text Placeholder 2">
            <a:extLst>
              <a:ext uri="{FF2B5EF4-FFF2-40B4-BE49-F238E27FC236}">
                <a16:creationId xmlns:a16="http://schemas.microsoft.com/office/drawing/2014/main" id="{53FCAFD8-BC2C-E6F3-B432-B3CF41551F02}"/>
              </a:ext>
            </a:extLst>
          </p:cNvPr>
          <p:cNvSpPr>
            <a:spLocks noGrp="1"/>
          </p:cNvSpPr>
          <p:nvPr>
            <p:ph type="body" idx="1"/>
          </p:nvPr>
        </p:nvSpPr>
        <p:spPr>
          <a:xfrm>
            <a:off x="1137034" y="1982119"/>
            <a:ext cx="6688911" cy="4134016"/>
          </a:xfrm>
        </p:spPr>
        <p:txBody>
          <a:bodyPr vert="horz" lIns="91440" tIns="45720" rIns="91440" bIns="45720" rtlCol="0">
            <a:normAutofit/>
          </a:bodyPr>
          <a:lstStyle/>
          <a:p>
            <a:pPr indent="-228600">
              <a:lnSpc>
                <a:spcPct val="90000"/>
              </a:lnSpc>
              <a:buFont typeface="Arial" panose="020B0604020202020204" pitchFamily="34" charset="0"/>
              <a:buChar char="•"/>
            </a:pPr>
            <a:endParaRPr lang="en-US" sz="2000">
              <a:solidFill>
                <a:schemeClr val="tx1"/>
              </a:solidFill>
            </a:endParaRPr>
          </a:p>
        </p:txBody>
      </p:sp>
      <p:pic>
        <p:nvPicPr>
          <p:cNvPr id="6" name="Picture 5" descr="Royalty Free Psychology Stock Photos | rawpixel">
            <a:extLst>
              <a:ext uri="{FF2B5EF4-FFF2-40B4-BE49-F238E27FC236}">
                <a16:creationId xmlns:a16="http://schemas.microsoft.com/office/drawing/2014/main" id="{2229B8C8-556B-C074-8405-EAB0FC8AC196}"/>
              </a:ext>
            </a:extLst>
          </p:cNvPr>
          <p:cNvPicPr>
            <a:picLocks noChangeAspect="1"/>
          </p:cNvPicPr>
          <p:nvPr/>
        </p:nvPicPr>
        <p:blipFill>
          <a:blip r:embed="rId2"/>
          <a:stretch>
            <a:fillRect/>
          </a:stretch>
        </p:blipFill>
        <p:spPr>
          <a:xfrm>
            <a:off x="8022443" y="3194049"/>
            <a:ext cx="3438623" cy="2746780"/>
          </a:xfrm>
          <a:prstGeom prst="rect">
            <a:avLst/>
          </a:prstGeom>
        </p:spPr>
      </p:pic>
      <p:sp>
        <p:nvSpPr>
          <p:cNvPr id="15" name="Freeform: Shape 14">
            <a:extLst>
              <a:ext uri="{FF2B5EF4-FFF2-40B4-BE49-F238E27FC236}">
                <a16:creationId xmlns:a16="http://schemas.microsoft.com/office/drawing/2014/main" id="{BEF70F38-7983-8464-07D3-3BFE19899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E4D0D147-9732-27AB-4647-08A663BA9D8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62E2CA6B-1747-B1D3-6047-0DF15576925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15</a:t>
            </a:fld>
            <a:endParaRPr lang="en-US" sz="1000">
              <a:solidFill>
                <a:schemeClr val="tx1">
                  <a:tint val="75000"/>
                </a:schemeClr>
              </a:solidFill>
            </a:endParaRPr>
          </a:p>
        </p:txBody>
      </p:sp>
    </p:spTree>
    <p:extLst>
      <p:ext uri="{BB962C8B-B14F-4D97-AF65-F5344CB8AC3E}">
        <p14:creationId xmlns:p14="http://schemas.microsoft.com/office/powerpoint/2010/main" val="84268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E562F5-D059-8A49-173F-A6D861D57C85}"/>
              </a:ext>
            </a:extLst>
          </p:cNvPr>
          <p:cNvSpPr>
            <a:spLocks noGrp="1"/>
          </p:cNvSpPr>
          <p:nvPr>
            <p:ph type="title"/>
          </p:nvPr>
        </p:nvSpPr>
        <p:spPr>
          <a:xfrm>
            <a:off x="1137034" y="94735"/>
            <a:ext cx="4784796" cy="1330840"/>
          </a:xfrm>
        </p:spPr>
        <p:txBody>
          <a:bodyPr vert="horz" lIns="91440" tIns="45720" rIns="91440" bIns="45720" rtlCol="0" anchor="ctr">
            <a:normAutofit/>
          </a:bodyPr>
          <a:lstStyle/>
          <a:p>
            <a:r>
              <a:rPr lang="en-US" sz="4000" dirty="0">
                <a:latin typeface="Times New Roman"/>
                <a:ea typeface="+mj-lt"/>
                <a:cs typeface="+mj-lt"/>
              </a:rPr>
              <a:t>References</a:t>
            </a:r>
            <a:endParaRPr lang="en-US" sz="4000">
              <a:latin typeface="Times New Roman"/>
              <a:cs typeface="Times New Roman"/>
            </a:endParaRPr>
          </a:p>
        </p:txBody>
      </p:sp>
      <p:sp>
        <p:nvSpPr>
          <p:cNvPr id="3" name="Text Placeholder 2">
            <a:extLst>
              <a:ext uri="{FF2B5EF4-FFF2-40B4-BE49-F238E27FC236}">
                <a16:creationId xmlns:a16="http://schemas.microsoft.com/office/drawing/2014/main" id="{E0089E3C-50AC-E0BC-570C-A1D88F2C9555}"/>
              </a:ext>
            </a:extLst>
          </p:cNvPr>
          <p:cNvSpPr>
            <a:spLocks noGrp="1"/>
          </p:cNvSpPr>
          <p:nvPr>
            <p:ph type="body" idx="1"/>
          </p:nvPr>
        </p:nvSpPr>
        <p:spPr>
          <a:xfrm>
            <a:off x="1137034" y="2194102"/>
            <a:ext cx="10173629" cy="3908585"/>
          </a:xfrm>
        </p:spPr>
        <p:txBody>
          <a:bodyPr vert="horz" lIns="91440" tIns="45720" rIns="91440" bIns="45720" rtlCol="0" anchor="t">
            <a:noAutofit/>
          </a:bodyPr>
          <a:lstStyle/>
          <a:p>
            <a:pPr>
              <a:lnSpc>
                <a:spcPct val="90000"/>
              </a:lnSpc>
            </a:pPr>
            <a:r>
              <a:rPr lang="en-US" sz="1600" dirty="0">
                <a:solidFill>
                  <a:schemeClr val="tx1"/>
                </a:solidFill>
                <a:latin typeface="Times New Roman"/>
                <a:ea typeface="+mn-lt"/>
                <a:cs typeface="+mn-lt"/>
              </a:rPr>
              <a:t>1. Neha S, Shekar P H C., Kumar K S., and Vg A, ―Emotion recognition and depression detection using deep learning,‖ pp. 3031–3036, 2020. </a:t>
            </a:r>
            <a:endParaRPr lang="en-US" sz="1600">
              <a:solidFill>
                <a:schemeClr val="tx1"/>
              </a:solidFill>
              <a:latin typeface="Times New Roman"/>
              <a:cs typeface="Times New Roman"/>
            </a:endParaRPr>
          </a:p>
          <a:p>
            <a:pPr>
              <a:lnSpc>
                <a:spcPct val="90000"/>
              </a:lnSpc>
            </a:pPr>
            <a:r>
              <a:rPr lang="en-US" sz="1600" dirty="0">
                <a:solidFill>
                  <a:schemeClr val="tx1"/>
                </a:solidFill>
                <a:latin typeface="Times New Roman"/>
                <a:ea typeface="+mn-lt"/>
                <a:cs typeface="+mn-lt"/>
              </a:rPr>
              <a:t>2. Calvo, R. A., Milne, D. N., Hussain, M. S., &amp; Christensen, H. (2017). Natural language processing in mental health applications using non-clinical texts. Natural Language Engineering, 23(5), 649–685. </a:t>
            </a:r>
          </a:p>
          <a:p>
            <a:pPr>
              <a:lnSpc>
                <a:spcPct val="90000"/>
              </a:lnSpc>
            </a:pPr>
            <a:r>
              <a:rPr lang="en-US" sz="1600" dirty="0">
                <a:solidFill>
                  <a:schemeClr val="tx1"/>
                </a:solidFill>
                <a:latin typeface="Times New Roman"/>
                <a:ea typeface="+mn-lt"/>
                <a:cs typeface="+mn-lt"/>
              </a:rPr>
              <a:t>3. Aziliz Le Glaz 1, Yannis </a:t>
            </a:r>
            <a:r>
              <a:rPr lang="en-US" sz="1600" err="1">
                <a:solidFill>
                  <a:schemeClr val="tx1"/>
                </a:solidFill>
                <a:latin typeface="Times New Roman"/>
                <a:ea typeface="+mn-lt"/>
                <a:cs typeface="+mn-lt"/>
              </a:rPr>
              <a:t>Haralambous</a:t>
            </a:r>
            <a:r>
              <a:rPr lang="en-US" sz="1600" dirty="0">
                <a:solidFill>
                  <a:schemeClr val="tx1"/>
                </a:solidFill>
                <a:latin typeface="Times New Roman"/>
                <a:ea typeface="+mn-lt"/>
                <a:cs typeface="+mn-lt"/>
              </a:rPr>
              <a:t> 2, Deok-</a:t>
            </a:r>
            <a:r>
              <a:rPr lang="en-US" sz="1600" err="1">
                <a:solidFill>
                  <a:schemeClr val="tx1"/>
                </a:solidFill>
                <a:latin typeface="Times New Roman"/>
                <a:ea typeface="+mn-lt"/>
                <a:cs typeface="+mn-lt"/>
              </a:rPr>
              <a:t>Hee</a:t>
            </a:r>
            <a:r>
              <a:rPr lang="en-US" sz="1600" dirty="0">
                <a:solidFill>
                  <a:schemeClr val="tx1"/>
                </a:solidFill>
                <a:latin typeface="Times New Roman"/>
                <a:ea typeface="+mn-lt"/>
                <a:cs typeface="+mn-lt"/>
              </a:rPr>
              <a:t> Kim-</a:t>
            </a:r>
            <a:r>
              <a:rPr lang="en-US" sz="1600" err="1">
                <a:solidFill>
                  <a:schemeClr val="tx1"/>
                </a:solidFill>
                <a:latin typeface="Times New Roman"/>
                <a:ea typeface="+mn-lt"/>
                <a:cs typeface="+mn-lt"/>
              </a:rPr>
              <a:t>Dufor</a:t>
            </a:r>
            <a:r>
              <a:rPr lang="en-US" sz="1600" dirty="0">
                <a:solidFill>
                  <a:schemeClr val="tx1"/>
                </a:solidFill>
                <a:latin typeface="Times New Roman"/>
                <a:ea typeface="+mn-lt"/>
                <a:cs typeface="+mn-lt"/>
              </a:rPr>
              <a:t> 1, Philippe Lenca 2, Romain Billot 2, Taylor C Ryan 3, Jonathan Marsh 4, Jordan </a:t>
            </a:r>
            <a:r>
              <a:rPr lang="en-US" sz="1600" err="1">
                <a:solidFill>
                  <a:schemeClr val="tx1"/>
                </a:solidFill>
                <a:latin typeface="Times New Roman"/>
                <a:ea typeface="+mn-lt"/>
                <a:cs typeface="+mn-lt"/>
              </a:rPr>
              <a:t>DeVylder</a:t>
            </a:r>
            <a:r>
              <a:rPr lang="en-US" sz="1600" dirty="0">
                <a:solidFill>
                  <a:schemeClr val="tx1"/>
                </a:solidFill>
                <a:latin typeface="Times New Roman"/>
                <a:ea typeface="+mn-lt"/>
                <a:cs typeface="+mn-lt"/>
              </a:rPr>
              <a:t> 4, Michel Walter 1 5, Sofian </a:t>
            </a:r>
            <a:r>
              <a:rPr lang="en-US" sz="1600" err="1">
                <a:solidFill>
                  <a:schemeClr val="tx1"/>
                </a:solidFill>
                <a:latin typeface="Times New Roman"/>
                <a:ea typeface="+mn-lt"/>
                <a:cs typeface="+mn-lt"/>
              </a:rPr>
              <a:t>Berrouiguet</a:t>
            </a:r>
            <a:r>
              <a:rPr lang="en-US" sz="1600" dirty="0">
                <a:solidFill>
                  <a:schemeClr val="tx1"/>
                </a:solidFill>
                <a:latin typeface="Times New Roman"/>
                <a:ea typeface="+mn-lt"/>
                <a:cs typeface="+mn-lt"/>
              </a:rPr>
              <a:t> 1 2 5 6, Christophe </a:t>
            </a:r>
            <a:r>
              <a:rPr lang="en-US" sz="1600" err="1">
                <a:solidFill>
                  <a:schemeClr val="tx1"/>
                </a:solidFill>
                <a:latin typeface="Times New Roman"/>
                <a:ea typeface="+mn-lt"/>
                <a:cs typeface="+mn-lt"/>
              </a:rPr>
              <a:t>Lemey</a:t>
            </a:r>
            <a:r>
              <a:rPr lang="en-US" sz="1600" dirty="0">
                <a:solidFill>
                  <a:schemeClr val="tx1"/>
                </a:solidFill>
                <a:latin typeface="Times New Roman"/>
                <a:ea typeface="+mn-lt"/>
                <a:cs typeface="+mn-lt"/>
              </a:rPr>
              <a:t> # 1 2 5 , Machine Learning and Natural Language Processing in Mental Health. </a:t>
            </a:r>
            <a:endParaRPr lang="en-US" sz="1600">
              <a:solidFill>
                <a:schemeClr val="tx1"/>
              </a:solidFill>
              <a:latin typeface="Times New Roman"/>
              <a:cs typeface="Times New Roman"/>
            </a:endParaRPr>
          </a:p>
          <a:p>
            <a:pPr>
              <a:lnSpc>
                <a:spcPct val="90000"/>
              </a:lnSpc>
            </a:pPr>
            <a:r>
              <a:rPr lang="en-US" sz="1600" dirty="0">
                <a:solidFill>
                  <a:schemeClr val="tx1"/>
                </a:solidFill>
                <a:latin typeface="Times New Roman"/>
                <a:ea typeface="+mn-lt"/>
                <a:cs typeface="+mn-lt"/>
              </a:rPr>
              <a:t>4. Abha Tewari, Amit Chhabria ,Ajay Singh Khalsa, Sanket Chaudhary ,Harshita </a:t>
            </a:r>
            <a:r>
              <a:rPr lang="en-US" sz="1600" err="1">
                <a:solidFill>
                  <a:schemeClr val="tx1"/>
                </a:solidFill>
                <a:latin typeface="Times New Roman"/>
                <a:ea typeface="+mn-lt"/>
                <a:cs typeface="+mn-lt"/>
              </a:rPr>
              <a:t>Kanal,‘A</a:t>
            </a:r>
            <a:r>
              <a:rPr lang="en-US" sz="1600" dirty="0">
                <a:solidFill>
                  <a:schemeClr val="tx1"/>
                </a:solidFill>
                <a:latin typeface="Times New Roman"/>
                <a:ea typeface="+mn-lt"/>
                <a:cs typeface="+mn-lt"/>
              </a:rPr>
              <a:t> Survey of Mental Health Chatbots using NLP‘,2021 </a:t>
            </a:r>
          </a:p>
          <a:p>
            <a:pPr>
              <a:lnSpc>
                <a:spcPct val="90000"/>
              </a:lnSpc>
            </a:pPr>
            <a:r>
              <a:rPr lang="en-US" sz="1600" dirty="0">
                <a:solidFill>
                  <a:schemeClr val="tx1"/>
                </a:solidFill>
                <a:latin typeface="Times New Roman"/>
                <a:ea typeface="+mn-lt"/>
                <a:cs typeface="+mn-lt"/>
              </a:rPr>
              <a:t>5. Tanya Nijhawan, Girija </a:t>
            </a:r>
            <a:r>
              <a:rPr lang="en-US" sz="1600" err="1">
                <a:solidFill>
                  <a:schemeClr val="tx1"/>
                </a:solidFill>
                <a:latin typeface="Times New Roman"/>
                <a:ea typeface="+mn-lt"/>
                <a:cs typeface="+mn-lt"/>
              </a:rPr>
              <a:t>Attigeri</a:t>
            </a:r>
            <a:r>
              <a:rPr lang="en-US" sz="1600" dirty="0">
                <a:solidFill>
                  <a:schemeClr val="tx1"/>
                </a:solidFill>
                <a:latin typeface="Times New Roman"/>
                <a:ea typeface="+mn-lt"/>
                <a:cs typeface="+mn-lt"/>
              </a:rPr>
              <a:t> &amp; T. </a:t>
            </a:r>
            <a:r>
              <a:rPr lang="en-US" sz="1600" err="1">
                <a:solidFill>
                  <a:schemeClr val="tx1"/>
                </a:solidFill>
                <a:latin typeface="Times New Roman"/>
                <a:ea typeface="+mn-lt"/>
                <a:cs typeface="+mn-lt"/>
              </a:rPr>
              <a:t>Ananthakrishna,Stress</a:t>
            </a:r>
            <a:r>
              <a:rPr lang="en-US" sz="1600" dirty="0">
                <a:solidFill>
                  <a:schemeClr val="tx1"/>
                </a:solidFill>
                <a:latin typeface="Times New Roman"/>
                <a:ea typeface="+mn-lt"/>
                <a:cs typeface="+mn-lt"/>
              </a:rPr>
              <a:t> detection using natural language processing and machine learning over social interactions, 2022 </a:t>
            </a:r>
          </a:p>
          <a:p>
            <a:pPr>
              <a:lnSpc>
                <a:spcPct val="90000"/>
              </a:lnSpc>
            </a:pPr>
            <a:r>
              <a:rPr lang="en-US" sz="1600" dirty="0">
                <a:solidFill>
                  <a:schemeClr val="tx1"/>
                </a:solidFill>
                <a:latin typeface="Times New Roman"/>
                <a:ea typeface="+mn-lt"/>
                <a:cs typeface="+mn-lt"/>
              </a:rPr>
              <a:t>6. Aziliz Le Glaz,,1 Yannis Haralambous,,2 Deok-</a:t>
            </a:r>
            <a:r>
              <a:rPr lang="en-US" sz="1600" err="1">
                <a:solidFill>
                  <a:schemeClr val="tx1"/>
                </a:solidFill>
                <a:latin typeface="Times New Roman"/>
                <a:ea typeface="+mn-lt"/>
                <a:cs typeface="+mn-lt"/>
              </a:rPr>
              <a:t>Hee</a:t>
            </a:r>
            <a:r>
              <a:rPr lang="en-US" sz="1600" dirty="0">
                <a:solidFill>
                  <a:schemeClr val="tx1"/>
                </a:solidFill>
                <a:latin typeface="Times New Roman"/>
                <a:ea typeface="+mn-lt"/>
                <a:cs typeface="+mn-lt"/>
              </a:rPr>
              <a:t> Kim-Dufor,1 Philippe Lenca,2 Romain Billot,2 Taylor C Ryan,3 Jonathan Marsh,4 Jordan DeVylder,4 Michel Walter,1,5 Sofian </a:t>
            </a:r>
            <a:r>
              <a:rPr lang="en-US" sz="1600" err="1">
                <a:solidFill>
                  <a:schemeClr val="tx1"/>
                </a:solidFill>
                <a:latin typeface="Times New Roman"/>
                <a:ea typeface="+mn-lt"/>
                <a:cs typeface="+mn-lt"/>
              </a:rPr>
              <a:t>Berrouiguet</a:t>
            </a:r>
            <a:r>
              <a:rPr lang="en-US" sz="1600" dirty="0">
                <a:solidFill>
                  <a:schemeClr val="tx1"/>
                </a:solidFill>
                <a:latin typeface="Times New Roman"/>
                <a:ea typeface="+mn-lt"/>
                <a:cs typeface="+mn-lt"/>
              </a:rPr>
              <a:t>, Christophe </a:t>
            </a:r>
            <a:r>
              <a:rPr lang="en-US" sz="1600" err="1">
                <a:solidFill>
                  <a:schemeClr val="tx1"/>
                </a:solidFill>
                <a:latin typeface="Times New Roman"/>
                <a:ea typeface="+mn-lt"/>
                <a:cs typeface="+mn-lt"/>
              </a:rPr>
              <a:t>Lemey,Machine</a:t>
            </a:r>
            <a:r>
              <a:rPr lang="en-US" sz="1600" dirty="0">
                <a:solidFill>
                  <a:schemeClr val="tx1"/>
                </a:solidFill>
                <a:latin typeface="Times New Roman"/>
                <a:ea typeface="+mn-lt"/>
                <a:cs typeface="+mn-lt"/>
              </a:rPr>
              <a:t> Learning and Natural Language Processing in Mental Health,2021 </a:t>
            </a:r>
          </a:p>
          <a:p>
            <a:pPr>
              <a:lnSpc>
                <a:spcPct val="90000"/>
              </a:lnSpc>
            </a:pPr>
            <a:r>
              <a:rPr lang="en-US" sz="1600" dirty="0">
                <a:solidFill>
                  <a:schemeClr val="tx1"/>
                </a:solidFill>
                <a:latin typeface="Times New Roman"/>
                <a:ea typeface="+mn-lt"/>
                <a:cs typeface="+mn-lt"/>
              </a:rPr>
              <a:t>7. Young, T., Hazarika, D., Poria, S. and Cambria, E., 2018. Recent Trends in Deep Learning Based Natural Language Processing, </a:t>
            </a:r>
            <a:r>
              <a:rPr lang="en-US" sz="1600" err="1">
                <a:solidFill>
                  <a:schemeClr val="tx1"/>
                </a:solidFill>
                <a:latin typeface="Times New Roman"/>
                <a:ea typeface="+mn-lt"/>
                <a:cs typeface="+mn-lt"/>
              </a:rPr>
              <a:t>ArXiv</a:t>
            </a:r>
            <a:r>
              <a:rPr lang="en-US" sz="1600" dirty="0">
                <a:solidFill>
                  <a:schemeClr val="tx1"/>
                </a:solidFill>
                <a:latin typeface="Times New Roman"/>
                <a:ea typeface="+mn-lt"/>
                <a:cs typeface="+mn-lt"/>
              </a:rPr>
              <a:t>, 2020 </a:t>
            </a:r>
            <a:endParaRPr lang="en-US" sz="1600">
              <a:solidFill>
                <a:schemeClr val="tx1"/>
              </a:solidFill>
              <a:latin typeface="Times New Roman"/>
              <a:cs typeface="Times New Roman"/>
            </a:endParaRPr>
          </a:p>
        </p:txBody>
      </p:sp>
      <p:pic>
        <p:nvPicPr>
          <p:cNvPr id="6" name="Picture 5" descr="Free stock photo of healthy mind, mental health, mental wellness">
            <a:extLst>
              <a:ext uri="{FF2B5EF4-FFF2-40B4-BE49-F238E27FC236}">
                <a16:creationId xmlns:a16="http://schemas.microsoft.com/office/drawing/2014/main" id="{6B0326B3-F453-C122-7F12-ECE51ED5A332}"/>
              </a:ext>
            </a:extLst>
          </p:cNvPr>
          <p:cNvPicPr>
            <a:picLocks noChangeAspect="1"/>
          </p:cNvPicPr>
          <p:nvPr/>
        </p:nvPicPr>
        <p:blipFill rotWithShape="1">
          <a:blip r:embed="rId2"/>
          <a:srcRect l="32779" r="-1" b="9090"/>
          <a:stretch/>
        </p:blipFill>
        <p:spPr>
          <a:xfrm>
            <a:off x="8178068" y="93509"/>
            <a:ext cx="3934462" cy="2100601"/>
          </a:xfrm>
          <a:prstGeom prst="rect">
            <a:avLst/>
          </a:prstGeom>
        </p:spPr>
      </p:pic>
      <p:sp>
        <p:nvSpPr>
          <p:cNvPr id="5" name="Slide Number Placeholder 4">
            <a:extLst>
              <a:ext uri="{FF2B5EF4-FFF2-40B4-BE49-F238E27FC236}">
                <a16:creationId xmlns:a16="http://schemas.microsoft.com/office/drawing/2014/main" id="{7364F720-B8BF-B1EF-763B-A304E7FECC3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000">
                <a:solidFill>
                  <a:schemeClr val="tx1">
                    <a:tint val="75000"/>
                  </a:schemeClr>
                </a:solidFill>
              </a:rPr>
              <a:pPr>
                <a:spcAft>
                  <a:spcPts val="600"/>
                </a:spcAft>
                <a:defRPr/>
              </a:pPr>
              <a:t>16</a:t>
            </a:fld>
            <a:endParaRPr lang="en-US" sz="1000">
              <a:solidFill>
                <a:schemeClr val="tx1">
                  <a:tint val="75000"/>
                </a:schemeClr>
              </a:solidFill>
            </a:endParaRPr>
          </a:p>
        </p:txBody>
      </p:sp>
    </p:spTree>
    <p:extLst>
      <p:ext uri="{BB962C8B-B14F-4D97-AF65-F5344CB8AC3E}">
        <p14:creationId xmlns:p14="http://schemas.microsoft.com/office/powerpoint/2010/main" val="266883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850744-5ED6-2170-45C9-EBA8B8E153AF}"/>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6F45B74-4CC6-7C68-9791-B0734590B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6A12737-0AA3-2224-DD04-3749A0E08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62666A-4876-4903-8EE8-DC98EFBDA672}"/>
              </a:ext>
            </a:extLst>
          </p:cNvPr>
          <p:cNvSpPr>
            <a:spLocks noGrp="1"/>
          </p:cNvSpPr>
          <p:nvPr>
            <p:ph type="title"/>
          </p:nvPr>
        </p:nvSpPr>
        <p:spPr>
          <a:xfrm>
            <a:off x="1137034" y="94735"/>
            <a:ext cx="4784796" cy="1330840"/>
          </a:xfrm>
        </p:spPr>
        <p:txBody>
          <a:bodyPr vert="horz" lIns="91440" tIns="45720" rIns="91440" bIns="45720" rtlCol="0" anchor="ctr">
            <a:normAutofit/>
          </a:bodyPr>
          <a:lstStyle/>
          <a:p>
            <a:r>
              <a:rPr lang="en-US" sz="4000" dirty="0">
                <a:latin typeface="Times New Roman"/>
                <a:ea typeface="+mj-lt"/>
                <a:cs typeface="+mj-lt"/>
              </a:rPr>
              <a:t>References</a:t>
            </a:r>
            <a:endParaRPr lang="en-US" sz="4000">
              <a:latin typeface="Times New Roman"/>
              <a:cs typeface="Times New Roman"/>
            </a:endParaRPr>
          </a:p>
        </p:txBody>
      </p:sp>
      <p:sp>
        <p:nvSpPr>
          <p:cNvPr id="3" name="Text Placeholder 2">
            <a:extLst>
              <a:ext uri="{FF2B5EF4-FFF2-40B4-BE49-F238E27FC236}">
                <a16:creationId xmlns:a16="http://schemas.microsoft.com/office/drawing/2014/main" id="{3BC08E8C-7C56-1DCF-6EAA-0EF8109A8975}"/>
              </a:ext>
            </a:extLst>
          </p:cNvPr>
          <p:cNvSpPr>
            <a:spLocks noGrp="1"/>
          </p:cNvSpPr>
          <p:nvPr>
            <p:ph type="body" idx="1"/>
          </p:nvPr>
        </p:nvSpPr>
        <p:spPr>
          <a:xfrm>
            <a:off x="1137034" y="2194102"/>
            <a:ext cx="10173629" cy="3908585"/>
          </a:xfrm>
        </p:spPr>
        <p:txBody>
          <a:bodyPr vert="horz" lIns="91440" tIns="45720" rIns="91440" bIns="45720" rtlCol="0" anchor="t">
            <a:normAutofit/>
          </a:bodyPr>
          <a:lstStyle/>
          <a:p>
            <a:pPr>
              <a:lnSpc>
                <a:spcPct val="90000"/>
              </a:lnSpc>
            </a:pPr>
            <a:r>
              <a:rPr lang="en-US" sz="1600" dirty="0">
                <a:solidFill>
                  <a:schemeClr val="tx1"/>
                </a:solidFill>
                <a:latin typeface="Times New Roman"/>
                <a:cs typeface="Segoe UI"/>
              </a:rPr>
              <a:t>8. Webster, J.J. and Kit, C., 1992. Tokenization as the initial phase in NLP, Proceedings of the 14th conference on Computational Linguistics, August, pp, 1106-1110. </a:t>
            </a:r>
          </a:p>
          <a:p>
            <a:pPr>
              <a:lnSpc>
                <a:spcPct val="90000"/>
              </a:lnSpc>
            </a:pPr>
            <a:r>
              <a:rPr lang="en-US" sz="1600" dirty="0">
                <a:solidFill>
                  <a:schemeClr val="tx1"/>
                </a:solidFill>
                <a:latin typeface="Times New Roman"/>
                <a:cs typeface="Segoe UI"/>
              </a:rPr>
              <a:t>9. </a:t>
            </a:r>
            <a:r>
              <a:rPr lang="en-US" sz="1600" err="1">
                <a:solidFill>
                  <a:schemeClr val="tx1"/>
                </a:solidFill>
                <a:latin typeface="Times New Roman"/>
                <a:cs typeface="Segoe UI"/>
              </a:rPr>
              <a:t>Tholusuri</a:t>
            </a:r>
            <a:r>
              <a:rPr lang="en-US" sz="1600" dirty="0">
                <a:solidFill>
                  <a:schemeClr val="tx1"/>
                </a:solidFill>
                <a:latin typeface="Times New Roman"/>
                <a:cs typeface="Segoe UI"/>
              </a:rPr>
              <a:t>, A., </a:t>
            </a:r>
            <a:r>
              <a:rPr lang="en-US" sz="1600" err="1">
                <a:solidFill>
                  <a:schemeClr val="tx1"/>
                </a:solidFill>
                <a:latin typeface="Times New Roman"/>
                <a:cs typeface="Segoe UI"/>
              </a:rPr>
              <a:t>Anumala</a:t>
            </a:r>
            <a:r>
              <a:rPr lang="en-US" sz="1600" dirty="0">
                <a:solidFill>
                  <a:schemeClr val="tx1"/>
                </a:solidFill>
                <a:latin typeface="Times New Roman"/>
                <a:cs typeface="Segoe UI"/>
              </a:rPr>
              <a:t>, M., </a:t>
            </a:r>
            <a:r>
              <a:rPr lang="en-US" sz="1600" err="1">
                <a:solidFill>
                  <a:schemeClr val="tx1"/>
                </a:solidFill>
                <a:latin typeface="Times New Roman"/>
                <a:cs typeface="Segoe UI"/>
              </a:rPr>
              <a:t>Malapolu</a:t>
            </a:r>
            <a:r>
              <a:rPr lang="en-US" sz="1600" dirty="0">
                <a:solidFill>
                  <a:schemeClr val="tx1"/>
                </a:solidFill>
                <a:latin typeface="Times New Roman"/>
                <a:cs typeface="Segoe UI"/>
              </a:rPr>
              <a:t>, B. and Lakshmi, G.J., 2019. Sentiment Analysis using LSTM, International Journal of Engineering and Advanced Technology, 8(6S3), pp. 1338 1340. </a:t>
            </a:r>
          </a:p>
          <a:p>
            <a:pPr>
              <a:lnSpc>
                <a:spcPct val="90000"/>
              </a:lnSpc>
            </a:pPr>
            <a:r>
              <a:rPr lang="en-US" sz="1600" dirty="0">
                <a:solidFill>
                  <a:schemeClr val="tx1"/>
                </a:solidFill>
                <a:latin typeface="Times New Roman"/>
                <a:cs typeface="Segoe UI"/>
              </a:rPr>
              <a:t>10. Su, M., Wu, C., Huang, K and Hong, Q., 2018. LSTM-based Text Emotion Recognition using Semantic and Emotional Word Vectors, First Asian Conference on Affective Computing and Intelligence Interaction,2020 </a:t>
            </a:r>
          </a:p>
          <a:p>
            <a:pPr>
              <a:lnSpc>
                <a:spcPct val="90000"/>
              </a:lnSpc>
            </a:pPr>
            <a:r>
              <a:rPr lang="en-US" sz="1600" dirty="0">
                <a:solidFill>
                  <a:schemeClr val="tx1"/>
                </a:solidFill>
                <a:latin typeface="Times New Roman"/>
                <a:cs typeface="Segoe UI"/>
              </a:rPr>
              <a:t>11. </a:t>
            </a:r>
            <a:r>
              <a:rPr lang="en-US" sz="1600" err="1">
                <a:solidFill>
                  <a:schemeClr val="tx1"/>
                </a:solidFill>
                <a:latin typeface="Times New Roman"/>
                <a:cs typeface="Segoe UI"/>
              </a:rPr>
              <a:t>Mikolov</a:t>
            </a:r>
            <a:r>
              <a:rPr lang="en-US" sz="1600" dirty="0">
                <a:solidFill>
                  <a:schemeClr val="tx1"/>
                </a:solidFill>
                <a:latin typeface="Times New Roman"/>
                <a:cs typeface="Segoe UI"/>
              </a:rPr>
              <a:t>, T., Chen, K., Corrado, G. and Dean, J., 2013. Efficient Estimation of Word Representations in Vector Space, ArXiv,2020 </a:t>
            </a:r>
          </a:p>
          <a:p>
            <a:pPr>
              <a:lnSpc>
                <a:spcPct val="90000"/>
              </a:lnSpc>
            </a:pPr>
            <a:r>
              <a:rPr lang="en-US" sz="1600" dirty="0">
                <a:solidFill>
                  <a:schemeClr val="tx1"/>
                </a:solidFill>
                <a:latin typeface="Times New Roman"/>
                <a:cs typeface="Segoe UI"/>
              </a:rPr>
              <a:t>12. Li, S., 2019. Multi-Class Text Classification with LSTM, 2020 </a:t>
            </a:r>
          </a:p>
          <a:p>
            <a:pPr>
              <a:lnSpc>
                <a:spcPct val="90000"/>
              </a:lnSpc>
            </a:pPr>
            <a:r>
              <a:rPr lang="en-US" sz="1600" dirty="0">
                <a:solidFill>
                  <a:schemeClr val="tx1"/>
                </a:solidFill>
                <a:latin typeface="Times New Roman"/>
                <a:cs typeface="Segoe UI"/>
              </a:rPr>
              <a:t>13. </a:t>
            </a:r>
            <a:r>
              <a:rPr lang="en-US" sz="1600" err="1">
                <a:solidFill>
                  <a:schemeClr val="tx1"/>
                </a:solidFill>
                <a:latin typeface="Times New Roman"/>
                <a:cs typeface="Segoe UI"/>
              </a:rPr>
              <a:t>Karpathy</a:t>
            </a:r>
            <a:r>
              <a:rPr lang="en-US" sz="1600" dirty="0">
                <a:solidFill>
                  <a:schemeClr val="tx1"/>
                </a:solidFill>
                <a:latin typeface="Times New Roman"/>
                <a:cs typeface="Segoe UI"/>
              </a:rPr>
              <a:t>, A., 2015. The Unreasonable Effectiveness of Recurrent Neural Networks. Andrej </a:t>
            </a:r>
            <a:r>
              <a:rPr lang="en-US" sz="1600" err="1">
                <a:solidFill>
                  <a:schemeClr val="tx1"/>
                </a:solidFill>
                <a:latin typeface="Times New Roman"/>
                <a:cs typeface="Segoe UI"/>
              </a:rPr>
              <a:t>Karpathy</a:t>
            </a:r>
            <a:r>
              <a:rPr lang="en-US" sz="1600" dirty="0">
                <a:solidFill>
                  <a:schemeClr val="tx1"/>
                </a:solidFill>
                <a:latin typeface="Times New Roman"/>
                <a:cs typeface="Segoe UI"/>
              </a:rPr>
              <a:t> Blog,2020 </a:t>
            </a:r>
          </a:p>
          <a:p>
            <a:pPr>
              <a:lnSpc>
                <a:spcPct val="90000"/>
              </a:lnSpc>
            </a:pPr>
            <a:r>
              <a:rPr lang="en-US" sz="1600" dirty="0">
                <a:solidFill>
                  <a:schemeClr val="tx1"/>
                </a:solidFill>
                <a:latin typeface="Times New Roman"/>
                <a:cs typeface="Segoe UI"/>
              </a:rPr>
              <a:t>14. Bigi, B., 2014. A multilingual text normalization approach. Human Language and Technology Challenges for Computer Science and Linguistics, vol. LNAI-8387, pp. 515-526 </a:t>
            </a:r>
          </a:p>
          <a:p>
            <a:pPr>
              <a:lnSpc>
                <a:spcPct val="90000"/>
              </a:lnSpc>
            </a:pPr>
            <a:r>
              <a:rPr lang="en-US" sz="1600" dirty="0">
                <a:solidFill>
                  <a:schemeClr val="tx1"/>
                </a:solidFill>
                <a:latin typeface="Times New Roman"/>
                <a:cs typeface="Segoe UI"/>
              </a:rPr>
              <a:t>15. Bertagnolli, N., 2020. Counsel Chat: Bootstrapping High-Quality Therapy Data, 2020 </a:t>
            </a:r>
          </a:p>
          <a:p>
            <a:pPr>
              <a:lnSpc>
                <a:spcPct val="90000"/>
              </a:lnSpc>
            </a:pPr>
            <a:endParaRPr lang="en-US" sz="1600" dirty="0">
              <a:solidFill>
                <a:schemeClr val="tx1"/>
              </a:solidFill>
              <a:latin typeface="Times New Roman"/>
              <a:cs typeface="Times New Roman"/>
            </a:endParaRPr>
          </a:p>
        </p:txBody>
      </p:sp>
      <p:pic>
        <p:nvPicPr>
          <p:cNvPr id="6" name="Picture 5" descr="Free stock photo of healthy mind, mental health, mental wellness">
            <a:extLst>
              <a:ext uri="{FF2B5EF4-FFF2-40B4-BE49-F238E27FC236}">
                <a16:creationId xmlns:a16="http://schemas.microsoft.com/office/drawing/2014/main" id="{EE785818-02B8-3E8C-5CE8-8228C4E914F0}"/>
              </a:ext>
            </a:extLst>
          </p:cNvPr>
          <p:cNvPicPr>
            <a:picLocks noChangeAspect="1"/>
          </p:cNvPicPr>
          <p:nvPr/>
        </p:nvPicPr>
        <p:blipFill rotWithShape="1">
          <a:blip r:embed="rId2"/>
          <a:srcRect l="32779" r="-1" b="9090"/>
          <a:stretch/>
        </p:blipFill>
        <p:spPr>
          <a:xfrm>
            <a:off x="8178068" y="93509"/>
            <a:ext cx="3934462" cy="2100601"/>
          </a:xfrm>
          <a:prstGeom prst="rect">
            <a:avLst/>
          </a:prstGeom>
        </p:spPr>
      </p:pic>
      <p:sp>
        <p:nvSpPr>
          <p:cNvPr id="5" name="Slide Number Placeholder 4">
            <a:extLst>
              <a:ext uri="{FF2B5EF4-FFF2-40B4-BE49-F238E27FC236}">
                <a16:creationId xmlns:a16="http://schemas.microsoft.com/office/drawing/2014/main" id="{E7110517-BFDD-34B3-0702-6108C732D5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z="1000">
                <a:solidFill>
                  <a:schemeClr val="tx1">
                    <a:tint val="75000"/>
                  </a:schemeClr>
                </a:solidFill>
              </a:rPr>
              <a:pPr>
                <a:spcAft>
                  <a:spcPts val="600"/>
                </a:spcAft>
                <a:defRPr/>
              </a:pPr>
              <a:t>17</a:t>
            </a:fld>
            <a:endParaRPr lang="en-US" sz="1000">
              <a:solidFill>
                <a:schemeClr val="tx1">
                  <a:tint val="75000"/>
                </a:schemeClr>
              </a:solidFill>
            </a:endParaRPr>
          </a:p>
        </p:txBody>
      </p:sp>
    </p:spTree>
    <p:extLst>
      <p:ext uri="{BB962C8B-B14F-4D97-AF65-F5344CB8AC3E}">
        <p14:creationId xmlns:p14="http://schemas.microsoft.com/office/powerpoint/2010/main" val="121032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773408" y="992094"/>
            <a:ext cx="3616913" cy="2795160"/>
          </a:xfrm>
        </p:spPr>
        <p:txBody>
          <a:bodyPr>
            <a:normAutofit/>
          </a:bodyPr>
          <a:lstStyle/>
          <a:p>
            <a:r>
              <a:rPr lang="en-US" sz="5400" dirty="0"/>
              <a:t>Thank you</a:t>
            </a:r>
          </a:p>
        </p:txBody>
      </p:sp>
      <p:pic>
        <p:nvPicPr>
          <p:cNvPr id="4" name="Picture 3" descr="Royalty Free Healing Stock Photos | rawpixel">
            <a:extLst>
              <a:ext uri="{FF2B5EF4-FFF2-40B4-BE49-F238E27FC236}">
                <a16:creationId xmlns:a16="http://schemas.microsoft.com/office/drawing/2014/main" id="{B49B8C72-CEBF-274C-B706-FDF39DBE0DC7}"/>
              </a:ext>
            </a:extLst>
          </p:cNvPr>
          <p:cNvPicPr>
            <a:picLocks noChangeAspect="1"/>
          </p:cNvPicPr>
          <p:nvPr/>
        </p:nvPicPr>
        <p:blipFill>
          <a:blip r:embed="rId2"/>
          <a:stretch>
            <a:fillRect/>
          </a:stretch>
        </p:blipFill>
        <p:spPr>
          <a:xfrm>
            <a:off x="5914801" y="578738"/>
            <a:ext cx="5670549" cy="5670549"/>
          </a:xfrm>
          <a:prstGeom prst="rect">
            <a:avLst/>
          </a:prstGeom>
        </p:spPr>
      </p:pic>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350645" y="382695"/>
            <a:ext cx="9392421" cy="1330841"/>
          </a:xfrm>
        </p:spPr>
        <p:txBody>
          <a:bodyPr vert="horz" lIns="91440" tIns="45720" rIns="91440" bIns="45720" rtlCol="0" anchor="ctr">
            <a:normAutofit/>
          </a:bodyPr>
          <a:lstStyle/>
          <a:p>
            <a:r>
              <a:rPr lang="en-US" sz="4400" kern="1200" dirty="0">
                <a:latin typeface="Times New Roman"/>
                <a:cs typeface="Times New Roman"/>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94823" y="1930994"/>
            <a:ext cx="8140650" cy="3971246"/>
          </a:xfrm>
        </p:spPr>
        <p:txBody>
          <a:bodyPr vert="horz" lIns="91440" tIns="45720" rIns="91440" bIns="45720" rtlCol="0" anchor="t">
            <a:normAutofit lnSpcReduction="10000"/>
          </a:bodyPr>
          <a:lstStyle/>
          <a:p>
            <a:pPr marL="342900" indent="-342900" algn="just">
              <a:lnSpc>
                <a:spcPct val="90000"/>
              </a:lnSpc>
              <a:buChar char="•"/>
            </a:pPr>
            <a:r>
              <a:rPr lang="en-US" sz="1700" dirty="0">
                <a:solidFill>
                  <a:schemeClr val="tx1"/>
                </a:solidFill>
                <a:latin typeface="Times New Roman"/>
                <a:ea typeface="Calibri"/>
                <a:cs typeface="Calibri"/>
              </a:rPr>
              <a:t>According to the World Health </a:t>
            </a:r>
            <a:r>
              <a:rPr lang="en-US" sz="1700" err="1">
                <a:solidFill>
                  <a:schemeClr val="tx1"/>
                </a:solidFill>
                <a:latin typeface="Times New Roman"/>
                <a:ea typeface="Calibri"/>
                <a:cs typeface="Calibri"/>
              </a:rPr>
              <a:t>Organisation</a:t>
            </a:r>
            <a:r>
              <a:rPr lang="en-US" sz="1700" dirty="0">
                <a:solidFill>
                  <a:schemeClr val="tx1"/>
                </a:solidFill>
                <a:latin typeface="Times New Roman"/>
                <a:ea typeface="Calibri"/>
                <a:cs typeface="Calibri"/>
              </a:rPr>
              <a:t> (WHO), over 800 million people of all ages suffer from depression due to various mental health issues. (WHO, 2023) As such, depression represents a leading cause of disability worldwide.</a:t>
            </a:r>
          </a:p>
          <a:p>
            <a:pPr marL="342900" indent="-342900" algn="just">
              <a:lnSpc>
                <a:spcPct val="90000"/>
              </a:lnSpc>
              <a:buChar char="•"/>
            </a:pPr>
            <a:r>
              <a:rPr lang="en-US" sz="1700" dirty="0">
                <a:solidFill>
                  <a:schemeClr val="tx1"/>
                </a:solidFill>
                <a:latin typeface="Times New Roman"/>
                <a:ea typeface="Calibri"/>
                <a:cs typeface="Calibri"/>
              </a:rPr>
              <a:t>In a telephone survey conducted in Germany, it was revealed that shame and self-</a:t>
            </a:r>
            <a:r>
              <a:rPr lang="en-US" sz="1700" err="1">
                <a:solidFill>
                  <a:schemeClr val="tx1"/>
                </a:solidFill>
                <a:latin typeface="Times New Roman"/>
                <a:ea typeface="Calibri"/>
                <a:cs typeface="Calibri"/>
              </a:rPr>
              <a:t>stigmatisation</a:t>
            </a:r>
            <a:r>
              <a:rPr lang="en-US" sz="1700" dirty="0">
                <a:solidFill>
                  <a:schemeClr val="tx1"/>
                </a:solidFill>
                <a:latin typeface="Times New Roman"/>
                <a:ea typeface="Calibri"/>
                <a:cs typeface="Calibri"/>
              </a:rPr>
              <a:t> were the main reasons for not seeking psychiatric help for depression.</a:t>
            </a:r>
          </a:p>
          <a:p>
            <a:pPr marL="342900" indent="-342900" algn="just">
              <a:lnSpc>
                <a:spcPct val="90000"/>
              </a:lnSpc>
              <a:buChar char="•"/>
            </a:pPr>
            <a:r>
              <a:rPr lang="en-US" sz="1700" dirty="0">
                <a:solidFill>
                  <a:schemeClr val="tx1"/>
                </a:solidFill>
                <a:latin typeface="Times New Roman"/>
                <a:ea typeface="Calibri"/>
                <a:cs typeface="Calibri"/>
              </a:rPr>
              <a:t>However, recent advances in technology especially in natural language processing (NLP) have presented the world with various application-based and online diagnosis tools where the patient can be diagnosed from the comfort of their own home. </a:t>
            </a:r>
          </a:p>
          <a:p>
            <a:pPr marL="342900" indent="-342900" algn="just">
              <a:lnSpc>
                <a:spcPct val="90000"/>
              </a:lnSpc>
              <a:buChar char="•"/>
            </a:pPr>
            <a:r>
              <a:rPr lang="en-US" sz="1700" err="1">
                <a:solidFill>
                  <a:schemeClr val="tx1"/>
                </a:solidFill>
                <a:latin typeface="Times New Roman"/>
                <a:ea typeface="Calibri"/>
                <a:cs typeface="Calibri"/>
              </a:rPr>
              <a:t>Woebot</a:t>
            </a:r>
            <a:r>
              <a:rPr lang="en-US" sz="1700" dirty="0">
                <a:solidFill>
                  <a:schemeClr val="tx1"/>
                </a:solidFill>
                <a:latin typeface="Times New Roman"/>
                <a:ea typeface="Calibri"/>
                <a:cs typeface="Calibri"/>
              </a:rPr>
              <a:t>, </a:t>
            </a:r>
            <a:r>
              <a:rPr lang="en-US" sz="1700" err="1">
                <a:solidFill>
                  <a:schemeClr val="tx1"/>
                </a:solidFill>
                <a:latin typeface="Times New Roman"/>
                <a:ea typeface="Calibri"/>
                <a:cs typeface="Calibri"/>
              </a:rPr>
              <a:t>Wysa</a:t>
            </a:r>
            <a:r>
              <a:rPr lang="en-US" sz="1700" dirty="0">
                <a:solidFill>
                  <a:schemeClr val="tx1"/>
                </a:solidFill>
                <a:latin typeface="Times New Roman"/>
                <a:ea typeface="Calibri"/>
                <a:cs typeface="Calibri"/>
              </a:rPr>
              <a:t>, </a:t>
            </a:r>
            <a:r>
              <a:rPr lang="en-US" sz="1700" err="1">
                <a:solidFill>
                  <a:schemeClr val="tx1"/>
                </a:solidFill>
                <a:latin typeface="Times New Roman"/>
                <a:ea typeface="Calibri"/>
                <a:cs typeface="Calibri"/>
              </a:rPr>
              <a:t>Joyable</a:t>
            </a:r>
            <a:r>
              <a:rPr lang="en-US" sz="1700" dirty="0">
                <a:solidFill>
                  <a:schemeClr val="tx1"/>
                </a:solidFill>
                <a:latin typeface="Times New Roman"/>
                <a:ea typeface="Calibri"/>
                <a:cs typeface="Calibri"/>
              </a:rPr>
              <a:t> and </a:t>
            </a:r>
            <a:r>
              <a:rPr lang="en-US" sz="1700" err="1">
                <a:solidFill>
                  <a:schemeClr val="tx1"/>
                </a:solidFill>
                <a:latin typeface="Times New Roman"/>
                <a:ea typeface="Calibri"/>
                <a:cs typeface="Calibri"/>
              </a:rPr>
              <a:t>Talkspace</a:t>
            </a:r>
            <a:r>
              <a:rPr lang="en-US" sz="1700" dirty="0">
                <a:solidFill>
                  <a:schemeClr val="tx1"/>
                </a:solidFill>
                <a:latin typeface="Times New Roman"/>
                <a:ea typeface="Calibri"/>
                <a:cs typeface="Calibri"/>
              </a:rPr>
              <a:t> are a few examples of chatbots that are available as Android/iOS apps or websites that can perform mental health assessments using natural conversation. </a:t>
            </a:r>
          </a:p>
          <a:p>
            <a:pPr marL="342900" indent="-342900" algn="just">
              <a:lnSpc>
                <a:spcPct val="90000"/>
              </a:lnSpc>
              <a:buChar char="•"/>
            </a:pPr>
            <a:r>
              <a:rPr lang="en-US" sz="1700" dirty="0">
                <a:solidFill>
                  <a:schemeClr val="tx1"/>
                </a:solidFill>
                <a:latin typeface="Times New Roman"/>
                <a:ea typeface="Calibri"/>
                <a:cs typeface="Calibri"/>
              </a:rPr>
              <a:t>Although these systems are good at providing general therapeutic advice, they do not replace the role of a psychiatrist. However, such systems allow preventive measures and early diagnosis of mental health issues to avoid their increasing severity. self-stigmatization.</a:t>
            </a:r>
          </a:p>
          <a:p>
            <a:pPr marL="342900" indent="-342900" algn="just">
              <a:lnSpc>
                <a:spcPct val="90000"/>
              </a:lnSpc>
              <a:buChar char="•"/>
            </a:pPr>
            <a:endParaRPr lang="en-US" sz="1700" dirty="0">
              <a:solidFill>
                <a:schemeClr val="tx1"/>
              </a:solidFill>
              <a:latin typeface="Times New Roman"/>
              <a:ea typeface="Calibri"/>
              <a:cs typeface="Calibri"/>
            </a:endParaRPr>
          </a:p>
          <a:p>
            <a:pPr marL="342900" indent="-342900" algn="just">
              <a:lnSpc>
                <a:spcPct val="90000"/>
              </a:lnSpc>
              <a:buChar char="•"/>
            </a:pPr>
            <a:endParaRPr lang="en-US" sz="1700" dirty="0">
              <a:solidFill>
                <a:schemeClr val="tx1"/>
              </a:solidFill>
              <a:latin typeface="Times New Roman"/>
              <a:ea typeface="Calibri"/>
              <a:cs typeface="Calibri"/>
            </a:endParaRPr>
          </a:p>
          <a:p>
            <a:pPr marL="342900" indent="-342900" algn="just">
              <a:lnSpc>
                <a:spcPct val="90000"/>
              </a:lnSpc>
              <a:buChar char="•"/>
            </a:pPr>
            <a:endParaRPr lang="en-US" dirty="0">
              <a:solidFill>
                <a:schemeClr val="tx1"/>
              </a:solidFill>
              <a:latin typeface="Times New Roman"/>
              <a:ea typeface="Calibri"/>
              <a:cs typeface="Calibri"/>
            </a:endParaRPr>
          </a:p>
          <a:p>
            <a:pPr marL="342900" indent="-342900" algn="just">
              <a:lnSpc>
                <a:spcPct val="90000"/>
              </a:lnSpc>
              <a:buChar char="•"/>
            </a:pPr>
            <a:endParaRPr lang="en-US" sz="1700" dirty="0">
              <a:solidFill>
                <a:schemeClr val="tx1"/>
              </a:solidFill>
              <a:latin typeface="Times New Roman"/>
              <a:ea typeface="Calibri"/>
              <a:cs typeface="Calibri"/>
            </a:endParaRPr>
          </a:p>
        </p:txBody>
      </p:sp>
      <p:pic>
        <p:nvPicPr>
          <p:cNvPr id="4" name="Picture 3" descr="Free vector graphic: Mental, Health, Mental Health - Free Image on ...">
            <a:extLst>
              <a:ext uri="{FF2B5EF4-FFF2-40B4-BE49-F238E27FC236}">
                <a16:creationId xmlns:a16="http://schemas.microsoft.com/office/drawing/2014/main" id="{DE41927C-3539-25AE-EA0E-95B37E79D46D}"/>
              </a:ext>
            </a:extLst>
          </p:cNvPr>
          <p:cNvPicPr>
            <a:picLocks noChangeAspect="1"/>
          </p:cNvPicPr>
          <p:nvPr/>
        </p:nvPicPr>
        <p:blipFill>
          <a:blip r:embed="rId2"/>
          <a:stretch>
            <a:fillRect/>
          </a:stretch>
        </p:blipFill>
        <p:spPr>
          <a:xfrm>
            <a:off x="8156652" y="192750"/>
            <a:ext cx="3879453" cy="2492595"/>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000"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2</a:t>
            </a:fld>
            <a:endParaRPr lang="en-US" sz="1000">
              <a:solidFill>
                <a:schemeClr val="tx1">
                  <a:tint val="75000"/>
                </a:schemeClr>
              </a:solidFill>
            </a:endParaRPr>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3DA9F6-6A8B-1475-423A-7A75CFFA5B39}"/>
              </a:ext>
            </a:extLst>
          </p:cNvPr>
          <p:cNvSpPr>
            <a:spLocks noGrp="1"/>
          </p:cNvSpPr>
          <p:nvPr>
            <p:ph type="title"/>
          </p:nvPr>
        </p:nvSpPr>
        <p:spPr>
          <a:xfrm>
            <a:off x="838200" y="365125"/>
            <a:ext cx="5387502" cy="1325563"/>
          </a:xfrm>
        </p:spPr>
        <p:txBody>
          <a:bodyPr vert="horz" lIns="91440" tIns="45720" rIns="91440" bIns="45720" rtlCol="0" anchor="ctr">
            <a:normAutofit/>
          </a:bodyPr>
          <a:lstStyle/>
          <a:p>
            <a:r>
              <a:rPr lang="en-US" sz="4400" dirty="0">
                <a:latin typeface="Times New Roman"/>
                <a:cs typeface="Times New Roman"/>
              </a:rPr>
              <a:t>Problem Statement</a:t>
            </a:r>
          </a:p>
        </p:txBody>
      </p:sp>
      <p:sp>
        <p:nvSpPr>
          <p:cNvPr id="3" name="Text Placeholder 2">
            <a:extLst>
              <a:ext uri="{FF2B5EF4-FFF2-40B4-BE49-F238E27FC236}">
                <a16:creationId xmlns:a16="http://schemas.microsoft.com/office/drawing/2014/main" id="{D9D259AC-0499-8DCA-6DD0-02AE8B97C056}"/>
              </a:ext>
            </a:extLst>
          </p:cNvPr>
          <p:cNvSpPr>
            <a:spLocks noGrp="1"/>
          </p:cNvSpPr>
          <p:nvPr>
            <p:ph type="body" idx="1"/>
          </p:nvPr>
        </p:nvSpPr>
        <p:spPr>
          <a:xfrm>
            <a:off x="838200" y="1825625"/>
            <a:ext cx="5603745" cy="4649959"/>
          </a:xfrm>
        </p:spPr>
        <p:txBody>
          <a:bodyPr vert="horz" lIns="91440" tIns="45720" rIns="91440" bIns="45720" rtlCol="0" anchor="t">
            <a:noAutofit/>
          </a:bodyPr>
          <a:lstStyle/>
          <a:p>
            <a:pPr indent="-228600" algn="just">
              <a:lnSpc>
                <a:spcPct val="90000"/>
              </a:lnSpc>
              <a:buFont typeface="Arial" panose="020B0604020202020204" pitchFamily="34" charset="0"/>
              <a:buChar char="•"/>
            </a:pPr>
            <a:r>
              <a:rPr lang="en-US" sz="1800" dirty="0">
                <a:solidFill>
                  <a:schemeClr val="tx1"/>
                </a:solidFill>
                <a:latin typeface="Times New Roman"/>
                <a:cs typeface="Times New Roman"/>
              </a:rPr>
              <a:t>Mental health issues remain a significant global concern, with many individuals avoiding timely support due to societal stigma, limited resource accessibility, and fears of confidentiality and judgement. </a:t>
            </a:r>
          </a:p>
          <a:p>
            <a:pPr indent="-228600" algn="just">
              <a:lnSpc>
                <a:spcPct val="90000"/>
              </a:lnSpc>
              <a:buFont typeface="Arial" panose="020B0604020202020204" pitchFamily="34" charset="0"/>
              <a:buChar char="•"/>
            </a:pPr>
            <a:r>
              <a:rPr lang="en-US" sz="1800" dirty="0">
                <a:solidFill>
                  <a:schemeClr val="tx1"/>
                </a:solidFill>
                <a:latin typeface="Times New Roman"/>
                <a:cs typeface="Times New Roman"/>
              </a:rPr>
              <a:t>Despite advancements in technology, the development of empathetic and effective digital platforms for mental health support remains a pressing need. </a:t>
            </a:r>
          </a:p>
          <a:p>
            <a:pPr indent="-228600" algn="just">
              <a:lnSpc>
                <a:spcPct val="90000"/>
              </a:lnSpc>
              <a:buFont typeface="Arial" panose="020B0604020202020204" pitchFamily="34" charset="0"/>
              <a:buChar char="•"/>
            </a:pPr>
            <a:r>
              <a:rPr lang="en-US" sz="1800" dirty="0">
                <a:solidFill>
                  <a:schemeClr val="tx1"/>
                </a:solidFill>
                <a:latin typeface="Times New Roman"/>
                <a:cs typeface="Times New Roman"/>
              </a:rPr>
              <a:t>Sentiment analysis algorithms and conversational agents are being leveraged to create a supportive platform that encourages individuals to share their emotional concerns. The research also explores mechanisms to ensure user privacy, data confidentiality, and ethical handling of sensitive information. </a:t>
            </a:r>
          </a:p>
          <a:p>
            <a:pPr indent="-228600" algn="just">
              <a:lnSpc>
                <a:spcPct val="90000"/>
              </a:lnSpc>
              <a:buFont typeface="Arial" panose="020B0604020202020204" pitchFamily="34" charset="0"/>
              <a:buChar char="•"/>
            </a:pPr>
            <a:r>
              <a:rPr lang="en-US" sz="1800" dirty="0">
                <a:solidFill>
                  <a:schemeClr val="tx1"/>
                </a:solidFill>
                <a:latin typeface="Times New Roman"/>
                <a:cs typeface="Times New Roman"/>
              </a:rPr>
              <a:t>The goal is to integrate cutting-edge technology with mental health care to promote early intervention and improve mental health outcomes for individuals worldwide.</a:t>
            </a:r>
          </a:p>
          <a:p>
            <a:pPr indent="-228600" algn="just">
              <a:lnSpc>
                <a:spcPct val="90000"/>
              </a:lnSpc>
              <a:buFont typeface="Arial" panose="020B0604020202020204" pitchFamily="34" charset="0"/>
              <a:buChar char="•"/>
            </a:pPr>
            <a:endParaRPr lang="en-US" sz="1800" dirty="0">
              <a:solidFill>
                <a:schemeClr val="tx1"/>
              </a:solidFill>
              <a:latin typeface="Times New Roman"/>
              <a:cs typeface="Times New Roman"/>
            </a:endParaRPr>
          </a:p>
        </p:txBody>
      </p:sp>
      <p:pic>
        <p:nvPicPr>
          <p:cNvPr id="12" name="Picture 11" descr="Free vector graphic: Mental, Health, Mental Health - Free Image on ...">
            <a:extLst>
              <a:ext uri="{FF2B5EF4-FFF2-40B4-BE49-F238E27FC236}">
                <a16:creationId xmlns:a16="http://schemas.microsoft.com/office/drawing/2014/main" id="{6FEC6730-1389-0E0D-7944-53FA25FFE371}"/>
              </a:ext>
            </a:extLst>
          </p:cNvPr>
          <p:cNvPicPr>
            <a:picLocks noChangeAspect="1"/>
          </p:cNvPicPr>
          <p:nvPr/>
        </p:nvPicPr>
        <p:blipFill rotWithShape="1">
          <a:blip r:embed="rId2"/>
          <a:srcRect l="13147" r="23260"/>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6"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6A92A245-007F-472A-3074-50459227019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a:solidFill>
                  <a:srgbClr val="FFFFFF"/>
                </a:solidFill>
                <a:latin typeface="Calibri" panose="020F0502020204030204"/>
              </a:rPr>
              <a:pPr>
                <a:spcAft>
                  <a:spcPts val="600"/>
                </a:spcAft>
                <a:defRPr/>
              </a:pPr>
              <a:t>3</a:t>
            </a:fld>
            <a:endParaRPr lang="en-US">
              <a:solidFill>
                <a:srgbClr val="FFFFFF"/>
              </a:solidFill>
              <a:latin typeface="Calibri" panose="020F0502020204030204"/>
            </a:endParaRPr>
          </a:p>
        </p:txBody>
      </p:sp>
    </p:spTree>
    <p:extLst>
      <p:ext uri="{BB962C8B-B14F-4D97-AF65-F5344CB8AC3E}">
        <p14:creationId xmlns:p14="http://schemas.microsoft.com/office/powerpoint/2010/main" val="388471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85C545-DC00-20AE-F9A4-318C16B80DFC}"/>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C0217CC-22EA-781F-6E45-4B3F84846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5930D00-0982-D85D-266C-49EF8A1D580D}"/>
              </a:ext>
            </a:extLst>
          </p:cNvPr>
          <p:cNvSpPr>
            <a:spLocks noGrp="1"/>
          </p:cNvSpPr>
          <p:nvPr>
            <p:ph type="title"/>
          </p:nvPr>
        </p:nvSpPr>
        <p:spPr>
          <a:xfrm>
            <a:off x="333632" y="87098"/>
            <a:ext cx="5387502" cy="1325563"/>
          </a:xfrm>
        </p:spPr>
        <p:txBody>
          <a:bodyPr vert="horz" lIns="91440" tIns="45720" rIns="91440" bIns="45720" rtlCol="0" anchor="ctr">
            <a:normAutofit/>
          </a:bodyPr>
          <a:lstStyle/>
          <a:p>
            <a:r>
              <a:rPr lang="en-US" sz="4000" dirty="0">
                <a:latin typeface="Times New Roman"/>
                <a:ea typeface="+mj-lt"/>
                <a:cs typeface="+mj-lt"/>
              </a:rPr>
              <a:t>Research Challenges </a:t>
            </a:r>
            <a:endParaRPr lang="en-US" sz="4000">
              <a:latin typeface="Times New Roman"/>
              <a:cs typeface="Times New Roman"/>
            </a:endParaRPr>
          </a:p>
        </p:txBody>
      </p:sp>
      <p:sp>
        <p:nvSpPr>
          <p:cNvPr id="3" name="Text Placeholder 2">
            <a:extLst>
              <a:ext uri="{FF2B5EF4-FFF2-40B4-BE49-F238E27FC236}">
                <a16:creationId xmlns:a16="http://schemas.microsoft.com/office/drawing/2014/main" id="{30F9F59E-7D79-7203-F13E-DDA63A055B72}"/>
              </a:ext>
            </a:extLst>
          </p:cNvPr>
          <p:cNvSpPr>
            <a:spLocks noGrp="1"/>
          </p:cNvSpPr>
          <p:nvPr>
            <p:ph type="body" idx="1"/>
          </p:nvPr>
        </p:nvSpPr>
        <p:spPr>
          <a:xfrm>
            <a:off x="333633" y="1413734"/>
            <a:ext cx="6283366" cy="5061851"/>
          </a:xfrm>
        </p:spPr>
        <p:txBody>
          <a:bodyPr vert="horz" lIns="91440" tIns="45720" rIns="91440" bIns="45720" rtlCol="0" anchor="t">
            <a:noAutofit/>
          </a:bodyPr>
          <a:lstStyle/>
          <a:p>
            <a:pPr algn="just">
              <a:lnSpc>
                <a:spcPct val="100000"/>
              </a:lnSpc>
              <a:buFont typeface="Arial" panose="020B0604020202020204" pitchFamily="34" charset="0"/>
              <a:buChar char="•"/>
            </a:pPr>
            <a:r>
              <a:rPr lang="en-US" sz="1800" b="1" dirty="0">
                <a:solidFill>
                  <a:schemeClr val="tx1"/>
                </a:solidFill>
                <a:latin typeface="Times New Roman"/>
                <a:ea typeface="+mn-lt"/>
                <a:cs typeface="+mn-lt"/>
              </a:rPr>
              <a:t>Data availability and quality:</a:t>
            </a:r>
            <a:r>
              <a:rPr lang="en-US" sz="1800" dirty="0">
                <a:solidFill>
                  <a:schemeClr val="tx1"/>
                </a:solidFill>
                <a:latin typeface="Times New Roman"/>
                <a:ea typeface="+mn-lt"/>
                <a:cs typeface="+mn-lt"/>
              </a:rPr>
              <a:t> The availability of large, high-quality datasets is essential for training LSTM models.</a:t>
            </a:r>
            <a:endParaRPr lang="en-US" sz="1800">
              <a:solidFill>
                <a:schemeClr val="tx1"/>
              </a:solidFill>
              <a:latin typeface="Times New Roman"/>
              <a:cs typeface="Times New Roman"/>
            </a:endParaRPr>
          </a:p>
          <a:p>
            <a:pPr algn="just">
              <a:lnSpc>
                <a:spcPct val="100000"/>
              </a:lnSpc>
              <a:buChar char="•"/>
            </a:pPr>
            <a:r>
              <a:rPr lang="en-US" sz="1800" b="1" dirty="0">
                <a:solidFill>
                  <a:schemeClr val="tx1"/>
                </a:solidFill>
                <a:latin typeface="Times New Roman"/>
                <a:ea typeface="+mn-lt"/>
                <a:cs typeface="+mn-lt"/>
              </a:rPr>
              <a:t>Handling of context and ambiguity:</a:t>
            </a:r>
            <a:r>
              <a:rPr lang="en-US" sz="1800" dirty="0">
                <a:solidFill>
                  <a:schemeClr val="tx1"/>
                </a:solidFill>
                <a:latin typeface="Times New Roman"/>
                <a:ea typeface="+mn-lt"/>
                <a:cs typeface="+mn-lt"/>
              </a:rPr>
              <a:t> Mental health issues are complex and often context dependent, making it difficult to classify them based solely on language use. For example, sarcasm, irony, and humor can often be misinterpreted by the model, leading to inaccurate classification. </a:t>
            </a:r>
          </a:p>
          <a:p>
            <a:pPr algn="just">
              <a:lnSpc>
                <a:spcPct val="100000"/>
              </a:lnSpc>
              <a:buFont typeface="Arial" panose="020B0604020202020204" pitchFamily="34" charset="0"/>
              <a:buChar char="•"/>
            </a:pPr>
            <a:r>
              <a:rPr lang="en-US" sz="1800" b="1" dirty="0">
                <a:solidFill>
                  <a:schemeClr val="tx1"/>
                </a:solidFill>
                <a:latin typeface="Times New Roman"/>
                <a:ea typeface="+mn-lt"/>
                <a:cs typeface="+mn-lt"/>
              </a:rPr>
              <a:t>Generalizability:</a:t>
            </a:r>
            <a:r>
              <a:rPr lang="en-US" sz="1800" dirty="0">
                <a:solidFill>
                  <a:schemeClr val="tx1"/>
                </a:solidFill>
                <a:latin typeface="Times New Roman"/>
                <a:ea typeface="+mn-lt"/>
                <a:cs typeface="+mn-lt"/>
              </a:rPr>
              <a:t> LSTM models are prone to overfitting on specific datasets, which can limit their generalizability to other datasets and populations. </a:t>
            </a:r>
          </a:p>
          <a:p>
            <a:pPr algn="just">
              <a:lnSpc>
                <a:spcPct val="100000"/>
              </a:lnSpc>
              <a:buFont typeface="Arial" panose="020B0604020202020204" pitchFamily="34" charset="0"/>
              <a:buChar char="•"/>
            </a:pPr>
            <a:r>
              <a:rPr lang="en-US" sz="1800" b="1" dirty="0">
                <a:solidFill>
                  <a:schemeClr val="tx1"/>
                </a:solidFill>
                <a:latin typeface="Times New Roman"/>
                <a:ea typeface="+mn-lt"/>
                <a:cs typeface="+mn-lt"/>
              </a:rPr>
              <a:t>Interpreting model predictions:</a:t>
            </a:r>
            <a:r>
              <a:rPr lang="en-US" sz="1800" dirty="0">
                <a:solidFill>
                  <a:schemeClr val="tx1"/>
                </a:solidFill>
                <a:latin typeface="Times New Roman"/>
                <a:ea typeface="+mn-lt"/>
                <a:cs typeface="+mn-lt"/>
              </a:rPr>
              <a:t> LSTM models are often considered "black boxes" due to their complex structure and the difficulty of interpreting their internal workings. </a:t>
            </a:r>
            <a:endParaRPr lang="en-US" sz="1800">
              <a:solidFill>
                <a:schemeClr val="tx1"/>
              </a:solidFill>
              <a:latin typeface="Times New Roman"/>
              <a:cs typeface="Times New Roman"/>
            </a:endParaRPr>
          </a:p>
        </p:txBody>
      </p:sp>
      <p:pic>
        <p:nvPicPr>
          <p:cNvPr id="12" name="Picture 11" descr="Free vector graphic: Mental, Health, Mental Health - Free Image on ...">
            <a:extLst>
              <a:ext uri="{FF2B5EF4-FFF2-40B4-BE49-F238E27FC236}">
                <a16:creationId xmlns:a16="http://schemas.microsoft.com/office/drawing/2014/main" id="{4E7AB0AF-050A-2405-F36D-40410573C89B}"/>
              </a:ext>
            </a:extLst>
          </p:cNvPr>
          <p:cNvPicPr>
            <a:picLocks noChangeAspect="1"/>
          </p:cNvPicPr>
          <p:nvPr/>
        </p:nvPicPr>
        <p:blipFill rotWithShape="1">
          <a:blip r:embed="rId2"/>
          <a:srcRect l="13147" r="23260"/>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6" name="!!Oval">
            <a:extLst>
              <a:ext uri="{FF2B5EF4-FFF2-40B4-BE49-F238E27FC236}">
                <a16:creationId xmlns:a16="http://schemas.microsoft.com/office/drawing/2014/main" id="{5C8CDBA7-E1D1-6A80-EB29-7F172584B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Arc">
            <a:extLst>
              <a:ext uri="{FF2B5EF4-FFF2-40B4-BE49-F238E27FC236}">
                <a16:creationId xmlns:a16="http://schemas.microsoft.com/office/drawing/2014/main" id="{E942ADAD-6E12-48F7-1CB7-CAB1E2EC3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49B76F2B-B6B3-C6CB-2A8B-04A670B7C99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a:solidFill>
                  <a:srgbClr val="FFFFFF"/>
                </a:solidFill>
                <a:latin typeface="Calibri" panose="020F0502020204030204"/>
              </a:rPr>
              <a:pPr>
                <a:spcAft>
                  <a:spcPts val="600"/>
                </a:spcAft>
                <a:defRPr/>
              </a:pPr>
              <a:t>4</a:t>
            </a:fld>
            <a:endParaRPr lang="en-US">
              <a:solidFill>
                <a:srgbClr val="FFFFFF"/>
              </a:solidFill>
              <a:latin typeface="Calibri" panose="020F0502020204030204"/>
            </a:endParaRPr>
          </a:p>
        </p:txBody>
      </p:sp>
    </p:spTree>
    <p:extLst>
      <p:ext uri="{BB962C8B-B14F-4D97-AF65-F5344CB8AC3E}">
        <p14:creationId xmlns:p14="http://schemas.microsoft.com/office/powerpoint/2010/main" val="73597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30A084-E607-3DB8-2579-B0E9C50BBE4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B27863-AE88-5D2F-6C14-BCA92D7B6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8228F44-A404-23E8-91CC-64076CE5A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1C573B-5543-EE01-D8F5-5C846703C731}"/>
              </a:ext>
            </a:extLst>
          </p:cNvPr>
          <p:cNvSpPr>
            <a:spLocks noGrp="1"/>
          </p:cNvSpPr>
          <p:nvPr>
            <p:ph type="title"/>
          </p:nvPr>
        </p:nvSpPr>
        <p:spPr>
          <a:xfrm>
            <a:off x="350645" y="382695"/>
            <a:ext cx="9392421" cy="1330841"/>
          </a:xfrm>
        </p:spPr>
        <p:txBody>
          <a:bodyPr vert="horz" lIns="91440" tIns="45720" rIns="91440" bIns="45720" rtlCol="0" anchor="ctr">
            <a:normAutofit/>
          </a:bodyPr>
          <a:lstStyle/>
          <a:p>
            <a:r>
              <a:rPr lang="en-US" sz="4400" dirty="0">
                <a:latin typeface="Times New Roman"/>
                <a:ea typeface="+mj-lt"/>
                <a:cs typeface="+mj-lt"/>
              </a:rPr>
              <a:t>Research Objective </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5AFAD9FD-4E1C-54BA-73CA-4DB6FAA0B4ED}"/>
              </a:ext>
            </a:extLst>
          </p:cNvPr>
          <p:cNvSpPr>
            <a:spLocks noGrp="1"/>
          </p:cNvSpPr>
          <p:nvPr>
            <p:ph type="body" idx="1"/>
          </p:nvPr>
        </p:nvSpPr>
        <p:spPr>
          <a:xfrm>
            <a:off x="294823" y="1930994"/>
            <a:ext cx="8140650" cy="3971246"/>
          </a:xfrm>
        </p:spPr>
        <p:txBody>
          <a:bodyPr vert="horz" lIns="91440" tIns="45720" rIns="91440" bIns="45720" rtlCol="0" anchor="t">
            <a:noAutofit/>
          </a:bodyPr>
          <a:lstStyle/>
          <a:p>
            <a:pPr marL="342900" indent="-342900" algn="just">
              <a:lnSpc>
                <a:spcPct val="90000"/>
              </a:lnSpc>
              <a:buChar char="•"/>
            </a:pPr>
            <a:r>
              <a:rPr lang="en-US" sz="2000" dirty="0">
                <a:solidFill>
                  <a:schemeClr val="tx1"/>
                </a:solidFill>
                <a:latin typeface="Times New Roman"/>
                <a:ea typeface="Calibri"/>
                <a:cs typeface="Calibri"/>
              </a:rPr>
              <a:t>The objective of the project is to classify mental health issues based on text data </a:t>
            </a:r>
          </a:p>
          <a:p>
            <a:pPr marL="342900" indent="-342900" algn="just">
              <a:lnSpc>
                <a:spcPct val="90000"/>
              </a:lnSpc>
              <a:buChar char="•"/>
            </a:pPr>
            <a:r>
              <a:rPr lang="en-US" sz="2000" dirty="0">
                <a:solidFill>
                  <a:schemeClr val="tx1"/>
                </a:solidFill>
                <a:latin typeface="Times New Roman"/>
                <a:ea typeface="Calibri"/>
                <a:cs typeface="Calibri"/>
              </a:rPr>
              <a:t>This involves using neural network algorithms </a:t>
            </a:r>
            <a:r>
              <a:rPr lang="en-US" sz="2000" dirty="0">
                <a:solidFill>
                  <a:schemeClr val="tx1"/>
                </a:solidFill>
                <a:latin typeface="Times New Roman"/>
                <a:ea typeface="Calibri"/>
                <a:cs typeface="Times New Roman"/>
              </a:rPr>
              <a:t>to improve accuracy under diverse conditions and ensuring scalability for large-scale implementations. </a:t>
            </a:r>
          </a:p>
          <a:p>
            <a:pPr marL="342900" indent="-342900" algn="just">
              <a:lnSpc>
                <a:spcPct val="90000"/>
              </a:lnSpc>
              <a:buChar char="•"/>
            </a:pPr>
            <a:r>
              <a:rPr lang="en-US" sz="2000" dirty="0">
                <a:solidFill>
                  <a:schemeClr val="tx1"/>
                </a:solidFill>
                <a:latin typeface="Times New Roman"/>
                <a:ea typeface="Calibri"/>
                <a:cs typeface="Times New Roman"/>
              </a:rPr>
              <a:t>The Objective also includes sequence modelling techniques in natural language data to classify user-written text into various categories of mental health issues.</a:t>
            </a:r>
          </a:p>
          <a:p>
            <a:pPr marL="342900" indent="-342900" algn="just">
              <a:lnSpc>
                <a:spcPct val="90000"/>
              </a:lnSpc>
              <a:buChar char="•"/>
            </a:pPr>
            <a:r>
              <a:rPr lang="en-US" sz="2000" dirty="0">
                <a:solidFill>
                  <a:schemeClr val="tx1"/>
                </a:solidFill>
                <a:latin typeface="Times New Roman"/>
                <a:ea typeface="Calibri"/>
                <a:cs typeface="Times New Roman"/>
              </a:rPr>
              <a:t>By focusing on these objectives we can classify the mental health issues into different categories.</a:t>
            </a:r>
          </a:p>
        </p:txBody>
      </p:sp>
      <p:pic>
        <p:nvPicPr>
          <p:cNvPr id="4" name="Picture 3" descr="Free vector graphic: Mental, Health, Mental Health - Free Image on ...">
            <a:extLst>
              <a:ext uri="{FF2B5EF4-FFF2-40B4-BE49-F238E27FC236}">
                <a16:creationId xmlns:a16="http://schemas.microsoft.com/office/drawing/2014/main" id="{95FE7065-B1B0-E81E-767C-AD5FD1E4700D}"/>
              </a:ext>
            </a:extLst>
          </p:cNvPr>
          <p:cNvPicPr>
            <a:picLocks noChangeAspect="1"/>
          </p:cNvPicPr>
          <p:nvPr/>
        </p:nvPicPr>
        <p:blipFill>
          <a:blip r:embed="rId2"/>
          <a:stretch>
            <a:fillRect/>
          </a:stretch>
        </p:blipFill>
        <p:spPr>
          <a:xfrm>
            <a:off x="8434679" y="1613777"/>
            <a:ext cx="3879453" cy="2492595"/>
          </a:xfrm>
          <a:prstGeom prst="rect">
            <a:avLst/>
          </a:prstGeom>
        </p:spPr>
      </p:pic>
      <p:sp>
        <p:nvSpPr>
          <p:cNvPr id="15" name="Freeform: Shape 14">
            <a:extLst>
              <a:ext uri="{FF2B5EF4-FFF2-40B4-BE49-F238E27FC236}">
                <a16:creationId xmlns:a16="http://schemas.microsoft.com/office/drawing/2014/main" id="{AFFC7025-4326-2DFC-F3D4-5B5152EB1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FB0C9627-6433-9826-01AA-4AECA76A418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5</a:t>
            </a:fld>
            <a:endParaRPr lang="en-US" sz="1000">
              <a:solidFill>
                <a:schemeClr val="tx1">
                  <a:tint val="75000"/>
                </a:schemeClr>
              </a:solidFill>
            </a:endParaRPr>
          </a:p>
        </p:txBody>
      </p:sp>
    </p:spTree>
    <p:extLst>
      <p:ext uri="{BB962C8B-B14F-4D97-AF65-F5344CB8AC3E}">
        <p14:creationId xmlns:p14="http://schemas.microsoft.com/office/powerpoint/2010/main" val="121080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803765-F97A-1DEB-A696-CB49349CB59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F79090-B9EB-F151-9E54-52533E62A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CF507FA-D6F6-2453-D322-1E84C1567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7620A2-8C6D-2DB0-2E19-350D0F0767D1}"/>
              </a:ext>
            </a:extLst>
          </p:cNvPr>
          <p:cNvSpPr>
            <a:spLocks noGrp="1"/>
          </p:cNvSpPr>
          <p:nvPr>
            <p:ph type="title"/>
          </p:nvPr>
        </p:nvSpPr>
        <p:spPr>
          <a:xfrm>
            <a:off x="350645" y="382695"/>
            <a:ext cx="9392421" cy="1330841"/>
          </a:xfrm>
        </p:spPr>
        <p:txBody>
          <a:bodyPr vert="horz" lIns="91440" tIns="45720" rIns="91440" bIns="45720" rtlCol="0" anchor="ctr">
            <a:normAutofit/>
          </a:bodyPr>
          <a:lstStyle/>
          <a:p>
            <a:r>
              <a:rPr lang="en-US" sz="4400" dirty="0">
                <a:latin typeface="Times New Roman"/>
                <a:cs typeface="Times New Roman"/>
              </a:rPr>
              <a:t>Methodology</a:t>
            </a:r>
          </a:p>
        </p:txBody>
      </p:sp>
      <p:sp>
        <p:nvSpPr>
          <p:cNvPr id="3" name="Content Placeholder 2">
            <a:extLst>
              <a:ext uri="{FF2B5EF4-FFF2-40B4-BE49-F238E27FC236}">
                <a16:creationId xmlns:a16="http://schemas.microsoft.com/office/drawing/2014/main" id="{A3EDDAD0-9049-FC03-817E-820C0D1EC8AE}"/>
              </a:ext>
            </a:extLst>
          </p:cNvPr>
          <p:cNvSpPr>
            <a:spLocks noGrp="1"/>
          </p:cNvSpPr>
          <p:nvPr>
            <p:ph type="body" idx="1"/>
          </p:nvPr>
        </p:nvSpPr>
        <p:spPr>
          <a:xfrm>
            <a:off x="294823" y="1930994"/>
            <a:ext cx="8140650" cy="3971246"/>
          </a:xfrm>
        </p:spPr>
        <p:txBody>
          <a:bodyPr vert="horz" lIns="91440" tIns="45720" rIns="91440" bIns="45720" rtlCol="0" anchor="t">
            <a:noAutofit/>
          </a:bodyPr>
          <a:lstStyle/>
          <a:p>
            <a:pPr marL="342900" indent="-342900" algn="just">
              <a:lnSpc>
                <a:spcPct val="90000"/>
              </a:lnSpc>
              <a:buChar char="•"/>
            </a:pPr>
            <a:r>
              <a:rPr lang="en-US" dirty="0">
                <a:solidFill>
                  <a:schemeClr val="tx1"/>
                </a:solidFill>
                <a:latin typeface="Times New Roman"/>
                <a:ea typeface="Calibri"/>
                <a:cs typeface="Calibri"/>
              </a:rPr>
              <a:t>The methodology involves implementing neural network algorithms , utilizing natural language processing for accurate detection and classification </a:t>
            </a:r>
          </a:p>
          <a:p>
            <a:pPr marL="342900" indent="-342900" algn="just">
              <a:lnSpc>
                <a:spcPct val="90000"/>
              </a:lnSpc>
              <a:buChar char="•"/>
            </a:pPr>
            <a:r>
              <a:rPr lang="en-US" dirty="0">
                <a:solidFill>
                  <a:schemeClr val="tx1"/>
                </a:solidFill>
                <a:latin typeface="Times New Roman"/>
                <a:ea typeface="Calibri"/>
                <a:cs typeface="Calibri"/>
              </a:rPr>
              <a:t>Initial Steps include dataset collection and preprocessing ensuring diversity in mental health issues and classification </a:t>
            </a:r>
          </a:p>
          <a:p>
            <a:pPr marL="342900" indent="-342900" algn="just">
              <a:lnSpc>
                <a:spcPct val="90000"/>
              </a:lnSpc>
              <a:buChar char="•"/>
            </a:pPr>
            <a:r>
              <a:rPr lang="en-US" dirty="0">
                <a:solidFill>
                  <a:schemeClr val="tx1"/>
                </a:solidFill>
                <a:latin typeface="Times New Roman"/>
                <a:ea typeface="Calibri"/>
                <a:cs typeface="Calibri"/>
              </a:rPr>
              <a:t>Algorithm training follows employing deep learning frameworks like RNN and incorporating the text data </a:t>
            </a:r>
          </a:p>
        </p:txBody>
      </p:sp>
      <p:pic>
        <p:nvPicPr>
          <p:cNvPr id="4" name="Picture 3" descr="Free vector graphic: Mental, Health, Mental Health - Free Image on ...">
            <a:extLst>
              <a:ext uri="{FF2B5EF4-FFF2-40B4-BE49-F238E27FC236}">
                <a16:creationId xmlns:a16="http://schemas.microsoft.com/office/drawing/2014/main" id="{80A2F938-259E-3A27-8E81-29010BB1D626}"/>
              </a:ext>
            </a:extLst>
          </p:cNvPr>
          <p:cNvPicPr>
            <a:picLocks noChangeAspect="1"/>
          </p:cNvPicPr>
          <p:nvPr/>
        </p:nvPicPr>
        <p:blipFill>
          <a:blip r:embed="rId2"/>
          <a:stretch>
            <a:fillRect/>
          </a:stretch>
        </p:blipFill>
        <p:spPr>
          <a:xfrm>
            <a:off x="8434679" y="1613777"/>
            <a:ext cx="3879453" cy="2492595"/>
          </a:xfrm>
          <a:prstGeom prst="rect">
            <a:avLst/>
          </a:prstGeom>
        </p:spPr>
      </p:pic>
      <p:sp>
        <p:nvSpPr>
          <p:cNvPr id="15" name="Freeform: Shape 14">
            <a:extLst>
              <a:ext uri="{FF2B5EF4-FFF2-40B4-BE49-F238E27FC236}">
                <a16:creationId xmlns:a16="http://schemas.microsoft.com/office/drawing/2014/main" id="{8F5F8465-E029-0712-8523-2CDCB585B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63C2562B-09C1-7BB1-9AA4-33163055BDB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6</a:t>
            </a:fld>
            <a:endParaRPr lang="en-US" sz="1000">
              <a:solidFill>
                <a:schemeClr val="tx1">
                  <a:tint val="75000"/>
                </a:schemeClr>
              </a:solidFill>
            </a:endParaRPr>
          </a:p>
        </p:txBody>
      </p:sp>
    </p:spTree>
    <p:extLst>
      <p:ext uri="{BB962C8B-B14F-4D97-AF65-F5344CB8AC3E}">
        <p14:creationId xmlns:p14="http://schemas.microsoft.com/office/powerpoint/2010/main" val="353074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9E69B0-B09C-BE24-AAB6-EF6DE2094B7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613F4C-AE13-21BD-5A90-36C49CC04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DB88D00-D13D-AFAF-342A-C3A1D589D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4F2C9E-C372-ABBF-4A88-DB42FB78964C}"/>
              </a:ext>
            </a:extLst>
          </p:cNvPr>
          <p:cNvSpPr>
            <a:spLocks noGrp="1"/>
          </p:cNvSpPr>
          <p:nvPr>
            <p:ph type="title"/>
          </p:nvPr>
        </p:nvSpPr>
        <p:spPr>
          <a:xfrm>
            <a:off x="350645" y="382695"/>
            <a:ext cx="9392421" cy="1330841"/>
          </a:xfrm>
        </p:spPr>
        <p:txBody>
          <a:bodyPr vert="horz" lIns="91440" tIns="45720" rIns="91440" bIns="45720" rtlCol="0" anchor="ctr">
            <a:normAutofit/>
          </a:bodyPr>
          <a:lstStyle/>
          <a:p>
            <a:r>
              <a:rPr lang="en-US" sz="4400" dirty="0">
                <a:latin typeface="Times New Roman"/>
                <a:ea typeface="+mj-lt"/>
                <a:cs typeface="+mj-lt"/>
              </a:rPr>
              <a:t>Data Collection Strategies </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3B72C57F-F7A9-21C1-3FB3-8EADF35B43DF}"/>
              </a:ext>
            </a:extLst>
          </p:cNvPr>
          <p:cNvSpPr>
            <a:spLocks noGrp="1"/>
          </p:cNvSpPr>
          <p:nvPr>
            <p:ph type="body" idx="1"/>
          </p:nvPr>
        </p:nvSpPr>
        <p:spPr>
          <a:xfrm>
            <a:off x="294823" y="1838319"/>
            <a:ext cx="11353406" cy="4465516"/>
          </a:xfrm>
        </p:spPr>
        <p:txBody>
          <a:bodyPr vert="horz" lIns="91440" tIns="45720" rIns="91440" bIns="45720" rtlCol="0" anchor="t">
            <a:noAutofit/>
          </a:bodyPr>
          <a:lstStyle/>
          <a:p>
            <a:pPr algn="just">
              <a:lnSpc>
                <a:spcPct val="100000"/>
              </a:lnSpc>
            </a:pPr>
            <a:r>
              <a:rPr lang="en-US" sz="1800" dirty="0">
                <a:solidFill>
                  <a:schemeClr val="tx1"/>
                </a:solidFill>
                <a:latin typeface="Times New Roman"/>
                <a:ea typeface="+mn-lt"/>
                <a:cs typeface="+mn-lt"/>
              </a:rPr>
              <a:t>a) Advantage:- The strength of the Mental Health Classification using LSTM lies in its efficiency, automating the classification process and saving time for mental health professionals and researchers. It ensures accurate classification in real-time, contributing to streamlined mental health analysis.</a:t>
            </a:r>
            <a:endParaRPr lang="en-US">
              <a:solidFill>
                <a:schemeClr val="tx1"/>
              </a:solidFill>
            </a:endParaRPr>
          </a:p>
          <a:p>
            <a:pPr algn="just">
              <a:lnSpc>
                <a:spcPct val="100000"/>
              </a:lnSpc>
            </a:pPr>
            <a:r>
              <a:rPr lang="en-US" sz="1800" dirty="0">
                <a:solidFill>
                  <a:schemeClr val="tx1"/>
                </a:solidFill>
                <a:latin typeface="Times New Roman"/>
                <a:ea typeface="+mn-lt"/>
                <a:cs typeface="+mn-lt"/>
              </a:rPr>
              <a:t>b) Limitation:- One limitation is the potential sensitivity to variations in language and expression, influenced by factors like cultural nuances and individual communication styles, impacting the model's overall reliability in capturing diverse mental health indicators.</a:t>
            </a:r>
            <a:endParaRPr lang="en-US" sz="1800">
              <a:solidFill>
                <a:schemeClr val="tx1"/>
              </a:solidFill>
              <a:latin typeface="Times New Roman"/>
              <a:cs typeface="Times New Roman"/>
            </a:endParaRPr>
          </a:p>
          <a:p>
            <a:pPr algn="just">
              <a:lnSpc>
                <a:spcPct val="100000"/>
              </a:lnSpc>
            </a:pPr>
            <a:r>
              <a:rPr lang="en-US" sz="1800" dirty="0">
                <a:solidFill>
                  <a:schemeClr val="tx1"/>
                </a:solidFill>
                <a:latin typeface="Times New Roman"/>
                <a:ea typeface="+mn-lt"/>
                <a:cs typeface="+mn-lt"/>
              </a:rPr>
              <a:t>c) Potential Risk:- The potential risk involves the need for robust measures to address data privacy concerns. Ensuring the protection of sensitive mental health information against unauthorized access or breaches is crucial for maintaining ethical standards and user trust.</a:t>
            </a:r>
            <a:endParaRPr lang="en-US" sz="1800">
              <a:solidFill>
                <a:schemeClr val="tx1"/>
              </a:solidFill>
              <a:latin typeface="Times New Roman"/>
              <a:cs typeface="Times New Roman"/>
            </a:endParaRPr>
          </a:p>
          <a:p>
            <a:pPr algn="just">
              <a:lnSpc>
                <a:spcPct val="100000"/>
              </a:lnSpc>
            </a:pPr>
            <a:r>
              <a:rPr lang="en-US" sz="1800" dirty="0">
                <a:solidFill>
                  <a:schemeClr val="tx1"/>
                </a:solidFill>
                <a:latin typeface="Times New Roman"/>
                <a:ea typeface="+mn-lt"/>
                <a:cs typeface="+mn-lt"/>
              </a:rPr>
              <a:t>d) Ethical Issues:- Ethical concerns may arise regarding consent and privacy when dealing with personal mental health data. Transparent communication and stringent privacy protocols are essential during the implementation of the model to address these ethical considerations and uphold user confidentiality.</a:t>
            </a:r>
            <a:endParaRPr lang="en-US" sz="1800">
              <a:solidFill>
                <a:schemeClr val="tx1"/>
              </a:solidFill>
              <a:latin typeface="Times New Roman"/>
              <a:cs typeface="Times New Roman"/>
            </a:endParaRPr>
          </a:p>
        </p:txBody>
      </p:sp>
      <p:sp>
        <p:nvSpPr>
          <p:cNvPr id="15" name="Freeform: Shape 14">
            <a:extLst>
              <a:ext uri="{FF2B5EF4-FFF2-40B4-BE49-F238E27FC236}">
                <a16:creationId xmlns:a16="http://schemas.microsoft.com/office/drawing/2014/main" id="{7A87B6E7-72D0-400F-EEEB-C4CA50647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3DCCB058-D702-6EFD-39DA-9894DDB6C54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7</a:t>
            </a:fld>
            <a:endParaRPr lang="en-US" sz="1000">
              <a:solidFill>
                <a:schemeClr val="tx1">
                  <a:tint val="75000"/>
                </a:schemeClr>
              </a:solidFill>
            </a:endParaRPr>
          </a:p>
        </p:txBody>
      </p:sp>
    </p:spTree>
    <p:extLst>
      <p:ext uri="{BB962C8B-B14F-4D97-AF65-F5344CB8AC3E}">
        <p14:creationId xmlns:p14="http://schemas.microsoft.com/office/powerpoint/2010/main" val="4315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4B01D4-3D6C-FC40-44C6-251450B2378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607E5FD-F323-8D65-2758-9906A717D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3E44ADE-C4B4-2276-3051-A683EBF09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090E6B-2A5E-19D9-503C-8282853B9102}"/>
              </a:ext>
            </a:extLst>
          </p:cNvPr>
          <p:cNvSpPr>
            <a:spLocks noGrp="1"/>
          </p:cNvSpPr>
          <p:nvPr>
            <p:ph type="title"/>
          </p:nvPr>
        </p:nvSpPr>
        <p:spPr>
          <a:xfrm>
            <a:off x="350645" y="382695"/>
            <a:ext cx="9392421" cy="1330841"/>
          </a:xfrm>
        </p:spPr>
        <p:txBody>
          <a:bodyPr vert="horz" lIns="91440" tIns="45720" rIns="91440" bIns="45720" rtlCol="0" anchor="ctr">
            <a:normAutofit/>
          </a:bodyPr>
          <a:lstStyle/>
          <a:p>
            <a:r>
              <a:rPr lang="en-US" sz="4400" dirty="0">
                <a:latin typeface="Times New Roman"/>
                <a:cs typeface="Times New Roman"/>
              </a:rPr>
              <a:t>Proposed System</a:t>
            </a:r>
            <a:endParaRPr lang="en-US" dirty="0"/>
          </a:p>
        </p:txBody>
      </p:sp>
      <p:sp>
        <p:nvSpPr>
          <p:cNvPr id="3" name="Content Placeholder 2">
            <a:extLst>
              <a:ext uri="{FF2B5EF4-FFF2-40B4-BE49-F238E27FC236}">
                <a16:creationId xmlns:a16="http://schemas.microsoft.com/office/drawing/2014/main" id="{8E704B0E-C852-31DB-DB80-F5A33F9AF6DC}"/>
              </a:ext>
            </a:extLst>
          </p:cNvPr>
          <p:cNvSpPr>
            <a:spLocks noGrp="1"/>
          </p:cNvSpPr>
          <p:nvPr>
            <p:ph type="body" idx="1"/>
          </p:nvPr>
        </p:nvSpPr>
        <p:spPr>
          <a:xfrm>
            <a:off x="197270" y="1951227"/>
            <a:ext cx="11576334" cy="4171772"/>
          </a:xfrm>
        </p:spPr>
        <p:txBody>
          <a:bodyPr vert="horz" lIns="91440" tIns="45720" rIns="91440" bIns="45720" rtlCol="0" anchor="t">
            <a:noAutofit/>
          </a:bodyPr>
          <a:lstStyle/>
          <a:p>
            <a:pPr algn="just">
              <a:lnSpc>
                <a:spcPct val="100000"/>
              </a:lnSpc>
              <a:buChar char="•"/>
            </a:pPr>
            <a:r>
              <a:rPr lang="en-US" sz="1800" b="1" dirty="0">
                <a:solidFill>
                  <a:schemeClr val="tx1"/>
                </a:solidFill>
                <a:latin typeface="Times New Roman"/>
                <a:ea typeface="Calibri"/>
                <a:cs typeface="Calibri"/>
              </a:rPr>
              <a:t>Data collection and annotation:</a:t>
            </a:r>
            <a:r>
              <a:rPr lang="en-US" sz="1800" dirty="0">
                <a:solidFill>
                  <a:schemeClr val="tx1"/>
                </a:solidFill>
                <a:latin typeface="Times New Roman"/>
                <a:ea typeface="Calibri"/>
                <a:cs typeface="Calibri"/>
              </a:rPr>
              <a:t> The next step is to collect a large dataset of text data that will be used to train the LSTM model. This involves collecting data from a variety of sources, such as social media, online forums, and healthcare records, and annotating it with labels that indicate the presence or absence of each mental health issue. </a:t>
            </a:r>
            <a:endParaRPr lang="en-US" sz="2800" dirty="0">
              <a:solidFill>
                <a:schemeClr val="tx1"/>
              </a:solidFill>
              <a:latin typeface="Times New Roman"/>
              <a:ea typeface="Calibri"/>
              <a:cs typeface="Calibri"/>
            </a:endParaRPr>
          </a:p>
          <a:p>
            <a:pPr algn="just">
              <a:lnSpc>
                <a:spcPct val="100000"/>
              </a:lnSpc>
              <a:buChar char="•"/>
            </a:pPr>
            <a:r>
              <a:rPr lang="en-US" sz="1800" b="1" dirty="0">
                <a:solidFill>
                  <a:schemeClr val="tx1"/>
                </a:solidFill>
                <a:latin typeface="Times New Roman"/>
                <a:ea typeface="+mn-lt"/>
                <a:cs typeface="+mn-lt"/>
              </a:rPr>
              <a:t>Preprocessing: </a:t>
            </a:r>
            <a:r>
              <a:rPr lang="en-US" sz="1800" dirty="0">
                <a:solidFill>
                  <a:schemeClr val="tx1"/>
                </a:solidFill>
                <a:latin typeface="Times New Roman"/>
                <a:ea typeface="+mn-lt"/>
                <a:cs typeface="+mn-lt"/>
              </a:rPr>
              <a:t>The collected text data must be preprocessed to remove noise, standardize language use, and convert it into a format that can be used by the LSTM model. This may involve techniques such as tokenization, stemming, and lemmatization. </a:t>
            </a:r>
            <a:endParaRPr lang="en-US">
              <a:solidFill>
                <a:schemeClr val="tx1"/>
              </a:solidFill>
              <a:latin typeface="Times New Roman"/>
              <a:cs typeface="Times New Roman"/>
            </a:endParaRPr>
          </a:p>
          <a:p>
            <a:pPr algn="just">
              <a:lnSpc>
                <a:spcPct val="100000"/>
              </a:lnSpc>
              <a:buChar char="•"/>
            </a:pPr>
            <a:r>
              <a:rPr lang="en-US" sz="1800" b="1" dirty="0">
                <a:solidFill>
                  <a:schemeClr val="tx1"/>
                </a:solidFill>
                <a:latin typeface="Times New Roman"/>
                <a:ea typeface="+mn-lt"/>
                <a:cs typeface="+mn-lt"/>
              </a:rPr>
              <a:t>Model development:</a:t>
            </a:r>
            <a:r>
              <a:rPr lang="en-US" sz="1800" dirty="0">
                <a:solidFill>
                  <a:schemeClr val="tx1"/>
                </a:solidFill>
                <a:latin typeface="Times New Roman"/>
                <a:ea typeface="+mn-lt"/>
                <a:cs typeface="+mn-lt"/>
              </a:rPr>
              <a:t> The LSTM model is then developed using the preprocessed text data. This involves selecting appropriate hyperparameters, training the model on the labeled data, and evaluating its performance using appropriate metrics such as precision, recall, and F1 score. </a:t>
            </a:r>
            <a:endParaRPr lang="en-US">
              <a:solidFill>
                <a:schemeClr val="tx1"/>
              </a:solidFill>
              <a:latin typeface="Times New Roman"/>
              <a:cs typeface="Times New Roman"/>
            </a:endParaRPr>
          </a:p>
          <a:p>
            <a:pPr algn="just">
              <a:lnSpc>
                <a:spcPct val="100000"/>
              </a:lnSpc>
              <a:buChar char="•"/>
            </a:pPr>
            <a:r>
              <a:rPr lang="en-US" sz="1800" b="1" dirty="0">
                <a:solidFill>
                  <a:schemeClr val="tx1"/>
                </a:solidFill>
                <a:latin typeface="Times New Roman"/>
                <a:ea typeface="+mn-lt"/>
                <a:cs typeface="+mn-lt"/>
              </a:rPr>
              <a:t>Deployment:</a:t>
            </a:r>
            <a:r>
              <a:rPr lang="en-US" sz="1800" dirty="0">
                <a:solidFill>
                  <a:schemeClr val="tx1"/>
                </a:solidFill>
                <a:latin typeface="Times New Roman"/>
                <a:ea typeface="+mn-lt"/>
                <a:cs typeface="+mn-lt"/>
              </a:rPr>
              <a:t> Once the LSTM model has been developed and evaluated, it can be deployed in a production environment. This may involve integrating the model into an existing mental health screening tool, developing a standalone application, or integrating it into an electronic health record system. </a:t>
            </a:r>
            <a:endParaRPr lang="en-US">
              <a:solidFill>
                <a:schemeClr val="tx1"/>
              </a:solidFill>
              <a:latin typeface="Times New Roman"/>
              <a:cs typeface="Times New Roman"/>
            </a:endParaRPr>
          </a:p>
          <a:p>
            <a:pPr marL="342900" indent="-342900" algn="just">
              <a:lnSpc>
                <a:spcPct val="100000"/>
              </a:lnSpc>
              <a:buChar char="•"/>
            </a:pPr>
            <a:endParaRPr lang="en-US" sz="2800" dirty="0">
              <a:solidFill>
                <a:schemeClr val="tx1"/>
              </a:solidFill>
              <a:latin typeface="Times New Roman"/>
              <a:ea typeface="Calibri"/>
              <a:cs typeface="Calibri"/>
            </a:endParaRPr>
          </a:p>
        </p:txBody>
      </p:sp>
      <p:sp>
        <p:nvSpPr>
          <p:cNvPr id="15" name="Freeform: Shape 14">
            <a:extLst>
              <a:ext uri="{FF2B5EF4-FFF2-40B4-BE49-F238E27FC236}">
                <a16:creationId xmlns:a16="http://schemas.microsoft.com/office/drawing/2014/main" id="{8AEC56AC-3F82-A9D2-BDE5-034DD96F9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8C52D720-CECF-C6E2-7A89-87BDD4D78E7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8</a:t>
            </a:fld>
            <a:endParaRPr lang="en-US" sz="1000">
              <a:solidFill>
                <a:schemeClr val="tx1">
                  <a:tint val="75000"/>
                </a:schemeClr>
              </a:solidFill>
            </a:endParaRPr>
          </a:p>
        </p:txBody>
      </p:sp>
    </p:spTree>
    <p:extLst>
      <p:ext uri="{BB962C8B-B14F-4D97-AF65-F5344CB8AC3E}">
        <p14:creationId xmlns:p14="http://schemas.microsoft.com/office/powerpoint/2010/main" val="385143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14D99C-08AB-5E9D-FCA0-D9E910B04A65}"/>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C5AA11-C34F-499F-AA58-58D401A11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F951225-7B4F-F7C4-E546-9FF1967DF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5BC65F-CB7D-EE13-AC5D-9292856F1896}"/>
              </a:ext>
            </a:extLst>
          </p:cNvPr>
          <p:cNvSpPr>
            <a:spLocks noGrp="1"/>
          </p:cNvSpPr>
          <p:nvPr>
            <p:ph type="title"/>
          </p:nvPr>
        </p:nvSpPr>
        <p:spPr>
          <a:xfrm>
            <a:off x="337277" y="-4989"/>
            <a:ext cx="9392421" cy="1330841"/>
          </a:xfrm>
        </p:spPr>
        <p:txBody>
          <a:bodyPr vert="horz" lIns="91440" tIns="45720" rIns="91440" bIns="45720" rtlCol="0" anchor="ctr">
            <a:normAutofit/>
          </a:bodyPr>
          <a:lstStyle/>
          <a:p>
            <a:r>
              <a:rPr lang="en-US" sz="4400" dirty="0">
                <a:latin typeface="Times New Roman"/>
                <a:cs typeface="Times New Roman"/>
              </a:rPr>
              <a:t>Proposed System Diagram </a:t>
            </a:r>
          </a:p>
        </p:txBody>
      </p:sp>
      <p:sp>
        <p:nvSpPr>
          <p:cNvPr id="15" name="Freeform: Shape 14">
            <a:extLst>
              <a:ext uri="{FF2B5EF4-FFF2-40B4-BE49-F238E27FC236}">
                <a16:creationId xmlns:a16="http://schemas.microsoft.com/office/drawing/2014/main" id="{51BB636B-2B4F-B3B1-D50E-A03F46F13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a:extLst>
              <a:ext uri="{FF2B5EF4-FFF2-40B4-BE49-F238E27FC236}">
                <a16:creationId xmlns:a16="http://schemas.microsoft.com/office/drawing/2014/main" id="{9367AE63-DEB2-51AF-7B76-4CD847BFDF9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z="1000">
                <a:solidFill>
                  <a:schemeClr val="tx1">
                    <a:tint val="75000"/>
                  </a:schemeClr>
                </a:solidFill>
              </a:rPr>
              <a:pPr>
                <a:spcAft>
                  <a:spcPts val="600"/>
                </a:spcAft>
              </a:pPr>
              <a:t>9</a:t>
            </a:fld>
            <a:endParaRPr lang="en-US" sz="1000">
              <a:solidFill>
                <a:schemeClr val="tx1">
                  <a:tint val="75000"/>
                </a:schemeClr>
              </a:solidFill>
            </a:endParaRPr>
          </a:p>
        </p:txBody>
      </p:sp>
      <p:pic>
        <p:nvPicPr>
          <p:cNvPr id="4" name="Picture 3" descr="Sentiment Analysis from Movie Reviews Using LSTMs | IIETA">
            <a:extLst>
              <a:ext uri="{FF2B5EF4-FFF2-40B4-BE49-F238E27FC236}">
                <a16:creationId xmlns:a16="http://schemas.microsoft.com/office/drawing/2014/main" id="{24C7E0CF-92CF-69B6-6219-0703F08EBB93}"/>
              </a:ext>
            </a:extLst>
          </p:cNvPr>
          <p:cNvPicPr>
            <a:picLocks noChangeAspect="1"/>
          </p:cNvPicPr>
          <p:nvPr/>
        </p:nvPicPr>
        <p:blipFill>
          <a:blip r:embed="rId2"/>
          <a:stretch>
            <a:fillRect/>
          </a:stretch>
        </p:blipFill>
        <p:spPr>
          <a:xfrm>
            <a:off x="1810085" y="1306548"/>
            <a:ext cx="8023722" cy="5327745"/>
          </a:xfrm>
          <a:prstGeom prst="rect">
            <a:avLst/>
          </a:prstGeom>
        </p:spPr>
      </p:pic>
    </p:spTree>
    <p:extLst>
      <p:ext uri="{BB962C8B-B14F-4D97-AF65-F5344CB8AC3E}">
        <p14:creationId xmlns:p14="http://schemas.microsoft.com/office/powerpoint/2010/main" val="152281594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AN LSTM BASED MENTAL HEALTH CLASSIFICATION MODEL </vt:lpstr>
      <vt:lpstr>Introduction</vt:lpstr>
      <vt:lpstr>Problem Statement</vt:lpstr>
      <vt:lpstr>Research Challenges </vt:lpstr>
      <vt:lpstr>Research Objective </vt:lpstr>
      <vt:lpstr>Methodology</vt:lpstr>
      <vt:lpstr>Data Collection Strategies </vt:lpstr>
      <vt:lpstr>Proposed System</vt:lpstr>
      <vt:lpstr>Proposed System Diagram </vt:lpstr>
      <vt:lpstr>List of Modules</vt:lpstr>
      <vt:lpstr> Modules</vt:lpstr>
      <vt:lpstr>Modules</vt:lpstr>
      <vt:lpstr>What is to be done next </vt:lpstr>
      <vt:lpstr>Guide Approval mail snapshot</vt:lpstr>
      <vt:lpstr>Research Paper Status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481</cp:revision>
  <dcterms:created xsi:type="dcterms:W3CDTF">2024-01-09T11:22:40Z</dcterms:created>
  <dcterms:modified xsi:type="dcterms:W3CDTF">2024-01-09T17:09:30Z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