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25" r:id="rId1"/>
  </p:sldMasterIdLst>
  <p:sldIdLst>
    <p:sldId id="286" r:id="rId2"/>
    <p:sldId id="256" r:id="rId3"/>
    <p:sldId id="278" r:id="rId4"/>
    <p:sldId id="258" r:id="rId5"/>
    <p:sldId id="257" r:id="rId6"/>
    <p:sldId id="298" r:id="rId7"/>
    <p:sldId id="299" r:id="rId8"/>
    <p:sldId id="300" r:id="rId9"/>
    <p:sldId id="262" r:id="rId10"/>
    <p:sldId id="263" r:id="rId11"/>
    <p:sldId id="264" r:id="rId12"/>
    <p:sldId id="259" r:id="rId13"/>
    <p:sldId id="265" r:id="rId14"/>
    <p:sldId id="266" r:id="rId15"/>
    <p:sldId id="267" r:id="rId16"/>
    <p:sldId id="268" r:id="rId17"/>
    <p:sldId id="269" r:id="rId18"/>
    <p:sldId id="270" r:id="rId19"/>
    <p:sldId id="279" r:id="rId20"/>
    <p:sldId id="271" r:id="rId21"/>
    <p:sldId id="291" r:id="rId22"/>
    <p:sldId id="293" r:id="rId23"/>
    <p:sldId id="290" r:id="rId24"/>
    <p:sldId id="292" r:id="rId25"/>
    <p:sldId id="289" r:id="rId26"/>
    <p:sldId id="276" r:id="rId27"/>
    <p:sldId id="294" r:id="rId28"/>
    <p:sldId id="295" r:id="rId29"/>
    <p:sldId id="297" r:id="rId30"/>
    <p:sldId id="302" r:id="rId31"/>
    <p:sldId id="303" r:id="rId32"/>
    <p:sldId id="282" r:id="rId33"/>
    <p:sldId id="296" r:id="rId34"/>
    <p:sldId id="307" r:id="rId35"/>
    <p:sldId id="308" r:id="rId36"/>
    <p:sldId id="283" r:id="rId37"/>
    <p:sldId id="288" r:id="rId38"/>
    <p:sldId id="301" r:id="rId39"/>
    <p:sldId id="304" r:id="rId40"/>
    <p:sldId id="305" r:id="rId41"/>
    <p:sldId id="306" r:id="rId42"/>
    <p:sldId id="284" r:id="rId43"/>
    <p:sldId id="285" r:id="rId44"/>
    <p:sldId id="281" r:id="rId45"/>
    <p:sldId id="260" r:id="rId46"/>
    <p:sldId id="280" r:id="rId47"/>
    <p:sldId id="261" r:id="rId4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7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6T06:46:42.025"/>
    </inkml:context>
    <inkml:brush xml:id="br0">
      <inkml:brushProperty name="width" value="0.035" units="cm"/>
      <inkml:brushProperty name="height" value="0.035" units="cm"/>
    </inkml:brush>
  </inkml:definitions>
  <inkml:trace contextRef="#ctx0" brushRef="#br0">1 1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6T06:46:43.100"/>
    </inkml:context>
    <inkml:brush xml:id="br0">
      <inkml:brushProperty name="width" value="0.035" units="cm"/>
      <inkml:brushProperty name="height" value="0.035" units="cm"/>
    </inkml:brush>
  </inkml:definitions>
  <inkml:trace contextRef="#ctx0" brushRef="#br0">0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6-06T06:46:46.917"/>
    </inkml:context>
    <inkml:brush xml:id="br0">
      <inkml:brushProperty name="width" value="0.035" units="cm"/>
      <inkml:brushProperty name="height" value="0.035" units="cm"/>
    </inkml:brush>
  </inkml:definitions>
  <inkml:trace contextRef="#ctx0" brushRef="#br0">1 1 24575,'0'0'-8191</inkml:trace>
</inkml:ink>
</file>

<file path=ppt/slideLayouts/_rels/slideLayout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_rels/slideLayout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slideMaster" Target="../slideMasters/slideMaster1.xml"/><Relationship Id="rId1" Type="http://schemas.openxmlformats.org/officeDocument/2006/relationships/audio" Target="../media/audio1.wav"/></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87DE6118-2437-4B30-8E3C-4D2BE6020583}" type="datetimeFigureOut">
              <a:rPr lang="en-US" smtClean="0"/>
              <a:pPr/>
              <a:t>6/24/2025</a:t>
            </a:fld>
            <a:endParaRPr lang="en-US" dirty="0"/>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69E57DC2-970A-4B3E-BB1C-7A09969E49DF}" type="slidenum">
              <a:rPr lang="en-US" smtClean="0"/>
              <a:pPr/>
              <a:t>‹#›</a:t>
            </a:fld>
            <a:endParaRPr lang="en-US" dirty="0"/>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617090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75183028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3563837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583928758"/>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6/24/2025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4684048"/>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74564716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03308084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43675265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smtClean="0"/>
              <a:t>6/24/2025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8507894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036133973"/>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6/24/2025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8170410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1" name="explode.wav"/>
          </p:stSnd>
        </p:sndAc>
      </p:transition>
    </mc:Choice>
    <mc:Fallback xmlns="">
      <p:transition spd="slow">
        <p:fade/>
        <p:sndAc>
          <p:stSnd>
            <p:snd r:embed="rId3" name="explode.wav"/>
          </p:stSnd>
        </p:sndAc>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audio" Target="../media/audio1.wav"/><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audio" Target="../media/audio1.wav"/></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87DE6118-2437-4B30-8E3C-4D2BE6020583}" type="datetimeFigureOut">
              <a:rPr lang="en-US" smtClean="0"/>
              <a:pPr/>
              <a:t>6/24/2025</a:t>
            </a:fld>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US" dirty="0"/>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414498044"/>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mc:AlternateContent xmlns:mc="http://schemas.openxmlformats.org/markup-compatibility/2006" xmlns:p14="http://schemas.microsoft.com/office/powerpoint/2010/main">
    <mc:Choice Requires="p14">
      <p:transition spd="slow" p14:dur="800">
        <p14:flythrough/>
        <p:sndAc>
          <p:stSnd>
            <p:snd r:embed="rId13" name="explode.wav"/>
          </p:stSnd>
        </p:sndAc>
      </p:transition>
    </mc:Choice>
    <mc:Fallback xmlns="">
      <p:transition spd="slow">
        <p:fade/>
        <p:sndAc>
          <p:stSnd>
            <p:snd r:embed="rId14" name="explode.wav"/>
          </p:stSnd>
        </p:sndAc>
      </p:transition>
    </mc:Fallback>
  </mc:AlternateConten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audio" Target="../media/audio1.wav"/><Relationship Id="rId1" Type="http://schemas.openxmlformats.org/officeDocument/2006/relationships/slideLayout" Target="../slideLayouts/slideLayout1.xml"/><Relationship Id="rId4" Type="http://schemas.openxmlformats.org/officeDocument/2006/relationships/audio" Target="../media/audio1.wav"/></Relationships>
</file>

<file path=ppt/slides/_rels/slide20.xml.rels><?xml version="1.0" encoding="UTF-8" standalone="yes"?>
<Relationships xmlns="http://schemas.openxmlformats.org/package/2006/relationships"><Relationship Id="rId8" Type="http://schemas.openxmlformats.org/officeDocument/2006/relationships/audio" Target="../media/audio1.wav"/><Relationship Id="rId3" Type="http://schemas.openxmlformats.org/officeDocument/2006/relationships/image" Target="../media/image4.png"/><Relationship Id="rId7" Type="http://schemas.openxmlformats.org/officeDocument/2006/relationships/customXml" Target="../ink/ink3.xml"/><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customXml" Target="../ink/ink2.xml"/><Relationship Id="rId5" Type="http://schemas.openxmlformats.org/officeDocument/2006/relationships/image" Target="../media/image5.png"/><Relationship Id="rId4" Type="http://schemas.openxmlformats.org/officeDocument/2006/relationships/customXml" Target="../ink/ink1.xml"/></Relationships>
</file>

<file path=ppt/slides/_rels/slide21.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1.wav"/></Relationships>
</file>

<file path=ppt/slides/_rels/slide3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4.jpg"/><Relationship Id="rId4" Type="http://schemas.openxmlformats.org/officeDocument/2006/relationships/image" Target="../media/image23.png"/></Relationships>
</file>

<file path=ppt/slides/_rels/slide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27.jpg"/><Relationship Id="rId4" Type="http://schemas.openxmlformats.org/officeDocument/2006/relationships/image" Target="../media/image26.png"/></Relationships>
</file>

<file path=ppt/slides/_rels/slide4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audio" Target="../media/audio1.wav"/><Relationship Id="rId5" Type="http://schemas.openxmlformats.org/officeDocument/2006/relationships/image" Target="../media/image30.jpg"/><Relationship Id="rId4" Type="http://schemas.openxmlformats.org/officeDocument/2006/relationships/image" Target="../media/image29.png"/></Relationships>
</file>

<file path=ppt/slides/_rels/slide42.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2.wav"/><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audio" Target="../media/audio1.wav"/><Relationship Id="rId1" Type="http://schemas.openxmlformats.org/officeDocument/2006/relationships/slideLayout" Target="../slideLayouts/slideLayout2.xml"/><Relationship Id="rId4" Type="http://schemas.openxmlformats.org/officeDocument/2006/relationships/audio" Target="../media/audio1.wav"/></Relationships>
</file>

<file path=ppt/slides/_rels/slide6.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audio" Target="../media/audio1.wav"/><Relationship Id="rId2" Type="http://schemas.openxmlformats.org/officeDocument/2006/relationships/audio" Target="../media/audio1.wav"/><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E10BA8-00E2-71E3-43D3-172BDB6C084A}"/>
              </a:ext>
            </a:extLst>
          </p:cNvPr>
          <p:cNvSpPr>
            <a:spLocks noGrp="1"/>
          </p:cNvSpPr>
          <p:nvPr>
            <p:ph type="title"/>
          </p:nvPr>
        </p:nvSpPr>
        <p:spPr/>
        <p:txBody>
          <a:bodyPr>
            <a:normAutofit/>
          </a:bodyPr>
          <a:lstStyle/>
          <a:p>
            <a:pPr marL="11430" marR="1905" indent="-6350" algn="ctr">
              <a:spcAft>
                <a:spcPts val="960"/>
              </a:spcAft>
            </a:pPr>
            <a:r>
              <a:rPr lang="en-US" sz="2200" dirty="0">
                <a:latin typeface="Times New Roman" panose="02020603050405020304" pitchFamily="18" charset="0"/>
                <a:cs typeface="Times New Roman" panose="02020603050405020304" pitchFamily="18" charset="0"/>
              </a:rPr>
              <a:t>              </a:t>
            </a:r>
            <a:b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MAHATMA GANDHI INSTITUTE OF TECHNOLOGY (A) </a:t>
            </a:r>
            <a:br>
              <a:rPr lang="en-IN" sz="2200" dirty="0">
                <a:effectLst/>
                <a:latin typeface="Times New Roman" panose="02020603050405020304" pitchFamily="18" charset="0"/>
                <a:ea typeface="Times New Roman" panose="02020603050405020304" pitchFamily="18" charset="0"/>
                <a:cs typeface="Times New Roman" panose="02020603050405020304" pitchFamily="18" charset="0"/>
              </a:rPr>
            </a:br>
            <a:r>
              <a:rPr lang="en-IN" sz="22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DEPARTMENT OF INFORMATION TECHNOLOGY </a:t>
            </a:r>
            <a:endParaRPr lang="en-IN" sz="22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72446AC5-674D-3CBB-703C-94E98F85E86B}"/>
              </a:ext>
            </a:extLst>
          </p:cNvPr>
          <p:cNvPicPr/>
          <p:nvPr/>
        </p:nvPicPr>
        <p:blipFill>
          <a:blip r:embed="rId2"/>
          <a:stretch>
            <a:fillRect/>
          </a:stretch>
        </p:blipFill>
        <p:spPr>
          <a:xfrm>
            <a:off x="853190" y="609600"/>
            <a:ext cx="1339215" cy="1506855"/>
          </a:xfrm>
          <a:prstGeom prst="rect">
            <a:avLst/>
          </a:prstGeom>
        </p:spPr>
      </p:pic>
      <p:sp>
        <p:nvSpPr>
          <p:cNvPr id="4" name="TextBox 3">
            <a:extLst>
              <a:ext uri="{FF2B5EF4-FFF2-40B4-BE49-F238E27FC236}">
                <a16:creationId xmlns:a16="http://schemas.microsoft.com/office/drawing/2014/main" id="{33C7A980-977C-4A9C-3674-2AF84F3E7FFA}"/>
              </a:ext>
            </a:extLst>
          </p:cNvPr>
          <p:cNvSpPr txBox="1"/>
          <p:nvPr/>
        </p:nvSpPr>
        <p:spPr>
          <a:xfrm>
            <a:off x="959370" y="2059207"/>
            <a:ext cx="10917836" cy="4524315"/>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Industrial Oriented Mini Project (IT653PC)</a:t>
            </a:r>
          </a:p>
          <a:p>
            <a:pPr algn="ctr"/>
            <a:r>
              <a:rPr lang="en-US" sz="2400" b="1" dirty="0">
                <a:latin typeface="Times New Roman" panose="02020603050405020304" pitchFamily="18" charset="0"/>
                <a:cs typeface="Times New Roman" panose="02020603050405020304" pitchFamily="18" charset="0"/>
              </a:rPr>
              <a:t>On </a:t>
            </a:r>
          </a:p>
          <a:p>
            <a:pPr algn="ctr"/>
            <a:r>
              <a:rPr lang="en-IN" sz="2400" b="1" dirty="0">
                <a:latin typeface="Times New Roman" panose="02020603050405020304" pitchFamily="18" charset="0"/>
                <a:cs typeface="Times New Roman" panose="02020603050405020304" pitchFamily="18" charset="0"/>
              </a:rPr>
              <a:t>AI-POWERED PLANT DISEASE PREDICTION SYSTEM</a:t>
            </a:r>
          </a:p>
          <a:p>
            <a:pPr algn="ctr"/>
            <a:r>
              <a:rPr lang="en-IN" sz="2400" b="1" dirty="0">
                <a:latin typeface="Times New Roman" panose="02020603050405020304" pitchFamily="18" charset="0"/>
                <a:cs typeface="Times New Roman" panose="02020603050405020304" pitchFamily="18" charset="0"/>
              </a:rPr>
              <a:t>By</a:t>
            </a:r>
          </a:p>
          <a:p>
            <a:pPr algn="ctr"/>
            <a:r>
              <a:rPr lang="en-IN" sz="2400" b="1" dirty="0">
                <a:latin typeface="Times New Roman" panose="02020603050405020304" pitchFamily="18" charset="0"/>
                <a:cs typeface="Times New Roman" panose="02020603050405020304" pitchFamily="18" charset="0"/>
              </a:rPr>
              <a:t>Vedant </a:t>
            </a:r>
            <a:r>
              <a:rPr lang="en-IN" sz="2400" b="1" dirty="0" err="1">
                <a:latin typeface="Times New Roman" panose="02020603050405020304" pitchFamily="18" charset="0"/>
                <a:cs typeface="Times New Roman" panose="02020603050405020304" pitchFamily="18" charset="0"/>
              </a:rPr>
              <a:t>Malpani</a:t>
            </a:r>
            <a:r>
              <a:rPr lang="en-IN" sz="2400" b="1" dirty="0">
                <a:latin typeface="Times New Roman" panose="02020603050405020304" pitchFamily="18" charset="0"/>
                <a:cs typeface="Times New Roman" panose="02020603050405020304" pitchFamily="18" charset="0"/>
              </a:rPr>
              <a:t>(22261A1262)</a:t>
            </a:r>
          </a:p>
          <a:p>
            <a:pPr algn="ctr"/>
            <a:r>
              <a:rPr lang="en-IN" sz="2400" b="1" dirty="0" err="1">
                <a:latin typeface="Times New Roman" panose="02020603050405020304" pitchFamily="18" charset="0"/>
                <a:cs typeface="Times New Roman" panose="02020603050405020304" pitchFamily="18" charset="0"/>
              </a:rPr>
              <a:t>Priteesh</a:t>
            </a:r>
            <a:r>
              <a:rPr lang="en-IN" sz="2400" b="1" dirty="0">
                <a:latin typeface="Times New Roman" panose="02020603050405020304" pitchFamily="18" charset="0"/>
                <a:cs typeface="Times New Roman" panose="02020603050405020304" pitchFamily="18" charset="0"/>
              </a:rPr>
              <a:t> Reddy(22261A1245)</a:t>
            </a:r>
          </a:p>
          <a:p>
            <a:pPr algn="ctr"/>
            <a:r>
              <a:rPr lang="en-IN" sz="2400" b="1" dirty="0">
                <a:latin typeface="Times New Roman" panose="02020603050405020304" pitchFamily="18" charset="0"/>
                <a:cs typeface="Times New Roman" panose="02020603050405020304" pitchFamily="18" charset="0"/>
              </a:rPr>
              <a:t>Batch ID: IT 25-02</a:t>
            </a:r>
          </a:p>
          <a:p>
            <a:pPr algn="ctr"/>
            <a:endParaRPr lang="en-IN" sz="2400" b="1" dirty="0">
              <a:latin typeface="Times New Roman" panose="02020603050405020304" pitchFamily="18" charset="0"/>
              <a:cs typeface="Times New Roman" panose="02020603050405020304" pitchFamily="18" charset="0"/>
            </a:endParaRPr>
          </a:p>
          <a:p>
            <a:r>
              <a:rPr lang="en-IN" sz="2400" b="1" dirty="0">
                <a:latin typeface="Times New Roman" panose="02020603050405020304" pitchFamily="18" charset="0"/>
                <a:cs typeface="Times New Roman" panose="02020603050405020304" pitchFamily="18" charset="0"/>
              </a:rPr>
              <a:t>Internal Supervisor                                                                       IOMP Supervisor</a:t>
            </a:r>
          </a:p>
          <a:p>
            <a:r>
              <a:rPr lang="en-IN" sz="2400" b="1" dirty="0">
                <a:latin typeface="Times New Roman" panose="02020603050405020304" pitchFamily="18" charset="0"/>
                <a:cs typeface="Times New Roman" panose="02020603050405020304" pitchFamily="18" charset="0"/>
              </a:rPr>
              <a:t>Dr. M. </a:t>
            </a:r>
            <a:r>
              <a:rPr lang="en-IN" sz="2400" b="1" dirty="0" err="1">
                <a:latin typeface="Times New Roman" panose="02020603050405020304" pitchFamily="18" charset="0"/>
                <a:cs typeface="Times New Roman" panose="02020603050405020304" pitchFamily="18" charset="0"/>
              </a:rPr>
              <a:t>RudraKumar</a:t>
            </a:r>
            <a:r>
              <a:rPr lang="en-IN" sz="2400" b="1" dirty="0">
                <a:latin typeface="Times New Roman" panose="02020603050405020304" pitchFamily="18" charset="0"/>
                <a:cs typeface="Times New Roman" panose="02020603050405020304" pitchFamily="18" charset="0"/>
              </a:rPr>
              <a:t>                                                                     Dr. U. Chaitanya</a:t>
            </a:r>
          </a:p>
          <a:p>
            <a:r>
              <a:rPr lang="en-IN" sz="2400" b="1" dirty="0">
                <a:latin typeface="Times New Roman" panose="02020603050405020304" pitchFamily="18" charset="0"/>
                <a:cs typeface="Times New Roman" panose="02020603050405020304" pitchFamily="18" charset="0"/>
              </a:rPr>
              <a:t>Professor                                                                                         Assistant Professor      </a:t>
            </a:r>
          </a:p>
          <a:p>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8378725"/>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25C73-7D3B-388B-E39E-A1C82C0E7F8D}"/>
              </a:ext>
            </a:extLst>
          </p:cNvPr>
          <p:cNvSpPr>
            <a:spLocks noGrp="1"/>
          </p:cNvSpPr>
          <p:nvPr>
            <p:ph type="title"/>
          </p:nvPr>
        </p:nvSpPr>
        <p:spPr>
          <a:xfrm>
            <a:off x="1206500" y="664254"/>
            <a:ext cx="9601200" cy="647700"/>
          </a:xfrm>
        </p:spPr>
        <p:txBody>
          <a:bodyPr>
            <a:normAutofit/>
          </a:bodyPr>
          <a:lstStyle/>
          <a:p>
            <a:pPr algn="ctr"/>
            <a:r>
              <a:rPr lang="en-US" sz="3400" b="1" dirty="0">
                <a:latin typeface="Times New Roman" panose="02020603050405020304" pitchFamily="18" charset="0"/>
                <a:cs typeface="Times New Roman" panose="02020603050405020304" pitchFamily="18" charset="0"/>
              </a:rPr>
              <a:t>PROPOSED SYSTEM</a:t>
            </a:r>
            <a:endParaRPr lang="en-IN" sz="3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C5391C93-E9FC-D69D-CF76-299CAAF5804C}"/>
              </a:ext>
            </a:extLst>
          </p:cNvPr>
          <p:cNvSpPr>
            <a:spLocks noGrp="1" noChangeArrowheads="1"/>
          </p:cNvSpPr>
          <p:nvPr>
            <p:ph idx="1"/>
          </p:nvPr>
        </p:nvSpPr>
        <p:spPr bwMode="auto">
          <a:xfrm>
            <a:off x="1206500" y="1565786"/>
            <a:ext cx="10171243" cy="3961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  	The proposed system is an AI-powered solution designed to detect crop diseases from images submitted by farmers through a web interface. Using a trained CNN model, the system processes the uploaded crop images, analyzes the visual features, and classifies them into predefined disease categories.</a:t>
            </a:r>
          </a:p>
          <a:p>
            <a:pPr algn="just">
              <a:lnSpc>
                <a:spcPct val="150000"/>
              </a:lnSpc>
              <a:buNone/>
            </a:pPr>
            <a:r>
              <a:rPr lang="en-US" sz="1800" dirty="0">
                <a:solidFill>
                  <a:schemeClr val="tx1"/>
                </a:solidFill>
                <a:latin typeface="Times New Roman" panose="02020603050405020304" pitchFamily="18" charset="0"/>
                <a:cs typeface="Times New Roman" panose="02020603050405020304" pitchFamily="18" charset="0"/>
              </a:rPr>
              <a:t>	The proposed  system unique because of its integration of multilingual support. After detecting the disease, the system generates a detailed report that includes the disease name, confidence score, symptoms, and recommended treatment measures. This report is automatically translated into the farmer’s preferred language using a translation API like </a:t>
            </a:r>
            <a:r>
              <a:rPr lang="en-US" sz="1800" dirty="0" err="1">
                <a:solidFill>
                  <a:schemeClr val="tx1"/>
                </a:solidFill>
                <a:latin typeface="Times New Roman" panose="02020603050405020304" pitchFamily="18" charset="0"/>
                <a:cs typeface="Times New Roman" panose="02020603050405020304" pitchFamily="18" charset="0"/>
              </a:rPr>
              <a:t>twilio</a:t>
            </a:r>
            <a:r>
              <a:rPr lang="en-US" sz="1800" dirty="0">
                <a:solidFill>
                  <a:schemeClr val="tx1"/>
                </a:solidFill>
                <a:latin typeface="Times New Roman" panose="02020603050405020304" pitchFamily="18" charset="0"/>
                <a:cs typeface="Times New Roman" panose="02020603050405020304" pitchFamily="18" charset="0"/>
              </a:rPr>
              <a:t>, ensuring accessibility for users from diverse linguistic backgrounds.</a:t>
            </a:r>
          </a:p>
          <a:p>
            <a:pPr marL="0" marR="0" lvl="0" indent="0" algn="just" defTabSz="914400" rtl="0" eaLnBrk="0" fontAlgn="base" latinLnBrk="0" hangingPunct="0">
              <a:lnSpc>
                <a:spcPct val="15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6461380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7BAFB-6F29-09B9-96D5-ECC0F77CF265}"/>
              </a:ext>
            </a:extLst>
          </p:cNvPr>
          <p:cNvSpPr>
            <a:spLocks noGrp="1"/>
          </p:cNvSpPr>
          <p:nvPr>
            <p:ph type="title"/>
          </p:nvPr>
        </p:nvSpPr>
        <p:spPr>
          <a:xfrm>
            <a:off x="1371600" y="114300"/>
            <a:ext cx="9601200" cy="787400"/>
          </a:xfrm>
        </p:spPr>
        <p:txBody>
          <a:bodyPr>
            <a:noAutofit/>
          </a:bodyPr>
          <a:lstStyle/>
          <a:p>
            <a:pPr algn="ctr"/>
            <a:br>
              <a:rPr lang="en-US" sz="3400" b="1" dirty="0">
                <a:latin typeface="Times New Roman" panose="02020603050405020304" pitchFamily="18" charset="0"/>
                <a:cs typeface="Times New Roman" panose="02020603050405020304" pitchFamily="18" charset="0"/>
              </a:rPr>
            </a:br>
            <a:r>
              <a:rPr lang="en-US" sz="3400" b="1" dirty="0">
                <a:latin typeface="Times New Roman" panose="02020603050405020304" pitchFamily="18" charset="0"/>
                <a:cs typeface="Times New Roman" panose="02020603050405020304" pitchFamily="18" charset="0"/>
              </a:rPr>
              <a:t>APPLICATIONS</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9458796-338B-ECF9-BDD2-6DFF59928F6A}"/>
              </a:ext>
            </a:extLst>
          </p:cNvPr>
          <p:cNvSpPr>
            <a:spLocks noGrp="1"/>
          </p:cNvSpPr>
          <p:nvPr>
            <p:ph idx="1"/>
          </p:nvPr>
        </p:nvSpPr>
        <p:spPr>
          <a:xfrm>
            <a:off x="1295400" y="1828800"/>
            <a:ext cx="9601200" cy="3581400"/>
          </a:xfrm>
        </p:spPr>
        <p:txBody>
          <a:bodyPr>
            <a:normAutofit/>
          </a:bodyPr>
          <a:lstStyle/>
          <a:p>
            <a:pPr>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1. On-Field Crop Health Monitoring</a:t>
            </a:r>
          </a:p>
          <a:p>
            <a:pPr>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2. Real-Time Alerts &amp; Notifications</a:t>
            </a:r>
          </a:p>
          <a:p>
            <a:pPr>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3. Live Dashboard for Agricultural Officers</a:t>
            </a:r>
          </a:p>
          <a:p>
            <a:pPr>
              <a:lnSpc>
                <a:spcPct val="150000"/>
              </a:lnSpc>
              <a:buNone/>
            </a:pPr>
            <a:r>
              <a:rPr lang="en-IN" sz="2200" dirty="0">
                <a:solidFill>
                  <a:schemeClr val="tx1"/>
                </a:solidFill>
                <a:latin typeface="Times New Roman" panose="02020603050405020304" pitchFamily="18" charset="0"/>
                <a:cs typeface="Times New Roman" panose="02020603050405020304" pitchFamily="18" charset="0"/>
              </a:rPr>
              <a:t>4. Multilingual Agricultural Helpline</a:t>
            </a:r>
          </a:p>
          <a:p>
            <a:pPr>
              <a:lnSpc>
                <a:spcPct val="150000"/>
              </a:lnSpc>
              <a:buNone/>
            </a:pPr>
            <a:r>
              <a:rPr lang="en-US" sz="2200" dirty="0">
                <a:solidFill>
                  <a:schemeClr val="tx1"/>
                </a:solidFill>
                <a:latin typeface="Times New Roman" panose="02020603050405020304" pitchFamily="18" charset="0"/>
                <a:cs typeface="Times New Roman" panose="02020603050405020304" pitchFamily="18" charset="0"/>
              </a:rPr>
              <a:t>5. Real-Time Data for Crop Insurance</a:t>
            </a:r>
          </a:p>
          <a:p>
            <a:pPr>
              <a:lnSpc>
                <a:spcPct val="150000"/>
              </a:lnSpc>
            </a:pPr>
            <a:endParaRPr lang="en-IN" sz="2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11072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8D947-3C7E-EDCA-301B-D3923D7DE8E1}"/>
              </a:ext>
            </a:extLst>
          </p:cNvPr>
          <p:cNvSpPr>
            <a:spLocks noGrp="1"/>
          </p:cNvSpPr>
          <p:nvPr>
            <p:ph type="title"/>
          </p:nvPr>
        </p:nvSpPr>
        <p:spPr>
          <a:xfrm>
            <a:off x="1191718" y="426594"/>
            <a:ext cx="11235128" cy="828207"/>
          </a:xfrm>
        </p:spPr>
        <p:txBody>
          <a:bodyPr>
            <a:noAutofit/>
          </a:bodyPr>
          <a:lstStyle/>
          <a:p>
            <a:r>
              <a:rPr lang="en-IN" sz="3400" b="1" dirty="0">
                <a:latin typeface="Times New Roman" panose="02020603050405020304" pitchFamily="18" charset="0"/>
                <a:cs typeface="Times New Roman" panose="02020603050405020304" pitchFamily="18" charset="0"/>
              </a:rPr>
              <a:t>HARDWARE AND SOFTWARE SPECIFICATIONS:</a:t>
            </a:r>
          </a:p>
        </p:txBody>
      </p:sp>
      <p:sp>
        <p:nvSpPr>
          <p:cNvPr id="3" name="Content Placeholder 2">
            <a:extLst>
              <a:ext uri="{FF2B5EF4-FFF2-40B4-BE49-F238E27FC236}">
                <a16:creationId xmlns:a16="http://schemas.microsoft.com/office/drawing/2014/main" id="{B02A381C-3BDD-CF10-2CF4-3C73F1BB4FE3}"/>
              </a:ext>
            </a:extLst>
          </p:cNvPr>
          <p:cNvSpPr>
            <a:spLocks noGrp="1"/>
          </p:cNvSpPr>
          <p:nvPr>
            <p:ph idx="1"/>
          </p:nvPr>
        </p:nvSpPr>
        <p:spPr>
          <a:xfrm>
            <a:off x="981856" y="1573967"/>
            <a:ext cx="10470630" cy="4482685"/>
          </a:xfrm>
        </p:spPr>
        <p:txBody>
          <a:bodyPr>
            <a:normAutofit lnSpcReduction="10000"/>
          </a:bodyPr>
          <a:lstStyle/>
          <a:p>
            <a:pPr marL="45720" indent="0">
              <a:buNone/>
            </a:pPr>
            <a:r>
              <a:rPr lang="en-IN" b="1" dirty="0">
                <a:solidFill>
                  <a:schemeClr val="tx1"/>
                </a:solidFill>
                <a:latin typeface="Times New Roman" panose="02020603050405020304" pitchFamily="18" charset="0"/>
                <a:cs typeface="Times New Roman" panose="02020603050405020304" pitchFamily="18" charset="0"/>
              </a:rPr>
              <a:t>Software Specifications :</a:t>
            </a:r>
            <a:endParaRPr lang="en-IN" sz="2000" b="1" dirty="0">
              <a:solidFill>
                <a:schemeClr val="tx1"/>
              </a:solidFill>
              <a:latin typeface="Times New Roman" panose="02020603050405020304" pitchFamily="18" charset="0"/>
              <a:cs typeface="Times New Roman" panose="02020603050405020304" pitchFamily="18" charset="0"/>
            </a:endParaRP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Python libraries like </a:t>
            </a:r>
            <a:r>
              <a:rPr lang="en-IN" sz="2000" dirty="0" err="1">
                <a:solidFill>
                  <a:schemeClr val="tx1"/>
                </a:solidFill>
                <a:latin typeface="Times New Roman" panose="02020603050405020304" pitchFamily="18" charset="0"/>
                <a:cs typeface="Times New Roman" panose="02020603050405020304" pitchFamily="18" charset="0"/>
              </a:rPr>
              <a:t>sklearn</a:t>
            </a:r>
            <a:r>
              <a:rPr lang="en-IN" sz="2000" dirty="0">
                <a:solidFill>
                  <a:schemeClr val="tx1"/>
                </a:solidFill>
                <a:latin typeface="Times New Roman" panose="02020603050405020304" pitchFamily="18" charset="0"/>
                <a:cs typeface="Times New Roman" panose="02020603050405020304" pitchFamily="18" charset="0"/>
              </a:rPr>
              <a:t>, </a:t>
            </a:r>
            <a:r>
              <a:rPr lang="en-IN" sz="2000" dirty="0" err="1">
                <a:solidFill>
                  <a:schemeClr val="tx1"/>
                </a:solidFill>
                <a:latin typeface="Times New Roman" panose="02020603050405020304" pitchFamily="18" charset="0"/>
                <a:cs typeface="Times New Roman" panose="02020603050405020304" pitchFamily="18" charset="0"/>
              </a:rPr>
              <a:t>tensorflow</a:t>
            </a:r>
            <a:r>
              <a:rPr lang="en-IN" sz="2000" dirty="0">
                <a:solidFill>
                  <a:schemeClr val="tx1"/>
                </a:solidFill>
                <a:latin typeface="Times New Roman" panose="02020603050405020304" pitchFamily="18" charset="0"/>
                <a:cs typeface="Times New Roman" panose="02020603050405020304" pitchFamily="18" charset="0"/>
              </a:rPr>
              <a:t> etc.</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Front-end tools like html, </a:t>
            </a:r>
            <a:r>
              <a:rPr lang="en-IN" sz="2000" dirty="0" err="1">
                <a:solidFill>
                  <a:schemeClr val="tx1"/>
                </a:solidFill>
                <a:latin typeface="Times New Roman" panose="02020603050405020304" pitchFamily="18" charset="0"/>
                <a:cs typeface="Times New Roman" panose="02020603050405020304" pitchFamily="18" charset="0"/>
              </a:rPr>
              <a:t>css</a:t>
            </a:r>
            <a:r>
              <a:rPr lang="en-IN" sz="2000" dirty="0">
                <a:solidFill>
                  <a:schemeClr val="tx1"/>
                </a:solidFill>
                <a:latin typeface="Times New Roman" panose="02020603050405020304" pitchFamily="18" charset="0"/>
                <a:cs typeface="Times New Roman" panose="02020603050405020304" pitchFamily="18" charset="0"/>
              </a:rPr>
              <a:t> and </a:t>
            </a:r>
            <a:r>
              <a:rPr lang="en-IN" sz="2000" dirty="0" err="1">
                <a:solidFill>
                  <a:schemeClr val="tx1"/>
                </a:solidFill>
                <a:latin typeface="Times New Roman" panose="02020603050405020304" pitchFamily="18" charset="0"/>
                <a:cs typeface="Times New Roman" panose="02020603050405020304" pitchFamily="18" charset="0"/>
              </a:rPr>
              <a:t>javascript</a:t>
            </a:r>
            <a:r>
              <a:rPr lang="en-IN" sz="20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Backend tools like flask, Django etc.</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IDE environment like google </a:t>
            </a:r>
            <a:r>
              <a:rPr lang="en-IN" sz="2000" dirty="0" err="1">
                <a:solidFill>
                  <a:schemeClr val="tx1"/>
                </a:solidFill>
                <a:latin typeface="Times New Roman" panose="02020603050405020304" pitchFamily="18" charset="0"/>
                <a:cs typeface="Times New Roman" panose="02020603050405020304" pitchFamily="18" charset="0"/>
              </a:rPr>
              <a:t>colab</a:t>
            </a:r>
            <a:r>
              <a:rPr lang="en-IN" sz="2000" dirty="0">
                <a:solidFill>
                  <a:schemeClr val="tx1"/>
                </a:solidFill>
                <a:latin typeface="Times New Roman" panose="02020603050405020304" pitchFamily="18" charset="0"/>
                <a:cs typeface="Times New Roman" panose="02020603050405020304" pitchFamily="18" charset="0"/>
              </a:rPr>
              <a:t>.</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Dataset for the project is </a:t>
            </a:r>
            <a:r>
              <a:rPr lang="en-IN" sz="2000" dirty="0" err="1">
                <a:solidFill>
                  <a:schemeClr val="tx1"/>
                </a:solidFill>
                <a:latin typeface="Times New Roman" panose="02020603050405020304" pitchFamily="18" charset="0"/>
                <a:cs typeface="Times New Roman" panose="02020603050405020304" pitchFamily="18" charset="0"/>
              </a:rPr>
              <a:t>PlantVillage</a:t>
            </a:r>
            <a:r>
              <a:rPr lang="en-IN" sz="2000" dirty="0">
                <a:solidFill>
                  <a:schemeClr val="tx1"/>
                </a:solidFill>
                <a:latin typeface="Times New Roman" panose="02020603050405020304" pitchFamily="18" charset="0"/>
                <a:cs typeface="Times New Roman" panose="02020603050405020304" pitchFamily="18" charset="0"/>
              </a:rPr>
              <a:t> dataset</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API like </a:t>
            </a:r>
            <a:r>
              <a:rPr lang="en-IN" sz="2000" dirty="0" err="1">
                <a:solidFill>
                  <a:schemeClr val="tx1"/>
                </a:solidFill>
                <a:latin typeface="Times New Roman" panose="02020603050405020304" pitchFamily="18" charset="0"/>
                <a:cs typeface="Times New Roman" panose="02020603050405020304" pitchFamily="18" charset="0"/>
              </a:rPr>
              <a:t>twilio</a:t>
            </a:r>
            <a:r>
              <a:rPr lang="en-IN" sz="2000" dirty="0">
                <a:solidFill>
                  <a:schemeClr val="tx1"/>
                </a:solidFill>
                <a:latin typeface="Times New Roman" panose="02020603050405020304" pitchFamily="18" charset="0"/>
                <a:cs typeface="Times New Roman" panose="02020603050405020304" pitchFamily="18" charset="0"/>
              </a:rPr>
              <a:t> API.</a:t>
            </a:r>
          </a:p>
          <a:p>
            <a:pPr marL="0" indent="0">
              <a:buNone/>
            </a:pPr>
            <a:r>
              <a:rPr lang="en-IN" b="1" dirty="0">
                <a:solidFill>
                  <a:schemeClr val="tx1"/>
                </a:solidFill>
                <a:latin typeface="Times New Roman" panose="02020603050405020304" pitchFamily="18" charset="0"/>
                <a:cs typeface="Times New Roman" panose="02020603050405020304" pitchFamily="18" charset="0"/>
              </a:rPr>
              <a:t>Hardware Specifications </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Intel i5 processor</a:t>
            </a:r>
          </a:p>
          <a:p>
            <a:pPr marL="457200" indent="-457200">
              <a:buFont typeface="+mj-lt"/>
              <a:buAutoNum type="arabicPeriod"/>
            </a:pPr>
            <a:r>
              <a:rPr lang="en-IN" sz="2000" dirty="0">
                <a:solidFill>
                  <a:schemeClr val="tx1"/>
                </a:solidFill>
                <a:latin typeface="Times New Roman" panose="02020603050405020304" pitchFamily="18" charset="0"/>
                <a:cs typeface="Times New Roman" panose="02020603050405020304" pitchFamily="18" charset="0"/>
              </a:rPr>
              <a:t>RAM of size 16GB and storage of 512 GB.  </a:t>
            </a:r>
            <a:r>
              <a:rPr lang="en-IN" dirty="0">
                <a:solidFill>
                  <a:schemeClr val="tx1"/>
                </a:solidFill>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69593598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D91F-AD9E-68AE-DA18-F2F39438C512}"/>
              </a:ext>
            </a:extLst>
          </p:cNvPr>
          <p:cNvSpPr>
            <a:spLocks noGrp="1"/>
          </p:cNvSpPr>
          <p:nvPr>
            <p:ph type="title"/>
          </p:nvPr>
        </p:nvSpPr>
        <p:spPr>
          <a:xfrm>
            <a:off x="1295400" y="191125"/>
            <a:ext cx="9601200" cy="618344"/>
          </a:xfrm>
        </p:spPr>
        <p:txBody>
          <a:bodyPr>
            <a:normAutofit/>
          </a:bodyPr>
          <a:lstStyle/>
          <a:p>
            <a:pPr algn="ctr"/>
            <a:r>
              <a:rPr lang="en-US" sz="3400" b="1" dirty="0">
                <a:latin typeface="Times New Roman" panose="02020603050405020304" pitchFamily="18" charset="0"/>
                <a:cs typeface="Times New Roman" panose="02020603050405020304" pitchFamily="18" charset="0"/>
              </a:rPr>
              <a:t>LITERATURE SURVEY</a:t>
            </a:r>
            <a:endParaRPr lang="en-IN" sz="3400" b="1" dirty="0">
              <a:latin typeface="Times New Roman" panose="02020603050405020304" pitchFamily="18" charset="0"/>
              <a:cs typeface="Times New Roman" panose="02020603050405020304" pitchFamily="18" charset="0"/>
            </a:endParaRPr>
          </a:p>
        </p:txBody>
      </p:sp>
      <p:graphicFrame>
        <p:nvGraphicFramePr>
          <p:cNvPr id="7" name="Content Placeholder 6">
            <a:extLst>
              <a:ext uri="{FF2B5EF4-FFF2-40B4-BE49-F238E27FC236}">
                <a16:creationId xmlns:a16="http://schemas.microsoft.com/office/drawing/2014/main" id="{746AE6A7-9B0B-BC04-2637-D2DD894ACF7A}"/>
              </a:ext>
            </a:extLst>
          </p:cNvPr>
          <p:cNvGraphicFramePr>
            <a:graphicFrameLocks noGrp="1"/>
          </p:cNvGraphicFramePr>
          <p:nvPr>
            <p:ph idx="1"/>
            <p:extLst>
              <p:ext uri="{D42A27DB-BD31-4B8C-83A1-F6EECF244321}">
                <p14:modId xmlns:p14="http://schemas.microsoft.com/office/powerpoint/2010/main" val="455275316"/>
              </p:ext>
            </p:extLst>
          </p:nvPr>
        </p:nvGraphicFramePr>
        <p:xfrm>
          <a:off x="1566472" y="809469"/>
          <a:ext cx="9601203" cy="5585634"/>
        </p:xfrm>
        <a:graphic>
          <a:graphicData uri="http://schemas.openxmlformats.org/drawingml/2006/table">
            <a:tbl>
              <a:tblPr firstRow="1" firstCol="1" bandRow="1">
                <a:tableStyleId>{5C22544A-7EE6-4342-B048-85BDC9FD1C3A}</a:tableStyleId>
              </a:tblPr>
              <a:tblGrid>
                <a:gridCol w="262761">
                  <a:extLst>
                    <a:ext uri="{9D8B030D-6E8A-4147-A177-3AD203B41FA5}">
                      <a16:colId xmlns:a16="http://schemas.microsoft.com/office/drawing/2014/main" val="4278985440"/>
                    </a:ext>
                  </a:extLst>
                </a:gridCol>
                <a:gridCol w="960458">
                  <a:extLst>
                    <a:ext uri="{9D8B030D-6E8A-4147-A177-3AD203B41FA5}">
                      <a16:colId xmlns:a16="http://schemas.microsoft.com/office/drawing/2014/main" val="874542282"/>
                    </a:ext>
                  </a:extLst>
                </a:gridCol>
                <a:gridCol w="1391928">
                  <a:extLst>
                    <a:ext uri="{9D8B030D-6E8A-4147-A177-3AD203B41FA5}">
                      <a16:colId xmlns:a16="http://schemas.microsoft.com/office/drawing/2014/main" val="819591411"/>
                    </a:ext>
                  </a:extLst>
                </a:gridCol>
                <a:gridCol w="1318486">
                  <a:extLst>
                    <a:ext uri="{9D8B030D-6E8A-4147-A177-3AD203B41FA5}">
                      <a16:colId xmlns:a16="http://schemas.microsoft.com/office/drawing/2014/main" val="2944663042"/>
                    </a:ext>
                  </a:extLst>
                </a:gridCol>
                <a:gridCol w="1933561">
                  <a:extLst>
                    <a:ext uri="{9D8B030D-6E8A-4147-A177-3AD203B41FA5}">
                      <a16:colId xmlns:a16="http://schemas.microsoft.com/office/drawing/2014/main" val="1948266169"/>
                    </a:ext>
                  </a:extLst>
                </a:gridCol>
                <a:gridCol w="1261875">
                  <a:extLst>
                    <a:ext uri="{9D8B030D-6E8A-4147-A177-3AD203B41FA5}">
                      <a16:colId xmlns:a16="http://schemas.microsoft.com/office/drawing/2014/main" val="2863493404"/>
                    </a:ext>
                  </a:extLst>
                </a:gridCol>
                <a:gridCol w="2472134">
                  <a:extLst>
                    <a:ext uri="{9D8B030D-6E8A-4147-A177-3AD203B41FA5}">
                      <a16:colId xmlns:a16="http://schemas.microsoft.com/office/drawing/2014/main" val="2481877965"/>
                    </a:ext>
                  </a:extLst>
                </a:gridCol>
              </a:tblGrid>
              <a:tr h="369374">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S. No</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Author Names, Year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Journal / Conference Name &amp; Publisher</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Methodology / Algorithms Used</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Merits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Demerits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Research Gaps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extLst>
                  <a:ext uri="{0D108BD9-81ED-4DB2-BD59-A6C34878D82A}">
                    <a16:rowId xmlns:a16="http://schemas.microsoft.com/office/drawing/2014/main" val="3359479137"/>
                  </a:ext>
                </a:extLst>
              </a:tr>
              <a:tr h="538290">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1</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Javidan et al., 2024</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Elsevier – Smart Agricultural Technology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dirty="0">
                          <a:effectLst/>
                          <a:latin typeface="Times New Roman" panose="02020603050405020304" pitchFamily="18" charset="0"/>
                          <a:cs typeface="Times New Roman" panose="02020603050405020304" pitchFamily="18" charset="0"/>
                        </a:rPr>
                        <a:t>Feature Engineering, ML classifiers, Image Segmentation</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dirty="0">
                          <a:effectLst/>
                          <a:latin typeface="Times New Roman" panose="02020603050405020304" pitchFamily="18" charset="0"/>
                          <a:cs typeface="Times New Roman" panose="02020603050405020304" pitchFamily="18" charset="0"/>
                        </a:rPr>
                        <a:t>Efficient feature extraction improves disease classification accuracy</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Deep learning requires large annotated datasets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Need for more robust feature selection and hybrid approaches for small datasets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extLst>
                  <a:ext uri="{0D108BD9-81ED-4DB2-BD59-A6C34878D82A}">
                    <a16:rowId xmlns:a16="http://schemas.microsoft.com/office/drawing/2014/main" val="2963385570"/>
                  </a:ext>
                </a:extLst>
              </a:tr>
              <a:tr h="538290">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2</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Balafas et al., 2023</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IEEE Access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CNNs (ResNet50, MobileNetV2), YOLOv5</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YOLOv5 best for object detection; ResNet50 balances speed and accuracy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Models fail in noisy, real-world conditions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Lack of robust models for uncontrolled environments; need for real-time lightweight models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extLst>
                  <a:ext uri="{0D108BD9-81ED-4DB2-BD59-A6C34878D82A}">
                    <a16:rowId xmlns:a16="http://schemas.microsoft.com/office/drawing/2014/main" val="3185357021"/>
                  </a:ext>
                </a:extLst>
              </a:tr>
              <a:tr h="538290">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3</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Tirkey et al., 2023</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Elsevier – Smart Agricultural Technology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YOLOv5, InceptionV3, CNN with transfer learning</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YOLOv5 offers 98.75% accuracy and real-time performance (53 fps)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Focused only on soybean, lacks generalizability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Require extension to multiple crops and multi-class disease detection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extLst>
                  <a:ext uri="{0D108BD9-81ED-4DB2-BD59-A6C34878D82A}">
                    <a16:rowId xmlns:a16="http://schemas.microsoft.com/office/drawing/2014/main" val="4081996471"/>
                  </a:ext>
                </a:extLst>
              </a:tr>
              <a:tr h="538290">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4</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Dolatabadian et al., 2024</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Wiley – Plant Pathology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CNN, RNN, UAV-based imaging, ML fusion models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Integration of contextual data improves detection reliability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High implementation cost with advanced sensors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Limited real-world deployment and field validation; lack of integrated IoT-based disease response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extLst>
                  <a:ext uri="{0D108BD9-81ED-4DB2-BD59-A6C34878D82A}">
                    <a16:rowId xmlns:a16="http://schemas.microsoft.com/office/drawing/2014/main" val="2521288977"/>
                  </a:ext>
                </a:extLst>
              </a:tr>
              <a:tr h="538290">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5</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Mishra et al., 2023</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Elsevier – Alexandria Engineering Journal</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Customized CNN with IoT sensors, Raspberry Pi</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dirty="0">
                          <a:effectLst/>
                          <a:latin typeface="Times New Roman" panose="02020603050405020304" pitchFamily="18" charset="0"/>
                          <a:cs typeface="Times New Roman" panose="02020603050405020304" pitchFamily="18" charset="0"/>
                        </a:rPr>
                        <a:t>98.8% accuracy; scalable; real-time alerts for millet diseases</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a:effectLst/>
                          <a:latin typeface="Times New Roman" panose="02020603050405020304" pitchFamily="18" charset="0"/>
                          <a:cs typeface="Times New Roman" panose="02020603050405020304" pitchFamily="18" charset="0"/>
                        </a:rPr>
                        <a:t>Disease focus limited to rust and blast in millet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tc>
                  <a:txBody>
                    <a:bodyPr/>
                    <a:lstStyle/>
                    <a:p>
                      <a:pPr>
                        <a:lnSpc>
                          <a:spcPct val="115000"/>
                        </a:lnSpc>
                        <a:buNone/>
                      </a:pPr>
                      <a:r>
                        <a:rPr lang="en-IN" sz="1400" kern="100" dirty="0">
                          <a:effectLst/>
                          <a:latin typeface="Times New Roman" panose="02020603050405020304" pitchFamily="18" charset="0"/>
                          <a:cs typeface="Times New Roman" panose="02020603050405020304" pitchFamily="18" charset="0"/>
                        </a:rPr>
                        <a:t>Expandability to other crops and disease types; enhancement of cross-platform</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4999" marR="4999" marT="4999" marB="4999" anchor="ctr"/>
                </a:tc>
                <a:extLst>
                  <a:ext uri="{0D108BD9-81ED-4DB2-BD59-A6C34878D82A}">
                    <a16:rowId xmlns:a16="http://schemas.microsoft.com/office/drawing/2014/main" val="2725167261"/>
                  </a:ext>
                </a:extLst>
              </a:tr>
            </a:tbl>
          </a:graphicData>
        </a:graphic>
      </p:graphicFrame>
    </p:spTree>
    <p:extLst>
      <p:ext uri="{BB962C8B-B14F-4D97-AF65-F5344CB8AC3E}">
        <p14:creationId xmlns:p14="http://schemas.microsoft.com/office/powerpoint/2010/main" val="2967766073"/>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E74A6-7A09-CF06-8EFA-77FAAE10B7F3}"/>
              </a:ext>
            </a:extLst>
          </p:cNvPr>
          <p:cNvSpPr>
            <a:spLocks noGrp="1"/>
          </p:cNvSpPr>
          <p:nvPr>
            <p:ph type="title"/>
          </p:nvPr>
        </p:nvSpPr>
        <p:spPr>
          <a:xfrm>
            <a:off x="1371600" y="685800"/>
            <a:ext cx="9601200" cy="863600"/>
          </a:xfrm>
        </p:spPr>
        <p:txBody>
          <a:bodyPr>
            <a:normAutofit/>
          </a:bodyPr>
          <a:lstStyle/>
          <a:p>
            <a:pPr algn="ctr"/>
            <a:r>
              <a:rPr lang="en-US" sz="3400" b="1" dirty="0">
                <a:latin typeface="Times New Roman" panose="02020603050405020304" pitchFamily="18" charset="0"/>
                <a:cs typeface="Times New Roman" panose="02020603050405020304" pitchFamily="18" charset="0"/>
              </a:rPr>
              <a:t>PROBLEM STATEMENT</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B7BBCDB-6DF1-C2AF-7EE6-005763EFF1F4}"/>
              </a:ext>
            </a:extLst>
          </p:cNvPr>
          <p:cNvSpPr>
            <a:spLocks noGrp="1"/>
          </p:cNvSpPr>
          <p:nvPr>
            <p:ph idx="1"/>
          </p:nvPr>
        </p:nvSpPr>
        <p:spPr>
          <a:xfrm>
            <a:off x="1295400" y="1549400"/>
            <a:ext cx="9601200" cy="3581400"/>
          </a:xfrm>
        </p:spPr>
        <p:txBody>
          <a:bodyPr>
            <a:noAutofit/>
          </a:bodyPr>
          <a:lstStyle/>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In addition to breaking the language barrier, the system also aims to solve the problem of delayed and inaccurate crop disease identification. Traditional methods require manual inspection or expert consultation, which can be slow, inconsistent, and not always available to small-scale farmers. The proposed solution leverages computer vision and deep learning, particularly CNN, to detect plant diseases from images submitted by the farmers. It provides real-time results with high accuracy, reducing the risk of disease spread and helping farmers take immediate action to protect their crops and minimize yield loss.</a:t>
            </a:r>
          </a:p>
          <a:p>
            <a:pPr algn="just">
              <a:lnSpc>
                <a:spcPct val="100000"/>
              </a:lnSpc>
            </a:pPr>
            <a:r>
              <a:rPr lang="en-US" sz="1800" dirty="0">
                <a:solidFill>
                  <a:schemeClr val="tx1"/>
                </a:solidFill>
                <a:latin typeface="Times New Roman" panose="02020603050405020304" pitchFamily="18" charset="0"/>
                <a:cs typeface="Times New Roman" panose="02020603050405020304" pitchFamily="18" charset="0"/>
              </a:rPr>
              <a:t>In many rural and regional farming communities, language remains one of the biggest barriers when accessing agricultural technology. Most existing crop advisory or disease detection systems provide their output only in English or a limited set of languages, making them difficult to understand and act upon for farmers who primarily speak local or regional dialects. To overcome this challenge, the proposed system is designed with built-in multilingual support. It allows farmers to receive crop disease reports, preventive suggestions, and treatment recommendations in their </a:t>
            </a:r>
            <a:r>
              <a:rPr lang="en-US" sz="1800" b="1" dirty="0">
                <a:solidFill>
                  <a:schemeClr val="tx1"/>
                </a:solidFill>
                <a:latin typeface="Times New Roman" panose="02020603050405020304" pitchFamily="18" charset="0"/>
                <a:cs typeface="Times New Roman" panose="02020603050405020304" pitchFamily="18" charset="0"/>
              </a:rPr>
              <a:t>native language</a:t>
            </a:r>
            <a:r>
              <a:rPr lang="en-US" sz="1800" dirty="0">
                <a:solidFill>
                  <a:schemeClr val="tx1"/>
                </a:solidFill>
                <a:latin typeface="Times New Roman" panose="02020603050405020304" pitchFamily="18" charset="0"/>
                <a:cs typeface="Times New Roman" panose="02020603050405020304" pitchFamily="18" charset="0"/>
              </a:rPr>
              <a:t>, making the solution more inclusive and user-friendly. By integrating automatic translation through APIs or pre-trained models, the system ensures that the communication between AI and farmer is clear, accessible, and actionable.</a:t>
            </a:r>
          </a:p>
          <a:p>
            <a:pPr marL="0" indent="0" algn="just">
              <a:lnSpc>
                <a:spcPct val="100000"/>
              </a:lnSpc>
              <a:buNone/>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704809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830901-9026-EF1C-5352-A16A5B705EEE}"/>
              </a:ext>
            </a:extLst>
          </p:cNvPr>
          <p:cNvSpPr>
            <a:spLocks noGrp="1"/>
          </p:cNvSpPr>
          <p:nvPr>
            <p:ph type="title"/>
          </p:nvPr>
        </p:nvSpPr>
        <p:spPr>
          <a:xfrm>
            <a:off x="1371600" y="304800"/>
            <a:ext cx="9601200" cy="787400"/>
          </a:xfrm>
        </p:spPr>
        <p:txBody>
          <a:bodyPr>
            <a:normAutofit/>
          </a:bodyPr>
          <a:lstStyle/>
          <a:p>
            <a:pPr algn="ctr"/>
            <a:r>
              <a:rPr lang="en-US" sz="3400" b="1" dirty="0">
                <a:latin typeface="Times New Roman" panose="02020603050405020304" pitchFamily="18" charset="0"/>
                <a:cs typeface="Times New Roman" panose="02020603050405020304" pitchFamily="18" charset="0"/>
              </a:rPr>
              <a:t>OBJECTIVES</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0B9DBF-7627-E57D-0172-5555B4F91F80}"/>
              </a:ext>
            </a:extLst>
          </p:cNvPr>
          <p:cNvSpPr>
            <a:spLocks noGrp="1"/>
          </p:cNvSpPr>
          <p:nvPr>
            <p:ph idx="1"/>
          </p:nvPr>
        </p:nvSpPr>
        <p:spPr>
          <a:xfrm>
            <a:off x="1371600" y="1092200"/>
            <a:ext cx="9601200" cy="4508500"/>
          </a:xfrm>
        </p:spPr>
        <p:txBody>
          <a:bodyPr>
            <a:normAutofit/>
          </a:bodyPr>
          <a:lstStyle/>
          <a:p>
            <a:pPr algn="just">
              <a:buFont typeface="+mj-lt"/>
              <a:buAutoNum type="arabicPeriod"/>
            </a:pPr>
            <a:endParaRPr lang="en-US" b="1" dirty="0">
              <a:solidFill>
                <a:schemeClr val="tx1"/>
              </a:solidFill>
              <a:latin typeface="Times New Roman" panose="02020603050405020304" pitchFamily="18" charset="0"/>
              <a:cs typeface="Times New Roman" panose="02020603050405020304" pitchFamily="18" charset="0"/>
            </a:endParaRPr>
          </a:p>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To develop an AI-based system</a:t>
            </a:r>
            <a:r>
              <a:rPr lang="en-US" dirty="0">
                <a:solidFill>
                  <a:schemeClr val="tx1"/>
                </a:solidFill>
                <a:latin typeface="Times New Roman" panose="02020603050405020304" pitchFamily="18" charset="0"/>
                <a:cs typeface="Times New Roman" panose="02020603050405020304" pitchFamily="18" charset="0"/>
              </a:rPr>
              <a:t> capable of accurately detecting crop diseases from images using machine learning techniques.</a:t>
            </a:r>
          </a:p>
          <a:p>
            <a:pPr algn="just">
              <a:buFont typeface="+mj-lt"/>
              <a:buAutoNum type="arabicPeriod"/>
            </a:pPr>
            <a:r>
              <a:rPr lang="en-US" b="1" dirty="0">
                <a:solidFill>
                  <a:schemeClr val="tx1"/>
                </a:solidFill>
                <a:latin typeface="Times New Roman" panose="02020603050405020304" pitchFamily="18" charset="0"/>
                <a:cs typeface="Times New Roman" panose="02020603050405020304" pitchFamily="18" charset="0"/>
              </a:rPr>
              <a:t>To support multilingual output</a:t>
            </a:r>
            <a:r>
              <a:rPr lang="en-US" dirty="0">
                <a:solidFill>
                  <a:schemeClr val="tx1"/>
                </a:solidFill>
                <a:latin typeface="Times New Roman" panose="02020603050405020304" pitchFamily="18" charset="0"/>
                <a:cs typeface="Times New Roman" panose="02020603050405020304" pitchFamily="18" charset="0"/>
              </a:rPr>
              <a:t>, enabling farmers to receive disease diagnosis and treatment guidance in their native languages.</a:t>
            </a: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1031385"/>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002BD6-DE32-3601-FE40-CCF3F11FCC8A}"/>
              </a:ext>
            </a:extLst>
          </p:cNvPr>
          <p:cNvSpPr>
            <a:spLocks noGrp="1"/>
          </p:cNvSpPr>
          <p:nvPr>
            <p:ph type="title"/>
          </p:nvPr>
        </p:nvSpPr>
        <p:spPr>
          <a:xfrm>
            <a:off x="1295400" y="441794"/>
            <a:ext cx="9601200" cy="863600"/>
          </a:xfrm>
        </p:spPr>
        <p:txBody>
          <a:bodyPr>
            <a:normAutofit/>
          </a:bodyPr>
          <a:lstStyle/>
          <a:p>
            <a:pPr algn="ctr"/>
            <a:r>
              <a:rPr lang="en-US" sz="3400" b="1" dirty="0">
                <a:latin typeface="Times New Roman" panose="02020603050405020304" pitchFamily="18" charset="0"/>
                <a:cs typeface="Times New Roman" panose="02020603050405020304" pitchFamily="18" charset="0"/>
              </a:rPr>
              <a:t>MODULES </a:t>
            </a:r>
            <a:endParaRPr lang="en-IN" sz="34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C70B42-6208-7AFD-BCD1-8A4DDA7675D1}"/>
              </a:ext>
            </a:extLst>
          </p:cNvPr>
          <p:cNvSpPr>
            <a:spLocks noGrp="1"/>
          </p:cNvSpPr>
          <p:nvPr>
            <p:ph idx="1"/>
          </p:nvPr>
        </p:nvSpPr>
        <p:spPr>
          <a:xfrm>
            <a:off x="1476531" y="1305394"/>
            <a:ext cx="9601200" cy="4546600"/>
          </a:xfrm>
        </p:spPr>
        <p:txBody>
          <a:bodyPr>
            <a:noAutofit/>
          </a:bodyPr>
          <a:lstStyle/>
          <a:p>
            <a:pPr algn="just">
              <a:buNone/>
            </a:pPr>
            <a:r>
              <a:rPr lang="en-US" dirty="0">
                <a:solidFill>
                  <a:schemeClr val="tx1"/>
                </a:solidFill>
                <a:latin typeface="Times New Roman" panose="02020603050405020304" pitchFamily="18" charset="0"/>
                <a:cs typeface="Times New Roman" panose="02020603050405020304" pitchFamily="18" charset="0"/>
              </a:rPr>
              <a:t>The modules of this project are:</a:t>
            </a:r>
          </a:p>
          <a:p>
            <a:pPr algn="just">
              <a:buNone/>
            </a:pPr>
            <a:r>
              <a:rPr lang="en-US" b="1" dirty="0">
                <a:solidFill>
                  <a:schemeClr val="tx1"/>
                </a:solidFill>
                <a:latin typeface="Times New Roman" panose="02020603050405020304" pitchFamily="18" charset="0"/>
                <a:cs typeface="Times New Roman" panose="02020603050405020304" pitchFamily="18" charset="0"/>
              </a:rPr>
              <a:t>1. Image Preprocessing Module</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Enhances uploaded crop images to improve detection accuracy.</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Performs:</a:t>
            </a:r>
          </a:p>
          <a:p>
            <a:pPr marL="742950" lvl="1" indent="-2857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Resizing and normalization</a:t>
            </a:r>
          </a:p>
          <a:p>
            <a:pPr marL="742950" lvl="1" indent="-285750" algn="just">
              <a:buFont typeface="Arial" panose="020B0604020202020204" pitchFamily="34" charset="0"/>
              <a:buChar char="•"/>
            </a:pPr>
            <a:r>
              <a:rPr lang="en-US" i="0" dirty="0">
                <a:solidFill>
                  <a:schemeClr val="tx1"/>
                </a:solidFill>
                <a:latin typeface="Times New Roman" panose="02020603050405020304" pitchFamily="18" charset="0"/>
                <a:cs typeface="Times New Roman" panose="02020603050405020304" pitchFamily="18" charset="0"/>
              </a:rPr>
              <a:t>Background noise reduction</a:t>
            </a:r>
          </a:p>
          <a:p>
            <a:pPr algn="just">
              <a:buNone/>
            </a:pPr>
            <a:r>
              <a:rPr lang="en-US" b="1" dirty="0">
                <a:solidFill>
                  <a:schemeClr val="tx1"/>
                </a:solidFill>
                <a:latin typeface="Times New Roman" panose="02020603050405020304" pitchFamily="18" charset="0"/>
                <a:cs typeface="Times New Roman" panose="02020603050405020304" pitchFamily="18" charset="0"/>
              </a:rPr>
              <a:t>2. Disease Detection Module</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Uses </a:t>
            </a:r>
            <a:r>
              <a:rPr lang="en-US" b="1" dirty="0">
                <a:solidFill>
                  <a:schemeClr val="tx1"/>
                </a:solidFill>
                <a:latin typeface="Times New Roman" panose="02020603050405020304" pitchFamily="18" charset="0"/>
                <a:cs typeface="Times New Roman" panose="02020603050405020304" pitchFamily="18" charset="0"/>
              </a:rPr>
              <a:t>Machine Learning / Deep Learning models (like CNN)</a:t>
            </a:r>
            <a:r>
              <a:rPr lang="en-US" dirty="0">
                <a:solidFill>
                  <a:schemeClr val="tx1"/>
                </a:solidFill>
                <a:latin typeface="Times New Roman" panose="02020603050405020304" pitchFamily="18" charset="0"/>
                <a:cs typeface="Times New Roman" panose="02020603050405020304" pitchFamily="18" charset="0"/>
              </a:rPr>
              <a:t> to analyze the image.</a:t>
            </a:r>
          </a:p>
          <a:p>
            <a:pPr algn="just">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Compares features with a trained dataset of healthy and diseased crop images.</a:t>
            </a:r>
          </a:p>
          <a:p>
            <a:pPr marL="457200" lvl="1" indent="0" algn="just">
              <a:buNone/>
            </a:pPr>
            <a:endParaRPr lang="en-US" dirty="0">
              <a:solidFill>
                <a:schemeClr val="tx1"/>
              </a:solidFill>
              <a:latin typeface="Times New Roman" panose="02020603050405020304" pitchFamily="18" charset="0"/>
              <a:cs typeface="Times New Roman" panose="02020603050405020304" pitchFamily="18" charset="0"/>
            </a:endParaRPr>
          </a:p>
          <a:p>
            <a:pPr algn="just"/>
            <a:endParaRPr lang="en-IN"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2650880"/>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E0FBB9D-2337-56DF-B760-63772ECBCEA8}"/>
              </a:ext>
            </a:extLst>
          </p:cNvPr>
          <p:cNvSpPr txBox="1"/>
          <p:nvPr/>
        </p:nvSpPr>
        <p:spPr>
          <a:xfrm>
            <a:off x="1260839" y="1115518"/>
            <a:ext cx="10160000" cy="4653646"/>
          </a:xfrm>
          <a:prstGeom prst="rect">
            <a:avLst/>
          </a:prstGeom>
          <a:noFill/>
        </p:spPr>
        <p:txBody>
          <a:bodyPr wrap="square" rtlCol="0">
            <a:spAutoFit/>
          </a:bodyPr>
          <a:lstStyle/>
          <a:p>
            <a:pPr algn="just">
              <a:lnSpc>
                <a:spcPct val="150000"/>
              </a:lnSpc>
              <a:buNone/>
            </a:pPr>
            <a:r>
              <a:rPr lang="en-US" sz="2000" b="1" dirty="0">
                <a:latin typeface="Times New Roman" panose="02020603050405020304" pitchFamily="18" charset="0"/>
                <a:cs typeface="Times New Roman" panose="02020603050405020304" pitchFamily="18" charset="0"/>
              </a:rPr>
              <a:t>3.  Multilingual Translation and Report generation Module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Converts diagnosis and treatment recommendations into the </a:t>
            </a:r>
            <a:r>
              <a:rPr lang="en-US" sz="2000" b="1" dirty="0">
                <a:latin typeface="Times New Roman" panose="02020603050405020304" pitchFamily="18" charset="0"/>
                <a:cs typeface="Times New Roman" panose="02020603050405020304" pitchFamily="18" charset="0"/>
              </a:rPr>
              <a:t>user’s selected regional language </a:t>
            </a:r>
            <a:r>
              <a:rPr lang="en-US" sz="2000" dirty="0">
                <a:latin typeface="Times New Roman" panose="02020603050405020304" pitchFamily="18" charset="0"/>
                <a:cs typeface="Times New Roman" panose="02020603050405020304" pitchFamily="18" charset="0"/>
              </a:rPr>
              <a:t>.</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Generates the report based on the output in that particular language.</a:t>
            </a:r>
          </a:p>
          <a:p>
            <a:pPr algn="just">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Uses </a:t>
            </a:r>
            <a:r>
              <a:rPr lang="en-US" sz="2000" b="1" dirty="0">
                <a:latin typeface="Times New Roman" panose="02020603050405020304" pitchFamily="18" charset="0"/>
                <a:cs typeface="Times New Roman" panose="02020603050405020304" pitchFamily="18" charset="0"/>
              </a:rPr>
              <a:t>translation library like </a:t>
            </a:r>
            <a:r>
              <a:rPr lang="en-US" sz="2000" b="1" dirty="0" err="1">
                <a:latin typeface="Times New Roman" panose="02020603050405020304" pitchFamily="18" charset="0"/>
                <a:cs typeface="Times New Roman" panose="02020603050405020304" pitchFamily="18" charset="0"/>
              </a:rPr>
              <a:t>googletrans</a:t>
            </a:r>
            <a:r>
              <a:rPr lang="en-US" sz="2000" b="1" dirty="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pPr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buNone/>
            </a:pPr>
            <a:r>
              <a:rPr lang="en-US" sz="2000" b="1" dirty="0">
                <a:latin typeface="Times New Roman" panose="02020603050405020304" pitchFamily="18" charset="0"/>
                <a:cs typeface="Times New Roman" panose="02020603050405020304" pitchFamily="18" charset="0"/>
              </a:rPr>
              <a:t>4. Notification &amp; Recommendation Module</a:t>
            </a:r>
          </a:p>
          <a:p>
            <a:pPr algn="just">
              <a:lnSpc>
                <a:spcPct val="150000"/>
              </a:lnSpc>
            </a:pPr>
            <a:r>
              <a:rPr lang="en-US" sz="2000" dirty="0">
                <a:latin typeface="Times New Roman" panose="02020603050405020304" pitchFamily="18" charset="0"/>
                <a:cs typeface="Times New Roman" panose="02020603050405020304" pitchFamily="18" charset="0"/>
              </a:rPr>
              <a:t>Sends instant alerts and crop care suggestions via: SMS, App notification and email with the help of </a:t>
            </a:r>
            <a:r>
              <a:rPr lang="en-US" sz="2000" dirty="0" err="1">
                <a:latin typeface="Times New Roman" panose="02020603050405020304" pitchFamily="18" charset="0"/>
                <a:cs typeface="Times New Roman" panose="02020603050405020304" pitchFamily="18" charset="0"/>
              </a:rPr>
              <a:t>twilio</a:t>
            </a:r>
            <a:r>
              <a:rPr lang="en-US" sz="2000" dirty="0">
                <a:latin typeface="Times New Roman" panose="02020603050405020304" pitchFamily="18" charset="0"/>
                <a:cs typeface="Times New Roman" panose="02020603050405020304" pitchFamily="18" charset="0"/>
              </a:rPr>
              <a:t> API.</a:t>
            </a:r>
          </a:p>
          <a:p>
            <a:pPr algn="just">
              <a:lnSpc>
                <a:spcPct val="150000"/>
              </a:lnSpc>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a:p>
            <a:pPr algn="just">
              <a:lnSpc>
                <a:spcPct val="150000"/>
              </a:lnSpc>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188750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EA05759-5921-3416-7158-3DF071A3736B}"/>
              </a:ext>
            </a:extLst>
          </p:cNvPr>
          <p:cNvSpPr txBox="1"/>
          <p:nvPr/>
        </p:nvSpPr>
        <p:spPr>
          <a:xfrm>
            <a:off x="429718" y="373844"/>
            <a:ext cx="11332563" cy="6709529"/>
          </a:xfrm>
          <a:prstGeom prst="rect">
            <a:avLst/>
          </a:prstGeom>
          <a:noFill/>
        </p:spPr>
        <p:txBody>
          <a:bodyPr wrap="square" rtlCol="0">
            <a:spAutoFit/>
          </a:bodyPr>
          <a:lstStyle/>
          <a:p>
            <a:pPr lvl="0" algn="ctr" defTabSz="914400" eaLnBrk="0" fontAlgn="base" hangingPunct="0">
              <a:spcBef>
                <a:spcPct val="0"/>
              </a:spcBef>
              <a:spcAft>
                <a:spcPct val="0"/>
              </a:spcAft>
            </a:pPr>
            <a:r>
              <a:rPr lang="en-US" altLang="en-US" sz="3400" b="1" dirty="0">
                <a:solidFill>
                  <a:schemeClr val="accent1"/>
                </a:solidFill>
                <a:latin typeface="Times New Roman" panose="02020603050405020304" pitchFamily="18" charset="0"/>
                <a:cs typeface="Times New Roman" panose="02020603050405020304" pitchFamily="18" charset="0"/>
              </a:rPr>
              <a:t>ALGORITHM</a:t>
            </a:r>
            <a:endParaRPr lang="en-US" altLang="en-US" b="1" dirty="0">
              <a:solidFill>
                <a:schemeClr val="accent1"/>
              </a:solidFill>
              <a:latin typeface="Times New Roman" panose="02020603050405020304" pitchFamily="18" charset="0"/>
              <a:cs typeface="Times New Roman" panose="02020603050405020304" pitchFamily="18" charset="0"/>
            </a:endParaRPr>
          </a:p>
          <a:p>
            <a:pPr lvl="0" algn="ctr" defTabSz="914400" eaLnBrk="0" fontAlgn="base" hangingPunct="0">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In this project, we are using CNN( Convolutional Neural Network) algorithm.</a:t>
            </a:r>
            <a:r>
              <a:rPr lang="en-US" sz="1800" dirty="0">
                <a:latin typeface="Times New Roman" panose="02020603050405020304" pitchFamily="18" charset="0"/>
                <a:cs typeface="Times New Roman" panose="02020603050405020304" pitchFamily="18" charset="0"/>
              </a:rPr>
              <a:t> CNNs are highly effective for image classification tasks, especially in plant disease detection, where visual patterns like spots, color changes, or distortions indicate different diseases.</a:t>
            </a:r>
            <a:r>
              <a:rPr lang="en-US" altLang="en-US" sz="1800" dirty="0">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There are various architectures present in CNN which are used but we are using MobileNetV2.</a:t>
            </a:r>
          </a:p>
          <a:p>
            <a:pPr algn="just">
              <a:buNone/>
            </a:pPr>
            <a:r>
              <a:rPr lang="en-US" sz="1800" b="1" dirty="0">
                <a:latin typeface="Times New Roman" panose="02020603050405020304" pitchFamily="18" charset="0"/>
                <a:cs typeface="Times New Roman" panose="02020603050405020304" pitchFamily="18" charset="0"/>
              </a:rPr>
              <a:t>MobileNetV2</a:t>
            </a:r>
            <a:r>
              <a:rPr lang="en-US" sz="1800" dirty="0">
                <a:latin typeface="Times New Roman" panose="02020603050405020304" pitchFamily="18" charset="0"/>
                <a:cs typeface="Times New Roman" panose="02020603050405020304" pitchFamily="18" charset="0"/>
              </a:rPr>
              <a:t>, a CNN architecture pre-trained on ImageNet, and fine-tune it for our specific plant disease dataset. It is chosen for its: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Lightweight design</a:t>
            </a:r>
            <a:r>
              <a:rPr lang="en-US" sz="1800" dirty="0">
                <a:latin typeface="Times New Roman" panose="02020603050405020304" pitchFamily="18" charset="0"/>
                <a:cs typeface="Times New Roman" panose="02020603050405020304" pitchFamily="18" charset="0"/>
              </a:rPr>
              <a:t> suitable for deployment on mobile/web apps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Efficient computation</a:t>
            </a:r>
            <a:r>
              <a:rPr lang="en-US" sz="1800" dirty="0">
                <a:latin typeface="Times New Roman" panose="02020603050405020304" pitchFamily="18" charset="0"/>
                <a:cs typeface="Times New Roman" panose="02020603050405020304" pitchFamily="18" charset="0"/>
              </a:rPr>
              <a:t> using depth wise separable convolutions</a:t>
            </a:r>
          </a:p>
          <a:p>
            <a:pPr algn="just">
              <a:buFont typeface="Arial" panose="020B0604020202020204" pitchFamily="34" charset="0"/>
              <a:buChar char="•"/>
            </a:pPr>
            <a:r>
              <a:rPr lang="en-US" sz="1800" b="1" dirty="0">
                <a:latin typeface="Times New Roman" panose="02020603050405020304" pitchFamily="18" charset="0"/>
                <a:cs typeface="Times New Roman" panose="02020603050405020304" pitchFamily="18" charset="0"/>
              </a:rPr>
              <a:t>Inverted residuals</a:t>
            </a:r>
            <a:r>
              <a:rPr lang="en-US" sz="1800" dirty="0">
                <a:latin typeface="Times New Roman" panose="02020603050405020304" pitchFamily="18" charset="0"/>
                <a:cs typeface="Times New Roman" panose="02020603050405020304" pitchFamily="18" charset="0"/>
              </a:rPr>
              <a:t> and </a:t>
            </a:r>
            <a:r>
              <a:rPr lang="en-US" sz="1800" b="1" dirty="0">
                <a:latin typeface="Times New Roman" panose="02020603050405020304" pitchFamily="18" charset="0"/>
                <a:cs typeface="Times New Roman" panose="02020603050405020304" pitchFamily="18" charset="0"/>
              </a:rPr>
              <a:t>linear bottlenecks</a:t>
            </a:r>
            <a:r>
              <a:rPr lang="en-US" sz="1800" dirty="0">
                <a:latin typeface="Times New Roman" panose="02020603050405020304" pitchFamily="18" charset="0"/>
                <a:cs typeface="Times New Roman" panose="02020603050405020304" pitchFamily="18" charset="0"/>
              </a:rPr>
              <a:t> that improve performance while reducing complexity</a:t>
            </a:r>
          </a:p>
          <a:p>
            <a:pPr lvl="0" algn="just" defTabSz="914400" eaLnBrk="0" fontAlgn="base" hangingPunct="0">
              <a:spcBef>
                <a:spcPct val="0"/>
              </a:spcBef>
              <a:spcAft>
                <a:spcPct val="0"/>
              </a:spcAft>
            </a:pPr>
            <a:r>
              <a:rPr lang="en-US" altLang="en-US" sz="1800" dirty="0">
                <a:latin typeface="Times New Roman" panose="02020603050405020304" pitchFamily="18" charset="0"/>
                <a:cs typeface="Times New Roman" panose="02020603050405020304" pitchFamily="18" charset="0"/>
              </a:rPr>
              <a:t>There are three layers used in CNN:</a:t>
            </a:r>
          </a:p>
          <a:p>
            <a:pPr marL="457200" lvl="0" indent="-457200" algn="just" defTabSz="914400" eaLnBrk="0" fontAlgn="base" hangingPunct="0">
              <a:spcBef>
                <a:spcPct val="0"/>
              </a:spcBef>
              <a:spcAft>
                <a:spcPct val="0"/>
              </a:spcAft>
              <a:buAutoNum type="arabicPeriod"/>
            </a:pPr>
            <a:r>
              <a:rPr lang="en-US" altLang="en-US" sz="1800" b="1" dirty="0">
                <a:latin typeface="Times New Roman" panose="02020603050405020304" pitchFamily="18" charset="0"/>
                <a:cs typeface="Times New Roman" panose="02020603050405020304" pitchFamily="18" charset="0"/>
              </a:rPr>
              <a:t>Input layer: </a:t>
            </a:r>
            <a:r>
              <a:rPr lang="en-US" altLang="en-US" sz="1800" dirty="0">
                <a:latin typeface="Times New Roman" panose="02020603050405020304" pitchFamily="18" charset="0"/>
                <a:cs typeface="Times New Roman" panose="02020603050405020304" pitchFamily="18" charset="0"/>
              </a:rPr>
              <a:t>The input layer is the first layer which takes images as input and does normalization and resizing is applied. Then, it is </a:t>
            </a:r>
            <a:r>
              <a:rPr lang="en-US" altLang="en-US" sz="1800" dirty="0" err="1">
                <a:latin typeface="Times New Roman" panose="02020603050405020304" pitchFamily="18" charset="0"/>
                <a:cs typeface="Times New Roman" panose="02020603050405020304" pitchFamily="18" charset="0"/>
              </a:rPr>
              <a:t>feeded</a:t>
            </a:r>
            <a:r>
              <a:rPr lang="en-US" altLang="en-US" sz="1800" dirty="0">
                <a:latin typeface="Times New Roman" panose="02020603050405020304" pitchFamily="18" charset="0"/>
                <a:cs typeface="Times New Roman" panose="02020603050405020304" pitchFamily="18" charset="0"/>
              </a:rPr>
              <a:t> to the next layers.</a:t>
            </a:r>
          </a:p>
          <a:p>
            <a:pPr marL="457200" lvl="0" indent="-457200" algn="just" defTabSz="914400" eaLnBrk="0" fontAlgn="base" hangingPunct="0">
              <a:spcBef>
                <a:spcPct val="0"/>
              </a:spcBef>
              <a:spcAft>
                <a:spcPct val="0"/>
              </a:spcAft>
              <a:buAutoNum type="arabicPeriod"/>
            </a:pPr>
            <a:r>
              <a:rPr lang="en-US" altLang="en-US" sz="1800" b="1" dirty="0">
                <a:latin typeface="Times New Roman" panose="02020603050405020304" pitchFamily="18" charset="0"/>
                <a:cs typeface="Times New Roman" panose="02020603050405020304" pitchFamily="18" charset="0"/>
              </a:rPr>
              <a:t>Hidden Layer: </a:t>
            </a:r>
            <a:r>
              <a:rPr lang="en-US" sz="1800" dirty="0">
                <a:latin typeface="Times New Roman" panose="02020603050405020304" pitchFamily="18" charset="0"/>
                <a:cs typeface="Times New Roman" panose="02020603050405020304" pitchFamily="18" charset="0"/>
              </a:rPr>
              <a:t>This is where all the "learning" happens. We use MobileNetV2 base as feature extractor. It consists of multiple separable convolutional layers like inverted residual blocks and linear bottlenecks. These layers extract rich visual features like textures, shapes and color patterns. The hidden layers used in this system are</a:t>
            </a:r>
          </a:p>
          <a:p>
            <a:pPr lvl="0" algn="just" defTabSz="914400"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       1. </a:t>
            </a:r>
            <a:r>
              <a:rPr lang="en-US" altLang="en-US" sz="1800" b="1" dirty="0" err="1">
                <a:latin typeface="Times New Roman" panose="02020603050405020304" pitchFamily="18" charset="0"/>
                <a:cs typeface="Times New Roman" panose="02020603050405020304" pitchFamily="18" charset="0"/>
              </a:rPr>
              <a:t>Depthwise</a:t>
            </a:r>
            <a:r>
              <a:rPr lang="en-US" altLang="en-US" sz="1800" b="1" dirty="0">
                <a:latin typeface="Times New Roman" panose="02020603050405020304" pitchFamily="18" charset="0"/>
                <a:cs typeface="Times New Roman" panose="02020603050405020304" pitchFamily="18" charset="0"/>
              </a:rPr>
              <a:t>  Separable Convolutions: </a:t>
            </a:r>
            <a:r>
              <a:rPr lang="en-IN" sz="1800" dirty="0">
                <a:latin typeface="Times New Roman" panose="02020603050405020304" pitchFamily="18" charset="0"/>
                <a:cs typeface="Times New Roman" panose="02020603050405020304" pitchFamily="18" charset="0"/>
              </a:rPr>
              <a:t>Applies a single filter per input channel.</a:t>
            </a:r>
          </a:p>
          <a:p>
            <a:pPr lvl="0" algn="just" defTabSz="914400" eaLnBrk="0" fontAlgn="base" hangingPunct="0">
              <a:spcBef>
                <a:spcPct val="0"/>
              </a:spcBef>
              <a:spcAft>
                <a:spcPct val="0"/>
              </a:spcAft>
            </a:pPr>
            <a:r>
              <a:rPr lang="en-IN" altLang="en-US" sz="1800" b="1" dirty="0">
                <a:latin typeface="Times New Roman" panose="02020603050405020304" pitchFamily="18" charset="0"/>
                <a:cs typeface="Times New Roman" panose="02020603050405020304" pitchFamily="18" charset="0"/>
              </a:rPr>
              <a:t>       2. </a:t>
            </a:r>
            <a:r>
              <a:rPr lang="en-IN" sz="1800" b="1" dirty="0">
                <a:latin typeface="Times New Roman" panose="02020603050405020304" pitchFamily="18" charset="0"/>
                <a:cs typeface="Times New Roman" panose="02020603050405020304" pitchFamily="18" charset="0"/>
              </a:rPr>
              <a:t>Inverted Residual Blocks: </a:t>
            </a:r>
            <a:r>
              <a:rPr lang="en-IN" sz="1800" dirty="0">
                <a:latin typeface="Times New Roman" panose="02020603050405020304" pitchFamily="18" charset="0"/>
                <a:cs typeface="Times New Roman" panose="02020603050405020304" pitchFamily="18" charset="0"/>
              </a:rPr>
              <a:t>It is a narrow input layer which is used to expand the convolution into higher               	dimension.</a:t>
            </a:r>
          </a:p>
          <a:p>
            <a:pPr lvl="0" algn="just" defTabSz="914400" eaLnBrk="0" fontAlgn="base" hangingPunct="0">
              <a:spcBef>
                <a:spcPct val="0"/>
              </a:spcBef>
              <a:spcAft>
                <a:spcPct val="0"/>
              </a:spcAft>
            </a:pPr>
            <a:r>
              <a:rPr lang="en-IN" altLang="en-US" sz="1800" b="1" dirty="0">
                <a:latin typeface="Times New Roman" panose="02020603050405020304" pitchFamily="18" charset="0"/>
                <a:cs typeface="Times New Roman" panose="02020603050405020304" pitchFamily="18" charset="0"/>
              </a:rPr>
              <a:t>       </a:t>
            </a:r>
            <a:endParaRPr lang="en-US" altLang="en-US" sz="2000" b="1" dirty="0">
              <a:latin typeface="Times New Roman" panose="02020603050405020304" pitchFamily="18" charset="0"/>
              <a:cs typeface="Times New Roman" panose="02020603050405020304" pitchFamily="18" charset="0"/>
            </a:endParaRPr>
          </a:p>
          <a:p>
            <a:pPr lvl="0" algn="just" defTabSz="914400" eaLnBrk="0" fontAlgn="base" hangingPunct="0">
              <a:spcBef>
                <a:spcPct val="0"/>
              </a:spcBef>
              <a:spcAft>
                <a:spcPct val="0"/>
              </a:spcAft>
            </a:pPr>
            <a:r>
              <a:rPr lang="en-US" altLang="en-US" sz="1800" b="1" dirty="0">
                <a:latin typeface="Times New Roman" panose="02020603050405020304" pitchFamily="18" charset="0"/>
                <a:cs typeface="Times New Roman" panose="02020603050405020304" pitchFamily="18" charset="0"/>
              </a:rPr>
              <a:t>	</a:t>
            </a:r>
          </a:p>
          <a:p>
            <a:pPr lvl="0" algn="just" defTabSz="914400" eaLnBrk="0" fontAlgn="base" hangingPunct="0">
              <a:spcBef>
                <a:spcPct val="0"/>
              </a:spcBef>
              <a:spcAft>
                <a:spcPct val="0"/>
              </a:spcAft>
            </a:pPr>
            <a:endParaRPr lang="en-US" alt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9467814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B8D1BD1-8B27-41D1-6E18-2D4CAA1F5AE1}"/>
              </a:ext>
            </a:extLst>
          </p:cNvPr>
          <p:cNvSpPr txBox="1"/>
          <p:nvPr/>
        </p:nvSpPr>
        <p:spPr>
          <a:xfrm>
            <a:off x="539646" y="376590"/>
            <a:ext cx="10645515" cy="7106048"/>
          </a:xfrm>
          <a:prstGeom prst="rect">
            <a:avLst/>
          </a:prstGeom>
          <a:noFill/>
        </p:spPr>
        <p:txBody>
          <a:bodyPr wrap="square">
            <a:spAutoFit/>
          </a:bodyPr>
          <a:lstStyle/>
          <a:p>
            <a:pPr algn="just">
              <a:lnSpc>
                <a:spcPct val="150000"/>
              </a:lnSpc>
            </a:pPr>
            <a:r>
              <a:rPr lang="en-IN" b="1" dirty="0">
                <a:latin typeface="Times New Roman" panose="02020603050405020304" pitchFamily="18" charset="0"/>
                <a:cs typeface="Times New Roman" panose="02020603050405020304" pitchFamily="18" charset="0"/>
              </a:rPr>
              <a:t>         3. Global Average Pooling (GAP): </a:t>
            </a:r>
            <a:r>
              <a:rPr lang="en-US" dirty="0">
                <a:latin typeface="Times New Roman" panose="02020603050405020304" pitchFamily="18" charset="0"/>
                <a:cs typeface="Times New Roman" panose="02020603050405020304" pitchFamily="18" charset="0"/>
              </a:rPr>
              <a:t>Instead of flattening a large feature map, GAP compresses each 		feature map to a single value. It reduces overfitting, eliminates fully connected layers, makes the 		model more robust.</a:t>
            </a:r>
          </a:p>
          <a:p>
            <a:pPr algn="just">
              <a:lnSpc>
                <a:spcPct val="150000"/>
              </a:lnSpc>
            </a:pPr>
            <a:r>
              <a:rPr lang="en-US" b="1" dirty="0">
                <a:latin typeface="Times New Roman" panose="02020603050405020304" pitchFamily="18" charset="0"/>
                <a:cs typeface="Times New Roman" panose="02020603050405020304" pitchFamily="18" charset="0"/>
              </a:rPr>
              <a:t>        4. </a:t>
            </a:r>
            <a:r>
              <a:rPr lang="en-IN" b="1" dirty="0">
                <a:latin typeface="Times New Roman" panose="02020603050405020304" pitchFamily="18" charset="0"/>
                <a:cs typeface="Times New Roman" panose="02020603050405020304" pitchFamily="18" charset="0"/>
              </a:rPr>
              <a:t>Fully Connected (Dense) Layer: </a:t>
            </a:r>
            <a:r>
              <a:rPr lang="en-US" dirty="0">
                <a:latin typeface="Times New Roman" panose="02020603050405020304" pitchFamily="18" charset="0"/>
                <a:cs typeface="Times New Roman" panose="02020603050405020304" pitchFamily="18" charset="0"/>
              </a:rPr>
              <a:t>This is a classic neural layer where each neuron connects to all 		outputs from the GAP layer. Learns abstract features like disease type, intensity, and patterns based 		on 	extracted image features</a:t>
            </a:r>
            <a:endParaRPr lang="en-US" b="1" dirty="0">
              <a:latin typeface="Times New Roman" panose="02020603050405020304" pitchFamily="18" charset="0"/>
              <a:cs typeface="Times New Roman" panose="02020603050405020304" pitchFamily="18" charset="0"/>
            </a:endParaRPr>
          </a:p>
          <a:p>
            <a:pPr algn="just">
              <a:lnSpc>
                <a:spcPct val="150000"/>
              </a:lnSpc>
            </a:pPr>
            <a:r>
              <a:rPr lang="en-US" b="1" dirty="0">
                <a:latin typeface="Times New Roman" panose="02020603050405020304" pitchFamily="18" charset="0"/>
                <a:cs typeface="Times New Roman" panose="02020603050405020304" pitchFamily="18" charset="0"/>
              </a:rPr>
              <a:t>3. Output Layer:</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Number of Neurons: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Equal to the number of classes we are predicting</a:t>
            </a:r>
            <a:b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For example, if we have 6 categories (like healthy and diseased states of 3 crops), then we have Dense(6)</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Activation Function: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Layer Type:</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Dense (Fully Connected)</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Softmax</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activation function</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converts raw output scores (logits) into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probabilities</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Each output value lies between 0 and 1, and the sum of all output values equals 1.</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This helps the model decide </a:t>
            </a:r>
            <a:r>
              <a:rPr kumimoji="0" lang="en-US" altLang="en-US"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which class the image most likely belongs to</a:t>
            </a:r>
            <a:r>
              <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a:p>
            <a:pPr algn="just">
              <a:lnSpc>
                <a:spcPct val="150000"/>
              </a:lnSpc>
            </a:pPr>
            <a:endParaRPr lang="en-US"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59280521"/>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7726A94-1EF0-4D91-B7BF-C033E3D6E5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lumMod val="75000"/>
            </a:schemeClr>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pic>
        <p:nvPicPr>
          <p:cNvPr id="5" name="Picture 4" descr="Cross section of young plant and roots">
            <a:extLst>
              <a:ext uri="{FF2B5EF4-FFF2-40B4-BE49-F238E27FC236}">
                <a16:creationId xmlns:a16="http://schemas.microsoft.com/office/drawing/2014/main" id="{77E52C0D-C9DA-A9E3-51B7-205290FE5B74}"/>
              </a:ext>
            </a:extLst>
          </p:cNvPr>
          <p:cNvPicPr>
            <a:picLocks noChangeAspect="1"/>
          </p:cNvPicPr>
          <p:nvPr/>
        </p:nvPicPr>
        <p:blipFill>
          <a:blip r:embed="rId3">
            <a:duotone>
              <a:schemeClr val="accent1">
                <a:shade val="45000"/>
                <a:satMod val="135000"/>
              </a:schemeClr>
              <a:prstClr val="white"/>
            </a:duotone>
            <a:alphaModFix amt="60000"/>
          </a:blip>
          <a:srcRect t="2423" b="18905"/>
          <a:stretch>
            <a:fillRect/>
          </a:stretch>
        </p:blipFill>
        <p:spPr>
          <a:xfrm>
            <a:off x="20" y="-1"/>
            <a:ext cx="12191980" cy="6858001"/>
          </a:xfrm>
          <a:prstGeom prst="rect">
            <a:avLst/>
          </a:prstGeom>
        </p:spPr>
      </p:pic>
      <p:cxnSp>
        <p:nvCxnSpPr>
          <p:cNvPr id="11" name="Straight Connector 10">
            <a:extLst>
              <a:ext uri="{FF2B5EF4-FFF2-40B4-BE49-F238E27FC236}">
                <a16:creationId xmlns:a16="http://schemas.microsoft.com/office/drawing/2014/main" id="{98F0650C-11DF-45E6-8EC2-E3B298F0D80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24FB4153-1E3E-4AE9-8306-E8C292894B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00" y="246888"/>
            <a:ext cx="11724640" cy="6377939"/>
          </a:xfrm>
          <a:prstGeom prst="rect">
            <a:avLst/>
          </a:prstGeom>
          <a:no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0153366-6172-4723-04FD-79C539B1BD79}"/>
              </a:ext>
            </a:extLst>
          </p:cNvPr>
          <p:cNvSpPr>
            <a:spLocks noGrp="1"/>
          </p:cNvSpPr>
          <p:nvPr>
            <p:ph type="ctrTitle"/>
          </p:nvPr>
        </p:nvSpPr>
        <p:spPr>
          <a:xfrm>
            <a:off x="1109980" y="882376"/>
            <a:ext cx="9966960" cy="2926080"/>
          </a:xfrm>
        </p:spPr>
        <p:txBody>
          <a:bodyPr>
            <a:normAutofit/>
          </a:bodyPr>
          <a:lstStyle/>
          <a:p>
            <a:r>
              <a:rPr lang="en-IN" sz="6700" b="1">
                <a:latin typeface="Times New Roman" panose="02020603050405020304" pitchFamily="18" charset="0"/>
                <a:cs typeface="Times New Roman" panose="02020603050405020304" pitchFamily="18" charset="0"/>
              </a:rPr>
              <a:t>AI-POWERED PLANT DISEASE PREDICTION SYSTEM</a:t>
            </a:r>
          </a:p>
        </p:txBody>
      </p:sp>
      <p:sp>
        <p:nvSpPr>
          <p:cNvPr id="3" name="Subtitle 2">
            <a:extLst>
              <a:ext uri="{FF2B5EF4-FFF2-40B4-BE49-F238E27FC236}">
                <a16:creationId xmlns:a16="http://schemas.microsoft.com/office/drawing/2014/main" id="{3E4CEA2C-4612-4D20-BBED-83363CF51D77}"/>
              </a:ext>
            </a:extLst>
          </p:cNvPr>
          <p:cNvSpPr>
            <a:spLocks noGrp="1"/>
          </p:cNvSpPr>
          <p:nvPr>
            <p:ph type="subTitle" idx="1"/>
          </p:nvPr>
        </p:nvSpPr>
        <p:spPr>
          <a:xfrm>
            <a:off x="1709530" y="3869634"/>
            <a:ext cx="8767860" cy="1388165"/>
          </a:xfrm>
        </p:spPr>
        <p:txBody>
          <a:bodyPr>
            <a:noAutofit/>
          </a:bodyPr>
          <a:lstStyle/>
          <a:p>
            <a:pPr algn="just"/>
            <a:r>
              <a:rPr lang="en-IN" sz="1600" b="1" dirty="0">
                <a:latin typeface="Times New Roman" panose="02020603050405020304" pitchFamily="18" charset="0"/>
                <a:cs typeface="Times New Roman" panose="02020603050405020304" pitchFamily="18" charset="0"/>
              </a:rPr>
              <a:t>BY- </a:t>
            </a:r>
          </a:p>
          <a:p>
            <a:pPr algn="just"/>
            <a:r>
              <a:rPr lang="en-IN" sz="1600" dirty="0">
                <a:latin typeface="Times New Roman" panose="02020603050405020304" pitchFamily="18" charset="0"/>
                <a:cs typeface="Times New Roman" panose="02020603050405020304" pitchFamily="18" charset="0"/>
              </a:rPr>
              <a:t>IOMP BATCH-IT 25-02                                                                             </a:t>
            </a:r>
            <a:r>
              <a:rPr lang="en-IN" sz="1600" b="1" dirty="0">
                <a:latin typeface="Times New Roman" panose="02020603050405020304" pitchFamily="18" charset="0"/>
                <a:cs typeface="Times New Roman" panose="02020603050405020304" pitchFamily="18" charset="0"/>
              </a:rPr>
              <a:t>GUIDE:-</a:t>
            </a:r>
          </a:p>
          <a:p>
            <a:pPr algn="just"/>
            <a:r>
              <a:rPr lang="en-IN" sz="1600" dirty="0">
                <a:latin typeface="Times New Roman" panose="02020603050405020304" pitchFamily="18" charset="0"/>
                <a:cs typeface="Times New Roman" panose="02020603050405020304" pitchFamily="18" charset="0"/>
              </a:rPr>
              <a:t>VEDANT MALPANI(22261A1262)                                                          DR. M. RUDRA KUMAR</a:t>
            </a:r>
          </a:p>
          <a:p>
            <a:pPr algn="just"/>
            <a:r>
              <a:rPr lang="en-IN" sz="1600" dirty="0">
                <a:latin typeface="Times New Roman" panose="02020603050405020304" pitchFamily="18" charset="0"/>
                <a:cs typeface="Times New Roman" panose="02020603050405020304" pitchFamily="18" charset="0"/>
              </a:rPr>
              <a:t>PRITEESH REDDY(22261A1245)</a:t>
            </a:r>
          </a:p>
        </p:txBody>
      </p:sp>
    </p:spTree>
    <p:extLst>
      <p:ext uri="{BB962C8B-B14F-4D97-AF65-F5344CB8AC3E}">
        <p14:creationId xmlns:p14="http://schemas.microsoft.com/office/powerpoint/2010/main" val="274530405"/>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5ACD5D-EA63-AD46-AEBB-D40B9208AB32}"/>
              </a:ext>
            </a:extLst>
          </p:cNvPr>
          <p:cNvSpPr>
            <a:spLocks noGrp="1"/>
          </p:cNvSpPr>
          <p:nvPr>
            <p:ph type="title"/>
          </p:nvPr>
        </p:nvSpPr>
        <p:spPr>
          <a:xfrm>
            <a:off x="1295400" y="359764"/>
            <a:ext cx="9601200" cy="863600"/>
          </a:xfrm>
        </p:spPr>
        <p:txBody>
          <a:bodyPr>
            <a:normAutofit/>
          </a:bodyPr>
          <a:lstStyle/>
          <a:p>
            <a:pPr algn="ctr"/>
            <a:r>
              <a:rPr lang="en-IN" sz="3400" b="1" dirty="0">
                <a:latin typeface="Times New Roman" panose="02020603050405020304" pitchFamily="18" charset="0"/>
                <a:cs typeface="Times New Roman" panose="02020603050405020304" pitchFamily="18" charset="0"/>
              </a:rPr>
              <a:t>DESIGN ARCHITECTURE</a:t>
            </a:r>
          </a:p>
        </p:txBody>
      </p:sp>
      <p:pic>
        <p:nvPicPr>
          <p:cNvPr id="5" name="Content Placeholder 4" descr="A diagram of a data processing process&#10;&#10;AI-generated content may be incorrect.">
            <a:extLst>
              <a:ext uri="{FF2B5EF4-FFF2-40B4-BE49-F238E27FC236}">
                <a16:creationId xmlns:a16="http://schemas.microsoft.com/office/drawing/2014/main" id="{A761210D-E966-D9FB-2130-1DD5CACBD823}"/>
              </a:ext>
            </a:extLst>
          </p:cNvPr>
          <p:cNvPicPr>
            <a:picLocks noGrp="1" noChangeAspect="1"/>
          </p:cNvPicPr>
          <p:nvPr>
            <p:ph idx="1"/>
          </p:nvPr>
        </p:nvPicPr>
        <p:blipFill>
          <a:blip r:embed="rId3"/>
          <a:stretch>
            <a:fillRect/>
          </a:stretch>
        </p:blipFill>
        <p:spPr>
          <a:xfrm>
            <a:off x="2668250" y="1393563"/>
            <a:ext cx="7686749" cy="4413876"/>
          </a:xfrm>
        </p:spPr>
      </p:pic>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873936BA-AE23-BB60-98F1-E826E7F89EA5}"/>
                  </a:ext>
                </a:extLst>
              </p14:cNvPr>
              <p14:cNvContentPartPr/>
              <p14:nvPr/>
            </p14:nvContentPartPr>
            <p14:xfrm>
              <a:off x="-884597" y="1978448"/>
              <a:ext cx="360" cy="360"/>
            </p14:xfrm>
          </p:contentPart>
        </mc:Choice>
        <mc:Fallback xmlns="">
          <p:pic>
            <p:nvPicPr>
              <p:cNvPr id="8" name="Ink 7">
                <a:extLst>
                  <a:ext uri="{FF2B5EF4-FFF2-40B4-BE49-F238E27FC236}">
                    <a16:creationId xmlns:a16="http://schemas.microsoft.com/office/drawing/2014/main" id="{873936BA-AE23-BB60-98F1-E826E7F89EA5}"/>
                  </a:ext>
                </a:extLst>
              </p:cNvPr>
              <p:cNvPicPr/>
              <p:nvPr/>
            </p:nvPicPr>
            <p:blipFill>
              <a:blip r:embed="rId5"/>
              <a:stretch>
                <a:fillRect/>
              </a:stretch>
            </p:blipFill>
            <p:spPr>
              <a:xfrm>
                <a:off x="-890717" y="19723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3086C8F3-43A1-0F62-C6DF-88BE40E9F527}"/>
                  </a:ext>
                </a:extLst>
              </p14:cNvPr>
              <p14:cNvContentPartPr/>
              <p14:nvPr/>
            </p14:nvContentPartPr>
            <p14:xfrm>
              <a:off x="6940363" y="3852248"/>
              <a:ext cx="360" cy="360"/>
            </p14:xfrm>
          </p:contentPart>
        </mc:Choice>
        <mc:Fallback xmlns="">
          <p:pic>
            <p:nvPicPr>
              <p:cNvPr id="9" name="Ink 8">
                <a:extLst>
                  <a:ext uri="{FF2B5EF4-FFF2-40B4-BE49-F238E27FC236}">
                    <a16:creationId xmlns:a16="http://schemas.microsoft.com/office/drawing/2014/main" id="{3086C8F3-43A1-0F62-C6DF-88BE40E9F527}"/>
                  </a:ext>
                </a:extLst>
              </p:cNvPr>
              <p:cNvPicPr/>
              <p:nvPr/>
            </p:nvPicPr>
            <p:blipFill>
              <a:blip r:embed="rId5"/>
              <a:stretch>
                <a:fillRect/>
              </a:stretch>
            </p:blipFill>
            <p:spPr>
              <a:xfrm>
                <a:off x="6934243" y="3846128"/>
                <a:ext cx="1260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0" name="Ink 9">
                <a:extLst>
                  <a:ext uri="{FF2B5EF4-FFF2-40B4-BE49-F238E27FC236}">
                    <a16:creationId xmlns:a16="http://schemas.microsoft.com/office/drawing/2014/main" id="{4D3F7DB3-9ADD-21A4-3F33-4FC44457420F}"/>
                  </a:ext>
                </a:extLst>
              </p14:cNvPr>
              <p14:cNvContentPartPr/>
              <p14:nvPr/>
            </p14:nvContentPartPr>
            <p14:xfrm>
              <a:off x="5171323" y="2577848"/>
              <a:ext cx="360" cy="360"/>
            </p14:xfrm>
          </p:contentPart>
        </mc:Choice>
        <mc:Fallback xmlns="">
          <p:pic>
            <p:nvPicPr>
              <p:cNvPr id="10" name="Ink 9">
                <a:extLst>
                  <a:ext uri="{FF2B5EF4-FFF2-40B4-BE49-F238E27FC236}">
                    <a16:creationId xmlns:a16="http://schemas.microsoft.com/office/drawing/2014/main" id="{4D3F7DB3-9ADD-21A4-3F33-4FC44457420F}"/>
                  </a:ext>
                </a:extLst>
              </p:cNvPr>
              <p:cNvPicPr/>
              <p:nvPr/>
            </p:nvPicPr>
            <p:blipFill>
              <a:blip r:embed="rId5"/>
              <a:stretch>
                <a:fillRect/>
              </a:stretch>
            </p:blipFill>
            <p:spPr>
              <a:xfrm>
                <a:off x="5165203" y="2571728"/>
                <a:ext cx="12600" cy="12600"/>
              </a:xfrm>
              <a:prstGeom prst="rect">
                <a:avLst/>
              </a:prstGeom>
            </p:spPr>
          </p:pic>
        </mc:Fallback>
      </mc:AlternateContent>
      <p:cxnSp>
        <p:nvCxnSpPr>
          <p:cNvPr id="4" name="Straight Connector 3">
            <a:extLst>
              <a:ext uri="{FF2B5EF4-FFF2-40B4-BE49-F238E27FC236}">
                <a16:creationId xmlns:a16="http://schemas.microsoft.com/office/drawing/2014/main" id="{1E8A0A76-4308-7D02-9736-45A7DE18232A}"/>
              </a:ext>
            </a:extLst>
          </p:cNvPr>
          <p:cNvCxnSpPr>
            <a:cxnSpLocks/>
          </p:cNvCxnSpPr>
          <p:nvPr/>
        </p:nvCxnSpPr>
        <p:spPr>
          <a:xfrm>
            <a:off x="2668250" y="1603948"/>
            <a:ext cx="0" cy="1094282"/>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a:extLst>
              <a:ext uri="{FF2B5EF4-FFF2-40B4-BE49-F238E27FC236}">
                <a16:creationId xmlns:a16="http://schemas.microsoft.com/office/drawing/2014/main" id="{6B4E492E-091A-22B3-BBA0-E2AB3DE54A80}"/>
              </a:ext>
            </a:extLst>
          </p:cNvPr>
          <p:cNvCxnSpPr>
            <a:cxnSpLocks/>
          </p:cNvCxnSpPr>
          <p:nvPr/>
        </p:nvCxnSpPr>
        <p:spPr>
          <a:xfrm>
            <a:off x="2668250" y="3045502"/>
            <a:ext cx="0" cy="1094282"/>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a:extLst>
              <a:ext uri="{FF2B5EF4-FFF2-40B4-BE49-F238E27FC236}">
                <a16:creationId xmlns:a16="http://schemas.microsoft.com/office/drawing/2014/main" id="{6AE8E2FA-EBB4-E0B0-7696-44518916833B}"/>
              </a:ext>
            </a:extLst>
          </p:cNvPr>
          <p:cNvCxnSpPr>
            <a:cxnSpLocks/>
          </p:cNvCxnSpPr>
          <p:nvPr/>
        </p:nvCxnSpPr>
        <p:spPr>
          <a:xfrm>
            <a:off x="2668250" y="4439588"/>
            <a:ext cx="0" cy="1094282"/>
          </a:xfrm>
          <a:prstGeom prst="line">
            <a:avLst/>
          </a:prstGeom>
        </p:spPr>
        <p:style>
          <a:lnRef idx="1">
            <a:schemeClr val="dk1"/>
          </a:lnRef>
          <a:fillRef idx="0">
            <a:schemeClr val="dk1"/>
          </a:fillRef>
          <a:effectRef idx="0">
            <a:schemeClr val="dk1"/>
          </a:effectRef>
          <a:fontRef idx="minor">
            <a:schemeClr val="tx1"/>
          </a:fontRef>
        </p:style>
      </p:cxnSp>
      <p:sp>
        <p:nvSpPr>
          <p:cNvPr id="3" name="TextBox 2">
            <a:extLst>
              <a:ext uri="{FF2B5EF4-FFF2-40B4-BE49-F238E27FC236}">
                <a16:creationId xmlns:a16="http://schemas.microsoft.com/office/drawing/2014/main" id="{32EFF0F3-2755-D866-542F-DC677C0FDCA2}"/>
              </a:ext>
            </a:extLst>
          </p:cNvPr>
          <p:cNvSpPr txBox="1"/>
          <p:nvPr/>
        </p:nvSpPr>
        <p:spPr>
          <a:xfrm>
            <a:off x="3513591" y="5977638"/>
            <a:ext cx="599606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Fig 1: Design Architecture of Plant disease Prediction System.</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78689603"/>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8" name="explode.wav"/>
          </p:stSnd>
        </p:sndAc>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FA46A7E0-B59F-4D1D-0025-310B88F9760C}"/>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 name="Straight Connector 19">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0A043329-50E4-1037-6AC2-342E1AFB2F95}"/>
              </a:ext>
            </a:extLst>
          </p:cNvPr>
          <p:cNvSpPr txBox="1"/>
          <p:nvPr/>
        </p:nvSpPr>
        <p:spPr>
          <a:xfrm>
            <a:off x="1499724" y="152875"/>
            <a:ext cx="9966960" cy="907231"/>
          </a:xfrm>
          <a:prstGeom prst="ellipse">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400" b="1" cap="all" dirty="0">
                <a:solidFill>
                  <a:schemeClr val="accent1"/>
                </a:solidFill>
                <a:latin typeface="Times New Roman" panose="02020603050405020304" pitchFamily="18" charset="0"/>
                <a:ea typeface="+mj-ea"/>
                <a:cs typeface="Times New Roman" panose="02020603050405020304" pitchFamily="18" charset="0"/>
              </a:rPr>
              <a:t>USE-CASE DIAGRAM</a:t>
            </a:r>
          </a:p>
        </p:txBody>
      </p:sp>
      <p:pic>
        <p:nvPicPr>
          <p:cNvPr id="4" name="Picture 3" descr="A diagram of a farmer&#10;&#10;AI-generated content may be incorrect.">
            <a:extLst>
              <a:ext uri="{FF2B5EF4-FFF2-40B4-BE49-F238E27FC236}">
                <a16:creationId xmlns:a16="http://schemas.microsoft.com/office/drawing/2014/main" id="{612A699F-CD53-5E5E-EF8A-A4BC877CAD3B}"/>
              </a:ext>
            </a:extLst>
          </p:cNvPr>
          <p:cNvPicPr>
            <a:picLocks noChangeAspect="1"/>
          </p:cNvPicPr>
          <p:nvPr/>
        </p:nvPicPr>
        <p:blipFill>
          <a:blip r:embed="rId3"/>
          <a:stretch>
            <a:fillRect/>
          </a:stretch>
        </p:blipFill>
        <p:spPr>
          <a:xfrm>
            <a:off x="1499724" y="1060106"/>
            <a:ext cx="8963410" cy="5554053"/>
          </a:xfrm>
          <a:prstGeom prst="rect">
            <a:avLst/>
          </a:prstGeom>
        </p:spPr>
      </p:pic>
    </p:spTree>
    <p:extLst>
      <p:ext uri="{BB962C8B-B14F-4D97-AF65-F5344CB8AC3E}">
        <p14:creationId xmlns:p14="http://schemas.microsoft.com/office/powerpoint/2010/main" val="156748465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5E2C4E3F-85E7-9E44-82A3-B62255516FF4}"/>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E8412B9-4498-4BDF-AA20-B5934412F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 name="Straight Connector 19">
            <a:extLst>
              <a:ext uri="{FF2B5EF4-FFF2-40B4-BE49-F238E27FC236}">
                <a16:creationId xmlns:a16="http://schemas.microsoft.com/office/drawing/2014/main" id="{EF8010B4-3D5B-43B9-B1FD-B3712BB8FD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A63C352-B1A7-5A4D-D129-25EA0673647C}"/>
              </a:ext>
            </a:extLst>
          </p:cNvPr>
          <p:cNvSpPr txBox="1"/>
          <p:nvPr/>
        </p:nvSpPr>
        <p:spPr>
          <a:xfrm>
            <a:off x="1005090" y="70211"/>
            <a:ext cx="9966960" cy="977769"/>
          </a:xfrm>
          <a:prstGeom prst="ellipse">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400" b="1" cap="all" dirty="0">
                <a:solidFill>
                  <a:schemeClr val="accent1"/>
                </a:solidFill>
                <a:latin typeface="Times New Roman" panose="02020603050405020304" pitchFamily="18" charset="0"/>
                <a:ea typeface="+mj-ea"/>
                <a:cs typeface="Times New Roman" panose="02020603050405020304" pitchFamily="18" charset="0"/>
              </a:rPr>
              <a:t>CLASS DIAGRAM</a:t>
            </a:r>
          </a:p>
        </p:txBody>
      </p:sp>
      <p:pic>
        <p:nvPicPr>
          <p:cNvPr id="2" name="Picture 1" descr="A screenshot of a computer&#10;&#10;AI-generated content may be incorrect.">
            <a:extLst>
              <a:ext uri="{FF2B5EF4-FFF2-40B4-BE49-F238E27FC236}">
                <a16:creationId xmlns:a16="http://schemas.microsoft.com/office/drawing/2014/main" id="{93981302-7356-71A4-C184-8DAE2B1F6D45}"/>
              </a:ext>
            </a:extLst>
          </p:cNvPr>
          <p:cNvPicPr>
            <a:picLocks noChangeAspect="1"/>
          </p:cNvPicPr>
          <p:nvPr/>
        </p:nvPicPr>
        <p:blipFill>
          <a:blip r:embed="rId3"/>
          <a:stretch>
            <a:fillRect/>
          </a:stretch>
        </p:blipFill>
        <p:spPr>
          <a:xfrm>
            <a:off x="3867462" y="1221609"/>
            <a:ext cx="4242217" cy="5077295"/>
          </a:xfrm>
          <a:prstGeom prst="rect">
            <a:avLst/>
          </a:prstGeom>
        </p:spPr>
      </p:pic>
    </p:spTree>
    <p:extLst>
      <p:ext uri="{BB962C8B-B14F-4D97-AF65-F5344CB8AC3E}">
        <p14:creationId xmlns:p14="http://schemas.microsoft.com/office/powerpoint/2010/main" val="289384690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EEF6A7FD-0297-8DD3-E3A2-5CF173D7A8A5}"/>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24AF37F0-1E8F-443E-AA28-4BC6348204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3DBE9D54-6250-40F2-A23A-F9CEBF5F91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3840" y="256540"/>
            <a:ext cx="11704320" cy="63652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2" name="Straight Connector 21">
            <a:extLst>
              <a:ext uri="{FF2B5EF4-FFF2-40B4-BE49-F238E27FC236}">
                <a16:creationId xmlns:a16="http://schemas.microsoft.com/office/drawing/2014/main" id="{E46E6328-0D82-4747-8B39-60373321BB3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5896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A89F1D2-5AAC-1962-44FC-B4703B9BC8D5}"/>
              </a:ext>
            </a:extLst>
          </p:cNvPr>
          <p:cNvSpPr txBox="1"/>
          <p:nvPr/>
        </p:nvSpPr>
        <p:spPr>
          <a:xfrm>
            <a:off x="1289862" y="484793"/>
            <a:ext cx="9966960" cy="859544"/>
          </a:xfrm>
          <a:prstGeom prst="ellipse">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400" b="1" cap="all" dirty="0">
                <a:solidFill>
                  <a:schemeClr val="accent1"/>
                </a:solidFill>
                <a:latin typeface="Times New Roman" panose="02020603050405020304" pitchFamily="18" charset="0"/>
                <a:ea typeface="+mj-ea"/>
                <a:cs typeface="Times New Roman" panose="02020603050405020304" pitchFamily="18" charset="0"/>
              </a:rPr>
              <a:t>ACTIVITY DIAGRAM</a:t>
            </a:r>
          </a:p>
        </p:txBody>
      </p:sp>
      <p:pic>
        <p:nvPicPr>
          <p:cNvPr id="3" name="Picture 2" descr="NL4zRy903DqZvJzuX06nmr2g8fYAggOTEhgv5pZflkHpgFZtlIIqXMxslOzxjZTPMRJthgxKgWCzjchFLY-qjNmKzhIW9ucfj1cSGLie2YK6QYvPuUkghaQFeLZjM3o4OaB8n2ajl_2PhM9TiFVa8Xjg1pVh-JW-Dd35ZfAWWmWCEGx7VW8B_2984bla_2TvxGEPQnhpcyP70pUAR4UpxHqEyp0dFI7Gx0DvNbT4gnsqFTtwi7LvFK9x10WhI0Mi7a59q4PVAiF3PrVUct38RY2Mb56KRD18UPpeVf9Rqyu6TbV513N5zyVYR7dSM_FSBE5BfaA1AmbdXpW5FqIrtONwNFQye4FyjmkOGH6CxQRBn5HNczAF9_u6 (519×722)">
            <a:extLst>
              <a:ext uri="{FF2B5EF4-FFF2-40B4-BE49-F238E27FC236}">
                <a16:creationId xmlns:a16="http://schemas.microsoft.com/office/drawing/2014/main" id="{7D587766-9DDE-3765-7709-9499C2522583}"/>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3078500" y="1399032"/>
            <a:ext cx="6655633" cy="51076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657346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DE0D0C89-74F5-09D9-AC42-557701D85177}"/>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 name="Straight Connector 19">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9CC6C499-17F8-3DA3-7FDA-905D7D0F92BE}"/>
              </a:ext>
            </a:extLst>
          </p:cNvPr>
          <p:cNvSpPr txBox="1"/>
          <p:nvPr/>
        </p:nvSpPr>
        <p:spPr>
          <a:xfrm>
            <a:off x="1109980" y="-246888"/>
            <a:ext cx="9966960" cy="1490472"/>
          </a:xfrm>
          <a:prstGeom prst="ellipse">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400" b="1" cap="all" dirty="0">
                <a:solidFill>
                  <a:schemeClr val="accent1"/>
                </a:solidFill>
                <a:latin typeface="Times New Roman" panose="02020603050405020304" pitchFamily="18" charset="0"/>
                <a:ea typeface="+mj-ea"/>
                <a:cs typeface="Times New Roman" panose="02020603050405020304" pitchFamily="18" charset="0"/>
              </a:rPr>
              <a:t>COMPONENT DIAGRAM</a:t>
            </a:r>
          </a:p>
        </p:txBody>
      </p:sp>
      <p:pic>
        <p:nvPicPr>
          <p:cNvPr id="3" name="Picture 2" descr="A diagram of a software system&#10;&#10;AI-generated content may be incorrect.">
            <a:extLst>
              <a:ext uri="{FF2B5EF4-FFF2-40B4-BE49-F238E27FC236}">
                <a16:creationId xmlns:a16="http://schemas.microsoft.com/office/drawing/2014/main" id="{69EE9783-0CA1-8936-BA23-466E769827EA}"/>
              </a:ext>
            </a:extLst>
          </p:cNvPr>
          <p:cNvPicPr>
            <a:picLocks noChangeAspect="1"/>
          </p:cNvPicPr>
          <p:nvPr/>
        </p:nvPicPr>
        <p:blipFill>
          <a:blip r:embed="rId3"/>
          <a:stretch>
            <a:fillRect/>
          </a:stretch>
        </p:blipFill>
        <p:spPr>
          <a:xfrm>
            <a:off x="3057992" y="1243585"/>
            <a:ext cx="6430781" cy="5290190"/>
          </a:xfrm>
          <a:prstGeom prst="rect">
            <a:avLst/>
          </a:prstGeom>
        </p:spPr>
      </p:pic>
    </p:spTree>
    <p:extLst>
      <p:ext uri="{BB962C8B-B14F-4D97-AF65-F5344CB8AC3E}">
        <p14:creationId xmlns:p14="http://schemas.microsoft.com/office/powerpoint/2010/main" val="37692563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a:extLst>
            <a:ext uri="{FF2B5EF4-FFF2-40B4-BE49-F238E27FC236}">
              <a16:creationId xmlns:a16="http://schemas.microsoft.com/office/drawing/2014/main" id="{34E870EE-2BD3-7C80-2E75-0F376B84C066}"/>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809C0BCD-BEE9-423F-A51C-BCCD8E5EAAD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9998D094-42B2-42BA-AA14-E8FBE073A5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8465D64B-59F4-4BDC-B833-A17EF1E0469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5E8412B9-4498-4BDF-AA20-B5934412F4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 name="Straight Connector 19">
            <a:extLst>
              <a:ext uri="{FF2B5EF4-FFF2-40B4-BE49-F238E27FC236}">
                <a16:creationId xmlns:a16="http://schemas.microsoft.com/office/drawing/2014/main" id="{EF8010B4-3D5B-43B9-B1FD-B3712BB8FD6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A283FA9C-7C74-3CA8-5C24-851AD41008E6}"/>
              </a:ext>
            </a:extLst>
          </p:cNvPr>
          <p:cNvSpPr txBox="1"/>
          <p:nvPr/>
        </p:nvSpPr>
        <p:spPr>
          <a:xfrm>
            <a:off x="1109980" y="-83929"/>
            <a:ext cx="9966960" cy="1490472"/>
          </a:xfrm>
          <a:prstGeom prst="ellipse">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400" b="1" cap="all" dirty="0">
                <a:solidFill>
                  <a:schemeClr val="accent1"/>
                </a:solidFill>
                <a:latin typeface="Times New Roman" panose="02020603050405020304" pitchFamily="18" charset="0"/>
                <a:ea typeface="+mj-ea"/>
                <a:cs typeface="Times New Roman" panose="02020603050405020304" pitchFamily="18" charset="0"/>
              </a:rPr>
              <a:t>SEQUENCE DIAGRAM</a:t>
            </a:r>
          </a:p>
        </p:txBody>
      </p:sp>
      <p:pic>
        <p:nvPicPr>
          <p:cNvPr id="2" name="Picture 1">
            <a:extLst>
              <a:ext uri="{FF2B5EF4-FFF2-40B4-BE49-F238E27FC236}">
                <a16:creationId xmlns:a16="http://schemas.microsoft.com/office/drawing/2014/main" id="{470E055A-3BA7-31F6-5B19-B091F95EF330}"/>
              </a:ext>
            </a:extLst>
          </p:cNvPr>
          <p:cNvPicPr>
            <a:picLocks noChangeAspect="1"/>
          </p:cNvPicPr>
          <p:nvPr/>
        </p:nvPicPr>
        <p:blipFill>
          <a:blip r:embed="rId3"/>
          <a:stretch>
            <a:fillRect/>
          </a:stretch>
        </p:blipFill>
        <p:spPr>
          <a:xfrm>
            <a:off x="569627" y="1406544"/>
            <a:ext cx="11047750" cy="4555672"/>
          </a:xfrm>
          <a:prstGeom prst="rect">
            <a:avLst/>
          </a:prstGeom>
        </p:spPr>
      </p:pic>
    </p:spTree>
    <p:extLst>
      <p:ext uri="{BB962C8B-B14F-4D97-AF65-F5344CB8AC3E}">
        <p14:creationId xmlns:p14="http://schemas.microsoft.com/office/powerpoint/2010/main" val="342127622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79CBD3C9-4E66-426D-948E-7CF4778107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sp>
        <p:nvSpPr>
          <p:cNvPr id="14" name="Rectangle 13">
            <a:extLst>
              <a:ext uri="{FF2B5EF4-FFF2-40B4-BE49-F238E27FC236}">
                <a16:creationId xmlns:a16="http://schemas.microsoft.com/office/drawing/2014/main" id="{DDB95FCF-AD96-482F-9FB8-CD95725E6E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16" name="Straight Connector 15">
            <a:extLst>
              <a:ext uri="{FF2B5EF4-FFF2-40B4-BE49-F238E27FC236}">
                <a16:creationId xmlns:a16="http://schemas.microsoft.com/office/drawing/2014/main" id="{64EEEC00-AD80-4734-BEE6-04CBDEC830C9}"/>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C9CCC80-7A96-41CB-8626-BBA75D236F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0"/>
            <a:ext cx="11724640" cy="6377939"/>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IN"/>
          </a:p>
        </p:txBody>
      </p:sp>
      <p:cxnSp>
        <p:nvCxnSpPr>
          <p:cNvPr id="20" name="Straight Connector 19">
            <a:extLst>
              <a:ext uri="{FF2B5EF4-FFF2-40B4-BE49-F238E27FC236}">
                <a16:creationId xmlns:a16="http://schemas.microsoft.com/office/drawing/2014/main" id="{2DAD7A7A-010A-4015-B647-7A27BB535DA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323114"/>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BECC62FD-E13F-B985-CE79-73E40F919570}"/>
              </a:ext>
            </a:extLst>
          </p:cNvPr>
          <p:cNvSpPr txBox="1"/>
          <p:nvPr/>
        </p:nvSpPr>
        <p:spPr>
          <a:xfrm>
            <a:off x="1289862" y="-119850"/>
            <a:ext cx="9966960" cy="1490472"/>
          </a:xfrm>
          <a:prstGeom prst="ellipse">
            <a:avLst/>
          </a:prstGeom>
        </p:spPr>
        <p:txBody>
          <a:bodyPr vert="horz" lIns="91440" tIns="45720" rIns="91440" bIns="45720" rtlCol="0" anchor="b">
            <a:normAutofit/>
          </a:bodyPr>
          <a:lstStyle/>
          <a:p>
            <a:pPr algn="ctr" defTabSz="914400">
              <a:lnSpc>
                <a:spcPct val="85000"/>
              </a:lnSpc>
              <a:spcBef>
                <a:spcPct val="0"/>
              </a:spcBef>
              <a:spcAft>
                <a:spcPts val="600"/>
              </a:spcAft>
            </a:pPr>
            <a:r>
              <a:rPr lang="en-US" sz="3400" b="1" cap="all" dirty="0">
                <a:solidFill>
                  <a:schemeClr val="accent1"/>
                </a:solidFill>
                <a:latin typeface="Times New Roman" panose="02020603050405020304" pitchFamily="18" charset="0"/>
                <a:ea typeface="+mj-ea"/>
                <a:cs typeface="Times New Roman" panose="02020603050405020304" pitchFamily="18" charset="0"/>
              </a:rPr>
              <a:t>DEPLOYEMENT DIAGRAM</a:t>
            </a:r>
          </a:p>
        </p:txBody>
      </p:sp>
      <p:pic>
        <p:nvPicPr>
          <p:cNvPr id="6" name="Picture 5" descr="A diagram of a diagram&#10;&#10;AI-generated content may be incorrect.">
            <a:extLst>
              <a:ext uri="{FF2B5EF4-FFF2-40B4-BE49-F238E27FC236}">
                <a16:creationId xmlns:a16="http://schemas.microsoft.com/office/drawing/2014/main" id="{FE63EB97-9BF4-E147-1C76-D36FA8E0ED46}"/>
              </a:ext>
            </a:extLst>
          </p:cNvPr>
          <p:cNvPicPr>
            <a:picLocks noChangeAspect="1"/>
          </p:cNvPicPr>
          <p:nvPr/>
        </p:nvPicPr>
        <p:blipFill>
          <a:blip r:embed="rId3"/>
          <a:stretch>
            <a:fillRect/>
          </a:stretch>
        </p:blipFill>
        <p:spPr>
          <a:xfrm>
            <a:off x="638175" y="1924049"/>
            <a:ext cx="10915650" cy="4206927"/>
          </a:xfrm>
          <a:prstGeom prst="rect">
            <a:avLst/>
          </a:prstGeom>
        </p:spPr>
      </p:pic>
    </p:spTree>
    <p:extLst>
      <p:ext uri="{BB962C8B-B14F-4D97-AF65-F5344CB8AC3E}">
        <p14:creationId xmlns:p14="http://schemas.microsoft.com/office/powerpoint/2010/main" val="63611459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D487AC8-9856-645F-4BE1-5B7286F0A63F}"/>
              </a:ext>
            </a:extLst>
          </p:cNvPr>
          <p:cNvPicPr>
            <a:picLocks noChangeAspect="1"/>
          </p:cNvPicPr>
          <p:nvPr/>
        </p:nvPicPr>
        <p:blipFill>
          <a:blip r:embed="rId3"/>
          <a:stretch>
            <a:fillRect/>
          </a:stretch>
        </p:blipFill>
        <p:spPr>
          <a:xfrm>
            <a:off x="1109271" y="1543205"/>
            <a:ext cx="9496929" cy="4872584"/>
          </a:xfrm>
          <a:prstGeom prst="rect">
            <a:avLst/>
          </a:prstGeom>
        </p:spPr>
      </p:pic>
      <p:sp>
        <p:nvSpPr>
          <p:cNvPr id="4" name="TextBox 3">
            <a:extLst>
              <a:ext uri="{FF2B5EF4-FFF2-40B4-BE49-F238E27FC236}">
                <a16:creationId xmlns:a16="http://schemas.microsoft.com/office/drawing/2014/main" id="{93406491-1C96-F9AC-3BEF-EBC9BC970008}"/>
              </a:ext>
            </a:extLst>
          </p:cNvPr>
          <p:cNvSpPr txBox="1"/>
          <p:nvPr/>
        </p:nvSpPr>
        <p:spPr>
          <a:xfrm>
            <a:off x="3522688" y="494675"/>
            <a:ext cx="6910465" cy="615553"/>
          </a:xfrm>
          <a:prstGeom prst="rect">
            <a:avLst/>
          </a:prstGeom>
          <a:noFill/>
        </p:spPr>
        <p:txBody>
          <a:bodyPr wrap="square" rtlCol="0">
            <a:spAutoFit/>
          </a:bodyPr>
          <a:lstStyle/>
          <a:p>
            <a:r>
              <a:rPr lang="en-US" sz="3400" b="1" dirty="0">
                <a:solidFill>
                  <a:schemeClr val="accent1"/>
                </a:solidFill>
                <a:latin typeface="Times New Roman" panose="02020603050405020304" pitchFamily="18" charset="0"/>
                <a:cs typeface="Times New Roman" panose="02020603050405020304" pitchFamily="18" charset="0"/>
              </a:rPr>
              <a:t>CODE IMPLEMENTATION</a:t>
            </a:r>
            <a:endParaRPr lang="en-IN" sz="3400" b="1" dirty="0">
              <a:solidFill>
                <a:schemeClr val="accent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4629445"/>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2054EB5-9C18-0C74-FAFA-4A59FD334205}"/>
              </a:ext>
            </a:extLst>
          </p:cNvPr>
          <p:cNvPicPr>
            <a:picLocks noChangeAspect="1"/>
          </p:cNvPicPr>
          <p:nvPr/>
        </p:nvPicPr>
        <p:blipFill>
          <a:blip r:embed="rId3"/>
          <a:stretch>
            <a:fillRect/>
          </a:stretch>
        </p:blipFill>
        <p:spPr>
          <a:xfrm>
            <a:off x="391052" y="536230"/>
            <a:ext cx="11409896" cy="5785539"/>
          </a:xfrm>
          <a:prstGeom prst="rect">
            <a:avLst/>
          </a:prstGeom>
        </p:spPr>
      </p:pic>
    </p:spTree>
    <p:extLst>
      <p:ext uri="{BB962C8B-B14F-4D97-AF65-F5344CB8AC3E}">
        <p14:creationId xmlns:p14="http://schemas.microsoft.com/office/powerpoint/2010/main" val="296761942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3CEC7E0-9538-A3AF-6DC4-EBCAE28D24AF}"/>
              </a:ext>
            </a:extLst>
          </p:cNvPr>
          <p:cNvSpPr txBox="1"/>
          <p:nvPr/>
        </p:nvSpPr>
        <p:spPr>
          <a:xfrm>
            <a:off x="3342806" y="163457"/>
            <a:ext cx="5936105" cy="615553"/>
          </a:xfrm>
          <a:prstGeom prst="rect">
            <a:avLst/>
          </a:prstGeom>
          <a:noFill/>
        </p:spPr>
        <p:txBody>
          <a:bodyPr wrap="square" rtlCol="0">
            <a:spAutoFit/>
          </a:bodyPr>
          <a:lstStyle/>
          <a:p>
            <a:r>
              <a:rPr lang="en-US" sz="3400" dirty="0">
                <a:solidFill>
                  <a:schemeClr val="accent1"/>
                </a:solidFill>
                <a:latin typeface="Times New Roman" panose="02020603050405020304" pitchFamily="18" charset="0"/>
                <a:cs typeface="Times New Roman" panose="02020603050405020304" pitchFamily="18" charset="0"/>
              </a:rPr>
              <a:t>PERFORMANCE ANALYSIS</a:t>
            </a:r>
            <a:endParaRPr lang="en-IN" sz="3400" dirty="0">
              <a:solidFill>
                <a:schemeClr val="accent1"/>
              </a:solidFill>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248F5A87-219D-2280-C206-D0713CA099A9}"/>
              </a:ext>
            </a:extLst>
          </p:cNvPr>
          <p:cNvSpPr txBox="1"/>
          <p:nvPr/>
        </p:nvSpPr>
        <p:spPr>
          <a:xfrm>
            <a:off x="2788170" y="5925101"/>
            <a:ext cx="10103370"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1: Performance metrics like precision, recall, f1-score.</a:t>
            </a:r>
            <a:endParaRPr lang="en-IN"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F491DAB-EBE7-1009-25FD-DF1431193E04}"/>
              </a:ext>
            </a:extLst>
          </p:cNvPr>
          <p:cNvPicPr>
            <a:picLocks noChangeAspect="1"/>
          </p:cNvPicPr>
          <p:nvPr/>
        </p:nvPicPr>
        <p:blipFill>
          <a:blip r:embed="rId3"/>
          <a:stretch>
            <a:fillRect/>
          </a:stretch>
        </p:blipFill>
        <p:spPr>
          <a:xfrm>
            <a:off x="884420" y="779010"/>
            <a:ext cx="10583055" cy="4992203"/>
          </a:xfrm>
          <a:prstGeom prst="rect">
            <a:avLst/>
          </a:prstGeom>
        </p:spPr>
      </p:pic>
    </p:spTree>
    <p:extLst>
      <p:ext uri="{BB962C8B-B14F-4D97-AF65-F5344CB8AC3E}">
        <p14:creationId xmlns:p14="http://schemas.microsoft.com/office/powerpoint/2010/main" val="1862666603"/>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A8F56CE-2545-C233-CF1D-71068A8C2E99}"/>
              </a:ext>
            </a:extLst>
          </p:cNvPr>
          <p:cNvSpPr txBox="1"/>
          <p:nvPr/>
        </p:nvSpPr>
        <p:spPr>
          <a:xfrm>
            <a:off x="1481320" y="469394"/>
            <a:ext cx="7632700" cy="5957400"/>
          </a:xfrm>
          <a:prstGeom prst="rect">
            <a:avLst/>
          </a:prstGeom>
          <a:noFill/>
        </p:spPr>
        <p:txBody>
          <a:bodyPr wrap="square">
            <a:spAutoFit/>
          </a:bodyPr>
          <a:lstStyle/>
          <a:p>
            <a:pPr marL="342900" indent="-342900">
              <a:lnSpc>
                <a:spcPct val="150000"/>
              </a:lnSpc>
              <a:buFont typeface="+mj-lt"/>
              <a:buAutoNum type="arabicPeriod"/>
            </a:pPr>
            <a:r>
              <a:rPr lang="en-US" sz="1600" dirty="0">
                <a:latin typeface="Times New Roman" panose="02020603050405020304" pitchFamily="18" charset="0"/>
              </a:rPr>
              <a:t>ABSTRACT</a:t>
            </a:r>
          </a:p>
          <a:p>
            <a:pPr marL="342900" indent="-342900">
              <a:lnSpc>
                <a:spcPct val="150000"/>
              </a:lnSpc>
              <a:buFont typeface="+mj-lt"/>
              <a:buAutoNum type="arabicPeriod"/>
            </a:pPr>
            <a:r>
              <a:rPr lang="en-US" sz="1600" dirty="0">
                <a:latin typeface="Times New Roman" panose="02020603050405020304" pitchFamily="18" charset="0"/>
              </a:rPr>
              <a:t>INTRODUCTION</a:t>
            </a:r>
          </a:p>
          <a:p>
            <a:pPr marL="342900" indent="-342900">
              <a:lnSpc>
                <a:spcPct val="150000"/>
              </a:lnSpc>
              <a:buFont typeface="+mj-lt"/>
              <a:buAutoNum type="arabicPeriod"/>
            </a:pPr>
            <a:r>
              <a:rPr lang="en-US" sz="1600" dirty="0">
                <a:latin typeface="Times New Roman" panose="02020603050405020304" pitchFamily="18" charset="0"/>
              </a:rPr>
              <a:t>EXISTING SYSTEM</a:t>
            </a:r>
          </a:p>
          <a:p>
            <a:pPr marL="342900" indent="-342900">
              <a:lnSpc>
                <a:spcPct val="150000"/>
              </a:lnSpc>
              <a:buFont typeface="+mj-lt"/>
              <a:buAutoNum type="arabicPeriod"/>
            </a:pPr>
            <a:r>
              <a:rPr lang="en-US" sz="1600" dirty="0">
                <a:latin typeface="Times New Roman" panose="02020603050405020304" pitchFamily="18" charset="0"/>
              </a:rPr>
              <a:t>PROPOSED SYSTEM</a:t>
            </a:r>
          </a:p>
          <a:p>
            <a:pPr marL="342900" indent="-342900">
              <a:lnSpc>
                <a:spcPct val="150000"/>
              </a:lnSpc>
              <a:buFont typeface="+mj-lt"/>
              <a:buAutoNum type="arabicPeriod"/>
            </a:pPr>
            <a:r>
              <a:rPr lang="en-IN" sz="1600" dirty="0">
                <a:latin typeface="Times New Roman" panose="02020603050405020304" pitchFamily="18" charset="0"/>
              </a:rPr>
              <a:t>APPLICATIONS</a:t>
            </a:r>
          </a:p>
          <a:p>
            <a:pPr marL="342900" indent="-342900">
              <a:lnSpc>
                <a:spcPct val="150000"/>
              </a:lnSpc>
              <a:buFont typeface="+mj-lt"/>
              <a:buAutoNum type="arabicPeriod"/>
            </a:pPr>
            <a:r>
              <a:rPr lang="en-IN" sz="1600" dirty="0">
                <a:latin typeface="Times New Roman" panose="02020603050405020304" pitchFamily="18" charset="0"/>
              </a:rPr>
              <a:t>REQUIREMENTS</a:t>
            </a:r>
          </a:p>
          <a:p>
            <a:pPr marL="342900" indent="-342900">
              <a:lnSpc>
                <a:spcPct val="150000"/>
              </a:lnSpc>
              <a:buFont typeface="+mj-lt"/>
              <a:buAutoNum type="arabicPeriod"/>
            </a:pPr>
            <a:r>
              <a:rPr lang="en-IN" sz="1600" dirty="0">
                <a:latin typeface="Times New Roman" panose="02020603050405020304" pitchFamily="18" charset="0"/>
              </a:rPr>
              <a:t>LITERATURE SURVERY</a:t>
            </a:r>
          </a:p>
          <a:p>
            <a:pPr marL="342900" indent="-342900">
              <a:lnSpc>
                <a:spcPct val="150000"/>
              </a:lnSpc>
              <a:buFont typeface="+mj-lt"/>
              <a:buAutoNum type="arabicPeriod"/>
            </a:pPr>
            <a:r>
              <a:rPr lang="en-IN" sz="1600" dirty="0">
                <a:latin typeface="Times New Roman" panose="02020603050405020304" pitchFamily="18" charset="0"/>
              </a:rPr>
              <a:t>PROBLEM STATEMENT</a:t>
            </a:r>
          </a:p>
          <a:p>
            <a:pPr marL="342900" indent="-342900">
              <a:lnSpc>
                <a:spcPct val="150000"/>
              </a:lnSpc>
              <a:buFont typeface="+mj-lt"/>
              <a:buAutoNum type="arabicPeriod"/>
            </a:pPr>
            <a:r>
              <a:rPr lang="en-IN" sz="1600" dirty="0">
                <a:latin typeface="Times New Roman" panose="02020603050405020304" pitchFamily="18" charset="0"/>
              </a:rPr>
              <a:t>OBJECTIVES</a:t>
            </a:r>
          </a:p>
          <a:p>
            <a:pPr marL="342900" indent="-342900">
              <a:lnSpc>
                <a:spcPct val="150000"/>
              </a:lnSpc>
              <a:buFont typeface="+mj-lt"/>
              <a:buAutoNum type="arabicPeriod"/>
            </a:pPr>
            <a:r>
              <a:rPr lang="en-IN" sz="1600" dirty="0">
                <a:latin typeface="Times New Roman" panose="02020603050405020304" pitchFamily="18" charset="0"/>
              </a:rPr>
              <a:t>MODULES DESCRIPTION</a:t>
            </a:r>
          </a:p>
          <a:p>
            <a:pPr marL="342900" indent="-342900">
              <a:lnSpc>
                <a:spcPct val="150000"/>
              </a:lnSpc>
              <a:buFont typeface="+mj-lt"/>
              <a:buAutoNum type="arabicPeriod"/>
            </a:pPr>
            <a:r>
              <a:rPr lang="en-IN" sz="1600" dirty="0">
                <a:latin typeface="Times New Roman" panose="02020603050405020304" pitchFamily="18" charset="0"/>
              </a:rPr>
              <a:t>ALGORITHM </a:t>
            </a:r>
          </a:p>
          <a:p>
            <a:pPr marL="342900" indent="-342900">
              <a:lnSpc>
                <a:spcPct val="150000"/>
              </a:lnSpc>
              <a:buFont typeface="+mj-lt"/>
              <a:buAutoNum type="arabicPeriod"/>
            </a:pPr>
            <a:r>
              <a:rPr lang="en-IN" sz="1600" dirty="0">
                <a:latin typeface="Times New Roman" panose="02020603050405020304" pitchFamily="18" charset="0"/>
              </a:rPr>
              <a:t>DESIGN ARCHITECTURE&amp;UML DIAGRAMS</a:t>
            </a:r>
          </a:p>
          <a:p>
            <a:pPr marL="342900" indent="-342900">
              <a:lnSpc>
                <a:spcPct val="150000"/>
              </a:lnSpc>
              <a:buFont typeface="+mj-lt"/>
              <a:buAutoNum type="arabicPeriod"/>
            </a:pPr>
            <a:r>
              <a:rPr lang="en-IN" sz="1600" dirty="0">
                <a:latin typeface="Times New Roman" panose="02020603050405020304" pitchFamily="18" charset="0"/>
              </a:rPr>
              <a:t>TEST CASES</a:t>
            </a:r>
          </a:p>
          <a:p>
            <a:pPr marL="342900" indent="-342900">
              <a:lnSpc>
                <a:spcPct val="150000"/>
              </a:lnSpc>
              <a:buFont typeface="+mj-lt"/>
              <a:buAutoNum type="arabicPeriod"/>
            </a:pPr>
            <a:r>
              <a:rPr lang="en-IN" sz="1600" dirty="0">
                <a:latin typeface="Times New Roman" panose="02020603050405020304" pitchFamily="18" charset="0"/>
              </a:rPr>
              <a:t>RESULTS</a:t>
            </a:r>
          </a:p>
          <a:p>
            <a:pPr marL="342900" indent="-342900">
              <a:lnSpc>
                <a:spcPct val="150000"/>
              </a:lnSpc>
              <a:buFont typeface="+mj-lt"/>
              <a:buAutoNum type="arabicPeriod"/>
            </a:pPr>
            <a:r>
              <a:rPr lang="en-IN" sz="1600" dirty="0">
                <a:latin typeface="Times New Roman" panose="02020603050405020304" pitchFamily="18" charset="0"/>
              </a:rPr>
              <a:t>FUTURE ENHANCEMENTS</a:t>
            </a:r>
          </a:p>
          <a:p>
            <a:pPr marL="342900" indent="-342900">
              <a:lnSpc>
                <a:spcPct val="150000"/>
              </a:lnSpc>
              <a:buFont typeface="+mj-lt"/>
              <a:buAutoNum type="arabicPeriod"/>
            </a:pPr>
            <a:r>
              <a:rPr lang="en-IN" sz="1600" dirty="0">
                <a:latin typeface="Times New Roman" panose="02020603050405020304" pitchFamily="18" charset="0"/>
              </a:rPr>
              <a:t>REFERENCES</a:t>
            </a:r>
          </a:p>
        </p:txBody>
      </p:sp>
      <p:sp>
        <p:nvSpPr>
          <p:cNvPr id="4" name="TextBox 3">
            <a:extLst>
              <a:ext uri="{FF2B5EF4-FFF2-40B4-BE49-F238E27FC236}">
                <a16:creationId xmlns:a16="http://schemas.microsoft.com/office/drawing/2014/main" id="{65595426-7BAF-5AC9-DBDC-CE8A4694ACE4}"/>
              </a:ext>
            </a:extLst>
          </p:cNvPr>
          <p:cNvSpPr txBox="1"/>
          <p:nvPr/>
        </p:nvSpPr>
        <p:spPr>
          <a:xfrm>
            <a:off x="3366541" y="115451"/>
            <a:ext cx="5003800" cy="615553"/>
          </a:xfrm>
          <a:prstGeom prst="rect">
            <a:avLst/>
          </a:prstGeom>
          <a:noFill/>
        </p:spPr>
        <p:txBody>
          <a:bodyPr wrap="square" rtlCol="0">
            <a:spAutoFit/>
          </a:bodyPr>
          <a:lstStyle/>
          <a:p>
            <a:pPr algn="ctr"/>
            <a:r>
              <a:rPr lang="en-IN" sz="3400" b="1" dirty="0">
                <a:solidFill>
                  <a:schemeClr val="accent1"/>
                </a:solidFill>
                <a:latin typeface="Times New Roman" panose="02020603050405020304" pitchFamily="18" charset="0"/>
                <a:cs typeface="Times New Roman" panose="02020603050405020304" pitchFamily="18" charset="0"/>
              </a:rPr>
              <a:t>OUTLINE</a:t>
            </a:r>
          </a:p>
        </p:txBody>
      </p:sp>
    </p:spTree>
    <p:extLst>
      <p:ext uri="{BB962C8B-B14F-4D97-AF65-F5344CB8AC3E}">
        <p14:creationId xmlns:p14="http://schemas.microsoft.com/office/powerpoint/2010/main" val="141832400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0B27E0C-3830-1B75-81EB-30A63DEBC8CE}"/>
              </a:ext>
            </a:extLst>
          </p:cNvPr>
          <p:cNvPicPr>
            <a:picLocks noChangeAspect="1"/>
          </p:cNvPicPr>
          <p:nvPr/>
        </p:nvPicPr>
        <p:blipFill>
          <a:blip r:embed="rId3"/>
          <a:stretch>
            <a:fillRect/>
          </a:stretch>
        </p:blipFill>
        <p:spPr>
          <a:xfrm>
            <a:off x="1019332" y="336398"/>
            <a:ext cx="9938478" cy="5003331"/>
          </a:xfrm>
          <a:prstGeom prst="rect">
            <a:avLst/>
          </a:prstGeom>
        </p:spPr>
      </p:pic>
      <p:sp>
        <p:nvSpPr>
          <p:cNvPr id="4" name="TextBox 3">
            <a:extLst>
              <a:ext uri="{FF2B5EF4-FFF2-40B4-BE49-F238E27FC236}">
                <a16:creationId xmlns:a16="http://schemas.microsoft.com/office/drawing/2014/main" id="{D81A6001-57E3-710D-9E64-FB19112977A5}"/>
              </a:ext>
            </a:extLst>
          </p:cNvPr>
          <p:cNvSpPr txBox="1"/>
          <p:nvPr/>
        </p:nvSpPr>
        <p:spPr>
          <a:xfrm>
            <a:off x="1234190" y="5324739"/>
            <a:ext cx="10113364"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2: The figure shows the model accuracy during training phase and validation phase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38047445"/>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5F7EB1-39F5-0C9A-BB76-E5AE896BB3B7}"/>
              </a:ext>
            </a:extLst>
          </p:cNvPr>
          <p:cNvPicPr>
            <a:picLocks noChangeAspect="1"/>
          </p:cNvPicPr>
          <p:nvPr/>
        </p:nvPicPr>
        <p:blipFill>
          <a:blip r:embed="rId3"/>
          <a:stretch>
            <a:fillRect/>
          </a:stretch>
        </p:blipFill>
        <p:spPr>
          <a:xfrm>
            <a:off x="944381" y="197671"/>
            <a:ext cx="10732958" cy="5671329"/>
          </a:xfrm>
          <a:prstGeom prst="rect">
            <a:avLst/>
          </a:prstGeom>
        </p:spPr>
      </p:pic>
      <p:sp>
        <p:nvSpPr>
          <p:cNvPr id="4" name="TextBox 3">
            <a:extLst>
              <a:ext uri="{FF2B5EF4-FFF2-40B4-BE49-F238E27FC236}">
                <a16:creationId xmlns:a16="http://schemas.microsoft.com/office/drawing/2014/main" id="{67B4DE29-0CD0-7E76-E33F-055ED1D761B5}"/>
              </a:ext>
            </a:extLst>
          </p:cNvPr>
          <p:cNvSpPr txBox="1"/>
          <p:nvPr/>
        </p:nvSpPr>
        <p:spPr>
          <a:xfrm>
            <a:off x="944381" y="5876144"/>
            <a:ext cx="10732958" cy="830997"/>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3: Confusion matrix for the plant disease prediction system where all the 38 diseases are taken into consideration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73215838"/>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238C2043-FBBF-8E10-9E3F-17642C5C9E10}"/>
              </a:ext>
            </a:extLst>
          </p:cNvPr>
          <p:cNvPicPr>
            <a:picLocks noChangeAspect="1"/>
          </p:cNvPicPr>
          <p:nvPr/>
        </p:nvPicPr>
        <p:blipFill>
          <a:blip r:embed="rId3"/>
          <a:stretch>
            <a:fillRect/>
          </a:stretch>
        </p:blipFill>
        <p:spPr>
          <a:xfrm>
            <a:off x="599441" y="985880"/>
            <a:ext cx="11226799" cy="4095786"/>
          </a:xfrm>
          <a:prstGeom prst="rect">
            <a:avLst/>
          </a:prstGeom>
        </p:spPr>
      </p:pic>
      <p:sp>
        <p:nvSpPr>
          <p:cNvPr id="4" name="TextBox 3">
            <a:extLst>
              <a:ext uri="{FF2B5EF4-FFF2-40B4-BE49-F238E27FC236}">
                <a16:creationId xmlns:a16="http://schemas.microsoft.com/office/drawing/2014/main" id="{71BF5DE1-8732-E6FE-A7A0-562BA30F7036}"/>
              </a:ext>
            </a:extLst>
          </p:cNvPr>
          <p:cNvSpPr txBox="1"/>
          <p:nvPr/>
        </p:nvSpPr>
        <p:spPr>
          <a:xfrm>
            <a:off x="2773180" y="361092"/>
            <a:ext cx="6700604" cy="615553"/>
          </a:xfrm>
          <a:prstGeom prst="rect">
            <a:avLst/>
          </a:prstGeom>
          <a:noFill/>
        </p:spPr>
        <p:txBody>
          <a:bodyPr wrap="square" rtlCol="0">
            <a:spAutoFit/>
          </a:bodyPr>
          <a:lstStyle/>
          <a:p>
            <a:pPr algn="ctr"/>
            <a:r>
              <a:rPr lang="en-US" sz="3400" b="1" dirty="0">
                <a:solidFill>
                  <a:schemeClr val="accent1"/>
                </a:solidFill>
                <a:latin typeface="Times New Roman" panose="02020603050405020304" pitchFamily="18" charset="0"/>
                <a:cs typeface="Times New Roman" panose="02020603050405020304" pitchFamily="18" charset="0"/>
              </a:rPr>
              <a:t>RESULTS</a:t>
            </a:r>
            <a:endParaRPr lang="en-IN" sz="3400" b="1" dirty="0">
              <a:solidFill>
                <a:schemeClr val="accent1"/>
              </a:solidFill>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DAEAE33-9BEB-0045-6AA9-8A2E1CF6F52B}"/>
              </a:ext>
            </a:extLst>
          </p:cNvPr>
          <p:cNvSpPr txBox="1"/>
          <p:nvPr/>
        </p:nvSpPr>
        <p:spPr>
          <a:xfrm>
            <a:off x="449706" y="5641287"/>
            <a:ext cx="11376534" cy="830997"/>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Fig 1: Home page where the user can upload the leaf image with phone number and preferred language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235870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602FEE-3583-EA85-F825-3951B716B61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974361" y="360610"/>
            <a:ext cx="10658005" cy="4930917"/>
          </a:xfrm>
          <a:prstGeom prst="rect">
            <a:avLst/>
          </a:prstGeom>
          <a:noFill/>
          <a:ln>
            <a:noFill/>
          </a:ln>
        </p:spPr>
      </p:pic>
      <p:sp>
        <p:nvSpPr>
          <p:cNvPr id="3" name="TextBox 2">
            <a:extLst>
              <a:ext uri="{FF2B5EF4-FFF2-40B4-BE49-F238E27FC236}">
                <a16:creationId xmlns:a16="http://schemas.microsoft.com/office/drawing/2014/main" id="{5372C336-75EC-125E-0F64-34C6878BD83A}"/>
              </a:ext>
            </a:extLst>
          </p:cNvPr>
          <p:cNvSpPr txBox="1"/>
          <p:nvPr/>
        </p:nvSpPr>
        <p:spPr>
          <a:xfrm>
            <a:off x="524656" y="5291528"/>
            <a:ext cx="11107710" cy="1200329"/>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Fig 2: Image uploaded page where the image which the user has given is shown with the mobile number and preferred language.</a:t>
            </a:r>
            <a:endParaRPr lang="en-IN" sz="2400" dirty="0">
              <a:latin typeface="Times New Roman" panose="02020603050405020304" pitchFamily="18" charset="0"/>
              <a:cs typeface="Times New Roman" panose="02020603050405020304" pitchFamily="18" charset="0"/>
            </a:endParaRPr>
          </a:p>
          <a:p>
            <a:pPr algn="just"/>
            <a:endParaRPr lang="en-IN" sz="2400" dirty="0"/>
          </a:p>
        </p:txBody>
      </p:sp>
    </p:spTree>
    <p:extLst>
      <p:ext uri="{BB962C8B-B14F-4D97-AF65-F5344CB8AC3E}">
        <p14:creationId xmlns:p14="http://schemas.microsoft.com/office/powerpoint/2010/main" val="2615623445"/>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54B9539-671A-9671-332A-CD0FCA81BE49}"/>
              </a:ext>
            </a:extLst>
          </p:cNvPr>
          <p:cNvPicPr>
            <a:picLocks noChangeAspect="1"/>
          </p:cNvPicPr>
          <p:nvPr/>
        </p:nvPicPr>
        <p:blipFill>
          <a:blip r:embed="rId3"/>
          <a:stretch>
            <a:fillRect/>
          </a:stretch>
        </p:blipFill>
        <p:spPr>
          <a:xfrm>
            <a:off x="689548" y="292087"/>
            <a:ext cx="10837888" cy="5286964"/>
          </a:xfrm>
          <a:prstGeom prst="rect">
            <a:avLst/>
          </a:prstGeom>
        </p:spPr>
      </p:pic>
      <p:sp>
        <p:nvSpPr>
          <p:cNvPr id="7" name="TextBox 6">
            <a:extLst>
              <a:ext uri="{FF2B5EF4-FFF2-40B4-BE49-F238E27FC236}">
                <a16:creationId xmlns:a16="http://schemas.microsoft.com/office/drawing/2014/main" id="{1FD18E64-B4FF-1D7C-E419-C21F598C8FC3}"/>
              </a:ext>
            </a:extLst>
          </p:cNvPr>
          <p:cNvSpPr txBox="1"/>
          <p:nvPr/>
        </p:nvSpPr>
        <p:spPr>
          <a:xfrm>
            <a:off x="3511447" y="5579051"/>
            <a:ext cx="6093500"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Fig 3: Drop-down menu of preferred languages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12283030"/>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2FCCC5D-0826-4D26-4A25-F53D3968C635}"/>
              </a:ext>
            </a:extLst>
          </p:cNvPr>
          <p:cNvSpPr txBox="1"/>
          <p:nvPr/>
        </p:nvSpPr>
        <p:spPr>
          <a:xfrm>
            <a:off x="3046751" y="3102087"/>
            <a:ext cx="6093500" cy="646331"/>
          </a:xfrm>
          <a:prstGeom prst="rect">
            <a:avLst/>
          </a:prstGeom>
          <a:noFill/>
        </p:spPr>
        <p:txBody>
          <a:bodyPr wrap="square">
            <a:spAutoFit/>
          </a:bodyPr>
          <a:lstStyle/>
          <a:p>
            <a:r>
              <a:rPr lang="en-IN" dirty="0"/>
              <a:t>https://drive.google.com/file/d/15uG71xt8XECEyvMkeEfEItlpxUIesZVb/view?usp=drive_link</a:t>
            </a:r>
          </a:p>
        </p:txBody>
      </p:sp>
    </p:spTree>
    <p:extLst>
      <p:ext uri="{BB962C8B-B14F-4D97-AF65-F5344CB8AC3E}">
        <p14:creationId xmlns:p14="http://schemas.microsoft.com/office/powerpoint/2010/main" val="3089833240"/>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D929BBBD-780C-C285-E584-FE532296AF4C}"/>
              </a:ext>
            </a:extLst>
          </p:cNvPr>
          <p:cNvPicPr>
            <a:picLocks noChangeAspect="1"/>
          </p:cNvPicPr>
          <p:nvPr/>
        </p:nvPicPr>
        <p:blipFill>
          <a:blip r:embed="rId3"/>
          <a:stretch>
            <a:fillRect/>
          </a:stretch>
        </p:blipFill>
        <p:spPr>
          <a:xfrm>
            <a:off x="482600" y="269823"/>
            <a:ext cx="11226799" cy="5471410"/>
          </a:xfrm>
          <a:prstGeom prst="rect">
            <a:avLst/>
          </a:prstGeom>
        </p:spPr>
      </p:pic>
      <p:sp>
        <p:nvSpPr>
          <p:cNvPr id="4" name="TextBox 3">
            <a:extLst>
              <a:ext uri="{FF2B5EF4-FFF2-40B4-BE49-F238E27FC236}">
                <a16:creationId xmlns:a16="http://schemas.microsoft.com/office/drawing/2014/main" id="{308323F9-6732-277A-FFAD-06BB1DAE2727}"/>
              </a:ext>
            </a:extLst>
          </p:cNvPr>
          <p:cNvSpPr txBox="1"/>
          <p:nvPr/>
        </p:nvSpPr>
        <p:spPr>
          <a:xfrm>
            <a:off x="482600" y="5870932"/>
            <a:ext cx="11344639" cy="830997"/>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Fig 4: Output page where the crop disease is predicted and it is shown with the highlighted part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32854771"/>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3" name="Picture 2" descr="Screens screenshot of a phone&#10;&#10;AI-generated content may be incorrect.">
            <a:extLst>
              <a:ext uri="{FF2B5EF4-FFF2-40B4-BE49-F238E27FC236}">
                <a16:creationId xmlns:a16="http://schemas.microsoft.com/office/drawing/2014/main" id="{706B08EA-7D0F-5B26-F848-D8D50C2981D4}"/>
              </a:ext>
            </a:extLst>
          </p:cNvPr>
          <p:cNvPicPr>
            <a:picLocks noChangeAspect="1"/>
          </p:cNvPicPr>
          <p:nvPr/>
        </p:nvPicPr>
        <p:blipFill>
          <a:blip r:embed="rId3"/>
          <a:stretch>
            <a:fillRect/>
          </a:stretch>
        </p:blipFill>
        <p:spPr>
          <a:xfrm>
            <a:off x="3102963" y="419725"/>
            <a:ext cx="5081666" cy="5556885"/>
          </a:xfrm>
          <a:prstGeom prst="rect">
            <a:avLst/>
          </a:prstGeom>
        </p:spPr>
      </p:pic>
      <p:sp>
        <p:nvSpPr>
          <p:cNvPr id="4" name="TextBox 3">
            <a:extLst>
              <a:ext uri="{FF2B5EF4-FFF2-40B4-BE49-F238E27FC236}">
                <a16:creationId xmlns:a16="http://schemas.microsoft.com/office/drawing/2014/main" id="{849D60E4-33A7-9B80-AF7C-950EC9AE3311}"/>
              </a:ext>
            </a:extLst>
          </p:cNvPr>
          <p:cNvSpPr txBox="1"/>
          <p:nvPr/>
        </p:nvSpPr>
        <p:spPr>
          <a:xfrm>
            <a:off x="2252272" y="5976610"/>
            <a:ext cx="7806127" cy="461665"/>
          </a:xfrm>
          <a:prstGeom prst="rect">
            <a:avLst/>
          </a:prstGeom>
          <a:noFill/>
        </p:spPr>
        <p:txBody>
          <a:bodyPr wrap="square">
            <a:spAutoFit/>
          </a:bodyPr>
          <a:lstStyle/>
          <a:p>
            <a:pPr algn="just"/>
            <a:r>
              <a:rPr lang="en-US" sz="2400" dirty="0">
                <a:latin typeface="Times New Roman" panose="02020603050405020304" pitchFamily="18" charset="0"/>
                <a:cs typeface="Times New Roman" panose="02020603050405020304" pitchFamily="18" charset="0"/>
              </a:rPr>
              <a:t>Fig 5: Notification sent to the registered mobile number</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9683243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60A58BF0-A426-E82C-6D04-E97A3CC53D47}"/>
              </a:ext>
            </a:extLst>
          </p:cNvPr>
          <p:cNvPicPr>
            <a:picLocks noChangeAspect="1"/>
          </p:cNvPicPr>
          <p:nvPr/>
        </p:nvPicPr>
        <p:blipFill>
          <a:blip r:embed="rId3"/>
          <a:stretch>
            <a:fillRect/>
          </a:stretch>
        </p:blipFill>
        <p:spPr>
          <a:xfrm>
            <a:off x="572974" y="254831"/>
            <a:ext cx="11046051" cy="5209929"/>
          </a:xfrm>
          <a:prstGeom prst="rect">
            <a:avLst/>
          </a:prstGeom>
        </p:spPr>
      </p:pic>
      <p:sp>
        <p:nvSpPr>
          <p:cNvPr id="4" name="TextBox 3">
            <a:extLst>
              <a:ext uri="{FF2B5EF4-FFF2-40B4-BE49-F238E27FC236}">
                <a16:creationId xmlns:a16="http://schemas.microsoft.com/office/drawing/2014/main" id="{13C99434-49C0-5304-7BA7-D2070A7CB288}"/>
              </a:ext>
            </a:extLst>
          </p:cNvPr>
          <p:cNvSpPr txBox="1"/>
          <p:nvPr/>
        </p:nvSpPr>
        <p:spPr>
          <a:xfrm>
            <a:off x="1948721" y="5846164"/>
            <a:ext cx="8514413"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6: Report is generated by clicking on the “generate report” .</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25933725"/>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157B08D-D99D-0DB6-0DC5-4990DD718AD2}"/>
              </a:ext>
            </a:extLst>
          </p:cNvPr>
          <p:cNvSpPr txBox="1"/>
          <p:nvPr/>
        </p:nvSpPr>
        <p:spPr>
          <a:xfrm>
            <a:off x="2623279" y="5822297"/>
            <a:ext cx="8904157" cy="461665"/>
          </a:xfrm>
          <a:prstGeom prst="rect">
            <a:avLst/>
          </a:prstGeom>
          <a:noFill/>
        </p:spPr>
        <p:txBody>
          <a:bodyPr wrap="square" rtlCol="0">
            <a:spAutoFit/>
          </a:bodyPr>
          <a:lstStyle/>
          <a:p>
            <a:r>
              <a:rPr lang="en-US" sz="2400" dirty="0">
                <a:latin typeface="Times New Roman" panose="02020603050405020304" pitchFamily="18" charset="0"/>
                <a:cs typeface="Times New Roman" panose="02020603050405020304" pitchFamily="18" charset="0"/>
              </a:rPr>
              <a:t>Fig 7: Prediction of corn (gray) leaf spot disease</a:t>
            </a:r>
            <a:endParaRPr lang="en-IN" sz="2400"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9376490-0A32-8F67-18BD-F978CC76C9AF}"/>
              </a:ext>
            </a:extLst>
          </p:cNvPr>
          <p:cNvPicPr>
            <a:picLocks noChangeAspect="1"/>
          </p:cNvPicPr>
          <p:nvPr/>
        </p:nvPicPr>
        <p:blipFill>
          <a:blip r:embed="rId3"/>
          <a:stretch>
            <a:fillRect/>
          </a:stretch>
        </p:blipFill>
        <p:spPr>
          <a:xfrm>
            <a:off x="331636" y="702643"/>
            <a:ext cx="4000521" cy="4505954"/>
          </a:xfrm>
          <a:prstGeom prst="rect">
            <a:avLst/>
          </a:prstGeom>
        </p:spPr>
      </p:pic>
      <p:pic>
        <p:nvPicPr>
          <p:cNvPr id="8" name="Picture 7">
            <a:extLst>
              <a:ext uri="{FF2B5EF4-FFF2-40B4-BE49-F238E27FC236}">
                <a16:creationId xmlns:a16="http://schemas.microsoft.com/office/drawing/2014/main" id="{D7640795-769F-3FE2-3548-1751F9903AC9}"/>
              </a:ext>
            </a:extLst>
          </p:cNvPr>
          <p:cNvPicPr>
            <a:picLocks noChangeAspect="1"/>
          </p:cNvPicPr>
          <p:nvPr/>
        </p:nvPicPr>
        <p:blipFill>
          <a:blip r:embed="rId4"/>
          <a:stretch>
            <a:fillRect/>
          </a:stretch>
        </p:blipFill>
        <p:spPr>
          <a:xfrm>
            <a:off x="4332157" y="574038"/>
            <a:ext cx="3957404" cy="4763165"/>
          </a:xfrm>
          <a:prstGeom prst="rect">
            <a:avLst/>
          </a:prstGeom>
        </p:spPr>
      </p:pic>
      <p:pic>
        <p:nvPicPr>
          <p:cNvPr id="10" name="Picture 9">
            <a:extLst>
              <a:ext uri="{FF2B5EF4-FFF2-40B4-BE49-F238E27FC236}">
                <a16:creationId xmlns:a16="http://schemas.microsoft.com/office/drawing/2014/main" id="{BBF23AF5-0155-C154-5CC6-6454D4C61387}"/>
              </a:ext>
            </a:extLst>
          </p:cNvPr>
          <p:cNvPicPr>
            <a:picLocks noChangeAspect="1"/>
          </p:cNvPicPr>
          <p:nvPr/>
        </p:nvPicPr>
        <p:blipFill>
          <a:blip r:embed="rId5"/>
          <a:stretch>
            <a:fillRect/>
          </a:stretch>
        </p:blipFill>
        <p:spPr>
          <a:xfrm>
            <a:off x="8289561" y="702643"/>
            <a:ext cx="3825324" cy="4152275"/>
          </a:xfrm>
          <a:prstGeom prst="rect">
            <a:avLst/>
          </a:prstGeom>
        </p:spPr>
      </p:pic>
    </p:spTree>
    <p:extLst>
      <p:ext uri="{BB962C8B-B14F-4D97-AF65-F5344CB8AC3E}">
        <p14:creationId xmlns:p14="http://schemas.microsoft.com/office/powerpoint/2010/main" val="894077341"/>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6" name="explode.wav"/>
          </p:stSnd>
        </p:sndAc>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1051E5-0E5E-0797-2C71-AED29BC54F5A}"/>
              </a:ext>
            </a:extLst>
          </p:cNvPr>
          <p:cNvSpPr>
            <a:spLocks noGrp="1"/>
          </p:cNvSpPr>
          <p:nvPr>
            <p:ph type="title"/>
          </p:nvPr>
        </p:nvSpPr>
        <p:spPr>
          <a:xfrm>
            <a:off x="1295400" y="356017"/>
            <a:ext cx="9601200" cy="738266"/>
          </a:xfrm>
        </p:spPr>
        <p:txBody>
          <a:bodyPr>
            <a:normAutofit/>
          </a:bodyPr>
          <a:lstStyle/>
          <a:p>
            <a:pPr algn="ctr"/>
            <a:r>
              <a:rPr lang="en-IN" sz="3400" b="1" dirty="0">
                <a:latin typeface="Times New Roman" panose="02020603050405020304" pitchFamily="18" charset="0"/>
                <a:cs typeface="Times New Roman" panose="02020603050405020304" pitchFamily="18" charset="0"/>
              </a:rPr>
              <a:t>ABSTRACT</a:t>
            </a:r>
          </a:p>
        </p:txBody>
      </p:sp>
      <p:sp>
        <p:nvSpPr>
          <p:cNvPr id="3" name="Content Placeholder 2">
            <a:extLst>
              <a:ext uri="{FF2B5EF4-FFF2-40B4-BE49-F238E27FC236}">
                <a16:creationId xmlns:a16="http://schemas.microsoft.com/office/drawing/2014/main" id="{B95B5AC3-C6AE-BE53-D71A-6F2E069C20E8}"/>
              </a:ext>
            </a:extLst>
          </p:cNvPr>
          <p:cNvSpPr>
            <a:spLocks noGrp="1"/>
          </p:cNvSpPr>
          <p:nvPr>
            <p:ph idx="1"/>
          </p:nvPr>
        </p:nvSpPr>
        <p:spPr>
          <a:xfrm>
            <a:off x="800100" y="1094283"/>
            <a:ext cx="10591800" cy="3581400"/>
          </a:xfrm>
        </p:spPr>
        <p:txBody>
          <a:bodyPr>
            <a:noAutofit/>
          </a:bodyPr>
          <a:lstStyle/>
          <a:p>
            <a:pPr algn="just">
              <a:lnSpc>
                <a:spcPct val="115000"/>
              </a:lnSpc>
              <a:spcAft>
                <a:spcPts val="800"/>
              </a:spcAft>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health of crops is vital for ensuring a stable and productive farming ecosystem, but diseases can spread quickly, causing significant crop damage and financial loss. Detecting and diagnosing plant diseases early is a challenging yet crucial task for farmers. This project aims to develop an </a:t>
            </a:r>
            <a:r>
              <a:rPr lang="en-IN"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AI-powered Plant Disease Prediction System</a:t>
            </a: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that uses advanced machine learning and image processing techniques to predict potential plant diseases before they spread, allowing farmers to take timely action.</a:t>
            </a:r>
          </a:p>
          <a:p>
            <a:pPr algn="just">
              <a:lnSpc>
                <a:spcPct val="115000"/>
              </a:lnSpc>
              <a:spcAft>
                <a:spcPts val="800"/>
              </a:spcAft>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By leveraging AI algorithms and a robust dataset of plant images, the system </a:t>
            </a:r>
            <a:r>
              <a:rPr lang="en-IN" sz="1600" kern="100" dirty="0" err="1">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analyzes</a:t>
            </a: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plant health by identifying early signs of disease through visual patterns such as discoloration, spots, and deformations. Using </a:t>
            </a:r>
            <a:r>
              <a:rPr lang="en-IN"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Convolutional Neural Networks (CNNs)</a:t>
            </a: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the system not only detects visible symptoms but also predicts the likelihood of disease progression based on environmental factors like temperature, humidity, and soil conditions.</a:t>
            </a:r>
          </a:p>
          <a:p>
            <a:pPr algn="just">
              <a:lnSpc>
                <a:spcPct val="115000"/>
              </a:lnSpc>
              <a:spcAft>
                <a:spcPts val="800"/>
              </a:spcAft>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Farmers will be able to upload images of their crops through a </a:t>
            </a:r>
            <a:r>
              <a:rPr lang="en-IN" sz="1600" b="1"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user-friendly web application</a:t>
            </a: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where the system will predict possible diseases, assess the severity, and offer recommendations for preventative measures or treatments. This proactive approach helps farmers minimize the impact of plant diseases, reduce pesticide use, and optimize crop yields. The farmer will receive the message in his/her own mother tongue through any messaging app or through the user-friendly web application.</a:t>
            </a:r>
          </a:p>
          <a:p>
            <a:pPr algn="just">
              <a:lnSpc>
                <a:spcPct val="115000"/>
              </a:lnSpc>
              <a:spcAft>
                <a:spcPts val="800"/>
              </a:spcAft>
            </a:pPr>
            <a:r>
              <a:rPr lang="en-IN" sz="1600" kern="1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With this AI-powered prediction system, farmers can work smarter, not harder, by staying ahead of potential outbreaks, ensuring healthier crops, increasing their profits and contributing to more sustainable farming practices.</a:t>
            </a:r>
          </a:p>
          <a:p>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21730566"/>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descr="A screenshot of a computer&#10;&#10;AI-generated content may be incorrect.">
            <a:extLst>
              <a:ext uri="{FF2B5EF4-FFF2-40B4-BE49-F238E27FC236}">
                <a16:creationId xmlns:a16="http://schemas.microsoft.com/office/drawing/2014/main" id="{4720FD9A-F4BA-148D-EE2A-168A1E1961FD}"/>
              </a:ext>
            </a:extLst>
          </p:cNvPr>
          <p:cNvPicPr>
            <a:picLocks noChangeAspect="1"/>
          </p:cNvPicPr>
          <p:nvPr/>
        </p:nvPicPr>
        <p:blipFill>
          <a:blip r:embed="rId3"/>
          <a:stretch>
            <a:fillRect/>
          </a:stretch>
        </p:blipFill>
        <p:spPr>
          <a:xfrm>
            <a:off x="308147" y="998242"/>
            <a:ext cx="4098961" cy="4591691"/>
          </a:xfrm>
          <a:prstGeom prst="rect">
            <a:avLst/>
          </a:prstGeom>
        </p:spPr>
      </p:pic>
      <p:pic>
        <p:nvPicPr>
          <p:cNvPr id="11" name="Picture 10">
            <a:extLst>
              <a:ext uri="{FF2B5EF4-FFF2-40B4-BE49-F238E27FC236}">
                <a16:creationId xmlns:a16="http://schemas.microsoft.com/office/drawing/2014/main" id="{95961C03-5631-8AE9-D5E0-768231E6BC71}"/>
              </a:ext>
            </a:extLst>
          </p:cNvPr>
          <p:cNvPicPr>
            <a:picLocks noChangeAspect="1"/>
          </p:cNvPicPr>
          <p:nvPr/>
        </p:nvPicPr>
        <p:blipFill>
          <a:blip r:embed="rId4"/>
          <a:stretch>
            <a:fillRect/>
          </a:stretch>
        </p:blipFill>
        <p:spPr>
          <a:xfrm>
            <a:off x="4407108" y="912505"/>
            <a:ext cx="4515480" cy="4677428"/>
          </a:xfrm>
          <a:prstGeom prst="rect">
            <a:avLst/>
          </a:prstGeom>
        </p:spPr>
      </p:pic>
      <p:pic>
        <p:nvPicPr>
          <p:cNvPr id="13" name="Picture 12">
            <a:extLst>
              <a:ext uri="{FF2B5EF4-FFF2-40B4-BE49-F238E27FC236}">
                <a16:creationId xmlns:a16="http://schemas.microsoft.com/office/drawing/2014/main" id="{9FB44562-CFAF-4A07-1037-D38D6EA55E25}"/>
              </a:ext>
            </a:extLst>
          </p:cNvPr>
          <p:cNvPicPr>
            <a:picLocks noChangeAspect="1"/>
          </p:cNvPicPr>
          <p:nvPr/>
        </p:nvPicPr>
        <p:blipFill>
          <a:blip r:embed="rId5"/>
          <a:stretch>
            <a:fillRect/>
          </a:stretch>
        </p:blipFill>
        <p:spPr>
          <a:xfrm>
            <a:off x="8810322" y="1146875"/>
            <a:ext cx="3381678" cy="4076053"/>
          </a:xfrm>
          <a:prstGeom prst="rect">
            <a:avLst/>
          </a:prstGeom>
        </p:spPr>
      </p:pic>
      <p:sp>
        <p:nvSpPr>
          <p:cNvPr id="15" name="TextBox 14">
            <a:extLst>
              <a:ext uri="{FF2B5EF4-FFF2-40B4-BE49-F238E27FC236}">
                <a16:creationId xmlns:a16="http://schemas.microsoft.com/office/drawing/2014/main" id="{04DBDFA4-49CB-B3A4-61FE-AE6B3AD9FE99}"/>
              </a:ext>
            </a:extLst>
          </p:cNvPr>
          <p:cNvSpPr txBox="1"/>
          <p:nvPr/>
        </p:nvSpPr>
        <p:spPr>
          <a:xfrm>
            <a:off x="2398426" y="5675670"/>
            <a:ext cx="7315713"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Fig 8: Prediction of </a:t>
            </a:r>
            <a:r>
              <a:rPr lang="en-US" sz="2400" dirty="0" err="1">
                <a:latin typeface="Times New Roman" panose="02020603050405020304" pitchFamily="18" charset="0"/>
                <a:cs typeface="Times New Roman" panose="02020603050405020304" pitchFamily="18" charset="0"/>
              </a:rPr>
              <a:t>pepper_bell_bacterial_spot</a:t>
            </a:r>
            <a:r>
              <a:rPr lang="en-US" sz="2400" dirty="0">
                <a:latin typeface="Times New Roman" panose="02020603050405020304" pitchFamily="18" charset="0"/>
                <a:cs typeface="Times New Roman" panose="02020603050405020304" pitchFamily="18" charset="0"/>
              </a:rPr>
              <a:t> disease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82501710"/>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6" name="explode.wav"/>
          </p:stSnd>
        </p:sndAc>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 number&#10;&#10;AI-generated content may be incorrect.">
            <a:extLst>
              <a:ext uri="{FF2B5EF4-FFF2-40B4-BE49-F238E27FC236}">
                <a16:creationId xmlns:a16="http://schemas.microsoft.com/office/drawing/2014/main" id="{899C46C8-85A0-483E-5544-4748AB1DDE54}"/>
              </a:ext>
            </a:extLst>
          </p:cNvPr>
          <p:cNvPicPr>
            <a:picLocks noChangeAspect="1"/>
          </p:cNvPicPr>
          <p:nvPr/>
        </p:nvPicPr>
        <p:blipFill>
          <a:blip r:embed="rId3"/>
          <a:stretch>
            <a:fillRect/>
          </a:stretch>
        </p:blipFill>
        <p:spPr>
          <a:xfrm>
            <a:off x="225772" y="1082444"/>
            <a:ext cx="4256288" cy="4134133"/>
          </a:xfrm>
          <a:prstGeom prst="rect">
            <a:avLst/>
          </a:prstGeom>
        </p:spPr>
      </p:pic>
      <p:pic>
        <p:nvPicPr>
          <p:cNvPr id="5" name="Picture 4" descr="A screenshot of a cell phone&#10;&#10;AI-generated content may be incorrect.">
            <a:extLst>
              <a:ext uri="{FF2B5EF4-FFF2-40B4-BE49-F238E27FC236}">
                <a16:creationId xmlns:a16="http://schemas.microsoft.com/office/drawing/2014/main" id="{63FFF544-27F1-5926-BDDD-5B97042B1D1A}"/>
              </a:ext>
            </a:extLst>
          </p:cNvPr>
          <p:cNvPicPr>
            <a:picLocks noChangeAspect="1"/>
          </p:cNvPicPr>
          <p:nvPr/>
        </p:nvPicPr>
        <p:blipFill>
          <a:blip r:embed="rId4"/>
          <a:stretch>
            <a:fillRect/>
          </a:stretch>
        </p:blipFill>
        <p:spPr>
          <a:xfrm>
            <a:off x="4417103" y="971207"/>
            <a:ext cx="4286848" cy="4245370"/>
          </a:xfrm>
          <a:prstGeom prst="rect">
            <a:avLst/>
          </a:prstGeom>
        </p:spPr>
      </p:pic>
      <p:pic>
        <p:nvPicPr>
          <p:cNvPr id="7" name="Picture 6" descr="A black background with white text&#10;&#10;AI-generated content may be incorrect.">
            <a:extLst>
              <a:ext uri="{FF2B5EF4-FFF2-40B4-BE49-F238E27FC236}">
                <a16:creationId xmlns:a16="http://schemas.microsoft.com/office/drawing/2014/main" id="{CE2B56A8-8CC7-1EA6-1882-8FC27F3F0E90}"/>
              </a:ext>
            </a:extLst>
          </p:cNvPr>
          <p:cNvPicPr>
            <a:picLocks noChangeAspect="1"/>
          </p:cNvPicPr>
          <p:nvPr/>
        </p:nvPicPr>
        <p:blipFill>
          <a:blip r:embed="rId5"/>
          <a:stretch>
            <a:fillRect/>
          </a:stretch>
        </p:blipFill>
        <p:spPr>
          <a:xfrm>
            <a:off x="8666223" y="1229194"/>
            <a:ext cx="3300005" cy="3987384"/>
          </a:xfrm>
          <a:prstGeom prst="rect">
            <a:avLst/>
          </a:prstGeom>
        </p:spPr>
      </p:pic>
      <p:sp>
        <p:nvSpPr>
          <p:cNvPr id="9" name="TextBox 8">
            <a:extLst>
              <a:ext uri="{FF2B5EF4-FFF2-40B4-BE49-F238E27FC236}">
                <a16:creationId xmlns:a16="http://schemas.microsoft.com/office/drawing/2014/main" id="{6488EAFA-80BD-E7E1-B2DA-6681283E7760}"/>
              </a:ext>
            </a:extLst>
          </p:cNvPr>
          <p:cNvSpPr txBox="1"/>
          <p:nvPr/>
        </p:nvSpPr>
        <p:spPr>
          <a:xfrm>
            <a:off x="2638269" y="5628806"/>
            <a:ext cx="6846756" cy="477054"/>
          </a:xfrm>
          <a:prstGeom prst="rect">
            <a:avLst/>
          </a:prstGeom>
          <a:noFill/>
        </p:spPr>
        <p:txBody>
          <a:bodyPr wrap="square">
            <a:spAutoFit/>
          </a:bodyPr>
          <a:lstStyle/>
          <a:p>
            <a:r>
              <a:rPr lang="en-US" sz="2500" dirty="0">
                <a:latin typeface="Times New Roman" panose="02020603050405020304" pitchFamily="18" charset="0"/>
                <a:cs typeface="Times New Roman" panose="02020603050405020304" pitchFamily="18" charset="0"/>
              </a:rPr>
              <a:t>Fig 9: Prediction of peach </a:t>
            </a:r>
            <a:r>
              <a:rPr lang="en-US" sz="2500" dirty="0" err="1">
                <a:latin typeface="Times New Roman" panose="02020603050405020304" pitchFamily="18" charset="0"/>
                <a:cs typeface="Times New Roman" panose="02020603050405020304" pitchFamily="18" charset="0"/>
              </a:rPr>
              <a:t>bacterial_spot</a:t>
            </a:r>
            <a:r>
              <a:rPr lang="en-US" sz="2500" dirty="0">
                <a:latin typeface="Times New Roman" panose="02020603050405020304" pitchFamily="18" charset="0"/>
                <a:cs typeface="Times New Roman" panose="02020603050405020304" pitchFamily="18" charset="0"/>
              </a:rPr>
              <a:t> disease</a:t>
            </a:r>
            <a:endParaRPr lang="en-IN" sz="25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59272368"/>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6" name="explode.wav"/>
          </p:stSnd>
        </p:sndAc>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97B21-2070-9E07-1AA7-BB828202B8D9}"/>
              </a:ext>
            </a:extLst>
          </p:cNvPr>
          <p:cNvSpPr>
            <a:spLocks noGrp="1"/>
          </p:cNvSpPr>
          <p:nvPr>
            <p:ph type="title"/>
          </p:nvPr>
        </p:nvSpPr>
        <p:spPr>
          <a:xfrm>
            <a:off x="1371600" y="685800"/>
            <a:ext cx="9601200" cy="693295"/>
          </a:xfrm>
        </p:spPr>
        <p:txBody>
          <a:bodyPr>
            <a:normAutofit/>
          </a:bodyPr>
          <a:lstStyle/>
          <a:p>
            <a:pPr algn="ctr"/>
            <a:r>
              <a:rPr lang="en-US" sz="3400" b="1" dirty="0">
                <a:latin typeface="Times New Roman" panose="02020603050405020304" pitchFamily="18" charset="0"/>
                <a:cs typeface="Times New Roman" panose="02020603050405020304" pitchFamily="18" charset="0"/>
              </a:rPr>
              <a:t>CONCLUSION</a:t>
            </a:r>
            <a:endParaRPr lang="en-IN" sz="3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DDC3C589-D6F0-5FF8-9A6D-1446D0FDBBB0}"/>
              </a:ext>
            </a:extLst>
          </p:cNvPr>
          <p:cNvSpPr>
            <a:spLocks noGrp="1" noChangeArrowheads="1"/>
          </p:cNvSpPr>
          <p:nvPr>
            <p:ph idx="1"/>
          </p:nvPr>
        </p:nvSpPr>
        <p:spPr bwMode="auto">
          <a:xfrm>
            <a:off x="865682" y="1635817"/>
            <a:ext cx="10613036" cy="35863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None/>
              <a:tabLst/>
            </a:pP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a:t>
            </a:r>
            <a:r>
              <a:rPr kumimoji="0" lang="en-US" altLang="en-US" sz="22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CropProtect</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system</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successfully integrates</a:t>
            </a:r>
            <a:r>
              <a:rPr lang="en-US" altLang="en-US" sz="2200" dirty="0">
                <a:solidFill>
                  <a:schemeClr val="tx1"/>
                </a:solidFill>
                <a:latin typeface="Times New Roman" panose="02020603050405020304" pitchFamily="18" charset="0"/>
                <a:cs typeface="Times New Roman" panose="02020603050405020304" pitchFamily="18" charset="0"/>
              </a:rPr>
              <a:t>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AI-based plant disease </a:t>
            </a:r>
            <a:r>
              <a:rPr lang="en-US" altLang="en-US" sz="2200" dirty="0">
                <a:solidFill>
                  <a:schemeClr val="tx1"/>
                </a:solidFill>
                <a:latin typeface="Times New Roman" panose="02020603050405020304" pitchFamily="18" charset="0"/>
                <a:cs typeface="Times New Roman" panose="02020603050405020304" pitchFamily="18" charset="0"/>
              </a:rPr>
              <a:t>detection which provide different services to the farmers like </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SMS alerts for real-time field communication, PDF report generation for record-keeping as well as </a:t>
            </a:r>
            <a:r>
              <a:rPr lang="en-US" altLang="en-US" sz="2200" dirty="0">
                <a:solidFill>
                  <a:schemeClr val="tx1"/>
                </a:solidFill>
                <a:latin typeface="Times New Roman" panose="02020603050405020304" pitchFamily="18" charset="0"/>
                <a:cs typeface="Times New Roman" panose="02020603050405020304" pitchFamily="18" charset="0"/>
              </a:rPr>
              <a:t>m</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ultilingual support to improve farmer accessibility. It provides an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end-to-end solution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from image upload to actionable diagnosis, enabling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early detection and intervention</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The system improves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accuracy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transparency</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22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farmer outreach</a:t>
            </a:r>
            <a:r>
              <a:rPr kumimoji="0" lang="en-US" altLang="en-US" sz="22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making it practical for both local and large-scale agricultural applications.</a:t>
            </a:r>
          </a:p>
        </p:txBody>
      </p:sp>
    </p:spTree>
    <p:extLst>
      <p:ext uri="{BB962C8B-B14F-4D97-AF65-F5344CB8AC3E}">
        <p14:creationId xmlns:p14="http://schemas.microsoft.com/office/powerpoint/2010/main" val="307916978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72A3A1-E220-99A7-D5D1-65735FE10DFD}"/>
              </a:ext>
            </a:extLst>
          </p:cNvPr>
          <p:cNvSpPr>
            <a:spLocks noGrp="1"/>
          </p:cNvSpPr>
          <p:nvPr>
            <p:ph type="title"/>
          </p:nvPr>
        </p:nvSpPr>
        <p:spPr>
          <a:xfrm>
            <a:off x="1371600" y="685800"/>
            <a:ext cx="9601200" cy="753256"/>
          </a:xfrm>
        </p:spPr>
        <p:txBody>
          <a:bodyPr>
            <a:normAutofit/>
          </a:bodyPr>
          <a:lstStyle/>
          <a:p>
            <a:pPr algn="ctr"/>
            <a:r>
              <a:rPr lang="en-US" sz="3400" b="1" dirty="0">
                <a:latin typeface="Times New Roman" panose="02020603050405020304" pitchFamily="18" charset="0"/>
                <a:cs typeface="Times New Roman" panose="02020603050405020304" pitchFamily="18" charset="0"/>
              </a:rPr>
              <a:t>FUTURE ENHANCEMENTS</a:t>
            </a:r>
            <a:endParaRPr lang="en-IN" sz="3400" b="1"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0BC72D81-64C6-98F2-F263-310299374B04}"/>
              </a:ext>
            </a:extLst>
          </p:cNvPr>
          <p:cNvSpPr>
            <a:spLocks noGrp="1" noChangeArrowheads="1"/>
          </p:cNvSpPr>
          <p:nvPr>
            <p:ph idx="1"/>
          </p:nvPr>
        </p:nvSpPr>
        <p:spPr bwMode="auto">
          <a:xfrm>
            <a:off x="1114269" y="2165375"/>
            <a:ext cx="10514225" cy="22419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IoT-based monitoring</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(e.g. sensors for temperature, humidity, soil moisture).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Launch a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app</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with camera support for field use.</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GPS + weather data</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give location-based crop tips.</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Add </a:t>
            </a:r>
            <a:r>
              <a:rPr kumimoji="0" lang="en-US" altLang="en-US"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voice assistant</a:t>
            </a:r>
            <a:r>
              <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in regional languages.</a:t>
            </a:r>
          </a:p>
        </p:txBody>
      </p:sp>
    </p:spTree>
    <p:extLst>
      <p:ext uri="{BB962C8B-B14F-4D97-AF65-F5344CB8AC3E}">
        <p14:creationId xmlns:p14="http://schemas.microsoft.com/office/powerpoint/2010/main" val="407207199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3BF945F-7DC1-8549-B97F-D41963197CDA}"/>
              </a:ext>
            </a:extLst>
          </p:cNvPr>
          <p:cNvSpPr txBox="1"/>
          <p:nvPr/>
        </p:nvSpPr>
        <p:spPr>
          <a:xfrm>
            <a:off x="3327816" y="374276"/>
            <a:ext cx="5276538" cy="615553"/>
          </a:xfrm>
          <a:prstGeom prst="rect">
            <a:avLst/>
          </a:prstGeom>
          <a:noFill/>
        </p:spPr>
        <p:txBody>
          <a:bodyPr wrap="square" rtlCol="0">
            <a:spAutoFit/>
          </a:bodyPr>
          <a:lstStyle/>
          <a:p>
            <a:pPr algn="ctr"/>
            <a:r>
              <a:rPr lang="en-US" sz="3400" b="1" dirty="0">
                <a:solidFill>
                  <a:schemeClr val="accent1"/>
                </a:solidFill>
                <a:latin typeface="Times New Roman" panose="02020603050405020304" pitchFamily="18" charset="0"/>
                <a:cs typeface="Times New Roman" panose="02020603050405020304" pitchFamily="18" charset="0"/>
              </a:rPr>
              <a:t>TEST CASES</a:t>
            </a:r>
            <a:endParaRPr lang="en-IN" sz="3400" b="1" dirty="0">
              <a:solidFill>
                <a:schemeClr val="accent1"/>
              </a:solidFill>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1939DB81-A941-5BBE-BF3C-F79CC063A430}"/>
              </a:ext>
            </a:extLst>
          </p:cNvPr>
          <p:cNvGraphicFramePr>
            <a:graphicFrameLocks noGrp="1"/>
          </p:cNvGraphicFramePr>
          <p:nvPr>
            <p:extLst>
              <p:ext uri="{D42A27DB-BD31-4B8C-83A1-F6EECF244321}">
                <p14:modId xmlns:p14="http://schemas.microsoft.com/office/powerpoint/2010/main" val="1828388117"/>
              </p:ext>
            </p:extLst>
          </p:nvPr>
        </p:nvGraphicFramePr>
        <p:xfrm>
          <a:off x="838200" y="1079292"/>
          <a:ext cx="10515600" cy="5096655"/>
        </p:xfrm>
        <a:graphic>
          <a:graphicData uri="http://schemas.openxmlformats.org/drawingml/2006/table">
            <a:tbl>
              <a:tblPr firstRow="1" firstCol="1" bandRow="1">
                <a:tableStyleId>{5C22544A-7EE6-4342-B048-85BDC9FD1C3A}</a:tableStyleId>
              </a:tblPr>
              <a:tblGrid>
                <a:gridCol w="1752600">
                  <a:extLst>
                    <a:ext uri="{9D8B030D-6E8A-4147-A177-3AD203B41FA5}">
                      <a16:colId xmlns:a16="http://schemas.microsoft.com/office/drawing/2014/main" val="267375476"/>
                    </a:ext>
                  </a:extLst>
                </a:gridCol>
                <a:gridCol w="1752600">
                  <a:extLst>
                    <a:ext uri="{9D8B030D-6E8A-4147-A177-3AD203B41FA5}">
                      <a16:colId xmlns:a16="http://schemas.microsoft.com/office/drawing/2014/main" val="3846342308"/>
                    </a:ext>
                  </a:extLst>
                </a:gridCol>
                <a:gridCol w="1752600">
                  <a:extLst>
                    <a:ext uri="{9D8B030D-6E8A-4147-A177-3AD203B41FA5}">
                      <a16:colId xmlns:a16="http://schemas.microsoft.com/office/drawing/2014/main" val="251689523"/>
                    </a:ext>
                  </a:extLst>
                </a:gridCol>
                <a:gridCol w="1752600">
                  <a:extLst>
                    <a:ext uri="{9D8B030D-6E8A-4147-A177-3AD203B41FA5}">
                      <a16:colId xmlns:a16="http://schemas.microsoft.com/office/drawing/2014/main" val="270894984"/>
                    </a:ext>
                  </a:extLst>
                </a:gridCol>
                <a:gridCol w="1752600">
                  <a:extLst>
                    <a:ext uri="{9D8B030D-6E8A-4147-A177-3AD203B41FA5}">
                      <a16:colId xmlns:a16="http://schemas.microsoft.com/office/drawing/2014/main" val="876481144"/>
                    </a:ext>
                  </a:extLst>
                </a:gridCol>
                <a:gridCol w="1752600">
                  <a:extLst>
                    <a:ext uri="{9D8B030D-6E8A-4147-A177-3AD203B41FA5}">
                      <a16:colId xmlns:a16="http://schemas.microsoft.com/office/drawing/2014/main" val="542799923"/>
                    </a:ext>
                  </a:extLst>
                </a:gridCol>
              </a:tblGrid>
              <a:tr h="375322">
                <a:tc>
                  <a:txBody>
                    <a:bodyPr/>
                    <a:lstStyle/>
                    <a:p>
                      <a:pPr>
                        <a:lnSpc>
                          <a:spcPct val="107000"/>
                        </a:lnSpc>
                        <a:buNone/>
                        <a:tabLst>
                          <a:tab pos="2495550" algn="l"/>
                        </a:tabLst>
                      </a:pPr>
                      <a:r>
                        <a:rPr lang="en-US" sz="1400" kern="100" dirty="0">
                          <a:effectLst/>
                          <a:latin typeface="Times New Roman" panose="02020603050405020304" pitchFamily="18" charset="0"/>
                          <a:cs typeface="Times New Roman" panose="02020603050405020304" pitchFamily="18" charset="0"/>
                        </a:rPr>
                        <a:t>Test Case ID</a:t>
                      </a:r>
                      <a:endParaRPr lang="en-IN" sz="1400" kern="100" dirty="0">
                        <a:effectLst/>
                        <a:latin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Test Case Name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Test Description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Expected Output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Actual Output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Remark</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086277097"/>
                  </a:ext>
                </a:extLst>
              </a:tr>
              <a:tr h="1086503">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TC_01</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Healthy Leaf Detection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Upload a healthy leaf image (e.g., Tomato_healthy.jpg)</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Label displayed: “Tomato – healthy”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Leaf shown as healthy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Success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816575510"/>
                  </a:ext>
                </a:extLst>
              </a:tr>
              <a:tr h="1086503">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TC_02</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Unhealthy Leaf Detection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Upload a diseased leaf image (e.g., Potato_Early_blight.jpg)</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dirty="0">
                          <a:effectLst/>
                          <a:latin typeface="Times New Roman" panose="02020603050405020304" pitchFamily="18" charset="0"/>
                          <a:cs typeface="Times New Roman" panose="02020603050405020304" pitchFamily="18" charset="0"/>
                        </a:rPr>
                        <a:t>Disease name detected and displayed</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Disease shown on dashboard</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Success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942549599"/>
                  </a:ext>
                </a:extLst>
              </a:tr>
              <a:tr h="1086503">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TC_03</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SMS Notification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Enter user phone number after detection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SMS delivered with disease name and suggestions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SMS delivered successfully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Success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3526815212"/>
                  </a:ext>
                </a:extLst>
              </a:tr>
              <a:tr h="730912">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TC_04</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dirty="0">
                          <a:effectLst/>
                          <a:latin typeface="Times New Roman" panose="02020603050405020304" pitchFamily="18" charset="0"/>
                          <a:cs typeface="Times New Roman" panose="02020603050405020304" pitchFamily="18" charset="0"/>
                        </a:rPr>
                        <a:t>PDF Report Generation</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Click “Generate Report” after detection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PDF generated with image and disease information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PDF generated correctly</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Success</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62766215"/>
                  </a:ext>
                </a:extLst>
              </a:tr>
              <a:tr h="730912">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TC_05</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Multilingual Translation</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Select any target language (e.g., Hindi) for output</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Information translated into selected language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a:effectLst/>
                          <a:latin typeface="Times New Roman" panose="02020603050405020304" pitchFamily="18" charset="0"/>
                          <a:cs typeface="Times New Roman" panose="02020603050405020304" pitchFamily="18" charset="0"/>
                        </a:rPr>
                        <a:t>Report shown in that language</a:t>
                      </a:r>
                      <a:endParaRPr lang="en-IN" sz="1400" kern="10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tc>
                  <a:txBody>
                    <a:bodyPr/>
                    <a:lstStyle/>
                    <a:p>
                      <a:pPr>
                        <a:lnSpc>
                          <a:spcPct val="107000"/>
                        </a:lnSpc>
                        <a:buNone/>
                        <a:tabLst>
                          <a:tab pos="2495550" algn="l"/>
                        </a:tabLst>
                      </a:pPr>
                      <a:r>
                        <a:rPr lang="en-IN" sz="1400" kern="100" dirty="0">
                          <a:effectLst/>
                          <a:latin typeface="Times New Roman" panose="02020603050405020304" pitchFamily="18" charset="0"/>
                          <a:cs typeface="Times New Roman" panose="02020603050405020304" pitchFamily="18" charset="0"/>
                        </a:rPr>
                        <a:t>Success</a:t>
                      </a:r>
                      <a:endParaRPr lang="en-IN" sz="14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1607108421"/>
                  </a:ext>
                </a:extLst>
              </a:tr>
            </a:tbl>
          </a:graphicData>
        </a:graphic>
      </p:graphicFrame>
    </p:spTree>
    <p:extLst>
      <p:ext uri="{BB962C8B-B14F-4D97-AF65-F5344CB8AC3E}">
        <p14:creationId xmlns:p14="http://schemas.microsoft.com/office/powerpoint/2010/main" val="190097664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2A9D6D-9B3F-74C4-A8F2-CB84A59FB81A}"/>
              </a:ext>
            </a:extLst>
          </p:cNvPr>
          <p:cNvSpPr>
            <a:spLocks noGrp="1"/>
          </p:cNvSpPr>
          <p:nvPr>
            <p:ph type="title"/>
          </p:nvPr>
        </p:nvSpPr>
        <p:spPr>
          <a:xfrm>
            <a:off x="1384300" y="203201"/>
            <a:ext cx="9601200" cy="622300"/>
          </a:xfrm>
        </p:spPr>
        <p:txBody>
          <a:bodyPr>
            <a:normAutofit/>
          </a:bodyPr>
          <a:lstStyle/>
          <a:p>
            <a:pPr algn="ctr"/>
            <a:r>
              <a:rPr lang="en-IN" sz="3400" b="1" dirty="0">
                <a:latin typeface="Times New Roman" panose="02020603050405020304" pitchFamily="18" charset="0"/>
                <a:cs typeface="Times New Roman" panose="02020603050405020304" pitchFamily="18" charset="0"/>
              </a:rPr>
              <a:t>REFERNECES</a:t>
            </a:r>
          </a:p>
        </p:txBody>
      </p:sp>
      <p:sp>
        <p:nvSpPr>
          <p:cNvPr id="3" name="Content Placeholder 2">
            <a:extLst>
              <a:ext uri="{FF2B5EF4-FFF2-40B4-BE49-F238E27FC236}">
                <a16:creationId xmlns:a16="http://schemas.microsoft.com/office/drawing/2014/main" id="{907E2710-6002-68A1-46A5-69F0060787DA}"/>
              </a:ext>
            </a:extLst>
          </p:cNvPr>
          <p:cNvSpPr>
            <a:spLocks noGrp="1"/>
          </p:cNvSpPr>
          <p:nvPr>
            <p:ph idx="1"/>
          </p:nvPr>
        </p:nvSpPr>
        <p:spPr>
          <a:xfrm>
            <a:off x="1117600" y="876091"/>
            <a:ext cx="10560570" cy="5778708"/>
          </a:xfrm>
        </p:spPr>
        <p:txBody>
          <a:bodyPr>
            <a:normAutofit/>
          </a:bodyPr>
          <a:lstStyle/>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[1] Seyed Mohamad Javidan, Ahmad </a:t>
            </a:r>
            <a:r>
              <a:rPr lang="en-IN" sz="1800" dirty="0" err="1">
                <a:solidFill>
                  <a:schemeClr val="tx1"/>
                </a:solidFill>
                <a:latin typeface="Times New Roman" panose="02020603050405020304" pitchFamily="18" charset="0"/>
                <a:cs typeface="Times New Roman" panose="02020603050405020304" pitchFamily="18" charset="0"/>
              </a:rPr>
              <a:t>Banakar</a:t>
            </a:r>
            <a:r>
              <a:rPr lang="en-IN" sz="1800" dirty="0">
                <a:solidFill>
                  <a:schemeClr val="tx1"/>
                </a:solidFill>
                <a:latin typeface="Times New Roman" panose="02020603050405020304" pitchFamily="18" charset="0"/>
                <a:cs typeface="Times New Roman" panose="02020603050405020304" pitchFamily="18" charset="0"/>
              </a:rPr>
              <a:t>, Kamran Rahnama, Keyvan </a:t>
            </a:r>
            <a:r>
              <a:rPr lang="en-IN" sz="1800" dirty="0" err="1">
                <a:solidFill>
                  <a:schemeClr val="tx1"/>
                </a:solidFill>
                <a:latin typeface="Times New Roman" panose="02020603050405020304" pitchFamily="18" charset="0"/>
                <a:cs typeface="Times New Roman" panose="02020603050405020304" pitchFamily="18" charset="0"/>
              </a:rPr>
              <a:t>Asefpour</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Vakilian</a:t>
            </a:r>
            <a:r>
              <a:rPr lang="en-IN" sz="1800" dirty="0">
                <a:solidFill>
                  <a:schemeClr val="tx1"/>
                </a:solidFill>
                <a:latin typeface="Times New Roman" panose="02020603050405020304" pitchFamily="18" charset="0"/>
                <a:cs typeface="Times New Roman" panose="02020603050405020304" pitchFamily="18" charset="0"/>
              </a:rPr>
              <a:t>, Yiannis</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Ampatzidis,Feature</a:t>
            </a:r>
            <a:r>
              <a:rPr lang="en-IN" sz="1800" dirty="0">
                <a:solidFill>
                  <a:schemeClr val="tx1"/>
                </a:solidFill>
                <a:latin typeface="Times New Roman" panose="02020603050405020304" pitchFamily="18" charset="0"/>
                <a:cs typeface="Times New Roman" panose="02020603050405020304" pitchFamily="18" charset="0"/>
              </a:rPr>
              <a:t> engineering to identify plant diseases using image processing and artificial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intelligence: A comprehensive review, Smart Agricultural Technology, Volume 8, 2024,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100480,ISSN 2772-3755, https://doi.org/10.1016/j.atech.2024.100480.</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[2] Divyanshu Tirkey, Kshitiz Kumar Singh, </a:t>
            </a:r>
            <a:r>
              <a:rPr lang="en-IN" sz="1800" dirty="0" err="1">
                <a:solidFill>
                  <a:schemeClr val="tx1"/>
                </a:solidFill>
                <a:latin typeface="Times New Roman" panose="02020603050405020304" pitchFamily="18" charset="0"/>
                <a:cs typeface="Times New Roman" panose="02020603050405020304" pitchFamily="18" charset="0"/>
              </a:rPr>
              <a:t>Shrivishal</a:t>
            </a:r>
            <a:r>
              <a:rPr lang="en-IN" sz="1800" dirty="0">
                <a:solidFill>
                  <a:schemeClr val="tx1"/>
                </a:solidFill>
                <a:latin typeface="Times New Roman" panose="02020603050405020304" pitchFamily="18" charset="0"/>
                <a:cs typeface="Times New Roman" panose="02020603050405020304" pitchFamily="18" charset="0"/>
              </a:rPr>
              <a:t> Tripathi, Performance analysis of AI-based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solutions for </a:t>
            </a:r>
            <a:r>
              <a:rPr lang="en-IN" sz="1800" dirty="0" err="1">
                <a:solidFill>
                  <a:schemeClr val="tx1"/>
                </a:solidFill>
                <a:latin typeface="Times New Roman" panose="02020603050405020304" pitchFamily="18" charset="0"/>
                <a:cs typeface="Times New Roman" panose="02020603050405020304" pitchFamily="18" charset="0"/>
              </a:rPr>
              <a:t>cropdisease</a:t>
            </a:r>
            <a:r>
              <a:rPr lang="en-IN" sz="1800" dirty="0">
                <a:solidFill>
                  <a:schemeClr val="tx1"/>
                </a:solidFill>
                <a:latin typeface="Times New Roman" panose="02020603050405020304" pitchFamily="18" charset="0"/>
                <a:cs typeface="Times New Roman" panose="02020603050405020304" pitchFamily="18" charset="0"/>
              </a:rPr>
              <a:t> identification, detection, and classification, Smart Agricultural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Technology, Volume 5, 2023, 100238, ISSN 2772-3755,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https://doi.org/10.1016/j.atech.2023.100238.</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[3] Sushruta Mishra, Dayal Rohan </a:t>
            </a:r>
            <a:r>
              <a:rPr lang="en-IN" sz="1800" dirty="0" err="1">
                <a:solidFill>
                  <a:schemeClr val="tx1"/>
                </a:solidFill>
                <a:latin typeface="Times New Roman" panose="02020603050405020304" pitchFamily="18" charset="0"/>
                <a:cs typeface="Times New Roman" panose="02020603050405020304" pitchFamily="18" charset="0"/>
              </a:rPr>
              <a:t>Volety</a:t>
            </a:r>
            <a:r>
              <a:rPr lang="en-IN" sz="1800" dirty="0">
                <a:solidFill>
                  <a:schemeClr val="tx1"/>
                </a:solidFill>
                <a:latin typeface="Times New Roman" panose="02020603050405020304" pitchFamily="18" charset="0"/>
                <a:cs typeface="Times New Roman" panose="02020603050405020304" pitchFamily="18" charset="0"/>
              </a:rPr>
              <a:t>, Navdeep Bohra, Sultan </a:t>
            </a:r>
            <a:r>
              <a:rPr lang="en-IN" sz="1800" dirty="0" err="1">
                <a:solidFill>
                  <a:schemeClr val="tx1"/>
                </a:solidFill>
                <a:latin typeface="Times New Roman" panose="02020603050405020304" pitchFamily="18" charset="0"/>
                <a:cs typeface="Times New Roman" panose="02020603050405020304" pitchFamily="18" charset="0"/>
              </a:rPr>
              <a:t>Alfarhood</a:t>
            </a: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Mejdl</a:t>
            </a:r>
            <a:r>
              <a:rPr lang="en-IN" sz="1800" dirty="0">
                <a:solidFill>
                  <a:schemeClr val="tx1"/>
                </a:solidFill>
                <a:latin typeface="Times New Roman" panose="02020603050405020304" pitchFamily="18" charset="0"/>
                <a:cs typeface="Times New Roman" panose="02020603050405020304" pitchFamily="18" charset="0"/>
              </a:rPr>
              <a:t> Safran,  A smart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and sustainable framework for millet crop monitoring equipped with disease detection using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enhanced predictive intelligence, Alexandria Engineering Journal, Volume 83, 2023, Pages 298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306, ISSN 1110-0168, https://doi.org/10.1016/j.aej.2023.10.041.</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[4] V. </a:t>
            </a:r>
            <a:r>
              <a:rPr lang="en-IN" sz="1800" dirty="0" err="1">
                <a:solidFill>
                  <a:schemeClr val="tx1"/>
                </a:solidFill>
                <a:latin typeface="Times New Roman" panose="02020603050405020304" pitchFamily="18" charset="0"/>
                <a:cs typeface="Times New Roman" panose="02020603050405020304" pitchFamily="18" charset="0"/>
              </a:rPr>
              <a:t>Balafas</a:t>
            </a:r>
            <a:r>
              <a:rPr lang="en-IN" sz="1800" dirty="0">
                <a:solidFill>
                  <a:schemeClr val="tx1"/>
                </a:solidFill>
                <a:latin typeface="Times New Roman" panose="02020603050405020304" pitchFamily="18" charset="0"/>
                <a:cs typeface="Times New Roman" panose="02020603050405020304" pitchFamily="18" charset="0"/>
              </a:rPr>
              <a:t>, E. </a:t>
            </a:r>
            <a:r>
              <a:rPr lang="en-IN" sz="1800" dirty="0" err="1">
                <a:solidFill>
                  <a:schemeClr val="tx1"/>
                </a:solidFill>
                <a:latin typeface="Times New Roman" panose="02020603050405020304" pitchFamily="18" charset="0"/>
                <a:cs typeface="Times New Roman" panose="02020603050405020304" pitchFamily="18" charset="0"/>
              </a:rPr>
              <a:t>Karantoumanis</a:t>
            </a:r>
            <a:r>
              <a:rPr lang="en-IN" sz="1800" dirty="0">
                <a:solidFill>
                  <a:schemeClr val="tx1"/>
                </a:solidFill>
                <a:latin typeface="Times New Roman" panose="02020603050405020304" pitchFamily="18" charset="0"/>
                <a:cs typeface="Times New Roman" panose="02020603050405020304" pitchFamily="18" charset="0"/>
              </a:rPr>
              <a:t>, M. Louta and N. </a:t>
            </a:r>
            <a:r>
              <a:rPr lang="en-IN" sz="1800" dirty="0" err="1">
                <a:solidFill>
                  <a:schemeClr val="tx1"/>
                </a:solidFill>
                <a:latin typeface="Times New Roman" panose="02020603050405020304" pitchFamily="18" charset="0"/>
                <a:cs typeface="Times New Roman" panose="02020603050405020304" pitchFamily="18" charset="0"/>
              </a:rPr>
              <a:t>Ploskas</a:t>
            </a:r>
            <a:r>
              <a:rPr lang="en-IN" sz="1800" dirty="0">
                <a:solidFill>
                  <a:schemeClr val="tx1"/>
                </a:solidFill>
                <a:latin typeface="Times New Roman" panose="02020603050405020304" pitchFamily="18" charset="0"/>
                <a:cs typeface="Times New Roman" panose="02020603050405020304" pitchFamily="18" charset="0"/>
              </a:rPr>
              <a:t>, "Machine Learning and Deep Learning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for Plant Disease Classification and Detection," in IEEE Access, vol. 11, pp. 114352-114377, 2023,   </a:t>
            </a:r>
            <a:br>
              <a:rPr lang="en-IN" sz="1800" dirty="0">
                <a:solidFill>
                  <a:schemeClr val="tx1"/>
                </a:solidFill>
                <a:latin typeface="Times New Roman" panose="02020603050405020304" pitchFamily="18" charset="0"/>
                <a:cs typeface="Times New Roman" panose="02020603050405020304" pitchFamily="18" charset="0"/>
              </a:rPr>
            </a:br>
            <a:r>
              <a:rPr lang="en-IN" sz="1800" dirty="0">
                <a:solidFill>
                  <a:schemeClr val="tx1"/>
                </a:solidFill>
                <a:latin typeface="Times New Roman" panose="02020603050405020304" pitchFamily="18" charset="0"/>
                <a:cs typeface="Times New Roman" panose="02020603050405020304" pitchFamily="18" charset="0"/>
              </a:rPr>
              <a:t>      </a:t>
            </a:r>
            <a:r>
              <a:rPr lang="en-IN" sz="1800" dirty="0" err="1">
                <a:solidFill>
                  <a:schemeClr val="tx1"/>
                </a:solidFill>
                <a:latin typeface="Times New Roman" panose="02020603050405020304" pitchFamily="18" charset="0"/>
                <a:cs typeface="Times New Roman" panose="02020603050405020304" pitchFamily="18" charset="0"/>
              </a:rPr>
              <a:t>doi</a:t>
            </a:r>
            <a:r>
              <a:rPr lang="en-IN" sz="1800" dirty="0">
                <a:solidFill>
                  <a:schemeClr val="tx1"/>
                </a:solidFill>
                <a:latin typeface="Times New Roman" panose="02020603050405020304" pitchFamily="18" charset="0"/>
                <a:cs typeface="Times New Roman" panose="02020603050405020304" pitchFamily="18" charset="0"/>
              </a:rPr>
              <a:t>: 10.1109/ACCESS.2023.3324722.</a:t>
            </a:r>
          </a:p>
          <a:p>
            <a:pPr marL="0" indent="0" algn="just">
              <a:buNone/>
            </a:pPr>
            <a:r>
              <a:rPr lang="en-IN" sz="1800" dirty="0">
                <a:solidFill>
                  <a:schemeClr val="tx1"/>
                </a:solidFill>
                <a:latin typeface="Times New Roman" panose="02020603050405020304" pitchFamily="18" charset="0"/>
                <a:cs typeface="Times New Roman" panose="02020603050405020304" pitchFamily="18" charset="0"/>
              </a:rPr>
              <a:t>[5]</a:t>
            </a:r>
            <a:r>
              <a:rPr lang="en-IN" sz="1800" b="0" i="0" dirty="0">
                <a:solidFill>
                  <a:schemeClr val="tx1"/>
                </a:solidFill>
                <a:effectLst/>
                <a:latin typeface="Times New Roman" panose="02020603050405020304" pitchFamily="18" charset="0"/>
                <a:cs typeface="Times New Roman" panose="02020603050405020304" pitchFamily="18" charset="0"/>
              </a:rPr>
              <a:t> </a:t>
            </a:r>
            <a:r>
              <a:rPr lang="en-IN" sz="1800" b="0" i="0" dirty="0" err="1">
                <a:solidFill>
                  <a:schemeClr val="tx1"/>
                </a:solidFill>
                <a:effectLst/>
                <a:latin typeface="Times New Roman" panose="02020603050405020304" pitchFamily="18" charset="0"/>
                <a:cs typeface="Times New Roman" panose="02020603050405020304" pitchFamily="18" charset="0"/>
              </a:rPr>
              <a:t>Dolatabadian</a:t>
            </a:r>
            <a:r>
              <a:rPr lang="en-IN" sz="1800" b="0" i="0" dirty="0">
                <a:solidFill>
                  <a:schemeClr val="tx1"/>
                </a:solidFill>
                <a:effectLst/>
                <a:latin typeface="Times New Roman" panose="02020603050405020304" pitchFamily="18" charset="0"/>
                <a:cs typeface="Times New Roman" panose="02020603050405020304" pitchFamily="18" charset="0"/>
              </a:rPr>
              <a:t> A, </a:t>
            </a:r>
            <a:r>
              <a:rPr lang="en-IN" sz="1800" b="0" i="0" dirty="0" err="1">
                <a:solidFill>
                  <a:schemeClr val="tx1"/>
                </a:solidFill>
                <a:effectLst/>
                <a:latin typeface="Times New Roman" panose="02020603050405020304" pitchFamily="18" charset="0"/>
                <a:cs typeface="Times New Roman" panose="02020603050405020304" pitchFamily="18" charset="0"/>
              </a:rPr>
              <a:t>Neik</a:t>
            </a:r>
            <a:r>
              <a:rPr lang="en-IN" sz="1800" b="0" i="0" dirty="0">
                <a:solidFill>
                  <a:schemeClr val="tx1"/>
                </a:solidFill>
                <a:effectLst/>
                <a:latin typeface="Times New Roman" panose="02020603050405020304" pitchFamily="18" charset="0"/>
                <a:cs typeface="Times New Roman" panose="02020603050405020304" pitchFamily="18" charset="0"/>
              </a:rPr>
              <a:t> TX, </a:t>
            </a:r>
            <a:r>
              <a:rPr lang="en-IN" sz="1800" b="0" i="0" dirty="0" err="1">
                <a:solidFill>
                  <a:schemeClr val="tx1"/>
                </a:solidFill>
                <a:effectLst/>
                <a:latin typeface="Times New Roman" panose="02020603050405020304" pitchFamily="18" charset="0"/>
                <a:cs typeface="Times New Roman" panose="02020603050405020304" pitchFamily="18" charset="0"/>
              </a:rPr>
              <a:t>Danilevicz</a:t>
            </a:r>
            <a:r>
              <a:rPr lang="en-IN" sz="1800" b="0" i="0" dirty="0">
                <a:solidFill>
                  <a:schemeClr val="tx1"/>
                </a:solidFill>
                <a:effectLst/>
                <a:latin typeface="Times New Roman" panose="02020603050405020304" pitchFamily="18" charset="0"/>
                <a:cs typeface="Times New Roman" panose="02020603050405020304" pitchFamily="18" charset="0"/>
              </a:rPr>
              <a:t> MF, Upadhyaya SR, Batley J, Edwards D. Image‐based crop disease   </a:t>
            </a:r>
            <a:br>
              <a:rPr lang="en-IN" sz="1800" b="0" i="0" dirty="0">
                <a:solidFill>
                  <a:schemeClr val="tx1"/>
                </a:solidFill>
                <a:effectLst/>
                <a:latin typeface="Times New Roman" panose="02020603050405020304" pitchFamily="18" charset="0"/>
                <a:cs typeface="Times New Roman" panose="02020603050405020304" pitchFamily="18" charset="0"/>
              </a:rPr>
            </a:br>
            <a:r>
              <a:rPr lang="en-IN" sz="1800" b="0" i="0" dirty="0">
                <a:solidFill>
                  <a:schemeClr val="tx1"/>
                </a:solidFill>
                <a:effectLst/>
                <a:latin typeface="Times New Roman" panose="02020603050405020304" pitchFamily="18" charset="0"/>
                <a:cs typeface="Times New Roman" panose="02020603050405020304" pitchFamily="18" charset="0"/>
              </a:rPr>
              <a:t>      detection using machine learning. Plant Pathology. 2025 Jan;74(1):18-38</a:t>
            </a:r>
            <a:endParaRPr lang="en-IN" sz="1800" dirty="0">
              <a:solidFill>
                <a:schemeClr val="tx1"/>
              </a:solidFill>
              <a:latin typeface="Times New Roman" panose="02020603050405020304" pitchFamily="18" charset="0"/>
              <a:cs typeface="Times New Roman" panose="02020603050405020304" pitchFamily="18" charset="0"/>
            </a:endParaRPr>
          </a:p>
          <a:p>
            <a:pPr marL="0" indent="0" algn="just">
              <a:buNone/>
            </a:pPr>
            <a:endParaRPr lang="en-IN" sz="18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715160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8FBAF2-EEB3-4D67-01B0-279A00AE60CD}"/>
              </a:ext>
            </a:extLst>
          </p:cNvPr>
          <p:cNvSpPr txBox="1"/>
          <p:nvPr/>
        </p:nvSpPr>
        <p:spPr>
          <a:xfrm>
            <a:off x="1279160" y="979305"/>
            <a:ext cx="10912840" cy="2308324"/>
          </a:xfrm>
          <a:prstGeom prst="rect">
            <a:avLst/>
          </a:prstGeom>
          <a:noFill/>
        </p:spPr>
        <p:txBody>
          <a:bodyPr wrap="square">
            <a:spAutoFit/>
          </a:bodyPr>
          <a:lstStyle/>
          <a:p>
            <a:pPr algn="just"/>
            <a:r>
              <a:rPr lang="en-IN" dirty="0">
                <a:latin typeface="Times New Roman" panose="02020603050405020304" pitchFamily="18" charset="0"/>
                <a:cs typeface="Times New Roman" panose="02020603050405020304" pitchFamily="18" charset="0"/>
              </a:rPr>
              <a:t>[6] </a:t>
            </a:r>
            <a:r>
              <a:rPr lang="en-IN" dirty="0" err="1">
                <a:latin typeface="Times New Roman" panose="02020603050405020304" pitchFamily="18" charset="0"/>
                <a:cs typeface="Times New Roman" panose="02020603050405020304" pitchFamily="18" charset="0"/>
              </a:rPr>
              <a:t>Plantix</a:t>
            </a:r>
            <a:r>
              <a:rPr lang="en-IN" dirty="0">
                <a:latin typeface="Times New Roman" panose="02020603050405020304" pitchFamily="18" charset="0"/>
                <a:cs typeface="Times New Roman" panose="02020603050405020304" pitchFamily="18" charset="0"/>
              </a:rPr>
              <a:t> by PEAT GmbH. A smartphone-based app using AI for plant disease, pest, and nutrient </a:t>
            </a:r>
          </a:p>
          <a:p>
            <a:pPr algn="just"/>
            <a:r>
              <a:rPr lang="en-IN" dirty="0">
                <a:latin typeface="Times New Roman" panose="02020603050405020304" pitchFamily="18" charset="0"/>
                <a:cs typeface="Times New Roman" panose="02020603050405020304" pitchFamily="18" charset="0"/>
              </a:rPr>
              <a:t>     deficiency detection. Available: https://plantix.net/en/ (Accessed April 2025).</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[7] </a:t>
            </a:r>
            <a:r>
              <a:rPr lang="en-IN" dirty="0" err="1">
                <a:latin typeface="Times New Roman" panose="02020603050405020304" pitchFamily="18" charset="0"/>
                <a:cs typeface="Times New Roman" panose="02020603050405020304" pitchFamily="18" charset="0"/>
              </a:rPr>
              <a:t>AgroDoctor</a:t>
            </a:r>
            <a:r>
              <a:rPr lang="en-IN" dirty="0">
                <a:latin typeface="Times New Roman" panose="02020603050405020304" pitchFamily="18" charset="0"/>
                <a:cs typeface="Times New Roman" panose="02020603050405020304" pitchFamily="18" charset="0"/>
              </a:rPr>
              <a:t>. A database-driven plant disease diagnosis and treatment platform. </a:t>
            </a:r>
          </a:p>
          <a:p>
            <a:pPr algn="just"/>
            <a:r>
              <a:rPr lang="en-IN" dirty="0">
                <a:latin typeface="Times New Roman" panose="02020603050405020304" pitchFamily="18" charset="0"/>
                <a:cs typeface="Times New Roman" panose="02020603050405020304" pitchFamily="18" charset="0"/>
              </a:rPr>
              <a:t>     Not AI-based or real-time. Available: https://www.agrodoctor.eu/ (Accessed April 2025).</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[8] </a:t>
            </a:r>
            <a:r>
              <a:rPr lang="en-IN" dirty="0" err="1">
                <a:latin typeface="Times New Roman" panose="02020603050405020304" pitchFamily="18" charset="0"/>
                <a:cs typeface="Times New Roman" panose="02020603050405020304" pitchFamily="18" charset="0"/>
              </a:rPr>
              <a:t>CropIn</a:t>
            </a:r>
            <a:r>
              <a:rPr lang="en-IN" dirty="0">
                <a:latin typeface="Times New Roman" panose="02020603050405020304" pitchFamily="18" charset="0"/>
                <a:cs typeface="Times New Roman" panose="02020603050405020304" pitchFamily="18" charset="0"/>
              </a:rPr>
              <a:t> - </a:t>
            </a:r>
            <a:r>
              <a:rPr lang="en-IN" dirty="0" err="1">
                <a:latin typeface="Times New Roman" panose="02020603050405020304" pitchFamily="18" charset="0"/>
                <a:cs typeface="Times New Roman" panose="02020603050405020304" pitchFamily="18" charset="0"/>
              </a:rPr>
              <a:t>SmartFarm</a:t>
            </a:r>
            <a:r>
              <a:rPr lang="en-IN" dirty="0">
                <a:latin typeface="Times New Roman" panose="02020603050405020304" pitchFamily="18" charset="0"/>
                <a:cs typeface="Times New Roman" panose="02020603050405020304" pitchFamily="18" charset="0"/>
              </a:rPr>
              <a:t> Platform. AI-powered farm management and disease alert system integrating </a:t>
            </a:r>
          </a:p>
          <a:p>
            <a:pPr algn="just"/>
            <a:r>
              <a:rPr lang="en-IN" dirty="0">
                <a:latin typeface="Times New Roman" panose="02020603050405020304" pitchFamily="18" charset="0"/>
                <a:cs typeface="Times New Roman" panose="02020603050405020304" pitchFamily="18" charset="0"/>
              </a:rPr>
              <a:t>     IoT and satellite imagery. Available: https://www.cropin.com/solutions/smartfarm (Accessed April 2025).</a:t>
            </a:r>
          </a:p>
        </p:txBody>
      </p:sp>
    </p:spTree>
    <p:extLst>
      <p:ext uri="{BB962C8B-B14F-4D97-AF65-F5344CB8AC3E}">
        <p14:creationId xmlns:p14="http://schemas.microsoft.com/office/powerpoint/2010/main" val="79002781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DA50C-2032-2243-3913-7984A9FC987D}"/>
              </a:ext>
            </a:extLst>
          </p:cNvPr>
          <p:cNvSpPr>
            <a:spLocks noGrp="1"/>
          </p:cNvSpPr>
          <p:nvPr>
            <p:ph type="title"/>
          </p:nvPr>
        </p:nvSpPr>
        <p:spPr>
          <a:xfrm>
            <a:off x="2368446" y="2469012"/>
            <a:ext cx="8844196" cy="1297115"/>
          </a:xfrm>
        </p:spPr>
        <p:txBody>
          <a:bodyPr vert="horz" lIns="91440" tIns="45720" rIns="91440" bIns="45720" rtlCol="0" anchor="t">
            <a:noAutofit/>
          </a:bodyPr>
          <a:lstStyle/>
          <a:p>
            <a:r>
              <a:rPr lang="en-US" sz="7200" kern="1200" dirty="0">
                <a:solidFill>
                  <a:schemeClr val="tx2"/>
                </a:solidFill>
                <a:latin typeface="Times New Roman" panose="02020603050405020304" pitchFamily="18" charset="0"/>
                <a:cs typeface="Times New Roman" panose="02020603050405020304" pitchFamily="18" charset="0"/>
              </a:rPr>
              <a:t>THANK YOU !!</a:t>
            </a:r>
          </a:p>
        </p:txBody>
      </p:sp>
    </p:spTree>
    <p:extLst>
      <p:ext uri="{BB962C8B-B14F-4D97-AF65-F5344CB8AC3E}">
        <p14:creationId xmlns:p14="http://schemas.microsoft.com/office/powerpoint/2010/main" val="1518051153"/>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bomb.wav"/>
          </p:stSnd>
        </p:sndAc>
      </p:transition>
    </mc:Choice>
    <mc:Fallback xmlns="">
      <p:transition spd="slow">
        <p:fade/>
        <p:sndAc>
          <p:stSnd>
            <p:snd r:embed="rId3" name="bomb.wav"/>
          </p:stSnd>
        </p:sndAc>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D4EDC9-351C-F5CB-BD77-A38D5DF34D79}"/>
              </a:ext>
            </a:extLst>
          </p:cNvPr>
          <p:cNvSpPr>
            <a:spLocks noGrp="1"/>
          </p:cNvSpPr>
          <p:nvPr>
            <p:ph type="title"/>
          </p:nvPr>
        </p:nvSpPr>
        <p:spPr>
          <a:xfrm>
            <a:off x="5100824" y="685800"/>
            <a:ext cx="6176776" cy="633334"/>
          </a:xfrm>
        </p:spPr>
        <p:txBody>
          <a:bodyPr>
            <a:normAutofit/>
          </a:bodyPr>
          <a:lstStyle/>
          <a:p>
            <a:r>
              <a:rPr lang="en-IN" sz="3400" b="1" dirty="0">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B294ACB2-AAFD-420F-1300-840B8AF9D386}"/>
              </a:ext>
            </a:extLst>
          </p:cNvPr>
          <p:cNvSpPr>
            <a:spLocks noGrp="1"/>
          </p:cNvSpPr>
          <p:nvPr>
            <p:ph idx="1"/>
          </p:nvPr>
        </p:nvSpPr>
        <p:spPr>
          <a:xfrm>
            <a:off x="5100824" y="1319134"/>
            <a:ext cx="6176776" cy="3581400"/>
          </a:xfrm>
        </p:spPr>
        <p:txBody>
          <a:bodyPr>
            <a:noAutofit/>
          </a:bodyPr>
          <a:lstStyle/>
          <a:p>
            <a:pPr algn="just"/>
            <a:r>
              <a:rPr lang="en-IN" dirty="0">
                <a:solidFill>
                  <a:schemeClr val="tx1"/>
                </a:solidFill>
                <a:latin typeface="Times New Roman" panose="02020603050405020304" pitchFamily="18" charset="0"/>
                <a:cs typeface="Times New Roman" panose="02020603050405020304" pitchFamily="18" charset="0"/>
              </a:rPr>
              <a:t>Plants display a variety of physical changes to pathogens which are known as ‘symptoms’ of that particular disease.</a:t>
            </a:r>
          </a:p>
          <a:p>
            <a:pPr algn="just"/>
            <a:r>
              <a:rPr lang="en-IN" dirty="0">
                <a:solidFill>
                  <a:schemeClr val="tx1"/>
                </a:solidFill>
                <a:latin typeface="Times New Roman" panose="02020603050405020304" pitchFamily="18" charset="0"/>
                <a:cs typeface="Times New Roman" panose="02020603050405020304" pitchFamily="18" charset="0"/>
              </a:rPr>
              <a:t>Most of the diseases are characteristic symptoms which are visible on the plants. So, while nurturing them, it can be identified.</a:t>
            </a:r>
          </a:p>
          <a:p>
            <a:pPr algn="just"/>
            <a:r>
              <a:rPr lang="en-IN" dirty="0">
                <a:solidFill>
                  <a:schemeClr val="tx1"/>
                </a:solidFill>
                <a:latin typeface="Times New Roman" panose="02020603050405020304" pitchFamily="18" charset="0"/>
                <a:cs typeface="Times New Roman" panose="02020603050405020304" pitchFamily="18" charset="0"/>
              </a:rPr>
              <a:t>But, looking at each affected plant can lead to inefficiency. So, it is  needed to integrate the agriculture with technology.</a:t>
            </a:r>
          </a:p>
          <a:p>
            <a:pPr algn="just"/>
            <a:r>
              <a:rPr lang="en-IN" dirty="0">
                <a:solidFill>
                  <a:schemeClr val="tx1"/>
                </a:solidFill>
                <a:latin typeface="Times New Roman" panose="02020603050405020304" pitchFamily="18" charset="0"/>
                <a:cs typeface="Times New Roman" panose="02020603050405020304" pitchFamily="18" charset="0"/>
              </a:rPr>
              <a:t>With the help of ML algorithms, we can integrate and develop a system to detect and prevent the diseases.</a:t>
            </a:r>
          </a:p>
          <a:p>
            <a:pPr algn="just"/>
            <a:r>
              <a:rPr lang="en-IN" dirty="0">
                <a:solidFill>
                  <a:schemeClr val="tx1"/>
                </a:solidFill>
                <a:latin typeface="Times New Roman" panose="02020603050405020304" pitchFamily="18" charset="0"/>
                <a:cs typeface="Times New Roman" panose="02020603050405020304" pitchFamily="18" charset="0"/>
              </a:rPr>
              <a:t>The model will help the farmers to identify the affected part and then it helps them to take precautions.</a:t>
            </a:r>
          </a:p>
        </p:txBody>
      </p:sp>
      <p:pic>
        <p:nvPicPr>
          <p:cNvPr id="1026" name="Picture 2" descr="Image result for crop disease detection system">
            <a:extLst>
              <a:ext uri="{FF2B5EF4-FFF2-40B4-BE49-F238E27FC236}">
                <a16:creationId xmlns:a16="http://schemas.microsoft.com/office/drawing/2014/main" id="{04529CA8-0648-78A2-607F-CF2950E97ED9}"/>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0" y="0"/>
            <a:ext cx="4373545" cy="6857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125066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4" name="explode.wav"/>
          </p:stSnd>
        </p:sndAc>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7F9275E-EBE0-B68F-013F-020C286AA393}"/>
              </a:ext>
            </a:extLst>
          </p:cNvPr>
          <p:cNvSpPr>
            <a:spLocks noGrp="1"/>
          </p:cNvSpPr>
          <p:nvPr>
            <p:ph idx="1"/>
          </p:nvPr>
        </p:nvSpPr>
        <p:spPr>
          <a:xfrm>
            <a:off x="299804" y="239843"/>
            <a:ext cx="11542426" cy="5231567"/>
          </a:xfrm>
        </p:spPr>
        <p:txBody>
          <a:bodyPr>
            <a:noAutofit/>
          </a:bodyPr>
          <a:lstStyle/>
          <a:p>
            <a:pPr marL="45720" indent="0">
              <a:buNone/>
            </a:pPr>
            <a:r>
              <a:rPr lang="en-US" sz="1600" dirty="0">
                <a:solidFill>
                  <a:schemeClr val="tx1"/>
                </a:solidFill>
                <a:latin typeface="Times New Roman" panose="02020603050405020304" pitchFamily="18" charset="0"/>
                <a:cs typeface="Times New Roman" panose="02020603050405020304" pitchFamily="18" charset="0"/>
              </a:rPr>
              <a:t>There are around 38 types of different diseases which are present such as</a:t>
            </a:r>
          </a:p>
          <a:p>
            <a:r>
              <a:rPr lang="en-IN" sz="1600" dirty="0">
                <a:solidFill>
                  <a:schemeClr val="tx1"/>
                </a:solidFill>
                <a:latin typeface="Times New Roman" panose="02020603050405020304" pitchFamily="18" charset="0"/>
                <a:cs typeface="Times New Roman" panose="02020603050405020304" pitchFamily="18" charset="0"/>
              </a:rPr>
              <a:t>    Apple Black rot’                                                                                                               </a:t>
            </a:r>
          </a:p>
          <a:p>
            <a:r>
              <a:rPr lang="en-IN" sz="1600" dirty="0">
                <a:solidFill>
                  <a:schemeClr val="tx1"/>
                </a:solidFill>
                <a:latin typeface="Times New Roman" panose="02020603050405020304" pitchFamily="18" charset="0"/>
                <a:cs typeface="Times New Roman" panose="02020603050405020304" pitchFamily="18" charset="0"/>
              </a:rPr>
              <a:t>    Apple scab</a:t>
            </a:r>
          </a:p>
          <a:p>
            <a:r>
              <a:rPr lang="en-IN" sz="1600" dirty="0">
                <a:solidFill>
                  <a:schemeClr val="tx1"/>
                </a:solidFill>
                <a:latin typeface="Times New Roman" panose="02020603050405020304" pitchFamily="18" charset="0"/>
                <a:cs typeface="Times New Roman" panose="02020603050405020304" pitchFamily="18" charset="0"/>
              </a:rPr>
              <a:t>    Apple Cedar rust</a:t>
            </a:r>
          </a:p>
          <a:p>
            <a:r>
              <a:rPr lang="en-IN" sz="1600" dirty="0">
                <a:solidFill>
                  <a:schemeClr val="tx1"/>
                </a:solidFill>
                <a:latin typeface="Times New Roman" panose="02020603050405020304" pitchFamily="18" charset="0"/>
                <a:cs typeface="Times New Roman" panose="02020603050405020304" pitchFamily="18" charset="0"/>
              </a:rPr>
              <a:t>    Apple healthy</a:t>
            </a:r>
          </a:p>
          <a:p>
            <a:r>
              <a:rPr lang="en-IN" sz="1600" dirty="0">
                <a:solidFill>
                  <a:schemeClr val="tx1"/>
                </a:solidFill>
                <a:latin typeface="Times New Roman" panose="02020603050405020304" pitchFamily="18" charset="0"/>
                <a:cs typeface="Times New Roman" panose="02020603050405020304" pitchFamily="18" charset="0"/>
              </a:rPr>
              <a:t>    Blueberry healthy</a:t>
            </a:r>
          </a:p>
          <a:p>
            <a:r>
              <a:rPr lang="en-IN" sz="1600" dirty="0">
                <a:solidFill>
                  <a:schemeClr val="tx1"/>
                </a:solidFill>
                <a:latin typeface="Times New Roman" panose="02020603050405020304" pitchFamily="18" charset="0"/>
                <a:cs typeface="Times New Roman" panose="02020603050405020304" pitchFamily="18" charset="0"/>
              </a:rPr>
              <a:t>    Cherry healthy</a:t>
            </a:r>
          </a:p>
          <a:p>
            <a:r>
              <a:rPr lang="en-IN" sz="1600" dirty="0">
                <a:solidFill>
                  <a:schemeClr val="tx1"/>
                </a:solidFill>
                <a:latin typeface="Times New Roman" panose="02020603050405020304" pitchFamily="18" charset="0"/>
                <a:cs typeface="Times New Roman" panose="02020603050405020304" pitchFamily="18" charset="0"/>
              </a:rPr>
              <a:t>    Cherry Powdery mildew</a:t>
            </a:r>
          </a:p>
          <a:p>
            <a:r>
              <a:rPr lang="en-IN" sz="1600" dirty="0">
                <a:solidFill>
                  <a:schemeClr val="tx1"/>
                </a:solidFill>
                <a:latin typeface="Times New Roman" panose="02020603050405020304" pitchFamily="18" charset="0"/>
                <a:cs typeface="Times New Roman" panose="02020603050405020304" pitchFamily="18" charset="0"/>
              </a:rPr>
              <a:t>    Corn (maize)</a:t>
            </a:r>
            <a:r>
              <a:rPr lang="en-IN" sz="1600" dirty="0" err="1">
                <a:solidFill>
                  <a:schemeClr val="tx1"/>
                </a:solidFill>
                <a:latin typeface="Times New Roman" panose="02020603050405020304" pitchFamily="18" charset="0"/>
                <a:cs typeface="Times New Roman" panose="02020603050405020304" pitchFamily="18" charset="0"/>
              </a:rPr>
              <a:t>Cercospora</a:t>
            </a:r>
            <a:r>
              <a:rPr lang="en-IN" sz="1600" dirty="0">
                <a:solidFill>
                  <a:schemeClr val="tx1"/>
                </a:solidFill>
                <a:latin typeface="Times New Roman" panose="02020603050405020304" pitchFamily="18" charset="0"/>
                <a:cs typeface="Times New Roman" panose="02020603050405020304" pitchFamily="18" charset="0"/>
              </a:rPr>
              <a:t> leaf spot Gray leaf spot</a:t>
            </a:r>
          </a:p>
          <a:p>
            <a:r>
              <a:rPr lang="en-IN" sz="1600" dirty="0">
                <a:solidFill>
                  <a:schemeClr val="tx1"/>
                </a:solidFill>
                <a:latin typeface="Times New Roman" panose="02020603050405020304" pitchFamily="18" charset="0"/>
                <a:cs typeface="Times New Roman" panose="02020603050405020304" pitchFamily="18" charset="0"/>
              </a:rPr>
              <a:t>    Corn (maize)Common rust</a:t>
            </a:r>
          </a:p>
          <a:p>
            <a:r>
              <a:rPr lang="en-IN" sz="1600" dirty="0">
                <a:solidFill>
                  <a:schemeClr val="tx1"/>
                </a:solidFill>
                <a:latin typeface="Times New Roman" panose="02020603050405020304" pitchFamily="18" charset="0"/>
                <a:cs typeface="Times New Roman" panose="02020603050405020304" pitchFamily="18" charset="0"/>
              </a:rPr>
              <a:t>    Corn (maize) healthy</a:t>
            </a:r>
          </a:p>
          <a:p>
            <a:r>
              <a:rPr lang="en-IN" sz="1600" dirty="0">
                <a:solidFill>
                  <a:schemeClr val="tx1"/>
                </a:solidFill>
                <a:latin typeface="Times New Roman" panose="02020603050405020304" pitchFamily="18" charset="0"/>
                <a:cs typeface="Times New Roman" panose="02020603050405020304" pitchFamily="18" charset="0"/>
              </a:rPr>
              <a:t>    Corn (maize) Northern Leaf Blight</a:t>
            </a:r>
          </a:p>
          <a:p>
            <a:r>
              <a:rPr lang="en-IN" sz="1600" dirty="0">
                <a:solidFill>
                  <a:schemeClr val="tx1"/>
                </a:solidFill>
                <a:latin typeface="Times New Roman" panose="02020603050405020304" pitchFamily="18" charset="0"/>
                <a:cs typeface="Times New Roman" panose="02020603050405020304" pitchFamily="18" charset="0"/>
              </a:rPr>
              <a:t>    Grape Black rot</a:t>
            </a:r>
          </a:p>
          <a:p>
            <a:r>
              <a:rPr lang="en-IN" sz="1600" dirty="0">
                <a:solidFill>
                  <a:schemeClr val="tx1"/>
                </a:solidFill>
                <a:latin typeface="Times New Roman" panose="02020603050405020304" pitchFamily="18" charset="0"/>
                <a:cs typeface="Times New Roman" panose="02020603050405020304" pitchFamily="18" charset="0"/>
              </a:rPr>
              <a:t>    Grape Esca (Black Measles)</a:t>
            </a:r>
          </a:p>
          <a:p>
            <a:r>
              <a:rPr lang="en-IN" sz="1600" dirty="0">
                <a:solidFill>
                  <a:schemeClr val="tx1"/>
                </a:solidFill>
                <a:latin typeface="Times New Roman" panose="02020603050405020304" pitchFamily="18" charset="0"/>
                <a:cs typeface="Times New Roman" panose="02020603050405020304" pitchFamily="18" charset="0"/>
              </a:rPr>
              <a:t>    Grape healthy</a:t>
            </a:r>
          </a:p>
          <a:p>
            <a:r>
              <a:rPr lang="en-IN" sz="1600" dirty="0">
                <a:solidFill>
                  <a:schemeClr val="tx1"/>
                </a:solidFill>
                <a:latin typeface="Times New Roman" panose="02020603050405020304" pitchFamily="18" charset="0"/>
                <a:cs typeface="Times New Roman" panose="02020603050405020304" pitchFamily="18" charset="0"/>
              </a:rPr>
              <a:t>    Grape Leaf blight (</a:t>
            </a:r>
            <a:r>
              <a:rPr lang="en-IN" sz="1600" dirty="0" err="1">
                <a:solidFill>
                  <a:schemeClr val="tx1"/>
                </a:solidFill>
                <a:latin typeface="Times New Roman" panose="02020603050405020304" pitchFamily="18" charset="0"/>
                <a:cs typeface="Times New Roman" panose="02020603050405020304" pitchFamily="18" charset="0"/>
              </a:rPr>
              <a:t>Isariopsis</a:t>
            </a:r>
            <a:r>
              <a:rPr lang="en-IN" sz="1600" dirty="0">
                <a:solidFill>
                  <a:schemeClr val="tx1"/>
                </a:solidFill>
                <a:latin typeface="Times New Roman" panose="02020603050405020304" pitchFamily="18" charset="0"/>
                <a:cs typeface="Times New Roman" panose="02020603050405020304" pitchFamily="18" charset="0"/>
              </a:rPr>
              <a:t> Leaf Spot'</a:t>
            </a:r>
          </a:p>
          <a:p>
            <a:endParaRPr lang="en-IN" sz="12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93436509"/>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D490626-07F2-050D-01DC-1FA2A2431122}"/>
              </a:ext>
            </a:extLst>
          </p:cNvPr>
          <p:cNvSpPr>
            <a:spLocks noGrp="1"/>
          </p:cNvSpPr>
          <p:nvPr>
            <p:ph idx="1"/>
          </p:nvPr>
        </p:nvSpPr>
        <p:spPr>
          <a:xfrm>
            <a:off x="449705" y="329786"/>
            <a:ext cx="11152681" cy="4871802"/>
          </a:xfrm>
        </p:spPr>
        <p:txBody>
          <a:bodyPr>
            <a:noAutofit/>
          </a:bodyPr>
          <a:lstStyle/>
          <a:p>
            <a:r>
              <a:rPr lang="en-IN" sz="1600" dirty="0">
                <a:solidFill>
                  <a:schemeClr val="tx1"/>
                </a:solidFill>
                <a:latin typeface="Times New Roman" panose="02020603050405020304" pitchFamily="18" charset="0"/>
                <a:cs typeface="Times New Roman" panose="02020603050405020304" pitchFamily="18" charset="0"/>
              </a:rPr>
              <a:t>    Orange </a:t>
            </a:r>
            <a:r>
              <a:rPr lang="en-IN" sz="1600" dirty="0" err="1">
                <a:solidFill>
                  <a:schemeClr val="tx1"/>
                </a:solidFill>
                <a:latin typeface="Times New Roman" panose="02020603050405020304" pitchFamily="18" charset="0"/>
                <a:cs typeface="Times New Roman" panose="02020603050405020304" pitchFamily="18" charset="0"/>
              </a:rPr>
              <a:t>Haunglongbing</a:t>
            </a:r>
            <a:r>
              <a:rPr lang="en-IN" sz="1600" dirty="0">
                <a:solidFill>
                  <a:schemeClr val="tx1"/>
                </a:solidFill>
                <a:latin typeface="Times New Roman" panose="02020603050405020304" pitchFamily="18" charset="0"/>
                <a:cs typeface="Times New Roman" panose="02020603050405020304" pitchFamily="18" charset="0"/>
              </a:rPr>
              <a:t> (</a:t>
            </a:r>
            <a:r>
              <a:rPr lang="en-IN" sz="1600" dirty="0" err="1">
                <a:solidFill>
                  <a:schemeClr val="tx1"/>
                </a:solidFill>
                <a:latin typeface="Times New Roman" panose="02020603050405020304" pitchFamily="18" charset="0"/>
                <a:cs typeface="Times New Roman" panose="02020603050405020304" pitchFamily="18" charset="0"/>
              </a:rPr>
              <a:t>Citrus_greening</a:t>
            </a:r>
            <a:r>
              <a:rPr lang="en-IN" sz="1600" dirty="0">
                <a:solidFill>
                  <a:schemeClr val="tx1"/>
                </a:solidFill>
                <a:latin typeface="Times New Roman" panose="02020603050405020304" pitchFamily="18" charset="0"/>
                <a:cs typeface="Times New Roman" panose="02020603050405020304" pitchFamily="18" charset="0"/>
              </a:rPr>
              <a:t>)</a:t>
            </a:r>
          </a:p>
          <a:p>
            <a:r>
              <a:rPr lang="en-IN" sz="1600" dirty="0">
                <a:solidFill>
                  <a:schemeClr val="tx1"/>
                </a:solidFill>
                <a:latin typeface="Times New Roman" panose="02020603050405020304" pitchFamily="18" charset="0"/>
                <a:cs typeface="Times New Roman" panose="02020603050405020304" pitchFamily="18" charset="0"/>
              </a:rPr>
              <a:t>    Peach Bacterial spot</a:t>
            </a:r>
          </a:p>
          <a:p>
            <a:r>
              <a:rPr lang="en-IN" sz="1600" dirty="0">
                <a:solidFill>
                  <a:schemeClr val="tx1"/>
                </a:solidFill>
                <a:latin typeface="Times New Roman" panose="02020603050405020304" pitchFamily="18" charset="0"/>
                <a:cs typeface="Times New Roman" panose="02020603050405020304" pitchFamily="18" charset="0"/>
              </a:rPr>
              <a:t>    Peach healthy</a:t>
            </a:r>
          </a:p>
          <a:p>
            <a:r>
              <a:rPr lang="en-IN" sz="1600" dirty="0">
                <a:solidFill>
                  <a:schemeClr val="tx1"/>
                </a:solidFill>
                <a:latin typeface="Times New Roman" panose="02020603050405020304" pitchFamily="18" charset="0"/>
                <a:cs typeface="Times New Roman" panose="02020603050405020304" pitchFamily="18" charset="0"/>
              </a:rPr>
              <a:t>    Pepper bell Bacterial spot,</a:t>
            </a:r>
          </a:p>
          <a:p>
            <a:r>
              <a:rPr lang="en-IN" sz="1600" dirty="0">
                <a:solidFill>
                  <a:schemeClr val="tx1"/>
                </a:solidFill>
                <a:latin typeface="Times New Roman" panose="02020603050405020304" pitchFamily="18" charset="0"/>
                <a:cs typeface="Times New Roman" panose="02020603050405020304" pitchFamily="18" charset="0"/>
              </a:rPr>
              <a:t>    Pepper bell healthy</a:t>
            </a:r>
          </a:p>
          <a:p>
            <a:r>
              <a:rPr lang="en-IN" sz="1600" dirty="0">
                <a:solidFill>
                  <a:schemeClr val="tx1"/>
                </a:solidFill>
                <a:latin typeface="Times New Roman" panose="02020603050405020304" pitchFamily="18" charset="0"/>
                <a:cs typeface="Times New Roman" panose="02020603050405020304" pitchFamily="18" charset="0"/>
              </a:rPr>
              <a:t>    Potato Early blight</a:t>
            </a:r>
          </a:p>
          <a:p>
            <a:r>
              <a:rPr lang="en-IN" sz="1600" dirty="0">
                <a:solidFill>
                  <a:schemeClr val="tx1"/>
                </a:solidFill>
                <a:latin typeface="Times New Roman" panose="02020603050405020304" pitchFamily="18" charset="0"/>
                <a:cs typeface="Times New Roman" panose="02020603050405020304" pitchFamily="18" charset="0"/>
              </a:rPr>
              <a:t>    Potato healthy</a:t>
            </a:r>
          </a:p>
          <a:p>
            <a:r>
              <a:rPr lang="en-IN" sz="1600" dirty="0">
                <a:solidFill>
                  <a:schemeClr val="tx1"/>
                </a:solidFill>
                <a:latin typeface="Times New Roman" panose="02020603050405020304" pitchFamily="18" charset="0"/>
                <a:cs typeface="Times New Roman" panose="02020603050405020304" pitchFamily="18" charset="0"/>
              </a:rPr>
              <a:t>    Potato Late blight</a:t>
            </a:r>
          </a:p>
          <a:p>
            <a:r>
              <a:rPr lang="en-IN" sz="1600" dirty="0">
                <a:solidFill>
                  <a:schemeClr val="tx1"/>
                </a:solidFill>
                <a:latin typeface="Times New Roman" panose="02020603050405020304" pitchFamily="18" charset="0"/>
                <a:cs typeface="Times New Roman" panose="02020603050405020304" pitchFamily="18" charset="0"/>
              </a:rPr>
              <a:t>    Raspberry healthy</a:t>
            </a:r>
          </a:p>
          <a:p>
            <a:r>
              <a:rPr lang="en-IN" sz="1600" dirty="0">
                <a:solidFill>
                  <a:schemeClr val="tx1"/>
                </a:solidFill>
                <a:latin typeface="Times New Roman" panose="02020603050405020304" pitchFamily="18" charset="0"/>
                <a:cs typeface="Times New Roman" panose="02020603050405020304" pitchFamily="18" charset="0"/>
              </a:rPr>
              <a:t>    Soybean healthy</a:t>
            </a:r>
          </a:p>
          <a:p>
            <a:r>
              <a:rPr lang="en-IN" sz="1600" dirty="0">
                <a:solidFill>
                  <a:schemeClr val="tx1"/>
                </a:solidFill>
                <a:latin typeface="Times New Roman" panose="02020603050405020304" pitchFamily="18" charset="0"/>
                <a:cs typeface="Times New Roman" panose="02020603050405020304" pitchFamily="18" charset="0"/>
              </a:rPr>
              <a:t>    Squash Powdery mildew</a:t>
            </a:r>
          </a:p>
          <a:p>
            <a:r>
              <a:rPr lang="en-IN" sz="1600" dirty="0">
                <a:solidFill>
                  <a:schemeClr val="tx1"/>
                </a:solidFill>
                <a:latin typeface="Times New Roman" panose="02020603050405020304" pitchFamily="18" charset="0"/>
                <a:cs typeface="Times New Roman" panose="02020603050405020304" pitchFamily="18" charset="0"/>
              </a:rPr>
              <a:t>    Strawberry healthy</a:t>
            </a:r>
          </a:p>
          <a:p>
            <a:r>
              <a:rPr lang="en-IN" sz="1600" dirty="0">
                <a:solidFill>
                  <a:schemeClr val="tx1"/>
                </a:solidFill>
                <a:latin typeface="Times New Roman" panose="02020603050405020304" pitchFamily="18" charset="0"/>
                <a:cs typeface="Times New Roman" panose="02020603050405020304" pitchFamily="18" charset="0"/>
              </a:rPr>
              <a:t>    Strawberry Leaf scorch</a:t>
            </a:r>
          </a:p>
          <a:p>
            <a:r>
              <a:rPr lang="en-IN" sz="1600" dirty="0">
                <a:solidFill>
                  <a:schemeClr val="tx1"/>
                </a:solidFill>
                <a:latin typeface="Times New Roman" panose="02020603050405020304" pitchFamily="18" charset="0"/>
                <a:cs typeface="Times New Roman" panose="02020603050405020304" pitchFamily="18" charset="0"/>
              </a:rPr>
              <a:t>    Tomato Bacterial spot</a:t>
            </a:r>
          </a:p>
          <a:p>
            <a:r>
              <a:rPr lang="en-IN" sz="1600" dirty="0">
                <a:solidFill>
                  <a:schemeClr val="tx1"/>
                </a:solidFill>
                <a:latin typeface="Times New Roman" panose="02020603050405020304" pitchFamily="18" charset="0"/>
                <a:cs typeface="Times New Roman" panose="02020603050405020304" pitchFamily="18" charset="0"/>
              </a:rPr>
              <a:t>    Tomato Early blight</a:t>
            </a:r>
          </a:p>
          <a:p>
            <a:r>
              <a:rPr lang="en-IN" sz="1600" dirty="0">
                <a:solidFill>
                  <a:schemeClr val="tx1"/>
                </a:solidFill>
                <a:latin typeface="Times New Roman" panose="02020603050405020304" pitchFamily="18" charset="0"/>
                <a:cs typeface="Times New Roman" panose="02020603050405020304" pitchFamily="18" charset="0"/>
              </a:rPr>
              <a:t>    Tomato healthy</a:t>
            </a:r>
          </a:p>
          <a:p>
            <a:endParaRPr lang="en-IN" sz="1600"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916713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0644EEF-7DEA-231C-CD57-BC425B23F129}"/>
              </a:ext>
            </a:extLst>
          </p:cNvPr>
          <p:cNvSpPr>
            <a:spLocks noGrp="1"/>
          </p:cNvSpPr>
          <p:nvPr>
            <p:ph idx="1"/>
          </p:nvPr>
        </p:nvSpPr>
        <p:spPr>
          <a:xfrm>
            <a:off x="1143000" y="389744"/>
            <a:ext cx="9872871" cy="5706256"/>
          </a:xfrm>
        </p:spPr>
        <p:txBody>
          <a:bodyPr>
            <a:normAutofit/>
          </a:bodyPr>
          <a:lstStyle/>
          <a:p>
            <a:r>
              <a:rPr lang="en-IN" sz="1800" dirty="0">
                <a:solidFill>
                  <a:schemeClr val="tx1"/>
                </a:solidFill>
                <a:latin typeface="Times New Roman" panose="02020603050405020304" pitchFamily="18" charset="0"/>
                <a:cs typeface="Times New Roman" panose="02020603050405020304" pitchFamily="18" charset="0"/>
              </a:rPr>
              <a:t>    Tomato Late blight</a:t>
            </a:r>
          </a:p>
          <a:p>
            <a:r>
              <a:rPr lang="en-IN" sz="1800" dirty="0">
                <a:solidFill>
                  <a:schemeClr val="tx1"/>
                </a:solidFill>
                <a:latin typeface="Times New Roman" panose="02020603050405020304" pitchFamily="18" charset="0"/>
                <a:cs typeface="Times New Roman" panose="02020603050405020304" pitchFamily="18" charset="0"/>
              </a:rPr>
              <a:t>    Tomato Leaf Mold</a:t>
            </a:r>
          </a:p>
          <a:p>
            <a:r>
              <a:rPr lang="en-US" sz="1800" dirty="0">
                <a:solidFill>
                  <a:schemeClr val="tx1"/>
                </a:solidFill>
                <a:latin typeface="Times New Roman" panose="02020603050405020304" pitchFamily="18" charset="0"/>
                <a:cs typeface="Times New Roman" panose="02020603050405020304" pitchFamily="18" charset="0"/>
              </a:rPr>
              <a:t>    Tomato Septoria leaf spot</a:t>
            </a:r>
          </a:p>
          <a:p>
            <a:r>
              <a:rPr lang="en-US" sz="1800" dirty="0">
                <a:solidFill>
                  <a:schemeClr val="tx1"/>
                </a:solidFill>
                <a:latin typeface="Times New Roman" panose="02020603050405020304" pitchFamily="18" charset="0"/>
                <a:cs typeface="Times New Roman" panose="02020603050405020304" pitchFamily="18" charset="0"/>
              </a:rPr>
              <a:t>    Tomato Spider mites Two-</a:t>
            </a:r>
            <a:r>
              <a:rPr lang="en-US" sz="1800" dirty="0" err="1">
                <a:solidFill>
                  <a:schemeClr val="tx1"/>
                </a:solidFill>
                <a:latin typeface="Times New Roman" panose="02020603050405020304" pitchFamily="18" charset="0"/>
                <a:cs typeface="Times New Roman" panose="02020603050405020304" pitchFamily="18" charset="0"/>
              </a:rPr>
              <a:t>spotted_spider_mite</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Tomato </a:t>
            </a:r>
            <a:r>
              <a:rPr lang="en-US" sz="1800" dirty="0" err="1">
                <a:solidFill>
                  <a:schemeClr val="tx1"/>
                </a:solidFill>
                <a:latin typeface="Times New Roman" panose="02020603050405020304" pitchFamily="18" charset="0"/>
                <a:cs typeface="Times New Roman" panose="02020603050405020304" pitchFamily="18" charset="0"/>
              </a:rPr>
              <a:t>Target_Spot</a:t>
            </a:r>
            <a:endParaRPr lang="en-US" sz="1800" dirty="0">
              <a:solidFill>
                <a:schemeClr val="tx1"/>
              </a:solidFill>
              <a:latin typeface="Times New Roman" panose="02020603050405020304" pitchFamily="18" charset="0"/>
              <a:cs typeface="Times New Roman" panose="02020603050405020304" pitchFamily="18" charset="0"/>
            </a:endParaRPr>
          </a:p>
          <a:p>
            <a:r>
              <a:rPr lang="en-US" sz="1800" dirty="0">
                <a:solidFill>
                  <a:schemeClr val="tx1"/>
                </a:solidFill>
                <a:latin typeface="Times New Roman" panose="02020603050405020304" pitchFamily="18" charset="0"/>
                <a:cs typeface="Times New Roman" panose="02020603050405020304" pitchFamily="18" charset="0"/>
              </a:rPr>
              <a:t>    Tomato mosaic virus</a:t>
            </a:r>
          </a:p>
          <a:p>
            <a:r>
              <a:rPr lang="en-US" sz="1800" dirty="0">
                <a:solidFill>
                  <a:schemeClr val="tx1"/>
                </a:solidFill>
                <a:latin typeface="Times New Roman" panose="02020603050405020304" pitchFamily="18" charset="0"/>
                <a:cs typeface="Times New Roman" panose="02020603050405020304" pitchFamily="18" charset="0"/>
              </a:rPr>
              <a:t>    Tomato Yellow Leaf Curl Virus</a:t>
            </a:r>
          </a:p>
          <a:p>
            <a:endParaRPr lang="en-IN" sz="1600" dirty="0">
              <a:solidFill>
                <a:schemeClr val="tx1"/>
              </a:solidFill>
            </a:endParaRPr>
          </a:p>
        </p:txBody>
      </p:sp>
    </p:spTree>
    <p:extLst>
      <p:ext uri="{BB962C8B-B14F-4D97-AF65-F5344CB8AC3E}">
        <p14:creationId xmlns:p14="http://schemas.microsoft.com/office/powerpoint/2010/main" val="2716539762"/>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BCB2BAA-4AE2-5E35-973B-164AD06ED118}"/>
              </a:ext>
            </a:extLst>
          </p:cNvPr>
          <p:cNvSpPr txBox="1"/>
          <p:nvPr/>
        </p:nvSpPr>
        <p:spPr>
          <a:xfrm>
            <a:off x="2085923" y="170632"/>
            <a:ext cx="8649325" cy="615553"/>
          </a:xfrm>
          <a:prstGeom prst="rect">
            <a:avLst/>
          </a:prstGeom>
          <a:noFill/>
        </p:spPr>
        <p:txBody>
          <a:bodyPr wrap="square" rtlCol="0">
            <a:spAutoFit/>
          </a:bodyPr>
          <a:lstStyle/>
          <a:p>
            <a:pPr algn="ctr"/>
            <a:r>
              <a:rPr lang="en-US" sz="3400" b="1" dirty="0">
                <a:solidFill>
                  <a:schemeClr val="accent1"/>
                </a:solidFill>
                <a:latin typeface="Times New Roman" panose="02020603050405020304" pitchFamily="18" charset="0"/>
                <a:cs typeface="Times New Roman" panose="02020603050405020304" pitchFamily="18" charset="0"/>
              </a:rPr>
              <a:t>EXISITING SYSTEM</a:t>
            </a:r>
            <a:endParaRPr lang="en-IN" sz="3400" b="1" dirty="0">
              <a:solidFill>
                <a:schemeClr val="accent1"/>
              </a:solidFill>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B5B7140-C858-8320-E004-68B9D09F68ED}"/>
              </a:ext>
            </a:extLst>
          </p:cNvPr>
          <p:cNvSpPr txBox="1"/>
          <p:nvPr/>
        </p:nvSpPr>
        <p:spPr>
          <a:xfrm>
            <a:off x="1096572" y="948690"/>
            <a:ext cx="10628026" cy="5909310"/>
          </a:xfrm>
          <a:prstGeom prst="rect">
            <a:avLst/>
          </a:prstGeom>
          <a:noFill/>
        </p:spPr>
        <p:txBody>
          <a:bodyPr wrap="square">
            <a:spAutoFit/>
          </a:bodyPr>
          <a:lstStyle/>
          <a:p>
            <a:pPr algn="just">
              <a:buNone/>
            </a:pPr>
            <a:r>
              <a:rPr lang="en-US" b="1" dirty="0">
                <a:latin typeface="Times New Roman" panose="02020603050405020304" pitchFamily="18" charset="0"/>
                <a:cs typeface="Times New Roman" panose="02020603050405020304" pitchFamily="18" charset="0"/>
              </a:rPr>
              <a:t>1. </a:t>
            </a:r>
            <a:r>
              <a:rPr lang="en-US" b="1" dirty="0" err="1">
                <a:latin typeface="Times New Roman" panose="02020603050405020304" pitchFamily="18" charset="0"/>
                <a:cs typeface="Times New Roman" panose="02020603050405020304" pitchFamily="18" charset="0"/>
              </a:rPr>
              <a:t>Plantix</a:t>
            </a:r>
            <a:r>
              <a:rPr lang="en-US" b="1" dirty="0">
                <a:latin typeface="Times New Roman" panose="02020603050405020304" pitchFamily="18" charset="0"/>
                <a:cs typeface="Times New Roman" panose="02020603050405020304" pitchFamily="18" charset="0"/>
              </a:rPr>
              <a:t> (by PEAT GmbH)</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smartphone photos to detect plant diseases, nutrient deficiencies, and pests.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a:t>
            </a:r>
            <a:r>
              <a:rPr lang="en-US" dirty="0">
                <a:latin typeface="Times New Roman" panose="02020603050405020304" pitchFamily="18" charset="0"/>
                <a:cs typeface="Times New Roman" panose="02020603050405020304" pitchFamily="18" charset="0"/>
              </a:rPr>
              <a:t>: Image-based AI models.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fully multilingual (supports only a few major languages).</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Often needs stable internet connection.</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Limited feedback to farmers.</a:t>
            </a:r>
          </a:p>
          <a:p>
            <a:pPr algn="just">
              <a:buNone/>
            </a:pPr>
            <a:r>
              <a:rPr lang="en-US" b="1" dirty="0">
                <a:latin typeface="Times New Roman" panose="02020603050405020304" pitchFamily="18" charset="0"/>
                <a:cs typeface="Times New Roman" panose="02020603050405020304" pitchFamily="18" charset="0"/>
              </a:rPr>
              <a:t>2. </a:t>
            </a:r>
            <a:r>
              <a:rPr lang="en-US" b="1" dirty="0" err="1">
                <a:latin typeface="Times New Roman" panose="02020603050405020304" pitchFamily="18" charset="0"/>
                <a:cs typeface="Times New Roman" panose="02020603050405020304" pitchFamily="18" charset="0"/>
              </a:rPr>
              <a:t>AgroDoctor</a:t>
            </a:r>
            <a:endParaRPr lang="en-US"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Offers a database of plant diseases and treatment recommendations.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a:t>
            </a:r>
            <a:r>
              <a:rPr lang="en-US" dirty="0">
                <a:latin typeface="Times New Roman" panose="02020603050405020304" pitchFamily="18" charset="0"/>
                <a:cs typeface="Times New Roman" panose="02020603050405020304" pitchFamily="18" charset="0"/>
              </a:rPr>
              <a:t>: Primarily database-driven, not deep learning.</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real-time.</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 AI-based image detection.</a:t>
            </a:r>
          </a:p>
          <a:p>
            <a:pPr algn="just">
              <a:buNone/>
            </a:pPr>
            <a:r>
              <a:rPr lang="en-US" b="1" dirty="0">
                <a:latin typeface="Times New Roman" panose="02020603050405020304" pitchFamily="18" charset="0"/>
                <a:cs typeface="Times New Roman" panose="02020603050405020304" pitchFamily="18" charset="0"/>
              </a:rPr>
              <a:t>3. </a:t>
            </a:r>
            <a:r>
              <a:rPr lang="en-US" b="1" dirty="0" err="1">
                <a:latin typeface="Times New Roman" panose="02020603050405020304" pitchFamily="18" charset="0"/>
                <a:cs typeface="Times New Roman" panose="02020603050405020304" pitchFamily="18" charset="0"/>
              </a:rPr>
              <a:t>CropIn</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SmartFarm</a:t>
            </a:r>
            <a:r>
              <a:rPr lang="en-US" b="1" dirty="0">
                <a:latin typeface="Times New Roman" panose="02020603050405020304" pitchFamily="18" charset="0"/>
                <a:cs typeface="Times New Roman" panose="02020603050405020304" pitchFamily="18" charset="0"/>
              </a:rPr>
              <a:t> platform)</a:t>
            </a:r>
          </a:p>
          <a:p>
            <a:pPr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End-to-end farm management platform with disease alerts.</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Tech</a:t>
            </a:r>
            <a:r>
              <a:rPr lang="en-US" dirty="0">
                <a:latin typeface="Times New Roman" panose="02020603050405020304" pitchFamily="18" charset="0"/>
                <a:cs typeface="Times New Roman" panose="02020603050405020304" pitchFamily="18" charset="0"/>
              </a:rPr>
              <a:t>: AI + satellite imagery + IoT integration.</a:t>
            </a:r>
          </a:p>
          <a:p>
            <a:pPr algn="just">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Limitations</a:t>
            </a:r>
            <a:r>
              <a:rPr lang="en-US" dirty="0">
                <a:latin typeface="Times New Roman" panose="02020603050405020304" pitchFamily="18" charset="0"/>
                <a:cs typeface="Times New Roman" panose="02020603050405020304" pitchFamily="18" charset="0"/>
              </a:rPr>
              <a:t>:</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Requires enterprise-level setup.</a:t>
            </a:r>
          </a:p>
          <a:p>
            <a:pPr marL="742950" lvl="1"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Not designed for individual small farmers.</a:t>
            </a:r>
          </a:p>
          <a:p>
            <a:pPr marL="742950" lvl="1" indent="-285750" algn="just">
              <a:buFont typeface="Arial" panose="020B0604020202020204" pitchFamily="34" charset="0"/>
              <a:buChar char="•"/>
            </a:pPr>
            <a:endParaRPr lang="en-US" dirty="0">
              <a:latin typeface="Times New Roman" panose="02020603050405020304" pitchFamily="18" charset="0"/>
              <a:cs typeface="Times New Roman" panose="02020603050405020304" pitchFamily="18" charset="0"/>
            </a:endParaRPr>
          </a:p>
          <a:p>
            <a:pPr lvl="1"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65399197"/>
      </p:ext>
    </p:extLst>
  </p:cSld>
  <p:clrMapOvr>
    <a:masterClrMapping/>
  </p:clrMapOvr>
  <mc:AlternateContent xmlns:mc="http://schemas.openxmlformats.org/markup-compatibility/2006" xmlns:p14="http://schemas.microsoft.com/office/powerpoint/2010/main">
    <mc:Choice Requires="p14">
      <p:transition spd="slow" p14:dur="800">
        <p14:flythrough/>
        <p:sndAc>
          <p:stSnd>
            <p:snd r:embed="rId2" name="explode.wav"/>
          </p:stSnd>
        </p:sndAc>
      </p:transition>
    </mc:Choice>
    <mc:Fallback xmlns="">
      <p:transition spd="slow">
        <p:fade/>
        <p:sndAc>
          <p:stSnd>
            <p:snd r:embed="rId3" name="explode.wav"/>
          </p:stSnd>
        </p:sndAc>
      </p:transition>
    </mc:Fallback>
  </mc:AlternateContent>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90E45F77-AEFC-46EF-A7C1-5B338C297B02}"/>
    </a:ext>
  </a:extLst>
</a:theme>
</file>

<file path=docProps/app.xml><?xml version="1.0" encoding="utf-8"?>
<Properties xmlns="http://schemas.openxmlformats.org/officeDocument/2006/extended-properties" xmlns:vt="http://schemas.openxmlformats.org/officeDocument/2006/docPropsVTypes">
  <Template>TM03457444[[fn=Basis]]</Template>
  <TotalTime>2907</TotalTime>
  <Words>3084</Words>
  <Application>Microsoft Office PowerPoint</Application>
  <PresentationFormat>Widescreen</PresentationFormat>
  <Paragraphs>300</Paragraphs>
  <Slides>47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47</vt:i4>
      </vt:variant>
    </vt:vector>
  </HeadingPairs>
  <TitlesOfParts>
    <vt:vector size="51" baseType="lpstr">
      <vt:lpstr>Arial</vt:lpstr>
      <vt:lpstr>Corbel</vt:lpstr>
      <vt:lpstr>Times New Roman</vt:lpstr>
      <vt:lpstr>Basis</vt:lpstr>
      <vt:lpstr>               MAHATMA GANDHI INSTITUTE OF TECHNOLOGY (A)  DEPARTMENT OF INFORMATION TECHNOLOGY </vt:lpstr>
      <vt:lpstr>AI-POWERED PLANT DISEASE PREDICTION SYSTEM</vt:lpstr>
      <vt:lpstr>PowerPoint Presentation</vt:lpstr>
      <vt:lpstr>ABSTRACT</vt:lpstr>
      <vt:lpstr>INTRODUCTION</vt:lpstr>
      <vt:lpstr>PowerPoint Presentation</vt:lpstr>
      <vt:lpstr>PowerPoint Presentation</vt:lpstr>
      <vt:lpstr>PowerPoint Presentation</vt:lpstr>
      <vt:lpstr>PowerPoint Presentation</vt:lpstr>
      <vt:lpstr>PROPOSED SYSTEM</vt:lpstr>
      <vt:lpstr> APPLICATIONS</vt:lpstr>
      <vt:lpstr>HARDWARE AND SOFTWARE SPECIFICATIONS:</vt:lpstr>
      <vt:lpstr>LITERATURE SURVEY</vt:lpstr>
      <vt:lpstr>PROBLEM STATEMENT</vt:lpstr>
      <vt:lpstr>OBJECTIVES</vt:lpstr>
      <vt:lpstr>MODULES </vt:lpstr>
      <vt:lpstr>PowerPoint Presentation</vt:lpstr>
      <vt:lpstr>PowerPoint Presentation</vt:lpstr>
      <vt:lpstr>PowerPoint Presentation</vt:lpstr>
      <vt:lpstr>DESIGN ARCHITECTURE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FUTURE ENHANCEMENTS</vt:lpstr>
      <vt:lpstr>PowerPoint Presentation</vt:lpstr>
      <vt:lpstr>REFERNECES</vt:lpstr>
      <vt:lpstr>PowerPoint Presentation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DELL</dc:creator>
  <cp:lastModifiedBy>DELL</cp:lastModifiedBy>
  <cp:revision>77</cp:revision>
  <dcterms:created xsi:type="dcterms:W3CDTF">2025-02-13T14:21:16Z</dcterms:created>
  <dcterms:modified xsi:type="dcterms:W3CDTF">2025-06-24T09:05:20Z</dcterms:modified>
</cp:coreProperties>
</file>