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72" r:id="rId6"/>
    <p:sldId id="276" r:id="rId7"/>
    <p:sldId id="273" r:id="rId8"/>
    <p:sldId id="277" r:id="rId9"/>
    <p:sldId id="284" r:id="rId10"/>
    <p:sldId id="282" r:id="rId11"/>
    <p:sldId id="275" r:id="rId12"/>
    <p:sldId id="269" r:id="rId13"/>
  </p:sldIdLst>
  <p:sldSz cx="9144000" cy="6858000" type="screen4x3"/>
  <p:notesSz cx="7315200" cy="9601200"/>
  <p:defaultTextStyle>
    <a:defPPr>
      <a:defRPr lang="en-CA"/>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107" d="100"/>
          <a:sy n="107" d="100"/>
        </p:scale>
        <p:origin x="1752" y="144"/>
      </p:cViewPr>
      <p:guideLst>
        <p:guide orient="horz" pos="3016"/>
        <p:guide pos="23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2450" y="2974705"/>
            <a:ext cx="6261100" cy="2052590"/>
          </a:xfrm>
        </p:spPr>
        <p:txBody>
          <a:bodyPr/>
          <a:lstStyle/>
          <a:p>
            <a:r>
              <a:rPr lang="en-US"/>
              <a:t>Click to edit Master title style</a:t>
            </a:r>
            <a:endParaRPr lang="en-CA"/>
          </a:p>
        </p:txBody>
      </p:sp>
      <p:sp>
        <p:nvSpPr>
          <p:cNvPr id="3" name="Subtitle 2"/>
          <p:cNvSpPr>
            <a:spLocks noGrp="1"/>
          </p:cNvSpPr>
          <p:nvPr>
            <p:ph type="subTitle" idx="1"/>
          </p:nvPr>
        </p:nvSpPr>
        <p:spPr>
          <a:xfrm>
            <a:off x="1104900" y="5426288"/>
            <a:ext cx="5156200" cy="244714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pPr>
              <a:defRPr/>
            </a:pPr>
            <a:fld id="{932EC2FA-1D50-4CE0-84A6-FAE37095B6D3}" type="datetimeFigureOut">
              <a:rPr lang="en-US"/>
              <a:pPr>
                <a:defRPr/>
              </a:pPr>
              <a:t>4/10/2022</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1D89297F-647C-4BAD-9F8E-E7216F4CC873}" type="slidenum">
              <a:rPr lang="en-CA"/>
              <a:pPr>
                <a:defRPr/>
              </a:pPr>
              <a:t>‹#›</a:t>
            </a:fld>
            <a:endParaRPr lang="en-CA"/>
          </a:p>
        </p:txBody>
      </p:sp>
    </p:spTree>
    <p:extLst>
      <p:ext uri="{BB962C8B-B14F-4D97-AF65-F5344CB8AC3E}">
        <p14:creationId xmlns:p14="http://schemas.microsoft.com/office/powerpoint/2010/main" val="412830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pPr>
              <a:defRPr/>
            </a:pPr>
            <a:fld id="{B7149002-8775-4CE6-843E-977E45F54E66}" type="datetimeFigureOut">
              <a:rPr lang="en-US"/>
              <a:pPr>
                <a:defRPr/>
              </a:pPr>
              <a:t>4/10/2022</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2518770B-AA1F-4627-AA34-5D014CD02A33}" type="slidenum">
              <a:rPr lang="en-CA"/>
              <a:pPr>
                <a:defRPr/>
              </a:pPr>
              <a:t>‹#›</a:t>
            </a:fld>
            <a:endParaRPr lang="en-CA"/>
          </a:p>
        </p:txBody>
      </p:sp>
    </p:spTree>
    <p:extLst>
      <p:ext uri="{BB962C8B-B14F-4D97-AF65-F5344CB8AC3E}">
        <p14:creationId xmlns:p14="http://schemas.microsoft.com/office/powerpoint/2010/main" val="193734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40350" y="536423"/>
            <a:ext cx="1657350" cy="1140672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68300" y="536423"/>
            <a:ext cx="4849283" cy="114067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pPr>
              <a:defRPr/>
            </a:pPr>
            <a:fld id="{71FEC7DD-8F7A-4F73-9F2F-E1A077376DEC}" type="datetimeFigureOut">
              <a:rPr lang="en-US"/>
              <a:pPr>
                <a:defRPr/>
              </a:pPr>
              <a:t>4/10/2022</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BF671B72-2AA7-4C79-BF26-B0FF378529F5}" type="slidenum">
              <a:rPr lang="en-CA"/>
              <a:pPr>
                <a:defRPr/>
              </a:pPr>
              <a:t>‹#›</a:t>
            </a:fld>
            <a:endParaRPr lang="en-CA"/>
          </a:p>
        </p:txBody>
      </p:sp>
    </p:spTree>
    <p:extLst>
      <p:ext uri="{BB962C8B-B14F-4D97-AF65-F5344CB8AC3E}">
        <p14:creationId xmlns:p14="http://schemas.microsoft.com/office/powerpoint/2010/main" val="181565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pPr>
              <a:defRPr/>
            </a:pPr>
            <a:fld id="{20C971BC-D6DB-48C0-9B5F-3EF6232D4153}" type="datetimeFigureOut">
              <a:rPr lang="en-US"/>
              <a:pPr>
                <a:defRPr/>
              </a:pPr>
              <a:t>4/10/2022</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26CB4209-7AFE-4000-ADB3-0754496ED762}" type="slidenum">
              <a:rPr lang="en-CA"/>
              <a:pPr>
                <a:defRPr/>
              </a:pPr>
              <a:t>‹#›</a:t>
            </a:fld>
            <a:endParaRPr lang="en-CA"/>
          </a:p>
        </p:txBody>
      </p:sp>
    </p:spTree>
    <p:extLst>
      <p:ext uri="{BB962C8B-B14F-4D97-AF65-F5344CB8AC3E}">
        <p14:creationId xmlns:p14="http://schemas.microsoft.com/office/powerpoint/2010/main" val="297475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863" y="6153339"/>
            <a:ext cx="6261100" cy="1901860"/>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581863" y="4058633"/>
            <a:ext cx="6261100" cy="209470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AA071D-39F6-4B68-AF46-D7B1A85C416F}" type="datetimeFigureOut">
              <a:rPr lang="en-US"/>
              <a:pPr>
                <a:defRPr/>
              </a:pPr>
              <a:t>4/10/2022</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38DD8648-C023-4BBC-AEEE-50F183DDBDF5}" type="slidenum">
              <a:rPr lang="en-CA"/>
              <a:pPr>
                <a:defRPr/>
              </a:pPr>
              <a:t>‹#›</a:t>
            </a:fld>
            <a:endParaRPr lang="en-CA"/>
          </a:p>
        </p:txBody>
      </p:sp>
    </p:spTree>
    <p:extLst>
      <p:ext uri="{BB962C8B-B14F-4D97-AF65-F5344CB8AC3E}">
        <p14:creationId xmlns:p14="http://schemas.microsoft.com/office/powerpoint/2010/main" val="313850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68300"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3744383"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3"/>
          <p:cNvSpPr>
            <a:spLocks noGrp="1"/>
          </p:cNvSpPr>
          <p:nvPr>
            <p:ph type="dt" sz="half" idx="10"/>
          </p:nvPr>
        </p:nvSpPr>
        <p:spPr/>
        <p:txBody>
          <a:bodyPr/>
          <a:lstStyle>
            <a:lvl1pPr>
              <a:defRPr/>
            </a:lvl1pPr>
          </a:lstStyle>
          <a:p>
            <a:pPr>
              <a:defRPr/>
            </a:pPr>
            <a:fld id="{63EC0542-B713-47A7-BF76-796C6C6276A3}" type="datetimeFigureOut">
              <a:rPr lang="en-US"/>
              <a:pPr>
                <a:defRPr/>
              </a:pPr>
              <a:t>4/10/2022</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73130F8A-DFB0-47BC-8E85-52A76EA601A8}" type="slidenum">
              <a:rPr lang="en-CA"/>
              <a:pPr>
                <a:defRPr/>
              </a:pPr>
              <a:t>‹#›</a:t>
            </a:fld>
            <a:endParaRPr lang="en-CA"/>
          </a:p>
        </p:txBody>
      </p:sp>
    </p:spTree>
    <p:extLst>
      <p:ext uri="{BB962C8B-B14F-4D97-AF65-F5344CB8AC3E}">
        <p14:creationId xmlns:p14="http://schemas.microsoft.com/office/powerpoint/2010/main" val="101905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368300" y="2143474"/>
            <a:ext cx="3254596"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300" y="3036771"/>
            <a:ext cx="3254596"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3741827" y="2143474"/>
            <a:ext cx="3255874"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41827" y="3036771"/>
            <a:ext cx="3255874"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3"/>
          <p:cNvSpPr>
            <a:spLocks noGrp="1"/>
          </p:cNvSpPr>
          <p:nvPr>
            <p:ph type="dt" sz="half" idx="10"/>
          </p:nvPr>
        </p:nvSpPr>
        <p:spPr/>
        <p:txBody>
          <a:bodyPr/>
          <a:lstStyle>
            <a:lvl1pPr>
              <a:defRPr/>
            </a:lvl1pPr>
          </a:lstStyle>
          <a:p>
            <a:pPr>
              <a:defRPr/>
            </a:pPr>
            <a:fld id="{42464AE2-91DE-4019-AC27-769A8085638E}" type="datetimeFigureOut">
              <a:rPr lang="en-US"/>
              <a:pPr>
                <a:defRPr/>
              </a:pPr>
              <a:t>4/10/2022</a:t>
            </a:fld>
            <a:endParaRPr lang="en-CA"/>
          </a:p>
        </p:txBody>
      </p:sp>
      <p:sp>
        <p:nvSpPr>
          <p:cNvPr id="8" name="Footer Placeholder 4"/>
          <p:cNvSpPr>
            <a:spLocks noGrp="1"/>
          </p:cNvSpPr>
          <p:nvPr>
            <p:ph type="ftr" sz="quarter" idx="11"/>
          </p:nvPr>
        </p:nvSpPr>
        <p:spPr/>
        <p:txBody>
          <a:bodyPr/>
          <a:lstStyle>
            <a:lvl1pPr>
              <a:defRPr/>
            </a:lvl1pPr>
          </a:lstStyle>
          <a:p>
            <a:pPr>
              <a:defRPr/>
            </a:pPr>
            <a:endParaRPr lang="en-CA"/>
          </a:p>
        </p:txBody>
      </p:sp>
      <p:sp>
        <p:nvSpPr>
          <p:cNvPr id="9" name="Slide Number Placeholder 5"/>
          <p:cNvSpPr>
            <a:spLocks noGrp="1"/>
          </p:cNvSpPr>
          <p:nvPr>
            <p:ph type="sldNum" sz="quarter" idx="12"/>
          </p:nvPr>
        </p:nvSpPr>
        <p:spPr/>
        <p:txBody>
          <a:bodyPr/>
          <a:lstStyle>
            <a:lvl1pPr>
              <a:defRPr/>
            </a:lvl1pPr>
          </a:lstStyle>
          <a:p>
            <a:pPr>
              <a:defRPr/>
            </a:pPr>
            <a:fld id="{DA447CC1-81A7-4079-9925-4E5294B15BC4}" type="slidenum">
              <a:rPr lang="en-CA"/>
              <a:pPr>
                <a:defRPr/>
              </a:pPr>
              <a:t>‹#›</a:t>
            </a:fld>
            <a:endParaRPr lang="en-CA"/>
          </a:p>
        </p:txBody>
      </p:sp>
    </p:spTree>
    <p:extLst>
      <p:ext uri="{BB962C8B-B14F-4D97-AF65-F5344CB8AC3E}">
        <p14:creationId xmlns:p14="http://schemas.microsoft.com/office/powerpoint/2010/main" val="956002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3"/>
          <p:cNvSpPr>
            <a:spLocks noGrp="1"/>
          </p:cNvSpPr>
          <p:nvPr>
            <p:ph type="dt" sz="half" idx="10"/>
          </p:nvPr>
        </p:nvSpPr>
        <p:spPr/>
        <p:txBody>
          <a:bodyPr/>
          <a:lstStyle>
            <a:lvl1pPr>
              <a:defRPr/>
            </a:lvl1pPr>
          </a:lstStyle>
          <a:p>
            <a:pPr>
              <a:defRPr/>
            </a:pPr>
            <a:fld id="{CE539A2F-9628-4970-BC16-D54F9D1A4E85}" type="datetimeFigureOut">
              <a:rPr lang="en-US"/>
              <a:pPr>
                <a:defRPr/>
              </a:pPr>
              <a:t>4/10/2022</a:t>
            </a:fld>
            <a:endParaRPr lang="en-CA"/>
          </a:p>
        </p:txBody>
      </p:sp>
      <p:sp>
        <p:nvSpPr>
          <p:cNvPr id="4" name="Footer Placeholder 4"/>
          <p:cNvSpPr>
            <a:spLocks noGrp="1"/>
          </p:cNvSpPr>
          <p:nvPr>
            <p:ph type="ftr" sz="quarter" idx="11"/>
          </p:nvPr>
        </p:nvSpPr>
        <p:spPr/>
        <p:txBody>
          <a:bodyPr/>
          <a:lstStyle>
            <a:lvl1pPr>
              <a:defRPr/>
            </a:lvl1pPr>
          </a:lstStyle>
          <a:p>
            <a:pPr>
              <a:defRPr/>
            </a:pPr>
            <a:endParaRPr lang="en-CA"/>
          </a:p>
        </p:txBody>
      </p:sp>
      <p:sp>
        <p:nvSpPr>
          <p:cNvPr id="5" name="Slide Number Placeholder 5"/>
          <p:cNvSpPr>
            <a:spLocks noGrp="1"/>
          </p:cNvSpPr>
          <p:nvPr>
            <p:ph type="sldNum" sz="quarter" idx="12"/>
          </p:nvPr>
        </p:nvSpPr>
        <p:spPr/>
        <p:txBody>
          <a:bodyPr/>
          <a:lstStyle>
            <a:lvl1pPr>
              <a:defRPr/>
            </a:lvl1pPr>
          </a:lstStyle>
          <a:p>
            <a:pPr>
              <a:defRPr/>
            </a:pPr>
            <a:fld id="{55A29127-9A19-4926-AA04-E36083AB5392}" type="slidenum">
              <a:rPr lang="en-CA"/>
              <a:pPr>
                <a:defRPr/>
              </a:pPr>
              <a:t>‹#›</a:t>
            </a:fld>
            <a:endParaRPr lang="en-CA"/>
          </a:p>
        </p:txBody>
      </p:sp>
    </p:spTree>
    <p:extLst>
      <p:ext uri="{BB962C8B-B14F-4D97-AF65-F5344CB8AC3E}">
        <p14:creationId xmlns:p14="http://schemas.microsoft.com/office/powerpoint/2010/main" val="14976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9344A0F-66A8-4B5F-81FA-F4676ED7BE4E}" type="datetimeFigureOut">
              <a:rPr lang="en-US"/>
              <a:pPr>
                <a:defRPr/>
              </a:pPr>
              <a:t>4/10/2022</a:t>
            </a:fld>
            <a:endParaRPr lang="en-CA"/>
          </a:p>
        </p:txBody>
      </p:sp>
      <p:sp>
        <p:nvSpPr>
          <p:cNvPr id="3" name="Footer Placeholder 4"/>
          <p:cNvSpPr>
            <a:spLocks noGrp="1"/>
          </p:cNvSpPr>
          <p:nvPr>
            <p:ph type="ftr" sz="quarter" idx="11"/>
          </p:nvPr>
        </p:nvSpPr>
        <p:spPr/>
        <p:txBody>
          <a:bodyPr/>
          <a:lstStyle>
            <a:lvl1pPr>
              <a:defRPr/>
            </a:lvl1pPr>
          </a:lstStyle>
          <a:p>
            <a:pPr>
              <a:defRPr/>
            </a:pPr>
            <a:endParaRPr lang="en-CA"/>
          </a:p>
        </p:txBody>
      </p:sp>
      <p:sp>
        <p:nvSpPr>
          <p:cNvPr id="4" name="Slide Number Placeholder 5"/>
          <p:cNvSpPr>
            <a:spLocks noGrp="1"/>
          </p:cNvSpPr>
          <p:nvPr>
            <p:ph type="sldNum" sz="quarter" idx="12"/>
          </p:nvPr>
        </p:nvSpPr>
        <p:spPr/>
        <p:txBody>
          <a:bodyPr/>
          <a:lstStyle>
            <a:lvl1pPr>
              <a:defRPr/>
            </a:lvl1pPr>
          </a:lstStyle>
          <a:p>
            <a:pPr>
              <a:defRPr/>
            </a:pPr>
            <a:fld id="{087139BD-97D3-4163-9E63-3C7038E8CD03}" type="slidenum">
              <a:rPr lang="en-CA"/>
              <a:pPr>
                <a:defRPr/>
              </a:pPr>
              <a:t>‹#›</a:t>
            </a:fld>
            <a:endParaRPr lang="en-CA"/>
          </a:p>
        </p:txBody>
      </p:sp>
    </p:spTree>
    <p:extLst>
      <p:ext uri="{BB962C8B-B14F-4D97-AF65-F5344CB8AC3E}">
        <p14:creationId xmlns:p14="http://schemas.microsoft.com/office/powerpoint/2010/main" val="357730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301" y="381259"/>
            <a:ext cx="2423363" cy="1622566"/>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2879901" y="381259"/>
            <a:ext cx="4117799" cy="81726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368301" y="2003825"/>
            <a:ext cx="2423363" cy="65501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A340392-2158-4720-9943-8E15B25DB353}" type="datetimeFigureOut">
              <a:rPr lang="en-US"/>
              <a:pPr>
                <a:defRPr/>
              </a:pPr>
              <a:t>4/10/2022</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DEB3B95B-42B3-4590-B6F7-E69378CCE534}" type="slidenum">
              <a:rPr lang="en-CA"/>
              <a:pPr>
                <a:defRPr/>
              </a:pPr>
              <a:t>‹#›</a:t>
            </a:fld>
            <a:endParaRPr lang="en-CA"/>
          </a:p>
        </p:txBody>
      </p:sp>
    </p:spTree>
    <p:extLst>
      <p:ext uri="{BB962C8B-B14F-4D97-AF65-F5344CB8AC3E}">
        <p14:creationId xmlns:p14="http://schemas.microsoft.com/office/powerpoint/2010/main" val="271923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3788" y="6703060"/>
            <a:ext cx="4419600" cy="791334"/>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443788" y="855615"/>
            <a:ext cx="4419600" cy="574548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443788" y="7494394"/>
            <a:ext cx="4419600" cy="11238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BD58178-DD29-4DF4-96A1-A8070D0D9305}" type="datetimeFigureOut">
              <a:rPr lang="en-US"/>
              <a:pPr>
                <a:defRPr/>
              </a:pPr>
              <a:t>4/10/2022</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D4C8DCC0-E015-404C-8E80-83F1787DCBA5}" type="slidenum">
              <a:rPr lang="en-CA"/>
              <a:pPr>
                <a:defRPr/>
              </a:pPr>
              <a:t>‹#›</a:t>
            </a:fld>
            <a:endParaRPr lang="en-CA"/>
          </a:p>
        </p:txBody>
      </p:sp>
    </p:spTree>
    <p:extLst>
      <p:ext uri="{BB962C8B-B14F-4D97-AF65-F5344CB8AC3E}">
        <p14:creationId xmlns:p14="http://schemas.microsoft.com/office/powerpoint/2010/main" val="16700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8300" y="384175"/>
            <a:ext cx="6629400"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027" name="Text Placeholder 2"/>
          <p:cNvSpPr>
            <a:spLocks noGrp="1"/>
          </p:cNvSpPr>
          <p:nvPr>
            <p:ph type="body" idx="1"/>
          </p:nvPr>
        </p:nvSpPr>
        <p:spPr bwMode="auto">
          <a:xfrm>
            <a:off x="368300" y="2233613"/>
            <a:ext cx="6629400" cy="631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368300" y="8875713"/>
            <a:ext cx="1719263" cy="50958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F83A495-6E31-4103-9E62-B37D74943F5A}" type="datetimeFigureOut">
              <a:rPr lang="en-US"/>
              <a:pPr>
                <a:defRPr/>
              </a:pPr>
              <a:t>4/10/2022</a:t>
            </a:fld>
            <a:endParaRPr lang="en-CA"/>
          </a:p>
        </p:txBody>
      </p:sp>
      <p:sp>
        <p:nvSpPr>
          <p:cNvPr id="5" name="Footer Placeholder 4"/>
          <p:cNvSpPr>
            <a:spLocks noGrp="1"/>
          </p:cNvSpPr>
          <p:nvPr>
            <p:ph type="ftr" sz="quarter" idx="3"/>
          </p:nvPr>
        </p:nvSpPr>
        <p:spPr>
          <a:xfrm>
            <a:off x="2516188" y="8875713"/>
            <a:ext cx="2333625" cy="50958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CA"/>
          </a:p>
        </p:txBody>
      </p:sp>
      <p:sp>
        <p:nvSpPr>
          <p:cNvPr id="6" name="Slide Number Placeholder 5"/>
          <p:cNvSpPr>
            <a:spLocks noGrp="1"/>
          </p:cNvSpPr>
          <p:nvPr>
            <p:ph type="sldNum" sz="quarter" idx="4"/>
          </p:nvPr>
        </p:nvSpPr>
        <p:spPr>
          <a:xfrm>
            <a:off x="5278438" y="8875713"/>
            <a:ext cx="1719262" cy="50958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B920D0E-0D91-4E22-865A-EBC64B8BA832}"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jpe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jpe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jpeg"/><Relationship Id="rId24" Type="http://schemas.openxmlformats.org/officeDocument/2006/relationships/image" Target="../media/image26.png"/><Relationship Id="rId5" Type="http://schemas.openxmlformats.org/officeDocument/2006/relationships/image" Target="../media/image7.jpe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jpe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714375"/>
            <a:ext cx="9153525" cy="757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Box 6"/>
          <p:cNvSpPr txBox="1">
            <a:spLocks noChangeArrowheads="1"/>
          </p:cNvSpPr>
          <p:nvPr/>
        </p:nvSpPr>
        <p:spPr bwMode="auto">
          <a:xfrm>
            <a:off x="1000125" y="5072063"/>
            <a:ext cx="4071938"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CA" sz="4400">
                <a:solidFill>
                  <a:srgbClr val="00FF00"/>
                </a:solidFill>
                <a:latin typeface="Impact" pitchFamily="34" charset="0"/>
              </a:rPr>
              <a:t>Q-One Services</a:t>
            </a:r>
          </a:p>
          <a:p>
            <a:pPr eaLnBrk="1" hangingPunct="1"/>
            <a:endParaRPr lang="en-US">
              <a:latin typeface="Calibri" pitchFamily="34" charset="0"/>
            </a:endParaRPr>
          </a:p>
        </p:txBody>
      </p:sp>
      <p:sp>
        <p:nvSpPr>
          <p:cNvPr id="8" name="object 8"/>
          <p:cNvSpPr txBox="1"/>
          <p:nvPr/>
        </p:nvSpPr>
        <p:spPr>
          <a:xfrm>
            <a:off x="1143000" y="5929313"/>
            <a:ext cx="3357563" cy="357187"/>
          </a:xfrm>
          <a:prstGeom prst="rect">
            <a:avLst/>
          </a:prstGeom>
        </p:spPr>
        <p:txBody>
          <a:bodyPr lIns="0" tIns="0" rIns="0" bIns="0"/>
          <a:lstStyle/>
          <a:p>
            <a:pPr marL="12700" fontAlgn="auto">
              <a:spcBef>
                <a:spcPts val="0"/>
              </a:spcBef>
              <a:spcAft>
                <a:spcPts val="0"/>
              </a:spcAft>
              <a:defRPr/>
            </a:pPr>
            <a:r>
              <a:rPr sz="2400" spc="-25">
                <a:solidFill>
                  <a:srgbClr val="006FC0"/>
                </a:solidFill>
                <a:latin typeface="Impact"/>
                <a:cs typeface="Impact"/>
              </a:rPr>
              <a:t>M</a:t>
            </a:r>
            <a:r>
              <a:rPr sz="2400" spc="-10">
                <a:solidFill>
                  <a:srgbClr val="006FC0"/>
                </a:solidFill>
                <a:latin typeface="Impact"/>
                <a:cs typeface="Impact"/>
              </a:rPr>
              <a:t>a</a:t>
            </a:r>
            <a:r>
              <a:rPr sz="2400" spc="-25">
                <a:solidFill>
                  <a:srgbClr val="006FC0"/>
                </a:solidFill>
                <a:latin typeface="Impact"/>
                <a:cs typeface="Impact"/>
              </a:rPr>
              <a:t>n</a:t>
            </a:r>
            <a:r>
              <a:rPr sz="2400" spc="-15">
                <a:solidFill>
                  <a:srgbClr val="006FC0"/>
                </a:solidFill>
                <a:latin typeface="Impact"/>
                <a:cs typeface="Impact"/>
              </a:rPr>
              <a:t>ag</a:t>
            </a:r>
            <a:r>
              <a:rPr sz="2400" spc="-25">
                <a:solidFill>
                  <a:srgbClr val="006FC0"/>
                </a:solidFill>
                <a:latin typeface="Impact"/>
                <a:cs typeface="Impact"/>
              </a:rPr>
              <a:t>e</a:t>
            </a:r>
            <a:r>
              <a:rPr sz="2400" spc="-15">
                <a:solidFill>
                  <a:srgbClr val="006FC0"/>
                </a:solidFill>
                <a:latin typeface="Impact"/>
                <a:cs typeface="Impact"/>
              </a:rPr>
              <a:t>me</a:t>
            </a:r>
            <a:r>
              <a:rPr sz="2400" spc="-30">
                <a:solidFill>
                  <a:srgbClr val="006FC0"/>
                </a:solidFill>
                <a:latin typeface="Impact"/>
                <a:cs typeface="Impact"/>
              </a:rPr>
              <a:t>n</a:t>
            </a:r>
            <a:r>
              <a:rPr sz="2400" spc="-10">
                <a:solidFill>
                  <a:srgbClr val="006FC0"/>
                </a:solidFill>
                <a:latin typeface="Impact"/>
                <a:cs typeface="Impact"/>
              </a:rPr>
              <a:t>t </a:t>
            </a:r>
            <a:r>
              <a:rPr lang="en-US" sz="2400" spc="-15" dirty="0">
                <a:solidFill>
                  <a:srgbClr val="006FC0"/>
                </a:solidFill>
                <a:latin typeface="Impact"/>
                <a:cs typeface="Impact"/>
              </a:rPr>
              <a:t>consultancy</a:t>
            </a:r>
            <a:endParaRPr sz="2400">
              <a:latin typeface="Impact"/>
              <a:cs typeface="Impact"/>
            </a:endParaRPr>
          </a:p>
        </p:txBody>
      </p:sp>
      <p:grpSp>
        <p:nvGrpSpPr>
          <p:cNvPr id="2053" name="Group 8"/>
          <p:cNvGrpSpPr>
            <a:grpSpLocks/>
          </p:cNvGrpSpPr>
          <p:nvPr/>
        </p:nvGrpSpPr>
        <p:grpSpPr bwMode="auto">
          <a:xfrm>
            <a:off x="8429625" y="6245225"/>
            <a:ext cx="642938" cy="541338"/>
            <a:chOff x="8143900" y="6245392"/>
            <a:chExt cx="714380" cy="612608"/>
          </a:xfrm>
        </p:grpSpPr>
        <p:sp>
          <p:nvSpPr>
            <p:cNvPr id="2054"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2055"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Group 15"/>
          <p:cNvGrpSpPr>
            <a:grpSpLocks/>
          </p:cNvGrpSpPr>
          <p:nvPr/>
        </p:nvGrpSpPr>
        <p:grpSpPr bwMode="auto">
          <a:xfrm>
            <a:off x="8429625" y="6245225"/>
            <a:ext cx="642938" cy="541338"/>
            <a:chOff x="8143900" y="6245392"/>
            <a:chExt cx="714380" cy="612608"/>
          </a:xfrm>
        </p:grpSpPr>
        <p:sp>
          <p:nvSpPr>
            <p:cNvPr id="11270"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11271"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sp>
        <p:nvSpPr>
          <p:cNvPr id="11268" name="TextBox 2"/>
          <p:cNvSpPr txBox="1">
            <a:spLocks noChangeArrowheads="1"/>
          </p:cNvSpPr>
          <p:nvPr/>
        </p:nvSpPr>
        <p:spPr bwMode="auto">
          <a:xfrm>
            <a:off x="571500" y="785813"/>
            <a:ext cx="56435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ts val="2763"/>
              </a:lnSpc>
            </a:pPr>
            <a:r>
              <a:rPr lang="en-CA" sz="2400">
                <a:solidFill>
                  <a:srgbClr val="006FC0"/>
                </a:solidFill>
                <a:latin typeface="Impact" pitchFamily="34" charset="0"/>
              </a:rPr>
              <a:t>Experience in Various Industrial Sectors:</a:t>
            </a:r>
          </a:p>
          <a:p>
            <a:pPr eaLnBrk="1" hangingPunct="1">
              <a:lnSpc>
                <a:spcPts val="2763"/>
              </a:lnSpc>
            </a:pPr>
            <a:endParaRPr lang="en-CA" sz="2400">
              <a:solidFill>
                <a:srgbClr val="000000"/>
              </a:solidFill>
              <a:latin typeface="Calibri" pitchFamily="34" charset="0"/>
            </a:endParaRPr>
          </a:p>
        </p:txBody>
      </p:sp>
      <p:sp>
        <p:nvSpPr>
          <p:cNvPr id="8" name="Rectangle 3"/>
          <p:cNvSpPr txBox="1">
            <a:spLocks noChangeArrowheads="1"/>
          </p:cNvSpPr>
          <p:nvPr/>
        </p:nvSpPr>
        <p:spPr>
          <a:xfrm>
            <a:off x="785813" y="1857375"/>
            <a:ext cx="6357937" cy="4214813"/>
          </a:xfrm>
          <a:prstGeom prst="rect">
            <a:avLst/>
          </a:prstGeom>
        </p:spPr>
        <p:txBody>
          <a:bodyPr>
            <a:normAutofit fontScale="92500" lnSpcReduction="20000"/>
          </a:bodyPr>
          <a:lstStyle/>
          <a:p>
            <a:pPr marL="342900" indent="-342900" fontAlgn="auto">
              <a:spcBef>
                <a:spcPts val="0"/>
              </a:spcBef>
              <a:spcAft>
                <a:spcPts val="0"/>
              </a:spcAft>
              <a:buFontTx/>
              <a:buAutoNum type="arabicPeriod"/>
              <a:defRPr/>
            </a:pPr>
            <a:r>
              <a:rPr lang="en-US" sz="1700" dirty="0">
                <a:solidFill>
                  <a:srgbClr val="001F5F"/>
                </a:solidFill>
                <a:latin typeface="Tw Cen MT"/>
                <a:cs typeface="Tw Cen MT"/>
              </a:rPr>
              <a:t>Press Components</a:t>
            </a:r>
          </a:p>
          <a:p>
            <a:pPr marL="342900" indent="-342900" fontAlgn="auto">
              <a:spcBef>
                <a:spcPts val="0"/>
              </a:spcBef>
              <a:spcAft>
                <a:spcPts val="0"/>
              </a:spcAft>
              <a:buFontTx/>
              <a:buAutoNum type="arabicPeriod"/>
              <a:defRPr/>
            </a:pPr>
            <a:r>
              <a:rPr lang="en-US" sz="1700" dirty="0">
                <a:solidFill>
                  <a:srgbClr val="001F5F"/>
                </a:solidFill>
                <a:latin typeface="Tw Cen MT"/>
                <a:cs typeface="Tw Cen MT"/>
              </a:rPr>
              <a:t>IT Industry &amp; Infrastructure.</a:t>
            </a:r>
          </a:p>
          <a:p>
            <a:pPr marL="342900" indent="-342900" fontAlgn="auto">
              <a:spcBef>
                <a:spcPts val="0"/>
              </a:spcBef>
              <a:spcAft>
                <a:spcPts val="0"/>
              </a:spcAft>
              <a:buFontTx/>
              <a:buAutoNum type="arabicPeriod"/>
              <a:defRPr/>
            </a:pPr>
            <a:r>
              <a:rPr lang="en-US" sz="1700" dirty="0">
                <a:solidFill>
                  <a:srgbClr val="001F5F"/>
                </a:solidFill>
                <a:latin typeface="Tw Cen MT"/>
                <a:cs typeface="Tw Cen MT"/>
              </a:rPr>
              <a:t>Packaging</a:t>
            </a:r>
          </a:p>
          <a:p>
            <a:pPr fontAlgn="auto">
              <a:spcBef>
                <a:spcPts val="0"/>
              </a:spcBef>
              <a:spcAft>
                <a:spcPts val="0"/>
              </a:spcAft>
              <a:defRPr/>
            </a:pPr>
            <a:r>
              <a:rPr lang="en-US" sz="1700" dirty="0">
                <a:solidFill>
                  <a:srgbClr val="001F5F"/>
                </a:solidFill>
                <a:latin typeface="Tw Cen MT"/>
                <a:cs typeface="Tw Cen MT"/>
              </a:rPr>
              <a:t>2.   Machining</a:t>
            </a:r>
          </a:p>
          <a:p>
            <a:pPr fontAlgn="auto">
              <a:spcBef>
                <a:spcPts val="0"/>
              </a:spcBef>
              <a:spcAft>
                <a:spcPts val="0"/>
              </a:spcAft>
              <a:defRPr/>
            </a:pPr>
            <a:r>
              <a:rPr lang="en-US" sz="1700" dirty="0">
                <a:solidFill>
                  <a:srgbClr val="001F5F"/>
                </a:solidFill>
                <a:latin typeface="Tw Cen MT"/>
                <a:cs typeface="Tw Cen MT"/>
              </a:rPr>
              <a:t>3.   Forging</a:t>
            </a:r>
          </a:p>
          <a:p>
            <a:pPr fontAlgn="auto">
              <a:spcBef>
                <a:spcPts val="0"/>
              </a:spcBef>
              <a:spcAft>
                <a:spcPts val="0"/>
              </a:spcAft>
              <a:defRPr/>
            </a:pPr>
            <a:r>
              <a:rPr lang="en-US" sz="1700" dirty="0">
                <a:solidFill>
                  <a:srgbClr val="001F5F"/>
                </a:solidFill>
                <a:latin typeface="Tw Cen MT"/>
                <a:cs typeface="Tw Cen MT"/>
              </a:rPr>
              <a:t>4.   Steel making</a:t>
            </a:r>
          </a:p>
          <a:p>
            <a:pPr fontAlgn="auto">
              <a:spcBef>
                <a:spcPts val="0"/>
              </a:spcBef>
              <a:spcAft>
                <a:spcPts val="0"/>
              </a:spcAft>
              <a:defRPr/>
            </a:pPr>
            <a:r>
              <a:rPr lang="en-US" sz="1700" dirty="0">
                <a:solidFill>
                  <a:srgbClr val="001F5F"/>
                </a:solidFill>
                <a:latin typeface="Tw Cen MT"/>
                <a:cs typeface="Tw Cen MT"/>
              </a:rPr>
              <a:t>5.   Powder Coating</a:t>
            </a:r>
          </a:p>
          <a:p>
            <a:pPr fontAlgn="auto">
              <a:spcBef>
                <a:spcPts val="0"/>
              </a:spcBef>
              <a:spcAft>
                <a:spcPts val="0"/>
              </a:spcAft>
              <a:defRPr/>
            </a:pPr>
            <a:r>
              <a:rPr lang="en-US" sz="1700" dirty="0">
                <a:solidFill>
                  <a:srgbClr val="001F5F"/>
                </a:solidFill>
                <a:latin typeface="Tw Cen MT"/>
                <a:cs typeface="Tw Cen MT"/>
              </a:rPr>
              <a:t>6.   Painting.</a:t>
            </a:r>
            <a:br>
              <a:rPr lang="en-US" sz="1700" dirty="0">
                <a:solidFill>
                  <a:srgbClr val="001F5F"/>
                </a:solidFill>
                <a:latin typeface="Tw Cen MT"/>
                <a:cs typeface="Tw Cen MT"/>
              </a:rPr>
            </a:br>
            <a:r>
              <a:rPr lang="en-US" sz="1700" dirty="0">
                <a:solidFill>
                  <a:srgbClr val="001F5F"/>
                </a:solidFill>
                <a:latin typeface="Tw Cen MT"/>
                <a:cs typeface="Tw Cen MT"/>
              </a:rPr>
              <a:t>7.   Textiles</a:t>
            </a:r>
          </a:p>
          <a:p>
            <a:pPr fontAlgn="auto">
              <a:spcBef>
                <a:spcPts val="0"/>
              </a:spcBef>
              <a:spcAft>
                <a:spcPts val="0"/>
              </a:spcAft>
              <a:defRPr/>
            </a:pPr>
            <a:r>
              <a:rPr lang="en-US" sz="1700" dirty="0">
                <a:solidFill>
                  <a:srgbClr val="001F5F"/>
                </a:solidFill>
                <a:latin typeface="Tw Cen MT"/>
                <a:cs typeface="Tw Cen MT"/>
              </a:rPr>
              <a:t>8.   Fabrication.</a:t>
            </a:r>
          </a:p>
          <a:p>
            <a:pPr fontAlgn="auto">
              <a:spcBef>
                <a:spcPts val="0"/>
              </a:spcBef>
              <a:spcAft>
                <a:spcPts val="0"/>
              </a:spcAft>
              <a:defRPr/>
            </a:pPr>
            <a:r>
              <a:rPr lang="en-US" sz="1700" dirty="0">
                <a:solidFill>
                  <a:srgbClr val="001F5F"/>
                </a:solidFill>
                <a:latin typeface="Tw Cen MT"/>
                <a:cs typeface="Tw Cen MT"/>
              </a:rPr>
              <a:t>9.   Service Industries(Security, Housekeeping, Facility Management)</a:t>
            </a:r>
          </a:p>
          <a:p>
            <a:pPr fontAlgn="auto">
              <a:spcBef>
                <a:spcPts val="0"/>
              </a:spcBef>
              <a:spcAft>
                <a:spcPts val="0"/>
              </a:spcAft>
              <a:defRPr/>
            </a:pPr>
            <a:r>
              <a:rPr lang="en-US" sz="1700" dirty="0">
                <a:solidFill>
                  <a:srgbClr val="001F5F"/>
                </a:solidFill>
                <a:latin typeface="Tw Cen MT"/>
                <a:cs typeface="Tw Cen MT"/>
              </a:rPr>
              <a:t>10.  Slitting / Shearing</a:t>
            </a:r>
          </a:p>
          <a:p>
            <a:pPr fontAlgn="auto">
              <a:spcBef>
                <a:spcPts val="0"/>
              </a:spcBef>
              <a:spcAft>
                <a:spcPts val="0"/>
              </a:spcAft>
              <a:defRPr/>
            </a:pPr>
            <a:r>
              <a:rPr lang="en-US" sz="1700" dirty="0">
                <a:solidFill>
                  <a:srgbClr val="001F5F"/>
                </a:solidFill>
                <a:latin typeface="Tw Cen MT"/>
                <a:cs typeface="Tw Cen MT"/>
              </a:rPr>
              <a:t>12   Plastic Molding</a:t>
            </a:r>
          </a:p>
          <a:p>
            <a:pPr fontAlgn="auto">
              <a:spcBef>
                <a:spcPts val="0"/>
              </a:spcBef>
              <a:spcAft>
                <a:spcPts val="0"/>
              </a:spcAft>
              <a:defRPr/>
            </a:pPr>
            <a:r>
              <a:rPr lang="en-US" sz="1700" dirty="0">
                <a:solidFill>
                  <a:srgbClr val="001F5F"/>
                </a:solidFill>
                <a:latin typeface="Tw Cen MT"/>
                <a:cs typeface="Tw Cen MT"/>
              </a:rPr>
              <a:t>13.  Casting </a:t>
            </a:r>
          </a:p>
          <a:p>
            <a:pPr marL="457200" indent="-457200" fontAlgn="auto">
              <a:spcBef>
                <a:spcPts val="0"/>
              </a:spcBef>
              <a:spcAft>
                <a:spcPts val="0"/>
              </a:spcAft>
              <a:buFontTx/>
              <a:buAutoNum type="arabicPeriod" startAt="14"/>
              <a:defRPr/>
            </a:pPr>
            <a:r>
              <a:rPr lang="en-US" sz="1700" dirty="0">
                <a:solidFill>
                  <a:srgbClr val="001F5F"/>
                </a:solidFill>
                <a:latin typeface="Tw Cen MT"/>
                <a:cs typeface="Tw Cen MT"/>
              </a:rPr>
              <a:t>Electronic  assembly.</a:t>
            </a:r>
          </a:p>
          <a:p>
            <a:pPr marL="457200" indent="-457200" fontAlgn="auto">
              <a:spcBef>
                <a:spcPts val="0"/>
              </a:spcBef>
              <a:spcAft>
                <a:spcPts val="0"/>
              </a:spcAft>
              <a:buFontTx/>
              <a:buAutoNum type="arabicPeriod" startAt="14"/>
              <a:defRPr/>
            </a:pPr>
            <a:r>
              <a:rPr lang="en-US" sz="1700" dirty="0">
                <a:solidFill>
                  <a:srgbClr val="001F5F"/>
                </a:solidFill>
                <a:latin typeface="Tw Cen MT"/>
                <a:cs typeface="Tw Cen MT"/>
              </a:rPr>
              <a:t>Cold Storage.</a:t>
            </a:r>
          </a:p>
          <a:p>
            <a:pPr marL="457200" indent="-457200" fontAlgn="auto">
              <a:spcBef>
                <a:spcPts val="0"/>
              </a:spcBef>
              <a:spcAft>
                <a:spcPts val="0"/>
              </a:spcAft>
              <a:buFontTx/>
              <a:buAutoNum type="arabicPeriod" startAt="14"/>
              <a:defRPr/>
            </a:pPr>
            <a:r>
              <a:rPr lang="en-US" sz="1700" dirty="0">
                <a:solidFill>
                  <a:srgbClr val="001F5F"/>
                </a:solidFill>
                <a:latin typeface="Tw Cen MT"/>
                <a:cs typeface="Tw Cen MT"/>
              </a:rPr>
              <a:t>Stitching.</a:t>
            </a:r>
          </a:p>
          <a:p>
            <a:pPr marL="457200" indent="-457200" fontAlgn="auto">
              <a:spcBef>
                <a:spcPts val="0"/>
              </a:spcBef>
              <a:spcAft>
                <a:spcPts val="0"/>
              </a:spcAft>
              <a:buFontTx/>
              <a:buAutoNum type="arabicPeriod" startAt="14"/>
              <a:defRPr/>
            </a:pPr>
            <a:r>
              <a:rPr lang="en-US" sz="1700" dirty="0">
                <a:solidFill>
                  <a:srgbClr val="001F5F"/>
                </a:solidFill>
                <a:latin typeface="Tw Cen MT"/>
                <a:cs typeface="Tw Cen MT"/>
              </a:rPr>
              <a:t>Rubber.</a:t>
            </a:r>
          </a:p>
          <a:p>
            <a:pPr marL="457200" indent="-457200" fontAlgn="auto">
              <a:spcBef>
                <a:spcPts val="0"/>
              </a:spcBef>
              <a:spcAft>
                <a:spcPts val="0"/>
              </a:spcAft>
              <a:buFontTx/>
              <a:buAutoNum type="arabicPeriod" startAt="14"/>
              <a:defRPr/>
            </a:pPr>
            <a:r>
              <a:rPr lang="en-US" sz="1700" dirty="0">
                <a:solidFill>
                  <a:srgbClr val="001F5F"/>
                </a:solidFill>
                <a:latin typeface="Tw Cen MT"/>
                <a:cs typeface="Tw Cen MT"/>
              </a:rPr>
              <a:t>Plastic Raw Material,</a:t>
            </a:r>
          </a:p>
          <a:p>
            <a:pPr marL="457200" indent="-457200" fontAlgn="auto">
              <a:spcBef>
                <a:spcPts val="0"/>
              </a:spcBef>
              <a:spcAft>
                <a:spcPts val="0"/>
              </a:spcAft>
              <a:buFontTx/>
              <a:buAutoNum type="arabicPeriod" startAt="14"/>
              <a:defRPr/>
            </a:pPr>
            <a:r>
              <a:rPr lang="en-US" sz="1700" dirty="0">
                <a:solidFill>
                  <a:srgbClr val="001F5F"/>
                </a:solidFill>
                <a:latin typeface="Tw Cen MT"/>
                <a:cs typeface="Tw Cen MT"/>
              </a:rPr>
              <a:t>LED Products</a:t>
            </a:r>
          </a:p>
          <a:p>
            <a:pPr marL="342900" indent="-342900" fontAlgn="auto">
              <a:lnSpc>
                <a:spcPct val="150000"/>
              </a:lnSpc>
              <a:spcBef>
                <a:spcPts val="0"/>
              </a:spcBef>
              <a:spcAft>
                <a:spcPts val="0"/>
              </a:spcAft>
              <a:buFont typeface="Wingdings" pitchFamily="2" charset="2"/>
              <a:buChar char="ü"/>
              <a:defRPr/>
            </a:pPr>
            <a:endParaRPr lang="en-US" sz="1600" dirty="0">
              <a:solidFill>
                <a:srgbClr val="001F5F"/>
              </a:solidFill>
              <a:latin typeface="Tw Cen MT"/>
              <a:cs typeface="Tw Cen MT"/>
            </a:endParaRPr>
          </a:p>
          <a:p>
            <a:pPr marL="342900" indent="-342900" fontAlgn="auto">
              <a:spcBef>
                <a:spcPct val="20000"/>
              </a:spcBef>
              <a:spcAft>
                <a:spcPts val="0"/>
              </a:spcAft>
              <a:defRPr/>
            </a:pPr>
            <a:endParaRPr lang="en-US" sz="2000" b="1" dirty="0">
              <a:latin typeface="TTE155AA18t00" charset="0"/>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15"/>
          <p:cNvGrpSpPr>
            <a:grpSpLocks/>
          </p:cNvGrpSpPr>
          <p:nvPr/>
        </p:nvGrpSpPr>
        <p:grpSpPr bwMode="auto">
          <a:xfrm>
            <a:off x="8429625" y="6245225"/>
            <a:ext cx="642938" cy="541338"/>
            <a:chOff x="8143900" y="6245392"/>
            <a:chExt cx="714380" cy="612608"/>
          </a:xfrm>
        </p:grpSpPr>
        <p:sp>
          <p:nvSpPr>
            <p:cNvPr id="12298"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12299"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pic>
        <p:nvPicPr>
          <p:cNvPr id="1229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23813"/>
            <a:ext cx="9134475" cy="683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4"/>
          <p:cNvSpPr txBox="1"/>
          <p:nvPr/>
        </p:nvSpPr>
        <p:spPr>
          <a:xfrm>
            <a:off x="857250" y="3071813"/>
            <a:ext cx="5711825" cy="3333750"/>
          </a:xfrm>
          <a:prstGeom prst="rect">
            <a:avLst/>
          </a:prstGeom>
          <a:noFill/>
        </p:spPr>
        <p:txBody>
          <a:bodyPr lIns="0" tIns="0" rIns="0" bIns="0">
            <a:spAutoFit/>
          </a:bodyPr>
          <a:lstStyle/>
          <a:p>
            <a:pPr fontAlgn="auto">
              <a:lnSpc>
                <a:spcPts val="1950"/>
              </a:lnSpc>
              <a:spcBef>
                <a:spcPts val="0"/>
              </a:spcBef>
              <a:spcAft>
                <a:spcPts val="0"/>
              </a:spcAft>
              <a:defRPr/>
            </a:pPr>
            <a:r>
              <a:rPr lang="en-CA" sz="1607" dirty="0">
                <a:solidFill>
                  <a:srgbClr val="001F5F"/>
                </a:solidFill>
                <a:latin typeface="Tw Cen MT"/>
                <a:cs typeface="Tw Cen MT"/>
              </a:rPr>
              <a:t>Head office:</a:t>
            </a:r>
          </a:p>
          <a:p>
            <a:pPr fontAlgn="auto">
              <a:lnSpc>
                <a:spcPts val="1950"/>
              </a:lnSpc>
              <a:spcBef>
                <a:spcPts val="0"/>
              </a:spcBef>
              <a:spcAft>
                <a:spcPts val="0"/>
              </a:spcAft>
              <a:defRPr/>
            </a:pPr>
            <a:r>
              <a:rPr lang="en-CA" sz="1607" dirty="0">
                <a:solidFill>
                  <a:srgbClr val="001F5F"/>
                </a:solidFill>
                <a:latin typeface="Tw Cen MT"/>
                <a:cs typeface="Tw Cen MT"/>
              </a:rPr>
              <a:t> </a:t>
            </a:r>
            <a:r>
              <a:rPr lang="en-US" sz="1607" dirty="0">
                <a:solidFill>
                  <a:srgbClr val="001F5F"/>
                </a:solidFill>
                <a:latin typeface="Tw Cen MT"/>
                <a:cs typeface="Tw Cen MT"/>
              </a:rPr>
              <a:t>Plot no. 15, Ashok Vikram Society, Near Ghorawadi Railway Station, </a:t>
            </a:r>
          </a:p>
          <a:p>
            <a:pPr fontAlgn="auto">
              <a:lnSpc>
                <a:spcPts val="1950"/>
              </a:lnSpc>
              <a:spcBef>
                <a:spcPts val="0"/>
              </a:spcBef>
              <a:spcAft>
                <a:spcPts val="0"/>
              </a:spcAft>
              <a:defRPr/>
            </a:pPr>
            <a:r>
              <a:rPr lang="en-US" sz="1607" dirty="0">
                <a:solidFill>
                  <a:srgbClr val="001F5F"/>
                </a:solidFill>
                <a:latin typeface="Tw Cen MT"/>
                <a:cs typeface="Tw Cen MT"/>
              </a:rPr>
              <a:t>Talegaon Dabhade, 410506, Pune.</a:t>
            </a:r>
          </a:p>
          <a:p>
            <a:pPr fontAlgn="auto">
              <a:lnSpc>
                <a:spcPts val="1950"/>
              </a:lnSpc>
              <a:spcBef>
                <a:spcPts val="0"/>
              </a:spcBef>
              <a:spcAft>
                <a:spcPts val="0"/>
              </a:spcAft>
              <a:defRPr/>
            </a:pPr>
            <a:r>
              <a:rPr lang="en-CA" sz="1607" dirty="0">
                <a:solidFill>
                  <a:srgbClr val="001F5F"/>
                </a:solidFill>
                <a:latin typeface="Tw Cen MT"/>
                <a:cs typeface="Tw Cen MT"/>
              </a:rPr>
              <a:t>Maharashtra, India.</a:t>
            </a:r>
          </a:p>
          <a:p>
            <a:pPr fontAlgn="auto">
              <a:lnSpc>
                <a:spcPts val="1950"/>
              </a:lnSpc>
              <a:spcBef>
                <a:spcPts val="0"/>
              </a:spcBef>
              <a:spcAft>
                <a:spcPts val="0"/>
              </a:spcAft>
              <a:defRPr/>
            </a:pPr>
            <a:endParaRPr lang="en-CA" sz="1607" dirty="0">
              <a:solidFill>
                <a:srgbClr val="001F5F"/>
              </a:solidFill>
              <a:latin typeface="Tw Cen MT"/>
              <a:cs typeface="Tw Cen MT"/>
            </a:endParaRPr>
          </a:p>
          <a:p>
            <a:pPr fontAlgn="auto">
              <a:lnSpc>
                <a:spcPts val="1950"/>
              </a:lnSpc>
              <a:spcBef>
                <a:spcPts val="0"/>
              </a:spcBef>
              <a:spcAft>
                <a:spcPts val="0"/>
              </a:spcAft>
              <a:defRPr/>
            </a:pPr>
            <a:r>
              <a:rPr lang="en-CA" sz="1607" dirty="0">
                <a:solidFill>
                  <a:srgbClr val="001F5F"/>
                </a:solidFill>
                <a:latin typeface="Tw Cen MT"/>
                <a:cs typeface="Tw Cen MT"/>
              </a:rPr>
              <a:t>Mob: +91-9552561233/ 9890985482</a:t>
            </a:r>
          </a:p>
          <a:p>
            <a:pPr fontAlgn="auto">
              <a:lnSpc>
                <a:spcPts val="1950"/>
              </a:lnSpc>
              <a:spcBef>
                <a:spcPts val="0"/>
              </a:spcBef>
              <a:spcAft>
                <a:spcPts val="0"/>
              </a:spcAft>
              <a:defRPr/>
            </a:pPr>
            <a:endParaRPr lang="en-CA" sz="1607" dirty="0">
              <a:solidFill>
                <a:srgbClr val="001F5F"/>
              </a:solidFill>
              <a:latin typeface="Tw Cen MT"/>
              <a:cs typeface="+mn-cs"/>
            </a:endParaRPr>
          </a:p>
          <a:p>
            <a:pPr fontAlgn="auto">
              <a:lnSpc>
                <a:spcPts val="1950"/>
              </a:lnSpc>
              <a:spcBef>
                <a:spcPts val="0"/>
              </a:spcBef>
              <a:spcAft>
                <a:spcPts val="0"/>
              </a:spcAft>
              <a:defRPr/>
            </a:pPr>
            <a:r>
              <a:rPr lang="en-CA" sz="1600" dirty="0">
                <a:solidFill>
                  <a:srgbClr val="001F5F"/>
                </a:solidFill>
                <a:latin typeface="Tw Cen MT"/>
                <a:cs typeface="Tw Cen MT"/>
              </a:rPr>
              <a:t>Email: narayan.kavitake@gmail.com</a:t>
            </a:r>
          </a:p>
          <a:p>
            <a:pPr fontAlgn="auto">
              <a:lnSpc>
                <a:spcPts val="1950"/>
              </a:lnSpc>
              <a:spcBef>
                <a:spcPts val="0"/>
              </a:spcBef>
              <a:spcAft>
                <a:spcPts val="0"/>
              </a:spcAft>
              <a:defRPr/>
            </a:pPr>
            <a:br>
              <a:rPr lang="en-CA" sz="1607" dirty="0">
                <a:solidFill>
                  <a:srgbClr val="000000"/>
                </a:solidFill>
                <a:latin typeface="Times New Roman"/>
                <a:cs typeface="+mn-cs"/>
              </a:rPr>
            </a:br>
            <a:endParaRPr lang="en-CA" sz="1607" dirty="0">
              <a:solidFill>
                <a:srgbClr val="001F5F"/>
              </a:solidFill>
              <a:latin typeface="Tw Cen MT"/>
              <a:cs typeface="Tw Cen MT"/>
            </a:endParaRPr>
          </a:p>
          <a:p>
            <a:pPr fontAlgn="auto">
              <a:lnSpc>
                <a:spcPts val="1950"/>
              </a:lnSpc>
              <a:spcBef>
                <a:spcPts val="0"/>
              </a:spcBef>
              <a:spcAft>
                <a:spcPts val="0"/>
              </a:spcAft>
              <a:defRPr/>
            </a:pPr>
            <a:endParaRPr lang="en-US" sz="1607" dirty="0">
              <a:solidFill>
                <a:srgbClr val="001F5F"/>
              </a:solidFill>
              <a:latin typeface="Tw Cen MT"/>
              <a:cs typeface="Tw Cen MT"/>
            </a:endParaRPr>
          </a:p>
          <a:p>
            <a:pPr fontAlgn="auto">
              <a:lnSpc>
                <a:spcPts val="1950"/>
              </a:lnSpc>
              <a:spcBef>
                <a:spcPts val="0"/>
              </a:spcBef>
              <a:spcAft>
                <a:spcPts val="0"/>
              </a:spcAft>
              <a:defRPr/>
            </a:pPr>
            <a:r>
              <a:rPr lang="en-CA" sz="1607" dirty="0">
                <a:solidFill>
                  <a:srgbClr val="001F5F"/>
                </a:solidFill>
                <a:latin typeface="Tw Cen MT"/>
                <a:cs typeface="Tw Cen MT"/>
              </a:rPr>
              <a:t>.</a:t>
            </a:r>
          </a:p>
          <a:p>
            <a:pPr fontAlgn="auto">
              <a:lnSpc>
                <a:spcPts val="1950"/>
              </a:lnSpc>
              <a:spcBef>
                <a:spcPts val="0"/>
              </a:spcBef>
              <a:spcAft>
                <a:spcPts val="0"/>
              </a:spcAft>
              <a:defRPr/>
            </a:pPr>
            <a:endParaRPr lang="en-CA" sz="1607" dirty="0">
              <a:solidFill>
                <a:srgbClr val="000000"/>
              </a:solidFill>
              <a:latin typeface="+mn-lt"/>
              <a:cs typeface="+mn-cs"/>
            </a:endParaRPr>
          </a:p>
        </p:txBody>
      </p:sp>
      <p:sp>
        <p:nvSpPr>
          <p:cNvPr id="10" name="TextBox 3"/>
          <p:cNvSpPr txBox="1"/>
          <p:nvPr/>
        </p:nvSpPr>
        <p:spPr>
          <a:xfrm>
            <a:off x="285750" y="2465388"/>
            <a:ext cx="2825750" cy="820737"/>
          </a:xfrm>
          <a:prstGeom prst="rect">
            <a:avLst/>
          </a:prstGeom>
          <a:noFill/>
        </p:spPr>
        <p:txBody>
          <a:bodyPr lIns="0" tIns="0" rIns="0" bIns="0">
            <a:spAutoFit/>
          </a:bodyPr>
          <a:lstStyle/>
          <a:p>
            <a:pPr fontAlgn="auto">
              <a:lnSpc>
                <a:spcPts val="3220"/>
              </a:lnSpc>
              <a:spcBef>
                <a:spcPts val="0"/>
              </a:spcBef>
              <a:spcAft>
                <a:spcPts val="0"/>
              </a:spcAft>
              <a:defRPr/>
            </a:pPr>
            <a:r>
              <a:rPr lang="en-CA" sz="2677" b="1" spc="-10" dirty="0">
                <a:solidFill>
                  <a:srgbClr val="00FF00"/>
                </a:solidFill>
                <a:latin typeface="Century Schoolbook Bold"/>
                <a:cs typeface="Century Schoolbook Bold"/>
              </a:rPr>
              <a:t>Q-One Services</a:t>
            </a:r>
          </a:p>
          <a:p>
            <a:pPr fontAlgn="auto">
              <a:lnSpc>
                <a:spcPts val="3220"/>
              </a:lnSpc>
              <a:spcBef>
                <a:spcPts val="0"/>
              </a:spcBef>
              <a:spcAft>
                <a:spcPts val="0"/>
              </a:spcAft>
              <a:defRPr/>
            </a:pPr>
            <a:endParaRPr lang="en-CA" sz="2807" dirty="0">
              <a:solidFill>
                <a:srgbClr val="00FF00"/>
              </a:solidFill>
              <a:latin typeface="+mn-lt"/>
              <a:cs typeface="+mn-cs"/>
            </a:endParaRPr>
          </a:p>
        </p:txBody>
      </p:sp>
      <p:sp>
        <p:nvSpPr>
          <p:cNvPr id="11" name="TextBox 2"/>
          <p:cNvSpPr txBox="1"/>
          <p:nvPr/>
        </p:nvSpPr>
        <p:spPr>
          <a:xfrm>
            <a:off x="285750" y="1812925"/>
            <a:ext cx="1411288" cy="590550"/>
          </a:xfrm>
          <a:prstGeom prst="rect">
            <a:avLst/>
          </a:prstGeom>
          <a:noFill/>
        </p:spPr>
        <p:txBody>
          <a:bodyPr wrap="none" lIns="0" tIns="0" rIns="0" bIns="0">
            <a:spAutoFit/>
          </a:bodyPr>
          <a:lstStyle/>
          <a:p>
            <a:pPr fontAlgn="auto">
              <a:lnSpc>
                <a:spcPts val="2300"/>
              </a:lnSpc>
              <a:spcBef>
                <a:spcPts val="0"/>
              </a:spcBef>
              <a:spcAft>
                <a:spcPts val="0"/>
              </a:spcAft>
              <a:defRPr/>
            </a:pPr>
            <a:r>
              <a:rPr lang="en-CA" sz="2002" b="1" dirty="0">
                <a:solidFill>
                  <a:srgbClr val="006FC0"/>
                </a:solidFill>
                <a:latin typeface="Tw Cen MT Condensed Bold"/>
                <a:cs typeface="Tw Cen MT Condensed Bold"/>
              </a:rPr>
              <a:t>Contact us:</a:t>
            </a:r>
          </a:p>
          <a:p>
            <a:pPr fontAlgn="auto">
              <a:lnSpc>
                <a:spcPts val="2300"/>
              </a:lnSpc>
              <a:spcBef>
                <a:spcPts val="0"/>
              </a:spcBef>
              <a:spcAft>
                <a:spcPts val="0"/>
              </a:spcAft>
              <a:defRPr/>
            </a:pPr>
            <a:endParaRPr lang="en-CA" sz="1992" dirty="0">
              <a:solidFill>
                <a:srgbClr val="000000"/>
              </a:solidFill>
              <a:latin typeface="+mn-lt"/>
              <a:cs typeface="+mn-cs"/>
            </a:endParaRPr>
          </a:p>
        </p:txBody>
      </p:sp>
      <p:grpSp>
        <p:nvGrpSpPr>
          <p:cNvPr id="12295" name="Group 11"/>
          <p:cNvGrpSpPr>
            <a:grpSpLocks/>
          </p:cNvGrpSpPr>
          <p:nvPr/>
        </p:nvGrpSpPr>
        <p:grpSpPr bwMode="auto">
          <a:xfrm>
            <a:off x="8358188" y="6173788"/>
            <a:ext cx="642937" cy="541337"/>
            <a:chOff x="8143900" y="6245392"/>
            <a:chExt cx="714380" cy="612608"/>
          </a:xfrm>
        </p:grpSpPr>
        <p:sp>
          <p:nvSpPr>
            <p:cNvPr id="12296"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12297"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20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714500" y="3571875"/>
            <a:ext cx="5727700" cy="762000"/>
          </a:xfrm>
          <a:prstGeom prst="rect">
            <a:avLst/>
          </a:prstGeom>
          <a:noFill/>
        </p:spPr>
        <p:txBody>
          <a:bodyPr wrap="none" lIns="0" tIns="0" rIns="0" bIns="0">
            <a:spAutoFit/>
          </a:bodyPr>
          <a:lstStyle/>
          <a:p>
            <a:pPr fontAlgn="auto">
              <a:lnSpc>
                <a:spcPts val="4600"/>
              </a:lnSpc>
              <a:spcBef>
                <a:spcPts val="0"/>
              </a:spcBef>
              <a:spcAft>
                <a:spcPts val="0"/>
              </a:spcAft>
              <a:defRPr/>
            </a:pPr>
            <a:r>
              <a:rPr lang="en-CA" sz="4020" b="1" dirty="0">
                <a:solidFill>
                  <a:srgbClr val="001F5F"/>
                </a:solidFill>
                <a:latin typeface="Tw Cen MT Condensed Bold"/>
                <a:cs typeface="Tw Cen MT Condensed Bold"/>
              </a:rPr>
              <a:t>Thank You.</a:t>
            </a:r>
          </a:p>
          <a:p>
            <a:pPr fontAlgn="auto">
              <a:lnSpc>
                <a:spcPts val="4600"/>
              </a:lnSpc>
              <a:spcBef>
                <a:spcPts val="0"/>
              </a:spcBef>
              <a:spcAft>
                <a:spcPts val="0"/>
              </a:spcAft>
              <a:defRPr/>
            </a:pPr>
            <a:endParaRPr lang="en-CA" sz="4010" dirty="0">
              <a:solidFill>
                <a:srgbClr val="000000"/>
              </a:solidFill>
              <a:latin typeface="+mn-lt"/>
              <a:cs typeface="+mn-cs"/>
            </a:endParaRPr>
          </a:p>
        </p:txBody>
      </p:sp>
      <p:grpSp>
        <p:nvGrpSpPr>
          <p:cNvPr id="13316" name="Group 8"/>
          <p:cNvGrpSpPr>
            <a:grpSpLocks/>
          </p:cNvGrpSpPr>
          <p:nvPr/>
        </p:nvGrpSpPr>
        <p:grpSpPr bwMode="auto">
          <a:xfrm>
            <a:off x="8429625" y="6245225"/>
            <a:ext cx="571500" cy="469900"/>
            <a:chOff x="8143900" y="6245392"/>
            <a:chExt cx="714380" cy="612608"/>
          </a:xfrm>
        </p:grpSpPr>
        <p:sp>
          <p:nvSpPr>
            <p:cNvPr id="13317"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13318"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Box 2"/>
          <p:cNvSpPr txBox="1">
            <a:spLocks noChangeArrowheads="1"/>
          </p:cNvSpPr>
          <p:nvPr/>
        </p:nvSpPr>
        <p:spPr bwMode="auto">
          <a:xfrm>
            <a:off x="142875" y="1500188"/>
            <a:ext cx="19288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ts val="2763"/>
              </a:lnSpc>
            </a:pPr>
            <a:r>
              <a:rPr lang="en-CA" sz="2400">
                <a:solidFill>
                  <a:srgbClr val="006FC0"/>
                </a:solidFill>
                <a:latin typeface="Impact" pitchFamily="34" charset="0"/>
              </a:rPr>
              <a:t>Q-One Profile</a:t>
            </a:r>
            <a:endParaRPr lang="en-CA" sz="2400">
              <a:solidFill>
                <a:srgbClr val="00FF00"/>
              </a:solidFill>
              <a:latin typeface="Calibri" pitchFamily="34" charset="0"/>
            </a:endParaRPr>
          </a:p>
        </p:txBody>
      </p:sp>
      <p:sp>
        <p:nvSpPr>
          <p:cNvPr id="3076" name="Rectangle 18"/>
          <p:cNvSpPr>
            <a:spLocks noChangeArrowheads="1"/>
          </p:cNvSpPr>
          <p:nvPr/>
        </p:nvSpPr>
        <p:spPr bwMode="auto">
          <a:xfrm>
            <a:off x="500063" y="2286000"/>
            <a:ext cx="84296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Font typeface="Wingdings" pitchFamily="2" charset="2"/>
              <a:buChar char="ü"/>
            </a:pPr>
            <a:r>
              <a:rPr lang="en-US" sz="1600">
                <a:solidFill>
                  <a:srgbClr val="001F5F"/>
                </a:solidFill>
                <a:latin typeface="Tw Cen MT" pitchFamily="34" charset="0"/>
              </a:rPr>
              <a:t>The total solution offered for consultancy by </a:t>
            </a:r>
            <a:r>
              <a:rPr lang="en-US" sz="1600" b="1">
                <a:solidFill>
                  <a:srgbClr val="00FF00"/>
                </a:solidFill>
                <a:latin typeface="Tw Cen MT" pitchFamily="34" charset="0"/>
              </a:rPr>
              <a:t>Q-One</a:t>
            </a:r>
            <a:r>
              <a:rPr lang="en-US" sz="1600">
                <a:solidFill>
                  <a:srgbClr val="001F5F"/>
                </a:solidFill>
                <a:latin typeface="Tw Cen MT" pitchFamily="34" charset="0"/>
              </a:rPr>
              <a:t> covers the key strategic fields of your operation: quality, health and safety, environment, Laboratory, Designing. Our mission is to enhance your systems and processes in order to create value, relevant to your products, services, people and your assets. Our experts work closely with you by taking your needs into careful account. </a:t>
            </a:r>
          </a:p>
          <a:p>
            <a:pPr marL="342900" indent="-342900" algn="just">
              <a:spcBef>
                <a:spcPct val="20000"/>
              </a:spcBef>
            </a:pPr>
            <a:endParaRPr lang="en-US" sz="1600">
              <a:solidFill>
                <a:srgbClr val="001F5F"/>
              </a:solidFill>
              <a:latin typeface="Tw Cen MT" pitchFamily="34" charset="0"/>
            </a:endParaRPr>
          </a:p>
          <a:p>
            <a:pPr marL="342900" indent="-342900" algn="just">
              <a:spcBef>
                <a:spcPct val="20000"/>
              </a:spcBef>
              <a:buFont typeface="Wingdings" pitchFamily="2" charset="2"/>
              <a:buChar char="ü"/>
            </a:pPr>
            <a:r>
              <a:rPr lang="en-US" sz="1600">
                <a:solidFill>
                  <a:srgbClr val="001F5F"/>
                </a:solidFill>
                <a:latin typeface="Tw Cen MT" pitchFamily="34" charset="0"/>
              </a:rPr>
              <a:t>We guide and facilitate organizations to define, document, implement and continually improve their working systems based on Quality principles and International standards viz. ISO 9001 QMS, ISO/TS 16949 QMS for Automotive Sector, IMDS, ELV, ISO 14001 EMS, ISO17025 i.e. NABL, HACCP &amp; ISO 22000 for Food Industry, OHSAS 18001,... We specialize in turnkey projects to achieve Certification / Registration.</a:t>
            </a:r>
          </a:p>
        </p:txBody>
      </p:sp>
      <p:grpSp>
        <p:nvGrpSpPr>
          <p:cNvPr id="3077" name="Group 18"/>
          <p:cNvGrpSpPr>
            <a:grpSpLocks/>
          </p:cNvGrpSpPr>
          <p:nvPr/>
        </p:nvGrpSpPr>
        <p:grpSpPr bwMode="auto">
          <a:xfrm>
            <a:off x="8429625" y="6245225"/>
            <a:ext cx="642938" cy="541338"/>
            <a:chOff x="8143900" y="6245392"/>
            <a:chExt cx="714380" cy="612608"/>
          </a:xfrm>
        </p:grpSpPr>
        <p:sp>
          <p:nvSpPr>
            <p:cNvPr id="3078"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3079"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
          <p:cNvSpPr txBox="1"/>
          <p:nvPr/>
        </p:nvSpPr>
        <p:spPr>
          <a:xfrm>
            <a:off x="546100" y="825500"/>
            <a:ext cx="3473450" cy="717550"/>
          </a:xfrm>
          <a:prstGeom prst="rect">
            <a:avLst/>
          </a:prstGeom>
          <a:noFill/>
        </p:spPr>
        <p:txBody>
          <a:bodyPr lIns="0" tIns="0" rIns="0" bIns="0">
            <a:spAutoFit/>
          </a:bodyPr>
          <a:lstStyle/>
          <a:p>
            <a:pPr fontAlgn="auto">
              <a:lnSpc>
                <a:spcPts val="2760"/>
              </a:lnSpc>
              <a:spcBef>
                <a:spcPts val="0"/>
              </a:spcBef>
              <a:spcAft>
                <a:spcPts val="0"/>
              </a:spcAft>
              <a:defRPr/>
            </a:pPr>
            <a:r>
              <a:rPr lang="en-CA" sz="2402" dirty="0">
                <a:solidFill>
                  <a:srgbClr val="006FC0"/>
                </a:solidFill>
                <a:latin typeface="Impact"/>
                <a:cs typeface="Impact"/>
              </a:rPr>
              <a:t>Q-One Profile Continued.......</a:t>
            </a:r>
          </a:p>
          <a:p>
            <a:pPr fontAlgn="auto">
              <a:lnSpc>
                <a:spcPts val="2760"/>
              </a:lnSpc>
              <a:spcBef>
                <a:spcPts val="0"/>
              </a:spcBef>
              <a:spcAft>
                <a:spcPts val="0"/>
              </a:spcAft>
              <a:defRPr/>
            </a:pPr>
            <a:endParaRPr lang="en-CA" sz="2402" dirty="0">
              <a:solidFill>
                <a:srgbClr val="000000"/>
              </a:solidFill>
              <a:latin typeface="+mn-lt"/>
              <a:cs typeface="+mn-cs"/>
            </a:endParaRPr>
          </a:p>
        </p:txBody>
      </p:sp>
      <p:grpSp>
        <p:nvGrpSpPr>
          <p:cNvPr id="4100" name="Group 15"/>
          <p:cNvGrpSpPr>
            <a:grpSpLocks/>
          </p:cNvGrpSpPr>
          <p:nvPr/>
        </p:nvGrpSpPr>
        <p:grpSpPr bwMode="auto">
          <a:xfrm>
            <a:off x="8429625" y="6245225"/>
            <a:ext cx="642938" cy="541338"/>
            <a:chOff x="8143900" y="6245392"/>
            <a:chExt cx="714380" cy="612608"/>
          </a:xfrm>
        </p:grpSpPr>
        <p:sp>
          <p:nvSpPr>
            <p:cNvPr id="4102"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4103"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sp>
        <p:nvSpPr>
          <p:cNvPr id="4101" name="Rectangle 18"/>
          <p:cNvSpPr>
            <a:spLocks noChangeArrowheads="1"/>
          </p:cNvSpPr>
          <p:nvPr/>
        </p:nvSpPr>
        <p:spPr bwMode="auto">
          <a:xfrm>
            <a:off x="533400" y="1500188"/>
            <a:ext cx="8077200"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Font typeface="Wingdings" pitchFamily="2" charset="2"/>
              <a:buChar char="ü"/>
            </a:pPr>
            <a:endParaRPr lang="en-US" sz="1600">
              <a:solidFill>
                <a:srgbClr val="001F5F"/>
              </a:solidFill>
              <a:latin typeface="Tw Cen MT" pitchFamily="34" charset="0"/>
            </a:endParaRPr>
          </a:p>
          <a:p>
            <a:pPr marL="342900" indent="-342900" algn="just">
              <a:spcBef>
                <a:spcPct val="20000"/>
              </a:spcBef>
              <a:buFont typeface="Wingdings" pitchFamily="2" charset="2"/>
              <a:buChar char="ü"/>
            </a:pPr>
            <a:r>
              <a:rPr lang="en-US" sz="1600">
                <a:solidFill>
                  <a:srgbClr val="001F5F"/>
                </a:solidFill>
                <a:latin typeface="Tw Cen MT" pitchFamily="34" charset="0"/>
              </a:rPr>
              <a:t>We at </a:t>
            </a:r>
            <a:r>
              <a:rPr lang="en-US" sz="1600" b="1">
                <a:solidFill>
                  <a:srgbClr val="00FF00"/>
                </a:solidFill>
                <a:latin typeface="Tw Cen MT" pitchFamily="34" charset="0"/>
              </a:rPr>
              <a:t>Q-One</a:t>
            </a:r>
            <a:r>
              <a:rPr lang="en-US" sz="1600">
                <a:solidFill>
                  <a:srgbClr val="001F5F"/>
                </a:solidFill>
                <a:latin typeface="Tw Cen MT" pitchFamily="34" charset="0"/>
              </a:rPr>
              <a:t> believe that requirements of Management Systems are unique for each organization and facilitate the development of customized and practical system to suit the organizations requirements. We focus on creating a Total Quality Culture Habit.</a:t>
            </a:r>
          </a:p>
          <a:p>
            <a:pPr marL="342900" indent="-342900" algn="just">
              <a:spcBef>
                <a:spcPct val="20000"/>
              </a:spcBef>
            </a:pPr>
            <a:endParaRPr lang="en-US" sz="1600">
              <a:solidFill>
                <a:srgbClr val="001F5F"/>
              </a:solidFill>
              <a:latin typeface="Tw Cen MT" pitchFamily="34" charset="0"/>
            </a:endParaRPr>
          </a:p>
          <a:p>
            <a:pPr marL="342900" indent="-342900" algn="just">
              <a:spcBef>
                <a:spcPct val="20000"/>
              </a:spcBef>
              <a:buFont typeface="Wingdings" pitchFamily="2" charset="2"/>
              <a:buChar char="ü"/>
            </a:pPr>
            <a:r>
              <a:rPr lang="en-US" sz="1600">
                <a:solidFill>
                  <a:srgbClr val="001F5F"/>
                </a:solidFill>
                <a:latin typeface="Tw Cen MT" pitchFamily="34" charset="0"/>
              </a:rPr>
              <a:t>We offer a range of industry recognized </a:t>
            </a:r>
            <a:r>
              <a:rPr lang="en-US" sz="1600" b="1">
                <a:solidFill>
                  <a:srgbClr val="001F5F"/>
                </a:solidFill>
                <a:latin typeface="Tw Cen MT" pitchFamily="34" charset="0"/>
              </a:rPr>
              <a:t>training programs</a:t>
            </a:r>
            <a:r>
              <a:rPr lang="en-US" sz="1600">
                <a:solidFill>
                  <a:srgbClr val="001F5F"/>
                </a:solidFill>
                <a:latin typeface="Tw Cen MT" pitchFamily="34" charset="0"/>
              </a:rPr>
              <a:t>. The courses are delivered by qualified &amp; competent trainers, who have practical industry experience of working, consulting or auditing.</a:t>
            </a:r>
          </a:p>
          <a:p>
            <a:pPr marL="342900" indent="-342900" algn="just">
              <a:spcBef>
                <a:spcPct val="20000"/>
              </a:spcBef>
              <a:buFont typeface="Wingdings" pitchFamily="2" charset="2"/>
              <a:buChar char="ü"/>
            </a:pPr>
            <a:endParaRPr lang="en-US" sz="1600">
              <a:solidFill>
                <a:srgbClr val="001F5F"/>
              </a:solidFill>
              <a:latin typeface="Tw Cen MT" pitchFamily="34" charset="0"/>
            </a:endParaRPr>
          </a:p>
          <a:p>
            <a:pPr marL="342900" indent="-342900" algn="just">
              <a:spcBef>
                <a:spcPct val="20000"/>
              </a:spcBef>
              <a:buFont typeface="Wingdings" pitchFamily="2" charset="2"/>
              <a:buChar char="ü"/>
            </a:pPr>
            <a:r>
              <a:rPr lang="en-US" sz="1600">
                <a:solidFill>
                  <a:srgbClr val="001F5F"/>
                </a:solidFill>
                <a:latin typeface="Tw Cen MT" pitchFamily="34" charset="0"/>
              </a:rPr>
              <a:t>We Guide Client to Comply to </a:t>
            </a:r>
            <a:r>
              <a:rPr lang="en-US" sz="1600" b="1">
                <a:solidFill>
                  <a:srgbClr val="001F5F"/>
                </a:solidFill>
                <a:latin typeface="Tw Cen MT" pitchFamily="34" charset="0"/>
              </a:rPr>
              <a:t>Customer Specific Requirements </a:t>
            </a:r>
            <a:r>
              <a:rPr lang="en-US" sz="1600">
                <a:solidFill>
                  <a:srgbClr val="001F5F"/>
                </a:solidFill>
                <a:latin typeface="Tw Cen MT" pitchFamily="34" charset="0"/>
              </a:rPr>
              <a:t>Audit (VW, GM, Ford, TML etc….)</a:t>
            </a:r>
          </a:p>
          <a:p>
            <a:pPr marL="342900" indent="-342900" algn="just">
              <a:spcBef>
                <a:spcPct val="20000"/>
              </a:spcBef>
            </a:pPr>
            <a:endParaRPr lang="en-US" sz="1600">
              <a:solidFill>
                <a:srgbClr val="001F5F"/>
              </a:solidFill>
              <a:latin typeface="Tw Cen MT" pitchFamily="34" charset="0"/>
            </a:endParaRPr>
          </a:p>
          <a:p>
            <a:pPr marL="342900" indent="-342900" algn="just">
              <a:spcBef>
                <a:spcPct val="20000"/>
              </a:spcBef>
              <a:buFont typeface="Wingdings" pitchFamily="2" charset="2"/>
              <a:buChar char="ü"/>
            </a:pPr>
            <a:r>
              <a:rPr lang="en-US" sz="1600">
                <a:solidFill>
                  <a:srgbClr val="001F5F"/>
                </a:solidFill>
                <a:latin typeface="Tw Cen MT" pitchFamily="34" charset="0"/>
              </a:rPr>
              <a:t>We have worked with a wide range of clients from Small Scale Industry / Firms to Large Multi Location &amp; Government Organizations.</a:t>
            </a:r>
          </a:p>
          <a:p>
            <a:pPr marL="342900" indent="-342900" algn="just">
              <a:spcBef>
                <a:spcPct val="20000"/>
              </a:spcBef>
            </a:pPr>
            <a:endParaRPr lang="en-US">
              <a:latin typeface="Centaur"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286875"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
          <p:cNvSpPr txBox="1"/>
          <p:nvPr/>
        </p:nvSpPr>
        <p:spPr>
          <a:xfrm>
            <a:off x="585788" y="825500"/>
            <a:ext cx="1222375" cy="717550"/>
          </a:xfrm>
          <a:prstGeom prst="rect">
            <a:avLst/>
          </a:prstGeom>
          <a:noFill/>
        </p:spPr>
        <p:txBody>
          <a:bodyPr wrap="none" lIns="0" tIns="0" rIns="0" bIns="0">
            <a:spAutoFit/>
          </a:bodyPr>
          <a:lstStyle/>
          <a:p>
            <a:pPr fontAlgn="auto">
              <a:lnSpc>
                <a:spcPts val="2760"/>
              </a:lnSpc>
              <a:spcBef>
                <a:spcPts val="0"/>
              </a:spcBef>
              <a:spcAft>
                <a:spcPts val="0"/>
              </a:spcAft>
              <a:defRPr/>
            </a:pPr>
            <a:r>
              <a:rPr lang="en-CA" sz="2402" dirty="0">
                <a:solidFill>
                  <a:srgbClr val="006FC0"/>
                </a:solidFill>
                <a:latin typeface="Impact"/>
                <a:cs typeface="Impact"/>
              </a:rPr>
              <a:t>Services :</a:t>
            </a:r>
          </a:p>
          <a:p>
            <a:pPr fontAlgn="auto">
              <a:lnSpc>
                <a:spcPts val="2760"/>
              </a:lnSpc>
              <a:spcBef>
                <a:spcPts val="0"/>
              </a:spcBef>
              <a:spcAft>
                <a:spcPts val="0"/>
              </a:spcAft>
              <a:defRPr/>
            </a:pPr>
            <a:endParaRPr lang="en-CA" sz="2402" dirty="0">
              <a:solidFill>
                <a:srgbClr val="000000"/>
              </a:solidFill>
              <a:latin typeface="+mn-lt"/>
              <a:cs typeface="+mn-cs"/>
            </a:endParaRPr>
          </a:p>
        </p:txBody>
      </p:sp>
      <p:grpSp>
        <p:nvGrpSpPr>
          <p:cNvPr id="5124" name="Group 15"/>
          <p:cNvGrpSpPr>
            <a:grpSpLocks/>
          </p:cNvGrpSpPr>
          <p:nvPr/>
        </p:nvGrpSpPr>
        <p:grpSpPr bwMode="auto">
          <a:xfrm>
            <a:off x="8429625" y="6245225"/>
            <a:ext cx="642938" cy="541338"/>
            <a:chOff x="8143900" y="6245392"/>
            <a:chExt cx="714380" cy="612608"/>
          </a:xfrm>
        </p:grpSpPr>
        <p:sp>
          <p:nvSpPr>
            <p:cNvPr id="5126"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5127"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sp>
        <p:nvSpPr>
          <p:cNvPr id="21" name="Rectangle 18"/>
          <p:cNvSpPr>
            <a:spLocks noChangeArrowheads="1"/>
          </p:cNvSpPr>
          <p:nvPr/>
        </p:nvSpPr>
        <p:spPr bwMode="auto">
          <a:xfrm>
            <a:off x="428625" y="1214438"/>
            <a:ext cx="8077200" cy="5000625"/>
          </a:xfrm>
          <a:prstGeom prst="rect">
            <a:avLst/>
          </a:prstGeom>
          <a:noFill/>
          <a:ln w="9525">
            <a:noFill/>
            <a:miter lim="800000"/>
            <a:headEnd/>
            <a:tailEnd/>
          </a:ln>
        </p:spPr>
        <p:txBody>
          <a:bodyPr/>
          <a:lstStyle/>
          <a:p>
            <a:pPr marL="342900" indent="-342900" fontAlgn="auto">
              <a:spcBef>
                <a:spcPct val="20000"/>
              </a:spcBef>
              <a:spcAft>
                <a:spcPts val="0"/>
              </a:spcAft>
              <a:defRPr/>
            </a:pPr>
            <a:r>
              <a:rPr lang="en-US" sz="1600" b="1" dirty="0">
                <a:solidFill>
                  <a:srgbClr val="001F5F"/>
                </a:solidFill>
                <a:latin typeface="Tw Cen MT"/>
                <a:cs typeface="Tw Cen MT"/>
              </a:rPr>
              <a:t>Consultancy Services available for:</a:t>
            </a:r>
          </a:p>
          <a:p>
            <a:pPr marL="342900" indent="-342900" fontAlgn="auto">
              <a:spcBef>
                <a:spcPts val="0"/>
              </a:spcBef>
              <a:spcAft>
                <a:spcPts val="0"/>
              </a:spcAft>
              <a:buFontTx/>
              <a:buChar char="•"/>
              <a:defRPr/>
            </a:pPr>
            <a:r>
              <a:rPr lang="en-US" sz="1700" dirty="0">
                <a:latin typeface="Centaur" pitchFamily="18" charset="0"/>
                <a:cs typeface="+mn-cs"/>
              </a:rPr>
              <a:t> </a:t>
            </a:r>
            <a:r>
              <a:rPr lang="en-US" sz="1300" b="1" dirty="0">
                <a:solidFill>
                  <a:srgbClr val="001F5F"/>
                </a:solidFill>
                <a:latin typeface="Tw Cen MT"/>
                <a:cs typeface="Tw Cen MT"/>
              </a:rPr>
              <a:t>IATF 16949</a:t>
            </a:r>
          </a:p>
          <a:p>
            <a:pPr marL="342900" indent="-342900" fontAlgn="auto">
              <a:spcBef>
                <a:spcPts val="0"/>
              </a:spcBef>
              <a:spcAft>
                <a:spcPts val="0"/>
              </a:spcAft>
              <a:buFontTx/>
              <a:buChar char="•"/>
              <a:defRPr/>
            </a:pPr>
            <a:r>
              <a:rPr lang="en-US" sz="1300" b="1" dirty="0">
                <a:solidFill>
                  <a:srgbClr val="001F5F"/>
                </a:solidFill>
                <a:latin typeface="Tw Cen MT"/>
                <a:cs typeface="Tw Cen MT"/>
              </a:rPr>
              <a:t>ISO 9001</a:t>
            </a:r>
          </a:p>
          <a:p>
            <a:pPr marL="342900" indent="-342900" fontAlgn="auto">
              <a:spcBef>
                <a:spcPts val="0"/>
              </a:spcBef>
              <a:spcAft>
                <a:spcPts val="0"/>
              </a:spcAft>
              <a:buFontTx/>
              <a:buChar char="•"/>
              <a:defRPr/>
            </a:pPr>
            <a:r>
              <a:rPr lang="en-US" sz="1300" b="1" dirty="0">
                <a:solidFill>
                  <a:srgbClr val="001F5F"/>
                </a:solidFill>
                <a:latin typeface="Tw Cen MT"/>
                <a:cs typeface="Tw Cen MT"/>
              </a:rPr>
              <a:t> ISO 14001 EMS</a:t>
            </a:r>
          </a:p>
          <a:p>
            <a:pPr marL="342900" indent="-342900" fontAlgn="auto">
              <a:spcBef>
                <a:spcPts val="0"/>
              </a:spcBef>
              <a:spcAft>
                <a:spcPts val="0"/>
              </a:spcAft>
              <a:buFontTx/>
              <a:buChar char="•"/>
              <a:defRPr/>
            </a:pPr>
            <a:r>
              <a:rPr lang="en-US" sz="1300" b="1" dirty="0">
                <a:solidFill>
                  <a:srgbClr val="001F5F"/>
                </a:solidFill>
                <a:latin typeface="Tw Cen MT"/>
                <a:cs typeface="Tw Cen MT"/>
              </a:rPr>
              <a:t> ISO45001</a:t>
            </a:r>
          </a:p>
          <a:p>
            <a:pPr marL="342900" indent="-342900" fontAlgn="auto">
              <a:spcBef>
                <a:spcPts val="0"/>
              </a:spcBef>
              <a:spcAft>
                <a:spcPts val="0"/>
              </a:spcAft>
              <a:buFontTx/>
              <a:buChar char="•"/>
              <a:defRPr/>
            </a:pPr>
            <a:r>
              <a:rPr lang="en-US" sz="1300" b="1" dirty="0">
                <a:solidFill>
                  <a:srgbClr val="001F5F"/>
                </a:solidFill>
                <a:latin typeface="Tw Cen MT"/>
                <a:cs typeface="Tw Cen MT"/>
              </a:rPr>
              <a:t> HACCP, ISO 22000</a:t>
            </a:r>
          </a:p>
          <a:p>
            <a:pPr marL="342900" indent="-342900" fontAlgn="auto">
              <a:spcBef>
                <a:spcPts val="0"/>
              </a:spcBef>
              <a:spcAft>
                <a:spcPts val="0"/>
              </a:spcAft>
              <a:buFontTx/>
              <a:buChar char="•"/>
              <a:defRPr/>
            </a:pPr>
            <a:r>
              <a:rPr lang="en-US" sz="1300" b="1" dirty="0">
                <a:solidFill>
                  <a:srgbClr val="001F5F"/>
                </a:solidFill>
                <a:latin typeface="Tw Cen MT"/>
                <a:cs typeface="Tw Cen MT"/>
              </a:rPr>
              <a:t> Information Security Management System Certification - ISO/IEC 27001</a:t>
            </a:r>
          </a:p>
          <a:p>
            <a:pPr marL="342900" indent="-342900" fontAlgn="auto">
              <a:spcBef>
                <a:spcPts val="0"/>
              </a:spcBef>
              <a:spcAft>
                <a:spcPts val="0"/>
              </a:spcAft>
              <a:buFontTx/>
              <a:buChar char="•"/>
              <a:defRPr/>
            </a:pPr>
            <a:r>
              <a:rPr lang="en-US" sz="1300" b="1" dirty="0">
                <a:solidFill>
                  <a:srgbClr val="001F5F"/>
                </a:solidFill>
                <a:latin typeface="Tw Cen MT"/>
                <a:cs typeface="Tw Cen MT"/>
              </a:rPr>
              <a:t> ISO17025 , NABL Accreditation</a:t>
            </a:r>
          </a:p>
          <a:p>
            <a:pPr marL="342900" indent="-342900" fontAlgn="auto">
              <a:spcBef>
                <a:spcPts val="0"/>
              </a:spcBef>
              <a:spcAft>
                <a:spcPts val="0"/>
              </a:spcAft>
              <a:buFontTx/>
              <a:buChar char="•"/>
              <a:defRPr/>
            </a:pPr>
            <a:r>
              <a:rPr lang="en-US" sz="1300" b="1" dirty="0">
                <a:solidFill>
                  <a:srgbClr val="001F5F"/>
                </a:solidFill>
                <a:latin typeface="Tw Cen MT"/>
                <a:cs typeface="Tw Cen MT"/>
              </a:rPr>
              <a:t> NABH</a:t>
            </a:r>
          </a:p>
          <a:p>
            <a:pPr marL="342900" indent="-342900" fontAlgn="auto">
              <a:spcBef>
                <a:spcPts val="0"/>
              </a:spcBef>
              <a:spcAft>
                <a:spcPts val="0"/>
              </a:spcAft>
              <a:buFontTx/>
              <a:buChar char="•"/>
              <a:defRPr/>
            </a:pPr>
            <a:r>
              <a:rPr lang="en-US" sz="1300" b="1" dirty="0">
                <a:solidFill>
                  <a:srgbClr val="001F5F"/>
                </a:solidFill>
                <a:latin typeface="Tw Cen MT"/>
                <a:cs typeface="Tw Cen MT"/>
              </a:rPr>
              <a:t> IMDS</a:t>
            </a:r>
          </a:p>
          <a:p>
            <a:pPr marL="342900" indent="-342900" fontAlgn="auto">
              <a:spcBef>
                <a:spcPts val="0"/>
              </a:spcBef>
              <a:spcAft>
                <a:spcPts val="0"/>
              </a:spcAft>
              <a:buFontTx/>
              <a:buChar char="•"/>
              <a:defRPr/>
            </a:pPr>
            <a:r>
              <a:rPr lang="en-US" sz="1300" b="1" dirty="0">
                <a:solidFill>
                  <a:srgbClr val="001F5F"/>
                </a:solidFill>
                <a:latin typeface="Tw Cen MT"/>
                <a:cs typeface="Tw Cen MT"/>
              </a:rPr>
              <a:t> Integrated Management System .</a:t>
            </a:r>
          </a:p>
          <a:p>
            <a:pPr marL="342900" indent="-342900" fontAlgn="auto">
              <a:spcBef>
                <a:spcPts val="0"/>
              </a:spcBef>
              <a:spcAft>
                <a:spcPts val="0"/>
              </a:spcAft>
              <a:buFontTx/>
              <a:buChar char="•"/>
              <a:defRPr/>
            </a:pPr>
            <a:r>
              <a:rPr lang="en-US" sz="1300" b="1" dirty="0">
                <a:solidFill>
                  <a:srgbClr val="001F5F"/>
                </a:solidFill>
                <a:latin typeface="Tw Cen MT"/>
                <a:cs typeface="Tw Cen MT"/>
              </a:rPr>
              <a:t> TPM</a:t>
            </a:r>
          </a:p>
          <a:p>
            <a:pPr marL="342900" indent="-342900" fontAlgn="auto">
              <a:spcBef>
                <a:spcPts val="0"/>
              </a:spcBef>
              <a:spcAft>
                <a:spcPts val="0"/>
              </a:spcAft>
              <a:buFontTx/>
              <a:buChar char="•"/>
              <a:defRPr/>
            </a:pPr>
            <a:r>
              <a:rPr lang="en-US" sz="1300" b="1" dirty="0">
                <a:solidFill>
                  <a:srgbClr val="001F5F"/>
                </a:solidFill>
                <a:latin typeface="Tw Cen MT"/>
                <a:cs typeface="Tw Cen MT"/>
              </a:rPr>
              <a:t> Lean Manufacturing</a:t>
            </a:r>
          </a:p>
          <a:p>
            <a:pPr marL="342900" indent="-342900" fontAlgn="auto">
              <a:spcBef>
                <a:spcPts val="0"/>
              </a:spcBef>
              <a:spcAft>
                <a:spcPts val="0"/>
              </a:spcAft>
              <a:buFontTx/>
              <a:buChar char="•"/>
              <a:defRPr/>
            </a:pPr>
            <a:r>
              <a:rPr lang="en-US" sz="1300" b="1" dirty="0">
                <a:solidFill>
                  <a:srgbClr val="001F5F"/>
                </a:solidFill>
                <a:latin typeface="Tw Cen MT"/>
                <a:cs typeface="Tw Cen MT"/>
              </a:rPr>
              <a:t> 5S</a:t>
            </a:r>
          </a:p>
          <a:p>
            <a:pPr marL="342900" indent="-342900" fontAlgn="auto">
              <a:spcBef>
                <a:spcPts val="0"/>
              </a:spcBef>
              <a:spcAft>
                <a:spcPts val="0"/>
              </a:spcAft>
              <a:buFontTx/>
              <a:buChar char="•"/>
              <a:defRPr/>
            </a:pPr>
            <a:r>
              <a:rPr lang="en-US" sz="1300" b="1" dirty="0">
                <a:solidFill>
                  <a:srgbClr val="001F5F"/>
                </a:solidFill>
                <a:latin typeface="Tw Cen MT"/>
                <a:cs typeface="Tw Cen MT"/>
              </a:rPr>
              <a:t>Kaizen</a:t>
            </a:r>
          </a:p>
          <a:p>
            <a:pPr fontAlgn="auto">
              <a:spcBef>
                <a:spcPts val="0"/>
              </a:spcBef>
              <a:spcAft>
                <a:spcPts val="0"/>
              </a:spcAft>
              <a:buFont typeface="Arial" pitchFamily="34" charset="0"/>
              <a:buChar char="•"/>
              <a:defRPr/>
            </a:pPr>
            <a:r>
              <a:rPr lang="en-US" sz="1300" b="1" dirty="0">
                <a:solidFill>
                  <a:srgbClr val="001F5F"/>
                </a:solidFill>
                <a:latin typeface="Tw Cen MT"/>
                <a:cs typeface="Tw Cen MT"/>
              </a:rPr>
              <a:t>       Internal Auditor Qualification.</a:t>
            </a:r>
          </a:p>
          <a:p>
            <a:pPr fontAlgn="auto">
              <a:spcBef>
                <a:spcPts val="0"/>
              </a:spcBef>
              <a:spcAft>
                <a:spcPts val="0"/>
              </a:spcAft>
              <a:buFont typeface="Arial" pitchFamily="34" charset="0"/>
              <a:buChar char="•"/>
              <a:defRPr/>
            </a:pPr>
            <a:r>
              <a:rPr lang="en-US" sz="1300" b="1" dirty="0">
                <a:solidFill>
                  <a:srgbClr val="001F5F"/>
                </a:solidFill>
                <a:latin typeface="Tw Cen MT"/>
                <a:cs typeface="Tw Cen MT"/>
              </a:rPr>
              <a:t>       Performance Improvement.</a:t>
            </a:r>
          </a:p>
          <a:p>
            <a:pPr fontAlgn="auto">
              <a:spcBef>
                <a:spcPts val="0"/>
              </a:spcBef>
              <a:spcAft>
                <a:spcPts val="0"/>
              </a:spcAft>
              <a:buFont typeface="Arial" pitchFamily="34" charset="0"/>
              <a:buChar char="•"/>
              <a:defRPr/>
            </a:pPr>
            <a:r>
              <a:rPr lang="en-US" sz="1300" b="1" dirty="0">
                <a:solidFill>
                  <a:srgbClr val="001F5F"/>
                </a:solidFill>
                <a:latin typeface="Tw Cen MT"/>
                <a:cs typeface="Tw Cen MT"/>
              </a:rPr>
              <a:t>       Supplier Development</a:t>
            </a:r>
          </a:p>
          <a:p>
            <a:pPr fontAlgn="auto">
              <a:spcBef>
                <a:spcPts val="0"/>
              </a:spcBef>
              <a:spcAft>
                <a:spcPts val="0"/>
              </a:spcAft>
              <a:buFont typeface="Arial" pitchFamily="34" charset="0"/>
              <a:buChar char="•"/>
              <a:defRPr/>
            </a:pPr>
            <a:r>
              <a:rPr lang="en-US" sz="1300" b="1" dirty="0">
                <a:solidFill>
                  <a:srgbClr val="001F5F"/>
                </a:solidFill>
                <a:latin typeface="Tw Cen MT"/>
                <a:cs typeface="Tw Cen MT"/>
              </a:rPr>
              <a:t>       Third Party Audits</a:t>
            </a:r>
          </a:p>
          <a:p>
            <a:pPr fontAlgn="auto">
              <a:spcBef>
                <a:spcPts val="0"/>
              </a:spcBef>
              <a:spcAft>
                <a:spcPts val="0"/>
              </a:spcAft>
              <a:buFont typeface="Arial" pitchFamily="34" charset="0"/>
              <a:buChar char="•"/>
              <a:defRPr/>
            </a:pPr>
            <a:r>
              <a:rPr lang="en-US" sz="1300" b="1" dirty="0">
                <a:solidFill>
                  <a:srgbClr val="001F5F"/>
                </a:solidFill>
                <a:latin typeface="Tw Cen MT"/>
                <a:cs typeface="Tw Cen MT"/>
              </a:rPr>
              <a:t>       Six-Sigma</a:t>
            </a:r>
          </a:p>
          <a:p>
            <a:pPr fontAlgn="auto">
              <a:spcBef>
                <a:spcPts val="0"/>
              </a:spcBef>
              <a:spcAft>
                <a:spcPts val="0"/>
              </a:spcAft>
              <a:buFont typeface="Arial" pitchFamily="34" charset="0"/>
              <a:buChar char="•"/>
              <a:defRPr/>
            </a:pPr>
            <a:r>
              <a:rPr lang="en-US" sz="1300" b="1" dirty="0">
                <a:solidFill>
                  <a:srgbClr val="001F5F"/>
                </a:solidFill>
                <a:latin typeface="Tw Cen MT"/>
                <a:cs typeface="Tw Cen MT"/>
              </a:rPr>
              <a:t>       CE Marking</a:t>
            </a:r>
          </a:p>
          <a:p>
            <a:pPr fontAlgn="auto">
              <a:spcBef>
                <a:spcPts val="0"/>
              </a:spcBef>
              <a:spcAft>
                <a:spcPts val="0"/>
              </a:spcAft>
              <a:buFont typeface="Arial" pitchFamily="34" charset="0"/>
              <a:buChar char="•"/>
              <a:defRPr/>
            </a:pPr>
            <a:r>
              <a:rPr lang="en-US" sz="1300" b="1" dirty="0">
                <a:solidFill>
                  <a:srgbClr val="001F5F"/>
                </a:solidFill>
                <a:latin typeface="Tw Cen MT"/>
                <a:cs typeface="Tw Cen MT"/>
              </a:rPr>
              <a:t>       IS/BIS Marking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 name="Group 15"/>
          <p:cNvGrpSpPr>
            <a:grpSpLocks/>
          </p:cNvGrpSpPr>
          <p:nvPr/>
        </p:nvGrpSpPr>
        <p:grpSpPr bwMode="auto">
          <a:xfrm>
            <a:off x="8429625" y="6245225"/>
            <a:ext cx="642938" cy="541338"/>
            <a:chOff x="8143900" y="6245392"/>
            <a:chExt cx="714380" cy="612608"/>
          </a:xfrm>
        </p:grpSpPr>
        <p:sp>
          <p:nvSpPr>
            <p:cNvPr id="6151"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6152"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sp>
        <p:nvSpPr>
          <p:cNvPr id="6148" name="TextBox 2"/>
          <p:cNvSpPr txBox="1">
            <a:spLocks noChangeArrowheads="1"/>
          </p:cNvSpPr>
          <p:nvPr/>
        </p:nvSpPr>
        <p:spPr bwMode="auto">
          <a:xfrm>
            <a:off x="571500" y="785813"/>
            <a:ext cx="37147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ts val="2763"/>
              </a:lnSpc>
            </a:pPr>
            <a:r>
              <a:rPr lang="en-CA" sz="2400">
                <a:solidFill>
                  <a:srgbClr val="006FC0"/>
                </a:solidFill>
                <a:latin typeface="Impact" pitchFamily="34" charset="0"/>
              </a:rPr>
              <a:t>Post  Certification  Services:</a:t>
            </a:r>
          </a:p>
          <a:p>
            <a:pPr eaLnBrk="1" hangingPunct="1">
              <a:lnSpc>
                <a:spcPts val="2763"/>
              </a:lnSpc>
            </a:pPr>
            <a:endParaRPr lang="en-CA" sz="2400">
              <a:solidFill>
                <a:srgbClr val="000000"/>
              </a:solidFill>
              <a:latin typeface="Calibri" pitchFamily="34" charset="0"/>
            </a:endParaRPr>
          </a:p>
        </p:txBody>
      </p:sp>
      <p:sp>
        <p:nvSpPr>
          <p:cNvPr id="8" name="Rectangle 3"/>
          <p:cNvSpPr txBox="1">
            <a:spLocks noChangeArrowheads="1"/>
          </p:cNvSpPr>
          <p:nvPr/>
        </p:nvSpPr>
        <p:spPr>
          <a:xfrm>
            <a:off x="928688" y="1857375"/>
            <a:ext cx="7620000" cy="3714750"/>
          </a:xfrm>
          <a:prstGeom prst="rect">
            <a:avLst/>
          </a:prstGeom>
        </p:spPr>
        <p:txBody>
          <a:bodyPr>
            <a:normAutofit fontScale="92500"/>
          </a:bodyPr>
          <a:lstStyle/>
          <a:p>
            <a:pPr marL="342900" indent="-342900" fontAlgn="auto">
              <a:lnSpc>
                <a:spcPct val="150000"/>
              </a:lnSpc>
              <a:spcBef>
                <a:spcPts val="0"/>
              </a:spcBef>
              <a:spcAft>
                <a:spcPts val="0"/>
              </a:spcAft>
              <a:buFont typeface="Wingdings" pitchFamily="2" charset="2"/>
              <a:buChar char="ü"/>
              <a:defRPr/>
            </a:pPr>
            <a:r>
              <a:rPr lang="en-US" sz="1600" dirty="0">
                <a:solidFill>
                  <a:srgbClr val="001F5F"/>
                </a:solidFill>
                <a:latin typeface="Tw Cen MT"/>
                <a:cs typeface="Tw Cen MT"/>
              </a:rPr>
              <a:t>Assistance is system Updation &amp; improvement</a:t>
            </a:r>
          </a:p>
          <a:p>
            <a:pPr marL="342900" indent="-342900" fontAlgn="auto">
              <a:lnSpc>
                <a:spcPct val="150000"/>
              </a:lnSpc>
              <a:spcBef>
                <a:spcPts val="0"/>
              </a:spcBef>
              <a:spcAft>
                <a:spcPts val="0"/>
              </a:spcAft>
              <a:buFont typeface="Wingdings" pitchFamily="2" charset="2"/>
              <a:buChar char="ü"/>
              <a:defRPr/>
            </a:pPr>
            <a:r>
              <a:rPr lang="en-US" sz="1600" dirty="0">
                <a:solidFill>
                  <a:srgbClr val="001F5F"/>
                </a:solidFill>
                <a:latin typeface="Tw Cen MT"/>
                <a:cs typeface="Tw Cen MT"/>
              </a:rPr>
              <a:t> Frequent visits for system Implementation follow-up</a:t>
            </a:r>
          </a:p>
          <a:p>
            <a:pPr marL="342900" indent="-342900" fontAlgn="auto">
              <a:lnSpc>
                <a:spcPct val="150000"/>
              </a:lnSpc>
              <a:spcBef>
                <a:spcPts val="0"/>
              </a:spcBef>
              <a:spcAft>
                <a:spcPts val="0"/>
              </a:spcAft>
              <a:buFont typeface="Wingdings" pitchFamily="2" charset="2"/>
              <a:buChar char="ü"/>
              <a:defRPr/>
            </a:pPr>
            <a:r>
              <a:rPr lang="en-US" sz="1600" dirty="0">
                <a:solidFill>
                  <a:srgbClr val="001F5F"/>
                </a:solidFill>
                <a:latin typeface="Tw Cen MT"/>
                <a:cs typeface="Tw Cen MT"/>
              </a:rPr>
              <a:t>Internal Auditor calibration.</a:t>
            </a:r>
          </a:p>
          <a:p>
            <a:pPr marL="342900" indent="-342900" fontAlgn="auto">
              <a:lnSpc>
                <a:spcPct val="150000"/>
              </a:lnSpc>
              <a:spcBef>
                <a:spcPts val="0"/>
              </a:spcBef>
              <a:spcAft>
                <a:spcPts val="0"/>
              </a:spcAft>
              <a:buFont typeface="Wingdings" pitchFamily="2" charset="2"/>
              <a:buChar char="ü"/>
              <a:defRPr/>
            </a:pPr>
            <a:r>
              <a:rPr lang="en-US" sz="1600" dirty="0">
                <a:solidFill>
                  <a:srgbClr val="001F5F"/>
                </a:solidFill>
                <a:latin typeface="Tw Cen MT"/>
                <a:cs typeface="Tw Cen MT"/>
              </a:rPr>
              <a:t>Participation in Internal Audit to identify more opportunity for improvement in all Processes.</a:t>
            </a:r>
          </a:p>
          <a:p>
            <a:pPr marL="342900" indent="-342900" fontAlgn="auto">
              <a:lnSpc>
                <a:spcPct val="150000"/>
              </a:lnSpc>
              <a:spcBef>
                <a:spcPts val="0"/>
              </a:spcBef>
              <a:spcAft>
                <a:spcPts val="0"/>
              </a:spcAft>
              <a:buFont typeface="Wingdings" pitchFamily="2" charset="2"/>
              <a:buChar char="ü"/>
              <a:defRPr/>
            </a:pPr>
            <a:r>
              <a:rPr lang="en-US" sz="1600" dirty="0">
                <a:solidFill>
                  <a:srgbClr val="001F5F"/>
                </a:solidFill>
                <a:latin typeface="Tw Cen MT"/>
                <a:cs typeface="Tw Cen MT"/>
              </a:rPr>
              <a:t>Assistance for Internal Audit.</a:t>
            </a:r>
          </a:p>
          <a:p>
            <a:pPr marL="342900" indent="-342900" fontAlgn="auto">
              <a:lnSpc>
                <a:spcPct val="150000"/>
              </a:lnSpc>
              <a:spcBef>
                <a:spcPts val="0"/>
              </a:spcBef>
              <a:spcAft>
                <a:spcPts val="0"/>
              </a:spcAft>
              <a:buFont typeface="Wingdings" pitchFamily="2" charset="2"/>
              <a:buChar char="ü"/>
              <a:defRPr/>
            </a:pPr>
            <a:r>
              <a:rPr lang="en-US" sz="1600" dirty="0">
                <a:solidFill>
                  <a:srgbClr val="001F5F"/>
                </a:solidFill>
                <a:latin typeface="Tw Cen MT"/>
                <a:cs typeface="Tw Cen MT"/>
              </a:rPr>
              <a:t>Assistance for Management review.</a:t>
            </a:r>
          </a:p>
          <a:p>
            <a:pPr marL="342900" indent="-342900" fontAlgn="auto">
              <a:lnSpc>
                <a:spcPct val="150000"/>
              </a:lnSpc>
              <a:spcBef>
                <a:spcPts val="0"/>
              </a:spcBef>
              <a:spcAft>
                <a:spcPts val="0"/>
              </a:spcAft>
              <a:buFont typeface="Wingdings" pitchFamily="2" charset="2"/>
              <a:buChar char="ü"/>
              <a:defRPr/>
            </a:pPr>
            <a:r>
              <a:rPr lang="en-US" sz="1600" dirty="0">
                <a:solidFill>
                  <a:srgbClr val="001F5F"/>
                </a:solidFill>
                <a:latin typeface="Tw Cen MT"/>
                <a:cs typeface="Tw Cen MT"/>
              </a:rPr>
              <a:t>Identify &amp; conduct required Trainings.</a:t>
            </a:r>
          </a:p>
          <a:p>
            <a:pPr marL="342900" indent="-342900" fontAlgn="auto">
              <a:lnSpc>
                <a:spcPct val="150000"/>
              </a:lnSpc>
              <a:spcBef>
                <a:spcPts val="0"/>
              </a:spcBef>
              <a:spcAft>
                <a:spcPts val="0"/>
              </a:spcAft>
              <a:buFont typeface="Wingdings" pitchFamily="2" charset="2"/>
              <a:buChar char="ü"/>
              <a:defRPr/>
            </a:pPr>
            <a:r>
              <a:rPr lang="en-US" sz="1600" dirty="0">
                <a:solidFill>
                  <a:srgbClr val="001F5F"/>
                </a:solidFill>
                <a:latin typeface="Tw Cen MT"/>
                <a:cs typeface="Tw Cen MT"/>
              </a:rPr>
              <a:t>Guidance for making system more effective &amp; useful for Management.</a:t>
            </a:r>
          </a:p>
          <a:p>
            <a:pPr marL="342900" indent="-342900" fontAlgn="auto">
              <a:lnSpc>
                <a:spcPct val="150000"/>
              </a:lnSpc>
              <a:spcBef>
                <a:spcPts val="0"/>
              </a:spcBef>
              <a:spcAft>
                <a:spcPts val="0"/>
              </a:spcAft>
              <a:buFont typeface="Wingdings" pitchFamily="2" charset="2"/>
              <a:buChar char="ü"/>
              <a:defRPr/>
            </a:pPr>
            <a:r>
              <a:rPr lang="en-US" sz="1600" dirty="0">
                <a:solidFill>
                  <a:srgbClr val="001F5F"/>
                </a:solidFill>
                <a:latin typeface="Tw Cen MT"/>
                <a:cs typeface="Tw Cen MT"/>
              </a:rPr>
              <a:t>Ensure smooth System Implementation in case of Manpower attrition.</a:t>
            </a:r>
          </a:p>
          <a:p>
            <a:pPr marL="342900" indent="-342900" fontAlgn="auto">
              <a:lnSpc>
                <a:spcPct val="150000"/>
              </a:lnSpc>
              <a:spcBef>
                <a:spcPts val="0"/>
              </a:spcBef>
              <a:spcAft>
                <a:spcPts val="0"/>
              </a:spcAft>
              <a:buFont typeface="Wingdings" pitchFamily="2" charset="2"/>
              <a:buChar char="ü"/>
              <a:defRPr/>
            </a:pPr>
            <a:r>
              <a:rPr lang="en-US" sz="1600" dirty="0">
                <a:solidFill>
                  <a:srgbClr val="001F5F"/>
                </a:solidFill>
                <a:latin typeface="Tw Cen MT"/>
                <a:cs typeface="Tw Cen MT"/>
              </a:rPr>
              <a:t>Third Party Auditing for Suppliers.</a:t>
            </a:r>
          </a:p>
          <a:p>
            <a:pPr marL="342900" indent="-342900" fontAlgn="auto">
              <a:spcBef>
                <a:spcPct val="20000"/>
              </a:spcBef>
              <a:spcAft>
                <a:spcPts val="0"/>
              </a:spcAft>
              <a:defRPr/>
            </a:pPr>
            <a:endParaRPr lang="en-US" sz="2000" b="1" dirty="0">
              <a:latin typeface="TTE155AA18t00" charset="0"/>
              <a:cs typeface="+mn-cs"/>
            </a:endParaRPr>
          </a:p>
        </p:txBody>
      </p:sp>
      <p:sp>
        <p:nvSpPr>
          <p:cNvPr id="6150" name="TextBox 2"/>
          <p:cNvSpPr txBox="1">
            <a:spLocks noChangeArrowheads="1"/>
          </p:cNvSpPr>
          <p:nvPr/>
        </p:nvSpPr>
        <p:spPr bwMode="auto">
          <a:xfrm>
            <a:off x="785813" y="1357313"/>
            <a:ext cx="61436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ts val="2763"/>
              </a:lnSpc>
            </a:pPr>
            <a:r>
              <a:rPr lang="en-CA" b="1">
                <a:solidFill>
                  <a:srgbClr val="001F5F"/>
                </a:solidFill>
                <a:latin typeface="Tw Cen MT" pitchFamily="34" charset="0"/>
              </a:rPr>
              <a:t>Annual System Maintenance Service :</a:t>
            </a:r>
            <a:endParaRPr lang="en-CA" b="1">
              <a:solidFill>
                <a:srgbClr val="006FC0"/>
              </a:solidFill>
              <a:latin typeface="Impact" pitchFamily="34" charset="0"/>
            </a:endParaRPr>
          </a:p>
          <a:p>
            <a:pPr eaLnBrk="1" hangingPunct="1">
              <a:lnSpc>
                <a:spcPts val="2763"/>
              </a:lnSpc>
            </a:pPr>
            <a:endParaRPr lang="en-CA" b="1">
              <a:solidFill>
                <a:srgbClr val="000000"/>
              </a:solidFill>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0"/>
            <a:ext cx="9115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
          <p:cNvSpPr txBox="1"/>
          <p:nvPr/>
        </p:nvSpPr>
        <p:spPr>
          <a:xfrm>
            <a:off x="357188" y="687388"/>
            <a:ext cx="1122362" cy="717550"/>
          </a:xfrm>
          <a:prstGeom prst="rect">
            <a:avLst/>
          </a:prstGeom>
          <a:noFill/>
        </p:spPr>
        <p:txBody>
          <a:bodyPr wrap="none" lIns="0" tIns="0" rIns="0" bIns="0">
            <a:spAutoFit/>
          </a:bodyPr>
          <a:lstStyle/>
          <a:p>
            <a:pPr fontAlgn="auto">
              <a:lnSpc>
                <a:spcPts val="2760"/>
              </a:lnSpc>
              <a:spcBef>
                <a:spcPts val="0"/>
              </a:spcBef>
              <a:spcAft>
                <a:spcPts val="0"/>
              </a:spcAft>
              <a:defRPr/>
            </a:pPr>
            <a:r>
              <a:rPr lang="en-CA" sz="2402" dirty="0">
                <a:solidFill>
                  <a:srgbClr val="006FC0"/>
                </a:solidFill>
                <a:latin typeface="Impact"/>
                <a:cs typeface="Impact"/>
              </a:rPr>
              <a:t>Training:</a:t>
            </a:r>
          </a:p>
          <a:p>
            <a:pPr fontAlgn="auto">
              <a:lnSpc>
                <a:spcPts val="2760"/>
              </a:lnSpc>
              <a:spcBef>
                <a:spcPts val="0"/>
              </a:spcBef>
              <a:spcAft>
                <a:spcPts val="0"/>
              </a:spcAft>
              <a:defRPr/>
            </a:pPr>
            <a:endParaRPr lang="en-CA" sz="2402" dirty="0">
              <a:solidFill>
                <a:srgbClr val="000000"/>
              </a:solidFill>
              <a:latin typeface="+mn-lt"/>
              <a:cs typeface="+mn-cs"/>
            </a:endParaRPr>
          </a:p>
        </p:txBody>
      </p:sp>
      <p:grpSp>
        <p:nvGrpSpPr>
          <p:cNvPr id="7172" name="Group 15"/>
          <p:cNvGrpSpPr>
            <a:grpSpLocks/>
          </p:cNvGrpSpPr>
          <p:nvPr/>
        </p:nvGrpSpPr>
        <p:grpSpPr bwMode="auto">
          <a:xfrm>
            <a:off x="8429625" y="6245225"/>
            <a:ext cx="642938" cy="541338"/>
            <a:chOff x="8143900" y="6245392"/>
            <a:chExt cx="714380" cy="612608"/>
          </a:xfrm>
        </p:grpSpPr>
        <p:sp>
          <p:nvSpPr>
            <p:cNvPr id="7175"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7176"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sp>
        <p:nvSpPr>
          <p:cNvPr id="13" name="TextBox 4"/>
          <p:cNvSpPr txBox="1"/>
          <p:nvPr/>
        </p:nvSpPr>
        <p:spPr>
          <a:xfrm>
            <a:off x="428625" y="1571625"/>
            <a:ext cx="8072438" cy="730250"/>
          </a:xfrm>
          <a:prstGeom prst="rect">
            <a:avLst/>
          </a:prstGeom>
          <a:noFill/>
        </p:spPr>
        <p:txBody>
          <a:bodyPr lIns="0" tIns="0" rIns="0" bIns="0">
            <a:spAutoFit/>
          </a:bodyPr>
          <a:lstStyle/>
          <a:p>
            <a:pPr fontAlgn="auto">
              <a:lnSpc>
                <a:spcPts val="1900"/>
              </a:lnSpc>
              <a:spcBef>
                <a:spcPts val="0"/>
              </a:spcBef>
              <a:spcAft>
                <a:spcPts val="0"/>
              </a:spcAft>
              <a:defRPr/>
            </a:pPr>
            <a:r>
              <a:rPr lang="en-US" sz="1600" b="1" dirty="0">
                <a:solidFill>
                  <a:srgbClr val="00FF00"/>
                </a:solidFill>
                <a:latin typeface="Tw Cen MT"/>
                <a:cs typeface="Tw Cen MT"/>
              </a:rPr>
              <a:t>Q-One Services</a:t>
            </a:r>
            <a:r>
              <a:rPr lang="en-CA" sz="1607" dirty="0">
                <a:solidFill>
                  <a:srgbClr val="001F5F"/>
                </a:solidFill>
                <a:latin typeface="Tw Cen MT"/>
                <a:cs typeface="Tw Cen MT"/>
              </a:rPr>
              <a:t> is rich with a group of qualified and experienced</a:t>
            </a:r>
            <a:r>
              <a:rPr lang="en-CA" sz="1607" dirty="0">
                <a:solidFill>
                  <a:srgbClr val="000000"/>
                </a:solidFill>
                <a:latin typeface="Times New Roman"/>
                <a:cs typeface="Tw Cen MT"/>
              </a:rPr>
              <a:t> </a:t>
            </a:r>
            <a:r>
              <a:rPr lang="en-CA" sz="1607" dirty="0">
                <a:solidFill>
                  <a:srgbClr val="001F5F"/>
                </a:solidFill>
                <a:latin typeface="Tw Cen MT"/>
                <a:cs typeface="Tw Cen MT"/>
              </a:rPr>
              <a:t>faculty, who will impart the training in the following:</a:t>
            </a:r>
          </a:p>
          <a:p>
            <a:pPr fontAlgn="auto">
              <a:lnSpc>
                <a:spcPts val="1900"/>
              </a:lnSpc>
              <a:spcBef>
                <a:spcPts val="0"/>
              </a:spcBef>
              <a:spcAft>
                <a:spcPts val="0"/>
              </a:spcAft>
              <a:defRPr/>
            </a:pPr>
            <a:endParaRPr lang="en-CA" sz="1607" dirty="0">
              <a:solidFill>
                <a:srgbClr val="000000"/>
              </a:solidFill>
              <a:latin typeface="+mn-lt"/>
              <a:cs typeface="+mn-cs"/>
            </a:endParaRPr>
          </a:p>
        </p:txBody>
      </p:sp>
      <p:sp>
        <p:nvSpPr>
          <p:cNvPr id="7174" name="TextBox 6"/>
          <p:cNvSpPr txBox="1">
            <a:spLocks noChangeArrowheads="1"/>
          </p:cNvSpPr>
          <p:nvPr/>
        </p:nvSpPr>
        <p:spPr bwMode="auto">
          <a:xfrm>
            <a:off x="1143000" y="2071688"/>
            <a:ext cx="728662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n-CA" sz="1400">
                <a:solidFill>
                  <a:srgbClr val="001F5F"/>
                </a:solidFill>
                <a:latin typeface="Tw Cen MT" pitchFamily="34" charset="0"/>
              </a:rPr>
              <a:t>   IATF16949 Awareness &amp; Internal Audit</a:t>
            </a:r>
          </a:p>
          <a:p>
            <a:pPr eaLnBrk="1" hangingPunct="1">
              <a:buFont typeface="Arial" pitchFamily="34" charset="0"/>
              <a:buChar char="•"/>
            </a:pPr>
            <a:r>
              <a:rPr lang="en-CA" sz="1400">
                <a:solidFill>
                  <a:srgbClr val="001F5F"/>
                </a:solidFill>
                <a:latin typeface="Tw Cen MT" pitchFamily="34" charset="0"/>
              </a:rPr>
              <a:t>   ISO 9001 Awareness &amp; Internal Audit</a:t>
            </a:r>
            <a:endParaRPr lang="en-CA" sz="1400">
              <a:solidFill>
                <a:srgbClr val="000000"/>
              </a:solidFill>
              <a:latin typeface="Times New Roman" pitchFamily="18" charset="0"/>
            </a:endParaRPr>
          </a:p>
          <a:p>
            <a:pPr eaLnBrk="1" hangingPunct="1">
              <a:buFont typeface="Arial" pitchFamily="34" charset="0"/>
              <a:buChar char="•"/>
            </a:pPr>
            <a:r>
              <a:rPr lang="en-CA" sz="1400">
                <a:solidFill>
                  <a:srgbClr val="001F5F"/>
                </a:solidFill>
                <a:latin typeface="Tw Cen MT" pitchFamily="34" charset="0"/>
              </a:rPr>
              <a:t>   ISO 14001 Awareness &amp; Internal Audit </a:t>
            </a:r>
          </a:p>
          <a:p>
            <a:pPr eaLnBrk="1" hangingPunct="1">
              <a:buFont typeface="Arial" pitchFamily="34" charset="0"/>
              <a:buChar char="•"/>
            </a:pPr>
            <a:r>
              <a:rPr lang="en-CA" sz="1400">
                <a:solidFill>
                  <a:srgbClr val="000000"/>
                </a:solidFill>
                <a:latin typeface="Times New Roman" pitchFamily="18" charset="0"/>
              </a:rPr>
              <a:t>   </a:t>
            </a:r>
            <a:r>
              <a:rPr lang="en-CA" sz="1400">
                <a:solidFill>
                  <a:srgbClr val="001F5F"/>
                </a:solidFill>
                <a:latin typeface="Tw Cen MT" pitchFamily="34" charset="0"/>
              </a:rPr>
              <a:t>ISO45001 Awareness &amp; Internal Audit </a:t>
            </a:r>
          </a:p>
          <a:p>
            <a:pPr eaLnBrk="1" hangingPunct="1">
              <a:buFont typeface="Arial" pitchFamily="34" charset="0"/>
              <a:buChar char="•"/>
            </a:pPr>
            <a:r>
              <a:rPr lang="en-CA" sz="1400">
                <a:solidFill>
                  <a:srgbClr val="001F5F"/>
                </a:solidFill>
                <a:latin typeface="Tw Cen MT" pitchFamily="34" charset="0"/>
              </a:rPr>
              <a:t>   ISO27001 Awareness &amp; Internal Audit</a:t>
            </a:r>
          </a:p>
          <a:p>
            <a:pPr eaLnBrk="1" hangingPunct="1">
              <a:buFont typeface="Arial" pitchFamily="34" charset="0"/>
              <a:buChar char="•"/>
            </a:pPr>
            <a:r>
              <a:rPr lang="en-CA" sz="1400">
                <a:solidFill>
                  <a:srgbClr val="001F5F"/>
                </a:solidFill>
                <a:latin typeface="Tw Cen MT" pitchFamily="34" charset="0"/>
              </a:rPr>
              <a:t>   ISO17025, NABL Awareness &amp; Internal Audit</a:t>
            </a:r>
          </a:p>
          <a:p>
            <a:pPr eaLnBrk="1" hangingPunct="1">
              <a:buFont typeface="Arial" pitchFamily="34" charset="0"/>
              <a:buChar char="•"/>
            </a:pPr>
            <a:r>
              <a:rPr lang="en-CA" sz="1400">
                <a:solidFill>
                  <a:srgbClr val="000000"/>
                </a:solidFill>
                <a:latin typeface="Times New Roman" pitchFamily="18" charset="0"/>
              </a:rPr>
              <a:t>   </a:t>
            </a:r>
            <a:r>
              <a:rPr lang="en-US" sz="1400">
                <a:solidFill>
                  <a:srgbClr val="001F5F"/>
                </a:solidFill>
                <a:latin typeface="Tw Cen MT" pitchFamily="34" charset="0"/>
              </a:rPr>
              <a:t>APQP-Advanced Product Quality Planning </a:t>
            </a:r>
          </a:p>
          <a:p>
            <a:pPr eaLnBrk="1" hangingPunct="1">
              <a:buFont typeface="Arial" pitchFamily="34" charset="0"/>
              <a:buChar char="•"/>
            </a:pPr>
            <a:r>
              <a:rPr lang="en-US" sz="1400">
                <a:solidFill>
                  <a:srgbClr val="001F5F"/>
                </a:solidFill>
                <a:latin typeface="Tw Cen MT" pitchFamily="34" charset="0"/>
              </a:rPr>
              <a:t>   PPAP-Production Part Approval Process</a:t>
            </a:r>
          </a:p>
          <a:p>
            <a:pPr eaLnBrk="1" hangingPunct="1">
              <a:buFont typeface="Arial" pitchFamily="34" charset="0"/>
              <a:buChar char="•"/>
            </a:pPr>
            <a:r>
              <a:rPr lang="en-US" sz="1400">
                <a:solidFill>
                  <a:srgbClr val="001F5F"/>
                </a:solidFill>
                <a:latin typeface="Tw Cen MT" pitchFamily="34" charset="0"/>
              </a:rPr>
              <a:t>   FMEA- Potential Failure Mode and Effects Analysis </a:t>
            </a:r>
          </a:p>
          <a:p>
            <a:pPr eaLnBrk="1" hangingPunct="1">
              <a:buFont typeface="Arial" pitchFamily="34" charset="0"/>
              <a:buChar char="•"/>
            </a:pPr>
            <a:r>
              <a:rPr lang="en-US" sz="1400">
                <a:solidFill>
                  <a:srgbClr val="001F5F"/>
                </a:solidFill>
                <a:latin typeface="Tw Cen MT" pitchFamily="34" charset="0"/>
              </a:rPr>
              <a:t>   MSA-Measurement System Analysis </a:t>
            </a:r>
          </a:p>
          <a:p>
            <a:pPr eaLnBrk="1" hangingPunct="1">
              <a:buFont typeface="Arial" pitchFamily="34" charset="0"/>
              <a:buChar char="•"/>
            </a:pPr>
            <a:r>
              <a:rPr lang="en-US" sz="1400">
                <a:solidFill>
                  <a:srgbClr val="001F5F"/>
                </a:solidFill>
                <a:latin typeface="Tw Cen MT" pitchFamily="34" charset="0"/>
              </a:rPr>
              <a:t>   SPC-Statistical Process Control </a:t>
            </a:r>
          </a:p>
          <a:p>
            <a:pPr eaLnBrk="1" hangingPunct="1">
              <a:buFont typeface="Arial" pitchFamily="34" charset="0"/>
              <a:buChar char="•"/>
            </a:pPr>
            <a:r>
              <a:rPr lang="en-US" sz="1400">
                <a:solidFill>
                  <a:srgbClr val="001F5F"/>
                </a:solidFill>
                <a:latin typeface="Tw Cen MT" pitchFamily="34" charset="0"/>
              </a:rPr>
              <a:t>   “5S” Housekeeping &amp; KAIZEN –Introduction &amp; Implementation Steps.</a:t>
            </a:r>
          </a:p>
          <a:p>
            <a:pPr eaLnBrk="1" hangingPunct="1">
              <a:buSzPct val="100000"/>
              <a:buFont typeface="Arial" pitchFamily="34" charset="0"/>
              <a:buChar char="•"/>
            </a:pPr>
            <a:r>
              <a:rPr lang="en-US" sz="1400">
                <a:solidFill>
                  <a:srgbClr val="001F5F"/>
                </a:solidFill>
                <a:latin typeface="Tw Cen MT" pitchFamily="34" charset="0"/>
              </a:rPr>
              <a:t>   Process Qualification &amp; Design of Experiments (DOE).</a:t>
            </a:r>
          </a:p>
          <a:p>
            <a:pPr eaLnBrk="1" hangingPunct="1">
              <a:buSzPct val="100000"/>
              <a:buFont typeface="Arial" pitchFamily="34" charset="0"/>
              <a:buChar char="•"/>
            </a:pPr>
            <a:r>
              <a:rPr lang="en-US" sz="1400">
                <a:solidFill>
                  <a:srgbClr val="001F5F"/>
                </a:solidFill>
                <a:latin typeface="Tw Cen MT" pitchFamily="34" charset="0"/>
              </a:rPr>
              <a:t>   Introduction to Six Sigma Methodology.</a:t>
            </a:r>
          </a:p>
          <a:p>
            <a:pPr eaLnBrk="1" hangingPunct="1">
              <a:buSzPct val="100000"/>
              <a:buFont typeface="Arial" pitchFamily="34" charset="0"/>
              <a:buChar char="•"/>
            </a:pPr>
            <a:r>
              <a:rPr lang="en-US" sz="1400">
                <a:solidFill>
                  <a:srgbClr val="001F5F"/>
                </a:solidFill>
                <a:latin typeface="Tw Cen MT" pitchFamily="34" charset="0"/>
              </a:rPr>
              <a:t>   Introduction to Lean Manufacturing.</a:t>
            </a:r>
          </a:p>
          <a:p>
            <a:pPr eaLnBrk="1" hangingPunct="1">
              <a:buSzPct val="100000"/>
              <a:buFont typeface="Arial" pitchFamily="34" charset="0"/>
              <a:buChar char="•"/>
            </a:pPr>
            <a:r>
              <a:rPr lang="en-US" sz="1400">
                <a:solidFill>
                  <a:srgbClr val="001F5F"/>
                </a:solidFill>
                <a:latin typeface="Tw Cen MT" pitchFamily="34" charset="0"/>
              </a:rPr>
              <a:t>   Introduction to Total Productive Maintenance (TPM).</a:t>
            </a:r>
          </a:p>
          <a:p>
            <a:pPr eaLnBrk="1" hangingPunct="1">
              <a:buSzPct val="100000"/>
              <a:buFont typeface="Arial" pitchFamily="34" charset="0"/>
              <a:buChar char="•"/>
            </a:pPr>
            <a:r>
              <a:rPr lang="en-US" sz="1400">
                <a:solidFill>
                  <a:srgbClr val="001F5F"/>
                </a:solidFill>
                <a:latin typeface="Tw Cen MT" pitchFamily="34" charset="0"/>
              </a:rPr>
              <a:t>   8D, RCA, Systemic Corrective Action &amp; 7 QC Tools-Problem Solving Techniques.</a:t>
            </a:r>
          </a:p>
          <a:p>
            <a:pPr eaLnBrk="1" hangingPunct="1">
              <a:buSzPct val="100000"/>
              <a:buFont typeface="Arial" pitchFamily="34" charset="0"/>
              <a:buChar char="•"/>
            </a:pPr>
            <a:r>
              <a:rPr lang="en-US" sz="1400">
                <a:solidFill>
                  <a:srgbClr val="001F5F"/>
                </a:solidFill>
                <a:latin typeface="Tw Cen MT" pitchFamily="34" charset="0"/>
              </a:rPr>
              <a:t>   KANBAN Technique. </a:t>
            </a:r>
          </a:p>
          <a:p>
            <a:pPr eaLnBrk="1" hangingPunct="1">
              <a:buSzPct val="100000"/>
              <a:buFont typeface="Arial" pitchFamily="34" charset="0"/>
              <a:buChar char="•"/>
            </a:pPr>
            <a:r>
              <a:rPr lang="en-CA" sz="1400">
                <a:solidFill>
                  <a:srgbClr val="000000"/>
                </a:solidFill>
                <a:latin typeface="Times New Roman" pitchFamily="18" charset="0"/>
              </a:rPr>
              <a:t>   </a:t>
            </a:r>
            <a:r>
              <a:rPr lang="en-CA" sz="1400">
                <a:solidFill>
                  <a:srgbClr val="001F5F"/>
                </a:solidFill>
                <a:latin typeface="Tw Cen MT" pitchFamily="34" charset="0"/>
              </a:rPr>
              <a:t>Uncertainty Measurement</a:t>
            </a:r>
          </a:p>
          <a:p>
            <a:pPr eaLnBrk="1" hangingPunct="1">
              <a:buSzPct val="100000"/>
              <a:buFont typeface="Arial" pitchFamily="34" charset="0"/>
              <a:buChar char="•"/>
            </a:pPr>
            <a:r>
              <a:rPr lang="en-CA" sz="1400">
                <a:solidFill>
                  <a:srgbClr val="001F5F"/>
                </a:solidFill>
                <a:latin typeface="Tw Cen MT" pitchFamily="34" charset="0"/>
              </a:rPr>
              <a:t>   TS16949 Requirements for Designing.</a:t>
            </a:r>
          </a:p>
          <a:p>
            <a:pPr eaLnBrk="1" hangingPunct="1">
              <a:buSzPct val="100000"/>
              <a:buFont typeface="Arial" pitchFamily="34" charset="0"/>
              <a:buChar char="•"/>
            </a:pPr>
            <a:r>
              <a:rPr lang="en-CA" sz="1400">
                <a:solidFill>
                  <a:srgbClr val="001F5F"/>
                </a:solidFill>
                <a:latin typeface="Tw Cen MT" pitchFamily="34" charset="0"/>
              </a:rPr>
              <a:t>   Customer Specific Requirements. (VW, GM, Ford, TML, etc...)</a:t>
            </a:r>
            <a:br>
              <a:rPr lang="en-CA" sz="1400">
                <a:solidFill>
                  <a:srgbClr val="000000"/>
                </a:solidFill>
                <a:latin typeface="Times New Roman" pitchFamily="18" charset="0"/>
              </a:rPr>
            </a:br>
            <a:endParaRPr lang="en-CA" sz="1400">
              <a:solidFill>
                <a:srgbClr val="000000"/>
              </a:solidFill>
              <a:latin typeface="Calibri" pitchFamily="34" charset="0"/>
            </a:endParaRPr>
          </a:p>
          <a:p>
            <a:pPr eaLnBrk="1" hangingPunct="1">
              <a:lnSpc>
                <a:spcPts val="2925"/>
              </a:lnSpc>
            </a:pPr>
            <a:endParaRPr lang="en-CA" sz="1400">
              <a:solidFill>
                <a:srgbClr val="001F5F"/>
              </a:solidFill>
              <a:latin typeface="Tw Cen MT" pitchFamily="34" charset="0"/>
            </a:endParaRPr>
          </a:p>
          <a:p>
            <a:pPr eaLnBrk="1" hangingPunct="1">
              <a:lnSpc>
                <a:spcPts val="2925"/>
              </a:lnSpc>
            </a:pPr>
            <a:endParaRPr lang="en-CA" sz="1400">
              <a:solidFill>
                <a:srgbClr val="000000"/>
              </a:solidFill>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
          <p:cNvSpPr txBox="1"/>
          <p:nvPr/>
        </p:nvSpPr>
        <p:spPr>
          <a:xfrm>
            <a:off x="585788" y="825500"/>
            <a:ext cx="1235075" cy="717550"/>
          </a:xfrm>
          <a:prstGeom prst="rect">
            <a:avLst/>
          </a:prstGeom>
          <a:noFill/>
        </p:spPr>
        <p:txBody>
          <a:bodyPr wrap="none" lIns="0" tIns="0" rIns="0" bIns="0">
            <a:spAutoFit/>
          </a:bodyPr>
          <a:lstStyle/>
          <a:p>
            <a:pPr fontAlgn="auto">
              <a:lnSpc>
                <a:spcPts val="2760"/>
              </a:lnSpc>
              <a:spcBef>
                <a:spcPts val="0"/>
              </a:spcBef>
              <a:spcAft>
                <a:spcPts val="0"/>
              </a:spcAft>
              <a:defRPr/>
            </a:pPr>
            <a:r>
              <a:rPr lang="en-CA" sz="2402" dirty="0">
                <a:solidFill>
                  <a:srgbClr val="006FC0"/>
                </a:solidFill>
                <a:latin typeface="Impact"/>
                <a:cs typeface="Impact"/>
              </a:rPr>
              <a:t>Our Team:</a:t>
            </a:r>
          </a:p>
          <a:p>
            <a:pPr fontAlgn="auto">
              <a:lnSpc>
                <a:spcPts val="2760"/>
              </a:lnSpc>
              <a:spcBef>
                <a:spcPts val="0"/>
              </a:spcBef>
              <a:spcAft>
                <a:spcPts val="0"/>
              </a:spcAft>
              <a:defRPr/>
            </a:pPr>
            <a:endParaRPr lang="en-CA" sz="2402" dirty="0">
              <a:solidFill>
                <a:srgbClr val="000000"/>
              </a:solidFill>
              <a:latin typeface="+mn-lt"/>
              <a:cs typeface="+mn-cs"/>
            </a:endParaRPr>
          </a:p>
        </p:txBody>
      </p:sp>
      <p:grpSp>
        <p:nvGrpSpPr>
          <p:cNvPr id="8196" name="Group 15"/>
          <p:cNvGrpSpPr>
            <a:grpSpLocks/>
          </p:cNvGrpSpPr>
          <p:nvPr/>
        </p:nvGrpSpPr>
        <p:grpSpPr bwMode="auto">
          <a:xfrm>
            <a:off x="8429625" y="6245225"/>
            <a:ext cx="642938" cy="541338"/>
            <a:chOff x="8143900" y="6245392"/>
            <a:chExt cx="714380" cy="612608"/>
          </a:xfrm>
        </p:grpSpPr>
        <p:sp>
          <p:nvSpPr>
            <p:cNvPr id="8198"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8199"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sp>
        <p:nvSpPr>
          <p:cNvPr id="8197" name="Rectangle 18"/>
          <p:cNvSpPr>
            <a:spLocks noChangeArrowheads="1"/>
          </p:cNvSpPr>
          <p:nvPr/>
        </p:nvSpPr>
        <p:spPr bwMode="auto">
          <a:xfrm>
            <a:off x="571500" y="2143125"/>
            <a:ext cx="80772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1600">
                <a:solidFill>
                  <a:srgbClr val="001F5F"/>
                </a:solidFill>
                <a:latin typeface="Tw Cen MT" pitchFamily="34" charset="0"/>
              </a:rPr>
              <a:t>We have the best trained and committed Management Professionals – with related Qualifications &amp; Experienced in Manufacturing as well as Service Sectors.</a:t>
            </a:r>
          </a:p>
          <a:p>
            <a:pPr marL="342900" indent="-342900">
              <a:spcBef>
                <a:spcPct val="20000"/>
              </a:spcBef>
              <a:buFontTx/>
              <a:buChar char="•"/>
            </a:pPr>
            <a:endParaRPr lang="en-US" sz="1600">
              <a:solidFill>
                <a:srgbClr val="001F5F"/>
              </a:solidFill>
              <a:latin typeface="Tw Cen MT" pitchFamily="34" charset="0"/>
            </a:endParaRPr>
          </a:p>
          <a:p>
            <a:pPr marL="342900" indent="-342900">
              <a:spcBef>
                <a:spcPct val="20000"/>
              </a:spcBef>
              <a:buFontTx/>
              <a:buChar char="•"/>
            </a:pPr>
            <a:r>
              <a:rPr lang="en-US" sz="1600">
                <a:solidFill>
                  <a:srgbClr val="001F5F"/>
                </a:solidFill>
                <a:latin typeface="Tw Cen MT" pitchFamily="34" charset="0"/>
              </a:rPr>
              <a:t>The Consultants include IRCA (UK) Registered QMS Lead Auditors.</a:t>
            </a:r>
          </a:p>
          <a:p>
            <a:pPr marL="342900" indent="-342900">
              <a:spcBef>
                <a:spcPct val="20000"/>
              </a:spcBef>
              <a:buFontTx/>
              <a:buChar char="•"/>
            </a:pPr>
            <a:endParaRPr lang="en-US" sz="1600">
              <a:solidFill>
                <a:srgbClr val="001F5F"/>
              </a:solidFill>
              <a:latin typeface="Tw Cen MT" pitchFamily="34" charset="0"/>
            </a:endParaRPr>
          </a:p>
          <a:p>
            <a:pPr marL="342900" indent="-342900">
              <a:spcBef>
                <a:spcPct val="20000"/>
              </a:spcBef>
              <a:buFontTx/>
              <a:buChar char="•"/>
            </a:pPr>
            <a:r>
              <a:rPr lang="en-US" sz="1600">
                <a:solidFill>
                  <a:srgbClr val="001F5F"/>
                </a:solidFill>
                <a:latin typeface="Tw Cen MT" pitchFamily="34" charset="0"/>
              </a:rPr>
              <a:t>Well Experienced Professionals having successfully implemented and Practically faced the Customer Specific Standards Like VDA 6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
          <p:cNvSpPr txBox="1"/>
          <p:nvPr/>
        </p:nvSpPr>
        <p:spPr>
          <a:xfrm>
            <a:off x="585788" y="825500"/>
            <a:ext cx="2627312" cy="717550"/>
          </a:xfrm>
          <a:prstGeom prst="rect">
            <a:avLst/>
          </a:prstGeom>
          <a:noFill/>
        </p:spPr>
        <p:txBody>
          <a:bodyPr wrap="none" lIns="0" tIns="0" rIns="0" bIns="0">
            <a:spAutoFit/>
          </a:bodyPr>
          <a:lstStyle/>
          <a:p>
            <a:pPr fontAlgn="auto">
              <a:lnSpc>
                <a:spcPts val="2760"/>
              </a:lnSpc>
              <a:spcBef>
                <a:spcPts val="0"/>
              </a:spcBef>
              <a:spcAft>
                <a:spcPts val="0"/>
              </a:spcAft>
              <a:defRPr/>
            </a:pPr>
            <a:r>
              <a:rPr lang="en-CA" sz="2402" dirty="0">
                <a:solidFill>
                  <a:srgbClr val="006FC0"/>
                </a:solidFill>
                <a:latin typeface="Impact"/>
                <a:cs typeface="Impact"/>
              </a:rPr>
              <a:t>Why Q-One Services :</a:t>
            </a:r>
          </a:p>
          <a:p>
            <a:pPr fontAlgn="auto">
              <a:lnSpc>
                <a:spcPts val="2760"/>
              </a:lnSpc>
              <a:spcBef>
                <a:spcPts val="0"/>
              </a:spcBef>
              <a:spcAft>
                <a:spcPts val="0"/>
              </a:spcAft>
              <a:defRPr/>
            </a:pPr>
            <a:endParaRPr lang="en-CA" sz="2402" dirty="0">
              <a:solidFill>
                <a:srgbClr val="000000"/>
              </a:solidFill>
              <a:latin typeface="+mn-lt"/>
              <a:cs typeface="+mn-cs"/>
            </a:endParaRPr>
          </a:p>
        </p:txBody>
      </p:sp>
      <p:grpSp>
        <p:nvGrpSpPr>
          <p:cNvPr id="9220" name="Group 15"/>
          <p:cNvGrpSpPr>
            <a:grpSpLocks/>
          </p:cNvGrpSpPr>
          <p:nvPr/>
        </p:nvGrpSpPr>
        <p:grpSpPr bwMode="auto">
          <a:xfrm>
            <a:off x="8429625" y="6245225"/>
            <a:ext cx="642938" cy="541338"/>
            <a:chOff x="8143900" y="6245392"/>
            <a:chExt cx="714380" cy="612608"/>
          </a:xfrm>
        </p:grpSpPr>
        <p:sp>
          <p:nvSpPr>
            <p:cNvPr id="9222" name="WordArt 2"/>
            <p:cNvSpPr>
              <a:spLocks noChangeArrowheads="1" noChangeShapeType="1" noTextEdit="1"/>
            </p:cNvSpPr>
            <p:nvPr/>
          </p:nvSpPr>
          <p:spPr bwMode="auto">
            <a:xfrm>
              <a:off x="8143900" y="6273531"/>
              <a:ext cx="571504" cy="584469"/>
            </a:xfrm>
            <a:prstGeom prst="rect">
              <a:avLst/>
            </a:prstGeom>
          </p:spPr>
          <p:txBody>
            <a:bodyPr wrap="none" fromWordArt="1">
              <a:prstTxWarp prst="textPlain">
                <a:avLst>
                  <a:gd name="adj" fmla="val 50000"/>
                </a:avLst>
              </a:prstTxWarp>
            </a:bodyPr>
            <a:lstStyle/>
            <a:p>
              <a:pPr algn="ctr"/>
              <a:r>
                <a:rPr lang="en-IN" sz="3600" i="1" kern="10">
                  <a:ln w="9525">
                    <a:solidFill>
                      <a:srgbClr val="000000"/>
                    </a:solidFill>
                    <a:round/>
                    <a:headEnd/>
                    <a:tailEnd/>
                  </a:ln>
                  <a:solidFill>
                    <a:srgbClr val="00FF00"/>
                  </a:solidFill>
                  <a:effectLst>
                    <a:outerShdw dist="35921" dir="2700000" algn="ctr" rotWithShape="0">
                      <a:srgbClr val="808080">
                        <a:alpha val="79999"/>
                      </a:srgbClr>
                    </a:outerShdw>
                  </a:effectLst>
                  <a:latin typeface="Arial Black"/>
                </a:rPr>
                <a:t>Q</a:t>
              </a:r>
            </a:p>
          </p:txBody>
        </p:sp>
        <p:sp>
          <p:nvSpPr>
            <p:cNvPr id="9223" name="WordArt 3"/>
            <p:cNvSpPr>
              <a:spLocks noChangeArrowheads="1" noChangeShapeType="1" noTextEdit="1"/>
            </p:cNvSpPr>
            <p:nvPr/>
          </p:nvSpPr>
          <p:spPr bwMode="auto">
            <a:xfrm>
              <a:off x="8715404" y="6245392"/>
              <a:ext cx="142876" cy="225569"/>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rgbClr val="00FF00"/>
                  </a:solidFill>
                  <a:latin typeface="Arial Black"/>
                </a:rPr>
                <a:t>1</a:t>
              </a:r>
            </a:p>
          </p:txBody>
        </p:sp>
      </p:grpSp>
      <p:sp>
        <p:nvSpPr>
          <p:cNvPr id="9221" name="Rectangle 18"/>
          <p:cNvSpPr>
            <a:spLocks noChangeArrowheads="1"/>
          </p:cNvSpPr>
          <p:nvPr/>
        </p:nvSpPr>
        <p:spPr bwMode="auto">
          <a:xfrm>
            <a:off x="571500" y="2143125"/>
            <a:ext cx="80772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itchFamily="2" charset="2"/>
              <a:buChar char=""/>
            </a:pPr>
            <a:r>
              <a:rPr lang="en-US" sz="1600">
                <a:solidFill>
                  <a:srgbClr val="001F5F"/>
                </a:solidFill>
                <a:latin typeface="Tw Cen MT" pitchFamily="34" charset="0"/>
              </a:rPr>
              <a:t>  100% Project success ratio.</a:t>
            </a:r>
          </a:p>
          <a:p>
            <a:pPr>
              <a:buFont typeface="Wingdings" pitchFamily="2" charset="2"/>
              <a:buChar char=""/>
            </a:pPr>
            <a:endParaRPr lang="en-US" sz="1600">
              <a:solidFill>
                <a:srgbClr val="001F5F"/>
              </a:solidFill>
              <a:latin typeface="Tw Cen MT" pitchFamily="34" charset="0"/>
            </a:endParaRPr>
          </a:p>
          <a:p>
            <a:pPr>
              <a:buFont typeface="Wingdings" pitchFamily="2" charset="2"/>
              <a:buChar char=""/>
            </a:pPr>
            <a:r>
              <a:rPr lang="en-US" sz="1600">
                <a:solidFill>
                  <a:srgbClr val="001F5F"/>
                </a:solidFill>
                <a:latin typeface="Tw Cen MT" pitchFamily="34" charset="0"/>
              </a:rPr>
              <a:t>  On time Execution of Projects.</a:t>
            </a:r>
          </a:p>
          <a:p>
            <a:pPr>
              <a:buFont typeface="Wingdings" pitchFamily="2" charset="2"/>
              <a:buChar char=""/>
            </a:pPr>
            <a:endParaRPr lang="en-US" sz="1600">
              <a:solidFill>
                <a:srgbClr val="001F5F"/>
              </a:solidFill>
              <a:latin typeface="Tw Cen MT" pitchFamily="34" charset="0"/>
            </a:endParaRPr>
          </a:p>
          <a:p>
            <a:pPr>
              <a:buFont typeface="Wingdings" pitchFamily="2" charset="2"/>
              <a:buChar char=""/>
            </a:pPr>
            <a:r>
              <a:rPr lang="en-US" sz="1600">
                <a:solidFill>
                  <a:srgbClr val="001F5F"/>
                </a:solidFill>
                <a:latin typeface="Tw Cen MT" pitchFamily="34" charset="0"/>
              </a:rPr>
              <a:t>  Practical Approach.</a:t>
            </a:r>
          </a:p>
          <a:p>
            <a:pPr>
              <a:buFont typeface="Wingdings" pitchFamily="2" charset="2"/>
              <a:buChar char=""/>
            </a:pPr>
            <a:endParaRPr lang="en-US" sz="1600">
              <a:solidFill>
                <a:srgbClr val="001F5F"/>
              </a:solidFill>
              <a:latin typeface="Tw Cen MT" pitchFamily="34" charset="0"/>
            </a:endParaRPr>
          </a:p>
          <a:p>
            <a:pPr>
              <a:buFont typeface="Wingdings" pitchFamily="2" charset="2"/>
              <a:buChar char=""/>
            </a:pPr>
            <a:r>
              <a:rPr lang="en-US" sz="1600">
                <a:solidFill>
                  <a:srgbClr val="001F5F"/>
                </a:solidFill>
                <a:latin typeface="Tw Cen MT" pitchFamily="34" charset="0"/>
              </a:rPr>
              <a:t>  Cost effective.</a:t>
            </a:r>
          </a:p>
          <a:p>
            <a:pPr>
              <a:buFont typeface="Wingdings" pitchFamily="2" charset="2"/>
              <a:buChar char=""/>
            </a:pPr>
            <a:endParaRPr lang="en-US" sz="1600">
              <a:solidFill>
                <a:srgbClr val="001F5F"/>
              </a:solidFill>
              <a:latin typeface="Tw Cen MT" pitchFamily="34" charset="0"/>
            </a:endParaRPr>
          </a:p>
          <a:p>
            <a:pPr>
              <a:buFont typeface="Wingdings" pitchFamily="2" charset="2"/>
              <a:buChar char=""/>
            </a:pPr>
            <a:r>
              <a:rPr lang="en-US" sz="1600">
                <a:solidFill>
                  <a:srgbClr val="001F5F"/>
                </a:solidFill>
                <a:latin typeface="Tw Cen MT" pitchFamily="34" charset="0"/>
              </a:rPr>
              <a:t>  Flexible for Project Duration</a:t>
            </a:r>
          </a:p>
          <a:p>
            <a:endParaRPr lang="en-US" sz="1600">
              <a:solidFill>
                <a:srgbClr val="001F5F"/>
              </a:solidFill>
              <a:latin typeface="Tw Cen MT" pitchFamily="34" charset="0"/>
            </a:endParaRPr>
          </a:p>
          <a:p>
            <a:pPr>
              <a:buFont typeface="Wingdings" pitchFamily="2" charset="2"/>
              <a:buChar char=""/>
            </a:pPr>
            <a:r>
              <a:rPr lang="en-US" sz="1600">
                <a:solidFill>
                  <a:srgbClr val="001F5F"/>
                </a:solidFill>
                <a:latin typeface="Tw Cen MT" pitchFamily="34" charset="0"/>
              </a:rPr>
              <a:t>  Rich in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24106"/>
            <a:ext cx="9115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57188" y="687388"/>
            <a:ext cx="958850" cy="717550"/>
          </a:xfrm>
          <a:prstGeom prst="rect">
            <a:avLst/>
          </a:prstGeom>
          <a:noFill/>
        </p:spPr>
        <p:txBody>
          <a:bodyPr wrap="none" lIns="0" tIns="0" rIns="0" bIns="0">
            <a:spAutoFit/>
          </a:bodyPr>
          <a:lstStyle/>
          <a:p>
            <a:pPr fontAlgn="auto">
              <a:lnSpc>
                <a:spcPts val="2760"/>
              </a:lnSpc>
              <a:spcBef>
                <a:spcPts val="0"/>
              </a:spcBef>
              <a:spcAft>
                <a:spcPts val="0"/>
              </a:spcAft>
              <a:defRPr/>
            </a:pPr>
            <a:r>
              <a:rPr lang="en-CA" sz="2402" dirty="0">
                <a:solidFill>
                  <a:srgbClr val="006FC0"/>
                </a:solidFill>
                <a:latin typeface="Impact"/>
                <a:cs typeface="Impact"/>
              </a:rPr>
              <a:t>Clients:</a:t>
            </a:r>
          </a:p>
          <a:p>
            <a:pPr fontAlgn="auto">
              <a:lnSpc>
                <a:spcPts val="2760"/>
              </a:lnSpc>
              <a:spcBef>
                <a:spcPts val="0"/>
              </a:spcBef>
              <a:spcAft>
                <a:spcPts val="0"/>
              </a:spcAft>
              <a:defRPr/>
            </a:pPr>
            <a:endParaRPr lang="en-CA" sz="2402" dirty="0">
              <a:solidFill>
                <a:srgbClr val="000000"/>
              </a:solidFill>
              <a:latin typeface="+mn-lt"/>
              <a:cs typeface="+mn-cs"/>
            </a:endParaRPr>
          </a:p>
        </p:txBody>
      </p:sp>
      <p:pic>
        <p:nvPicPr>
          <p:cNvPr id="10244" name="Picture 2" descr="Image result for posco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61" y="1754983"/>
            <a:ext cx="1357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AutoShape 4" descr="Image result for Essar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6" name="AutoShape 6" descr="Image result for Essar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0248" name="Picture 12" descr="Image result for Tata toyo logo"/>
          <p:cNvPicPr>
            <a:picLocks noChangeAspect="1" noChangeArrowheads="1"/>
          </p:cNvPicPr>
          <p:nvPr/>
        </p:nvPicPr>
        <p:blipFill>
          <a:blip r:embed="rId4">
            <a:extLst>
              <a:ext uri="{28A0092B-C50C-407E-A947-70E740481C1C}">
                <a14:useLocalDpi xmlns:a14="http://schemas.microsoft.com/office/drawing/2010/main" val="0"/>
              </a:ext>
            </a:extLst>
          </a:blip>
          <a:srcRect t="25000" b="24998"/>
          <a:stretch>
            <a:fillRect/>
          </a:stretch>
        </p:blipFill>
        <p:spPr bwMode="auto">
          <a:xfrm>
            <a:off x="4081462" y="2563018"/>
            <a:ext cx="159067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14" descr="Image result for Transport Solution India logo"/>
          <p:cNvPicPr>
            <a:picLocks noChangeAspect="1" noChangeArrowheads="1"/>
          </p:cNvPicPr>
          <p:nvPr/>
        </p:nvPicPr>
        <p:blipFill>
          <a:blip r:embed="rId5" cstate="print">
            <a:extLst>
              <a:ext uri="{28A0092B-C50C-407E-A947-70E740481C1C}">
                <a14:useLocalDpi xmlns:a14="http://schemas.microsoft.com/office/drawing/2010/main" val="0"/>
              </a:ext>
            </a:extLst>
          </a:blip>
          <a:srcRect t="31944" b="34721"/>
          <a:stretch>
            <a:fillRect/>
          </a:stretch>
        </p:blipFill>
        <p:spPr bwMode="auto">
          <a:xfrm>
            <a:off x="5921512" y="3487724"/>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AutoShape 16" descr="Image result for Syska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1" name="AutoShape 18" descr="Image result for Syska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2" name="AutoShape 20" descr="Image result for Syska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3" name="AutoShape 22" descr="Image result for Syska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4" name="AutoShape 24" descr="Image result for Syska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5" name="AutoShape 26" descr="Image result for Syska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0256" name="Picture 28" descr="Image result for Syska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90738" y="2500313"/>
            <a:ext cx="14716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AutoShape 30" descr="Image result for S&amp; T daewoo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0258" name="Picture 32" descr="Image result for S&amp; T daewoo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65556" y="2652444"/>
            <a:ext cx="13144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AutoShape 34" descr="Image result for JFE shoji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0" name="AutoShape 36" descr="Image result for JFE shoji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0261" name="Picture 38" descr="Image result for JFE shoji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252" y="1734742"/>
            <a:ext cx="1320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40" descr="Image result for Auto Cluster chinchwad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9712" y="4376738"/>
            <a:ext cx="10826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3" name="Picture 42" descr="Image result for Minda logo"/>
          <p:cNvPicPr>
            <a:picLocks noChangeAspect="1" noChangeArrowheads="1"/>
          </p:cNvPicPr>
          <p:nvPr/>
        </p:nvPicPr>
        <p:blipFill>
          <a:blip r:embed="rId10">
            <a:extLst>
              <a:ext uri="{28A0092B-C50C-407E-A947-70E740481C1C}">
                <a14:useLocalDpi xmlns:a14="http://schemas.microsoft.com/office/drawing/2010/main" val="0"/>
              </a:ext>
            </a:extLst>
          </a:blip>
          <a:srcRect t="27000" b="31000"/>
          <a:stretch>
            <a:fillRect/>
          </a:stretch>
        </p:blipFill>
        <p:spPr bwMode="auto">
          <a:xfrm>
            <a:off x="428625" y="3500438"/>
            <a:ext cx="13604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4" name="AutoShape 44" descr="Image result for asahi glass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5" name="AutoShape 46" descr="Image result for asahi glass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6" name="AutoShape 48" descr="Image result for asahi glass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7" name="AutoShape 50" descr="Image result for asahi glass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0268" name="Picture 52" descr="Image result for asahi glass logo"/>
          <p:cNvPicPr>
            <a:picLocks noChangeAspect="1" noChangeArrowheads="1"/>
          </p:cNvPicPr>
          <p:nvPr/>
        </p:nvPicPr>
        <p:blipFill>
          <a:blip r:embed="rId11">
            <a:extLst>
              <a:ext uri="{28A0092B-C50C-407E-A947-70E740481C1C}">
                <a14:useLocalDpi xmlns:a14="http://schemas.microsoft.com/office/drawing/2010/main" val="0"/>
              </a:ext>
            </a:extLst>
          </a:blip>
          <a:srcRect l="11028" r="10222"/>
          <a:stretch>
            <a:fillRect/>
          </a:stretch>
        </p:blipFill>
        <p:spPr bwMode="auto">
          <a:xfrm>
            <a:off x="2189163" y="3344154"/>
            <a:ext cx="107156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9" name="Picture 54" descr="Image result for Ecorea &amp; kuroda electric logo"/>
          <p:cNvPicPr>
            <a:picLocks noChangeAspect="1" noChangeArrowheads="1"/>
          </p:cNvPicPr>
          <p:nvPr/>
        </p:nvPicPr>
        <p:blipFill>
          <a:blip r:embed="rId12">
            <a:extLst>
              <a:ext uri="{28A0092B-C50C-407E-A947-70E740481C1C}">
                <a14:useLocalDpi xmlns:a14="http://schemas.microsoft.com/office/drawing/2010/main" val="0"/>
              </a:ext>
            </a:extLst>
          </a:blip>
          <a:srcRect l="18092" t="14195" r="14473" b="26656"/>
          <a:stretch>
            <a:fillRect/>
          </a:stretch>
        </p:blipFill>
        <p:spPr bwMode="auto">
          <a:xfrm>
            <a:off x="642938" y="4357688"/>
            <a:ext cx="10001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0" name="Picture 60" descr="Image result for Vega level &amp; Pressure measurement india logo"/>
          <p:cNvPicPr>
            <a:picLocks noChangeAspect="1" noChangeArrowheads="1"/>
          </p:cNvPicPr>
          <p:nvPr/>
        </p:nvPicPr>
        <p:blipFill>
          <a:blip r:embed="rId13">
            <a:extLst>
              <a:ext uri="{28A0092B-C50C-407E-A947-70E740481C1C}">
                <a14:useLocalDpi xmlns:a14="http://schemas.microsoft.com/office/drawing/2010/main" val="0"/>
              </a:ext>
            </a:extLst>
          </a:blip>
          <a:srcRect t="37500" b="37500"/>
          <a:stretch>
            <a:fillRect/>
          </a:stretch>
        </p:blipFill>
        <p:spPr bwMode="auto">
          <a:xfrm>
            <a:off x="2077572" y="4516608"/>
            <a:ext cx="1214438"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1" name="Picture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22412" y="3428192"/>
            <a:ext cx="10350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2" name="Picture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65556" y="4357688"/>
            <a:ext cx="16430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3" name="Picture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49834" y="4214813"/>
            <a:ext cx="1286622" cy="816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4" name="Picture 3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40214" y="5297488"/>
            <a:ext cx="1202849" cy="51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6" name="Picture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50580" y="5611861"/>
            <a:ext cx="17145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7" name="Picture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41157" y="5441070"/>
            <a:ext cx="12858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8" name="Picture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40991" y="5195142"/>
            <a:ext cx="83343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9" name="AutoShape 41" descr="Image result for sgs"/>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80" name="AutoShape 43" descr="Image result for sgs"/>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81" name="AutoShape 45" descr="Image result for sgs"/>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0282" name="Picture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7188" y="2500313"/>
            <a:ext cx="140493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3" name="Picture 44" descr="Benteler Duncan"/>
          <p:cNvPicPr>
            <a:picLocks noChangeAspect="1" noChangeArrowheads="1"/>
          </p:cNvPicPr>
          <p:nvPr/>
        </p:nvPicPr>
        <p:blipFill>
          <a:blip r:embed="rId22">
            <a:extLst>
              <a:ext uri="{28A0092B-C50C-407E-A947-70E740481C1C}">
                <a14:useLocalDpi xmlns:a14="http://schemas.microsoft.com/office/drawing/2010/main" val="0"/>
              </a:ext>
            </a:extLst>
          </a:blip>
          <a:srcRect t="25000" b="30415"/>
          <a:stretch>
            <a:fillRect/>
          </a:stretch>
        </p:blipFill>
        <p:spPr bwMode="auto">
          <a:xfrm>
            <a:off x="2105819" y="1646237"/>
            <a:ext cx="1273175" cy="56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529B6C8-D4FA-4DF2-8771-1330D7FF206A}"/>
              </a:ext>
            </a:extLst>
          </p:cNvPr>
          <p:cNvPicPr>
            <a:picLocks noChangeAspect="1"/>
          </p:cNvPicPr>
          <p:nvPr/>
        </p:nvPicPr>
        <p:blipFill rotWithShape="1">
          <a:blip r:embed="rId23">
            <a:extLst>
              <a:ext uri="{28A0092B-C50C-407E-A947-70E740481C1C}">
                <a14:useLocalDpi xmlns:a14="http://schemas.microsoft.com/office/drawing/2010/main" val="0"/>
              </a:ext>
            </a:extLst>
          </a:blip>
          <a:srcRect l="84356" t="15724" r="2"/>
          <a:stretch/>
        </p:blipFill>
        <p:spPr>
          <a:xfrm>
            <a:off x="7859713" y="1616870"/>
            <a:ext cx="771526" cy="842877"/>
          </a:xfrm>
          <a:prstGeom prst="rect">
            <a:avLst/>
          </a:prstGeom>
        </p:spPr>
      </p:pic>
      <p:pic>
        <p:nvPicPr>
          <p:cNvPr id="1026" name="Picture 1" descr="Rhodenium">
            <a:extLst>
              <a:ext uri="{FF2B5EF4-FFF2-40B4-BE49-F238E27FC236}">
                <a16:creationId xmlns:a16="http://schemas.microsoft.com/office/drawing/2014/main" id="{D7BF897B-50E4-4FA6-9C92-9C181E46633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59712" y="2652444"/>
            <a:ext cx="7715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descr="Image result for AMNS India Logo">
            <a:extLst>
              <a:ext uri="{FF2B5EF4-FFF2-40B4-BE49-F238E27FC236}">
                <a16:creationId xmlns:a16="http://schemas.microsoft.com/office/drawing/2014/main" id="{DDE514A9-FFBA-4684-9BFE-CB7FAE442676}"/>
              </a:ext>
            </a:extLst>
          </p:cNvPr>
          <p:cNvPicPr/>
          <p:nvPr/>
        </p:nvPicPr>
        <p:blipFill rotWithShape="1">
          <a:blip r:embed="rId25">
            <a:extLst>
              <a:ext uri="{28A0092B-C50C-407E-A947-70E740481C1C}">
                <a14:useLocalDpi xmlns:a14="http://schemas.microsoft.com/office/drawing/2010/main" val="0"/>
              </a:ext>
            </a:extLst>
          </a:blip>
          <a:srcRect l="13497" t="23312" r="12270" b="22502"/>
          <a:stretch/>
        </p:blipFill>
        <p:spPr bwMode="auto">
          <a:xfrm>
            <a:off x="4049833" y="1738101"/>
            <a:ext cx="1286622" cy="588963"/>
          </a:xfrm>
          <a:prstGeom prst="rect">
            <a:avLst/>
          </a:prstGeom>
          <a:noFill/>
          <a:ln>
            <a:noFill/>
          </a:ln>
        </p:spPr>
      </p:pic>
      <p:pic>
        <p:nvPicPr>
          <p:cNvPr id="48" name="Picture 47">
            <a:extLst>
              <a:ext uri="{FF2B5EF4-FFF2-40B4-BE49-F238E27FC236}">
                <a16:creationId xmlns:a16="http://schemas.microsoft.com/office/drawing/2014/main" id="{C7BE76F1-06E5-45D8-9519-B36BF893C3BF}"/>
              </a:ext>
            </a:extLst>
          </p:cNvPr>
          <p:cNvPicPr/>
          <p:nvPr/>
        </p:nvPicPr>
        <p:blipFill rotWithShape="1">
          <a:blip r:embed="rId26"/>
          <a:srcRect r="10532" b="23100"/>
          <a:stretch/>
        </p:blipFill>
        <p:spPr bwMode="auto">
          <a:xfrm>
            <a:off x="2210277" y="5348653"/>
            <a:ext cx="1050447" cy="52641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866</Words>
  <Application>Microsoft Office PowerPoint</Application>
  <PresentationFormat>On-screen Show (4:3)</PresentationFormat>
  <Paragraphs>150</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Arial Black</vt:lpstr>
      <vt:lpstr>Calibri</vt:lpstr>
      <vt:lpstr>Centaur</vt:lpstr>
      <vt:lpstr>Century Schoolbook Bold</vt:lpstr>
      <vt:lpstr>Impact</vt:lpstr>
      <vt:lpstr>Times New Roman</vt:lpstr>
      <vt:lpstr>TTE155AA18t00</vt:lpstr>
      <vt:lpstr>Tw Cen MT</vt:lpstr>
      <vt:lpstr>Tw Cen MT Condensed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Investintech.com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A2E_Engine</dc:creator>
  <cp:lastModifiedBy>Vedant Gire</cp:lastModifiedBy>
  <cp:revision>84</cp:revision>
  <dcterms:created xsi:type="dcterms:W3CDTF">2016-03-30T09:59:45Z</dcterms:created>
  <dcterms:modified xsi:type="dcterms:W3CDTF">2022-04-10T15:48:12Z</dcterms:modified>
</cp:coreProperties>
</file>