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3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36C310C-76DC-4F56-BA57-0B572384ADA1}"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745AC-C882-4C8C-BDFE-C6F3DDDDEA7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6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C310C-76DC-4F56-BA57-0B572384ADA1}"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107536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C310C-76DC-4F56-BA57-0B572384ADA1}"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745AC-C882-4C8C-BDFE-C6F3DDDDEA7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02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C310C-76DC-4F56-BA57-0B572384ADA1}"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30110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C310C-76DC-4F56-BA57-0B572384ADA1}"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745AC-C882-4C8C-BDFE-C6F3DDDDEA7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08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6C310C-76DC-4F56-BA57-0B572384ADA1}"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5166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C310C-76DC-4F56-BA57-0B572384ADA1}"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47002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6C310C-76DC-4F56-BA57-0B572384ADA1}"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337390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C310C-76DC-4F56-BA57-0B572384ADA1}"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318576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C310C-76DC-4F56-BA57-0B572384ADA1}"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745AC-C882-4C8C-BDFE-C6F3DDDDEA7F}" type="slidenum">
              <a:rPr lang="en-IN" smtClean="0"/>
              <a:t>‹#›</a:t>
            </a:fld>
            <a:endParaRPr lang="en-IN"/>
          </a:p>
        </p:txBody>
      </p:sp>
    </p:spTree>
    <p:extLst>
      <p:ext uri="{BB962C8B-B14F-4D97-AF65-F5344CB8AC3E}">
        <p14:creationId xmlns:p14="http://schemas.microsoft.com/office/powerpoint/2010/main" val="419437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6C310C-76DC-4F56-BA57-0B572384ADA1}"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745AC-C882-4C8C-BDFE-C6F3DDDDEA7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6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6C310C-76DC-4F56-BA57-0B572384ADA1}" type="datetimeFigureOut">
              <a:rPr lang="en-IN" smtClean="0"/>
              <a:t>04-09-2024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7745AC-C882-4C8C-BDFE-C6F3DDDDEA7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028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7003AA2-4DE6-FDBB-6CE4-4AD12B87D26C}"/>
              </a:ext>
            </a:extLst>
          </p:cNvPr>
          <p:cNvSpPr>
            <a:spLocks noGrp="1"/>
          </p:cNvSpPr>
          <p:nvPr>
            <p:ph type="subTitle" idx="1"/>
          </p:nvPr>
        </p:nvSpPr>
        <p:spPr>
          <a:xfrm>
            <a:off x="1850391" y="5065731"/>
            <a:ext cx="4845377" cy="1376314"/>
          </a:xfrm>
        </p:spPr>
        <p:txBody>
          <a:bodyPr>
            <a:noAutofit/>
          </a:bodyPr>
          <a:lstStyle/>
          <a:p>
            <a:pPr algn="l"/>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Team:</a:t>
            </a:r>
          </a:p>
          <a:p>
            <a:pPr algn="l"/>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21BRS1359 - Chavali Sai Sree Ram Yadav</a:t>
            </a:r>
          </a:p>
          <a:p>
            <a:pPr algn="l"/>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BRS1394</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Vedant Adka</a:t>
            </a: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C53BCC-E1FF-A632-6BD8-77FDE525E76B}"/>
              </a:ext>
            </a:extLst>
          </p:cNvPr>
          <p:cNvSpPr txBox="1"/>
          <p:nvPr/>
        </p:nvSpPr>
        <p:spPr>
          <a:xfrm>
            <a:off x="1718416" y="4604066"/>
            <a:ext cx="9244553" cy="461665"/>
          </a:xfrm>
          <a:prstGeom prst="rect">
            <a:avLst/>
          </a:prstGeom>
          <a:noFill/>
        </p:spPr>
        <p:txBody>
          <a:bodyPr wrap="square" rtlCol="0">
            <a:spAutoFit/>
          </a:bodyPr>
          <a:lstStyle/>
          <a:p>
            <a:pPr algn="ctr"/>
            <a:r>
              <a:rPr lang="en-IN" sz="2400" b="0" i="0" dirty="0">
                <a:solidFill>
                  <a:srgbClr val="1F1F1F"/>
                </a:solidFill>
                <a:effectLst/>
                <a:latin typeface="Times New Roman" panose="02020603050405020304" pitchFamily="18" charset="0"/>
                <a:cs typeface="Times New Roman" panose="02020603050405020304" pitchFamily="18" charset="0"/>
              </a:rPr>
              <a:t> PROJECT-1 (BCSE497J) REVIEW 1</a:t>
            </a:r>
          </a:p>
        </p:txBody>
      </p:sp>
      <p:sp>
        <p:nvSpPr>
          <p:cNvPr id="10" name="Subtitle 2">
            <a:extLst>
              <a:ext uri="{FF2B5EF4-FFF2-40B4-BE49-F238E27FC236}">
                <a16:creationId xmlns:a16="http://schemas.microsoft.com/office/drawing/2014/main" id="{B360D08A-6C4C-37F1-1582-0A95B1C75E15}"/>
              </a:ext>
            </a:extLst>
          </p:cNvPr>
          <p:cNvSpPr txBox="1">
            <a:spLocks/>
          </p:cNvSpPr>
          <p:nvPr/>
        </p:nvSpPr>
        <p:spPr>
          <a:xfrm>
            <a:off x="8445911" y="5202684"/>
            <a:ext cx="4094375" cy="13763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dirty="0">
                <a:latin typeface="Times New Roman" panose="02020603050405020304" pitchFamily="18" charset="0"/>
                <a:ea typeface="Calibri" panose="020F0502020204030204" pitchFamily="34" charset="0"/>
                <a:cs typeface="Times New Roman" panose="02020603050405020304" pitchFamily="18" charset="0"/>
              </a:rPr>
              <a:t>Guide:</a:t>
            </a:r>
          </a:p>
          <a:p>
            <a:pPr algn="l"/>
            <a:r>
              <a:rPr lang="en-IN" sz="2000" i="0" dirty="0">
                <a:solidFill>
                  <a:srgbClr val="343434"/>
                </a:solidFill>
                <a:effectLst/>
                <a:latin typeface="Tw Cen MT (Body)"/>
              </a:rPr>
              <a:t>Dr. Balasundaram A</a:t>
            </a:r>
          </a:p>
        </p:txBody>
      </p:sp>
      <p:sp>
        <p:nvSpPr>
          <p:cNvPr id="11" name="TextBox 10">
            <a:extLst>
              <a:ext uri="{FF2B5EF4-FFF2-40B4-BE49-F238E27FC236}">
                <a16:creationId xmlns:a16="http://schemas.microsoft.com/office/drawing/2014/main" id="{4F850BF8-6E88-C09D-E770-10577DECE578}"/>
              </a:ext>
            </a:extLst>
          </p:cNvPr>
          <p:cNvSpPr txBox="1"/>
          <p:nvPr/>
        </p:nvSpPr>
        <p:spPr>
          <a:xfrm>
            <a:off x="2576839" y="1530659"/>
            <a:ext cx="7038322" cy="1446550"/>
          </a:xfrm>
          <a:prstGeom prst="rect">
            <a:avLst/>
          </a:prstGeom>
          <a:solidFill>
            <a:schemeClr val="bg1"/>
          </a:solidFill>
        </p:spPr>
        <p:txBody>
          <a:bodyPr wrap="square" rtlCol="0">
            <a:spAutoFit/>
          </a:bodyPr>
          <a:lstStyle/>
          <a:p>
            <a:r>
              <a:rPr lang="en-GB" sz="4400" dirty="0">
                <a:solidFill>
                  <a:schemeClr val="accent2">
                    <a:lumMod val="75000"/>
                  </a:schemeClr>
                </a:solidFill>
              </a:rPr>
              <a:t>Advance Skin Cancer Detection using Deep Learning</a:t>
            </a:r>
            <a:endParaRPr lang="en-IN" sz="4400" dirty="0">
              <a:solidFill>
                <a:schemeClr val="accent2">
                  <a:lumMod val="75000"/>
                </a:schemeClr>
              </a:solidFill>
            </a:endParaRPr>
          </a:p>
        </p:txBody>
      </p:sp>
    </p:spTree>
    <p:extLst>
      <p:ext uri="{BB962C8B-B14F-4D97-AF65-F5344CB8AC3E}">
        <p14:creationId xmlns:p14="http://schemas.microsoft.com/office/powerpoint/2010/main" val="88921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AAC6-6B81-9A90-D6C6-5031B51A9AE3}"/>
              </a:ext>
            </a:extLst>
          </p:cNvPr>
          <p:cNvSpPr>
            <a:spLocks noGrp="1"/>
          </p:cNvSpPr>
          <p:nvPr>
            <p:ph type="title"/>
          </p:nvPr>
        </p:nvSpPr>
        <p:spPr/>
        <p:txBody>
          <a:bodyPr>
            <a:noAutofit/>
          </a:bodyPr>
          <a:lstStyle/>
          <a:p>
            <a:br>
              <a:rPr lang="en-IN" b="1" u="sng" dirty="0">
                <a:solidFill>
                  <a:schemeClr val="accent2"/>
                </a:solidFill>
              </a:rPr>
            </a:br>
            <a:r>
              <a:rPr lang="en-IN" b="1" u="sng" dirty="0">
                <a:solidFill>
                  <a:schemeClr val="accent2"/>
                </a:solidFill>
              </a:rPr>
              <a:t>Area of the Project</a:t>
            </a:r>
            <a:br>
              <a:rPr lang="en-IN" b="1" u="sng" dirty="0">
                <a:solidFill>
                  <a:schemeClr val="accent2"/>
                </a:solidFill>
              </a:rPr>
            </a:br>
            <a:endParaRPr lang="en-IN" u="sng" dirty="0">
              <a:solidFill>
                <a:schemeClr val="accent2"/>
              </a:solidFill>
            </a:endParaRPr>
          </a:p>
        </p:txBody>
      </p:sp>
      <p:sp>
        <p:nvSpPr>
          <p:cNvPr id="6" name="Content Placeholder 5">
            <a:extLst>
              <a:ext uri="{FF2B5EF4-FFF2-40B4-BE49-F238E27FC236}">
                <a16:creationId xmlns:a16="http://schemas.microsoft.com/office/drawing/2014/main" id="{120FC456-85FD-6437-0BFC-06861CCEC12B}"/>
              </a:ext>
            </a:extLst>
          </p:cNvPr>
          <p:cNvSpPr>
            <a:spLocks noGrp="1"/>
          </p:cNvSpPr>
          <p:nvPr>
            <p:ph idx="1"/>
          </p:nvPr>
        </p:nvSpPr>
        <p:spPr/>
        <p:txBody>
          <a:bodyPr/>
          <a:lstStyle/>
          <a:p>
            <a:pPr>
              <a:buFont typeface="Wingdings" panose="05000000000000000000" pitchFamily="2" charset="2"/>
              <a:buChar char="Ø"/>
            </a:pPr>
            <a:r>
              <a:rPr lang="en-GB" dirty="0"/>
              <a:t>This project focuses on the early detection of skin cancer, leveraging advanced technologies such as machine learning and image processing.</a:t>
            </a:r>
          </a:p>
          <a:p>
            <a:pPr>
              <a:buFont typeface="Wingdings" panose="05000000000000000000" pitchFamily="2" charset="2"/>
              <a:buChar char="Ø"/>
            </a:pPr>
            <a:r>
              <a:rPr lang="en-GB" dirty="0"/>
              <a:t>It aims to accurately identify malignant and benign skin lesions, providing real-time diagnostic support to healthcare professionals.</a:t>
            </a:r>
          </a:p>
          <a:p>
            <a:pPr>
              <a:buFont typeface="Wingdings" panose="05000000000000000000" pitchFamily="2" charset="2"/>
              <a:buChar char="Ø"/>
            </a:pPr>
            <a:r>
              <a:rPr lang="en-GB" dirty="0"/>
              <a:t>The system integrates with telemedicine platforms and healthcare networks to enhance early diagnosis, reduce patient wait times, and promote widespread awareness and prevention of skin cancer.</a:t>
            </a:r>
          </a:p>
          <a:p>
            <a:pPr>
              <a:buFont typeface="Wingdings" panose="05000000000000000000" pitchFamily="2" charset="2"/>
              <a:buChar char="Ø"/>
            </a:pPr>
            <a:r>
              <a:rPr lang="en-GB" dirty="0"/>
              <a:t>By employing a user-friendly interface, the project ensures accessibility for both medical experts and patients, facilitating proactive skin health monitoring and timely medical intervention.</a:t>
            </a:r>
            <a:endParaRPr lang="en-IN" dirty="0"/>
          </a:p>
        </p:txBody>
      </p:sp>
    </p:spTree>
    <p:extLst>
      <p:ext uri="{BB962C8B-B14F-4D97-AF65-F5344CB8AC3E}">
        <p14:creationId xmlns:p14="http://schemas.microsoft.com/office/powerpoint/2010/main" val="404081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C97A-3144-4F05-C789-A4832BFBC4BF}"/>
              </a:ext>
            </a:extLst>
          </p:cNvPr>
          <p:cNvSpPr>
            <a:spLocks noGrp="1"/>
          </p:cNvSpPr>
          <p:nvPr>
            <p:ph type="title"/>
          </p:nvPr>
        </p:nvSpPr>
        <p:spPr/>
        <p:txBody>
          <a:bodyPr>
            <a:noAutofit/>
          </a:bodyPr>
          <a:lstStyle/>
          <a:p>
            <a:br>
              <a:rPr lang="en-GB" b="1" dirty="0">
                <a:solidFill>
                  <a:schemeClr val="accent2"/>
                </a:solidFill>
                <a:latin typeface="Tw Cen MT Condensed (Headings)"/>
                <a:cs typeface="Arial" panose="020B0604020202020204" pitchFamily="34" charset="0"/>
              </a:rPr>
            </a:br>
            <a:r>
              <a:rPr lang="en-GB" b="1" u="sng" dirty="0">
                <a:solidFill>
                  <a:schemeClr val="accent2"/>
                </a:solidFill>
                <a:latin typeface="Tw Cen MT Condensed (Headings)"/>
                <a:cs typeface="Arial" panose="020B0604020202020204" pitchFamily="34" charset="0"/>
              </a:rPr>
              <a:t>Background OF The Problem</a:t>
            </a:r>
            <a:br>
              <a:rPr lang="en-GB" b="1" dirty="0">
                <a:solidFill>
                  <a:schemeClr val="accent2"/>
                </a:solidFill>
                <a:latin typeface="Tw Cen MT Condensed (Headings)"/>
                <a:cs typeface="Arial" panose="020B0604020202020204" pitchFamily="34" charset="0"/>
              </a:rPr>
            </a:br>
            <a:endParaRPr lang="en-IN" dirty="0">
              <a:solidFill>
                <a:schemeClr val="accent2"/>
              </a:solidFill>
              <a:latin typeface="Tw Cen MT Condensed (Headings)"/>
            </a:endParaRPr>
          </a:p>
        </p:txBody>
      </p:sp>
      <p:sp>
        <p:nvSpPr>
          <p:cNvPr id="3" name="Content Placeholder 2">
            <a:extLst>
              <a:ext uri="{FF2B5EF4-FFF2-40B4-BE49-F238E27FC236}">
                <a16:creationId xmlns:a16="http://schemas.microsoft.com/office/drawing/2014/main" id="{D10E4E86-F355-1361-BD7E-E940A4594B96}"/>
              </a:ext>
            </a:extLst>
          </p:cNvPr>
          <p:cNvSpPr>
            <a:spLocks noGrp="1"/>
          </p:cNvSpPr>
          <p:nvPr>
            <p:ph idx="1"/>
          </p:nvPr>
        </p:nvSpPr>
        <p:spPr>
          <a:xfrm>
            <a:off x="1024128" y="1936954"/>
            <a:ext cx="9955162" cy="4689987"/>
          </a:xfrm>
        </p:spPr>
        <p:txBody>
          <a:bodyPr>
            <a:normAutofit fontScale="92500" lnSpcReduction="20000"/>
          </a:bodyPr>
          <a:lstStyle/>
          <a:p>
            <a:pPr>
              <a:lnSpc>
                <a:spcPct val="100000"/>
              </a:lnSpc>
              <a:buFont typeface="Wingdings" panose="05000000000000000000" pitchFamily="2" charset="2"/>
              <a:buChar char="Ø"/>
            </a:pPr>
            <a:r>
              <a:rPr lang="en-GB" sz="2400" dirty="0">
                <a:latin typeface="Tw Cen MT (Body)"/>
                <a:cs typeface="Arial" panose="020B0604020202020204" pitchFamily="34" charset="0"/>
              </a:rPr>
              <a:t>Skin cancer, particularly melanoma, is one of the fastest-growing types of cancer globally, with millions of new cases each year. The primary challenge in managing skin cancer lies in early detection, as the chances of successful treatment are significantly higher when the disease is identified at an early stage. However, traditional detection methods, which rely on visual examination by dermatologists and subsequent biopsies, are time-consuming, invasive, and often inaccessible, especially in rural or underserved areas. This can lead to delayed diagnoses, reducing the effectiveness of treatment and increasing the burden on healthcare systems.</a:t>
            </a:r>
          </a:p>
          <a:p>
            <a:pPr>
              <a:lnSpc>
                <a:spcPct val="100000"/>
              </a:lnSpc>
              <a:buFont typeface="Wingdings" panose="05000000000000000000" pitchFamily="2" charset="2"/>
              <a:buChar char="Ø"/>
            </a:pPr>
            <a:r>
              <a:rPr lang="en-GB" sz="2400" dirty="0">
                <a:latin typeface="Tw Cen MT (Body)"/>
                <a:cs typeface="Arial" panose="020B0604020202020204" pitchFamily="34" charset="0"/>
              </a:rPr>
              <a:t>Recent advancements in machine learning and image processing offer a promising solution to these challenges. By developing automated systems capable of </a:t>
            </a:r>
            <a:r>
              <a:rPr lang="en-GB" sz="2400" dirty="0" err="1">
                <a:latin typeface="Tw Cen MT (Body)"/>
                <a:cs typeface="Arial" panose="020B0604020202020204" pitchFamily="34" charset="0"/>
              </a:rPr>
              <a:t>analyzing</a:t>
            </a:r>
            <a:r>
              <a:rPr lang="en-GB" sz="2400" dirty="0">
                <a:latin typeface="Tw Cen MT (Body)"/>
                <a:cs typeface="Arial" panose="020B0604020202020204" pitchFamily="34" charset="0"/>
              </a:rPr>
              <a:t> skin images and accurately identifying malignant lesions, we can potentially enhance early detection and provide real-time diagnostic support to healthcare professionals. Despite the promise of these technologies, there are still significant hurdles to overcome, such as ensuring accuracy across diverse patient populations and integrating these tools into existing healthcare practices. Addressing these challenges is crucial to making advanced skin cancer detection methods widely accessible and effective.</a:t>
            </a:r>
            <a:endParaRPr lang="en-IN" dirty="0">
              <a:latin typeface="Tw Cen MT (Body)"/>
            </a:endParaRPr>
          </a:p>
        </p:txBody>
      </p:sp>
    </p:spTree>
    <p:extLst>
      <p:ext uri="{BB962C8B-B14F-4D97-AF65-F5344CB8AC3E}">
        <p14:creationId xmlns:p14="http://schemas.microsoft.com/office/powerpoint/2010/main" val="158048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5A01-DF92-C579-E2D1-FB48995DEAA3}"/>
              </a:ext>
            </a:extLst>
          </p:cNvPr>
          <p:cNvSpPr>
            <a:spLocks noGrp="1"/>
          </p:cNvSpPr>
          <p:nvPr>
            <p:ph type="title"/>
          </p:nvPr>
        </p:nvSpPr>
        <p:spPr/>
        <p:txBody>
          <a:bodyPr/>
          <a:lstStyle/>
          <a:p>
            <a:r>
              <a:rPr lang="en-GB" b="1" u="sng" dirty="0">
                <a:solidFill>
                  <a:schemeClr val="accent2"/>
                </a:solidFill>
              </a:rPr>
              <a:t>Problem</a:t>
            </a:r>
            <a:r>
              <a:rPr lang="en-GB" u="sng" dirty="0">
                <a:solidFill>
                  <a:schemeClr val="accent2"/>
                </a:solidFill>
              </a:rPr>
              <a:t> </a:t>
            </a:r>
            <a:r>
              <a:rPr lang="en-GB" b="1" u="sng" dirty="0">
                <a:solidFill>
                  <a:schemeClr val="accent2"/>
                </a:solidFill>
              </a:rPr>
              <a:t>STATEMENT</a:t>
            </a:r>
            <a:endParaRPr lang="en-IN" b="1" u="sng" dirty="0">
              <a:solidFill>
                <a:schemeClr val="accent2"/>
              </a:solidFill>
            </a:endParaRPr>
          </a:p>
        </p:txBody>
      </p:sp>
      <p:sp>
        <p:nvSpPr>
          <p:cNvPr id="3" name="Content Placeholder 2">
            <a:extLst>
              <a:ext uri="{FF2B5EF4-FFF2-40B4-BE49-F238E27FC236}">
                <a16:creationId xmlns:a16="http://schemas.microsoft.com/office/drawing/2014/main" id="{BDD6C5F0-D852-F802-00AD-EFF89DFE3245}"/>
              </a:ext>
            </a:extLst>
          </p:cNvPr>
          <p:cNvSpPr>
            <a:spLocks noGrp="1"/>
          </p:cNvSpPr>
          <p:nvPr>
            <p:ph idx="1"/>
          </p:nvPr>
        </p:nvSpPr>
        <p:spPr>
          <a:xfrm>
            <a:off x="1024128" y="1966451"/>
            <a:ext cx="9978169" cy="4542503"/>
          </a:xfrm>
        </p:spPr>
        <p:txBody>
          <a:bodyPr>
            <a:normAutofit fontScale="92500" lnSpcReduction="10000"/>
          </a:bodyPr>
          <a:lstStyle/>
          <a:p>
            <a:pPr>
              <a:buFont typeface="Wingdings" panose="05000000000000000000" pitchFamily="2" charset="2"/>
              <a:buChar char="Ø"/>
            </a:pPr>
            <a:r>
              <a:rPr lang="en-GB" dirty="0"/>
              <a:t>Skin cancer is the most prevalent form of cancer globally, with melanoma being the deadliest variant due to its rapid spread. Early detection significantly improves survival rates, but current diagnostic methods are largely manual, relying on visual examination by dermatologists. This process can be time-consuming, expensive, and subject to variability due to human error, especially in regions with limited access to specialized healthcare.</a:t>
            </a:r>
          </a:p>
          <a:p>
            <a:pPr>
              <a:buFont typeface="Wingdings" panose="05000000000000000000" pitchFamily="2" charset="2"/>
              <a:buChar char="Ø"/>
            </a:pPr>
            <a:r>
              <a:rPr lang="en-GB" dirty="0"/>
              <a:t>Despite the availability of advanced diagnostic tools, a gap exists in achieving consistent accuracy in early-stage detection. This variability can lead to delayed diagnosis or misdiagnosis, which impacts patient outcomes. Moreover, the increasing number of skin cancer cases worldwide places a strain on healthcare systems, making scalable, efficient, and accurate diagnostic tools a pressing need.</a:t>
            </a:r>
          </a:p>
          <a:p>
            <a:pPr>
              <a:buFont typeface="Wingdings" panose="05000000000000000000" pitchFamily="2" charset="2"/>
              <a:buChar char="Ø"/>
            </a:pPr>
            <a:r>
              <a:rPr lang="en-GB" dirty="0"/>
              <a:t>The project aims to address these challenges by developing an automated deep learning-based solution for skin cancer detection. The goal is to create a model that can </a:t>
            </a:r>
            <a:r>
              <a:rPr lang="en-GB" dirty="0" err="1"/>
              <a:t>analyze</a:t>
            </a:r>
            <a:r>
              <a:rPr lang="en-GB" dirty="0"/>
              <a:t> skin images and accurately classify them as benign or malignant. By providing a reliable, quick, and cost-effective diagnostic tool, this project seeks to support dermatologists in clinical decision-making and improve early detection rates, ultimately enhancing patient care.</a:t>
            </a:r>
            <a:endParaRPr lang="en-IN" dirty="0"/>
          </a:p>
        </p:txBody>
      </p:sp>
    </p:spTree>
    <p:extLst>
      <p:ext uri="{BB962C8B-B14F-4D97-AF65-F5344CB8AC3E}">
        <p14:creationId xmlns:p14="http://schemas.microsoft.com/office/powerpoint/2010/main" val="56344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text with a black background&#10;&#10;Description automatically generated">
            <a:extLst>
              <a:ext uri="{FF2B5EF4-FFF2-40B4-BE49-F238E27FC236}">
                <a16:creationId xmlns:a16="http://schemas.microsoft.com/office/drawing/2014/main" id="{41DB0628-9C66-9FD0-56B7-0559F69C8C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41719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TotalTime>
  <Words>555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Times New Roman</vt:lpstr>
      <vt:lpstr>Tw Cen MT</vt:lpstr>
      <vt:lpstr>Tw Cen MT (Body)</vt:lpstr>
      <vt:lpstr>Tw Cen MT Condensed</vt:lpstr>
      <vt:lpstr>Tw Cen MT Condensed (Headings)</vt:lpstr>
      <vt:lpstr>Wingdings</vt:lpstr>
      <vt:lpstr>Wingdings 3</vt:lpstr>
      <vt:lpstr>Integral</vt:lpstr>
      <vt:lpstr>PowerPoint Presentation</vt:lpstr>
      <vt:lpstr> Area of the Project </vt:lpstr>
      <vt:lpstr> Background OF The Problem </vt:lpstr>
      <vt:lpstr>Problem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Chavali Sai Sree Ram Yadav</dc:creator>
  <cp:lastModifiedBy>Vedant Adka</cp:lastModifiedBy>
  <cp:revision>2</cp:revision>
  <dcterms:created xsi:type="dcterms:W3CDTF">2024-09-03T18:03:11Z</dcterms:created>
  <dcterms:modified xsi:type="dcterms:W3CDTF">2024-09-04T06:18:09Z</dcterms:modified>
</cp:coreProperties>
</file>