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69" r:id="rId3"/>
    <p:sldId id="261" r:id="rId4"/>
    <p:sldId id="259" r:id="rId5"/>
    <p:sldId id="262" r:id="rId6"/>
    <p:sldId id="273" r:id="rId7"/>
    <p:sldId id="285" r:id="rId8"/>
    <p:sldId id="286" r:id="rId9"/>
    <p:sldId id="275" r:id="rId10"/>
    <p:sldId id="276" r:id="rId11"/>
    <p:sldId id="277" r:id="rId12"/>
    <p:sldId id="278" r:id="rId13"/>
    <p:sldId id="279" r:id="rId14"/>
    <p:sldId id="270" r:id="rId15"/>
    <p:sldId id="280" r:id="rId16"/>
    <p:sldId id="281" r:id="rId17"/>
    <p:sldId id="271" r:id="rId18"/>
    <p:sldId id="288" r:id="rId19"/>
    <p:sldId id="289" r:id="rId20"/>
    <p:sldId id="290" r:id="rId21"/>
    <p:sldId id="291" r:id="rId22"/>
    <p:sldId id="292" r:id="rId23"/>
    <p:sldId id="293" r:id="rId24"/>
    <p:sldId id="287" r:id="rId25"/>
    <p:sldId id="272" r:id="rId26"/>
    <p:sldId id="282" r:id="rId27"/>
    <p:sldId id="283" r:id="rId28"/>
    <p:sldId id="284" r:id="rId29"/>
    <p:sldId id="263" r:id="rId30"/>
    <p:sldId id="264" r:id="rId31"/>
    <p:sldId id="265" r:id="rId32"/>
    <p:sldId id="266" r:id="rId33"/>
    <p:sldId id="26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4660"/>
  </p:normalViewPr>
  <p:slideViewPr>
    <p:cSldViewPr snapToGrid="0">
      <p:cViewPr varScale="1">
        <p:scale>
          <a:sx n="74" d="100"/>
          <a:sy n="74" d="100"/>
        </p:scale>
        <p:origin x="2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368868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56801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9959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747337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98963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324001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1088767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384062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1723301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551355-C24A-4132-A8B1-301AEBFF3F35}" type="datetimeFigureOut">
              <a:rPr lang="en-IN" smtClean="0"/>
              <a:t>21-11-2024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237136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551355-C24A-4132-A8B1-301AEBFF3F35}"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112712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551355-C24A-4132-A8B1-301AEBFF3F35}" type="datetimeFigureOut">
              <a:rPr lang="en-IN" smtClean="0"/>
              <a:t>21-11-2024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30569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551355-C24A-4132-A8B1-301AEBFF3F35}" type="datetimeFigureOut">
              <a:rPr lang="en-IN" smtClean="0"/>
              <a:t>21-11-2024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822864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51355-C24A-4132-A8B1-301AEBFF3F35}" type="datetimeFigureOut">
              <a:rPr lang="en-IN" smtClean="0"/>
              <a:t>21-11-2024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316742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551355-C24A-4132-A8B1-301AEBFF3F35}" type="datetimeFigureOut">
              <a:rPr lang="en-IN" smtClean="0"/>
              <a:t>21-11-2024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358F5-7186-4B35-889D-CF17E32B01DA}" type="slidenum">
              <a:rPr lang="en-IN" smtClean="0"/>
              <a:t>‹#›</a:t>
            </a:fld>
            <a:endParaRPr lang="en-IN"/>
          </a:p>
        </p:txBody>
      </p:sp>
    </p:spTree>
    <p:extLst>
      <p:ext uri="{BB962C8B-B14F-4D97-AF65-F5344CB8AC3E}">
        <p14:creationId xmlns:p14="http://schemas.microsoft.com/office/powerpoint/2010/main" val="208620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1358F5-7186-4B35-889D-CF17E32B01DA}" type="slidenum">
              <a:rPr lang="en-IN" smtClean="0"/>
              <a:t>‹#›</a:t>
            </a:fld>
            <a:endParaRPr lang="en-IN"/>
          </a:p>
        </p:txBody>
      </p:sp>
      <p:sp>
        <p:nvSpPr>
          <p:cNvPr id="5" name="Date Placeholder 4"/>
          <p:cNvSpPr>
            <a:spLocks noGrp="1"/>
          </p:cNvSpPr>
          <p:nvPr>
            <p:ph type="dt" sz="half" idx="10"/>
          </p:nvPr>
        </p:nvSpPr>
        <p:spPr/>
        <p:txBody>
          <a:bodyPr/>
          <a:lstStyle/>
          <a:p>
            <a:fld id="{04551355-C24A-4132-A8B1-301AEBFF3F35}" type="datetimeFigureOut">
              <a:rPr lang="en-IN" smtClean="0"/>
              <a:t>21-11-2024</a:t>
            </a:fld>
            <a:endParaRPr lang="en-IN"/>
          </a:p>
        </p:txBody>
      </p:sp>
    </p:spTree>
    <p:extLst>
      <p:ext uri="{BB962C8B-B14F-4D97-AF65-F5344CB8AC3E}">
        <p14:creationId xmlns:p14="http://schemas.microsoft.com/office/powerpoint/2010/main" val="132709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551355-C24A-4132-A8B1-301AEBFF3F35}" type="datetimeFigureOut">
              <a:rPr lang="en-IN" smtClean="0"/>
              <a:t>21-11-2024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1358F5-7186-4B35-889D-CF17E32B01DA}" type="slidenum">
              <a:rPr lang="en-IN" smtClean="0"/>
              <a:t>‹#›</a:t>
            </a:fld>
            <a:endParaRPr lang="en-IN"/>
          </a:p>
        </p:txBody>
      </p:sp>
    </p:spTree>
    <p:extLst>
      <p:ext uri="{BB962C8B-B14F-4D97-AF65-F5344CB8AC3E}">
        <p14:creationId xmlns:p14="http://schemas.microsoft.com/office/powerpoint/2010/main" val="420063635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jcreview.com/admin/Uploads%20/Files/61a583d589b358.69371631.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676D-0EC8-EFEF-9B57-279E6FB5D9BC}"/>
              </a:ext>
            </a:extLst>
          </p:cNvPr>
          <p:cNvSpPr>
            <a:spLocks noGrp="1"/>
          </p:cNvSpPr>
          <p:nvPr>
            <p:ph type="ctrTitle"/>
          </p:nvPr>
        </p:nvSpPr>
        <p:spPr>
          <a:xfrm>
            <a:off x="747623" y="1041400"/>
            <a:ext cx="9144000" cy="2387600"/>
          </a:xfrm>
        </p:spPr>
        <p:txBody>
          <a:bodyPr>
            <a:normAutofit/>
          </a:bodyPr>
          <a:lstStyle/>
          <a:p>
            <a:pPr algn="ctr"/>
            <a:r>
              <a:rPr lang="en-GB" sz="4400" dirty="0">
                <a:solidFill>
                  <a:schemeClr val="accent2">
                    <a:lumMod val="75000"/>
                  </a:schemeClr>
                </a:solidFill>
              </a:rPr>
              <a:t>Skin Cancer Detection</a:t>
            </a:r>
            <a:br>
              <a:rPr lang="en-GB" sz="4400" dirty="0">
                <a:solidFill>
                  <a:schemeClr val="accent2">
                    <a:lumMod val="75000"/>
                  </a:schemeClr>
                </a:solidFill>
              </a:rPr>
            </a:br>
            <a:r>
              <a:rPr lang="en-GB" sz="4400" dirty="0">
                <a:solidFill>
                  <a:schemeClr val="accent2">
                    <a:lumMod val="75000"/>
                  </a:schemeClr>
                </a:solidFill>
              </a:rPr>
              <a:t> using Deep Learning</a:t>
            </a:r>
            <a:endParaRPr lang="en-IN" sz="4400" dirty="0">
              <a:solidFill>
                <a:schemeClr val="accent2">
                  <a:lumMod val="75000"/>
                </a:schemeClr>
              </a:solidFill>
            </a:endParaRPr>
          </a:p>
        </p:txBody>
      </p:sp>
      <p:sp>
        <p:nvSpPr>
          <p:cNvPr id="3" name="Subtitle 2">
            <a:extLst>
              <a:ext uri="{FF2B5EF4-FFF2-40B4-BE49-F238E27FC236}">
                <a16:creationId xmlns:a16="http://schemas.microsoft.com/office/drawing/2014/main" id="{19AB72B8-505C-BD71-C13E-EE8829D07F96}"/>
              </a:ext>
            </a:extLst>
          </p:cNvPr>
          <p:cNvSpPr>
            <a:spLocks noGrp="1"/>
          </p:cNvSpPr>
          <p:nvPr>
            <p:ph type="subTitle" idx="1"/>
          </p:nvPr>
        </p:nvSpPr>
        <p:spPr>
          <a:xfrm>
            <a:off x="1250623" y="4081806"/>
            <a:ext cx="4845377" cy="1376314"/>
          </a:xfrm>
        </p:spPr>
        <p:txBody>
          <a:bodyPr>
            <a:noAutofit/>
          </a:bodyPr>
          <a:lstStyle/>
          <a:p>
            <a:pPr algn="l"/>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Team:</a:t>
            </a:r>
          </a:p>
          <a:p>
            <a:pPr algn="l"/>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21BRS1359 – Chavali Sai Sree Ram Yadav</a:t>
            </a:r>
          </a:p>
          <a:p>
            <a:pPr algn="l"/>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21BRS1394 – Vedant Adka</a:t>
            </a:r>
          </a:p>
          <a:p>
            <a:pPr algn="l"/>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8A5F5F4-F2DE-60BB-58D3-3FA896CB4A36}"/>
              </a:ext>
            </a:extLst>
          </p:cNvPr>
          <p:cNvSpPr txBox="1"/>
          <p:nvPr/>
        </p:nvSpPr>
        <p:spPr>
          <a:xfrm>
            <a:off x="1423447" y="3483188"/>
            <a:ext cx="9244553" cy="461665"/>
          </a:xfrm>
          <a:prstGeom prst="rect">
            <a:avLst/>
          </a:prstGeom>
          <a:noFill/>
        </p:spPr>
        <p:txBody>
          <a:bodyPr wrap="square" rtlCol="0">
            <a:spAutoFit/>
          </a:bodyPr>
          <a:lstStyle/>
          <a:p>
            <a:pPr algn="ctr"/>
            <a:r>
              <a:rPr lang="en-IN" sz="2400" b="0" i="0" dirty="0">
                <a:solidFill>
                  <a:srgbClr val="1F1F1F"/>
                </a:solidFill>
                <a:effectLst/>
                <a:latin typeface="Times New Roman" panose="02020603050405020304" pitchFamily="18" charset="0"/>
                <a:cs typeface="Times New Roman" panose="02020603050405020304" pitchFamily="18" charset="0"/>
              </a:rPr>
              <a:t> PROJECT-1 (BCSE497J) REVIEW 2</a:t>
            </a:r>
          </a:p>
        </p:txBody>
      </p:sp>
      <p:sp>
        <p:nvSpPr>
          <p:cNvPr id="5" name="Subtitle 2">
            <a:extLst>
              <a:ext uri="{FF2B5EF4-FFF2-40B4-BE49-F238E27FC236}">
                <a16:creationId xmlns:a16="http://schemas.microsoft.com/office/drawing/2014/main" id="{C0AA9F38-2F1F-A820-C88E-4A4C0F0B49B3}"/>
              </a:ext>
            </a:extLst>
          </p:cNvPr>
          <p:cNvSpPr txBox="1">
            <a:spLocks/>
          </p:cNvSpPr>
          <p:nvPr/>
        </p:nvSpPr>
        <p:spPr>
          <a:xfrm>
            <a:off x="6096000" y="4081806"/>
            <a:ext cx="4094375" cy="13763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2000" dirty="0">
                <a:latin typeface="Times New Roman" panose="02020603050405020304" pitchFamily="18" charset="0"/>
                <a:ea typeface="Calibri" panose="020F0502020204030204" pitchFamily="34" charset="0"/>
                <a:cs typeface="Times New Roman" panose="02020603050405020304" pitchFamily="18" charset="0"/>
              </a:rPr>
              <a:t>Guide:</a:t>
            </a:r>
          </a:p>
          <a:p>
            <a:pPr algn="l"/>
            <a:r>
              <a:rPr lang="en-IN" sz="2000" b="0" i="0" dirty="0">
                <a:solidFill>
                  <a:srgbClr val="212529"/>
                </a:solidFill>
                <a:effectLst/>
                <a:latin typeface="Times New Roman" panose="02020603050405020304" pitchFamily="18" charset="0"/>
                <a:cs typeface="Times New Roman" panose="02020603050405020304" pitchFamily="18" charset="0"/>
              </a:rPr>
              <a:t>Dr. </a:t>
            </a:r>
            <a:r>
              <a:rPr lang="en-IN" sz="2000" i="0" dirty="0">
                <a:solidFill>
                  <a:srgbClr val="343434"/>
                </a:solidFill>
                <a:effectLst/>
                <a:latin typeface="Times New Roman" panose="02020603050405020304" pitchFamily="18" charset="0"/>
                <a:cs typeface="Times New Roman" panose="02020603050405020304" pitchFamily="18" charset="0"/>
              </a:rPr>
              <a:t>Balasundaram 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80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8D2957-9C13-23D7-A07E-6AABE0362D26}"/>
              </a:ext>
            </a:extLst>
          </p:cNvPr>
          <p:cNvSpPr>
            <a:spLocks noGrp="1"/>
          </p:cNvSpPr>
          <p:nvPr>
            <p:ph type="title"/>
          </p:nvPr>
        </p:nvSpPr>
        <p:spPr>
          <a:xfrm>
            <a:off x="677332" y="273244"/>
            <a:ext cx="10045301" cy="741233"/>
          </a:xfrm>
        </p:spPr>
        <p:txBody>
          <a:bodyPr>
            <a:noAutofit/>
          </a:bodyPr>
          <a:lstStyle/>
          <a:p>
            <a:r>
              <a:rPr lang="en-IN" sz="3400" b="1" dirty="0">
                <a:solidFill>
                  <a:schemeClr val="tx1"/>
                </a:solidFill>
                <a:latin typeface="Times New Roman" panose="02020603050405020304" pitchFamily="18" charset="0"/>
                <a:cs typeface="Times New Roman" panose="02020603050405020304" pitchFamily="18" charset="0"/>
              </a:rPr>
              <a:t>Module 1: </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 and Augmentation</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lang="en-IN" sz="3400" b="1" dirty="0">
                <a:solidFill>
                  <a:schemeClr val="tx1"/>
                </a:solidFill>
                <a:latin typeface="Times New Roman" panose="02020603050405020304" pitchFamily="18" charset="0"/>
                <a:cs typeface="Times New Roman" panose="02020603050405020304" pitchFamily="18" charset="0"/>
              </a:rPr>
            </a:br>
            <a:endParaRPr lang="en-IN" sz="3400" b="1" dirty="0">
              <a:solidFill>
                <a:schemeClr val="tx1"/>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DABE8A1A-8451-D9D4-6E50-A218E2C4A9B3}"/>
              </a:ext>
            </a:extLst>
          </p:cNvPr>
          <p:cNvSpPr>
            <a:spLocks noGrp="1" noChangeArrowheads="1"/>
          </p:cNvSpPr>
          <p:nvPr>
            <p:ph idx="1"/>
          </p:nvPr>
        </p:nvSpPr>
        <p:spPr bwMode="auto">
          <a:xfrm>
            <a:off x="677333" y="1334596"/>
            <a:ext cx="9651999"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this module, raw data from the HAM10000 dataset is preprocessed to enhance model performance.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Steps Involved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00050" lvl="1" indent="0" algn="just" defTabSz="914400" eaLnBrk="0" fontAlgn="base" hangingPunct="0">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Resizing and Normalization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Images are resized to match the input requirements of the Vision Transformer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usually 224x224 or can be 128 x 128 pixels. Normalization scales pixel values to a range suitable for model input.</a:t>
            </a:r>
          </a:p>
          <a:p>
            <a:pPr marL="400050" lvl="1" indent="0" algn="just" defTabSz="914400" eaLnBrk="0" fontAlgn="base" hangingPunct="0">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Augmentation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Techniques such as rotation, flipping, and zooming are applied to increase dataset variability and reduce overfitting.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Tools/Algorithms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of libraries such as OpenCV, PIL, or data augmentation libraries in TensorFlow/</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perform these transformations.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02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466B2A-4AD1-D65B-8F98-F129F8F097A2}"/>
              </a:ext>
            </a:extLst>
          </p:cNvPr>
          <p:cNvSpPr>
            <a:spLocks noGrp="1"/>
          </p:cNvSpPr>
          <p:nvPr>
            <p:ph type="title"/>
          </p:nvPr>
        </p:nvSpPr>
        <p:spPr>
          <a:xfrm>
            <a:off x="651454" y="63550"/>
            <a:ext cx="8613316" cy="683702"/>
          </a:xfrm>
        </p:spPr>
        <p:txBody>
          <a:bodyPr>
            <a:normAutofit fontScale="90000"/>
          </a:bodyPr>
          <a:lstStyle/>
          <a:p>
            <a:r>
              <a:rPr lang="en-US" sz="3400" b="1" dirty="0">
                <a:solidFill>
                  <a:schemeClr val="tx1"/>
                </a:solidFill>
                <a:latin typeface="Times New Roman" panose="02020603050405020304" pitchFamily="18" charset="0"/>
                <a:cs typeface="Times New Roman" panose="02020603050405020304" pitchFamily="18" charset="0"/>
              </a:rPr>
              <a:t>Module 2:</a:t>
            </a:r>
            <a:r>
              <a:rPr lang="en-US" sz="3400" dirty="0">
                <a:solidFill>
                  <a:schemeClr val="tx1"/>
                </a:solidFill>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Design and Training</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400" dirty="0">
              <a:solidFill>
                <a:schemeClr val="tx1"/>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10A5D19F-CBF0-A468-7BEC-F880998E950A}"/>
              </a:ext>
            </a:extLst>
          </p:cNvPr>
          <p:cNvSpPr>
            <a:spLocks noGrp="1" noChangeArrowheads="1"/>
          </p:cNvSpPr>
          <p:nvPr>
            <p:ph idx="1"/>
          </p:nvPr>
        </p:nvSpPr>
        <p:spPr bwMode="auto">
          <a:xfrm>
            <a:off x="294968" y="867054"/>
            <a:ext cx="991359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GB" sz="2000" b="1" dirty="0">
                <a:solidFill>
                  <a:schemeClr val="tx1"/>
                </a:solidFill>
                <a:latin typeface="Times New Roman" panose="02020603050405020304" pitchFamily="18" charset="0"/>
                <a:cs typeface="Times New Roman" panose="02020603050405020304" pitchFamily="18" charset="0"/>
              </a:rPr>
              <a:t>:</a:t>
            </a:r>
            <a:r>
              <a:rPr lang="en-GB" sz="2000" dirty="0">
                <a:solidFill>
                  <a:schemeClr val="tx1"/>
                </a:solidFill>
                <a:latin typeface="Times New Roman" panose="02020603050405020304" pitchFamily="18" charset="0"/>
                <a:cs typeface="Times New Roman" panose="02020603050405020304" pitchFamily="18" charset="0"/>
              </a:rPr>
              <a:t> The system core leverages a hybrid ResNet50-ViT architecture, combining the ResNet50's feature extraction capabilities with the Vision Transformer's attention mechanisms for enhanced image data handling.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Components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indent="-342900" algn="just" defTabSz="914400" eaLnBrk="0" fontAlgn="base" hangingPunct="0">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Patch Embeddings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ResNet50 backbone processes the image and extracts feature maps, which are then divided into smaller patches (e.g., 16x16 pixels) and converted into embeddings.</a:t>
            </a:r>
            <a:endParaRPr lang="en-US" altLang="en-US" sz="2000" dirty="0">
              <a:solidFill>
                <a:schemeClr val="tx1"/>
              </a:solidFill>
              <a:latin typeface="Times New Roman" panose="02020603050405020304" pitchFamily="18" charset="0"/>
              <a:cs typeface="Times New Roman" panose="02020603050405020304" pitchFamily="18" charset="0"/>
            </a:endParaRPr>
          </a:p>
          <a:p>
            <a:pPr lvl="1" indent="-342900" algn="just" defTabSz="914400" eaLnBrk="0" fontAlgn="base" hangingPunct="0">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Transformer Layers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GB" sz="2000" dirty="0">
                <a:solidFill>
                  <a:schemeClr val="tx1"/>
                </a:solidFill>
                <a:latin typeface="Times New Roman" panose="02020603050405020304" pitchFamily="18" charset="0"/>
                <a:cs typeface="Times New Roman" panose="02020603050405020304" pitchFamily="18" charset="0"/>
              </a:rPr>
              <a:t>Following ResNet50's feature extraction, transformer layers apply multi-head self-attention and feed-forward neural networks to the embedded patches, capturing complex relationships and global context across patches.</a:t>
            </a:r>
          </a:p>
          <a:p>
            <a:pPr lvl="1" indent="-342900" algn="just" defTabSz="914400" eaLnBrk="0" fontAlgn="base" hangingPunct="0">
              <a:spcBef>
                <a:spcPct val="0"/>
              </a:spcBef>
              <a:spcAft>
                <a:spcPct val="0"/>
              </a:spcAft>
              <a:buClrTx/>
              <a:buSzTx/>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 Head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GB" sz="2000" dirty="0">
                <a:solidFill>
                  <a:schemeClr val="tx1"/>
                </a:solidFill>
                <a:latin typeface="Times New Roman" panose="02020603050405020304" pitchFamily="18" charset="0"/>
                <a:cs typeface="Times New Roman" panose="02020603050405020304" pitchFamily="18" charset="0"/>
              </a:rPr>
              <a:t>The final layer serves as a classifier, predicting specific skin lesion types based on the contextualized information provided by the transformer layers.</a:t>
            </a:r>
          </a:p>
          <a:p>
            <a:pPr lvl="1" indent="-342900" algn="just" defTabSz="914400" eaLnBrk="0" fontAlgn="base" hangingPunct="0">
              <a:spcBef>
                <a:spcPct val="0"/>
              </a:spcBef>
              <a:spcAft>
                <a:spcPct val="0"/>
              </a:spcAft>
              <a:buClrTx/>
              <a:buSzTx/>
              <a:buFont typeface="Wingdings" panose="05000000000000000000" pitchFamily="2" charset="2"/>
              <a:buChar char="§"/>
            </a:pPr>
            <a:endParaRPr kumimoji="0" lang="en-GB"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The ResNet50-ViT model combines the strengths of CNNs and transformers by using ResNet50 for initial feature extraction, followed by </a:t>
            </a:r>
            <a:r>
              <a:rPr lang="en-GB" sz="2000" dirty="0" err="1">
                <a:latin typeface="Times New Roman" panose="02020603050405020304" pitchFamily="18" charset="0"/>
                <a:cs typeface="Times New Roman" panose="02020603050405020304" pitchFamily="18" charset="0"/>
              </a:rPr>
              <a:t>ViT’s</a:t>
            </a:r>
            <a:r>
              <a:rPr lang="en-GB" sz="2000" dirty="0">
                <a:latin typeface="Times New Roman" panose="02020603050405020304" pitchFamily="18" charset="0"/>
                <a:cs typeface="Times New Roman" panose="02020603050405020304" pitchFamily="18" charset="0"/>
              </a:rPr>
              <a:t> attention mechanisms applied to the image patches. This approach effectively captures both local features and global dependencies, enhancing classification accuracy for skin lesions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47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AE3105-F9DE-B26E-D4F1-0C9E2FFE6FC5}"/>
              </a:ext>
            </a:extLst>
          </p:cNvPr>
          <p:cNvSpPr>
            <a:spLocks noGrp="1"/>
          </p:cNvSpPr>
          <p:nvPr>
            <p:ph type="title"/>
          </p:nvPr>
        </p:nvSpPr>
        <p:spPr>
          <a:xfrm>
            <a:off x="677333" y="238110"/>
            <a:ext cx="8596668" cy="546895"/>
          </a:xfrm>
        </p:spPr>
        <p:txBody>
          <a:bodyPr>
            <a:normAutofit fontScale="90000"/>
          </a:bodyPr>
          <a:lstStyle/>
          <a:p>
            <a:r>
              <a:rPr lang="en-US" sz="3400" b="1" dirty="0">
                <a:solidFill>
                  <a:schemeClr val="tx1"/>
                </a:solidFill>
                <a:latin typeface="Times New Roman" panose="02020603050405020304" pitchFamily="18" charset="0"/>
                <a:cs typeface="Times New Roman" panose="02020603050405020304" pitchFamily="18" charset="0"/>
              </a:rPr>
              <a:t>Module 3:</a:t>
            </a:r>
            <a:r>
              <a:rPr lang="en-US" sz="3400" dirty="0">
                <a:solidFill>
                  <a:schemeClr val="tx1"/>
                </a:solidFill>
                <a:latin typeface="Times New Roman" panose="02020603050405020304" pitchFamily="18" charset="0"/>
                <a:cs typeface="Times New Roman" panose="02020603050405020304" pitchFamily="18" charset="0"/>
              </a:rPr>
              <a:t> </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Metrics Calculation</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400" dirty="0">
              <a:solidFill>
                <a:schemeClr val="tx1"/>
              </a:solidFill>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1CDDC32D-C0FD-666D-1518-4A5F5BAAABAF}"/>
              </a:ext>
            </a:extLst>
          </p:cNvPr>
          <p:cNvSpPr>
            <a:spLocks noGrp="1" noChangeArrowheads="1"/>
          </p:cNvSpPr>
          <p:nvPr>
            <p:ph idx="1"/>
          </p:nvPr>
        </p:nvSpPr>
        <p:spPr bwMode="auto">
          <a:xfrm>
            <a:off x="677333" y="1290212"/>
            <a:ext cx="924304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training process involves fitting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to the dataset by minimizing error between predictions and true labels.</a:t>
            </a:r>
          </a:p>
          <a:p>
            <a:pPr marL="0" indent="0" algn="just" defTabSz="914400" eaLnBrk="0" fontAlgn="base" hangingPunct="0">
              <a:spcBef>
                <a:spcPct val="0"/>
              </a:spcBef>
              <a:spcAft>
                <a:spcPct val="0"/>
              </a:spcAft>
              <a:buClrTx/>
              <a:buSzTx/>
              <a:buFontTx/>
              <a:buChar char="•"/>
            </a:pPr>
            <a:r>
              <a:rPr lang="en-IN" sz="2000" b="1" dirty="0">
                <a:solidFill>
                  <a:schemeClr val="tx1"/>
                </a:solidFill>
                <a:latin typeface="Times New Roman" panose="02020603050405020304" pitchFamily="18" charset="0"/>
                <a:cs typeface="Times New Roman" panose="02020603050405020304" pitchFamily="18" charset="0"/>
              </a:rPr>
              <a:t>Algorithm and Optimization Techniques:</a:t>
            </a:r>
            <a:endParaRPr lang="en-US" altLang="en-US" sz="2000" dirty="0">
              <a:solidFill>
                <a:schemeClr val="tx1"/>
              </a:solidFill>
              <a:latin typeface="Times New Roman" panose="02020603050405020304" pitchFamily="18" charset="0"/>
              <a:cs typeface="Times New Roman" panose="02020603050405020304" pitchFamily="18" charset="0"/>
            </a:endParaRPr>
          </a:p>
          <a:p>
            <a:pPr marL="400050" lvl="1" indent="0" algn="just" defTabSz="914400" eaLnBrk="0" fontAlgn="base" hangingPunct="0">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Loss Function: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Since this is a multi-class classification problem, cross-entropy loss is utilized to quantify the difference between the predicted probabilities and the true labels.</a:t>
            </a:r>
          </a:p>
          <a:p>
            <a:pPr marL="400050" lvl="1" indent="0" algn="just" defTabSz="914400" eaLnBrk="0" fontAlgn="base" hangingPunct="0">
              <a:spcBef>
                <a:spcPct val="0"/>
              </a:spcBef>
              <a:spcAft>
                <a:spcPct val="0"/>
              </a:spcAft>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Optimizers such as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AdamW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improved variant of Adam suited for transformer models) or SGD with momentum can be applied, adjusting weights to minimize the loss effectively.</a:t>
            </a:r>
          </a:p>
          <a:p>
            <a:pPr marL="400050" lvl="1" indent="0" algn="just" defTabSz="914400" eaLnBrk="0" fontAlgn="base" hangingPunct="0">
              <a:spcBef>
                <a:spcPct val="0"/>
              </a:spcBef>
              <a:spcAft>
                <a:spcPct val="0"/>
              </a:spcAft>
              <a:buClrTx/>
              <a:buSzTx/>
              <a:buFontTx/>
              <a:buChar char="•"/>
            </a:pP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Rate Scheduling: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learning rate scheduler (e.g., cosine decay or a warm-up strategy) may be used to modulate the learning rate dynamically across epochs, ensuring stable convergence.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Setup: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 parameters such as the number of epochs, batch size, and evaluation intervals. Techniques like early stopping and model checkpoints can be used to prevent overfitting and retain the best-performing model during training.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22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28FD77-6265-8F33-E9F7-C56D91743E9A}"/>
              </a:ext>
            </a:extLst>
          </p:cNvPr>
          <p:cNvSpPr>
            <a:spLocks noGrp="1"/>
          </p:cNvSpPr>
          <p:nvPr>
            <p:ph type="title"/>
          </p:nvPr>
        </p:nvSpPr>
        <p:spPr>
          <a:xfrm>
            <a:off x="677334" y="609600"/>
            <a:ext cx="8596668" cy="787879"/>
          </a:xfrm>
        </p:spPr>
        <p:txBody>
          <a:bodyPr>
            <a:normAutofit fontScale="90000"/>
          </a:bodyPr>
          <a:lstStyle/>
          <a:p>
            <a:r>
              <a:rPr lang="en-US" sz="3400" b="1" dirty="0">
                <a:solidFill>
                  <a:schemeClr val="tx1"/>
                </a:solidFill>
                <a:latin typeface="Times New Roman" panose="02020603050405020304" pitchFamily="18" charset="0"/>
                <a:cs typeface="Times New Roman" panose="02020603050405020304" pitchFamily="18" charset="0"/>
              </a:rPr>
              <a:t>Module 4: </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and Interpretation </a:t>
            </a:r>
            <a:b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400" dirty="0">
              <a:solidFill>
                <a:schemeClr val="tx1"/>
              </a:solidFill>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13562848-DA2E-D025-9BBD-46ADA90F592D}"/>
              </a:ext>
            </a:extLst>
          </p:cNvPr>
          <p:cNvSpPr>
            <a:spLocks noGrp="1" noChangeArrowheads="1"/>
          </p:cNvSpPr>
          <p:nvPr>
            <p:ph idx="1"/>
          </p:nvPr>
        </p:nvSpPr>
        <p:spPr bwMode="auto">
          <a:xfrm>
            <a:off x="677334" y="1570196"/>
            <a:ext cx="8901672"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After training, the model's performance is evaluated using various metrics to understand its accuracy and reliability.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00050" lvl="1" indent="0" algn="just" defTabSz="914400" eaLnBrk="0" fontAlgn="base" hangingPunct="0">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the percentage of correct predictions.</a:t>
            </a:r>
          </a:p>
          <a:p>
            <a:pPr marL="400050" lvl="1" indent="0" algn="just" defTabSz="914400" eaLnBrk="0" fontAlgn="base" hangingPunct="0">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 Recall, and F1-Score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Essential for assessing the model's ability to correctly classify different skin lesion types, particularly in imbalanced datasets.</a:t>
            </a:r>
          </a:p>
          <a:p>
            <a:pPr marL="400050" lvl="1" indent="0" algn="just" defTabSz="914400" eaLnBrk="0" fontAlgn="base" hangingPunct="0">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the distribution of true vs. predicted labels, providing insight into any classification biases.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for Metric Calculation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scikit-</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learn's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metrics library to calculate these evaluation metrics and interpret the model’s strengths and areas for improvement.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504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381F-FD0B-380C-E919-5BC76C466262}"/>
              </a:ext>
            </a:extLst>
          </p:cNvPr>
          <p:cNvSpPr>
            <a:spLocks noGrp="1"/>
          </p:cNvSpPr>
          <p:nvPr>
            <p:ph type="title"/>
          </p:nvPr>
        </p:nvSpPr>
        <p:spPr>
          <a:xfrm>
            <a:off x="677334" y="609600"/>
            <a:ext cx="8596668" cy="685800"/>
          </a:xfrm>
        </p:spPr>
        <p:txBody>
          <a:bodyPr/>
          <a:lstStyle/>
          <a:p>
            <a:r>
              <a:rPr lang="en-IN" dirty="0">
                <a:solidFill>
                  <a:schemeClr val="tx1"/>
                </a:solidFill>
                <a:latin typeface="Times New Roman" panose="02020603050405020304" pitchFamily="18" charset="0"/>
                <a:cs typeface="Times New Roman" panose="02020603050405020304" pitchFamily="18" charset="0"/>
              </a:rPr>
              <a:t>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A6FD8F-E23C-8ABF-FF58-3E4A0832A114}"/>
                  </a:ext>
                </a:extLst>
              </p:cNvPr>
              <p:cNvSpPr>
                <a:spLocks noGrp="1"/>
              </p:cNvSpPr>
              <p:nvPr>
                <p:ph idx="1"/>
              </p:nvPr>
            </p:nvSpPr>
            <p:spPr/>
            <p:txBody>
              <a:bodyPr>
                <a:noAutofit/>
              </a:bodyPr>
              <a:lstStyle/>
              <a:p>
                <a:pPr>
                  <a:lnSpc>
                    <a:spcPct val="115000"/>
                  </a:lnSpc>
                  <a:spcBef>
                    <a:spcPts val="1000"/>
                  </a:spcBef>
                </a:pPr>
                <a:r>
                  <a:rPr lang="en-US" sz="1700" b="0"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Precision : </a:t>
                </a:r>
                <a:r>
                  <a:rPr lang="en-US" sz="1700" dirty="0">
                    <a:effectLst/>
                    <a:latin typeface="Times New Roman" panose="02020603050405020304" pitchFamily="18" charset="0"/>
                    <a:ea typeface="MS Mincho" panose="02020609040205080304" pitchFamily="49" charset="-128"/>
                    <a:cs typeface="Times New Roman" panose="02020603050405020304" pitchFamily="18" charset="0"/>
                  </a:rPr>
                  <a:t>The proportion of positive predictions that are actually positive </a:t>
                </a:r>
                <a:endParaRPr lang="en-US" sz="1700" dirty="0">
                  <a:latin typeface="Times New Roman" panose="02020603050405020304" pitchFamily="18" charset="0"/>
                  <a:ea typeface="MS Mincho" panose="02020609040205080304" pitchFamily="49" charset="-128"/>
                  <a:cs typeface="Times New Roman" panose="02020603050405020304" pitchFamily="18" charset="0"/>
                </a:endParaRPr>
              </a:p>
              <a:p>
                <a:pPr marL="0" indent="0" algn="ctr">
                  <a:lnSpc>
                    <a:spcPct val="115000"/>
                  </a:lnSpc>
                  <a:spcBef>
                    <a:spcPts val="1000"/>
                  </a:spcBef>
                  <a:buNone/>
                </a:pPr>
                <a:r>
                  <a:rPr lang="en-US" sz="1700" b="1" dirty="0">
                    <a:effectLst/>
                    <a:latin typeface="Times New Roman" panose="02020603050405020304" pitchFamily="18" charset="0"/>
                    <a:ea typeface="MS Mincho" panose="02020609040205080304" pitchFamily="49" charset="-128"/>
                    <a:cs typeface="Times New Roman" panose="02020603050405020304" pitchFamily="18" charset="0"/>
                  </a:rPr>
                  <a:t>Precision = </a:t>
                </a:r>
                <a14:m>
                  <m:oMath xmlns:m="http://schemas.openxmlformats.org/officeDocument/2006/math">
                    <m:f>
                      <m:fPr>
                        <m:ctrlPr>
                          <a:rPr lang="en-IN" sz="17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𝑻𝑷</m:t>
                        </m:r>
                      </m:num>
                      <m:den>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𝑻𝑷</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𝑭𝑷</m:t>
                        </m:r>
                      </m:den>
                    </m:f>
                  </m:oMath>
                </a14:m>
                <a:endParaRPr lang="en-IN" sz="17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Bef>
                    <a:spcPts val="1000"/>
                  </a:spcBef>
                </a:pPr>
                <a:r>
                  <a:rPr lang="en-US" sz="1700" b="0"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Accuracy : </a:t>
                </a:r>
                <a:r>
                  <a:rPr lang="en-US" sz="1700" dirty="0">
                    <a:effectLst/>
                    <a:latin typeface="Times New Roman" panose="02020603050405020304" pitchFamily="18" charset="0"/>
                    <a:ea typeface="MS Mincho" panose="02020609040205080304" pitchFamily="49" charset="-128"/>
                    <a:cs typeface="Times New Roman" panose="02020603050405020304" pitchFamily="18" charset="0"/>
                  </a:rPr>
                  <a:t>The proportion of total correct predictions to total predictions made</a:t>
                </a:r>
                <a:endParaRPr lang="en-US" sz="1700" dirty="0">
                  <a:latin typeface="Times New Roman" panose="02020603050405020304" pitchFamily="18" charset="0"/>
                  <a:ea typeface="MS Mincho" panose="02020609040205080304" pitchFamily="49" charset="-128"/>
                  <a:cs typeface="Times New Roman" panose="02020603050405020304" pitchFamily="18" charset="0"/>
                </a:endParaRPr>
              </a:p>
              <a:p>
                <a:pPr marL="0" indent="0" algn="ctr">
                  <a:lnSpc>
                    <a:spcPct val="115000"/>
                  </a:lnSpc>
                  <a:spcBef>
                    <a:spcPts val="1000"/>
                  </a:spcBef>
                  <a:buNone/>
                </a:pPr>
                <a:r>
                  <a:rPr lang="en-US" sz="1700" b="1" dirty="0">
                    <a:effectLst/>
                    <a:latin typeface="Times New Roman" panose="02020603050405020304" pitchFamily="18" charset="0"/>
                    <a:ea typeface="MS Mincho" panose="02020609040205080304" pitchFamily="49" charset="-128"/>
                    <a:cs typeface="Times New Roman" panose="02020603050405020304" pitchFamily="18" charset="0"/>
                  </a:rPr>
                  <a:t>Accuracy = </a:t>
                </a:r>
                <a14:m>
                  <m:oMath xmlns:m="http://schemas.openxmlformats.org/officeDocument/2006/math">
                    <m:f>
                      <m:fPr>
                        <m:ctrlPr>
                          <a:rPr lang="en-IN" sz="17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𝑻𝑷</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 </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𝑻𝑵</m:t>
                        </m:r>
                      </m:num>
                      <m:den>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𝑻𝑷</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𝑻𝑵</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𝑭𝑷</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𝑭𝑵</m:t>
                        </m:r>
                      </m:den>
                    </m:f>
                  </m:oMath>
                </a14:m>
                <a:endParaRPr lang="en-IN" sz="17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Bef>
                    <a:spcPts val="1000"/>
                  </a:spcBef>
                </a:pPr>
                <a:r>
                  <a:rPr lang="en-US" sz="1700" b="0"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Recall</a:t>
                </a:r>
                <a:r>
                  <a:rPr lang="en-IN" sz="1700" b="1" dirty="0">
                    <a:solidFill>
                      <a:srgbClr val="4F81BD"/>
                    </a:solidFill>
                    <a:latin typeface="Times New Roman" panose="02020603050405020304" pitchFamily="18" charset="0"/>
                    <a:ea typeface="MS Gothic" panose="020B0609070205080204" pitchFamily="49" charset="-128"/>
                    <a:cs typeface="Times New Roman" panose="02020603050405020304" pitchFamily="18" charset="0"/>
                  </a:rPr>
                  <a:t> : </a:t>
                </a:r>
                <a:r>
                  <a:rPr lang="en-US" sz="1700" dirty="0">
                    <a:effectLst/>
                    <a:latin typeface="Times New Roman" panose="02020603050405020304" pitchFamily="18" charset="0"/>
                    <a:ea typeface="MS Mincho" panose="02020609040205080304" pitchFamily="49" charset="-128"/>
                    <a:cs typeface="Times New Roman" panose="02020603050405020304" pitchFamily="18" charset="0"/>
                  </a:rPr>
                  <a:t>The proportion of actual positives that are correctly identified</a:t>
                </a:r>
                <a:endParaRPr lang="en-US" sz="1700" dirty="0">
                  <a:latin typeface="Times New Roman" panose="02020603050405020304" pitchFamily="18" charset="0"/>
                  <a:ea typeface="MS Mincho" panose="02020609040205080304" pitchFamily="49" charset="-128"/>
                  <a:cs typeface="Times New Roman" panose="02020603050405020304" pitchFamily="18" charset="0"/>
                </a:endParaRPr>
              </a:p>
              <a:p>
                <a:pPr marL="0" indent="0" algn="ctr">
                  <a:lnSpc>
                    <a:spcPct val="115000"/>
                  </a:lnSpc>
                  <a:spcBef>
                    <a:spcPts val="1000"/>
                  </a:spcBef>
                  <a:buNone/>
                </a:pPr>
                <a:r>
                  <a:rPr lang="en-US" sz="1700" b="1" dirty="0">
                    <a:effectLst/>
                    <a:latin typeface="Times New Roman" panose="02020603050405020304" pitchFamily="18" charset="0"/>
                    <a:ea typeface="MS Mincho" panose="02020609040205080304" pitchFamily="49" charset="-128"/>
                    <a:cs typeface="Times New Roman" panose="02020603050405020304" pitchFamily="18" charset="0"/>
                  </a:rPr>
                  <a:t>Recall = </a:t>
                </a:r>
                <a14:m>
                  <m:oMath xmlns:m="http://schemas.openxmlformats.org/officeDocument/2006/math">
                    <m:f>
                      <m:fPr>
                        <m:ctrlPr>
                          <a:rPr lang="en-IN" sz="17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𝑻𝑷</m:t>
                        </m:r>
                      </m:num>
                      <m:den>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𝑻𝑷</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𝑭𝑵</m:t>
                        </m:r>
                      </m:den>
                    </m:f>
                  </m:oMath>
                </a14:m>
                <a:endParaRPr lang="en-IN" sz="17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Bef>
                    <a:spcPts val="1000"/>
                  </a:spcBef>
                </a:pPr>
                <a:r>
                  <a:rPr lang="en-US" sz="1700" b="0"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F1 Score: </a:t>
                </a:r>
                <a:r>
                  <a:rPr lang="en-US" sz="1700" dirty="0">
                    <a:effectLst/>
                    <a:latin typeface="Times New Roman" panose="02020603050405020304" pitchFamily="18" charset="0"/>
                    <a:ea typeface="MS Mincho" panose="02020609040205080304" pitchFamily="49" charset="-128"/>
                    <a:cs typeface="Times New Roman" panose="02020603050405020304" pitchFamily="18" charset="0"/>
                  </a:rPr>
                  <a:t>The harmonic mean of precision and recall, providing a balance between the two</a:t>
                </a:r>
                <a:r>
                  <a:rPr lang="en-US" sz="1700" dirty="0">
                    <a:latin typeface="Times New Roman" panose="02020603050405020304" pitchFamily="18" charset="0"/>
                    <a:ea typeface="MS Mincho" panose="02020609040205080304" pitchFamily="49" charset="-128"/>
                    <a:cs typeface="Times New Roman" panose="02020603050405020304" pitchFamily="18" charset="0"/>
                  </a:rPr>
                  <a:t> </a:t>
                </a:r>
              </a:p>
              <a:p>
                <a:pPr marL="0" indent="0" algn="ctr">
                  <a:lnSpc>
                    <a:spcPct val="115000"/>
                  </a:lnSpc>
                  <a:spcBef>
                    <a:spcPts val="1000"/>
                  </a:spcBef>
                  <a:buNone/>
                </a:pPr>
                <a:r>
                  <a:rPr lang="en-US" sz="1700" b="1" dirty="0">
                    <a:effectLst/>
                    <a:latin typeface="Times New Roman" panose="02020603050405020304" pitchFamily="18" charset="0"/>
                    <a:ea typeface="MS Mincho" panose="02020609040205080304" pitchFamily="49" charset="-128"/>
                    <a:cs typeface="Times New Roman" panose="02020603050405020304" pitchFamily="18" charset="0"/>
                  </a:rPr>
                  <a:t>F1 Score = </a:t>
                </a:r>
                <a14:m>
                  <m:oMath xmlns:m="http://schemas.openxmlformats.org/officeDocument/2006/math">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𝟐</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 </m:t>
                    </m:r>
                    <m:f>
                      <m:fPr>
                        <m:ctrlPr>
                          <a:rPr lang="en-IN" sz="17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𝑷𝒓𝒆𝒄𝒊𝒔𝒊𝒐𝒏</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 ∗ </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𝑹𝒆𝒄𝒂𝒍𝒍</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 </m:t>
                        </m:r>
                      </m:num>
                      <m:den>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𝑷𝒓𝒆𝒄𝒊𝒔𝒊𝒐𝒏</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 + </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𝑹𝒆𝒄𝒂𝒍𝒍</m:t>
                        </m:r>
                      </m:den>
                    </m:f>
                  </m:oMath>
                </a14:m>
                <a:endParaRPr lang="en-IN" sz="17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5A6FD8F-E23C-8ABF-FF58-3E4A0832A114}"/>
                  </a:ext>
                </a:extLst>
              </p:cNvPr>
              <p:cNvSpPr>
                <a:spLocks noGrp="1" noRot="1" noChangeAspect="1" noMove="1" noResize="1" noEditPoints="1" noAdjustHandles="1" noChangeArrowheads="1" noChangeShapeType="1" noTextEdit="1"/>
              </p:cNvSpPr>
              <p:nvPr>
                <p:ph idx="1"/>
              </p:nvPr>
            </p:nvSpPr>
            <p:spPr>
              <a:blipFill>
                <a:blip r:embed="rId2"/>
                <a:stretch>
                  <a:fillRect l="-71" b="-1099"/>
                </a:stretch>
              </a:blipFill>
            </p:spPr>
            <p:txBody>
              <a:bodyPr/>
              <a:lstStyle/>
              <a:p>
                <a:r>
                  <a:rPr lang="en-IN">
                    <a:noFill/>
                  </a:rPr>
                  <a:t> </a:t>
                </a:r>
              </a:p>
            </p:txBody>
          </p:sp>
        </mc:Fallback>
      </mc:AlternateContent>
    </p:spTree>
    <p:extLst>
      <p:ext uri="{BB962C8B-B14F-4D97-AF65-F5344CB8AC3E}">
        <p14:creationId xmlns:p14="http://schemas.microsoft.com/office/powerpoint/2010/main" val="298371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CDF5D-4F82-75A9-EC0E-FB7C90F24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86CB9C-CCCD-09F3-074E-5B64CD5E43E2}"/>
              </a:ext>
            </a:extLst>
          </p:cNvPr>
          <p:cNvSpPr>
            <a:spLocks noGrp="1"/>
          </p:cNvSpPr>
          <p:nvPr>
            <p:ph type="title"/>
          </p:nvPr>
        </p:nvSpPr>
        <p:spPr>
          <a:xfrm>
            <a:off x="677334" y="609600"/>
            <a:ext cx="8596668" cy="685800"/>
          </a:xfrm>
        </p:spPr>
        <p:txBody>
          <a:bodyPr/>
          <a:lstStyle/>
          <a:p>
            <a:r>
              <a:rPr lang="en-IN" dirty="0">
                <a:solidFill>
                  <a:schemeClr val="tx1"/>
                </a:solidFill>
                <a:latin typeface="Times New Roman" panose="02020603050405020304" pitchFamily="18" charset="0"/>
                <a:cs typeface="Times New Roman" panose="02020603050405020304" pitchFamily="18" charset="0"/>
              </a:rPr>
              <a:t>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11F957-3BF6-9616-A294-FEEAB4B3AD9B}"/>
                  </a:ext>
                </a:extLst>
              </p:cNvPr>
              <p:cNvSpPr>
                <a:spLocks noGrp="1"/>
              </p:cNvSpPr>
              <p:nvPr>
                <p:ph idx="1"/>
              </p:nvPr>
            </p:nvSpPr>
            <p:spPr/>
            <p:txBody>
              <a:bodyPr>
                <a:normAutofit fontScale="92500" lnSpcReduction="20000"/>
              </a:bodyPr>
              <a:lstStyle/>
              <a:p>
                <a:pPr>
                  <a:lnSpc>
                    <a:spcPct val="115000"/>
                  </a:lnSpc>
                  <a:spcBef>
                    <a:spcPts val="1000"/>
                  </a:spcBef>
                </a:pPr>
                <a:r>
                  <a:rPr lang="en-US" sz="1800" b="0"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Micro Average</a:t>
                </a:r>
                <a:r>
                  <a:rPr lang="en-IN" b="1" dirty="0">
                    <a:solidFill>
                      <a:srgbClr val="4F81BD"/>
                    </a:solidFill>
                    <a:latin typeface="Times New Roman" panose="02020603050405020304" pitchFamily="18" charset="0"/>
                    <a:ea typeface="MS Gothic" panose="020B0609070205080204" pitchFamily="49" charset="-128"/>
                    <a:cs typeface="Times New Roman" panose="02020603050405020304" pitchFamily="18" charset="0"/>
                  </a:rPr>
                  <a:t> :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 method that calculates metrics globally by counting the total true positives, false negatives, and false positives</a:t>
                </a:r>
                <a:r>
                  <a:rPr lang="en-US" dirty="0">
                    <a:latin typeface="Times New Roman" panose="02020603050405020304" pitchFamily="18" charset="0"/>
                    <a:ea typeface="MS Mincho" panose="02020609040205080304" pitchFamily="49" charset="-128"/>
                    <a:cs typeface="Times New Roman" panose="02020603050405020304" pitchFamily="18" charset="0"/>
                  </a:rPr>
                  <a:t> </a:t>
                </a:r>
              </a:p>
              <a:p>
                <a:pPr marL="0" indent="0" algn="ctr">
                  <a:lnSpc>
                    <a:spcPct val="110000"/>
                  </a:lnSpc>
                  <a:spcBef>
                    <a:spcPts val="1000"/>
                  </a:spcBef>
                  <a:buNone/>
                </a:pP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Micro Precision =</a:t>
                </a:r>
                <a14:m>
                  <m:oMath xmlns:m="http://schemas.openxmlformats.org/officeDocument/2006/math">
                    <m:f>
                      <m:f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𝑻𝑷</m:t>
                        </m:r>
                      </m:num>
                      <m:den>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𝑻𝑷</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𝑭𝑷</m:t>
                        </m:r>
                      </m:den>
                    </m:f>
                  </m:oMath>
                </a14:m>
                <a:b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Micro Recall = </a:t>
                </a:r>
                <a14:m>
                  <m:oMath xmlns:m="http://schemas.openxmlformats.org/officeDocument/2006/math">
                    <m:f>
                      <m:f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𝑻𝑷</m:t>
                        </m:r>
                      </m:num>
                      <m:den>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𝑻𝑷</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𝑭𝑵</m:t>
                        </m:r>
                      </m:den>
                    </m:f>
                  </m:oMath>
                </a14:m>
                <a:b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Micro F1 Score = </a:t>
                </a:r>
                <a14:m>
                  <m:oMath xmlns:m="http://schemas.openxmlformats.org/officeDocument/2006/math">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𝟐</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 ∗ </m:t>
                    </m:r>
                    <m:f>
                      <m:f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𝑴</m:t>
                        </m:r>
                        <m:sSup>
                          <m:sSup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sSupPr>
                          <m:e>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𝑷</m:t>
                            </m:r>
                          </m:e>
                          <m:sup>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sup>
                        </m:sSup>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𝑴𝑹</m:t>
                        </m:r>
                      </m:num>
                      <m:den>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𝑴𝑷</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𝑴𝑹</m:t>
                        </m:r>
                      </m:den>
                    </m:f>
                  </m:oMath>
                </a14:m>
                <a:endParaRPr lang="en-IN" sz="18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1800" b="0"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Macro Average :</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A method that calculates metrics for each class separately and then takes the average (not weighted by class frequency)</a:t>
                </a:r>
              </a:p>
              <a:p>
                <a:pPr marL="0" indent="0" algn="ctr">
                  <a:lnSpc>
                    <a:spcPct val="120000"/>
                  </a:lnSpc>
                  <a:spcAft>
                    <a:spcPts val="1000"/>
                  </a:spcAft>
                  <a:buNone/>
                </a:pP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Macro Precision = </a:t>
                </a:r>
                <a14:m>
                  <m:oMath xmlns:m="http://schemas.openxmlformats.org/officeDocument/2006/math">
                    <m:f>
                      <m:f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𝟏</m:t>
                        </m:r>
                      </m:num>
                      <m:den>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𝑵</m:t>
                        </m:r>
                      </m:den>
                    </m:f>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f>
                      <m:f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b="1" i="1">
                            <a:effectLst/>
                            <a:latin typeface="Cambria Math" panose="02040503050406030204" pitchFamily="18" charset="0"/>
                            <a:ea typeface="MS Mincho" panose="02020609040205080304" pitchFamily="49" charset="-128"/>
                            <a:cs typeface="Times New Roman" panose="02020603050405020304" pitchFamily="18" charset="0"/>
                          </a:rPr>
                          <m:t> </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𝑻𝑷</m:t>
                        </m:r>
                      </m:num>
                      <m:den>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𝑻𝑷</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𝑭𝑷</m:t>
                        </m:r>
                      </m:den>
                    </m:f>
                  </m:oMath>
                </a14:m>
                <a:b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Macro Recall = </a:t>
                </a:r>
                <a14:m>
                  <m:oMath xmlns:m="http://schemas.openxmlformats.org/officeDocument/2006/math">
                    <m:f>
                      <m:f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𝟏</m:t>
                        </m:r>
                      </m:num>
                      <m:den>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𝑵</m:t>
                        </m:r>
                      </m:den>
                    </m:f>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f>
                      <m:f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b="1" i="1">
                            <a:effectLst/>
                            <a:latin typeface="Cambria Math" panose="02040503050406030204" pitchFamily="18" charset="0"/>
                            <a:ea typeface="MS Mincho" panose="02020609040205080304" pitchFamily="49" charset="-128"/>
                            <a:cs typeface="Times New Roman" panose="02020603050405020304" pitchFamily="18" charset="0"/>
                          </a:rPr>
                          <m:t> </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𝑻𝑷</m:t>
                        </m:r>
                      </m:num>
                      <m:den>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𝑻𝑷</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𝑭𝑵</m:t>
                        </m:r>
                      </m:den>
                    </m:f>
                  </m:oMath>
                </a14:m>
                <a:b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b="1" dirty="0">
                    <a:effectLst/>
                    <a:latin typeface="Times New Roman" panose="02020603050405020304" pitchFamily="18" charset="0"/>
                    <a:ea typeface="MS Mincho" panose="02020609040205080304" pitchFamily="49" charset="-128"/>
                    <a:cs typeface="Times New Roman" panose="02020603050405020304" pitchFamily="18" charset="0"/>
                  </a:rPr>
                  <a:t>Macro F1 Score =  </a:t>
                </a:r>
                <a14:m>
                  <m:oMath xmlns:m="http://schemas.openxmlformats.org/officeDocument/2006/math">
                    <m:f>
                      <m:f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𝟏</m:t>
                        </m:r>
                      </m:num>
                      <m:den>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𝑵</m:t>
                        </m:r>
                      </m:den>
                    </m:f>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800" b="1" i="1">
                        <a:effectLst/>
                        <a:latin typeface="Cambria Math" panose="02040503050406030204" pitchFamily="18" charset="0"/>
                        <a:ea typeface="MS Mincho" panose="02020609040205080304" pitchFamily="49" charset="-128"/>
                        <a:cs typeface="Times New Roman" panose="02020603050405020304" pitchFamily="18" charset="0"/>
                        <a:sym typeface="Symbol" panose="05050102010706020507" pitchFamily="18" charset="2"/>
                      </a:rPr>
                      <m:t></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 (</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𝟐</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f>
                      <m:f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𝑴</m:t>
                        </m:r>
                        <m:sSup>
                          <m:sSupPr>
                            <m:ctrlPr>
                              <a:rPr lang="en-IN" sz="1800" b="1" i="1">
                                <a:effectLst/>
                                <a:latin typeface="Cambria Math" panose="02040503050406030204" pitchFamily="18" charset="0"/>
                                <a:ea typeface="MS Mincho" panose="02020609040205080304" pitchFamily="49" charset="-128"/>
                                <a:cs typeface="Times New Roman" panose="02020603050405020304" pitchFamily="18" charset="0"/>
                              </a:rPr>
                            </m:ctrlPr>
                          </m:sSupPr>
                          <m:e>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𝑷</m:t>
                            </m:r>
                          </m:e>
                          <m:sup>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sup>
                        </m:sSup>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𝑴𝑹</m:t>
                        </m:r>
                      </m:num>
                      <m:den>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𝑴𝑷</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r>
                          <a:rPr lang="en-US" sz="1800" b="1" i="1">
                            <a:effectLst/>
                            <a:latin typeface="Cambria Math" panose="02040503050406030204" pitchFamily="18" charset="0"/>
                            <a:ea typeface="MS Mincho" panose="02020609040205080304" pitchFamily="49" charset="-128"/>
                            <a:cs typeface="Times New Roman" panose="02020603050405020304" pitchFamily="18" charset="0"/>
                          </a:rPr>
                          <m:t>𝑴𝑹</m:t>
                        </m:r>
                      </m:den>
                    </m:f>
                    <m:r>
                      <a:rPr lang="en-US" sz="1800" b="1" i="1">
                        <a:effectLst/>
                        <a:latin typeface="Cambria Math" panose="02040503050406030204" pitchFamily="18" charset="0"/>
                        <a:ea typeface="MS Mincho" panose="02020609040205080304" pitchFamily="49" charset="-128"/>
                        <a:cs typeface="Times New Roman" panose="02020603050405020304" pitchFamily="18" charset="0"/>
                      </a:rPr>
                      <m:t>)</m:t>
                    </m:r>
                  </m:oMath>
                </a14:m>
                <a:endParaRPr lang="en-IN" sz="18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indent="0" algn="ctr">
                  <a:lnSpc>
                    <a:spcPct val="115000"/>
                  </a:lnSpc>
                  <a:spcBef>
                    <a:spcPts val="1000"/>
                  </a:spcBef>
                  <a:buNone/>
                </a:pPr>
                <a:endParaRPr lang="en-IN" dirty="0"/>
              </a:p>
            </p:txBody>
          </p:sp>
        </mc:Choice>
        <mc:Fallback xmlns="">
          <p:sp>
            <p:nvSpPr>
              <p:cNvPr id="3" name="Content Placeholder 2">
                <a:extLst>
                  <a:ext uri="{FF2B5EF4-FFF2-40B4-BE49-F238E27FC236}">
                    <a16:creationId xmlns:a16="http://schemas.microsoft.com/office/drawing/2014/main" id="{3C11F957-3BF6-9616-A294-FEEAB4B3AD9B}"/>
                  </a:ext>
                </a:extLst>
              </p:cNvPr>
              <p:cNvSpPr>
                <a:spLocks noGrp="1" noRot="1" noChangeAspect="1" noMove="1" noResize="1" noEditPoints="1" noAdjustHandles="1" noChangeArrowheads="1" noChangeShapeType="1" noTextEdit="1"/>
              </p:cNvSpPr>
              <p:nvPr>
                <p:ph idx="1"/>
              </p:nvPr>
            </p:nvSpPr>
            <p:spPr>
              <a:blipFill>
                <a:blip r:embed="rId2"/>
                <a:stretch>
                  <a:fillRect l="-71" t="-628" r="-355"/>
                </a:stretch>
              </a:blipFill>
            </p:spPr>
            <p:txBody>
              <a:bodyPr/>
              <a:lstStyle/>
              <a:p>
                <a:r>
                  <a:rPr lang="en-IN">
                    <a:noFill/>
                  </a:rPr>
                  <a:t> </a:t>
                </a:r>
              </a:p>
            </p:txBody>
          </p:sp>
        </mc:Fallback>
      </mc:AlternateContent>
    </p:spTree>
    <p:extLst>
      <p:ext uri="{BB962C8B-B14F-4D97-AF65-F5344CB8AC3E}">
        <p14:creationId xmlns:p14="http://schemas.microsoft.com/office/powerpoint/2010/main" val="253789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52EE1-4CA4-228D-F0C3-3C47905289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FC4172-1EAB-51B5-526E-67D46EF7A36B}"/>
              </a:ext>
            </a:extLst>
          </p:cNvPr>
          <p:cNvSpPr>
            <a:spLocks noGrp="1"/>
          </p:cNvSpPr>
          <p:nvPr>
            <p:ph type="title"/>
          </p:nvPr>
        </p:nvSpPr>
        <p:spPr>
          <a:xfrm>
            <a:off x="677334" y="609600"/>
            <a:ext cx="8596668" cy="685800"/>
          </a:xfrm>
        </p:spPr>
        <p:txBody>
          <a:bodyPr/>
          <a:lstStyle/>
          <a:p>
            <a:r>
              <a:rPr lang="en-IN" dirty="0">
                <a:solidFill>
                  <a:schemeClr val="tx1"/>
                </a:solidFill>
                <a:latin typeface="Times New Roman" panose="02020603050405020304" pitchFamily="18" charset="0"/>
                <a:cs typeface="Times New Roman" panose="02020603050405020304" pitchFamily="18" charset="0"/>
              </a:rPr>
              <a:t>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E21AC6-F189-676E-0789-BF44987B125A}"/>
                  </a:ext>
                </a:extLst>
              </p:cNvPr>
              <p:cNvSpPr>
                <a:spLocks noGrp="1"/>
              </p:cNvSpPr>
              <p:nvPr>
                <p:ph idx="1"/>
              </p:nvPr>
            </p:nvSpPr>
            <p:spPr/>
            <p:txBody>
              <a:bodyPr>
                <a:normAutofit/>
              </a:bodyPr>
              <a:lstStyle/>
              <a:p>
                <a:pPr>
                  <a:lnSpc>
                    <a:spcPct val="115000"/>
                  </a:lnSpc>
                  <a:spcAft>
                    <a:spcPts val="1000"/>
                  </a:spcAft>
                </a:pPr>
                <a:r>
                  <a:rPr lang="en-US" sz="1700" b="1" dirty="0">
                    <a:effectLst/>
                    <a:latin typeface="Times New Roman" panose="02020603050405020304" pitchFamily="18" charset="0"/>
                    <a:ea typeface="MS Mincho" panose="02020609040205080304" pitchFamily="49" charset="-128"/>
                    <a:cs typeface="Times New Roman" panose="02020603050405020304" pitchFamily="18" charset="0"/>
                  </a:rPr>
                  <a:t>Batch Normalization: </a:t>
                </a:r>
                <a:r>
                  <a:rPr lang="en-US" sz="1700" dirty="0">
                    <a:effectLst/>
                    <a:latin typeface="Times New Roman" panose="02020603050405020304" pitchFamily="18" charset="0"/>
                    <a:ea typeface="MS Mincho" panose="02020609040205080304" pitchFamily="49" charset="-128"/>
                    <a:cs typeface="Times New Roman" panose="02020603050405020304" pitchFamily="18" charset="0"/>
                  </a:rPr>
                  <a:t>Batch normalization is often applied after the convolution operation, and it can be represented as</a:t>
                </a:r>
                <a:endParaRPr lang="en-IN" sz="17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indent="0">
                  <a:lnSpc>
                    <a:spcPct val="115000"/>
                  </a:lnSpc>
                  <a:spcAft>
                    <a:spcPts val="1000"/>
                  </a:spcAft>
                  <a:buNone/>
                </a:pPr>
                <a14:m>
                  <m:oMathPara xmlns:m="http://schemas.openxmlformats.org/officeDocument/2006/math">
                    <m:oMathParaPr>
                      <m:jc m:val="centerGroup"/>
                    </m:oMathParaPr>
                    <m:oMath xmlns:m="http://schemas.openxmlformats.org/officeDocument/2006/math">
                      <m:acc>
                        <m:accPr>
                          <m:chr m:val="̂"/>
                          <m:ctrlPr>
                            <a:rPr lang="en-IN" sz="1700" b="1" i="1">
                              <a:effectLst/>
                              <a:latin typeface="Cambria Math" panose="02040503050406030204" pitchFamily="18" charset="0"/>
                              <a:ea typeface="MS Mincho" panose="02020609040205080304" pitchFamily="49" charset="-128"/>
                              <a:cs typeface="Times New Roman" panose="02020603050405020304" pitchFamily="18" charset="0"/>
                            </a:rPr>
                          </m:ctrlPr>
                        </m:accPr>
                        <m:e>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𝒙</m:t>
                          </m:r>
                        </m:e>
                      </m:acc>
                      <m:r>
                        <a:rPr lang="en-US" sz="1700" b="1">
                          <a:effectLst/>
                          <a:latin typeface="Cambria Math" panose="02040503050406030204" pitchFamily="18" charset="0"/>
                          <a:ea typeface="MS Mincho" panose="02020609040205080304" pitchFamily="49" charset="-128"/>
                          <a:cs typeface="Times New Roman" panose="02020603050405020304" pitchFamily="18" charset="0"/>
                        </a:rPr>
                        <m:t>=</m:t>
                      </m:r>
                      <m:f>
                        <m:fPr>
                          <m:ctrlPr>
                            <a:rPr lang="en-IN" sz="1700" b="1" i="1">
                              <a:effectLst/>
                              <a:latin typeface="Cambria Math" panose="02040503050406030204" pitchFamily="18" charset="0"/>
                              <a:ea typeface="MS Mincho" panose="02020609040205080304" pitchFamily="49" charset="-128"/>
                              <a:cs typeface="Times New Roman" panose="02020603050405020304" pitchFamily="18" charset="0"/>
                            </a:rPr>
                          </m:ctrlPr>
                        </m:fPr>
                        <m:num>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𝒙</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− </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𝝁</m:t>
                          </m:r>
                        </m:num>
                        <m:den>
                          <m:rad>
                            <m:radPr>
                              <m:degHide m:val="on"/>
                              <m:ctrlPr>
                                <a:rPr lang="en-IN" sz="1700" b="1" i="1">
                                  <a:effectLst/>
                                  <a:latin typeface="Cambria Math" panose="02040503050406030204" pitchFamily="18" charset="0"/>
                                  <a:ea typeface="MS Mincho" panose="02020609040205080304" pitchFamily="49" charset="-128"/>
                                  <a:cs typeface="Times New Roman" panose="02020603050405020304" pitchFamily="18" charset="0"/>
                                </a:rPr>
                              </m:ctrlPr>
                            </m:radPr>
                            <m:deg/>
                            <m:e>
                              <m:sSup>
                                <m:sSupPr>
                                  <m:ctrlPr>
                                    <a:rPr lang="en-IN" sz="1700" b="1" i="1">
                                      <a:effectLst/>
                                      <a:latin typeface="Cambria Math" panose="02040503050406030204" pitchFamily="18" charset="0"/>
                                      <a:ea typeface="MS Mincho" panose="02020609040205080304" pitchFamily="49" charset="-128"/>
                                      <a:cs typeface="Times New Roman" panose="02020603050405020304" pitchFamily="18" charset="0"/>
                                    </a:rPr>
                                  </m:ctrlPr>
                                </m:sSupPr>
                                <m:e>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𝝈</m:t>
                                  </m:r>
                                </m:e>
                                <m:sup>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𝟐</m:t>
                                  </m:r>
                                </m:sup>
                              </m:sSup>
                              <m:r>
                                <a:rPr lang="en-US" sz="1700" b="1">
                                  <a:effectLst/>
                                  <a:latin typeface="Cambria Math" panose="02040503050406030204" pitchFamily="18" charset="0"/>
                                  <a:ea typeface="MS Mincho" panose="02020609040205080304" pitchFamily="49" charset="-128"/>
                                  <a:cs typeface="Times New Roman" panose="02020603050405020304" pitchFamily="18" charset="0"/>
                                </a:rPr>
                                <m:t>+</m:t>
                              </m:r>
                              <m:r>
                                <a:rPr lang="en-US" sz="1700" b="1" i="1">
                                  <a:effectLst/>
                                  <a:latin typeface="Cambria Math" panose="02040503050406030204" pitchFamily="18" charset="0"/>
                                  <a:ea typeface="MS Mincho" panose="02020609040205080304" pitchFamily="49" charset="-128"/>
                                  <a:cs typeface="Times New Roman" panose="02020603050405020304" pitchFamily="18" charset="0"/>
                                </a:rPr>
                                <m:t>𝝐</m:t>
                              </m:r>
                            </m:e>
                          </m:rad>
                        </m:den>
                      </m:f>
                    </m:oMath>
                  </m:oMathPara>
                </a14:m>
                <a:endParaRPr lang="en-IN" sz="17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IN" sz="1700" dirty="0">
                    <a:effectLst/>
                    <a:latin typeface="Times New Roman" panose="02020603050405020304" pitchFamily="18" charset="0"/>
                    <a:ea typeface="MS Mincho" panose="02020609040205080304" pitchFamily="49" charset="-128"/>
                    <a:cs typeface="Times New Roman" panose="02020603050405020304" pitchFamily="18" charset="0"/>
                  </a:rPr>
                  <a:t>Where:</a:t>
                </a:r>
              </a:p>
              <a:p>
                <a:pPr lvl="1" indent="-342900">
                  <a:lnSpc>
                    <a:spcPct val="115000"/>
                  </a:lnSpc>
                  <a:spcAft>
                    <a:spcPts val="1000"/>
                  </a:spcAft>
                  <a:buSzPts val="1000"/>
                  <a:buFont typeface="Symbol" panose="05050102010706020507" pitchFamily="18" charset="2"/>
                  <a:buChar char=""/>
                  <a:tabLst>
                    <a:tab pos="457200" algn="l"/>
                  </a:tabLst>
                </a:pPr>
                <a14:m>
                  <m:oMath xmlns:m="http://schemas.openxmlformats.org/officeDocument/2006/math">
                    <m:r>
                      <m:rPr>
                        <m:sty m:val="p"/>
                      </m:rPr>
                      <a:rPr lang="en-US" sz="1700">
                        <a:effectLst/>
                        <a:latin typeface="Cambria Math" panose="02040503050406030204" pitchFamily="18" charset="0"/>
                        <a:ea typeface="MS Mincho" panose="02020609040205080304" pitchFamily="49" charset="-128"/>
                        <a:cs typeface="Times New Roman" panose="02020603050405020304" pitchFamily="18" charset="0"/>
                      </a:rPr>
                      <m:t>μ</m:t>
                    </m:r>
                  </m:oMath>
                </a14:m>
                <a:r>
                  <a:rPr lang="en-IN" sz="1700" dirty="0">
                    <a:effectLst/>
                    <a:latin typeface="Times New Roman" panose="02020603050405020304" pitchFamily="18" charset="0"/>
                    <a:ea typeface="MS Mincho" panose="02020609040205080304" pitchFamily="49" charset="-128"/>
                    <a:cs typeface="Times New Roman" panose="02020603050405020304" pitchFamily="18" charset="0"/>
                  </a:rPr>
                  <a:t> is the mean of the batch.</a:t>
                </a:r>
              </a:p>
              <a:p>
                <a:pPr lvl="1" indent="-342900">
                  <a:lnSpc>
                    <a:spcPct val="115000"/>
                  </a:lnSpc>
                  <a:spcAft>
                    <a:spcPts val="1000"/>
                  </a:spcAft>
                  <a:buSzPts val="1000"/>
                  <a:buFont typeface="Symbol" panose="05050102010706020507" pitchFamily="18" charset="2"/>
                  <a:buChar char=""/>
                  <a:tabLst>
                    <a:tab pos="457200" algn="l"/>
                  </a:tabLst>
                </a:pPr>
                <a14:m>
                  <m:oMath xmlns:m="http://schemas.openxmlformats.org/officeDocument/2006/math">
                    <m:sSup>
                      <m:sSupPr>
                        <m:ctrlPr>
                          <a:rPr lang="en-IN" sz="1700" i="1">
                            <a:effectLst/>
                            <a:latin typeface="Cambria Math" panose="02040503050406030204" pitchFamily="18" charset="0"/>
                            <a:ea typeface="MS Mincho" panose="02020609040205080304" pitchFamily="49" charset="-128"/>
                            <a:cs typeface="Times New Roman" panose="02020603050405020304" pitchFamily="18" charset="0"/>
                          </a:rPr>
                        </m:ctrlPr>
                      </m:sSupPr>
                      <m:e>
                        <m:r>
                          <m:rPr>
                            <m:sty m:val="p"/>
                          </m:rPr>
                          <a:rPr lang="en-US" sz="1700">
                            <a:effectLst/>
                            <a:latin typeface="Cambria Math" panose="02040503050406030204" pitchFamily="18" charset="0"/>
                            <a:ea typeface="MS Mincho" panose="02020609040205080304" pitchFamily="49" charset="-128"/>
                            <a:cs typeface="Times New Roman" panose="02020603050405020304" pitchFamily="18" charset="0"/>
                          </a:rPr>
                          <m:t>σ</m:t>
                        </m:r>
                      </m:e>
                      <m:sup>
                        <m:r>
                          <a:rPr lang="en-US" sz="1700">
                            <a:effectLst/>
                            <a:latin typeface="Cambria Math" panose="02040503050406030204" pitchFamily="18" charset="0"/>
                            <a:ea typeface="MS Mincho" panose="02020609040205080304" pitchFamily="49" charset="-128"/>
                            <a:cs typeface="Times New Roman" panose="02020603050405020304" pitchFamily="18" charset="0"/>
                          </a:rPr>
                          <m:t>2</m:t>
                        </m:r>
                      </m:sup>
                    </m:sSup>
                  </m:oMath>
                </a14:m>
                <a:r>
                  <a:rPr lang="en-IN" sz="1700" dirty="0">
                    <a:effectLst/>
                    <a:latin typeface="Times New Roman" panose="02020603050405020304" pitchFamily="18" charset="0"/>
                    <a:ea typeface="MS Mincho" panose="02020609040205080304" pitchFamily="49" charset="-128"/>
                    <a:cs typeface="Times New Roman" panose="02020603050405020304" pitchFamily="18" charset="0"/>
                  </a:rPr>
                  <a:t> is the variance of the batch.</a:t>
                </a:r>
              </a:p>
              <a:p>
                <a:pPr lvl="1" indent="-342900">
                  <a:lnSpc>
                    <a:spcPct val="115000"/>
                  </a:lnSpc>
                  <a:spcAft>
                    <a:spcPts val="1000"/>
                  </a:spcAft>
                  <a:buSzPts val="1000"/>
                  <a:buFont typeface="Symbol" panose="05050102010706020507" pitchFamily="18" charset="2"/>
                  <a:buChar char=""/>
                  <a:tabLst>
                    <a:tab pos="457200" algn="l"/>
                  </a:tabLst>
                </a:pPr>
                <a:r>
                  <a:rPr lang="en-IN" sz="1700" dirty="0">
                    <a:effectLst/>
                    <a:latin typeface="Times New Roman" panose="02020603050405020304" pitchFamily="18" charset="0"/>
                    <a:ea typeface="MS Mincho" panose="02020609040205080304" pitchFamily="49" charset="-128"/>
                    <a:cs typeface="Times New Roman" panose="02020603050405020304" pitchFamily="18" charset="0"/>
                  </a:rPr>
                  <a:t>ϵ is a small constant to prevent division by zero</a:t>
                </a:r>
              </a:p>
              <a:p>
                <a:pPr marL="0" indent="0" algn="ctr">
                  <a:lnSpc>
                    <a:spcPct val="115000"/>
                  </a:lnSpc>
                  <a:spcBef>
                    <a:spcPts val="1000"/>
                  </a:spcBef>
                  <a:buNone/>
                </a:pPr>
                <a:endParaRPr lang="en-IN" dirty="0"/>
              </a:p>
            </p:txBody>
          </p:sp>
        </mc:Choice>
        <mc:Fallback xmlns="">
          <p:sp>
            <p:nvSpPr>
              <p:cNvPr id="3" name="Content Placeholder 2">
                <a:extLst>
                  <a:ext uri="{FF2B5EF4-FFF2-40B4-BE49-F238E27FC236}">
                    <a16:creationId xmlns:a16="http://schemas.microsoft.com/office/drawing/2014/main" id="{A8E21AC6-F189-676E-0789-BF44987B125A}"/>
                  </a:ext>
                </a:extLst>
              </p:cNvPr>
              <p:cNvSpPr>
                <a:spLocks noGrp="1" noRot="1" noChangeAspect="1" noMove="1" noResize="1" noEditPoints="1" noAdjustHandles="1" noChangeArrowheads="1" noChangeShapeType="1" noTextEdit="1"/>
              </p:cNvSpPr>
              <p:nvPr>
                <p:ph idx="1"/>
              </p:nvPr>
            </p:nvSpPr>
            <p:spPr>
              <a:blipFill>
                <a:blip r:embed="rId2"/>
                <a:stretch>
                  <a:fillRect l="-71"/>
                </a:stretch>
              </a:blipFill>
            </p:spPr>
            <p:txBody>
              <a:bodyPr/>
              <a:lstStyle/>
              <a:p>
                <a:r>
                  <a:rPr lang="en-IN">
                    <a:noFill/>
                  </a:rPr>
                  <a:t> </a:t>
                </a:r>
              </a:p>
            </p:txBody>
          </p:sp>
        </mc:Fallback>
      </mc:AlternateContent>
    </p:spTree>
    <p:extLst>
      <p:ext uri="{BB962C8B-B14F-4D97-AF65-F5344CB8AC3E}">
        <p14:creationId xmlns:p14="http://schemas.microsoft.com/office/powerpoint/2010/main" val="168695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2414-4742-5FEB-60F4-28A49E1F3DC4}"/>
              </a:ext>
            </a:extLst>
          </p:cNvPr>
          <p:cNvSpPr>
            <a:spLocks noGrp="1"/>
          </p:cNvSpPr>
          <p:nvPr>
            <p:ph type="title"/>
          </p:nvPr>
        </p:nvSpPr>
        <p:spPr>
          <a:xfrm>
            <a:off x="677334" y="195882"/>
            <a:ext cx="8596668" cy="641230"/>
          </a:xfrm>
        </p:spPr>
        <p:txBody>
          <a:bodyPr/>
          <a:lstStyle/>
          <a:p>
            <a:r>
              <a:rPr lang="en-IN" dirty="0">
                <a:solidFill>
                  <a:schemeClr val="tx1"/>
                </a:solidFill>
                <a:latin typeface="Times New Roman" panose="02020603050405020304" pitchFamily="18" charset="0"/>
                <a:cs typeface="Times New Roman" panose="02020603050405020304" pitchFamily="18" charset="0"/>
              </a:rPr>
              <a:t>Results &amp; Findings</a:t>
            </a:r>
          </a:p>
        </p:txBody>
      </p:sp>
      <p:pic>
        <p:nvPicPr>
          <p:cNvPr id="11" name="image42.jpg">
            <a:extLst>
              <a:ext uri="{FF2B5EF4-FFF2-40B4-BE49-F238E27FC236}">
                <a16:creationId xmlns:a16="http://schemas.microsoft.com/office/drawing/2014/main" id="{450B1440-DBF4-DB0F-0A0D-0868769082CC}"/>
              </a:ext>
            </a:extLst>
          </p:cNvPr>
          <p:cNvPicPr>
            <a:picLocks noGrp="1"/>
          </p:cNvPicPr>
          <p:nvPr>
            <p:ph idx="1"/>
          </p:nvPr>
        </p:nvPicPr>
        <p:blipFill>
          <a:blip r:embed="rId2"/>
          <a:srcRect/>
          <a:stretch>
            <a:fillRect/>
          </a:stretch>
        </p:blipFill>
        <p:spPr>
          <a:xfrm>
            <a:off x="2833938" y="837112"/>
            <a:ext cx="4964341" cy="2924234"/>
          </a:xfrm>
          <a:prstGeom prst="rect">
            <a:avLst/>
          </a:prstGeom>
          <a:ln/>
        </p:spPr>
      </p:pic>
      <p:sp>
        <p:nvSpPr>
          <p:cNvPr id="13" name="TextBox 12">
            <a:extLst>
              <a:ext uri="{FF2B5EF4-FFF2-40B4-BE49-F238E27FC236}">
                <a16:creationId xmlns:a16="http://schemas.microsoft.com/office/drawing/2014/main" id="{BE5E48DD-A75A-9FD6-39A5-E365D9F06E25}"/>
              </a:ext>
            </a:extLst>
          </p:cNvPr>
          <p:cNvSpPr txBox="1"/>
          <p:nvPr/>
        </p:nvSpPr>
        <p:spPr>
          <a:xfrm>
            <a:off x="3680189" y="3324868"/>
            <a:ext cx="6103188" cy="561949"/>
          </a:xfrm>
          <a:prstGeom prst="rect">
            <a:avLst/>
          </a:prstGeom>
          <a:noFill/>
        </p:spPr>
        <p:txBody>
          <a:bodyPr wrap="square">
            <a:spAutoFit/>
          </a:bodyPr>
          <a:lstStyle/>
          <a:p>
            <a:pPr marL="228600" algn="just">
              <a:lnSpc>
                <a:spcPct val="200000"/>
              </a:lnSpc>
              <a:spcBef>
                <a:spcPts val="1200"/>
              </a:spcBef>
            </a:pPr>
            <a:r>
              <a:rPr lang="en-US" sz="1800" dirty="0">
                <a:effectLst/>
                <a:latin typeface="Times New Roman" panose="02020603050405020304" pitchFamily="18" charset="0"/>
                <a:ea typeface="Times New Roman" panose="02020603050405020304" pitchFamily="18" charset="0"/>
              </a:rPr>
              <a:t>Pretrained ResNet-50</a:t>
            </a:r>
            <a:endParaRPr lang="en-IN" sz="1600" dirty="0">
              <a:effectLst/>
              <a:latin typeface="Times New Roman" panose="02020603050405020304" pitchFamily="18" charset="0"/>
              <a:ea typeface="Times New Roman" panose="02020603050405020304" pitchFamily="18" charset="0"/>
            </a:endParaRPr>
          </a:p>
        </p:txBody>
      </p:sp>
      <p:pic>
        <p:nvPicPr>
          <p:cNvPr id="14" name="image53.jpg">
            <a:extLst>
              <a:ext uri="{FF2B5EF4-FFF2-40B4-BE49-F238E27FC236}">
                <a16:creationId xmlns:a16="http://schemas.microsoft.com/office/drawing/2014/main" id="{47A41E21-64B0-C940-27CF-FB169B64D381}"/>
              </a:ext>
            </a:extLst>
          </p:cNvPr>
          <p:cNvPicPr/>
          <p:nvPr/>
        </p:nvPicPr>
        <p:blipFill>
          <a:blip r:embed="rId3"/>
          <a:srcRect/>
          <a:stretch>
            <a:fillRect/>
          </a:stretch>
        </p:blipFill>
        <p:spPr>
          <a:xfrm>
            <a:off x="440810" y="3761346"/>
            <a:ext cx="3501462" cy="2362285"/>
          </a:xfrm>
          <a:prstGeom prst="rect">
            <a:avLst/>
          </a:prstGeom>
          <a:ln/>
        </p:spPr>
      </p:pic>
      <p:pic>
        <p:nvPicPr>
          <p:cNvPr id="15" name="image52.jpg" descr="A graph showing the performance of training and validation accuracy&#10;&#10;Description automatically generated">
            <a:extLst>
              <a:ext uri="{FF2B5EF4-FFF2-40B4-BE49-F238E27FC236}">
                <a16:creationId xmlns:a16="http://schemas.microsoft.com/office/drawing/2014/main" id="{93416C40-A9E5-EAF4-90A0-BABF331C31B1}"/>
              </a:ext>
            </a:extLst>
          </p:cNvPr>
          <p:cNvPicPr/>
          <p:nvPr/>
        </p:nvPicPr>
        <p:blipFill>
          <a:blip r:embed="rId4"/>
          <a:srcRect/>
          <a:stretch>
            <a:fillRect/>
          </a:stretch>
        </p:blipFill>
        <p:spPr>
          <a:xfrm>
            <a:off x="6048849" y="3794484"/>
            <a:ext cx="3498859" cy="2236814"/>
          </a:xfrm>
          <a:prstGeom prst="rect">
            <a:avLst/>
          </a:prstGeom>
          <a:ln/>
        </p:spPr>
      </p:pic>
      <p:sp>
        <p:nvSpPr>
          <p:cNvPr id="17" name="TextBox 16">
            <a:extLst>
              <a:ext uri="{FF2B5EF4-FFF2-40B4-BE49-F238E27FC236}">
                <a16:creationId xmlns:a16="http://schemas.microsoft.com/office/drawing/2014/main" id="{FD30707F-94ED-2648-A97E-5C174CBB0BF6}"/>
              </a:ext>
            </a:extLst>
          </p:cNvPr>
          <p:cNvSpPr txBox="1"/>
          <p:nvPr/>
        </p:nvSpPr>
        <p:spPr>
          <a:xfrm>
            <a:off x="3553364" y="6204171"/>
            <a:ext cx="610318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Training and Validation Results</a:t>
            </a:r>
            <a:endParaRPr lang="en-IN" dirty="0"/>
          </a:p>
        </p:txBody>
      </p:sp>
    </p:spTree>
    <p:extLst>
      <p:ext uri="{BB962C8B-B14F-4D97-AF65-F5344CB8AC3E}">
        <p14:creationId xmlns:p14="http://schemas.microsoft.com/office/powerpoint/2010/main" val="3481827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222B2-6CB6-56D9-653E-C227AAD1F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C5D696-78C9-FFDB-FEED-F299E2ACFFFB}"/>
              </a:ext>
            </a:extLst>
          </p:cNvPr>
          <p:cNvSpPr>
            <a:spLocks noGrp="1"/>
          </p:cNvSpPr>
          <p:nvPr>
            <p:ph type="title"/>
          </p:nvPr>
        </p:nvSpPr>
        <p:spPr>
          <a:xfrm>
            <a:off x="677334" y="195882"/>
            <a:ext cx="8596668" cy="641230"/>
          </a:xfrm>
        </p:spPr>
        <p:txBody>
          <a:bodyPr/>
          <a:lstStyle/>
          <a:p>
            <a:r>
              <a:rPr lang="en-IN" dirty="0">
                <a:solidFill>
                  <a:schemeClr val="tx1"/>
                </a:solidFill>
                <a:latin typeface="Times New Roman" panose="02020603050405020304" pitchFamily="18" charset="0"/>
                <a:cs typeface="Times New Roman" panose="02020603050405020304" pitchFamily="18" charset="0"/>
              </a:rPr>
              <a:t>Results &amp; Findings</a:t>
            </a:r>
          </a:p>
        </p:txBody>
      </p:sp>
      <p:pic>
        <p:nvPicPr>
          <p:cNvPr id="5" name="image34.jpg">
            <a:extLst>
              <a:ext uri="{FF2B5EF4-FFF2-40B4-BE49-F238E27FC236}">
                <a16:creationId xmlns:a16="http://schemas.microsoft.com/office/drawing/2014/main" id="{0A00872D-87F2-710D-7570-284A353FD880}"/>
              </a:ext>
            </a:extLst>
          </p:cNvPr>
          <p:cNvPicPr/>
          <p:nvPr/>
        </p:nvPicPr>
        <p:blipFill>
          <a:blip r:embed="rId2"/>
          <a:srcRect/>
          <a:stretch>
            <a:fillRect/>
          </a:stretch>
        </p:blipFill>
        <p:spPr>
          <a:xfrm>
            <a:off x="415626" y="1406455"/>
            <a:ext cx="5270500" cy="3723640"/>
          </a:xfrm>
          <a:prstGeom prst="rect">
            <a:avLst/>
          </a:prstGeom>
          <a:ln/>
        </p:spPr>
      </p:pic>
      <p:sp>
        <p:nvSpPr>
          <p:cNvPr id="7" name="TextBox 6">
            <a:extLst>
              <a:ext uri="{FF2B5EF4-FFF2-40B4-BE49-F238E27FC236}">
                <a16:creationId xmlns:a16="http://schemas.microsoft.com/office/drawing/2014/main" id="{F97F5A93-832A-C3C3-83D0-59E5BC378FB9}"/>
              </a:ext>
            </a:extLst>
          </p:cNvPr>
          <p:cNvSpPr txBox="1"/>
          <p:nvPr/>
        </p:nvSpPr>
        <p:spPr>
          <a:xfrm>
            <a:off x="6088812" y="3059668"/>
            <a:ext cx="610318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Results of pretrained ResNet-50</a:t>
            </a:r>
            <a:endParaRPr lang="en-IN" dirty="0"/>
          </a:p>
        </p:txBody>
      </p:sp>
    </p:spTree>
    <p:extLst>
      <p:ext uri="{BB962C8B-B14F-4D97-AF65-F5344CB8AC3E}">
        <p14:creationId xmlns:p14="http://schemas.microsoft.com/office/powerpoint/2010/main" val="159840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5DD93-4571-4F25-F53A-8334EECB0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C6487-49B9-3AEF-0855-9C1E2A9D34BF}"/>
              </a:ext>
            </a:extLst>
          </p:cNvPr>
          <p:cNvSpPr>
            <a:spLocks noGrp="1"/>
          </p:cNvSpPr>
          <p:nvPr>
            <p:ph type="title"/>
          </p:nvPr>
        </p:nvSpPr>
        <p:spPr>
          <a:xfrm>
            <a:off x="677334" y="195882"/>
            <a:ext cx="8596668" cy="641230"/>
          </a:xfrm>
        </p:spPr>
        <p:txBody>
          <a:bodyPr/>
          <a:lstStyle/>
          <a:p>
            <a:r>
              <a:rPr lang="en-IN" dirty="0">
                <a:solidFill>
                  <a:schemeClr val="tx1"/>
                </a:solidFill>
                <a:latin typeface="Times New Roman" panose="02020603050405020304" pitchFamily="18" charset="0"/>
                <a:cs typeface="Times New Roman" panose="02020603050405020304" pitchFamily="18" charset="0"/>
              </a:rPr>
              <a:t>Results &amp; Findings</a:t>
            </a:r>
          </a:p>
        </p:txBody>
      </p:sp>
      <p:pic>
        <p:nvPicPr>
          <p:cNvPr id="3" name="image35.jpg">
            <a:extLst>
              <a:ext uri="{FF2B5EF4-FFF2-40B4-BE49-F238E27FC236}">
                <a16:creationId xmlns:a16="http://schemas.microsoft.com/office/drawing/2014/main" id="{DEB2A63F-09EA-1B11-8E37-5BFA2989B842}"/>
              </a:ext>
            </a:extLst>
          </p:cNvPr>
          <p:cNvPicPr/>
          <p:nvPr/>
        </p:nvPicPr>
        <p:blipFill>
          <a:blip r:embed="rId2"/>
          <a:srcRect/>
          <a:stretch>
            <a:fillRect/>
          </a:stretch>
        </p:blipFill>
        <p:spPr>
          <a:xfrm>
            <a:off x="428445" y="837112"/>
            <a:ext cx="3657600" cy="3194050"/>
          </a:xfrm>
          <a:prstGeom prst="rect">
            <a:avLst/>
          </a:prstGeom>
          <a:ln/>
        </p:spPr>
      </p:pic>
      <p:sp>
        <p:nvSpPr>
          <p:cNvPr id="6" name="TextBox 5">
            <a:extLst>
              <a:ext uri="{FF2B5EF4-FFF2-40B4-BE49-F238E27FC236}">
                <a16:creationId xmlns:a16="http://schemas.microsoft.com/office/drawing/2014/main" id="{A433714C-BDE1-EBF0-74B4-F033EE7279C6}"/>
              </a:ext>
            </a:extLst>
          </p:cNvPr>
          <p:cNvSpPr txBox="1"/>
          <p:nvPr/>
        </p:nvSpPr>
        <p:spPr>
          <a:xfrm>
            <a:off x="198766" y="4197552"/>
            <a:ext cx="4116957"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Confusion matrix of pretrained ResNet-50</a:t>
            </a:r>
            <a:endParaRPr lang="en-IN" dirty="0"/>
          </a:p>
        </p:txBody>
      </p:sp>
      <p:pic>
        <p:nvPicPr>
          <p:cNvPr id="8" name="image33.jpg">
            <a:extLst>
              <a:ext uri="{FF2B5EF4-FFF2-40B4-BE49-F238E27FC236}">
                <a16:creationId xmlns:a16="http://schemas.microsoft.com/office/drawing/2014/main" id="{46431522-B3B5-71FD-FA9C-3F96169A62D1}"/>
              </a:ext>
            </a:extLst>
          </p:cNvPr>
          <p:cNvPicPr/>
          <p:nvPr/>
        </p:nvPicPr>
        <p:blipFill>
          <a:blip r:embed="rId3"/>
          <a:srcRect/>
          <a:stretch>
            <a:fillRect/>
          </a:stretch>
        </p:blipFill>
        <p:spPr>
          <a:xfrm>
            <a:off x="4753155" y="1109923"/>
            <a:ext cx="4270075" cy="2814817"/>
          </a:xfrm>
          <a:prstGeom prst="rect">
            <a:avLst/>
          </a:prstGeom>
          <a:ln/>
        </p:spPr>
      </p:pic>
      <p:sp>
        <p:nvSpPr>
          <p:cNvPr id="10" name="TextBox 9">
            <a:extLst>
              <a:ext uri="{FF2B5EF4-FFF2-40B4-BE49-F238E27FC236}">
                <a16:creationId xmlns:a16="http://schemas.microsoft.com/office/drawing/2014/main" id="{4C065658-4518-2CC8-EF9C-329D23D5ADD2}"/>
              </a:ext>
            </a:extLst>
          </p:cNvPr>
          <p:cNvSpPr txBox="1"/>
          <p:nvPr/>
        </p:nvSpPr>
        <p:spPr>
          <a:xfrm>
            <a:off x="4975668" y="4168161"/>
            <a:ext cx="453926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Classification Report of pretrained ResNet-50</a:t>
            </a:r>
            <a:endParaRPr lang="en-IN" dirty="0"/>
          </a:p>
        </p:txBody>
      </p:sp>
    </p:spTree>
    <p:extLst>
      <p:ext uri="{BB962C8B-B14F-4D97-AF65-F5344CB8AC3E}">
        <p14:creationId xmlns:p14="http://schemas.microsoft.com/office/powerpoint/2010/main" val="121916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6C06-207A-C562-5E22-CB84B626A339}"/>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Guide Approval - VTOP</a:t>
            </a:r>
          </a:p>
        </p:txBody>
      </p:sp>
      <p:pic>
        <p:nvPicPr>
          <p:cNvPr id="6" name="Content Placeholder 5">
            <a:extLst>
              <a:ext uri="{FF2B5EF4-FFF2-40B4-BE49-F238E27FC236}">
                <a16:creationId xmlns:a16="http://schemas.microsoft.com/office/drawing/2014/main" id="{7CDE4DE6-6A2A-7088-84AF-DBB92376B6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545" y="1270000"/>
            <a:ext cx="7942246" cy="5180585"/>
          </a:xfrm>
        </p:spPr>
      </p:pic>
    </p:spTree>
    <p:extLst>
      <p:ext uri="{BB962C8B-B14F-4D97-AF65-F5344CB8AC3E}">
        <p14:creationId xmlns:p14="http://schemas.microsoft.com/office/powerpoint/2010/main" val="1054034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A1753-CB6F-FFF0-ABD6-D91CA9E1C2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A4E4B-809C-C9E7-E2A0-A2C7D681BDEB}"/>
              </a:ext>
            </a:extLst>
          </p:cNvPr>
          <p:cNvSpPr>
            <a:spLocks noGrp="1"/>
          </p:cNvSpPr>
          <p:nvPr>
            <p:ph type="title"/>
          </p:nvPr>
        </p:nvSpPr>
        <p:spPr>
          <a:xfrm>
            <a:off x="677334" y="195882"/>
            <a:ext cx="8596668" cy="641230"/>
          </a:xfrm>
        </p:spPr>
        <p:txBody>
          <a:bodyPr/>
          <a:lstStyle/>
          <a:p>
            <a:r>
              <a:rPr lang="en-IN" dirty="0">
                <a:solidFill>
                  <a:schemeClr val="tx1"/>
                </a:solidFill>
                <a:latin typeface="Times New Roman" panose="02020603050405020304" pitchFamily="18" charset="0"/>
                <a:cs typeface="Times New Roman" panose="02020603050405020304" pitchFamily="18" charset="0"/>
              </a:rPr>
              <a:t>Results &amp; Findings</a:t>
            </a:r>
          </a:p>
        </p:txBody>
      </p:sp>
      <p:pic>
        <p:nvPicPr>
          <p:cNvPr id="4" name="image38.jpg">
            <a:extLst>
              <a:ext uri="{FF2B5EF4-FFF2-40B4-BE49-F238E27FC236}">
                <a16:creationId xmlns:a16="http://schemas.microsoft.com/office/drawing/2014/main" id="{16B22789-91BF-FDF4-1004-C0CDAC06D265}"/>
              </a:ext>
            </a:extLst>
          </p:cNvPr>
          <p:cNvPicPr/>
          <p:nvPr/>
        </p:nvPicPr>
        <p:blipFill>
          <a:blip r:embed="rId2"/>
          <a:srcRect/>
          <a:stretch>
            <a:fillRect/>
          </a:stretch>
        </p:blipFill>
        <p:spPr>
          <a:xfrm>
            <a:off x="780851" y="1214376"/>
            <a:ext cx="3868906" cy="3104582"/>
          </a:xfrm>
          <a:prstGeom prst="rect">
            <a:avLst/>
          </a:prstGeom>
          <a:ln/>
        </p:spPr>
      </p:pic>
      <p:pic>
        <p:nvPicPr>
          <p:cNvPr id="5" name="image39.jpg">
            <a:extLst>
              <a:ext uri="{FF2B5EF4-FFF2-40B4-BE49-F238E27FC236}">
                <a16:creationId xmlns:a16="http://schemas.microsoft.com/office/drawing/2014/main" id="{29C2BF73-A228-1722-C45C-1BAA1F96F33A}"/>
              </a:ext>
            </a:extLst>
          </p:cNvPr>
          <p:cNvPicPr/>
          <p:nvPr/>
        </p:nvPicPr>
        <p:blipFill>
          <a:blip r:embed="rId3"/>
          <a:srcRect/>
          <a:stretch>
            <a:fillRect/>
          </a:stretch>
        </p:blipFill>
        <p:spPr>
          <a:xfrm>
            <a:off x="5267245" y="1214376"/>
            <a:ext cx="4189461" cy="3023187"/>
          </a:xfrm>
          <a:prstGeom prst="rect">
            <a:avLst/>
          </a:prstGeom>
          <a:ln/>
        </p:spPr>
      </p:pic>
      <p:sp>
        <p:nvSpPr>
          <p:cNvPr id="9" name="TextBox 8">
            <a:extLst>
              <a:ext uri="{FF2B5EF4-FFF2-40B4-BE49-F238E27FC236}">
                <a16:creationId xmlns:a16="http://schemas.microsoft.com/office/drawing/2014/main" id="{277E4BE8-BBC8-A93A-AF54-4C3D8C86D83D}"/>
              </a:ext>
            </a:extLst>
          </p:cNvPr>
          <p:cNvSpPr txBox="1"/>
          <p:nvPr/>
        </p:nvSpPr>
        <p:spPr>
          <a:xfrm>
            <a:off x="2094061" y="4311373"/>
            <a:ext cx="5048611" cy="769698"/>
          </a:xfrm>
          <a:prstGeom prst="rect">
            <a:avLst/>
          </a:prstGeom>
          <a:noFill/>
        </p:spPr>
        <p:txBody>
          <a:bodyPr wrap="square">
            <a:spAutoFit/>
          </a:bodyPr>
          <a:lstStyle/>
          <a:p>
            <a:pPr indent="457200">
              <a:lnSpc>
                <a:spcPct val="300000"/>
              </a:lnSpc>
            </a:pPr>
            <a:r>
              <a:rPr lang="en-US" sz="1800" dirty="0">
                <a:effectLst/>
                <a:latin typeface="Times New Roman" panose="02020603050405020304" pitchFamily="18" charset="0"/>
                <a:ea typeface="Times New Roman" panose="02020603050405020304" pitchFamily="18" charset="0"/>
              </a:rPr>
              <a:t>Training and Validation results of </a:t>
            </a:r>
            <a:r>
              <a:rPr lang="en-US" sz="1800" dirty="0" err="1">
                <a:effectLst/>
                <a:latin typeface="Times New Roman" panose="02020603050405020304" pitchFamily="18" charset="0"/>
                <a:ea typeface="Times New Roman" panose="02020603050405020304" pitchFamily="18" charset="0"/>
              </a:rPr>
              <a:t>ViT</a:t>
            </a:r>
            <a:r>
              <a:rPr lang="en-US" sz="1800" dirty="0">
                <a:effectLst/>
                <a:latin typeface="Times New Roman" panose="02020603050405020304" pitchFamily="18" charset="0"/>
                <a:ea typeface="Times New Roman" panose="02020603050405020304" pitchFamily="18" charset="0"/>
              </a:rPr>
              <a:t> B -32</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2393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35F0F-4F2B-9BA9-A734-0FBB63C59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056F1-7A53-5F85-B51C-5D2558D3CC4C}"/>
              </a:ext>
            </a:extLst>
          </p:cNvPr>
          <p:cNvSpPr>
            <a:spLocks noGrp="1"/>
          </p:cNvSpPr>
          <p:nvPr>
            <p:ph type="title"/>
          </p:nvPr>
        </p:nvSpPr>
        <p:spPr>
          <a:xfrm>
            <a:off x="677334" y="195882"/>
            <a:ext cx="8596668" cy="641230"/>
          </a:xfrm>
        </p:spPr>
        <p:txBody>
          <a:bodyPr/>
          <a:lstStyle/>
          <a:p>
            <a:r>
              <a:rPr lang="en-IN" dirty="0">
                <a:solidFill>
                  <a:schemeClr val="tx1"/>
                </a:solidFill>
                <a:latin typeface="Times New Roman" panose="02020603050405020304" pitchFamily="18" charset="0"/>
                <a:cs typeface="Times New Roman" panose="02020603050405020304" pitchFamily="18" charset="0"/>
              </a:rPr>
              <a:t>Results &amp; Findings</a:t>
            </a:r>
          </a:p>
        </p:txBody>
      </p:sp>
      <p:pic>
        <p:nvPicPr>
          <p:cNvPr id="3" name="image47.jpg">
            <a:extLst>
              <a:ext uri="{FF2B5EF4-FFF2-40B4-BE49-F238E27FC236}">
                <a16:creationId xmlns:a16="http://schemas.microsoft.com/office/drawing/2014/main" id="{FF7F0D88-6F18-6558-0451-0C14E5B6A191}"/>
              </a:ext>
            </a:extLst>
          </p:cNvPr>
          <p:cNvPicPr/>
          <p:nvPr/>
        </p:nvPicPr>
        <p:blipFill>
          <a:blip r:embed="rId2"/>
          <a:srcRect/>
          <a:stretch>
            <a:fillRect/>
          </a:stretch>
        </p:blipFill>
        <p:spPr>
          <a:xfrm>
            <a:off x="2718040" y="837112"/>
            <a:ext cx="5347658" cy="5084433"/>
          </a:xfrm>
          <a:prstGeom prst="rect">
            <a:avLst/>
          </a:prstGeom>
          <a:ln/>
        </p:spPr>
      </p:pic>
      <p:sp>
        <p:nvSpPr>
          <p:cNvPr id="7" name="TextBox 6">
            <a:extLst>
              <a:ext uri="{FF2B5EF4-FFF2-40B4-BE49-F238E27FC236}">
                <a16:creationId xmlns:a16="http://schemas.microsoft.com/office/drawing/2014/main" id="{52D504B2-9804-18A4-44A8-075ABD74E2B8}"/>
              </a:ext>
            </a:extLst>
          </p:cNvPr>
          <p:cNvSpPr txBox="1"/>
          <p:nvPr/>
        </p:nvSpPr>
        <p:spPr>
          <a:xfrm>
            <a:off x="3629564" y="6020887"/>
            <a:ext cx="3288821"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Confusion matrix of </a:t>
            </a:r>
            <a:r>
              <a:rPr lang="en-US" sz="1800" dirty="0" err="1">
                <a:effectLst/>
                <a:latin typeface="Times New Roman" panose="02020603050405020304" pitchFamily="18" charset="0"/>
                <a:ea typeface="Times New Roman" panose="02020603050405020304" pitchFamily="18" charset="0"/>
              </a:rPr>
              <a:t>ViT</a:t>
            </a:r>
            <a:r>
              <a:rPr lang="en-US" sz="1800" dirty="0">
                <a:effectLst/>
                <a:latin typeface="Times New Roman" panose="02020603050405020304" pitchFamily="18" charset="0"/>
                <a:ea typeface="Times New Roman" panose="02020603050405020304" pitchFamily="18" charset="0"/>
              </a:rPr>
              <a:t> B -32</a:t>
            </a:r>
            <a:endParaRPr lang="en-IN" dirty="0"/>
          </a:p>
        </p:txBody>
      </p:sp>
    </p:spTree>
    <p:extLst>
      <p:ext uri="{BB962C8B-B14F-4D97-AF65-F5344CB8AC3E}">
        <p14:creationId xmlns:p14="http://schemas.microsoft.com/office/powerpoint/2010/main" val="3589990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F76E5-8310-3ADE-9590-6B888D83EF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3ADD8E-5B3C-EED8-5B97-EEBA9A5C219D}"/>
              </a:ext>
            </a:extLst>
          </p:cNvPr>
          <p:cNvSpPr>
            <a:spLocks noGrp="1"/>
          </p:cNvSpPr>
          <p:nvPr>
            <p:ph type="title"/>
          </p:nvPr>
        </p:nvSpPr>
        <p:spPr>
          <a:xfrm>
            <a:off x="677334" y="195882"/>
            <a:ext cx="8596668" cy="641230"/>
          </a:xfrm>
        </p:spPr>
        <p:txBody>
          <a:bodyPr/>
          <a:lstStyle/>
          <a:p>
            <a:r>
              <a:rPr lang="en-IN" dirty="0">
                <a:solidFill>
                  <a:schemeClr val="tx1"/>
                </a:solidFill>
                <a:latin typeface="Times New Roman" panose="02020603050405020304" pitchFamily="18" charset="0"/>
                <a:cs typeface="Times New Roman" panose="02020603050405020304" pitchFamily="18" charset="0"/>
              </a:rPr>
              <a:t>Results &amp; Findings</a:t>
            </a:r>
          </a:p>
        </p:txBody>
      </p:sp>
      <p:pic>
        <p:nvPicPr>
          <p:cNvPr id="4" name="image43.jpg">
            <a:extLst>
              <a:ext uri="{FF2B5EF4-FFF2-40B4-BE49-F238E27FC236}">
                <a16:creationId xmlns:a16="http://schemas.microsoft.com/office/drawing/2014/main" id="{3251B20B-97C8-9EA7-C14B-2558C622B891}"/>
              </a:ext>
            </a:extLst>
          </p:cNvPr>
          <p:cNvPicPr/>
          <p:nvPr/>
        </p:nvPicPr>
        <p:blipFill>
          <a:blip r:embed="rId2"/>
          <a:srcRect/>
          <a:stretch>
            <a:fillRect/>
          </a:stretch>
        </p:blipFill>
        <p:spPr>
          <a:xfrm>
            <a:off x="1009740" y="1294477"/>
            <a:ext cx="4364517" cy="3829613"/>
          </a:xfrm>
          <a:prstGeom prst="rect">
            <a:avLst/>
          </a:prstGeom>
          <a:ln/>
        </p:spPr>
      </p:pic>
      <p:pic>
        <p:nvPicPr>
          <p:cNvPr id="5" name="image45.jpg">
            <a:extLst>
              <a:ext uri="{FF2B5EF4-FFF2-40B4-BE49-F238E27FC236}">
                <a16:creationId xmlns:a16="http://schemas.microsoft.com/office/drawing/2014/main" id="{A47342C6-FAD7-9F04-467F-D6E8CC481709}"/>
              </a:ext>
            </a:extLst>
          </p:cNvPr>
          <p:cNvPicPr/>
          <p:nvPr/>
        </p:nvPicPr>
        <p:blipFill>
          <a:blip r:embed="rId3"/>
          <a:srcRect/>
          <a:stretch>
            <a:fillRect/>
          </a:stretch>
        </p:blipFill>
        <p:spPr>
          <a:xfrm>
            <a:off x="5374257" y="1294477"/>
            <a:ext cx="4364517" cy="3829613"/>
          </a:xfrm>
          <a:prstGeom prst="rect">
            <a:avLst/>
          </a:prstGeom>
          <a:ln/>
        </p:spPr>
      </p:pic>
      <p:sp>
        <p:nvSpPr>
          <p:cNvPr id="8" name="TextBox 7">
            <a:extLst>
              <a:ext uri="{FF2B5EF4-FFF2-40B4-BE49-F238E27FC236}">
                <a16:creationId xmlns:a16="http://schemas.microsoft.com/office/drawing/2014/main" id="{ECBDBD8E-0684-0258-42E2-93CF3963C962}"/>
              </a:ext>
            </a:extLst>
          </p:cNvPr>
          <p:cNvSpPr txBox="1"/>
          <p:nvPr/>
        </p:nvSpPr>
        <p:spPr>
          <a:xfrm>
            <a:off x="2915010" y="5378857"/>
            <a:ext cx="610318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Training and Validation results of </a:t>
            </a:r>
            <a:r>
              <a:rPr lang="en-US" sz="1800" dirty="0" err="1">
                <a:effectLst/>
                <a:latin typeface="Times New Roman" panose="02020603050405020304" pitchFamily="18" charset="0"/>
                <a:ea typeface="Times New Roman" panose="02020603050405020304" pitchFamily="18" charset="0"/>
              </a:rPr>
              <a:t>ViT</a:t>
            </a:r>
            <a:r>
              <a:rPr lang="en-US" sz="1800" dirty="0">
                <a:effectLst/>
                <a:latin typeface="Times New Roman" panose="02020603050405020304" pitchFamily="18" charset="0"/>
                <a:ea typeface="Times New Roman" panose="02020603050405020304" pitchFamily="18" charset="0"/>
              </a:rPr>
              <a:t> B -16</a:t>
            </a:r>
            <a:endParaRPr lang="en-IN" dirty="0"/>
          </a:p>
        </p:txBody>
      </p:sp>
    </p:spTree>
    <p:extLst>
      <p:ext uri="{BB962C8B-B14F-4D97-AF65-F5344CB8AC3E}">
        <p14:creationId xmlns:p14="http://schemas.microsoft.com/office/powerpoint/2010/main" val="1921885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B312E-9818-5E94-2A41-6894417E1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90251-3005-B1F6-1AD3-05804391948F}"/>
              </a:ext>
            </a:extLst>
          </p:cNvPr>
          <p:cNvSpPr>
            <a:spLocks noGrp="1"/>
          </p:cNvSpPr>
          <p:nvPr>
            <p:ph type="title"/>
          </p:nvPr>
        </p:nvSpPr>
        <p:spPr>
          <a:xfrm>
            <a:off x="677334" y="195882"/>
            <a:ext cx="8596668" cy="641230"/>
          </a:xfrm>
        </p:spPr>
        <p:txBody>
          <a:bodyPr/>
          <a:lstStyle/>
          <a:p>
            <a:r>
              <a:rPr lang="en-IN" dirty="0">
                <a:solidFill>
                  <a:schemeClr val="tx1"/>
                </a:solidFill>
                <a:latin typeface="Times New Roman" panose="02020603050405020304" pitchFamily="18" charset="0"/>
                <a:cs typeface="Times New Roman" panose="02020603050405020304" pitchFamily="18" charset="0"/>
              </a:rPr>
              <a:t>Results &amp; Findings</a:t>
            </a:r>
          </a:p>
        </p:txBody>
      </p:sp>
      <p:pic>
        <p:nvPicPr>
          <p:cNvPr id="3" name="image54.jpg">
            <a:extLst>
              <a:ext uri="{FF2B5EF4-FFF2-40B4-BE49-F238E27FC236}">
                <a16:creationId xmlns:a16="http://schemas.microsoft.com/office/drawing/2014/main" id="{12F6A8F6-9F5C-72C4-A4CE-F6504B808644}"/>
              </a:ext>
            </a:extLst>
          </p:cNvPr>
          <p:cNvPicPr/>
          <p:nvPr/>
        </p:nvPicPr>
        <p:blipFill>
          <a:blip r:embed="rId2"/>
          <a:srcRect/>
          <a:stretch>
            <a:fillRect/>
          </a:stretch>
        </p:blipFill>
        <p:spPr>
          <a:xfrm>
            <a:off x="2853844" y="791893"/>
            <a:ext cx="4642509" cy="5274214"/>
          </a:xfrm>
          <a:prstGeom prst="rect">
            <a:avLst/>
          </a:prstGeom>
          <a:ln/>
        </p:spPr>
      </p:pic>
      <p:sp>
        <p:nvSpPr>
          <p:cNvPr id="7" name="TextBox 6">
            <a:extLst>
              <a:ext uri="{FF2B5EF4-FFF2-40B4-BE49-F238E27FC236}">
                <a16:creationId xmlns:a16="http://schemas.microsoft.com/office/drawing/2014/main" id="{54D3A5BA-DD71-09E7-7510-36B431D1AEE0}"/>
              </a:ext>
            </a:extLst>
          </p:cNvPr>
          <p:cNvSpPr txBox="1"/>
          <p:nvPr/>
        </p:nvSpPr>
        <p:spPr>
          <a:xfrm>
            <a:off x="3448409" y="6079047"/>
            <a:ext cx="6103188"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Confusion Matrix of </a:t>
            </a:r>
            <a:r>
              <a:rPr lang="en-US" sz="1800" dirty="0" err="1">
                <a:effectLst/>
                <a:latin typeface="Times New Roman" panose="02020603050405020304" pitchFamily="18" charset="0"/>
                <a:ea typeface="Times New Roman" panose="02020603050405020304" pitchFamily="18" charset="0"/>
              </a:rPr>
              <a:t>ViT</a:t>
            </a:r>
            <a:r>
              <a:rPr lang="en-US" sz="1800" dirty="0">
                <a:effectLst/>
                <a:latin typeface="Times New Roman" panose="02020603050405020304" pitchFamily="18" charset="0"/>
                <a:ea typeface="Times New Roman" panose="02020603050405020304" pitchFamily="18" charset="0"/>
              </a:rPr>
              <a:t> B -16</a:t>
            </a:r>
            <a:endParaRPr lang="en-IN" dirty="0"/>
          </a:p>
        </p:txBody>
      </p:sp>
    </p:spTree>
    <p:extLst>
      <p:ext uri="{BB962C8B-B14F-4D97-AF65-F5344CB8AC3E}">
        <p14:creationId xmlns:p14="http://schemas.microsoft.com/office/powerpoint/2010/main" val="2120550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C498B-E2C0-4820-B802-2ADE2D8E38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3A105-8A4A-D268-267E-CAF571B7067B}"/>
              </a:ext>
            </a:extLst>
          </p:cNvPr>
          <p:cNvSpPr>
            <a:spLocks noGrp="1"/>
          </p:cNvSpPr>
          <p:nvPr>
            <p:ph type="title"/>
          </p:nvPr>
        </p:nvSpPr>
        <p:spPr>
          <a:xfrm>
            <a:off x="125946" y="0"/>
            <a:ext cx="7555014" cy="628073"/>
          </a:xfrm>
        </p:spPr>
        <p:txBody>
          <a:bodyPr>
            <a:normAutofit fontScale="90000"/>
          </a:bodyPr>
          <a:lstStyle/>
          <a:p>
            <a:r>
              <a:rPr lang="en-GB" dirty="0">
                <a:solidFill>
                  <a:schemeClr val="tx1"/>
                </a:solidFill>
              </a:rPr>
              <a:t>DISTRIBUTION OF CLASSES BY AGE</a:t>
            </a:r>
            <a:endParaRPr lang="en-IN" dirty="0">
              <a:solidFill>
                <a:schemeClr val="tx1"/>
              </a:solidFill>
            </a:endParaRPr>
          </a:p>
        </p:txBody>
      </p:sp>
      <p:pic>
        <p:nvPicPr>
          <p:cNvPr id="10" name="Picture 9">
            <a:extLst>
              <a:ext uri="{FF2B5EF4-FFF2-40B4-BE49-F238E27FC236}">
                <a16:creationId xmlns:a16="http://schemas.microsoft.com/office/drawing/2014/main" id="{4FF997C1-DAA9-868D-F46C-567A9E607231}"/>
              </a:ext>
            </a:extLst>
          </p:cNvPr>
          <p:cNvPicPr>
            <a:picLocks noChangeAspect="1"/>
          </p:cNvPicPr>
          <p:nvPr/>
        </p:nvPicPr>
        <p:blipFill>
          <a:blip r:embed="rId2"/>
          <a:stretch>
            <a:fillRect/>
          </a:stretch>
        </p:blipFill>
        <p:spPr>
          <a:xfrm>
            <a:off x="6827930" y="3954474"/>
            <a:ext cx="2792552" cy="2600330"/>
          </a:xfrm>
          <a:prstGeom prst="rect">
            <a:avLst/>
          </a:prstGeom>
        </p:spPr>
      </p:pic>
      <p:pic>
        <p:nvPicPr>
          <p:cNvPr id="12" name="Picture 11">
            <a:extLst>
              <a:ext uri="{FF2B5EF4-FFF2-40B4-BE49-F238E27FC236}">
                <a16:creationId xmlns:a16="http://schemas.microsoft.com/office/drawing/2014/main" id="{C7BBEEF4-1BFD-9EBC-007D-B72121B86D2B}"/>
              </a:ext>
            </a:extLst>
          </p:cNvPr>
          <p:cNvPicPr>
            <a:picLocks noChangeAspect="1"/>
          </p:cNvPicPr>
          <p:nvPr/>
        </p:nvPicPr>
        <p:blipFill>
          <a:blip r:embed="rId3"/>
          <a:stretch>
            <a:fillRect/>
          </a:stretch>
        </p:blipFill>
        <p:spPr>
          <a:xfrm>
            <a:off x="125946" y="792356"/>
            <a:ext cx="6954220" cy="6087325"/>
          </a:xfrm>
          <a:prstGeom prst="rect">
            <a:avLst/>
          </a:prstGeom>
        </p:spPr>
      </p:pic>
    </p:spTree>
    <p:extLst>
      <p:ext uri="{BB962C8B-B14F-4D97-AF65-F5344CB8AC3E}">
        <p14:creationId xmlns:p14="http://schemas.microsoft.com/office/powerpoint/2010/main" val="1934331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289F-A65B-C2E7-EFA3-A6D2D573E5D9}"/>
              </a:ext>
            </a:extLst>
          </p:cNvPr>
          <p:cNvSpPr>
            <a:spLocks noGrp="1"/>
          </p:cNvSpPr>
          <p:nvPr>
            <p:ph type="title"/>
          </p:nvPr>
        </p:nvSpPr>
        <p:spPr>
          <a:xfrm>
            <a:off x="570654" y="137160"/>
            <a:ext cx="8596668" cy="1320800"/>
          </a:xfrm>
        </p:spPr>
        <p:txBody>
          <a:bodyPr/>
          <a:lstStyle/>
          <a:p>
            <a:r>
              <a:rPr lang="en-IN" dirty="0">
                <a:solidFill>
                  <a:schemeClr val="tx1"/>
                </a:solidFill>
                <a:latin typeface="Times New Roman" panose="02020603050405020304" pitchFamily="18" charset="0"/>
                <a:cs typeface="Times New Roman" panose="02020603050405020304" pitchFamily="18" charset="0"/>
              </a:rPr>
              <a:t>Interpretation and Discussion</a:t>
            </a:r>
          </a:p>
        </p:txBody>
      </p:sp>
      <p:sp>
        <p:nvSpPr>
          <p:cNvPr id="3" name="Content Placeholder 2">
            <a:extLst>
              <a:ext uri="{FF2B5EF4-FFF2-40B4-BE49-F238E27FC236}">
                <a16:creationId xmlns:a16="http://schemas.microsoft.com/office/drawing/2014/main" id="{54AB37E1-379D-F772-BB04-27FA1BBD7AA1}"/>
              </a:ext>
            </a:extLst>
          </p:cNvPr>
          <p:cNvSpPr>
            <a:spLocks noGrp="1"/>
          </p:cNvSpPr>
          <p:nvPr>
            <p:ph idx="1"/>
          </p:nvPr>
        </p:nvSpPr>
        <p:spPr>
          <a:xfrm>
            <a:off x="570654" y="797560"/>
            <a:ext cx="10310706" cy="5847080"/>
          </a:xfrm>
        </p:spPr>
        <p:txBody>
          <a:bodyPr>
            <a:noAutofit/>
          </a:bodyPr>
          <a:lstStyle/>
          <a:p>
            <a:pPr algn="just"/>
            <a:r>
              <a:rPr lang="en-GB" sz="2000" dirty="0">
                <a:latin typeface="Times New Roman" panose="02020603050405020304" pitchFamily="18" charset="0"/>
                <a:cs typeface="Times New Roman" panose="02020603050405020304" pitchFamily="18" charset="0"/>
              </a:rPr>
              <a:t>In this project, we propose a novel model architecture that merges </a:t>
            </a:r>
            <a:r>
              <a:rPr lang="en-GB" sz="2000" dirty="0" err="1">
                <a:latin typeface="Times New Roman" panose="02020603050405020304" pitchFamily="18" charset="0"/>
                <a:cs typeface="Times New Roman" panose="02020603050405020304" pitchFamily="18" charset="0"/>
              </a:rPr>
              <a:t>ResNet</a:t>
            </a:r>
            <a:r>
              <a:rPr lang="en-GB" sz="2000" dirty="0">
                <a:latin typeface="Times New Roman" panose="02020603050405020304" pitchFamily="18" charset="0"/>
                <a:cs typeface="Times New Roman" panose="02020603050405020304" pitchFamily="18" charset="0"/>
              </a:rPr>
              <a:t> and Vision Transformers to leverage the complementary strengths of convolutional neural networks (CNNs) and transformers. </a:t>
            </a:r>
            <a:r>
              <a:rPr lang="en-GB" sz="2000" dirty="0" err="1">
                <a:latin typeface="Times New Roman" panose="02020603050405020304" pitchFamily="18" charset="0"/>
                <a:cs typeface="Times New Roman" panose="02020603050405020304" pitchFamily="18" charset="0"/>
              </a:rPr>
              <a:t>ResNet</a:t>
            </a:r>
            <a:r>
              <a:rPr lang="en-GB" sz="2000" dirty="0">
                <a:latin typeface="Times New Roman" panose="02020603050405020304" pitchFamily="18" charset="0"/>
                <a:cs typeface="Times New Roman" panose="02020603050405020304" pitchFamily="18" charset="0"/>
              </a:rPr>
              <a:t>, known for its effective feature extraction through deep layers and residual connections, allows the model to capture intricate local patterns in skin lesion images. This is essential for distinguishing subtle variations between benign and malignant lesions. Vision Transformers, in contrast, capture global context and relationships across the entire image, offering a broader understanding that enhances classification.</a:t>
            </a:r>
          </a:p>
          <a:p>
            <a:pPr algn="just"/>
            <a:r>
              <a:rPr lang="en-GB" sz="2000" b="1" dirty="0">
                <a:latin typeface="Times New Roman" panose="02020603050405020304" pitchFamily="18" charset="0"/>
                <a:cs typeface="Times New Roman" panose="02020603050405020304" pitchFamily="18" charset="0"/>
              </a:rPr>
              <a:t>Why Use </a:t>
            </a:r>
            <a:r>
              <a:rPr lang="en-GB" sz="2000" b="1" dirty="0" err="1">
                <a:latin typeface="Times New Roman" panose="02020603050405020304" pitchFamily="18" charset="0"/>
                <a:cs typeface="Times New Roman" panose="02020603050405020304" pitchFamily="18" charset="0"/>
              </a:rPr>
              <a:t>ResNet</a:t>
            </a:r>
            <a:r>
              <a:rPr lang="en-GB" sz="2000" b="1"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lvl="1" algn="just"/>
            <a:r>
              <a:rPr lang="en-GB" sz="2000" dirty="0" err="1">
                <a:latin typeface="Times New Roman" panose="02020603050405020304" pitchFamily="18" charset="0"/>
                <a:cs typeface="Times New Roman" panose="02020603050405020304" pitchFamily="18" charset="0"/>
              </a:rPr>
              <a:t>ResNet</a:t>
            </a:r>
            <a:r>
              <a:rPr lang="en-GB" sz="2000" dirty="0">
                <a:latin typeface="Times New Roman" panose="02020603050405020304" pitchFamily="18" charset="0"/>
                <a:cs typeface="Times New Roman" panose="02020603050405020304" pitchFamily="18" charset="0"/>
              </a:rPr>
              <a:t> was selected over other CNN architectures because of its proven depth and efficiency in extracting complex, hierarchical features, particularly in medical imaging. The residual connections in </a:t>
            </a:r>
            <a:r>
              <a:rPr lang="en-GB" sz="2000" dirty="0" err="1">
                <a:latin typeface="Times New Roman" panose="02020603050405020304" pitchFamily="18" charset="0"/>
                <a:cs typeface="Times New Roman" panose="02020603050405020304" pitchFamily="18" charset="0"/>
              </a:rPr>
              <a:t>ResNet</a:t>
            </a:r>
            <a:r>
              <a:rPr lang="en-GB" sz="2000" dirty="0">
                <a:latin typeface="Times New Roman" panose="02020603050405020304" pitchFamily="18" charset="0"/>
                <a:cs typeface="Times New Roman" panose="02020603050405020304" pitchFamily="18" charset="0"/>
              </a:rPr>
              <a:t> help prevent issues like vanishing gradients, enabling stable training even in deep networks. For skin lesion analysis, </a:t>
            </a:r>
            <a:r>
              <a:rPr lang="en-GB" sz="2000" dirty="0" err="1">
                <a:latin typeface="Times New Roman" panose="02020603050405020304" pitchFamily="18" charset="0"/>
                <a:cs typeface="Times New Roman" panose="02020603050405020304" pitchFamily="18" charset="0"/>
              </a:rPr>
              <a:t>ResNet</a:t>
            </a:r>
            <a:r>
              <a:rPr lang="en-GB" sz="2000" dirty="0">
                <a:latin typeface="Times New Roman" panose="02020603050405020304" pitchFamily="18" charset="0"/>
                <a:cs typeface="Times New Roman" panose="02020603050405020304" pitchFamily="18" charset="0"/>
              </a:rPr>
              <a:t> is highly effective at identifying the fine-grained, localized details within images, such as texture and boundary nuances, that are critical for distinguishing cancerous lesions. Its architecture is also well-suited for handling high-resolution medical images, where fine details directly influence classification outcomes.</a:t>
            </a:r>
          </a:p>
        </p:txBody>
      </p:sp>
    </p:spTree>
    <p:extLst>
      <p:ext uri="{BB962C8B-B14F-4D97-AF65-F5344CB8AC3E}">
        <p14:creationId xmlns:p14="http://schemas.microsoft.com/office/powerpoint/2010/main" val="3567057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40E3B-8FC4-E29C-0AE4-31FEC67E9C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52E53-8FF2-ED5D-DC0A-BAC893BF2963}"/>
              </a:ext>
            </a:extLst>
          </p:cNvPr>
          <p:cNvSpPr>
            <a:spLocks noGrp="1"/>
          </p:cNvSpPr>
          <p:nvPr>
            <p:ph type="title"/>
          </p:nvPr>
        </p:nvSpPr>
        <p:spPr>
          <a:xfrm>
            <a:off x="570654" y="137160"/>
            <a:ext cx="8596668" cy="1320800"/>
          </a:xfrm>
        </p:spPr>
        <p:txBody>
          <a:bodyPr/>
          <a:lstStyle/>
          <a:p>
            <a:r>
              <a:rPr lang="en-IN" dirty="0">
                <a:solidFill>
                  <a:schemeClr val="tx1"/>
                </a:solidFill>
                <a:latin typeface="Times New Roman" panose="02020603050405020304" pitchFamily="18" charset="0"/>
                <a:cs typeface="Times New Roman" panose="02020603050405020304" pitchFamily="18" charset="0"/>
              </a:rPr>
              <a:t>Interpretation and Discussion</a:t>
            </a:r>
          </a:p>
        </p:txBody>
      </p:sp>
      <p:sp>
        <p:nvSpPr>
          <p:cNvPr id="3" name="Content Placeholder 2">
            <a:extLst>
              <a:ext uri="{FF2B5EF4-FFF2-40B4-BE49-F238E27FC236}">
                <a16:creationId xmlns:a16="http://schemas.microsoft.com/office/drawing/2014/main" id="{74F41857-9F91-68D4-1AAB-5C7CD88F7210}"/>
              </a:ext>
            </a:extLst>
          </p:cNvPr>
          <p:cNvSpPr>
            <a:spLocks noGrp="1"/>
          </p:cNvSpPr>
          <p:nvPr>
            <p:ph idx="1"/>
          </p:nvPr>
        </p:nvSpPr>
        <p:spPr>
          <a:xfrm>
            <a:off x="570654" y="797560"/>
            <a:ext cx="10310706" cy="5847080"/>
          </a:xfrm>
        </p:spPr>
        <p:txBody>
          <a:bodyPr>
            <a:noAutofit/>
          </a:bodyPr>
          <a:lstStyle/>
          <a:p>
            <a:pPr algn="just"/>
            <a:r>
              <a:rPr lang="en-GB" sz="2000" b="1" dirty="0">
                <a:latin typeface="Times New Roman" panose="02020603050405020304" pitchFamily="18" charset="0"/>
                <a:cs typeface="Times New Roman" panose="02020603050405020304" pitchFamily="18" charset="0"/>
              </a:rPr>
              <a:t>Why Use Vision Transformers?</a:t>
            </a:r>
            <a:endParaRPr lang="en-GB" sz="2000" dirty="0">
              <a:latin typeface="Times New Roman" panose="02020603050405020304" pitchFamily="18" charset="0"/>
              <a:cs typeface="Times New Roman" panose="02020603050405020304" pitchFamily="18" charset="0"/>
            </a:endParaRPr>
          </a:p>
          <a:p>
            <a:pPr lvl="1" algn="just"/>
            <a:r>
              <a:rPr lang="en-GB" sz="2000" dirty="0">
                <a:latin typeface="Times New Roman" panose="02020603050405020304" pitchFamily="18" charset="0"/>
                <a:cs typeface="Times New Roman" panose="02020603050405020304" pitchFamily="18" charset="0"/>
              </a:rPr>
              <a:t>Vision Transformers (</a:t>
            </a:r>
            <a:r>
              <a:rPr lang="en-GB" sz="2000" dirty="0" err="1">
                <a:latin typeface="Times New Roman" panose="02020603050405020304" pitchFamily="18" charset="0"/>
                <a:cs typeface="Times New Roman" panose="02020603050405020304" pitchFamily="18" charset="0"/>
              </a:rPr>
              <a:t>ViTs</a:t>
            </a:r>
            <a:r>
              <a:rPr lang="en-GB" sz="2000" dirty="0">
                <a:latin typeface="Times New Roman" panose="02020603050405020304" pitchFamily="18" charset="0"/>
                <a:cs typeface="Times New Roman" panose="02020603050405020304" pitchFamily="18" charset="0"/>
              </a:rPr>
              <a:t>) bring an additional advantage by capturing long-range dependencies and spatial hierarchies through their self-attention mechanism. In skin lesion classification, understanding the global structure and spatial relationships—such as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texture, and shape across different regions—is crucial for accuracy. </a:t>
            </a:r>
            <a:r>
              <a:rPr lang="en-GB" sz="2000" dirty="0" err="1">
                <a:latin typeface="Times New Roman" panose="02020603050405020304" pitchFamily="18" charset="0"/>
                <a:cs typeface="Times New Roman" panose="02020603050405020304" pitchFamily="18" charset="0"/>
              </a:rPr>
              <a:t>ViTs</a:t>
            </a:r>
            <a:r>
              <a:rPr lang="en-GB" sz="2000" dirty="0">
                <a:latin typeface="Times New Roman" panose="02020603050405020304" pitchFamily="18" charset="0"/>
                <a:cs typeface="Times New Roman" panose="02020603050405020304" pitchFamily="18" charset="0"/>
              </a:rPr>
              <a:t> dynamically weigh these areas, identifying subtle yet significant patterns that CNNs alone may overlook. This makes </a:t>
            </a:r>
            <a:r>
              <a:rPr lang="en-GB" sz="2000" dirty="0" err="1">
                <a:latin typeface="Times New Roman" panose="02020603050405020304" pitchFamily="18" charset="0"/>
                <a:cs typeface="Times New Roman" panose="02020603050405020304" pitchFamily="18" charset="0"/>
              </a:rPr>
              <a:t>ViTs</a:t>
            </a:r>
            <a:r>
              <a:rPr lang="en-GB" sz="2000" dirty="0">
                <a:latin typeface="Times New Roman" panose="02020603050405020304" pitchFamily="18" charset="0"/>
                <a:cs typeface="Times New Roman" panose="02020603050405020304" pitchFamily="18" charset="0"/>
              </a:rPr>
              <a:t> especially valuable for complex medical imaging, where subtle distinctions are key. By integrating </a:t>
            </a:r>
            <a:r>
              <a:rPr lang="en-GB" sz="2000" dirty="0" err="1">
                <a:latin typeface="Times New Roman" panose="02020603050405020304" pitchFamily="18" charset="0"/>
                <a:cs typeface="Times New Roman" panose="02020603050405020304" pitchFamily="18" charset="0"/>
              </a:rPr>
              <a:t>ViTs</a:t>
            </a:r>
            <a:r>
              <a:rPr lang="en-GB" sz="2000" dirty="0">
                <a:latin typeface="Times New Roman" panose="02020603050405020304" pitchFamily="18" charset="0"/>
                <a:cs typeface="Times New Roman" panose="02020603050405020304" pitchFamily="18" charset="0"/>
              </a:rPr>
              <a:t> with </a:t>
            </a:r>
            <a:r>
              <a:rPr lang="en-GB" sz="2000" dirty="0" err="1">
                <a:latin typeface="Times New Roman" panose="02020603050405020304" pitchFamily="18" charset="0"/>
                <a:cs typeface="Times New Roman" panose="02020603050405020304" pitchFamily="18" charset="0"/>
              </a:rPr>
              <a:t>ResNet</a:t>
            </a:r>
            <a:r>
              <a:rPr lang="en-GB" sz="2000" dirty="0">
                <a:latin typeface="Times New Roman" panose="02020603050405020304" pitchFamily="18" charset="0"/>
                <a:cs typeface="Times New Roman" panose="02020603050405020304" pitchFamily="18" charset="0"/>
              </a:rPr>
              <a:t>, the model benefits from both precise local feature extraction and a comprehensive global perspective, creating a robust classifier for skin cancer detection.</a:t>
            </a:r>
          </a:p>
          <a:p>
            <a:pPr algn="just"/>
            <a:r>
              <a:rPr lang="en-GB" sz="2000" b="1" dirty="0">
                <a:latin typeface="Times New Roman" panose="02020603050405020304" pitchFamily="18" charset="0"/>
                <a:cs typeface="Times New Roman" panose="02020603050405020304" pitchFamily="18" charset="0"/>
              </a:rPr>
              <a:t>Accuracy Improvement and Limitations</a:t>
            </a:r>
            <a:endParaRPr lang="en-GB" sz="2000" dirty="0">
              <a:latin typeface="Times New Roman" panose="02020603050405020304" pitchFamily="18" charset="0"/>
              <a:cs typeface="Times New Roman" panose="02020603050405020304" pitchFamily="18" charset="0"/>
            </a:endParaRPr>
          </a:p>
          <a:p>
            <a:pPr lvl="1" algn="just"/>
            <a:r>
              <a:rPr lang="en-GB" sz="2000" dirty="0">
                <a:latin typeface="Times New Roman" panose="02020603050405020304" pitchFamily="18" charset="0"/>
                <a:cs typeface="Times New Roman" panose="02020603050405020304" pitchFamily="18" charset="0"/>
              </a:rPr>
              <a:t>The combination of </a:t>
            </a:r>
            <a:r>
              <a:rPr lang="en-GB" sz="2000" dirty="0" err="1">
                <a:latin typeface="Times New Roman" panose="02020603050405020304" pitchFamily="18" charset="0"/>
                <a:cs typeface="Times New Roman" panose="02020603050405020304" pitchFamily="18" charset="0"/>
              </a:rPr>
              <a:t>ResNet’s</a:t>
            </a:r>
            <a:r>
              <a:rPr lang="en-GB" sz="2000" dirty="0">
                <a:latin typeface="Times New Roman" panose="02020603050405020304" pitchFamily="18" charset="0"/>
                <a:cs typeface="Times New Roman" panose="02020603050405020304" pitchFamily="18" charset="0"/>
              </a:rPr>
              <a:t> proficiency in capturing local texture details with the Vision Transformer’s global </a:t>
            </a:r>
            <a:r>
              <a:rPr lang="en-GB" sz="2000" dirty="0" err="1">
                <a:latin typeface="Times New Roman" panose="02020603050405020304" pitchFamily="18" charset="0"/>
                <a:cs typeface="Times New Roman" panose="02020603050405020304" pitchFamily="18" charset="0"/>
              </a:rPr>
              <a:t>modeling</a:t>
            </a:r>
            <a:r>
              <a:rPr lang="en-GB" sz="2000" dirty="0">
                <a:latin typeface="Times New Roman" panose="02020603050405020304" pitchFamily="18" charset="0"/>
                <a:cs typeface="Times New Roman" panose="02020603050405020304" pitchFamily="18" charset="0"/>
              </a:rPr>
              <a:t> capabilities enhances the accuracy of skin cancer classification. This integration results in a richer feature representation than either model alone, improving robustness and performance, especially on diverse datasets. However, the hybrid approach has limitations, including high computational demands and increased training time, as both architectures are resource-intensive. Balancing these requirements while maintaining efficiency is an important consideration for practical deployment..</a:t>
            </a:r>
          </a:p>
          <a:p>
            <a:pPr lvl="1"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116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2FCB0-A82D-D0AC-178D-113F4BE05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F839E-4EC9-950D-FD6A-C9BA4EF6D0D4}"/>
              </a:ext>
            </a:extLst>
          </p:cNvPr>
          <p:cNvSpPr>
            <a:spLocks noGrp="1"/>
          </p:cNvSpPr>
          <p:nvPr>
            <p:ph type="title"/>
          </p:nvPr>
        </p:nvSpPr>
        <p:spPr>
          <a:xfrm>
            <a:off x="570654" y="137160"/>
            <a:ext cx="8596668" cy="1320800"/>
          </a:xfrm>
        </p:spPr>
        <p:txBody>
          <a:bodyPr/>
          <a:lstStyle/>
          <a:p>
            <a:r>
              <a:rPr lang="en-IN" dirty="0">
                <a:solidFill>
                  <a:schemeClr val="tx1"/>
                </a:solidFill>
                <a:latin typeface="Times New Roman" panose="02020603050405020304" pitchFamily="18" charset="0"/>
                <a:cs typeface="Times New Roman" panose="02020603050405020304" pitchFamily="18" charset="0"/>
              </a:rPr>
              <a:t>Interpretation and Discussion</a:t>
            </a:r>
          </a:p>
        </p:txBody>
      </p:sp>
      <p:sp>
        <p:nvSpPr>
          <p:cNvPr id="3" name="Content Placeholder 2">
            <a:extLst>
              <a:ext uri="{FF2B5EF4-FFF2-40B4-BE49-F238E27FC236}">
                <a16:creationId xmlns:a16="http://schemas.microsoft.com/office/drawing/2014/main" id="{440227CF-FF17-363B-8950-887527B64DEF}"/>
              </a:ext>
            </a:extLst>
          </p:cNvPr>
          <p:cNvSpPr>
            <a:spLocks noGrp="1"/>
          </p:cNvSpPr>
          <p:nvPr>
            <p:ph idx="1"/>
          </p:nvPr>
        </p:nvSpPr>
        <p:spPr>
          <a:xfrm>
            <a:off x="570654" y="797560"/>
            <a:ext cx="10310706" cy="5847080"/>
          </a:xfrm>
        </p:spPr>
        <p:txBody>
          <a:bodyPr>
            <a:noAutofit/>
          </a:bodyPr>
          <a:lstStyle/>
          <a:p>
            <a:pPr algn="just"/>
            <a:r>
              <a:rPr lang="en-GB" sz="2000" b="1" dirty="0">
                <a:latin typeface="Times New Roman" panose="02020603050405020304" pitchFamily="18" charset="0"/>
                <a:cs typeface="Times New Roman" panose="02020603050405020304" pitchFamily="18" charset="0"/>
              </a:rPr>
              <a:t>Data Imbalance and Mitigation Techniques</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A common limitation in medical imaging datasets, including skin lesion data, is class imbalance, where benign lesions may far outnumber malignant ones. This imbalance can lead the model to be biased toward the majority class, reducing classification accuracy for minority classes. To address this, we will implement several techniques, including:</a:t>
            </a:r>
          </a:p>
          <a:p>
            <a:pPr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Class Weighting:</a:t>
            </a:r>
            <a:r>
              <a:rPr lang="en-GB" sz="2000" dirty="0">
                <a:latin typeface="Times New Roman" panose="02020603050405020304" pitchFamily="18" charset="0"/>
                <a:cs typeface="Times New Roman" panose="02020603050405020304" pitchFamily="18" charset="0"/>
              </a:rPr>
              <a:t> Adjusting class weights during training to give more emphasis to underrepresented classes.</a:t>
            </a:r>
          </a:p>
          <a:p>
            <a:pPr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Oversampling and </a:t>
            </a:r>
            <a:r>
              <a:rPr lang="en-GB" sz="2000" b="1" dirty="0" err="1">
                <a:latin typeface="Times New Roman" panose="02020603050405020304" pitchFamily="18" charset="0"/>
                <a:cs typeface="Times New Roman" panose="02020603050405020304" pitchFamily="18" charset="0"/>
              </a:rPr>
              <a:t>Undersampling</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Increasing the representation of minority class samples through duplication or reducing majority class samples to create a more balanced dataset.</a:t>
            </a:r>
          </a:p>
          <a:p>
            <a:pPr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Synthetic Data Generation:</a:t>
            </a:r>
            <a:r>
              <a:rPr lang="en-GB" sz="2000" dirty="0">
                <a:latin typeface="Times New Roman" panose="02020603050405020304" pitchFamily="18" charset="0"/>
                <a:cs typeface="Times New Roman" panose="02020603050405020304" pitchFamily="18" charset="0"/>
              </a:rPr>
              <a:t> Using techniques like SMOTE (Synthetic Minority Over-sampling Technique) or GANs (Generative Adversarial Networks) to create synthetic samples for the minority class, enhancing the model’s exposure to diverse examples. These approaches aim to create a balanced representation in the training process, leading to a more fair and accurate model.</a:t>
            </a:r>
          </a:p>
          <a:p>
            <a:pPr algn="just"/>
            <a:r>
              <a:rPr lang="en-GB" sz="2000" dirty="0">
                <a:latin typeface="Times New Roman" panose="02020603050405020304" pitchFamily="18" charset="0"/>
                <a:cs typeface="Times New Roman" panose="02020603050405020304" pitchFamily="18" charset="0"/>
              </a:rPr>
              <a:t>By combining </a:t>
            </a:r>
            <a:r>
              <a:rPr lang="en-GB" sz="2000" dirty="0" err="1">
                <a:latin typeface="Times New Roman" panose="02020603050405020304" pitchFamily="18" charset="0"/>
                <a:cs typeface="Times New Roman" panose="02020603050405020304" pitchFamily="18" charset="0"/>
              </a:rPr>
              <a:t>ResNet’s</a:t>
            </a:r>
            <a:r>
              <a:rPr lang="en-GB" sz="2000" dirty="0">
                <a:latin typeface="Times New Roman" panose="02020603050405020304" pitchFamily="18" charset="0"/>
                <a:cs typeface="Times New Roman" panose="02020603050405020304" pitchFamily="18" charset="0"/>
              </a:rPr>
              <a:t> effective local feature extraction with Vision Transformers’ global perspective, this approach truly represents "the best of both worlds," enabling both localized and broad feature analysis within a unified model.</a:t>
            </a:r>
          </a:p>
          <a:p>
            <a:pPr algn="just"/>
            <a:endParaRPr lang="en-GB" sz="2000" b="1"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826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E2FB5-8578-CBD8-1E81-D96676135F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7C696-2D18-3B44-A33D-68AC07145A97}"/>
              </a:ext>
            </a:extLst>
          </p:cNvPr>
          <p:cNvSpPr>
            <a:spLocks noGrp="1"/>
          </p:cNvSpPr>
          <p:nvPr>
            <p:ph type="title"/>
          </p:nvPr>
        </p:nvSpPr>
        <p:spPr>
          <a:xfrm>
            <a:off x="570654" y="137160"/>
            <a:ext cx="8596668" cy="1320800"/>
          </a:xfrm>
        </p:spPr>
        <p:txBody>
          <a:bodyPr/>
          <a:lstStyle/>
          <a:p>
            <a:r>
              <a:rPr lang="en-IN" dirty="0">
                <a:solidFill>
                  <a:schemeClr val="tx1"/>
                </a:solidFill>
                <a:latin typeface="Times New Roman" panose="02020603050405020304" pitchFamily="18" charset="0"/>
                <a:cs typeface="Times New Roman" panose="02020603050405020304" pitchFamily="18" charset="0"/>
              </a:rPr>
              <a:t>Interpretation and Discussion</a:t>
            </a:r>
          </a:p>
        </p:txBody>
      </p:sp>
      <p:sp>
        <p:nvSpPr>
          <p:cNvPr id="3" name="Content Placeholder 2">
            <a:extLst>
              <a:ext uri="{FF2B5EF4-FFF2-40B4-BE49-F238E27FC236}">
                <a16:creationId xmlns:a16="http://schemas.microsoft.com/office/drawing/2014/main" id="{EA0C70D3-E7E2-A672-B1BB-73363298F08A}"/>
              </a:ext>
            </a:extLst>
          </p:cNvPr>
          <p:cNvSpPr>
            <a:spLocks noGrp="1"/>
          </p:cNvSpPr>
          <p:nvPr>
            <p:ph idx="1"/>
          </p:nvPr>
        </p:nvSpPr>
        <p:spPr>
          <a:xfrm>
            <a:off x="570654" y="797560"/>
            <a:ext cx="10310706" cy="5847080"/>
          </a:xfrm>
        </p:spPr>
        <p:txBody>
          <a:bodyPr>
            <a:noAutofit/>
          </a:bodyPr>
          <a:lstStyle/>
          <a:p>
            <a:pPr algn="just"/>
            <a:r>
              <a:rPr lang="en-GB" sz="2000" b="1" dirty="0">
                <a:latin typeface="Times New Roman" panose="02020603050405020304" pitchFamily="18" charset="0"/>
                <a:cs typeface="Times New Roman" panose="02020603050405020304" pitchFamily="18" charset="0"/>
              </a:rPr>
              <a:t>Future Direction</a:t>
            </a:r>
            <a:endParaRPr lang="en-GB" sz="2000" dirty="0">
              <a:latin typeface="Times New Roman" panose="02020603050405020304" pitchFamily="18" charset="0"/>
              <a:cs typeface="Times New Roman" panose="02020603050405020304" pitchFamily="18" charset="0"/>
            </a:endParaRPr>
          </a:p>
          <a:p>
            <a:pPr lvl="1" algn="just"/>
            <a:r>
              <a:rPr lang="en-GB" sz="2000" dirty="0">
                <a:latin typeface="Times New Roman" panose="02020603050405020304" pitchFamily="18" charset="0"/>
                <a:cs typeface="Times New Roman" panose="02020603050405020304" pitchFamily="18" charset="0"/>
              </a:rPr>
              <a:t>Future work could focus on optimizing this hybrid architecture to reduce computational overhead, making it more suitable for real-time clinical applications. Additionally, exploring advanced attention mechanisms and dynamic augmentation strategies may enhance the model’s interpretability and adaptability further. Extending this model to other areas of medical imaging could broaden its impact, providing benefits across different diagnostic domains beyond skin cancer.</a:t>
            </a:r>
          </a:p>
          <a:p>
            <a:pPr algn="just"/>
            <a:endParaRPr lang="en-GB" sz="2000" b="1"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621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55AC-8D9A-41DD-5056-9E0CB44D342C}"/>
              </a:ext>
            </a:extLst>
          </p:cNvPr>
          <p:cNvSpPr>
            <a:spLocks noGrp="1"/>
          </p:cNvSpPr>
          <p:nvPr>
            <p:ph type="title"/>
          </p:nvPr>
        </p:nvSpPr>
        <p:spPr>
          <a:xfrm>
            <a:off x="744711" y="313623"/>
            <a:ext cx="8596668" cy="1320800"/>
          </a:xfrm>
        </p:spPr>
        <p:txBody>
          <a:bodyPr/>
          <a:lstStyle/>
          <a:p>
            <a:r>
              <a:rPr lang="en-US" dirty="0">
                <a:solidFill>
                  <a:schemeClr val="tx1"/>
                </a:solidFill>
                <a:latin typeface="Times New Roman" panose="02020603050405020304" pitchFamily="18" charset="0"/>
                <a:cs typeface="Times New Roman" panose="02020603050405020304" pitchFamily="18" charset="0"/>
              </a:rPr>
              <a:t>What is to be done next / remaining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44B183-A031-BE16-B1D2-1C2C1F579D12}"/>
              </a:ext>
            </a:extLst>
          </p:cNvPr>
          <p:cNvSpPr>
            <a:spLocks noGrp="1"/>
          </p:cNvSpPr>
          <p:nvPr>
            <p:ph idx="1"/>
          </p:nvPr>
        </p:nvSpPr>
        <p:spPr>
          <a:xfrm>
            <a:off x="677334" y="1289785"/>
            <a:ext cx="8596668" cy="5254592"/>
          </a:xfrm>
        </p:spPr>
        <p:txBody>
          <a:bodyPr>
            <a:noAutofit/>
          </a:bodyPr>
          <a:lstStyle/>
          <a:p>
            <a:pPr algn="just"/>
            <a:r>
              <a:rPr lang="en-GB" sz="2000" dirty="0">
                <a:latin typeface="Times New Roman" panose="02020603050405020304" pitchFamily="18" charset="0"/>
                <a:cs typeface="Times New Roman" panose="02020603050405020304" pitchFamily="18" charset="0"/>
              </a:rPr>
              <a:t>To enhance accuracy and tackle class imbalance in skin cancer detection, the following strategies are recommended:</a:t>
            </a:r>
          </a:p>
          <a:p>
            <a:pPr algn="just">
              <a:buFont typeface="+mj-lt"/>
              <a:buAutoNum type="arabicPeriod"/>
            </a:pPr>
            <a:r>
              <a:rPr lang="en-GB" sz="2000" b="1" dirty="0">
                <a:latin typeface="Times New Roman" panose="02020603050405020304" pitchFamily="18" charset="0"/>
                <a:cs typeface="Times New Roman" panose="02020603050405020304" pitchFamily="18" charset="0"/>
              </a:rPr>
              <a:t>Advanced Data Augmentation</a:t>
            </a:r>
            <a:r>
              <a:rPr lang="en-GB" sz="2000" dirty="0">
                <a:latin typeface="Times New Roman" panose="02020603050405020304" pitchFamily="18" charset="0"/>
                <a:cs typeface="Times New Roman" panose="02020603050405020304" pitchFamily="18" charset="0"/>
              </a:rPr>
              <a:t>: Add Gaussian noise, </a:t>
            </a:r>
            <a:r>
              <a:rPr lang="en-GB" sz="2000" dirty="0" err="1">
                <a:latin typeface="Times New Roman" panose="02020603050405020304" pitchFamily="18" charset="0"/>
                <a:cs typeface="Times New Roman" panose="02020603050405020304" pitchFamily="18" charset="0"/>
              </a:rPr>
              <a:t>CutMix</a:t>
            </a:r>
            <a:r>
              <a:rPr lang="en-GB" sz="2000" dirty="0">
                <a:latin typeface="Times New Roman" panose="02020603050405020304" pitchFamily="18" charset="0"/>
                <a:cs typeface="Times New Roman" panose="02020603050405020304" pitchFamily="18" charset="0"/>
              </a:rPr>
              <a:t>, and </a:t>
            </a:r>
            <a:r>
              <a:rPr lang="en-GB" sz="2000" dirty="0" err="1">
                <a:latin typeface="Times New Roman" panose="02020603050405020304" pitchFamily="18" charset="0"/>
                <a:cs typeface="Times New Roman" panose="02020603050405020304" pitchFamily="18" charset="0"/>
              </a:rPr>
              <a:t>MixUp</a:t>
            </a:r>
            <a:r>
              <a:rPr lang="en-GB" sz="2000" dirty="0">
                <a:latin typeface="Times New Roman" panose="02020603050405020304" pitchFamily="18" charset="0"/>
                <a:cs typeface="Times New Roman" panose="02020603050405020304" pitchFamily="18" charset="0"/>
              </a:rPr>
              <a:t> to create more diverse training samples. Use class-balanced sampling to ensure equal representation of benign and malignant lesions in each batch.</a:t>
            </a:r>
          </a:p>
          <a:p>
            <a:pPr algn="just">
              <a:buFont typeface="+mj-lt"/>
              <a:buAutoNum type="arabicPeriod"/>
            </a:pPr>
            <a:r>
              <a:rPr lang="en-GB" sz="2000" b="1" dirty="0">
                <a:latin typeface="Times New Roman" panose="02020603050405020304" pitchFamily="18" charset="0"/>
                <a:cs typeface="Times New Roman" panose="02020603050405020304" pitchFamily="18" charset="0"/>
              </a:rPr>
              <a:t>Enhanced Sampling Techniques</a:t>
            </a:r>
            <a:r>
              <a:rPr lang="en-GB" sz="2000" dirty="0">
                <a:latin typeface="Times New Roman" panose="02020603050405020304" pitchFamily="18" charset="0"/>
                <a:cs typeface="Times New Roman" panose="02020603050405020304" pitchFamily="18" charset="0"/>
              </a:rPr>
              <a:t>: Implement SMOTE for structured data, and use Focal Loss to focus on hard-to-classify examples, improving sensitivity to minority classes.</a:t>
            </a:r>
          </a:p>
          <a:p>
            <a:pPr algn="just">
              <a:buFont typeface="+mj-lt"/>
              <a:buAutoNum type="arabicPeriod"/>
            </a:pPr>
            <a:r>
              <a:rPr lang="en-GB" sz="2000" b="1" dirty="0">
                <a:latin typeface="Times New Roman" panose="02020603050405020304" pitchFamily="18" charset="0"/>
                <a:cs typeface="Times New Roman" panose="02020603050405020304" pitchFamily="18" charset="0"/>
              </a:rPr>
              <a:t>Model Optimization</a:t>
            </a:r>
            <a:r>
              <a:rPr lang="en-GB" sz="2000" dirty="0">
                <a:latin typeface="Times New Roman" panose="02020603050405020304" pitchFamily="18" charset="0"/>
                <a:cs typeface="Times New Roman" panose="02020603050405020304" pitchFamily="18" charset="0"/>
              </a:rPr>
              <a:t>: Fine-tune </a:t>
            </a:r>
            <a:r>
              <a:rPr lang="en-GB" sz="2000" dirty="0" err="1">
                <a:latin typeface="Times New Roman" panose="02020603050405020304" pitchFamily="18" charset="0"/>
                <a:cs typeface="Times New Roman" panose="02020603050405020304" pitchFamily="18" charset="0"/>
              </a:rPr>
              <a:t>ResNet</a:t>
            </a:r>
            <a:r>
              <a:rPr lang="en-GB" sz="2000" dirty="0">
                <a:latin typeface="Times New Roman" panose="02020603050405020304" pitchFamily="18" charset="0"/>
                <a:cs typeface="Times New Roman" panose="02020603050405020304" pitchFamily="18" charset="0"/>
              </a:rPr>
              <a:t> and Vision Transformer layers, add attention mechanisms, and conduct hyperparameter tuning. Testing performance with the new augmentation and sampling strategies will reveal their impact on model robustness.</a:t>
            </a:r>
          </a:p>
          <a:p>
            <a:pPr algn="just">
              <a:buFont typeface="+mj-lt"/>
              <a:buAutoNum type="arabicPeriod"/>
            </a:pPr>
            <a:r>
              <a:rPr lang="en-GB" sz="2000" b="1" dirty="0">
                <a:latin typeface="Times New Roman" panose="02020603050405020304" pitchFamily="18" charset="0"/>
                <a:cs typeface="Times New Roman" panose="02020603050405020304" pitchFamily="18" charset="0"/>
              </a:rPr>
              <a:t>Future Directions</a:t>
            </a:r>
            <a:r>
              <a:rPr lang="en-GB" sz="2000" dirty="0">
                <a:latin typeface="Times New Roman" panose="02020603050405020304" pitchFamily="18" charset="0"/>
                <a:cs typeface="Times New Roman" panose="02020603050405020304" pitchFamily="18" charset="0"/>
              </a:rPr>
              <a:t>: Test the model in real-time clinical settings, explore multimodal approaches by integrating patient data, and compress the model for efficient deployment on mobile devices.</a:t>
            </a:r>
          </a:p>
        </p:txBody>
      </p:sp>
    </p:spTree>
    <p:extLst>
      <p:ext uri="{BB962C8B-B14F-4D97-AF65-F5344CB8AC3E}">
        <p14:creationId xmlns:p14="http://schemas.microsoft.com/office/powerpoint/2010/main" val="371362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8F5C-93BA-0C1E-F533-87BA6124C8D6}"/>
              </a:ext>
            </a:extLst>
          </p:cNvPr>
          <p:cNvSpPr>
            <a:spLocks noGrp="1"/>
          </p:cNvSpPr>
          <p:nvPr>
            <p:ph type="title"/>
          </p:nvPr>
        </p:nvSpPr>
        <p:spPr>
          <a:xfrm>
            <a:off x="810499" y="682668"/>
            <a:ext cx="8596668" cy="622384"/>
          </a:xfrm>
        </p:spPr>
        <p:txBody>
          <a:bodyPr>
            <a:normAutofit fontScale="90000"/>
          </a:bodyPr>
          <a:lstStyle/>
          <a:p>
            <a:pPr algn="just"/>
            <a:r>
              <a:rPr lang="en-IN" dirty="0">
                <a:solidFill>
                  <a:schemeClr val="tx1"/>
                </a:solidFill>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FAB1BBCE-805E-D7D3-B0A5-473FD868D4B1}"/>
              </a:ext>
            </a:extLst>
          </p:cNvPr>
          <p:cNvSpPr>
            <a:spLocks noGrp="1" noChangeArrowheads="1"/>
          </p:cNvSpPr>
          <p:nvPr>
            <p:ph idx="1"/>
          </p:nvPr>
        </p:nvSpPr>
        <p:spPr bwMode="auto">
          <a:xfrm>
            <a:off x="677863" y="1320754"/>
            <a:ext cx="10090751" cy="4737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ts val="12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Skin cancer, especially melanoma, is one of the fastest-growing cancer types globally.</a:t>
            </a:r>
          </a:p>
          <a:p>
            <a:pPr marL="0" marR="0" lvl="0" indent="0" algn="just" defTabSz="914400" rtl="0" eaLnBrk="0" fontAlgn="base" latinLnBrk="0" hangingPunct="0">
              <a:lnSpc>
                <a:spcPct val="100000"/>
              </a:lnSpc>
              <a:spcBef>
                <a:spcPct val="0"/>
              </a:spcBef>
              <a:spcAft>
                <a:spcPts val="12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detection is critical for improving survival rates.</a:t>
            </a:r>
          </a:p>
          <a:p>
            <a:pPr marL="0" marR="0" lvl="0" indent="0" algn="just" defTabSz="914400" rtl="0" eaLnBrk="0" fontAlgn="base" latinLnBrk="0" hangingPunct="0">
              <a:lnSpc>
                <a:spcPct val="100000"/>
              </a:lnSpc>
              <a:spcBef>
                <a:spcPct val="0"/>
              </a:spcBef>
              <a:spcAft>
                <a:spcPts val="12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methods (visual exams and biopsies) can be time-consuming, invasive, and less accessible in rural/underserved areas.</a:t>
            </a:r>
          </a:p>
          <a:p>
            <a:pPr marL="0" marR="0" lvl="0" indent="0" algn="just" defTabSz="914400" rtl="0" eaLnBrk="0" fontAlgn="base" latinLnBrk="0" hangingPunct="0">
              <a:lnSpc>
                <a:spcPct val="100000"/>
              </a:lnSpc>
              <a:spcBef>
                <a:spcPct val="0"/>
              </a:spcBef>
              <a:spcAft>
                <a:spcPts val="12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Delayed diagnosis can reduce treatment effectiveness and burden healthcare systems.</a:t>
            </a:r>
          </a:p>
          <a:p>
            <a:pPr marL="0" marR="0" lvl="0" indent="0" algn="just" defTabSz="914400" rtl="0" eaLnBrk="0" fontAlgn="base" latinLnBrk="0" hangingPunct="0">
              <a:lnSpc>
                <a:spcPct val="100000"/>
              </a:lnSpc>
              <a:spcBef>
                <a:spcPct val="0"/>
              </a:spcBef>
              <a:spcAft>
                <a:spcPts val="12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and image processing advancements offer solutions for early, non-invasive detection through automated skin image analysis.</a:t>
            </a:r>
          </a:p>
          <a:p>
            <a:pPr marL="0" marR="0" lvl="0" indent="0" algn="just" defTabSz="914400" rtl="0" eaLnBrk="0" fontAlgn="base" latinLnBrk="0" hangingPunct="0">
              <a:lnSpc>
                <a:spcPct val="100000"/>
              </a:lnSpc>
              <a:spcBef>
                <a:spcPct val="0"/>
              </a:spcBef>
              <a:spcAft>
                <a:spcPts val="12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include ensuring diagnostic accuracy across diverse populations and integrating tools into existing healthcare systems.</a:t>
            </a:r>
          </a:p>
          <a:p>
            <a:pPr marL="0" marR="0" lvl="0" indent="0" algn="just" defTabSz="914400" rtl="0" eaLnBrk="0" fontAlgn="base" latinLnBrk="0" hangingPunct="0">
              <a:lnSpc>
                <a:spcPct val="100000"/>
              </a:lnSpc>
              <a:spcBef>
                <a:spcPct val="0"/>
              </a:spcBef>
              <a:spcAft>
                <a:spcPts val="12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Overcoming these issues can make skin cancer detection more accessible and improve early diagnosis and management globally.</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1946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7049-C582-A13A-78D9-2282B68512F5}"/>
              </a:ext>
            </a:extLst>
          </p:cNvPr>
          <p:cNvSpPr>
            <a:spLocks noGrp="1"/>
          </p:cNvSpPr>
          <p:nvPr>
            <p:ph type="title"/>
          </p:nvPr>
        </p:nvSpPr>
        <p:spPr>
          <a:xfrm>
            <a:off x="565039" y="1203158"/>
            <a:ext cx="8596668" cy="1320800"/>
          </a:xfrm>
        </p:spPr>
        <p:txBody>
          <a:bodyPr/>
          <a:lstStyle/>
          <a:p>
            <a:r>
              <a:rPr lang="en-IN" dirty="0">
                <a:solidFill>
                  <a:schemeClr val="tx1"/>
                </a:solidFill>
                <a:latin typeface="Times New Roman" panose="02020603050405020304" pitchFamily="18" charset="0"/>
                <a:cs typeface="Times New Roman" panose="02020603050405020304" pitchFamily="18" charset="0"/>
              </a:rPr>
              <a:t>Research Paper Status</a:t>
            </a:r>
          </a:p>
        </p:txBody>
      </p:sp>
      <p:sp>
        <p:nvSpPr>
          <p:cNvPr id="3" name="Content Placeholder 2">
            <a:extLst>
              <a:ext uri="{FF2B5EF4-FFF2-40B4-BE49-F238E27FC236}">
                <a16:creationId xmlns:a16="http://schemas.microsoft.com/office/drawing/2014/main" id="{7E4D72E6-F915-21E7-6470-0776389E962C}"/>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Introduction, Abstract, Literature survey, Methodology, and References completed. </a:t>
            </a:r>
          </a:p>
          <a:p>
            <a:r>
              <a:rPr lang="en-US" sz="2200" dirty="0">
                <a:latin typeface="Times New Roman" panose="02020603050405020304" pitchFamily="18" charset="0"/>
                <a:cs typeface="Times New Roman" panose="02020603050405020304" pitchFamily="18" charset="0"/>
              </a:rPr>
              <a:t>Results and Conclusion pending.</a:t>
            </a:r>
          </a:p>
        </p:txBody>
      </p:sp>
    </p:spTree>
    <p:extLst>
      <p:ext uri="{BB962C8B-B14F-4D97-AF65-F5344CB8AC3E}">
        <p14:creationId xmlns:p14="http://schemas.microsoft.com/office/powerpoint/2010/main" val="1139436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2B74-68AE-4ECE-8F1D-EEE1D46C8536}"/>
              </a:ext>
            </a:extLst>
          </p:cNvPr>
          <p:cNvSpPr>
            <a:spLocks noGrp="1"/>
          </p:cNvSpPr>
          <p:nvPr>
            <p:ph type="title"/>
          </p:nvPr>
        </p:nvSpPr>
        <p:spPr>
          <a:xfrm>
            <a:off x="677334" y="50800"/>
            <a:ext cx="8596668" cy="1320800"/>
          </a:xfrm>
        </p:spPr>
        <p:txBody>
          <a:bodyPr/>
          <a:lstStyle/>
          <a:p>
            <a:r>
              <a:rPr lang="en-IN"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9340AFC-A2B6-A2EC-2E05-ED32324F2594}"/>
              </a:ext>
            </a:extLst>
          </p:cNvPr>
          <p:cNvSpPr>
            <a:spLocks noGrp="1"/>
          </p:cNvSpPr>
          <p:nvPr>
            <p:ph idx="1"/>
          </p:nvPr>
        </p:nvSpPr>
        <p:spPr>
          <a:xfrm>
            <a:off x="540173" y="508000"/>
            <a:ext cx="10974493" cy="4978400"/>
          </a:xfrm>
        </p:spPr>
        <p:txBody>
          <a:bodyPr>
            <a:noAutofit/>
          </a:bodyPr>
          <a:lstStyle/>
          <a:p>
            <a:pPr marL="342900" lvl="0" indent="-342900" algn="just">
              <a:lnSpc>
                <a:spcPct val="107000"/>
              </a:lnSpc>
              <a:buFont typeface="+mj-lt"/>
              <a:buAutoNum type="arabicPeriod"/>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Imran, A., Nasir, A., Bilal, M., Sun, G., &amp;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Alzahrani</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A. J. (2022). Skin Cancer Detection Using Combined Decision Fusion Strategies with Pretrained Deep Models. IEEE Access. </a:t>
            </a:r>
          </a:p>
          <a:p>
            <a:pPr marL="342900" lvl="0" indent="-342900" algn="just">
              <a:lnSpc>
                <a:spcPct val="107000"/>
              </a:lnSpc>
              <a:buFont typeface="+mj-lt"/>
              <a:buAutoNum type="arabicPeriod"/>
            </a:pP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Ashraf, R., et al. (2020). Region-of-Interest Based Transfer Learning Assisted Framework for Skin Cancer Detection. IEEE Access.</a:t>
            </a:r>
          </a:p>
          <a:p>
            <a:pPr marL="342900" lvl="0" indent="-342900" algn="just">
              <a:lnSpc>
                <a:spcPct val="107000"/>
              </a:lnSpc>
              <a:buFont typeface="+mj-lt"/>
              <a:buAutoNum type="arabicPeriod"/>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Gururaj, H. L., Manju, N.,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Nagarjun</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Muthukuru</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V. N., &amp; Kote, S. P. (2023).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DeepSkin</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A Deep Learning Approach for Skin Cancer Classification Using HAM10000 Dataset. IEEE Systems, Man, and Cybernetics Society.</a:t>
            </a:r>
          </a:p>
          <a:p>
            <a:pPr marL="342900" lvl="0" indent="-342900" algn="just">
              <a:lnSpc>
                <a:spcPct val="107000"/>
              </a:lnSpc>
              <a:buFont typeface="+mj-lt"/>
              <a:buAutoNum type="arabicPeriod"/>
            </a:pP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Hosny, K. M.,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Elshoura</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D., Mohamed, E. R., &amp;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Vrtanoski</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G. (2023). Deep Learning and Optimization-Based Methods for Skin Cancer Detection.</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Mridha</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K., Uddin, M. M., Shin, J., &amp; Khadka, S. (2023). An Interpretable Skin Cancer Classification Using Optimized Convolutional Neural Networks</a:t>
            </a:r>
          </a:p>
          <a:p>
            <a:pPr marL="342900" lvl="0" indent="-342900" algn="just">
              <a:lnSpc>
                <a:spcPct val="107000"/>
              </a:lnSpc>
              <a:buFont typeface="+mj-lt"/>
              <a:buAutoNum type="arabicPeriod"/>
            </a:pP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Riaz, L., et al. (2023). A Comprehensive Joint Learning System to Detect and Classify Skin Cancer Using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Dermoscopy</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Images. </a:t>
            </a:r>
          </a:p>
          <a:p>
            <a:pPr marL="342900" lvl="0" indent="-342900" algn="just">
              <a:lnSpc>
                <a:spcPct val="107000"/>
              </a:lnSpc>
              <a:buFont typeface="+mj-lt"/>
              <a:buAutoNum type="arabicPeriod"/>
            </a:pP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Nie</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Sommella</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P.,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Carratù</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M., Ferro, M., &amp;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Inverso</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A. (2023). Recent Advances in Diagnosis of Skin Lesions Using Deep Learning.</a:t>
            </a:r>
          </a:p>
          <a:p>
            <a:pPr marL="342900" lvl="0" indent="-342900" algn="just">
              <a:lnSpc>
                <a:spcPct val="107000"/>
              </a:lnSpc>
              <a:buFont typeface="+mj-lt"/>
              <a:buAutoNum type="arabicPeriod"/>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Magdy, A., Hussein, H., Abdel-Kader, R. F., &amp;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Elkilani</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K. (2023). Performance Enhancement of Skin Cancer Classification Models Using Transfer Learning and Data Augmentation.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Hindawi</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Wei, L., Ding, K., &amp; Hu, H. (2022). Automatic Skin Cancer Detection in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Dermoscopy</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Images Using Lightweight CNN and Ensemble Learning</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mj-lt"/>
              <a:buAutoNum type="arabicPeriod"/>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Qian, X., et al. (2023). SPCB-Net: A Multi-Scale Skin Cancer Image Identification Model Based on CNN.</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3950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2119-56E6-9990-F27A-7E1155557D98}"/>
              </a:ext>
            </a:extLst>
          </p:cNvPr>
          <p:cNvSpPr>
            <a:spLocks noGrp="1"/>
          </p:cNvSpPr>
          <p:nvPr>
            <p:ph type="title"/>
          </p:nvPr>
        </p:nvSpPr>
        <p:spPr>
          <a:xfrm>
            <a:off x="497840" y="101600"/>
            <a:ext cx="8596668" cy="1320800"/>
          </a:xfrm>
        </p:spPr>
        <p:txBody>
          <a:bodyPr/>
          <a:lstStyle/>
          <a:p>
            <a:r>
              <a:rPr lang="en-IN"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EEF757F-934E-3556-7FFD-B67A2EAFF7EE}"/>
              </a:ext>
            </a:extLst>
          </p:cNvPr>
          <p:cNvSpPr>
            <a:spLocks noGrp="1"/>
          </p:cNvSpPr>
          <p:nvPr>
            <p:ph idx="1"/>
          </p:nvPr>
        </p:nvSpPr>
        <p:spPr>
          <a:xfrm>
            <a:off x="497840" y="721360"/>
            <a:ext cx="11026986" cy="4688840"/>
          </a:xfrm>
        </p:spPr>
        <p:txBody>
          <a:bodyPr>
            <a:noAutofit/>
          </a:bodyPr>
          <a:lstStyle/>
          <a:p>
            <a:pPr lvl="0" algn="just">
              <a:lnSpc>
                <a:spcPct val="107000"/>
              </a:lnSpc>
              <a:buAutoNum type="arabicPeriod" startAt="11"/>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Faizi, M. I., &amp; Adnan, S. M. (2024). Improved Segmentation Model for Melanoma Lesion Detection in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Dermoscopy</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Images Using Dynamic Segmentation</a:t>
            </a:r>
          </a:p>
          <a:p>
            <a:pPr lvl="0" algn="just">
              <a:lnSpc>
                <a:spcPct val="107000"/>
              </a:lnSpc>
              <a:buAutoNum type="arabicPeriod" startAt="11"/>
            </a:pP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Gong, A., Yao, X., &amp; Lin, W. (2020).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Dermoscopy</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Image Classification Based on Style-Transfer Pre-Trained Model and Deep Convolutional Neural Network</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07000"/>
              </a:lnSpc>
              <a:buAutoNum type="arabicPeriod" startAt="11"/>
            </a:pP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Gong, A., Yao, X., &amp; Lin, W. (2020). Classification for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Dermoscopy</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Images Using Convolutional Neural Networks with Decision Fusion Mechanism.</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07000"/>
              </a:lnSpc>
              <a:buAutoNum type="arabicPeriod" startAt="11"/>
            </a:pP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Ichim</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L., &amp; Popescu, D. (2020). Melanoma Detection Using an Objective System Based on Neural Networks</a:t>
            </a:r>
          </a:p>
          <a:p>
            <a:pPr lvl="0" algn="just">
              <a:lnSpc>
                <a:spcPct val="107000"/>
              </a:lnSpc>
              <a:buAutoNum type="arabicPeriod" startAt="11"/>
            </a:pPr>
            <a:r>
              <a:rPr lang="en-GB" sz="1500" kern="100" dirty="0">
                <a:latin typeface="Times New Roman" panose="02020603050405020304" pitchFamily="18" charset="0"/>
                <a:ea typeface="Calibri" panose="020F0502020204030204" pitchFamily="34" charset="0"/>
                <a:cs typeface="Times New Roman" panose="02020603050405020304" pitchFamily="18" charset="0"/>
              </a:rPr>
              <a:t>G</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ong, A., Yao, X., &amp; Lin, W. (2020). Classification for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Dermoscopy</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Images Using Convolutional Neural Networks with Decision Fusion Mechanism</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07000"/>
              </a:lnSpc>
              <a:buAutoNum type="arabicPeriod" startAt="11"/>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Pereira, P. M. M., et al. (2022). Multiple Instance Learning Using 3D Features for Skin Lesion Classification</a:t>
            </a:r>
          </a:p>
          <a:p>
            <a:pPr lvl="0" algn="just">
              <a:lnSpc>
                <a:spcPct val="107000"/>
              </a:lnSpc>
              <a:buAutoNum type="arabicPeriod" startAt="11"/>
            </a:pP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Albahar</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M. A. (2022). Skin Lesion Classification Using Convolutional Neural Network and Attention Mechanism</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07000"/>
              </a:lnSpc>
              <a:buAutoNum type="arabicPeriod" startAt="11"/>
            </a:pP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Sathvika</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V. S. S. B. T., et al. (2024). Pipelined Structure in the Classification of Skin Lesions for Early Melanoma Detection</a:t>
            </a:r>
          </a:p>
          <a:p>
            <a:pPr lvl="0" algn="just">
              <a:lnSpc>
                <a:spcPct val="107000"/>
              </a:lnSpc>
              <a:buAutoNum type="arabicPeriod" startAt="11"/>
            </a:pP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Öztürk</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Ş., &amp;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Çukur</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T. (2022). Deep Clustering via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-Oriented Margin-Free Triplet Loss for Skin Lesion Classification</a:t>
            </a:r>
            <a:r>
              <a:rPr lang="en-IN" sz="15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.pdf</a:t>
            </a:r>
            <a:endParaRPr lang="en-IN" sz="1500"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buAutoNum type="arabicPeriod" startAt="11"/>
            </a:pP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Lan, Z., Cai, S., He, X., &amp; Wen, X. (2022).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FixCaps</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An Improved Capsule Network for Diagnosis of Skin Cancer Using </a:t>
            </a:r>
            <a:r>
              <a:rPr lang="en-GB" sz="1500" kern="100" dirty="0" err="1">
                <a:effectLst/>
                <a:latin typeface="Times New Roman" panose="02020603050405020304" pitchFamily="18" charset="0"/>
                <a:ea typeface="Calibri" panose="020F0502020204030204" pitchFamily="34" charset="0"/>
                <a:cs typeface="Times New Roman" panose="02020603050405020304" pitchFamily="18" charset="0"/>
              </a:rPr>
              <a:t>Dermoscopic</a:t>
            </a:r>
            <a:r>
              <a:rPr lang="en-GB" sz="1500" kern="100" dirty="0">
                <a:effectLst/>
                <a:latin typeface="Times New Roman" panose="02020603050405020304" pitchFamily="18" charset="0"/>
                <a:ea typeface="Calibri" panose="020F0502020204030204" pitchFamily="34" charset="0"/>
                <a:cs typeface="Times New Roman" panose="02020603050405020304" pitchFamily="18" charset="0"/>
              </a:rPr>
              <a:t> Images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418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C23738-BD42-93F3-89A4-1D3DD431AB61}"/>
              </a:ext>
            </a:extLst>
          </p:cNvPr>
          <p:cNvPicPr>
            <a:picLocks noChangeAspect="1"/>
          </p:cNvPicPr>
          <p:nvPr/>
        </p:nvPicPr>
        <p:blipFill>
          <a:blip r:embed="rId2"/>
          <a:stretch>
            <a:fillRect/>
          </a:stretch>
        </p:blipFill>
        <p:spPr>
          <a:xfrm rot="10800000">
            <a:off x="0" y="0"/>
            <a:ext cx="4622519" cy="6858000"/>
          </a:xfrm>
          <a:prstGeom prst="rect">
            <a:avLst/>
          </a:prstGeom>
        </p:spPr>
      </p:pic>
      <p:sp>
        <p:nvSpPr>
          <p:cNvPr id="2" name="Title 1">
            <a:extLst>
              <a:ext uri="{FF2B5EF4-FFF2-40B4-BE49-F238E27FC236}">
                <a16:creationId xmlns:a16="http://schemas.microsoft.com/office/drawing/2014/main" id="{A0BCA43D-8293-23A3-EE8E-CD803EFF9518}"/>
              </a:ext>
            </a:extLst>
          </p:cNvPr>
          <p:cNvSpPr>
            <a:spLocks noGrp="1"/>
          </p:cNvSpPr>
          <p:nvPr>
            <p:ph type="title"/>
          </p:nvPr>
        </p:nvSpPr>
        <p:spPr>
          <a:xfrm>
            <a:off x="4095086" y="2636363"/>
            <a:ext cx="3093388" cy="1320800"/>
          </a:xfrm>
        </p:spPr>
        <p:txBody>
          <a:bodyPr>
            <a:normAutofit/>
          </a:bodyPr>
          <a:lstStyle/>
          <a:p>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45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17C23-EDA8-161D-DC30-2A017FDC2B13}"/>
              </a:ext>
            </a:extLst>
          </p:cNvPr>
          <p:cNvSpPr>
            <a:spLocks noGrp="1"/>
          </p:cNvSpPr>
          <p:nvPr>
            <p:ph type="title"/>
          </p:nvPr>
        </p:nvSpPr>
        <p:spPr>
          <a:xfrm>
            <a:off x="746125" y="1367604"/>
            <a:ext cx="10515600" cy="623065"/>
          </a:xfrm>
        </p:spPr>
        <p:txBody>
          <a:bodyPr>
            <a:normAutofit fontScale="90000"/>
          </a:bodyPr>
          <a:lstStyle/>
          <a:p>
            <a:pPr algn="just"/>
            <a:r>
              <a:rPr lang="en-IN" b="0" i="0" dirty="0">
                <a:solidFill>
                  <a:srgbClr val="222222"/>
                </a:solidFill>
                <a:effectLst/>
                <a:highlight>
                  <a:srgbClr val="FFFFFF"/>
                </a:highlight>
                <a:latin typeface="Times New Roman" panose="02020603050405020304" pitchFamily="18" charset="0"/>
              </a:rPr>
              <a:t>Problem</a:t>
            </a:r>
            <a:r>
              <a:rPr lang="en-IN" b="0" i="0" spc="-5" dirty="0">
                <a:solidFill>
                  <a:srgbClr val="222222"/>
                </a:solidFill>
                <a:effectLst/>
                <a:highlight>
                  <a:srgbClr val="FFFFFF"/>
                </a:highlight>
                <a:latin typeface="Times New Roman" panose="02020603050405020304" pitchFamily="18" charset="0"/>
              </a:rPr>
              <a:t> </a:t>
            </a:r>
            <a:r>
              <a:rPr lang="en-IN" b="0" i="0" dirty="0">
                <a:solidFill>
                  <a:srgbClr val="222222"/>
                </a:solidFill>
                <a:effectLst/>
                <a:highlight>
                  <a:srgbClr val="FFFFFF"/>
                </a:highlight>
                <a:latin typeface="Times New Roman" panose="02020603050405020304" pitchFamily="18" charset="0"/>
              </a:rPr>
              <a:t>Statement</a:t>
            </a:r>
            <a:endParaRPr lang="en-IN" dirty="0"/>
          </a:p>
        </p:txBody>
      </p:sp>
      <p:sp>
        <p:nvSpPr>
          <p:cNvPr id="4" name="Rectangle 1">
            <a:extLst>
              <a:ext uri="{FF2B5EF4-FFF2-40B4-BE49-F238E27FC236}">
                <a16:creationId xmlns:a16="http://schemas.microsoft.com/office/drawing/2014/main" id="{7E9CC325-47A1-67FF-8373-9DB534EAA412}"/>
              </a:ext>
            </a:extLst>
          </p:cNvPr>
          <p:cNvSpPr>
            <a:spLocks noGrp="1" noChangeArrowheads="1"/>
          </p:cNvSpPr>
          <p:nvPr>
            <p:ph idx="1"/>
          </p:nvPr>
        </p:nvSpPr>
        <p:spPr bwMode="auto">
          <a:xfrm>
            <a:off x="746125" y="1818362"/>
            <a:ext cx="8735226"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Skin cancer is the most common cancer worldwide, with melanoma being the deadliest due to its fast spread.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detection is critical for survival but relies on manual visual exams, which can be slow, costly, and prone to error.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access to specialized healthcare in certain regions leads to variability in diagnosis accuracy.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rise in skin cancer cases globally stresses healthcare systems, highlighting the need for scalable, efficient diagnostics.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develop an automated deep learning model to classify skin lesions as benign or malignant.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solution seeks to assist dermatologists by providing a reliable, fast, and cost-effective diagnostic tool, improving early detection and patient care. </a:t>
            </a:r>
          </a:p>
        </p:txBody>
      </p:sp>
    </p:spTree>
    <p:extLst>
      <p:ext uri="{BB962C8B-B14F-4D97-AF65-F5344CB8AC3E}">
        <p14:creationId xmlns:p14="http://schemas.microsoft.com/office/powerpoint/2010/main" val="3933285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952F-851E-C505-6BE7-7491A1CDB97D}"/>
              </a:ext>
            </a:extLst>
          </p:cNvPr>
          <p:cNvSpPr>
            <a:spLocks noGrp="1"/>
          </p:cNvSpPr>
          <p:nvPr>
            <p:ph type="title"/>
          </p:nvPr>
        </p:nvSpPr>
        <p:spPr>
          <a:xfrm>
            <a:off x="516913" y="586596"/>
            <a:ext cx="8596668" cy="724619"/>
          </a:xfrm>
        </p:spPr>
        <p:txBody>
          <a:bodyPr/>
          <a:lstStyle/>
          <a:p>
            <a:r>
              <a:rPr lang="en-IN" dirty="0">
                <a:solidFill>
                  <a:schemeClr val="tx1"/>
                </a:solidFill>
                <a:latin typeface="Times New Roman" panose="02020603050405020304" pitchFamily="18" charset="0"/>
                <a:cs typeface="Times New Roman" panose="02020603050405020304" pitchFamily="18" charset="0"/>
              </a:rPr>
              <a:t>Research Objective</a:t>
            </a:r>
          </a:p>
        </p:txBody>
      </p:sp>
      <p:sp>
        <p:nvSpPr>
          <p:cNvPr id="3" name="Content Placeholder 2">
            <a:extLst>
              <a:ext uri="{FF2B5EF4-FFF2-40B4-BE49-F238E27FC236}">
                <a16:creationId xmlns:a16="http://schemas.microsoft.com/office/drawing/2014/main" id="{46A1812C-82BC-A6C7-F7CE-2C22550213A9}"/>
              </a:ext>
            </a:extLst>
          </p:cNvPr>
          <p:cNvSpPr>
            <a:spLocks noGrp="1"/>
          </p:cNvSpPr>
          <p:nvPr>
            <p:ph idx="1"/>
          </p:nvPr>
        </p:nvSpPr>
        <p:spPr>
          <a:xfrm>
            <a:off x="516913" y="1311215"/>
            <a:ext cx="8596668" cy="5036319"/>
          </a:xfrm>
        </p:spPr>
        <p:txBody>
          <a:bodyPr>
            <a:noAutofit/>
          </a:bodyPr>
          <a:lstStyle/>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This study aims to develop an automated deep learning framework for detecting and classifying skin lesions as benign or malignant, supporting early diagnosis and skin cancer prevention. Key objectives include:</a:t>
            </a:r>
          </a:p>
          <a:p>
            <a:pPr lvl="1"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Develop an automated deep learning framework to classify skin lesions as benign or malignant.</a:t>
            </a:r>
          </a:p>
          <a:p>
            <a:pPr lvl="1"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Enhance accuracy using transfer learning and image augmentation techniques.</a:t>
            </a:r>
          </a:p>
          <a:p>
            <a:pPr lvl="1"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Enable real-time detection for clinical and telemedicine applications.</a:t>
            </a:r>
          </a:p>
          <a:p>
            <a:pPr lvl="1"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Validate model performance across diverse demographics.</a:t>
            </a:r>
          </a:p>
          <a:p>
            <a:pPr lvl="1"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Lay groundwork for future advancements, including edge-device deployment and multi-condition detection.</a:t>
            </a:r>
          </a:p>
          <a:p>
            <a:pPr algn="just">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This framework aims to improve early diagnosis, supporting healthcare providers in delivering timely and effective patient care.</a:t>
            </a:r>
          </a:p>
        </p:txBody>
      </p:sp>
    </p:spTree>
    <p:extLst>
      <p:ext uri="{BB962C8B-B14F-4D97-AF65-F5344CB8AC3E}">
        <p14:creationId xmlns:p14="http://schemas.microsoft.com/office/powerpoint/2010/main" val="266209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36C2-CEF6-DB80-F95F-FC75F38F5BB2}"/>
              </a:ext>
            </a:extLst>
          </p:cNvPr>
          <p:cNvSpPr>
            <a:spLocks noGrp="1"/>
          </p:cNvSpPr>
          <p:nvPr>
            <p:ph type="title"/>
          </p:nvPr>
        </p:nvSpPr>
        <p:spPr>
          <a:xfrm>
            <a:off x="618340" y="154625"/>
            <a:ext cx="8596668" cy="787879"/>
          </a:xfrm>
        </p:spPr>
        <p:txBody>
          <a:bodyPr/>
          <a:lstStyle/>
          <a:p>
            <a:r>
              <a:rPr lang="en-IN" dirty="0">
                <a:solidFill>
                  <a:schemeClr val="tx1"/>
                </a:solidFill>
                <a:latin typeface="Times New Roman" panose="02020603050405020304" pitchFamily="18" charset="0"/>
                <a:cs typeface="Times New Roman" panose="02020603050405020304" pitchFamily="18" charset="0"/>
              </a:rPr>
              <a:t>Proposed System -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6F01BD-97D6-AA25-1E50-E0145C6F61C4}"/>
              </a:ext>
            </a:extLst>
          </p:cNvPr>
          <p:cNvSpPr>
            <a:spLocks noGrp="1"/>
          </p:cNvSpPr>
          <p:nvPr>
            <p:ph idx="1"/>
          </p:nvPr>
        </p:nvSpPr>
        <p:spPr>
          <a:xfrm>
            <a:off x="402031" y="785188"/>
            <a:ext cx="9431866" cy="5572665"/>
          </a:xfrm>
        </p:spPr>
        <p:txBody>
          <a:bodyPr>
            <a:noAutofit/>
          </a:bodyPr>
          <a:lstStyle/>
          <a:p>
            <a:pPr algn="just"/>
            <a:r>
              <a:rPr lang="en-GB" sz="1600" b="1" dirty="0">
                <a:latin typeface="Times New Roman" panose="02020603050405020304" pitchFamily="18" charset="0"/>
                <a:cs typeface="Times New Roman" panose="02020603050405020304" pitchFamily="18" charset="0"/>
              </a:rPr>
              <a:t>Goal:</a:t>
            </a:r>
            <a:r>
              <a:rPr lang="en-GB" sz="1600" dirty="0">
                <a:latin typeface="Times New Roman" panose="02020603050405020304" pitchFamily="18" charset="0"/>
                <a:cs typeface="Times New Roman" panose="02020603050405020304" pitchFamily="18" charset="0"/>
              </a:rPr>
              <a:t> Develop an advanced deep learning-based model for early and accurate classification of skin lesions as benign or malignant.</a:t>
            </a:r>
          </a:p>
          <a:p>
            <a:pPr algn="just"/>
            <a:r>
              <a:rPr lang="en-GB" sz="1600" b="1" dirty="0">
                <a:latin typeface="Times New Roman" panose="02020603050405020304" pitchFamily="18" charset="0"/>
                <a:cs typeface="Times New Roman" panose="02020603050405020304" pitchFamily="18" charset="0"/>
              </a:rPr>
              <a:t>Approach:</a:t>
            </a:r>
            <a:r>
              <a:rPr lang="en-GB" sz="1600" dirty="0">
                <a:latin typeface="Times New Roman" panose="02020603050405020304" pitchFamily="18" charset="0"/>
                <a:cs typeface="Times New Roman" panose="02020603050405020304" pitchFamily="18" charset="0"/>
              </a:rPr>
              <a:t> Leverages Convolution Neural Network(CNN) architecture and  Vision Transformer (</a:t>
            </a:r>
            <a:r>
              <a:rPr lang="en-GB" sz="1600" dirty="0" err="1">
                <a:latin typeface="Times New Roman" panose="02020603050405020304" pitchFamily="18" charset="0"/>
                <a:cs typeface="Times New Roman" panose="02020603050405020304" pitchFamily="18" charset="0"/>
              </a:rPr>
              <a:t>ViT</a:t>
            </a:r>
            <a:r>
              <a:rPr lang="en-GB" sz="1600" dirty="0">
                <a:latin typeface="Times New Roman" panose="02020603050405020304" pitchFamily="18" charset="0"/>
                <a:cs typeface="Times New Roman" panose="02020603050405020304" pitchFamily="18" charset="0"/>
              </a:rPr>
              <a:t>) architecture to enhance spatial understanding and precision in skin lesion classification, combined with modern image processing techniques.</a:t>
            </a:r>
          </a:p>
          <a:p>
            <a:pPr algn="just"/>
            <a:r>
              <a:rPr lang="en-GB" sz="1600" b="1" dirty="0">
                <a:latin typeface="Times New Roman" panose="02020603050405020304" pitchFamily="18" charset="0"/>
                <a:cs typeface="Times New Roman" panose="02020603050405020304" pitchFamily="18" charset="0"/>
              </a:rPr>
              <a:t>Data Sources:</a:t>
            </a:r>
            <a:r>
              <a:rPr lang="en-GB" sz="1600" dirty="0">
                <a:latin typeface="Times New Roman" panose="02020603050405020304" pitchFamily="18" charset="0"/>
                <a:cs typeface="Times New Roman" panose="02020603050405020304" pitchFamily="18" charset="0"/>
              </a:rPr>
              <a:t> Utilizes the HAM10000 dataset, a comprehensive collection of </a:t>
            </a:r>
            <a:r>
              <a:rPr lang="en-GB" sz="1600" dirty="0" err="1">
                <a:latin typeface="Times New Roman" panose="02020603050405020304" pitchFamily="18" charset="0"/>
                <a:cs typeface="Times New Roman" panose="02020603050405020304" pitchFamily="18" charset="0"/>
              </a:rPr>
              <a:t>labeled</a:t>
            </a:r>
            <a:r>
              <a:rPr lang="en-GB" sz="1600" dirty="0">
                <a:latin typeface="Times New Roman" panose="02020603050405020304" pitchFamily="18" charset="0"/>
                <a:cs typeface="Times New Roman" panose="02020603050405020304" pitchFamily="18" charset="0"/>
              </a:rPr>
              <a:t> skin lesion images with diverse cases, ensuring robust model performance across various lesion types.</a:t>
            </a:r>
          </a:p>
          <a:p>
            <a:pPr algn="just"/>
            <a:r>
              <a:rPr lang="en-GB" sz="1600" b="1" dirty="0">
                <a:latin typeface="Times New Roman" panose="02020603050405020304" pitchFamily="18" charset="0"/>
                <a:cs typeface="Times New Roman" panose="02020603050405020304" pitchFamily="18" charset="0"/>
              </a:rPr>
              <a:t>Key Features:</a:t>
            </a:r>
            <a:endParaRPr lang="en-GB" sz="16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Vision Transformer (</a:t>
            </a:r>
            <a:r>
              <a:rPr lang="en-GB" b="1" dirty="0" err="1">
                <a:latin typeface="Times New Roman" panose="02020603050405020304" pitchFamily="18" charset="0"/>
                <a:cs typeface="Times New Roman" panose="02020603050405020304" pitchFamily="18" charset="0"/>
              </a:rPr>
              <a:t>ViT</a:t>
            </a:r>
            <a:r>
              <a:rPr lang="en-GB" b="1" dirty="0">
                <a:latin typeface="Times New Roman" panose="02020603050405020304" pitchFamily="18" charset="0"/>
                <a:cs typeface="Times New Roman" panose="02020603050405020304" pitchFamily="18" charset="0"/>
              </a:rPr>
              <a:t>) Architecture and</a:t>
            </a:r>
            <a:r>
              <a:rPr lang="en-GB" sz="1600" dirty="0">
                <a:latin typeface="Times New Roman" panose="02020603050405020304" pitchFamily="18" charset="0"/>
                <a:cs typeface="Times New Roman" panose="02020603050405020304" pitchFamily="18" charset="0"/>
              </a:rPr>
              <a:t> </a:t>
            </a:r>
            <a:r>
              <a:rPr lang="en-GB" sz="1600" b="1" dirty="0">
                <a:latin typeface="Times New Roman" panose="02020603050405020304" pitchFamily="18" charset="0"/>
                <a:cs typeface="Times New Roman" panose="02020603050405020304" pitchFamily="18" charset="0"/>
              </a:rPr>
              <a:t>Convolution Neural Network(CNN) architecture </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Employs </a:t>
            </a:r>
            <a:r>
              <a:rPr lang="en-GB" dirty="0" err="1">
                <a:latin typeface="Times New Roman" panose="02020603050405020304" pitchFamily="18" charset="0"/>
                <a:cs typeface="Times New Roman" panose="02020603050405020304" pitchFamily="18" charset="0"/>
              </a:rPr>
              <a:t>ViT</a:t>
            </a:r>
            <a:r>
              <a:rPr lang="en-GB" dirty="0">
                <a:latin typeface="Times New Roman" panose="02020603050405020304" pitchFamily="18" charset="0"/>
                <a:cs typeface="Times New Roman" panose="02020603050405020304" pitchFamily="18" charset="0"/>
              </a:rPr>
              <a:t> to capture complex spatial relationships within image patches, improving detection accuracy over traditional CNNs. Combining with CNN architecture to balance each of their flaws and boost the performance</a:t>
            </a:r>
          </a:p>
          <a:p>
            <a:pPr lvl="1"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Extensive Data Augmentation</a:t>
            </a:r>
            <a:r>
              <a:rPr lang="en-GB" dirty="0">
                <a:latin typeface="Times New Roman" panose="02020603050405020304" pitchFamily="18" charset="0"/>
                <a:cs typeface="Times New Roman" panose="02020603050405020304" pitchFamily="18" charset="0"/>
              </a:rPr>
              <a:t>: Applies augmentation techniques (e.g., rotation, zooming, flipping) to enhance model generalization across different patient demographics and lesion variations.</a:t>
            </a:r>
          </a:p>
          <a:p>
            <a:pPr lvl="1"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Real-time Diagnostic Integration</a:t>
            </a:r>
            <a:r>
              <a:rPr lang="en-GB" dirty="0">
                <a:latin typeface="Times New Roman" panose="02020603050405020304" pitchFamily="18" charset="0"/>
                <a:cs typeface="Times New Roman" panose="02020603050405020304" pitchFamily="18" charset="0"/>
              </a:rPr>
              <a:t>: Designed for seamless integration with telemedicine platforms, enabling real-time and accessible diagnostics.</a:t>
            </a:r>
          </a:p>
          <a:p>
            <a:pPr lvl="1"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User-Friendly Interface</a:t>
            </a:r>
            <a:r>
              <a:rPr lang="en-GB" dirty="0">
                <a:latin typeface="Times New Roman" panose="02020603050405020304" pitchFamily="18" charset="0"/>
                <a:cs typeface="Times New Roman" panose="02020603050405020304" pitchFamily="18" charset="0"/>
              </a:rPr>
              <a:t>: Built to be accessible for both healthcare providers and patients, simplifying the diagnostic process and enhancing usability.</a:t>
            </a:r>
          </a:p>
          <a:p>
            <a:pPr lvl="1"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High Model Precision</a:t>
            </a:r>
            <a:r>
              <a:rPr lang="en-GB" dirty="0">
                <a:latin typeface="Times New Roman" panose="02020603050405020304" pitchFamily="18" charset="0"/>
                <a:cs typeface="Times New Roman" panose="02020603050405020304" pitchFamily="18" charset="0"/>
              </a:rPr>
              <a:t>: Focuses on distinguishing intricate patterns in images to reliably classify lesions as benign or malignant, supporting early detection and better patient outcomes.</a:t>
            </a:r>
          </a:p>
          <a:p>
            <a:pPr marL="400050" lvl="1" indent="0" algn="just" defTabSz="914400" eaLnBrk="0" fontAlgn="base" hangingPunct="0">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2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68C9255-2B73-70A4-CE1E-660CBF57BC47}"/>
              </a:ext>
            </a:extLst>
          </p:cNvPr>
          <p:cNvSpPr>
            <a:spLocks noGrp="1"/>
          </p:cNvSpPr>
          <p:nvPr>
            <p:ph type="body" sz="half" idx="2"/>
          </p:nvPr>
        </p:nvSpPr>
        <p:spPr>
          <a:xfrm>
            <a:off x="406400" y="554182"/>
            <a:ext cx="8867601" cy="554182"/>
          </a:xfrm>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Proposed System - Architecture Diagram</a:t>
            </a:r>
            <a:endParaRPr lang="en-IN" sz="2800" dirty="0"/>
          </a:p>
        </p:txBody>
      </p:sp>
      <p:pic>
        <p:nvPicPr>
          <p:cNvPr id="6" name="Picture 5">
            <a:extLst>
              <a:ext uri="{FF2B5EF4-FFF2-40B4-BE49-F238E27FC236}">
                <a16:creationId xmlns:a16="http://schemas.microsoft.com/office/drawing/2014/main" id="{25A32D6A-839C-2D5B-1FD5-2C7BA04F1EF7}"/>
              </a:ext>
            </a:extLst>
          </p:cNvPr>
          <p:cNvPicPr>
            <a:picLocks noChangeAspect="1"/>
          </p:cNvPicPr>
          <p:nvPr/>
        </p:nvPicPr>
        <p:blipFill>
          <a:blip r:embed="rId2"/>
          <a:stretch>
            <a:fillRect/>
          </a:stretch>
        </p:blipFill>
        <p:spPr>
          <a:xfrm>
            <a:off x="1671484" y="1220466"/>
            <a:ext cx="6775769" cy="5172668"/>
          </a:xfrm>
          <a:prstGeom prst="rect">
            <a:avLst/>
          </a:prstGeom>
        </p:spPr>
      </p:pic>
    </p:spTree>
    <p:extLst>
      <p:ext uri="{BB962C8B-B14F-4D97-AF65-F5344CB8AC3E}">
        <p14:creationId xmlns:p14="http://schemas.microsoft.com/office/powerpoint/2010/main" val="3370169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77EC6-E1ED-1BEA-2755-8F2F19AE00A3}"/>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83C80F44-7B6F-E7A9-78BC-43057031BABC}"/>
              </a:ext>
            </a:extLst>
          </p:cNvPr>
          <p:cNvSpPr/>
          <p:nvPr/>
        </p:nvSpPr>
        <p:spPr>
          <a:xfrm>
            <a:off x="6109429" y="1692931"/>
            <a:ext cx="4992680" cy="37715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04DBE40-6B8F-E456-5D85-913D5389AF8E}"/>
              </a:ext>
            </a:extLst>
          </p:cNvPr>
          <p:cNvSpPr/>
          <p:nvPr/>
        </p:nvSpPr>
        <p:spPr>
          <a:xfrm>
            <a:off x="392071" y="1692930"/>
            <a:ext cx="5287535" cy="3771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8E3DC060-2164-ECE6-F299-2827A984B3FC}"/>
              </a:ext>
            </a:extLst>
          </p:cNvPr>
          <p:cNvPicPr>
            <a:picLocks noChangeAspect="1"/>
          </p:cNvPicPr>
          <p:nvPr/>
        </p:nvPicPr>
        <p:blipFill>
          <a:blip r:embed="rId2"/>
          <a:stretch>
            <a:fillRect/>
          </a:stretch>
        </p:blipFill>
        <p:spPr>
          <a:xfrm>
            <a:off x="469288" y="1796473"/>
            <a:ext cx="5133100" cy="3368597"/>
          </a:xfrm>
          <a:prstGeom prst="rect">
            <a:avLst/>
          </a:prstGeom>
        </p:spPr>
      </p:pic>
      <p:sp>
        <p:nvSpPr>
          <p:cNvPr id="11" name="TextBox 10">
            <a:extLst>
              <a:ext uri="{FF2B5EF4-FFF2-40B4-BE49-F238E27FC236}">
                <a16:creationId xmlns:a16="http://schemas.microsoft.com/office/drawing/2014/main" id="{8BE30777-3251-386D-F8C9-F2D8EB693D1A}"/>
              </a:ext>
            </a:extLst>
          </p:cNvPr>
          <p:cNvSpPr txBox="1"/>
          <p:nvPr/>
        </p:nvSpPr>
        <p:spPr>
          <a:xfrm>
            <a:off x="5038733" y="876806"/>
            <a:ext cx="1711509"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Model</a:t>
            </a:r>
          </a:p>
        </p:txBody>
      </p:sp>
      <p:sp>
        <p:nvSpPr>
          <p:cNvPr id="14" name="TextBox 13">
            <a:extLst>
              <a:ext uri="{FF2B5EF4-FFF2-40B4-BE49-F238E27FC236}">
                <a16:creationId xmlns:a16="http://schemas.microsoft.com/office/drawing/2014/main" id="{3CDDC5F6-4EAE-271A-32AD-491C276558DE}"/>
              </a:ext>
            </a:extLst>
          </p:cNvPr>
          <p:cNvSpPr txBox="1"/>
          <p:nvPr/>
        </p:nvSpPr>
        <p:spPr>
          <a:xfrm>
            <a:off x="5560101" y="3344339"/>
            <a:ext cx="668773" cy="1200329"/>
          </a:xfrm>
          <a:prstGeom prst="rect">
            <a:avLst/>
          </a:prstGeom>
          <a:noFill/>
        </p:spPr>
        <p:txBody>
          <a:bodyPr wrap="none" rtlCol="0">
            <a:spAutoFit/>
          </a:bodyPr>
          <a:lstStyle/>
          <a:p>
            <a:r>
              <a:rPr lang="en-IN" sz="7200" dirty="0"/>
              <a:t>+</a:t>
            </a:r>
          </a:p>
        </p:txBody>
      </p:sp>
      <p:pic>
        <p:nvPicPr>
          <p:cNvPr id="16" name="Picture 15">
            <a:extLst>
              <a:ext uri="{FF2B5EF4-FFF2-40B4-BE49-F238E27FC236}">
                <a16:creationId xmlns:a16="http://schemas.microsoft.com/office/drawing/2014/main" id="{8EE7CCC0-9341-064C-F572-80CFD805C1B5}"/>
              </a:ext>
            </a:extLst>
          </p:cNvPr>
          <p:cNvPicPr>
            <a:picLocks noChangeAspect="1"/>
          </p:cNvPicPr>
          <p:nvPr/>
        </p:nvPicPr>
        <p:blipFill>
          <a:blip r:embed="rId3"/>
          <a:stretch>
            <a:fillRect/>
          </a:stretch>
        </p:blipFill>
        <p:spPr>
          <a:xfrm>
            <a:off x="6430296" y="1874815"/>
            <a:ext cx="4340123" cy="3407760"/>
          </a:xfrm>
          <a:prstGeom prst="rect">
            <a:avLst/>
          </a:prstGeom>
        </p:spPr>
      </p:pic>
      <p:sp>
        <p:nvSpPr>
          <p:cNvPr id="2" name="TextBox 1">
            <a:extLst>
              <a:ext uri="{FF2B5EF4-FFF2-40B4-BE49-F238E27FC236}">
                <a16:creationId xmlns:a16="http://schemas.microsoft.com/office/drawing/2014/main" id="{BB57A03B-2E5A-CDAA-58E6-ADFFCDE98148}"/>
              </a:ext>
            </a:extLst>
          </p:cNvPr>
          <p:cNvSpPr txBox="1"/>
          <p:nvPr/>
        </p:nvSpPr>
        <p:spPr>
          <a:xfrm>
            <a:off x="6597445" y="2045108"/>
            <a:ext cx="2644878" cy="338554"/>
          </a:xfrm>
          <a:prstGeom prst="rect">
            <a:avLst/>
          </a:prstGeom>
          <a:noFill/>
        </p:spPr>
        <p:txBody>
          <a:bodyPr wrap="square" rtlCol="0">
            <a:spAutoFit/>
          </a:bodyPr>
          <a:lstStyle/>
          <a:p>
            <a:r>
              <a:rPr lang="en-GB" sz="1600" dirty="0"/>
              <a:t>Vit(Vision Transformer)</a:t>
            </a:r>
            <a:endParaRPr lang="en-IN" sz="1600" dirty="0"/>
          </a:p>
        </p:txBody>
      </p:sp>
    </p:spTree>
    <p:extLst>
      <p:ext uri="{BB962C8B-B14F-4D97-AF65-F5344CB8AC3E}">
        <p14:creationId xmlns:p14="http://schemas.microsoft.com/office/powerpoint/2010/main" val="1248534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DA812D-67CE-07D1-184B-1CA8AF3300AA}"/>
              </a:ext>
            </a:extLst>
          </p:cNvPr>
          <p:cNvSpPr>
            <a:spLocks noGrp="1"/>
          </p:cNvSpPr>
          <p:nvPr>
            <p:ph type="title"/>
          </p:nvPr>
        </p:nvSpPr>
        <p:spPr>
          <a:xfrm>
            <a:off x="660401" y="1270000"/>
            <a:ext cx="8596668" cy="1320800"/>
          </a:xfrm>
        </p:spPr>
        <p:txBody>
          <a:bodyPr/>
          <a:lstStyle/>
          <a:p>
            <a:r>
              <a:rPr lang="en-US" dirty="0">
                <a:solidFill>
                  <a:schemeClr val="tx1"/>
                </a:solidFill>
                <a:latin typeface="Times New Roman" panose="02020603050405020304" pitchFamily="18" charset="0"/>
                <a:cs typeface="Times New Roman" panose="02020603050405020304" pitchFamily="18" charset="0"/>
              </a:rPr>
              <a:t>List of Modules in the Proposed System</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20383A6C-52B8-3E24-A1F0-45A39A83E617}"/>
              </a:ext>
            </a:extLst>
          </p:cNvPr>
          <p:cNvSpPr>
            <a:spLocks noGrp="1"/>
          </p:cNvSpPr>
          <p:nvPr>
            <p:ph idx="1"/>
          </p:nvPr>
        </p:nvSpPr>
        <p:spPr>
          <a:xfrm>
            <a:off x="372534" y="1930400"/>
            <a:ext cx="8596668" cy="3883804"/>
          </a:xfrm>
        </p:spPr>
        <p:txBody>
          <a:bodyPr>
            <a:noAutofit/>
          </a:bodyPr>
          <a:lstStyle/>
          <a:p>
            <a:pPr>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 and Augmentation</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Design and Training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(Vision Transformer)</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Metrics Calculation</a:t>
            </a:r>
          </a:p>
          <a:p>
            <a:pPr marR="0" lvl="0" algn="just"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and Interpretation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692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956</TotalTime>
  <Words>3018</Words>
  <Application>Microsoft Office PowerPoint</Application>
  <PresentationFormat>Widescreen</PresentationFormat>
  <Paragraphs>171</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Cambria Math</vt:lpstr>
      <vt:lpstr>Symbol</vt:lpstr>
      <vt:lpstr>Times New Roman</vt:lpstr>
      <vt:lpstr>Trebuchet MS</vt:lpstr>
      <vt:lpstr>Wingdings</vt:lpstr>
      <vt:lpstr>Wingdings 3</vt:lpstr>
      <vt:lpstr>Facet</vt:lpstr>
      <vt:lpstr>Skin Cancer Detection  using Deep Learning</vt:lpstr>
      <vt:lpstr>Guide Approval - VTOP</vt:lpstr>
      <vt:lpstr>Introduction</vt:lpstr>
      <vt:lpstr>Problem Statement</vt:lpstr>
      <vt:lpstr>Research Objective</vt:lpstr>
      <vt:lpstr>Proposed System - Introduction</vt:lpstr>
      <vt:lpstr>PowerPoint Presentation</vt:lpstr>
      <vt:lpstr>PowerPoint Presentation</vt:lpstr>
      <vt:lpstr>List of Modules in the Proposed System</vt:lpstr>
      <vt:lpstr>Module 1: Data Preprocessing and Augmentation   </vt:lpstr>
      <vt:lpstr>Module 2: Model Design and Training  </vt:lpstr>
      <vt:lpstr>Module 3: Evaluation Metrics Calculation  </vt:lpstr>
      <vt:lpstr>Module 4: Prediction and Interpretation   </vt:lpstr>
      <vt:lpstr>Equations</vt:lpstr>
      <vt:lpstr>Equations</vt:lpstr>
      <vt:lpstr>Equations</vt:lpstr>
      <vt:lpstr>Results &amp; Findings</vt:lpstr>
      <vt:lpstr>Results &amp; Findings</vt:lpstr>
      <vt:lpstr>Results &amp; Findings</vt:lpstr>
      <vt:lpstr>Results &amp; Findings</vt:lpstr>
      <vt:lpstr>Results &amp; Findings</vt:lpstr>
      <vt:lpstr>Results &amp; Findings</vt:lpstr>
      <vt:lpstr>Results &amp; Findings</vt:lpstr>
      <vt:lpstr>DISTRIBUTION OF CLASSES BY AGE</vt:lpstr>
      <vt:lpstr>Interpretation and Discussion</vt:lpstr>
      <vt:lpstr>Interpretation and Discussion</vt:lpstr>
      <vt:lpstr>Interpretation and Discussion</vt:lpstr>
      <vt:lpstr>Interpretation and Discussion</vt:lpstr>
      <vt:lpstr>What is to be done next / remaining</vt:lpstr>
      <vt:lpstr>Research Paper Status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AASHI SOOD</dc:creator>
  <cp:lastModifiedBy>Vedant Adka</cp:lastModifiedBy>
  <cp:revision>11</cp:revision>
  <dcterms:created xsi:type="dcterms:W3CDTF">2024-09-03T13:12:30Z</dcterms:created>
  <dcterms:modified xsi:type="dcterms:W3CDTF">2024-11-21T14:46:00Z</dcterms:modified>
</cp:coreProperties>
</file>