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56" r:id="rId2"/>
    <p:sldId id="301" r:id="rId3"/>
    <p:sldId id="259" r:id="rId4"/>
    <p:sldId id="296" r:id="rId5"/>
    <p:sldId id="261" r:id="rId6"/>
    <p:sldId id="262" r:id="rId7"/>
    <p:sldId id="297" r:id="rId8"/>
    <p:sldId id="263" r:id="rId9"/>
    <p:sldId id="298" r:id="rId10"/>
    <p:sldId id="267" r:id="rId11"/>
    <p:sldId id="265" r:id="rId12"/>
    <p:sldId id="300" r:id="rId13"/>
    <p:sldId id="268" r:id="rId14"/>
    <p:sldId id="299" r:id="rId15"/>
    <p:sldId id="275" r:id="rId16"/>
  </p:sldIdLst>
  <p:sldSz cx="9144000" cy="5143500" type="screen16x9"/>
  <p:notesSz cx="6858000" cy="9144000"/>
  <p:embeddedFontLst>
    <p:embeddedFont>
      <p:font typeface="Open Sans" panose="020B0606030504020204" pitchFamily="34" charset="0"/>
      <p:regular r:id="rId18"/>
      <p:bold r:id="rId19"/>
      <p:italic r:id="rId20"/>
      <p:boldItalic r:id="rId21"/>
    </p:embeddedFont>
    <p:embeddedFont>
      <p:font typeface="Sora"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1D5562-5DBE-4B9E-938B-F79663AEE16D}">
  <a:tblStyle styleId="{601D5562-5DBE-4B9E-938B-F79663AEE1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503717E-09D2-4802-B2CF-C4EE5982DA3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52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a:extLst>
            <a:ext uri="{FF2B5EF4-FFF2-40B4-BE49-F238E27FC236}">
              <a16:creationId xmlns:a16="http://schemas.microsoft.com/office/drawing/2014/main" id="{2120E46B-2DD9-7C33-CB0E-482C887C01AD}"/>
            </a:ext>
          </a:extLst>
        </p:cNvPr>
        <p:cNvGrpSpPr/>
        <p:nvPr/>
      </p:nvGrpSpPr>
      <p:grpSpPr>
        <a:xfrm>
          <a:off x="0" y="0"/>
          <a:ext cx="0" cy="0"/>
          <a:chOff x="0" y="0"/>
          <a:chExt cx="0" cy="0"/>
        </a:xfrm>
      </p:grpSpPr>
      <p:sp>
        <p:nvSpPr>
          <p:cNvPr id="1706" name="Google Shape;1706;g54dda1946d_4_2726:notes">
            <a:extLst>
              <a:ext uri="{FF2B5EF4-FFF2-40B4-BE49-F238E27FC236}">
                <a16:creationId xmlns:a16="http://schemas.microsoft.com/office/drawing/2014/main" id="{E0D6F0EF-7BB1-5598-FD60-D8540DBC61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54dda1946d_4_2726:notes">
            <a:extLst>
              <a:ext uri="{FF2B5EF4-FFF2-40B4-BE49-F238E27FC236}">
                <a16:creationId xmlns:a16="http://schemas.microsoft.com/office/drawing/2014/main" id="{65C429CF-61EB-291B-08EC-613C3959F1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943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a:extLst>
            <a:ext uri="{FF2B5EF4-FFF2-40B4-BE49-F238E27FC236}">
              <a16:creationId xmlns:a16="http://schemas.microsoft.com/office/drawing/2014/main" id="{EA335384-D3F1-0942-58B2-7343C583FD8F}"/>
            </a:ext>
          </a:extLst>
        </p:cNvPr>
        <p:cNvGrpSpPr/>
        <p:nvPr/>
      </p:nvGrpSpPr>
      <p:grpSpPr>
        <a:xfrm>
          <a:off x="0" y="0"/>
          <a:ext cx="0" cy="0"/>
          <a:chOff x="0" y="0"/>
          <a:chExt cx="0" cy="0"/>
        </a:xfrm>
      </p:grpSpPr>
      <p:sp>
        <p:nvSpPr>
          <p:cNvPr id="1856" name="Google Shape;1856;g54dda1946d_4_2758:notes">
            <a:extLst>
              <a:ext uri="{FF2B5EF4-FFF2-40B4-BE49-F238E27FC236}">
                <a16:creationId xmlns:a16="http://schemas.microsoft.com/office/drawing/2014/main" id="{2B147694-95C0-CF90-F9AA-632157EB2B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54dda1946d_4_2758:notes">
            <a:extLst>
              <a:ext uri="{FF2B5EF4-FFF2-40B4-BE49-F238E27FC236}">
                <a16:creationId xmlns:a16="http://schemas.microsoft.com/office/drawing/2014/main" id="{33565780-1F84-A007-8BB2-80E612F069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35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a:extLst>
            <a:ext uri="{FF2B5EF4-FFF2-40B4-BE49-F238E27FC236}">
              <a16:creationId xmlns:a16="http://schemas.microsoft.com/office/drawing/2014/main" id="{8BB5ED1C-6258-FEDE-6DB5-6F8462A89F72}"/>
            </a:ext>
          </a:extLst>
        </p:cNvPr>
        <p:cNvGrpSpPr/>
        <p:nvPr/>
      </p:nvGrpSpPr>
      <p:grpSpPr>
        <a:xfrm>
          <a:off x="0" y="0"/>
          <a:ext cx="0" cy="0"/>
          <a:chOff x="0" y="0"/>
          <a:chExt cx="0" cy="0"/>
        </a:xfrm>
      </p:grpSpPr>
      <p:sp>
        <p:nvSpPr>
          <p:cNvPr id="1856" name="Google Shape;1856;g54dda1946d_4_2758:notes">
            <a:extLst>
              <a:ext uri="{FF2B5EF4-FFF2-40B4-BE49-F238E27FC236}">
                <a16:creationId xmlns:a16="http://schemas.microsoft.com/office/drawing/2014/main" id="{1C488CC4-F280-B77E-22E4-582E82B187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54dda1946d_4_2758:notes">
            <a:extLst>
              <a:ext uri="{FF2B5EF4-FFF2-40B4-BE49-F238E27FC236}">
                <a16:creationId xmlns:a16="http://schemas.microsoft.com/office/drawing/2014/main" id="{18B2F4D9-14B9-397D-6406-532A4C0089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62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87E4C99C-1E03-6B3D-F1F0-8B18F4703B19}"/>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A3140AFA-F5B5-34A8-4661-D05FDF1F3C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BA7A3864-201D-C948-2086-F3A78B1EED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12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B60C42AB-4A84-F76B-ADBA-9001CA54DB01}"/>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16EF66C5-031C-500E-3661-8BF51A5D5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E434D9C8-C292-D93E-CFDB-C8314BAF9D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41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58DF50C4-BEDC-FB07-AACD-D4232F2CAD27}"/>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0AC13A2A-6059-46AD-18E5-DC138F2439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1A40A773-979A-FCD1-9EBD-0CC17B8DAE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505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3758050" y="1937075"/>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4"/>
          <p:cNvSpPr txBox="1">
            <a:spLocks noGrp="1"/>
          </p:cNvSpPr>
          <p:nvPr>
            <p:ph type="subTitle" idx="1"/>
          </p:nvPr>
        </p:nvSpPr>
        <p:spPr>
          <a:xfrm>
            <a:off x="3758050" y="2433575"/>
            <a:ext cx="3233100" cy="9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8" name="Google Shape;148;p14"/>
          <p:cNvGrpSpPr/>
          <p:nvPr/>
        </p:nvGrpSpPr>
        <p:grpSpPr>
          <a:xfrm>
            <a:off x="518850" y="392550"/>
            <a:ext cx="8106300" cy="4358400"/>
            <a:chOff x="518850" y="392550"/>
            <a:chExt cx="8106300" cy="4358400"/>
          </a:xfrm>
        </p:grpSpPr>
        <p:grpSp>
          <p:nvGrpSpPr>
            <p:cNvPr id="149" name="Google Shape;149;p14"/>
            <p:cNvGrpSpPr/>
            <p:nvPr/>
          </p:nvGrpSpPr>
          <p:grpSpPr>
            <a:xfrm>
              <a:off x="518850" y="392550"/>
              <a:ext cx="8106300" cy="396000"/>
              <a:chOff x="518850" y="385283"/>
              <a:chExt cx="8106300" cy="396000"/>
            </a:xfrm>
          </p:grpSpPr>
          <p:cxnSp>
            <p:nvCxnSpPr>
              <p:cNvPr id="150" name="Google Shape;150;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2" name="Google Shape;152;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53" name="Google Shape;153;p14"/>
            <p:cNvGrpSpPr/>
            <p:nvPr/>
          </p:nvGrpSpPr>
          <p:grpSpPr>
            <a:xfrm rot="10800000">
              <a:off x="518850" y="4354950"/>
              <a:ext cx="8106300" cy="396000"/>
              <a:chOff x="518850" y="385283"/>
              <a:chExt cx="8106300" cy="396000"/>
            </a:xfrm>
          </p:grpSpPr>
          <p:cxnSp>
            <p:nvCxnSpPr>
              <p:cNvPr id="154" name="Google Shape;154;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5" name="Google Shape;155;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6" name="Google Shape;156;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2321755"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5614906"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2321754"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5614906"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2321754"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2321754"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5614879"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5614879"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6"/>
        <p:cNvGrpSpPr/>
        <p:nvPr/>
      </p:nvGrpSpPr>
      <p:grpSpPr>
        <a:xfrm>
          <a:off x="0" y="0"/>
          <a:ext cx="0" cy="0"/>
          <a:chOff x="0" y="0"/>
          <a:chExt cx="0" cy="0"/>
        </a:xfrm>
      </p:grpSpPr>
      <p:sp>
        <p:nvSpPr>
          <p:cNvPr id="217" name="Google Shape;217;p18"/>
          <p:cNvSpPr txBox="1">
            <a:spLocks noGrp="1"/>
          </p:cNvSpPr>
          <p:nvPr>
            <p:ph type="title"/>
          </p:nvPr>
        </p:nvSpPr>
        <p:spPr>
          <a:xfrm>
            <a:off x="3982663" y="53950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18"/>
          <p:cNvSpPr txBox="1">
            <a:spLocks noGrp="1"/>
          </p:cNvSpPr>
          <p:nvPr>
            <p:ph type="subTitle" idx="1"/>
          </p:nvPr>
        </p:nvSpPr>
        <p:spPr>
          <a:xfrm>
            <a:off x="3982625" y="1719925"/>
            <a:ext cx="4448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9" name="Google Shape;219;p18"/>
          <p:cNvSpPr txBox="1"/>
          <p:nvPr/>
        </p:nvSpPr>
        <p:spPr>
          <a:xfrm>
            <a:off x="3982500" y="3611950"/>
            <a:ext cx="44481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lang="en" sz="1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and infographics &amp; images by </a:t>
            </a:r>
            <a:r>
              <a:rPr lang="en" sz="1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Open Sans"/>
                <a:ea typeface="Open Sans"/>
                <a:cs typeface="Open Sans"/>
                <a:sym typeface="Open Sans"/>
              </a:rPr>
              <a:t> </a:t>
            </a:r>
            <a:endParaRPr sz="1000" b="1" u="sng">
              <a:solidFill>
                <a:schemeClr val="dk1"/>
              </a:solidFill>
              <a:latin typeface="Open Sans"/>
              <a:ea typeface="Open Sans"/>
              <a:cs typeface="Open Sans"/>
              <a:sym typeface="Open Sans"/>
            </a:endParaRPr>
          </a:p>
        </p:txBody>
      </p:sp>
      <p:grpSp>
        <p:nvGrpSpPr>
          <p:cNvPr id="220" name="Google Shape;220;p18"/>
          <p:cNvGrpSpPr/>
          <p:nvPr/>
        </p:nvGrpSpPr>
        <p:grpSpPr>
          <a:xfrm>
            <a:off x="518850" y="392550"/>
            <a:ext cx="8106300" cy="4358400"/>
            <a:chOff x="518850" y="392550"/>
            <a:chExt cx="8106300" cy="4358400"/>
          </a:xfrm>
        </p:grpSpPr>
        <p:grpSp>
          <p:nvGrpSpPr>
            <p:cNvPr id="221" name="Google Shape;221;p18"/>
            <p:cNvGrpSpPr/>
            <p:nvPr/>
          </p:nvGrpSpPr>
          <p:grpSpPr>
            <a:xfrm>
              <a:off x="518850" y="392550"/>
              <a:ext cx="8106300" cy="396000"/>
              <a:chOff x="518850" y="385283"/>
              <a:chExt cx="8106300" cy="396000"/>
            </a:xfrm>
          </p:grpSpPr>
          <p:cxnSp>
            <p:nvCxnSpPr>
              <p:cNvPr id="222" name="Google Shape;222;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4" name="Google Shape;224;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25" name="Google Shape;225;p18"/>
            <p:cNvGrpSpPr/>
            <p:nvPr/>
          </p:nvGrpSpPr>
          <p:grpSpPr>
            <a:xfrm rot="10800000">
              <a:off x="518850" y="4354950"/>
              <a:ext cx="8106300" cy="396000"/>
              <a:chOff x="518850" y="385283"/>
              <a:chExt cx="8106300" cy="396000"/>
            </a:xfrm>
          </p:grpSpPr>
          <p:cxnSp>
            <p:nvCxnSpPr>
              <p:cNvPr id="226" name="Google Shape;226;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8" name="Google Shape;228;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3110500" y="1782613"/>
            <a:ext cx="5320200" cy="932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4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3110500" y="2863787"/>
            <a:ext cx="53202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11"/>
          <p:cNvGrpSpPr/>
          <p:nvPr/>
        </p:nvGrpSpPr>
        <p:grpSpPr>
          <a:xfrm>
            <a:off x="518850" y="392550"/>
            <a:ext cx="8106300" cy="4358400"/>
            <a:chOff x="518850" y="392550"/>
            <a:chExt cx="8106300" cy="4358400"/>
          </a:xfrm>
        </p:grpSpPr>
        <p:grpSp>
          <p:nvGrpSpPr>
            <p:cNvPr id="113" name="Google Shape;113;p11"/>
            <p:cNvGrpSpPr/>
            <p:nvPr/>
          </p:nvGrpSpPr>
          <p:grpSpPr>
            <a:xfrm>
              <a:off x="518850" y="392550"/>
              <a:ext cx="8106300" cy="396000"/>
              <a:chOff x="518850" y="385283"/>
              <a:chExt cx="8106300" cy="396000"/>
            </a:xfrm>
          </p:grpSpPr>
          <p:cxnSp>
            <p:nvCxnSpPr>
              <p:cNvPr id="114" name="Google Shape;114;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16" name="Google Shape;116;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17" name="Google Shape;117;p11"/>
            <p:cNvGrpSpPr/>
            <p:nvPr/>
          </p:nvGrpSpPr>
          <p:grpSpPr>
            <a:xfrm rot="10800000">
              <a:off x="518850" y="4354950"/>
              <a:ext cx="8106300" cy="396000"/>
              <a:chOff x="518850" y="385283"/>
              <a:chExt cx="8106300" cy="396000"/>
            </a:xfrm>
          </p:grpSpPr>
          <p:cxnSp>
            <p:nvCxnSpPr>
              <p:cNvPr id="118" name="Google Shape;118;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20" name="Google Shape;120;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 id="2147483662" r:id="rId12"/>
    <p:sldLayoutId id="2147483664" r:id="rId13"/>
    <p:sldLayoutId id="2147483665" r:id="rId14"/>
    <p:sldLayoutId id="214748366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98404" y="1065077"/>
            <a:ext cx="3788274" cy="23947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effectLst/>
                <a:latin typeface="Calibri" panose="020F0502020204030204" pitchFamily="34" charset="0"/>
                <a:ea typeface="Calibri" panose="020F0502020204030204" pitchFamily="34" charset="0"/>
                <a:cs typeface="Times New Roman" panose="02020603050405020304" pitchFamily="18" charset="0"/>
              </a:rPr>
              <a:t>"Predicting Stroke Risk Using Machine Learning Models”</a:t>
            </a:r>
            <a:endParaRPr sz="3600" b="0" dirty="0"/>
          </a:p>
        </p:txBody>
      </p:sp>
      <p:sp>
        <p:nvSpPr>
          <p:cNvPr id="711" name="Google Shape;711;p24"/>
          <p:cNvSpPr txBox="1">
            <a:spLocks noGrp="1"/>
          </p:cNvSpPr>
          <p:nvPr>
            <p:ph type="subTitle" idx="1"/>
          </p:nvPr>
        </p:nvSpPr>
        <p:spPr>
          <a:xfrm>
            <a:off x="713225" y="3414773"/>
            <a:ext cx="4638636"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b="1" dirty="0">
                <a:effectLst/>
                <a:latin typeface="Calibri" panose="020F0502020204030204" pitchFamily="34" charset="0"/>
                <a:ea typeface="Calibri" panose="020F0502020204030204" pitchFamily="34" charset="0"/>
                <a:cs typeface="Times New Roman" panose="02020603050405020304" pitchFamily="18" charset="0"/>
              </a:rPr>
              <a:t>A Comprehensive Approach to Healthcare Analytics</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1853" name="Google Shape;1853;p35"/>
          <p:cNvSpPr txBox="1">
            <a:spLocks noGrp="1"/>
          </p:cNvSpPr>
          <p:nvPr>
            <p:ph type="title"/>
          </p:nvPr>
        </p:nvSpPr>
        <p:spPr>
          <a:xfrm>
            <a:off x="526960" y="41975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graphicFrame>
        <p:nvGraphicFramePr>
          <p:cNvPr id="3" name="Table 2">
            <a:extLst>
              <a:ext uri="{FF2B5EF4-FFF2-40B4-BE49-F238E27FC236}">
                <a16:creationId xmlns:a16="http://schemas.microsoft.com/office/drawing/2014/main" id="{28504687-5140-45D7-1ACB-B0C288615015}"/>
              </a:ext>
            </a:extLst>
          </p:cNvPr>
          <p:cNvGraphicFramePr>
            <a:graphicFrameLocks noGrp="1"/>
          </p:cNvGraphicFramePr>
          <p:nvPr>
            <p:extLst>
              <p:ext uri="{D42A27DB-BD31-4B8C-83A1-F6EECF244321}">
                <p14:modId xmlns:p14="http://schemas.microsoft.com/office/powerpoint/2010/main" val="3913755633"/>
              </p:ext>
            </p:extLst>
          </p:nvPr>
        </p:nvGraphicFramePr>
        <p:xfrm>
          <a:off x="1005840" y="1114375"/>
          <a:ext cx="6949440" cy="3504352"/>
        </p:xfrm>
        <a:graphic>
          <a:graphicData uri="http://schemas.openxmlformats.org/drawingml/2006/table">
            <a:tbl>
              <a:tblPr firstRow="1" bandRow="1">
                <a:tableStyleId>{7E9639D4-E3E2-4D34-9284-5A2195B3D0D7}</a:tableStyleId>
              </a:tblPr>
              <a:tblGrid>
                <a:gridCol w="1158240">
                  <a:extLst>
                    <a:ext uri="{9D8B030D-6E8A-4147-A177-3AD203B41FA5}">
                      <a16:colId xmlns:a16="http://schemas.microsoft.com/office/drawing/2014/main" val="1734544405"/>
                    </a:ext>
                  </a:extLst>
                </a:gridCol>
                <a:gridCol w="1158240">
                  <a:extLst>
                    <a:ext uri="{9D8B030D-6E8A-4147-A177-3AD203B41FA5}">
                      <a16:colId xmlns:a16="http://schemas.microsoft.com/office/drawing/2014/main" val="878010992"/>
                    </a:ext>
                  </a:extLst>
                </a:gridCol>
                <a:gridCol w="1158240">
                  <a:extLst>
                    <a:ext uri="{9D8B030D-6E8A-4147-A177-3AD203B41FA5}">
                      <a16:colId xmlns:a16="http://schemas.microsoft.com/office/drawing/2014/main" val="3776235022"/>
                    </a:ext>
                  </a:extLst>
                </a:gridCol>
                <a:gridCol w="1158240">
                  <a:extLst>
                    <a:ext uri="{9D8B030D-6E8A-4147-A177-3AD203B41FA5}">
                      <a16:colId xmlns:a16="http://schemas.microsoft.com/office/drawing/2014/main" val="1834233428"/>
                    </a:ext>
                  </a:extLst>
                </a:gridCol>
                <a:gridCol w="1158240">
                  <a:extLst>
                    <a:ext uri="{9D8B030D-6E8A-4147-A177-3AD203B41FA5}">
                      <a16:colId xmlns:a16="http://schemas.microsoft.com/office/drawing/2014/main" val="1948741071"/>
                    </a:ext>
                  </a:extLst>
                </a:gridCol>
                <a:gridCol w="1158240">
                  <a:extLst>
                    <a:ext uri="{9D8B030D-6E8A-4147-A177-3AD203B41FA5}">
                      <a16:colId xmlns:a16="http://schemas.microsoft.com/office/drawing/2014/main" val="4229664150"/>
                    </a:ext>
                  </a:extLst>
                </a:gridCol>
              </a:tblGrid>
              <a:tr h="510328">
                <a:tc>
                  <a:txBody>
                    <a:bodyPr/>
                    <a:lstStyle/>
                    <a:p>
                      <a:pPr algn="ctr"/>
                      <a:r>
                        <a:rPr lang="en-IN" b="1" dirty="0"/>
                        <a:t>Metric</a:t>
                      </a:r>
                    </a:p>
                  </a:txBody>
                  <a:tcPr anchor="ctr"/>
                </a:tc>
                <a:tc>
                  <a:txBody>
                    <a:bodyPr/>
                    <a:lstStyle/>
                    <a:p>
                      <a:pPr algn="ctr"/>
                      <a:r>
                        <a:rPr lang="en-IN" b="1"/>
                        <a:t>Logistic Regression</a:t>
                      </a:r>
                    </a:p>
                  </a:txBody>
                  <a:tcPr anchor="ctr"/>
                </a:tc>
                <a:tc>
                  <a:txBody>
                    <a:bodyPr/>
                    <a:lstStyle/>
                    <a:p>
                      <a:pPr algn="ctr"/>
                      <a:r>
                        <a:rPr lang="en-IN" b="1"/>
                        <a:t>Decision Tree</a:t>
                      </a:r>
                    </a:p>
                  </a:txBody>
                  <a:tcPr anchor="ctr"/>
                </a:tc>
                <a:tc>
                  <a:txBody>
                    <a:bodyPr/>
                    <a:lstStyle/>
                    <a:p>
                      <a:pPr algn="ctr"/>
                      <a:r>
                        <a:rPr lang="en-IN" b="1"/>
                        <a:t>Random Forest</a:t>
                      </a:r>
                    </a:p>
                  </a:txBody>
                  <a:tcPr anchor="ctr"/>
                </a:tc>
                <a:tc>
                  <a:txBody>
                    <a:bodyPr/>
                    <a:lstStyle/>
                    <a:p>
                      <a:pPr algn="ctr"/>
                      <a:r>
                        <a:rPr lang="en-IN" b="1"/>
                        <a:t>Support Vector Machine (SVM)</a:t>
                      </a:r>
                    </a:p>
                  </a:txBody>
                  <a:tcPr anchor="ctr"/>
                </a:tc>
                <a:tc>
                  <a:txBody>
                    <a:bodyPr/>
                    <a:lstStyle/>
                    <a:p>
                      <a:pPr algn="ctr"/>
                      <a:r>
                        <a:rPr lang="en-IN" b="1" dirty="0"/>
                        <a:t>Gradient Boosting</a:t>
                      </a:r>
                    </a:p>
                  </a:txBody>
                  <a:tcPr anchor="ctr"/>
                </a:tc>
                <a:extLst>
                  <a:ext uri="{0D108BD9-81ED-4DB2-BD59-A6C34878D82A}">
                    <a16:rowId xmlns:a16="http://schemas.microsoft.com/office/drawing/2014/main" val="283863260"/>
                  </a:ext>
                </a:extLst>
              </a:tr>
              <a:tr h="510328">
                <a:tc>
                  <a:txBody>
                    <a:bodyPr/>
                    <a:lstStyle/>
                    <a:p>
                      <a:pPr algn="ctr"/>
                      <a:r>
                        <a:rPr lang="en-IN" b="1"/>
                        <a:t>Accuracy</a:t>
                      </a:r>
                    </a:p>
                  </a:txBody>
                  <a:tcPr anchor="ctr"/>
                </a:tc>
                <a:tc>
                  <a:txBody>
                    <a:bodyPr/>
                    <a:lstStyle/>
                    <a:p>
                      <a:pPr algn="ctr"/>
                      <a:r>
                        <a:rPr lang="en-IN" b="0" dirty="0"/>
                        <a:t>94%</a:t>
                      </a:r>
                    </a:p>
                  </a:txBody>
                  <a:tcPr anchor="ctr"/>
                </a:tc>
                <a:tc>
                  <a:txBody>
                    <a:bodyPr/>
                    <a:lstStyle/>
                    <a:p>
                      <a:pPr algn="ctr"/>
                      <a:r>
                        <a:rPr lang="en-IN" b="0" dirty="0"/>
                        <a:t>97.1%</a:t>
                      </a:r>
                    </a:p>
                  </a:txBody>
                  <a:tcPr anchor="ctr"/>
                </a:tc>
                <a:tc>
                  <a:txBody>
                    <a:bodyPr/>
                    <a:lstStyle/>
                    <a:p>
                      <a:pPr algn="ctr"/>
                      <a:r>
                        <a:rPr lang="en-IN" b="0" dirty="0"/>
                        <a:t>97.9%</a:t>
                      </a:r>
                    </a:p>
                  </a:txBody>
                  <a:tcPr anchor="ctr"/>
                </a:tc>
                <a:tc>
                  <a:txBody>
                    <a:bodyPr/>
                    <a:lstStyle/>
                    <a:p>
                      <a:pPr algn="ctr"/>
                      <a:r>
                        <a:rPr lang="en-IN" b="0" dirty="0"/>
                        <a:t>94%</a:t>
                      </a:r>
                    </a:p>
                  </a:txBody>
                  <a:tcPr anchor="ctr"/>
                </a:tc>
                <a:tc>
                  <a:txBody>
                    <a:bodyPr/>
                    <a:lstStyle/>
                    <a:p>
                      <a:pPr algn="ctr"/>
                      <a:r>
                        <a:rPr lang="en-IN" b="0" dirty="0"/>
                        <a:t>95%</a:t>
                      </a:r>
                    </a:p>
                  </a:txBody>
                  <a:tcPr anchor="ctr"/>
                </a:tc>
                <a:extLst>
                  <a:ext uri="{0D108BD9-81ED-4DB2-BD59-A6C34878D82A}">
                    <a16:rowId xmlns:a16="http://schemas.microsoft.com/office/drawing/2014/main" val="471317997"/>
                  </a:ext>
                </a:extLst>
              </a:tr>
              <a:tr h="510328">
                <a:tc>
                  <a:txBody>
                    <a:bodyPr/>
                    <a:lstStyle/>
                    <a:p>
                      <a:pPr algn="ctr"/>
                      <a:r>
                        <a:rPr lang="en-IN" b="1" dirty="0"/>
                        <a:t>Precision</a:t>
                      </a:r>
                    </a:p>
                  </a:txBody>
                  <a:tcPr anchor="ctr"/>
                </a:tc>
                <a:tc>
                  <a:txBody>
                    <a:bodyPr/>
                    <a:lstStyle/>
                    <a:p>
                      <a:pPr algn="ctr"/>
                      <a:r>
                        <a:rPr lang="en-IN" b="0" dirty="0"/>
                        <a:t>91%</a:t>
                      </a:r>
                    </a:p>
                  </a:txBody>
                  <a:tcPr/>
                </a:tc>
                <a:tc>
                  <a:txBody>
                    <a:bodyPr/>
                    <a:lstStyle/>
                    <a:p>
                      <a:pPr algn="ctr"/>
                      <a:r>
                        <a:rPr lang="en-IN" b="0" dirty="0"/>
                        <a:t>94%</a:t>
                      </a:r>
                    </a:p>
                  </a:txBody>
                  <a:tcPr/>
                </a:tc>
                <a:tc>
                  <a:txBody>
                    <a:bodyPr/>
                    <a:lstStyle/>
                    <a:p>
                      <a:pPr algn="ctr"/>
                      <a:r>
                        <a:rPr lang="en-IN" b="0" dirty="0"/>
                        <a:t>94.5%</a:t>
                      </a:r>
                    </a:p>
                  </a:txBody>
                  <a:tcPr/>
                </a:tc>
                <a:tc>
                  <a:txBody>
                    <a:bodyPr/>
                    <a:lstStyle/>
                    <a:p>
                      <a:pPr algn="ctr"/>
                      <a:r>
                        <a:rPr lang="en-IN" b="0" dirty="0"/>
                        <a:t>90%</a:t>
                      </a:r>
                    </a:p>
                  </a:txBody>
                  <a:tcPr/>
                </a:tc>
                <a:tc>
                  <a:txBody>
                    <a:bodyPr/>
                    <a:lstStyle/>
                    <a:p>
                      <a:pPr algn="ctr"/>
                      <a:r>
                        <a:rPr lang="en-IN" b="0" dirty="0"/>
                        <a:t>92%</a:t>
                      </a:r>
                    </a:p>
                    <a:p>
                      <a:pPr algn="ctr"/>
                      <a:endParaRPr lang="en-IN" b="0" dirty="0"/>
                    </a:p>
                  </a:txBody>
                  <a:tcPr/>
                </a:tc>
                <a:extLst>
                  <a:ext uri="{0D108BD9-81ED-4DB2-BD59-A6C34878D82A}">
                    <a16:rowId xmlns:a16="http://schemas.microsoft.com/office/drawing/2014/main" val="3323359913"/>
                  </a:ext>
                </a:extLst>
              </a:tr>
              <a:tr h="510328">
                <a:tc>
                  <a:txBody>
                    <a:bodyPr/>
                    <a:lstStyle/>
                    <a:p>
                      <a:pPr algn="ctr"/>
                      <a:r>
                        <a:rPr lang="en-IN" b="1"/>
                        <a:t>Recall</a:t>
                      </a:r>
                    </a:p>
                  </a:txBody>
                  <a:tcPr anchor="ctr"/>
                </a:tc>
                <a:tc>
                  <a:txBody>
                    <a:bodyPr/>
                    <a:lstStyle/>
                    <a:p>
                      <a:pPr algn="ctr"/>
                      <a:r>
                        <a:rPr lang="en-IN" b="0" dirty="0"/>
                        <a:t>92%</a:t>
                      </a:r>
                    </a:p>
                  </a:txBody>
                  <a:tcPr anchor="ctr"/>
                </a:tc>
                <a:tc>
                  <a:txBody>
                    <a:bodyPr/>
                    <a:lstStyle/>
                    <a:p>
                      <a:pPr algn="ctr"/>
                      <a:r>
                        <a:rPr lang="en-IN" b="0" dirty="0"/>
                        <a:t>96%</a:t>
                      </a:r>
                    </a:p>
                  </a:txBody>
                  <a:tcPr anchor="ctr"/>
                </a:tc>
                <a:tc>
                  <a:txBody>
                    <a:bodyPr/>
                    <a:lstStyle/>
                    <a:p>
                      <a:pPr algn="ctr"/>
                      <a:r>
                        <a:rPr lang="en-IN" b="0" dirty="0"/>
                        <a:t>95%</a:t>
                      </a:r>
                    </a:p>
                  </a:txBody>
                  <a:tcPr anchor="ctr"/>
                </a:tc>
                <a:tc>
                  <a:txBody>
                    <a:bodyPr/>
                    <a:lstStyle/>
                    <a:p>
                      <a:pPr algn="ctr"/>
                      <a:r>
                        <a:rPr lang="en-IN" b="0" dirty="0"/>
                        <a:t>90%</a:t>
                      </a:r>
                    </a:p>
                  </a:txBody>
                  <a:tcPr anchor="ctr"/>
                </a:tc>
                <a:tc>
                  <a:txBody>
                    <a:bodyPr/>
                    <a:lstStyle/>
                    <a:p>
                      <a:pPr algn="ctr"/>
                      <a:r>
                        <a:rPr lang="en-IN" b="0" dirty="0"/>
                        <a:t>90%</a:t>
                      </a:r>
                    </a:p>
                  </a:txBody>
                  <a:tcPr anchor="ctr"/>
                </a:tc>
                <a:extLst>
                  <a:ext uri="{0D108BD9-81ED-4DB2-BD59-A6C34878D82A}">
                    <a16:rowId xmlns:a16="http://schemas.microsoft.com/office/drawing/2014/main" val="2606783711"/>
                  </a:ext>
                </a:extLst>
              </a:tr>
              <a:tr h="510328">
                <a:tc>
                  <a:txBody>
                    <a:bodyPr/>
                    <a:lstStyle/>
                    <a:p>
                      <a:pPr algn="ctr"/>
                      <a:r>
                        <a:rPr lang="en-IN" b="1" dirty="0"/>
                        <a:t>F1-Score</a:t>
                      </a:r>
                    </a:p>
                  </a:txBody>
                  <a:tcPr/>
                </a:tc>
                <a:tc>
                  <a:txBody>
                    <a:bodyPr/>
                    <a:lstStyle/>
                    <a:p>
                      <a:pPr algn="ctr"/>
                      <a:r>
                        <a:rPr lang="en-IN" b="0" dirty="0"/>
                        <a:t>91%</a:t>
                      </a:r>
                    </a:p>
                  </a:txBody>
                  <a:tcPr/>
                </a:tc>
                <a:tc>
                  <a:txBody>
                    <a:bodyPr/>
                    <a:lstStyle/>
                    <a:p>
                      <a:pPr algn="ctr"/>
                      <a:r>
                        <a:rPr lang="en-IN" b="0" dirty="0"/>
                        <a:t>94%</a:t>
                      </a:r>
                    </a:p>
                  </a:txBody>
                  <a:tcPr/>
                </a:tc>
                <a:tc>
                  <a:txBody>
                    <a:bodyPr/>
                    <a:lstStyle/>
                    <a:p>
                      <a:pPr algn="ctr"/>
                      <a:r>
                        <a:rPr lang="en-IN" b="0" dirty="0"/>
                        <a:t>95%</a:t>
                      </a:r>
                    </a:p>
                  </a:txBody>
                  <a:tcPr/>
                </a:tc>
                <a:tc>
                  <a:txBody>
                    <a:bodyPr/>
                    <a:lstStyle/>
                    <a:p>
                      <a:pPr algn="ctr"/>
                      <a:r>
                        <a:rPr lang="en-IN" b="0" dirty="0"/>
                        <a:t>91%</a:t>
                      </a:r>
                    </a:p>
                  </a:txBody>
                  <a:tcPr/>
                </a:tc>
                <a:tc>
                  <a:txBody>
                    <a:bodyPr/>
                    <a:lstStyle/>
                    <a:p>
                      <a:pPr algn="ctr"/>
                      <a:r>
                        <a:rPr lang="en-IN" b="0" dirty="0"/>
                        <a:t>92%</a:t>
                      </a:r>
                    </a:p>
                  </a:txBody>
                  <a:tcPr/>
                </a:tc>
                <a:extLst>
                  <a:ext uri="{0D108BD9-81ED-4DB2-BD59-A6C34878D82A}">
                    <a16:rowId xmlns:a16="http://schemas.microsoft.com/office/drawing/2014/main" val="875072246"/>
                  </a:ext>
                </a:extLst>
              </a:tr>
              <a:tr h="510328">
                <a:tc>
                  <a:txBody>
                    <a:bodyPr/>
                    <a:lstStyle/>
                    <a:p>
                      <a:pPr algn="ctr"/>
                      <a:r>
                        <a:rPr lang="en-IN" b="1" dirty="0"/>
                        <a:t>AUC-ROC</a:t>
                      </a:r>
                    </a:p>
                  </a:txBody>
                  <a:tcPr/>
                </a:tc>
                <a:tc>
                  <a:txBody>
                    <a:bodyPr/>
                    <a:lstStyle/>
                    <a:p>
                      <a:pPr algn="ctr"/>
                      <a:r>
                        <a:rPr lang="en-IN" b="0" dirty="0"/>
                        <a:t>0.89</a:t>
                      </a:r>
                    </a:p>
                  </a:txBody>
                  <a:tcPr/>
                </a:tc>
                <a:tc>
                  <a:txBody>
                    <a:bodyPr/>
                    <a:lstStyle/>
                    <a:p>
                      <a:pPr algn="ctr"/>
                      <a:r>
                        <a:rPr lang="en-IN" b="0" dirty="0"/>
                        <a:t>0.92</a:t>
                      </a:r>
                    </a:p>
                  </a:txBody>
                  <a:tcPr/>
                </a:tc>
                <a:tc>
                  <a:txBody>
                    <a:bodyPr/>
                    <a:lstStyle/>
                    <a:p>
                      <a:pPr algn="ctr"/>
                      <a:r>
                        <a:rPr lang="en-IN" b="0" dirty="0"/>
                        <a:t>0.93</a:t>
                      </a:r>
                    </a:p>
                  </a:txBody>
                  <a:tcPr/>
                </a:tc>
                <a:tc>
                  <a:txBody>
                    <a:bodyPr/>
                    <a:lstStyle/>
                    <a:p>
                      <a:pPr algn="ctr"/>
                      <a:r>
                        <a:rPr lang="en-IN" b="0" dirty="0"/>
                        <a:t>0.90</a:t>
                      </a:r>
                    </a:p>
                  </a:txBody>
                  <a:tcPr/>
                </a:tc>
                <a:tc>
                  <a:txBody>
                    <a:bodyPr/>
                    <a:lstStyle/>
                    <a:p>
                      <a:pPr algn="ctr"/>
                      <a:r>
                        <a:rPr lang="en-IN" b="0" dirty="0"/>
                        <a:t>0.90</a:t>
                      </a:r>
                    </a:p>
                  </a:txBody>
                  <a:tcPr/>
                </a:tc>
                <a:extLst>
                  <a:ext uri="{0D108BD9-81ED-4DB2-BD59-A6C34878D82A}">
                    <a16:rowId xmlns:a16="http://schemas.microsoft.com/office/drawing/2014/main" val="328948181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pic>
        <p:nvPicPr>
          <p:cNvPr id="11" name="Picture 10">
            <a:extLst>
              <a:ext uri="{FF2B5EF4-FFF2-40B4-BE49-F238E27FC236}">
                <a16:creationId xmlns:a16="http://schemas.microsoft.com/office/drawing/2014/main" id="{F23AEA4F-BB5F-FAE4-39B2-2FEC14B6C4A1}"/>
              </a:ext>
            </a:extLst>
          </p:cNvPr>
          <p:cNvPicPr>
            <a:picLocks noChangeAspect="1"/>
          </p:cNvPicPr>
          <p:nvPr/>
        </p:nvPicPr>
        <p:blipFill>
          <a:blip r:embed="rId3"/>
          <a:stretch>
            <a:fillRect/>
          </a:stretch>
        </p:blipFill>
        <p:spPr>
          <a:xfrm>
            <a:off x="640080" y="600010"/>
            <a:ext cx="4156501" cy="3941510"/>
          </a:xfrm>
          <a:prstGeom prst="rect">
            <a:avLst/>
          </a:prstGeom>
        </p:spPr>
      </p:pic>
      <p:pic>
        <p:nvPicPr>
          <p:cNvPr id="13" name="Picture 12">
            <a:extLst>
              <a:ext uri="{FF2B5EF4-FFF2-40B4-BE49-F238E27FC236}">
                <a16:creationId xmlns:a16="http://schemas.microsoft.com/office/drawing/2014/main" id="{1E23D3C2-A99A-2172-F47A-4FC8C4B2C273}"/>
              </a:ext>
            </a:extLst>
          </p:cNvPr>
          <p:cNvPicPr>
            <a:picLocks noChangeAspect="1"/>
          </p:cNvPicPr>
          <p:nvPr/>
        </p:nvPicPr>
        <p:blipFill>
          <a:blip r:embed="rId4"/>
          <a:stretch>
            <a:fillRect/>
          </a:stretch>
        </p:blipFill>
        <p:spPr>
          <a:xfrm>
            <a:off x="5038595" y="600995"/>
            <a:ext cx="3465325" cy="3941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8">
          <a:extLst>
            <a:ext uri="{FF2B5EF4-FFF2-40B4-BE49-F238E27FC236}">
              <a16:creationId xmlns:a16="http://schemas.microsoft.com/office/drawing/2014/main" id="{E703E78A-157E-3EF1-B8E4-B771F022B1D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2A2B51B-E5FD-9F93-66BB-18D021B6BE71}"/>
              </a:ext>
            </a:extLst>
          </p:cNvPr>
          <p:cNvPicPr>
            <a:picLocks noChangeAspect="1"/>
          </p:cNvPicPr>
          <p:nvPr/>
        </p:nvPicPr>
        <p:blipFill>
          <a:blip r:embed="rId3"/>
          <a:stretch>
            <a:fillRect/>
          </a:stretch>
        </p:blipFill>
        <p:spPr>
          <a:xfrm>
            <a:off x="2467104" y="704864"/>
            <a:ext cx="4209791" cy="3733772"/>
          </a:xfrm>
          <a:prstGeom prst="rect">
            <a:avLst/>
          </a:prstGeom>
        </p:spPr>
      </p:pic>
    </p:spTree>
    <p:extLst>
      <p:ext uri="{BB962C8B-B14F-4D97-AF65-F5344CB8AC3E}">
        <p14:creationId xmlns:p14="http://schemas.microsoft.com/office/powerpoint/2010/main" val="154029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36"/>
          <p:cNvSpPr txBox="1">
            <a:spLocks noGrp="1"/>
          </p:cNvSpPr>
          <p:nvPr>
            <p:ph type="title"/>
          </p:nvPr>
        </p:nvSpPr>
        <p:spPr>
          <a:xfrm>
            <a:off x="598290" y="492526"/>
            <a:ext cx="3233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Conclusion:-</a:t>
            </a:r>
            <a:endParaRPr dirty="0"/>
          </a:p>
        </p:txBody>
      </p:sp>
      <p:grpSp>
        <p:nvGrpSpPr>
          <p:cNvPr id="1866" name="Google Shape;1866;p36"/>
          <p:cNvGrpSpPr/>
          <p:nvPr/>
        </p:nvGrpSpPr>
        <p:grpSpPr>
          <a:xfrm>
            <a:off x="7260719" y="1717040"/>
            <a:ext cx="1883281" cy="1388007"/>
            <a:chOff x="6935864" y="2236396"/>
            <a:chExt cx="1450309" cy="1101420"/>
          </a:xfrm>
        </p:grpSpPr>
        <p:sp>
          <p:nvSpPr>
            <p:cNvPr id="1867" name="Google Shape;1867;p36"/>
            <p:cNvSpPr/>
            <p:nvPr/>
          </p:nvSpPr>
          <p:spPr>
            <a:xfrm>
              <a:off x="7453832" y="2696876"/>
              <a:ext cx="878888" cy="640940"/>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6"/>
            <p:cNvSpPr/>
            <p:nvPr/>
          </p:nvSpPr>
          <p:spPr>
            <a:xfrm>
              <a:off x="7503251" y="2648105"/>
              <a:ext cx="878888" cy="108276"/>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7498568" y="2644070"/>
              <a:ext cx="887605" cy="11634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8230351" y="2680162"/>
              <a:ext cx="42215" cy="41495"/>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8295187" y="2680162"/>
              <a:ext cx="42215" cy="41495"/>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8166235" y="2680162"/>
              <a:ext cx="41495" cy="41495"/>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7502603" y="2756309"/>
              <a:ext cx="878888" cy="528702"/>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6"/>
            <p:cNvSpPr/>
            <p:nvPr/>
          </p:nvSpPr>
          <p:spPr>
            <a:xfrm>
              <a:off x="7498568" y="2752346"/>
              <a:ext cx="887605" cy="536698"/>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6"/>
            <p:cNvSpPr/>
            <p:nvPr/>
          </p:nvSpPr>
          <p:spPr>
            <a:xfrm>
              <a:off x="8104713" y="2863288"/>
              <a:ext cx="194580" cy="299470"/>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8100751" y="2858605"/>
              <a:ext cx="202576" cy="30883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8109396" y="2868619"/>
              <a:ext cx="187880" cy="290753"/>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8104713" y="2864585"/>
              <a:ext cx="197246" cy="298822"/>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8106082" y="2867971"/>
              <a:ext cx="187160" cy="294788"/>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8101399" y="2863504"/>
              <a:ext cx="196525" cy="303937"/>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7614913" y="2880001"/>
              <a:ext cx="413077" cy="8717"/>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7614913" y="2941451"/>
              <a:ext cx="150420" cy="8789"/>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7815400" y="2941451"/>
              <a:ext cx="181181" cy="8789"/>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614913" y="3127891"/>
              <a:ext cx="268061" cy="8141"/>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7614913" y="3006287"/>
              <a:ext cx="416391" cy="8068"/>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7614913" y="3067738"/>
              <a:ext cx="137740" cy="8141"/>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7783991" y="3067738"/>
              <a:ext cx="243999" cy="8141"/>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7828728" y="2978192"/>
              <a:ext cx="1441" cy="25502"/>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6"/>
            <p:cNvSpPr/>
            <p:nvPr/>
          </p:nvSpPr>
          <p:spPr>
            <a:xfrm>
              <a:off x="6940547" y="2426870"/>
              <a:ext cx="670404" cy="47726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6935864" y="2422187"/>
              <a:ext cx="679121" cy="486558"/>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p:nvPr/>
          </p:nvSpPr>
          <p:spPr>
            <a:xfrm>
              <a:off x="6978007" y="2390778"/>
              <a:ext cx="670332" cy="80253"/>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6973973" y="2386095"/>
              <a:ext cx="678401" cy="88969"/>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049471" y="2413470"/>
              <a:ext cx="32850" cy="3285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6"/>
            <p:cNvSpPr/>
            <p:nvPr/>
          </p:nvSpPr>
          <p:spPr>
            <a:xfrm>
              <a:off x="7097594" y="2413470"/>
              <a:ext cx="33499" cy="3285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6"/>
            <p:cNvSpPr/>
            <p:nvPr/>
          </p:nvSpPr>
          <p:spPr>
            <a:xfrm>
              <a:off x="7001420" y="2413470"/>
              <a:ext cx="33427" cy="3285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6"/>
            <p:cNvSpPr/>
            <p:nvPr/>
          </p:nvSpPr>
          <p:spPr>
            <a:xfrm>
              <a:off x="6977359" y="2470958"/>
              <a:ext cx="670332" cy="393699"/>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6"/>
            <p:cNvSpPr/>
            <p:nvPr/>
          </p:nvSpPr>
          <p:spPr>
            <a:xfrm>
              <a:off x="6973325" y="2466996"/>
              <a:ext cx="679049" cy="402343"/>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7280720" y="2562521"/>
              <a:ext cx="284126" cy="8141"/>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7280720" y="2607978"/>
              <a:ext cx="105034" cy="8789"/>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7417091" y="2607978"/>
              <a:ext cx="126358" cy="8789"/>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6"/>
            <p:cNvSpPr/>
            <p:nvPr/>
          </p:nvSpPr>
          <p:spPr>
            <a:xfrm>
              <a:off x="7280720" y="2747015"/>
              <a:ext cx="185215" cy="8068"/>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6"/>
            <p:cNvSpPr/>
            <p:nvPr/>
          </p:nvSpPr>
          <p:spPr>
            <a:xfrm>
              <a:off x="7280720" y="2656101"/>
              <a:ext cx="286791" cy="8068"/>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7280720" y="2701558"/>
              <a:ext cx="96317" cy="8717"/>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6"/>
            <p:cNvSpPr/>
            <p:nvPr/>
          </p:nvSpPr>
          <p:spPr>
            <a:xfrm>
              <a:off x="7395695" y="2701558"/>
              <a:ext cx="169150" cy="8717"/>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6"/>
            <p:cNvSpPr/>
            <p:nvPr/>
          </p:nvSpPr>
          <p:spPr>
            <a:xfrm>
              <a:off x="7028147" y="2542494"/>
              <a:ext cx="203225" cy="2032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6"/>
            <p:cNvSpPr/>
            <p:nvPr/>
          </p:nvSpPr>
          <p:spPr>
            <a:xfrm>
              <a:off x="7024113" y="2538460"/>
              <a:ext cx="211221" cy="211942"/>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6"/>
            <p:cNvSpPr/>
            <p:nvPr/>
          </p:nvSpPr>
          <p:spPr>
            <a:xfrm>
              <a:off x="7019430" y="2543791"/>
              <a:ext cx="203225" cy="203297"/>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6"/>
            <p:cNvSpPr/>
            <p:nvPr/>
          </p:nvSpPr>
          <p:spPr>
            <a:xfrm>
              <a:off x="7015396" y="2539828"/>
              <a:ext cx="211293" cy="211870"/>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6"/>
            <p:cNvSpPr/>
            <p:nvPr/>
          </p:nvSpPr>
          <p:spPr>
            <a:xfrm>
              <a:off x="7465214" y="2255991"/>
              <a:ext cx="339525" cy="302136"/>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6"/>
            <p:cNvSpPr/>
            <p:nvPr/>
          </p:nvSpPr>
          <p:spPr>
            <a:xfrm>
              <a:off x="7479910" y="2252461"/>
              <a:ext cx="310132" cy="310132"/>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6"/>
            <p:cNvSpPr/>
            <p:nvPr/>
          </p:nvSpPr>
          <p:spPr>
            <a:xfrm>
              <a:off x="7489275" y="2240430"/>
              <a:ext cx="324828" cy="302064"/>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6"/>
            <p:cNvSpPr/>
            <p:nvPr/>
          </p:nvSpPr>
          <p:spPr>
            <a:xfrm>
              <a:off x="7496623" y="2236396"/>
              <a:ext cx="310781" cy="310204"/>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6"/>
            <p:cNvSpPr/>
            <p:nvPr/>
          </p:nvSpPr>
          <p:spPr>
            <a:xfrm>
              <a:off x="7602162" y="2236396"/>
              <a:ext cx="98335" cy="310204"/>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6"/>
            <p:cNvSpPr/>
            <p:nvPr/>
          </p:nvSpPr>
          <p:spPr>
            <a:xfrm>
              <a:off x="7507934" y="2339341"/>
              <a:ext cx="285422" cy="8068"/>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6"/>
            <p:cNvSpPr/>
            <p:nvPr/>
          </p:nvSpPr>
          <p:spPr>
            <a:xfrm>
              <a:off x="7507934" y="2440917"/>
              <a:ext cx="285422" cy="8717"/>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2">
            <a:extLst>
              <a:ext uri="{FF2B5EF4-FFF2-40B4-BE49-F238E27FC236}">
                <a16:creationId xmlns:a16="http://schemas.microsoft.com/office/drawing/2014/main" id="{0008C7E0-F1ED-D0F5-8F6C-C5AD3E0352C6}"/>
              </a:ext>
            </a:extLst>
          </p:cNvPr>
          <p:cNvSpPr>
            <a:spLocks noChangeArrowheads="1"/>
          </p:cNvSpPr>
          <p:nvPr/>
        </p:nvSpPr>
        <p:spPr bwMode="auto">
          <a:xfrm>
            <a:off x="598290" y="937914"/>
            <a:ext cx="732047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This study demonstrates that the </a:t>
            </a:r>
            <a:r>
              <a:rPr lang="en-US" sz="1600" b="1" dirty="0">
                <a:latin typeface="Open Sans" panose="020B0606030504020204" pitchFamily="34" charset="0"/>
                <a:ea typeface="Open Sans" panose="020B0606030504020204" pitchFamily="34" charset="0"/>
                <a:cs typeface="Open Sans" panose="020B0606030504020204" pitchFamily="34" charset="0"/>
              </a:rPr>
              <a:t>Random Forest</a:t>
            </a:r>
            <a:r>
              <a:rPr lang="en-US" sz="1600" dirty="0">
                <a:latin typeface="Open Sans" panose="020B0606030504020204" pitchFamily="34" charset="0"/>
                <a:ea typeface="Open Sans" panose="020B0606030504020204" pitchFamily="34" charset="0"/>
                <a:cs typeface="Open Sans" panose="020B0606030504020204" pitchFamily="34" charset="0"/>
              </a:rPr>
              <a:t> algorithm achieves an impressive accuracy of </a:t>
            </a:r>
            <a:r>
              <a:rPr lang="en-US" sz="1600" b="1" dirty="0">
                <a:latin typeface="Open Sans" panose="020B0606030504020204" pitchFamily="34" charset="0"/>
                <a:ea typeface="Open Sans" panose="020B0606030504020204" pitchFamily="34" charset="0"/>
                <a:cs typeface="Open Sans" panose="020B0606030504020204" pitchFamily="34" charset="0"/>
              </a:rPr>
              <a:t>97%</a:t>
            </a:r>
            <a:r>
              <a:rPr lang="en-US" sz="1600" dirty="0">
                <a:latin typeface="Open Sans" panose="020B0606030504020204" pitchFamily="34" charset="0"/>
                <a:ea typeface="Open Sans" panose="020B0606030504020204" pitchFamily="34" charset="0"/>
                <a:cs typeface="Open Sans" panose="020B0606030504020204" pitchFamily="34" charset="0"/>
              </a:rPr>
              <a:t> in predicting stroke risk, significantly outperforming traditional methods like Logistic Regression. The analysis emphasizes the effectiveness of ensemble approaches in capturing complex interactions in medical datasets, with age and hypertension identified as critical risk factors.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r>
              <a:rPr lang="en-US" sz="1600" dirty="0">
                <a:latin typeface="Open Sans" panose="020B0606030504020204" pitchFamily="34" charset="0"/>
                <a:ea typeface="Open Sans" panose="020B0606030504020204" pitchFamily="34" charset="0"/>
                <a:cs typeface="Open Sans" panose="020B0606030504020204" pitchFamily="34" charset="0"/>
              </a:rPr>
              <a:t>However, limitations include reliance on a single dataset, which may not reflect the full range of clinical diversity, and challenges in model interpretability for complex algorithms.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r>
              <a:rPr lang="en-US" sz="1600" dirty="0">
                <a:latin typeface="Open Sans" panose="020B0606030504020204" pitchFamily="34" charset="0"/>
                <a:ea typeface="Open Sans" panose="020B0606030504020204" pitchFamily="34" charset="0"/>
                <a:cs typeface="Open Sans" panose="020B0606030504020204" pitchFamily="34" charset="0"/>
              </a:rPr>
              <a:t>Future research should focus on integrating more diverse datasets and exploring advanced techniques like explainable AI and deep learning to enhance accuracy and interpretability, ultimately improving stroke prediction and patient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8">
          <a:extLst>
            <a:ext uri="{FF2B5EF4-FFF2-40B4-BE49-F238E27FC236}">
              <a16:creationId xmlns:a16="http://schemas.microsoft.com/office/drawing/2014/main" id="{BF78C4D0-8149-F346-3BF6-623DA8137F40}"/>
            </a:ext>
          </a:extLst>
        </p:cNvPr>
        <p:cNvGrpSpPr/>
        <p:nvPr/>
      </p:nvGrpSpPr>
      <p:grpSpPr>
        <a:xfrm>
          <a:off x="0" y="0"/>
          <a:ext cx="0" cy="0"/>
          <a:chOff x="0" y="0"/>
          <a:chExt cx="0" cy="0"/>
        </a:xfrm>
      </p:grpSpPr>
      <p:sp>
        <p:nvSpPr>
          <p:cNvPr id="1859" name="Google Shape;1859;p36">
            <a:extLst>
              <a:ext uri="{FF2B5EF4-FFF2-40B4-BE49-F238E27FC236}">
                <a16:creationId xmlns:a16="http://schemas.microsoft.com/office/drawing/2014/main" id="{917BA353-ECCB-E730-D957-150FE8BD26DE}"/>
              </a:ext>
            </a:extLst>
          </p:cNvPr>
          <p:cNvSpPr txBox="1">
            <a:spLocks noGrp="1"/>
          </p:cNvSpPr>
          <p:nvPr>
            <p:ph type="title"/>
          </p:nvPr>
        </p:nvSpPr>
        <p:spPr>
          <a:xfrm>
            <a:off x="598290" y="492526"/>
            <a:ext cx="3233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Future Scope:-</a:t>
            </a:r>
            <a:endParaRPr dirty="0"/>
          </a:p>
        </p:txBody>
      </p:sp>
      <p:sp>
        <p:nvSpPr>
          <p:cNvPr id="2" name="TextBox 1">
            <a:extLst>
              <a:ext uri="{FF2B5EF4-FFF2-40B4-BE49-F238E27FC236}">
                <a16:creationId xmlns:a16="http://schemas.microsoft.com/office/drawing/2014/main" id="{B4F6050E-E172-9902-FCAE-6010D2D42EBC}"/>
              </a:ext>
            </a:extLst>
          </p:cNvPr>
          <p:cNvSpPr txBox="1"/>
          <p:nvPr/>
        </p:nvSpPr>
        <p:spPr>
          <a:xfrm>
            <a:off x="812800" y="1229360"/>
            <a:ext cx="5613110" cy="2862322"/>
          </a:xfrm>
          <a:prstGeom prst="rect">
            <a:avLst/>
          </a:prstGeom>
          <a:noFill/>
        </p:spPr>
        <p:txBody>
          <a:bodyPr wrap="square" rtlCol="0">
            <a:spAutoFit/>
          </a:bodyPr>
          <a:lstStyle/>
          <a:p>
            <a:pPr marL="457200" indent="-457200">
              <a:buFont typeface="+mj-lt"/>
              <a:buAutoNum type="arabicPeriod"/>
            </a:pPr>
            <a:r>
              <a:rPr lang="en-IN" sz="2000" dirty="0"/>
              <a:t>Dataset Diversity</a:t>
            </a:r>
          </a:p>
          <a:p>
            <a:pPr marL="457200" indent="-457200">
              <a:buFont typeface="+mj-lt"/>
              <a:buAutoNum type="arabicPeriod"/>
            </a:pPr>
            <a:endParaRPr lang="en-IN" sz="2000" dirty="0"/>
          </a:p>
          <a:p>
            <a:pPr marL="457200" indent="-457200">
              <a:buFont typeface="+mj-lt"/>
              <a:buAutoNum type="arabicPeriod"/>
            </a:pPr>
            <a:r>
              <a:rPr lang="en-IN" sz="2000" dirty="0"/>
              <a:t>Advanced Techniques</a:t>
            </a:r>
          </a:p>
          <a:p>
            <a:pPr marL="457200" indent="-457200">
              <a:buFont typeface="+mj-lt"/>
              <a:buAutoNum type="arabicPeriod"/>
            </a:pPr>
            <a:endParaRPr lang="en-IN" sz="2000" dirty="0"/>
          </a:p>
          <a:p>
            <a:pPr marL="457200" indent="-457200">
              <a:buFont typeface="+mj-lt"/>
              <a:buAutoNum type="arabicPeriod"/>
            </a:pPr>
            <a:r>
              <a:rPr lang="en-IN" sz="2000" dirty="0"/>
              <a:t>Real-time Prediction</a:t>
            </a:r>
          </a:p>
          <a:p>
            <a:pPr marL="457200" indent="-457200">
              <a:buFont typeface="+mj-lt"/>
              <a:buAutoNum type="arabicPeriod"/>
            </a:pPr>
            <a:endParaRPr lang="en-IN" sz="2000" dirty="0"/>
          </a:p>
          <a:p>
            <a:pPr marL="457200" indent="-457200">
              <a:buFont typeface="+mj-lt"/>
              <a:buAutoNum type="arabicPeriod"/>
            </a:pPr>
            <a:r>
              <a:rPr lang="en-IN" sz="2000" dirty="0"/>
              <a:t>User-Friendly Tools</a:t>
            </a:r>
          </a:p>
          <a:p>
            <a:pPr marL="457200" indent="-457200">
              <a:buFont typeface="+mj-lt"/>
              <a:buAutoNum type="arabicPeriod"/>
            </a:pPr>
            <a:endParaRPr lang="en-IN" sz="2000" dirty="0"/>
          </a:p>
          <a:p>
            <a:pPr marL="457200" indent="-457200">
              <a:buFont typeface="+mj-lt"/>
              <a:buAutoNum type="arabicPeriod"/>
            </a:pPr>
            <a:r>
              <a:rPr lang="en-IN" sz="2000" dirty="0"/>
              <a:t>Longitudinal Studies</a:t>
            </a:r>
          </a:p>
        </p:txBody>
      </p:sp>
    </p:spTree>
    <p:extLst>
      <p:ext uri="{BB962C8B-B14F-4D97-AF65-F5344CB8AC3E}">
        <p14:creationId xmlns:p14="http://schemas.microsoft.com/office/powerpoint/2010/main" val="236487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1" name="Google Shape;2121;p43"/>
          <p:cNvSpPr txBox="1">
            <a:spLocks noGrp="1"/>
          </p:cNvSpPr>
          <p:nvPr>
            <p:ph type="title"/>
          </p:nvPr>
        </p:nvSpPr>
        <p:spPr>
          <a:xfrm>
            <a:off x="4182054" y="1962947"/>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grpSp>
        <p:nvGrpSpPr>
          <p:cNvPr id="2124" name="Google Shape;2124;p43"/>
          <p:cNvGrpSpPr/>
          <p:nvPr/>
        </p:nvGrpSpPr>
        <p:grpSpPr>
          <a:xfrm>
            <a:off x="713188" y="1198193"/>
            <a:ext cx="2994401" cy="2992970"/>
            <a:chOff x="699850" y="2299150"/>
            <a:chExt cx="1046225" cy="1045725"/>
          </a:xfrm>
        </p:grpSpPr>
        <p:sp>
          <p:nvSpPr>
            <p:cNvPr id="2125" name="Google Shape;2125;p43"/>
            <p:cNvSpPr/>
            <p:nvPr/>
          </p:nvSpPr>
          <p:spPr>
            <a:xfrm>
              <a:off x="1178075" y="2506950"/>
              <a:ext cx="225225" cy="137075"/>
            </a:xfrm>
            <a:custGeom>
              <a:avLst/>
              <a:gdLst/>
              <a:ahLst/>
              <a:cxnLst/>
              <a:rect l="l" t="t" r="r" b="b"/>
              <a:pathLst>
                <a:path w="9009" h="5483" extrusionOk="0">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1106400" y="2607825"/>
              <a:ext cx="3050" cy="52450"/>
            </a:xfrm>
            <a:custGeom>
              <a:avLst/>
              <a:gdLst/>
              <a:ahLst/>
              <a:cxnLst/>
              <a:rect l="l" t="t" r="r" b="b"/>
              <a:pathLst>
                <a:path w="122" h="2098" extrusionOk="0">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874500" y="2607825"/>
              <a:ext cx="159350" cy="393350"/>
            </a:xfrm>
            <a:custGeom>
              <a:avLst/>
              <a:gdLst/>
              <a:ahLst/>
              <a:cxnLst/>
              <a:rect l="l" t="t" r="r" b="b"/>
              <a:pathLst>
                <a:path w="6374" h="15734" extrusionOk="0">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699850" y="2962250"/>
              <a:ext cx="191375" cy="190375"/>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831825" y="2596225"/>
              <a:ext cx="95800" cy="95400"/>
            </a:xfrm>
            <a:custGeom>
              <a:avLst/>
              <a:gdLst/>
              <a:ahLst/>
              <a:cxnLst/>
              <a:rect l="l" t="t" r="r" b="b"/>
              <a:pathLst>
                <a:path w="3832" h="3816" extrusionOk="0">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830200" y="2594850"/>
              <a:ext cx="98825" cy="98350"/>
            </a:xfrm>
            <a:custGeom>
              <a:avLst/>
              <a:gdLst/>
              <a:ahLst/>
              <a:cxnLst/>
              <a:rect l="l" t="t" r="r" b="b"/>
              <a:pathLst>
                <a:path w="3953" h="3934" extrusionOk="0">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849225" y="2701300"/>
              <a:ext cx="3025" cy="246550"/>
            </a:xfrm>
            <a:custGeom>
              <a:avLst/>
              <a:gdLst/>
              <a:ahLst/>
              <a:cxnLst/>
              <a:rect l="l" t="t" r="r" b="b"/>
              <a:pathLst>
                <a:path w="121" h="9862" extrusionOk="0">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888650" y="2354575"/>
              <a:ext cx="43150" cy="43400"/>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3"/>
            <p:cNvSpPr/>
            <p:nvPr/>
          </p:nvSpPr>
          <p:spPr>
            <a:xfrm>
              <a:off x="1122175" y="3270875"/>
              <a:ext cx="44800" cy="44550"/>
            </a:xfrm>
            <a:custGeom>
              <a:avLst/>
              <a:gdLst/>
              <a:ahLst/>
              <a:cxnLst/>
              <a:rect l="l" t="t" r="r" b="b"/>
              <a:pathLst>
                <a:path w="1792" h="1782" extrusionOk="0">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3"/>
            <p:cNvSpPr/>
            <p:nvPr/>
          </p:nvSpPr>
          <p:spPr>
            <a:xfrm>
              <a:off x="1306550" y="2306100"/>
              <a:ext cx="2825" cy="16500"/>
            </a:xfrm>
            <a:custGeom>
              <a:avLst/>
              <a:gdLst/>
              <a:ahLst/>
              <a:cxnLst/>
              <a:rect l="l" t="t" r="r" b="b"/>
              <a:pathLst>
                <a:path w="113" h="660" extrusionOk="0">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3"/>
            <p:cNvSpPr/>
            <p:nvPr/>
          </p:nvSpPr>
          <p:spPr>
            <a:xfrm>
              <a:off x="1306550" y="2340900"/>
              <a:ext cx="2825" cy="16475"/>
            </a:xfrm>
            <a:custGeom>
              <a:avLst/>
              <a:gdLst/>
              <a:ahLst/>
              <a:cxnLst/>
              <a:rect l="l" t="t" r="r" b="b"/>
              <a:pathLst>
                <a:path w="113" h="659" extrusionOk="0">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3"/>
            <p:cNvSpPr/>
            <p:nvPr/>
          </p:nvSpPr>
          <p:spPr>
            <a:xfrm>
              <a:off x="1317225" y="2330225"/>
              <a:ext cx="16500" cy="3050"/>
            </a:xfrm>
            <a:custGeom>
              <a:avLst/>
              <a:gdLst/>
              <a:ahLst/>
              <a:cxnLst/>
              <a:rect l="l" t="t" r="r" b="b"/>
              <a:pathLst>
                <a:path w="660" h="122" extrusionOk="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3"/>
            <p:cNvSpPr/>
            <p:nvPr/>
          </p:nvSpPr>
          <p:spPr>
            <a:xfrm>
              <a:off x="1282425" y="2330225"/>
              <a:ext cx="16500" cy="3050"/>
            </a:xfrm>
            <a:custGeom>
              <a:avLst/>
              <a:gdLst/>
              <a:ahLst/>
              <a:cxnLst/>
              <a:rect l="l" t="t" r="r" b="b"/>
              <a:pathLst>
                <a:path w="660" h="122" extrusionOk="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3"/>
            <p:cNvSpPr/>
            <p:nvPr/>
          </p:nvSpPr>
          <p:spPr>
            <a:xfrm>
              <a:off x="1290775" y="2339275"/>
              <a:ext cx="9775" cy="9525"/>
            </a:xfrm>
            <a:custGeom>
              <a:avLst/>
              <a:gdLst/>
              <a:ahLst/>
              <a:cxnLst/>
              <a:rect l="l" t="t" r="r" b="b"/>
              <a:pathLst>
                <a:path w="391" h="381" extrusionOk="0">
                  <a:moveTo>
                    <a:pt x="1" y="381"/>
                  </a:moveTo>
                  <a:lnTo>
                    <a:pt x="39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3"/>
            <p:cNvSpPr/>
            <p:nvPr/>
          </p:nvSpPr>
          <p:spPr>
            <a:xfrm>
              <a:off x="1289400" y="2337775"/>
              <a:ext cx="12775" cy="12425"/>
            </a:xfrm>
            <a:custGeom>
              <a:avLst/>
              <a:gdLst/>
              <a:ahLst/>
              <a:cxnLst/>
              <a:rect l="l" t="t" r="r" b="b"/>
              <a:pathLst>
                <a:path w="511" h="497" extrusionOk="0">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3"/>
            <p:cNvSpPr/>
            <p:nvPr/>
          </p:nvSpPr>
          <p:spPr>
            <a:xfrm>
              <a:off x="1315375" y="2314700"/>
              <a:ext cx="9750" cy="9525"/>
            </a:xfrm>
            <a:custGeom>
              <a:avLst/>
              <a:gdLst/>
              <a:ahLst/>
              <a:cxnLst/>
              <a:rect l="l" t="t" r="r" b="b"/>
              <a:pathLst>
                <a:path w="390" h="381" extrusionOk="0">
                  <a:moveTo>
                    <a:pt x="0" y="380"/>
                  </a:moveTo>
                  <a:lnTo>
                    <a:pt x="3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3"/>
            <p:cNvSpPr/>
            <p:nvPr/>
          </p:nvSpPr>
          <p:spPr>
            <a:xfrm>
              <a:off x="1313975" y="2313175"/>
              <a:ext cx="12775" cy="12450"/>
            </a:xfrm>
            <a:custGeom>
              <a:avLst/>
              <a:gdLst/>
              <a:ahLst/>
              <a:cxnLst/>
              <a:rect l="l" t="t" r="r" b="b"/>
              <a:pathLst>
                <a:path w="511" h="498" extrusionOk="0">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3"/>
            <p:cNvSpPr/>
            <p:nvPr/>
          </p:nvSpPr>
          <p:spPr>
            <a:xfrm>
              <a:off x="1290775" y="2314700"/>
              <a:ext cx="9775" cy="9525"/>
            </a:xfrm>
            <a:custGeom>
              <a:avLst/>
              <a:gdLst/>
              <a:ahLst/>
              <a:cxnLst/>
              <a:rect l="l" t="t" r="r" b="b"/>
              <a:pathLst>
                <a:path w="391" h="381" extrusionOk="0">
                  <a:moveTo>
                    <a:pt x="1" y="0"/>
                  </a:moveTo>
                  <a:lnTo>
                    <a:pt x="391" y="3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3"/>
            <p:cNvSpPr/>
            <p:nvPr/>
          </p:nvSpPr>
          <p:spPr>
            <a:xfrm>
              <a:off x="1289400" y="2313175"/>
              <a:ext cx="12775" cy="12450"/>
            </a:xfrm>
            <a:custGeom>
              <a:avLst/>
              <a:gdLst/>
              <a:ahLst/>
              <a:cxnLst/>
              <a:rect l="l" t="t" r="r" b="b"/>
              <a:pathLst>
                <a:path w="511" h="498" extrusionOk="0">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3"/>
            <p:cNvSpPr/>
            <p:nvPr/>
          </p:nvSpPr>
          <p:spPr>
            <a:xfrm>
              <a:off x="1315375" y="2339275"/>
              <a:ext cx="9750" cy="9525"/>
            </a:xfrm>
            <a:custGeom>
              <a:avLst/>
              <a:gdLst/>
              <a:ahLst/>
              <a:cxnLst/>
              <a:rect l="l" t="t" r="r" b="b"/>
              <a:pathLst>
                <a:path w="390" h="381" extrusionOk="0">
                  <a:moveTo>
                    <a:pt x="0" y="0"/>
                  </a:moveTo>
                  <a:lnTo>
                    <a:pt x="390" y="38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3"/>
            <p:cNvSpPr/>
            <p:nvPr/>
          </p:nvSpPr>
          <p:spPr>
            <a:xfrm>
              <a:off x="1313975" y="2337775"/>
              <a:ext cx="12775" cy="12425"/>
            </a:xfrm>
            <a:custGeom>
              <a:avLst/>
              <a:gdLst/>
              <a:ahLst/>
              <a:cxnLst/>
              <a:rect l="l" t="t" r="r" b="b"/>
              <a:pathLst>
                <a:path w="511" h="497" extrusionOk="0">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3"/>
            <p:cNvSpPr/>
            <p:nvPr/>
          </p:nvSpPr>
          <p:spPr>
            <a:xfrm>
              <a:off x="791475" y="2851575"/>
              <a:ext cx="19500" cy="19500"/>
            </a:xfrm>
            <a:custGeom>
              <a:avLst/>
              <a:gdLst/>
              <a:ahLst/>
              <a:cxnLst/>
              <a:rect l="l" t="t" r="r" b="b"/>
              <a:pathLst>
                <a:path w="780" h="780" extrusionOk="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3"/>
            <p:cNvSpPr/>
            <p:nvPr/>
          </p:nvSpPr>
          <p:spPr>
            <a:xfrm>
              <a:off x="745550" y="2652125"/>
              <a:ext cx="12550" cy="12775"/>
            </a:xfrm>
            <a:custGeom>
              <a:avLst/>
              <a:gdLst/>
              <a:ahLst/>
              <a:cxnLst/>
              <a:rect l="l" t="t" r="r" b="b"/>
              <a:pathLst>
                <a:path w="502" h="511" extrusionOk="0">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3"/>
            <p:cNvSpPr/>
            <p:nvPr/>
          </p:nvSpPr>
          <p:spPr>
            <a:xfrm>
              <a:off x="1494175" y="2299150"/>
              <a:ext cx="12550" cy="12550"/>
            </a:xfrm>
            <a:custGeom>
              <a:avLst/>
              <a:gdLst/>
              <a:ahLst/>
              <a:cxnLst/>
              <a:rect l="l" t="t" r="r" b="b"/>
              <a:pathLst>
                <a:path w="502" h="502" extrusionOk="0">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3"/>
            <p:cNvSpPr/>
            <p:nvPr/>
          </p:nvSpPr>
          <p:spPr>
            <a:xfrm>
              <a:off x="1219575" y="3181350"/>
              <a:ext cx="197175" cy="123175"/>
            </a:xfrm>
            <a:custGeom>
              <a:avLst/>
              <a:gdLst/>
              <a:ahLst/>
              <a:cxnLst/>
              <a:rect l="l" t="t" r="r" b="b"/>
              <a:pathLst>
                <a:path w="7887" h="4927" extrusionOk="0">
                  <a:moveTo>
                    <a:pt x="1328" y="1"/>
                  </a:moveTo>
                  <a:lnTo>
                    <a:pt x="1" y="4927"/>
                  </a:lnTo>
                  <a:lnTo>
                    <a:pt x="6550" y="4927"/>
                  </a:lnTo>
                  <a:lnTo>
                    <a:pt x="7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1218200" y="3179975"/>
              <a:ext cx="200175" cy="125950"/>
            </a:xfrm>
            <a:custGeom>
              <a:avLst/>
              <a:gdLst/>
              <a:ahLst/>
              <a:cxnLst/>
              <a:rect l="l" t="t" r="r" b="b"/>
              <a:pathLst>
                <a:path w="8007" h="5038" extrusionOk="0">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1173675" y="3304500"/>
              <a:ext cx="335375" cy="40375"/>
            </a:xfrm>
            <a:custGeom>
              <a:avLst/>
              <a:gdLst/>
              <a:ahLst/>
              <a:cxnLst/>
              <a:rect l="l" t="t" r="r" b="b"/>
              <a:pathLst>
                <a:path w="13415" h="1615" extrusionOk="0">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3"/>
            <p:cNvSpPr/>
            <p:nvPr/>
          </p:nvSpPr>
          <p:spPr>
            <a:xfrm>
              <a:off x="1230950" y="3197350"/>
              <a:ext cx="181625" cy="66600"/>
            </a:xfrm>
            <a:custGeom>
              <a:avLst/>
              <a:gdLst/>
              <a:ahLst/>
              <a:cxnLst/>
              <a:rect l="l" t="t" r="r" b="b"/>
              <a:pathLst>
                <a:path w="7265" h="2664" extrusionOk="0">
                  <a:moveTo>
                    <a:pt x="7255" y="29"/>
                  </a:moveTo>
                  <a:lnTo>
                    <a:pt x="1" y="2663"/>
                  </a:lnTo>
                  <a:lnTo>
                    <a:pt x="706" y="1"/>
                  </a:lnTo>
                  <a:lnTo>
                    <a:pt x="7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3"/>
            <p:cNvSpPr/>
            <p:nvPr/>
          </p:nvSpPr>
          <p:spPr>
            <a:xfrm>
              <a:off x="965175" y="2671850"/>
              <a:ext cx="779500" cy="525525"/>
            </a:xfrm>
            <a:custGeom>
              <a:avLst/>
              <a:gdLst/>
              <a:ahLst/>
              <a:cxnLst/>
              <a:rect l="l" t="t" r="r" b="b"/>
              <a:pathLst>
                <a:path w="31180" h="21021" extrusionOk="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963550" y="2670450"/>
              <a:ext cx="782525" cy="528325"/>
            </a:xfrm>
            <a:custGeom>
              <a:avLst/>
              <a:gdLst/>
              <a:ahLst/>
              <a:cxnLst/>
              <a:rect l="l" t="t" r="r" b="b"/>
              <a:pathLst>
                <a:path w="31301" h="21133" extrusionOk="0">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938975" y="2671850"/>
              <a:ext cx="761625" cy="526700"/>
            </a:xfrm>
            <a:custGeom>
              <a:avLst/>
              <a:gdLst/>
              <a:ahLst/>
              <a:cxnLst/>
              <a:rect l="l" t="t" r="r" b="b"/>
              <a:pathLst>
                <a:path w="30465" h="21068" extrusionOk="0">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937575" y="2670450"/>
              <a:ext cx="772775" cy="529475"/>
            </a:xfrm>
            <a:custGeom>
              <a:avLst/>
              <a:gdLst/>
              <a:ahLst/>
              <a:cxnLst/>
              <a:rect l="l" t="t" r="r" b="b"/>
              <a:pathLst>
                <a:path w="30911" h="21179" extrusionOk="0">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1012725" y="2700375"/>
              <a:ext cx="688800" cy="404700"/>
            </a:xfrm>
            <a:custGeom>
              <a:avLst/>
              <a:gdLst/>
              <a:ahLst/>
              <a:cxnLst/>
              <a:rect l="l" t="t" r="r" b="b"/>
              <a:pathLst>
                <a:path w="27552" h="16188" extrusionOk="0">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1011325" y="2698975"/>
              <a:ext cx="691600" cy="407500"/>
            </a:xfrm>
            <a:custGeom>
              <a:avLst/>
              <a:gdLst/>
              <a:ahLst/>
              <a:cxnLst/>
              <a:rect l="l" t="t" r="r" b="b"/>
              <a:pathLst>
                <a:path w="27664" h="16300" extrusionOk="0">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1011325" y="2862250"/>
              <a:ext cx="2800" cy="82125"/>
            </a:xfrm>
            <a:custGeom>
              <a:avLst/>
              <a:gdLst/>
              <a:ahLst/>
              <a:cxnLst/>
              <a:rect l="l" t="t" r="r" b="b"/>
              <a:pathLst>
                <a:path w="112" h="3285" extrusionOk="0">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968425" y="3105050"/>
              <a:ext cx="773475" cy="89775"/>
            </a:xfrm>
            <a:custGeom>
              <a:avLst/>
              <a:gdLst/>
              <a:ahLst/>
              <a:cxnLst/>
              <a:rect l="l" t="t" r="r" b="b"/>
              <a:pathLst>
                <a:path w="30939" h="3591" extrusionOk="0">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967025" y="3103675"/>
              <a:ext cx="776250" cy="92550"/>
            </a:xfrm>
            <a:custGeom>
              <a:avLst/>
              <a:gdLst/>
              <a:ahLst/>
              <a:cxnLst/>
              <a:rect l="l" t="t" r="r" b="b"/>
              <a:pathLst>
                <a:path w="31050" h="3702" extrusionOk="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3"/>
            <p:cNvSpPr/>
            <p:nvPr/>
          </p:nvSpPr>
          <p:spPr>
            <a:xfrm>
              <a:off x="1330450" y="3129400"/>
              <a:ext cx="45250" cy="45250"/>
            </a:xfrm>
            <a:custGeom>
              <a:avLst/>
              <a:gdLst/>
              <a:ahLst/>
              <a:cxnLst/>
              <a:rect l="l" t="t" r="r" b="b"/>
              <a:pathLst>
                <a:path w="1810" h="1810" extrusionOk="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3"/>
            <p:cNvSpPr/>
            <p:nvPr/>
          </p:nvSpPr>
          <p:spPr>
            <a:xfrm>
              <a:off x="1348075" y="2680875"/>
              <a:ext cx="10000" cy="9775"/>
            </a:xfrm>
            <a:custGeom>
              <a:avLst/>
              <a:gdLst/>
              <a:ahLst/>
              <a:cxnLst/>
              <a:rect l="l" t="t" r="r" b="b"/>
              <a:pathLst>
                <a:path w="400" h="391" extrusionOk="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3"/>
            <p:cNvSpPr/>
            <p:nvPr/>
          </p:nvSpPr>
          <p:spPr>
            <a:xfrm>
              <a:off x="1346675" y="2679500"/>
              <a:ext cx="12775" cy="12775"/>
            </a:xfrm>
            <a:custGeom>
              <a:avLst/>
              <a:gdLst/>
              <a:ahLst/>
              <a:cxnLst/>
              <a:rect l="l" t="t" r="r" b="b"/>
              <a:pathLst>
                <a:path w="511" h="511" extrusionOk="0">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3"/>
            <p:cNvSpPr/>
            <p:nvPr/>
          </p:nvSpPr>
          <p:spPr>
            <a:xfrm>
              <a:off x="1345975" y="2836725"/>
              <a:ext cx="3050" cy="37375"/>
            </a:xfrm>
            <a:custGeom>
              <a:avLst/>
              <a:gdLst/>
              <a:ahLst/>
              <a:cxnLst/>
              <a:rect l="l" t="t" r="r" b="b"/>
              <a:pathLst>
                <a:path w="122" h="1495" extrusionOk="0">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3"/>
            <p:cNvSpPr/>
            <p:nvPr/>
          </p:nvSpPr>
          <p:spPr>
            <a:xfrm>
              <a:off x="1345750" y="2953850"/>
              <a:ext cx="3050" cy="47575"/>
            </a:xfrm>
            <a:custGeom>
              <a:avLst/>
              <a:gdLst/>
              <a:ahLst/>
              <a:cxnLst/>
              <a:rect l="l" t="t" r="r" b="b"/>
              <a:pathLst>
                <a:path w="122" h="1903" extrusionOk="0">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3"/>
            <p:cNvSpPr/>
            <p:nvPr/>
          </p:nvSpPr>
          <p:spPr>
            <a:xfrm>
              <a:off x="1144450" y="3030625"/>
              <a:ext cx="37125" cy="2800"/>
            </a:xfrm>
            <a:custGeom>
              <a:avLst/>
              <a:gdLst/>
              <a:ahLst/>
              <a:cxnLst/>
              <a:rect l="l" t="t" r="r" b="b"/>
              <a:pathLst>
                <a:path w="1485" h="112" extrusionOk="0">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3"/>
            <p:cNvSpPr/>
            <p:nvPr/>
          </p:nvSpPr>
          <p:spPr>
            <a:xfrm>
              <a:off x="1069300" y="2755800"/>
              <a:ext cx="323775" cy="82125"/>
            </a:xfrm>
            <a:custGeom>
              <a:avLst/>
              <a:gdLst/>
              <a:ahLst/>
              <a:cxnLst/>
              <a:rect l="l" t="t" r="r" b="b"/>
              <a:pathLst>
                <a:path w="12951" h="3285" extrusionOk="0">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3"/>
            <p:cNvSpPr/>
            <p:nvPr/>
          </p:nvSpPr>
          <p:spPr>
            <a:xfrm>
              <a:off x="1067925" y="2754400"/>
              <a:ext cx="326775" cy="84900"/>
            </a:xfrm>
            <a:custGeom>
              <a:avLst/>
              <a:gdLst/>
              <a:ahLst/>
              <a:cxnLst/>
              <a:rect l="l" t="t" r="r" b="b"/>
              <a:pathLst>
                <a:path w="13071" h="3396" extrusionOk="0">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3"/>
            <p:cNvSpPr/>
            <p:nvPr/>
          </p:nvSpPr>
          <p:spPr>
            <a:xfrm>
              <a:off x="1070000" y="2873150"/>
              <a:ext cx="80725" cy="80725"/>
            </a:xfrm>
            <a:custGeom>
              <a:avLst/>
              <a:gdLst/>
              <a:ahLst/>
              <a:cxnLst/>
              <a:rect l="l" t="t" r="r" b="b"/>
              <a:pathLst>
                <a:path w="3229" h="3229" extrusionOk="0">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3"/>
            <p:cNvSpPr/>
            <p:nvPr/>
          </p:nvSpPr>
          <p:spPr>
            <a:xfrm>
              <a:off x="1068600" y="2871750"/>
              <a:ext cx="83525" cy="83525"/>
            </a:xfrm>
            <a:custGeom>
              <a:avLst/>
              <a:gdLst/>
              <a:ahLst/>
              <a:cxnLst/>
              <a:rect l="l" t="t" r="r" b="b"/>
              <a:pathLst>
                <a:path w="3341" h="3341" extrusionOk="0">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3"/>
            <p:cNvSpPr/>
            <p:nvPr/>
          </p:nvSpPr>
          <p:spPr>
            <a:xfrm>
              <a:off x="1190825" y="2873150"/>
              <a:ext cx="80725" cy="80725"/>
            </a:xfrm>
            <a:custGeom>
              <a:avLst/>
              <a:gdLst/>
              <a:ahLst/>
              <a:cxnLst/>
              <a:rect l="l" t="t" r="r" b="b"/>
              <a:pathLst>
                <a:path w="3229" h="3229" extrusionOk="0">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3"/>
            <p:cNvSpPr/>
            <p:nvPr/>
          </p:nvSpPr>
          <p:spPr>
            <a:xfrm>
              <a:off x="1189450" y="2871750"/>
              <a:ext cx="83500" cy="83525"/>
            </a:xfrm>
            <a:custGeom>
              <a:avLst/>
              <a:gdLst/>
              <a:ahLst/>
              <a:cxnLst/>
              <a:rect l="l" t="t" r="r" b="b"/>
              <a:pathLst>
                <a:path w="3340" h="3341" extrusionOk="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3"/>
            <p:cNvSpPr/>
            <p:nvPr/>
          </p:nvSpPr>
          <p:spPr>
            <a:xfrm>
              <a:off x="1309350" y="2873150"/>
              <a:ext cx="80500" cy="80725"/>
            </a:xfrm>
            <a:custGeom>
              <a:avLst/>
              <a:gdLst/>
              <a:ahLst/>
              <a:cxnLst/>
              <a:rect l="l" t="t" r="r" b="b"/>
              <a:pathLst>
                <a:path w="3220" h="3229" extrusionOk="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3"/>
            <p:cNvSpPr/>
            <p:nvPr/>
          </p:nvSpPr>
          <p:spPr>
            <a:xfrm>
              <a:off x="1307950" y="2871750"/>
              <a:ext cx="83500" cy="83525"/>
            </a:xfrm>
            <a:custGeom>
              <a:avLst/>
              <a:gdLst/>
              <a:ahLst/>
              <a:cxnLst/>
              <a:rect l="l" t="t" r="r" b="b"/>
              <a:pathLst>
                <a:path w="3340" h="3341" extrusionOk="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3"/>
            <p:cNvSpPr/>
            <p:nvPr/>
          </p:nvSpPr>
          <p:spPr>
            <a:xfrm>
              <a:off x="1180850" y="3001400"/>
              <a:ext cx="207375" cy="61700"/>
            </a:xfrm>
            <a:custGeom>
              <a:avLst/>
              <a:gdLst/>
              <a:ahLst/>
              <a:cxnLst/>
              <a:rect l="l" t="t" r="r" b="b"/>
              <a:pathLst>
                <a:path w="8295" h="2468" extrusionOk="0">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3"/>
            <p:cNvSpPr/>
            <p:nvPr/>
          </p:nvSpPr>
          <p:spPr>
            <a:xfrm>
              <a:off x="1179475" y="2999775"/>
              <a:ext cx="210125" cy="64950"/>
            </a:xfrm>
            <a:custGeom>
              <a:avLst/>
              <a:gdLst/>
              <a:ahLst/>
              <a:cxnLst/>
              <a:rect l="l" t="t" r="r" b="b"/>
              <a:pathLst>
                <a:path w="8405" h="2598" extrusionOk="0">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3"/>
            <p:cNvSpPr/>
            <p:nvPr/>
          </p:nvSpPr>
          <p:spPr>
            <a:xfrm>
              <a:off x="1458450" y="2935300"/>
              <a:ext cx="70075" cy="2800"/>
            </a:xfrm>
            <a:custGeom>
              <a:avLst/>
              <a:gdLst/>
              <a:ahLst/>
              <a:cxnLst/>
              <a:rect l="l" t="t" r="r" b="b"/>
              <a:pathLst>
                <a:path w="2803" h="112" extrusionOk="0">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3"/>
            <p:cNvSpPr/>
            <p:nvPr/>
          </p:nvSpPr>
          <p:spPr>
            <a:xfrm>
              <a:off x="1553325" y="2935300"/>
              <a:ext cx="84425" cy="2800"/>
            </a:xfrm>
            <a:custGeom>
              <a:avLst/>
              <a:gdLst/>
              <a:ahLst/>
              <a:cxnLst/>
              <a:rect l="l" t="t" r="r" b="b"/>
              <a:pathLst>
                <a:path w="3377" h="112" extrusionOk="0">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3"/>
            <p:cNvSpPr/>
            <p:nvPr/>
          </p:nvSpPr>
          <p:spPr>
            <a:xfrm>
              <a:off x="1458450" y="3043125"/>
              <a:ext cx="125500" cy="2825"/>
            </a:xfrm>
            <a:custGeom>
              <a:avLst/>
              <a:gdLst/>
              <a:ahLst/>
              <a:cxnLst/>
              <a:rect l="l" t="t" r="r" b="b"/>
              <a:pathLst>
                <a:path w="5020" h="113" extrusionOk="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3"/>
            <p:cNvSpPr/>
            <p:nvPr/>
          </p:nvSpPr>
          <p:spPr>
            <a:xfrm>
              <a:off x="1458450" y="2972625"/>
              <a:ext cx="195775" cy="2825"/>
            </a:xfrm>
            <a:custGeom>
              <a:avLst/>
              <a:gdLst/>
              <a:ahLst/>
              <a:cxnLst/>
              <a:rect l="l" t="t" r="r" b="b"/>
              <a:pathLst>
                <a:path w="7831" h="113" extrusionOk="0">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3"/>
            <p:cNvSpPr/>
            <p:nvPr/>
          </p:nvSpPr>
          <p:spPr>
            <a:xfrm>
              <a:off x="1458450" y="3008125"/>
              <a:ext cx="64050" cy="3025"/>
            </a:xfrm>
            <a:custGeom>
              <a:avLst/>
              <a:gdLst/>
              <a:ahLst/>
              <a:cxnLst/>
              <a:rect l="l" t="t" r="r" b="b"/>
              <a:pathLst>
                <a:path w="2562" h="121" extrusionOk="0">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3"/>
            <p:cNvSpPr/>
            <p:nvPr/>
          </p:nvSpPr>
          <p:spPr>
            <a:xfrm>
              <a:off x="1538475" y="3008125"/>
              <a:ext cx="113900" cy="3025"/>
            </a:xfrm>
            <a:custGeom>
              <a:avLst/>
              <a:gdLst/>
              <a:ahLst/>
              <a:cxnLst/>
              <a:rect l="l" t="t" r="r" b="b"/>
              <a:pathLst>
                <a:path w="4556" h="121" extrusionOk="0">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3"/>
            <p:cNvSpPr/>
            <p:nvPr/>
          </p:nvSpPr>
          <p:spPr>
            <a:xfrm>
              <a:off x="1457300" y="2753925"/>
              <a:ext cx="203425" cy="24400"/>
            </a:xfrm>
            <a:custGeom>
              <a:avLst/>
              <a:gdLst/>
              <a:ahLst/>
              <a:cxnLst/>
              <a:rect l="l" t="t" r="r" b="b"/>
              <a:pathLst>
                <a:path w="8137" h="976" extrusionOk="0">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3"/>
            <p:cNvSpPr/>
            <p:nvPr/>
          </p:nvSpPr>
          <p:spPr>
            <a:xfrm>
              <a:off x="1478875" y="2760425"/>
              <a:ext cx="10225" cy="10475"/>
            </a:xfrm>
            <a:custGeom>
              <a:avLst/>
              <a:gdLst/>
              <a:ahLst/>
              <a:cxnLst/>
              <a:rect l="l" t="t" r="r" b="b"/>
              <a:pathLst>
                <a:path w="409" h="419" extrusionOk="0">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3"/>
            <p:cNvSpPr/>
            <p:nvPr/>
          </p:nvSpPr>
          <p:spPr>
            <a:xfrm>
              <a:off x="1493475" y="2760425"/>
              <a:ext cx="10475" cy="10475"/>
            </a:xfrm>
            <a:custGeom>
              <a:avLst/>
              <a:gdLst/>
              <a:ahLst/>
              <a:cxnLst/>
              <a:rect l="l" t="t" r="r" b="b"/>
              <a:pathLst>
                <a:path w="419" h="419" extrusionOk="0">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3"/>
            <p:cNvSpPr/>
            <p:nvPr/>
          </p:nvSpPr>
          <p:spPr>
            <a:xfrm>
              <a:off x="1464250" y="2760425"/>
              <a:ext cx="10475" cy="10475"/>
            </a:xfrm>
            <a:custGeom>
              <a:avLst/>
              <a:gdLst/>
              <a:ahLst/>
              <a:cxnLst/>
              <a:rect l="l" t="t" r="r" b="b"/>
              <a:pathLst>
                <a:path w="419" h="419" extrusionOk="0">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3"/>
            <p:cNvSpPr/>
            <p:nvPr/>
          </p:nvSpPr>
          <p:spPr>
            <a:xfrm>
              <a:off x="1457075" y="2778300"/>
              <a:ext cx="203400" cy="119450"/>
            </a:xfrm>
            <a:custGeom>
              <a:avLst/>
              <a:gdLst/>
              <a:ahLst/>
              <a:cxnLst/>
              <a:rect l="l" t="t" r="r" b="b"/>
              <a:pathLst>
                <a:path w="8136" h="4778" extrusionOk="0">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3"/>
            <p:cNvSpPr/>
            <p:nvPr/>
          </p:nvSpPr>
          <p:spPr>
            <a:xfrm>
              <a:off x="1541250" y="2805875"/>
              <a:ext cx="94200" cy="2825"/>
            </a:xfrm>
            <a:custGeom>
              <a:avLst/>
              <a:gdLst/>
              <a:ahLst/>
              <a:cxnLst/>
              <a:rect l="l" t="t" r="r" b="b"/>
              <a:pathLst>
                <a:path w="3768" h="113" extrusionOk="0">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3"/>
            <p:cNvSpPr/>
            <p:nvPr/>
          </p:nvSpPr>
          <p:spPr>
            <a:xfrm>
              <a:off x="1541025" y="2819800"/>
              <a:ext cx="35050" cy="2800"/>
            </a:xfrm>
            <a:custGeom>
              <a:avLst/>
              <a:gdLst/>
              <a:ahLst/>
              <a:cxnLst/>
              <a:rect l="l" t="t" r="r" b="b"/>
              <a:pathLst>
                <a:path w="1402" h="112" extrusionOk="0">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3"/>
            <p:cNvSpPr/>
            <p:nvPr/>
          </p:nvSpPr>
          <p:spPr>
            <a:xfrm>
              <a:off x="1586475" y="2819800"/>
              <a:ext cx="42000" cy="2800"/>
            </a:xfrm>
            <a:custGeom>
              <a:avLst/>
              <a:gdLst/>
              <a:ahLst/>
              <a:cxnLst/>
              <a:rect l="l" t="t" r="r" b="b"/>
              <a:pathLst>
                <a:path w="1680" h="112" extrusionOk="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3"/>
            <p:cNvSpPr/>
            <p:nvPr/>
          </p:nvSpPr>
          <p:spPr>
            <a:xfrm>
              <a:off x="1541250" y="2861775"/>
              <a:ext cx="61500" cy="2800"/>
            </a:xfrm>
            <a:custGeom>
              <a:avLst/>
              <a:gdLst/>
              <a:ahLst/>
              <a:cxnLst/>
              <a:rect l="l" t="t" r="r" b="b"/>
              <a:pathLst>
                <a:path w="2460" h="112" extrusionOk="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3"/>
            <p:cNvSpPr/>
            <p:nvPr/>
          </p:nvSpPr>
          <p:spPr>
            <a:xfrm>
              <a:off x="1541250" y="2834175"/>
              <a:ext cx="95125" cy="3050"/>
            </a:xfrm>
            <a:custGeom>
              <a:avLst/>
              <a:gdLst/>
              <a:ahLst/>
              <a:cxnLst/>
              <a:rect l="l" t="t" r="r" b="b"/>
              <a:pathLst>
                <a:path w="3805" h="122" extrusionOk="0">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3"/>
            <p:cNvSpPr/>
            <p:nvPr/>
          </p:nvSpPr>
          <p:spPr>
            <a:xfrm>
              <a:off x="1541250" y="2848100"/>
              <a:ext cx="32025" cy="3025"/>
            </a:xfrm>
            <a:custGeom>
              <a:avLst/>
              <a:gdLst/>
              <a:ahLst/>
              <a:cxnLst/>
              <a:rect l="l" t="t" r="r" b="b"/>
              <a:pathLst>
                <a:path w="1281" h="121" extrusionOk="0">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3"/>
            <p:cNvSpPr/>
            <p:nvPr/>
          </p:nvSpPr>
          <p:spPr>
            <a:xfrm>
              <a:off x="1579300" y="2848100"/>
              <a:ext cx="56150" cy="3025"/>
            </a:xfrm>
            <a:custGeom>
              <a:avLst/>
              <a:gdLst/>
              <a:ahLst/>
              <a:cxnLst/>
              <a:rect l="l" t="t" r="r" b="b"/>
              <a:pathLst>
                <a:path w="2246" h="121" extrusionOk="0">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3"/>
            <p:cNvSpPr/>
            <p:nvPr/>
          </p:nvSpPr>
          <p:spPr>
            <a:xfrm>
              <a:off x="1472150" y="2805425"/>
              <a:ext cx="26700" cy="32500"/>
            </a:xfrm>
            <a:custGeom>
              <a:avLst/>
              <a:gdLst/>
              <a:ahLst/>
              <a:cxnLst/>
              <a:rect l="l" t="t" r="r" b="b"/>
              <a:pathLst>
                <a:path w="1068" h="1300" extrusionOk="0">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3"/>
            <p:cNvSpPr/>
            <p:nvPr/>
          </p:nvSpPr>
          <p:spPr>
            <a:xfrm>
              <a:off x="1530600" y="2828375"/>
              <a:ext cx="475" cy="5825"/>
            </a:xfrm>
            <a:custGeom>
              <a:avLst/>
              <a:gdLst/>
              <a:ahLst/>
              <a:cxnLst/>
              <a:rect l="l" t="t" r="r" b="b"/>
              <a:pathLst>
                <a:path w="19" h="233" extrusionOk="0">
                  <a:moveTo>
                    <a:pt x="0" y="1"/>
                  </a:moveTo>
                  <a:cubicBezTo>
                    <a:pt x="9" y="84"/>
                    <a:pt x="9" y="159"/>
                    <a:pt x="9" y="233"/>
                  </a:cubicBezTo>
                  <a:cubicBezTo>
                    <a:pt x="19" y="159"/>
                    <a:pt x="9" y="8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3"/>
            <p:cNvSpPr/>
            <p:nvPr/>
          </p:nvSpPr>
          <p:spPr>
            <a:xfrm>
              <a:off x="1474925" y="2836975"/>
              <a:ext cx="32500" cy="24525"/>
            </a:xfrm>
            <a:custGeom>
              <a:avLst/>
              <a:gdLst/>
              <a:ahLst/>
              <a:cxnLst/>
              <a:rect l="l" t="t" r="r" b="b"/>
              <a:pathLst>
                <a:path w="1300" h="981" extrusionOk="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3"/>
            <p:cNvSpPr/>
            <p:nvPr/>
          </p:nvSpPr>
          <p:spPr>
            <a:xfrm>
              <a:off x="1497900" y="2804975"/>
              <a:ext cx="33175" cy="56125"/>
            </a:xfrm>
            <a:custGeom>
              <a:avLst/>
              <a:gdLst/>
              <a:ahLst/>
              <a:cxnLst/>
              <a:rect l="l" t="t" r="r" b="b"/>
              <a:pathLst>
                <a:path w="1327" h="2245" extrusionOk="0">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3"/>
            <p:cNvSpPr/>
            <p:nvPr/>
          </p:nvSpPr>
          <p:spPr>
            <a:xfrm>
              <a:off x="762025" y="3044525"/>
              <a:ext cx="317750" cy="226600"/>
            </a:xfrm>
            <a:custGeom>
              <a:avLst/>
              <a:gdLst/>
              <a:ahLst/>
              <a:cxnLst/>
              <a:rect l="l" t="t" r="r" b="b"/>
              <a:pathLst>
                <a:path w="12710" h="9064" extrusionOk="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3"/>
            <p:cNvSpPr/>
            <p:nvPr/>
          </p:nvSpPr>
          <p:spPr>
            <a:xfrm>
              <a:off x="762025" y="3044525"/>
              <a:ext cx="317750" cy="226600"/>
            </a:xfrm>
            <a:custGeom>
              <a:avLst/>
              <a:gdLst/>
              <a:ahLst/>
              <a:cxnLst/>
              <a:rect l="l" t="t" r="r" b="b"/>
              <a:pathLst>
                <a:path w="12710" h="9064" extrusionOk="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3"/>
            <p:cNvSpPr/>
            <p:nvPr/>
          </p:nvSpPr>
          <p:spPr>
            <a:xfrm>
              <a:off x="779875" y="3027375"/>
              <a:ext cx="317750" cy="38275"/>
            </a:xfrm>
            <a:custGeom>
              <a:avLst/>
              <a:gdLst/>
              <a:ahLst/>
              <a:cxnLst/>
              <a:rect l="l" t="t" r="r" b="b"/>
              <a:pathLst>
                <a:path w="12710" h="1531" extrusionOk="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3"/>
            <p:cNvSpPr/>
            <p:nvPr/>
          </p:nvSpPr>
          <p:spPr>
            <a:xfrm>
              <a:off x="778250" y="3025975"/>
              <a:ext cx="320775" cy="41075"/>
            </a:xfrm>
            <a:custGeom>
              <a:avLst/>
              <a:gdLst/>
              <a:ahLst/>
              <a:cxnLst/>
              <a:rect l="l" t="t" r="r" b="b"/>
              <a:pathLst>
                <a:path w="12831" h="1643" extrusionOk="0">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3"/>
            <p:cNvSpPr/>
            <p:nvPr/>
          </p:nvSpPr>
          <p:spPr>
            <a:xfrm>
              <a:off x="814200"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3"/>
            <p:cNvSpPr/>
            <p:nvPr/>
          </p:nvSpPr>
          <p:spPr>
            <a:xfrm>
              <a:off x="837150" y="3038725"/>
              <a:ext cx="14650" cy="14650"/>
            </a:xfrm>
            <a:custGeom>
              <a:avLst/>
              <a:gdLst/>
              <a:ahLst/>
              <a:cxnLst/>
              <a:rect l="l" t="t" r="r" b="b"/>
              <a:pathLst>
                <a:path w="586" h="586" extrusionOk="0">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3"/>
            <p:cNvSpPr/>
            <p:nvPr/>
          </p:nvSpPr>
          <p:spPr>
            <a:xfrm>
              <a:off x="791475"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3"/>
            <p:cNvSpPr/>
            <p:nvPr/>
          </p:nvSpPr>
          <p:spPr>
            <a:xfrm>
              <a:off x="779650" y="3065625"/>
              <a:ext cx="317975" cy="186725"/>
            </a:xfrm>
            <a:custGeom>
              <a:avLst/>
              <a:gdLst/>
              <a:ahLst/>
              <a:cxnLst/>
              <a:rect l="l" t="t" r="r" b="b"/>
              <a:pathLst>
                <a:path w="12719" h="7469" extrusionOk="0">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3"/>
            <p:cNvSpPr/>
            <p:nvPr/>
          </p:nvSpPr>
          <p:spPr>
            <a:xfrm>
              <a:off x="778250" y="3064000"/>
              <a:ext cx="320775" cy="189750"/>
            </a:xfrm>
            <a:custGeom>
              <a:avLst/>
              <a:gdLst/>
              <a:ahLst/>
              <a:cxnLst/>
              <a:rect l="l" t="t" r="r" b="b"/>
              <a:pathLst>
                <a:path w="12831" h="7590" extrusionOk="0">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3"/>
            <p:cNvSpPr/>
            <p:nvPr/>
          </p:nvSpPr>
          <p:spPr>
            <a:xfrm>
              <a:off x="911825" y="3109475"/>
              <a:ext cx="145675" cy="2800"/>
            </a:xfrm>
            <a:custGeom>
              <a:avLst/>
              <a:gdLst/>
              <a:ahLst/>
              <a:cxnLst/>
              <a:rect l="l" t="t" r="r" b="b"/>
              <a:pathLst>
                <a:path w="5827" h="112" extrusionOk="0">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3"/>
            <p:cNvSpPr/>
            <p:nvPr/>
          </p:nvSpPr>
          <p:spPr>
            <a:xfrm>
              <a:off x="911825" y="3131025"/>
              <a:ext cx="52900" cy="3050"/>
            </a:xfrm>
            <a:custGeom>
              <a:avLst/>
              <a:gdLst/>
              <a:ahLst/>
              <a:cxnLst/>
              <a:rect l="l" t="t" r="r" b="b"/>
              <a:pathLst>
                <a:path w="2116" h="122" extrusionOk="0">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3"/>
            <p:cNvSpPr/>
            <p:nvPr/>
          </p:nvSpPr>
          <p:spPr>
            <a:xfrm>
              <a:off x="982575" y="3131025"/>
              <a:ext cx="63800" cy="3050"/>
            </a:xfrm>
            <a:custGeom>
              <a:avLst/>
              <a:gdLst/>
              <a:ahLst/>
              <a:cxnLst/>
              <a:rect l="l" t="t" r="r" b="b"/>
              <a:pathLst>
                <a:path w="2552" h="122" extrusionOk="0">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3"/>
            <p:cNvSpPr/>
            <p:nvPr/>
          </p:nvSpPr>
          <p:spPr>
            <a:xfrm>
              <a:off x="911825" y="3196900"/>
              <a:ext cx="94425" cy="2800"/>
            </a:xfrm>
            <a:custGeom>
              <a:avLst/>
              <a:gdLst/>
              <a:ahLst/>
              <a:cxnLst/>
              <a:rect l="l" t="t" r="r" b="b"/>
              <a:pathLst>
                <a:path w="3777" h="112" extrusionOk="0">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3"/>
            <p:cNvSpPr/>
            <p:nvPr/>
          </p:nvSpPr>
          <p:spPr>
            <a:xfrm>
              <a:off x="911825" y="3153750"/>
              <a:ext cx="147075" cy="3050"/>
            </a:xfrm>
            <a:custGeom>
              <a:avLst/>
              <a:gdLst/>
              <a:ahLst/>
              <a:cxnLst/>
              <a:rect l="l" t="t" r="r" b="b"/>
              <a:pathLst>
                <a:path w="5883" h="122" extrusionOk="0">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3"/>
            <p:cNvSpPr/>
            <p:nvPr/>
          </p:nvSpPr>
          <p:spPr>
            <a:xfrm>
              <a:off x="911825" y="3175550"/>
              <a:ext cx="48500" cy="2825"/>
            </a:xfrm>
            <a:custGeom>
              <a:avLst/>
              <a:gdLst/>
              <a:ahLst/>
              <a:cxnLst/>
              <a:rect l="l" t="t" r="r" b="b"/>
              <a:pathLst>
                <a:path w="1940" h="113" extrusionOk="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p:cNvSpPr/>
            <p:nvPr/>
          </p:nvSpPr>
          <p:spPr>
            <a:xfrm>
              <a:off x="971425" y="3175550"/>
              <a:ext cx="86075" cy="2825"/>
            </a:xfrm>
            <a:custGeom>
              <a:avLst/>
              <a:gdLst/>
              <a:ahLst/>
              <a:cxnLst/>
              <a:rect l="l" t="t" r="r" b="b"/>
              <a:pathLst>
                <a:path w="3443" h="113" extrusionOk="0">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3"/>
            <p:cNvSpPr/>
            <p:nvPr/>
          </p:nvSpPr>
          <p:spPr>
            <a:xfrm>
              <a:off x="803075" y="3107850"/>
              <a:ext cx="41750" cy="50800"/>
            </a:xfrm>
            <a:custGeom>
              <a:avLst/>
              <a:gdLst/>
              <a:ahLst/>
              <a:cxnLst/>
              <a:rect l="l" t="t" r="r" b="b"/>
              <a:pathLst>
                <a:path w="1670" h="2032" extrusionOk="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3"/>
            <p:cNvSpPr/>
            <p:nvPr/>
          </p:nvSpPr>
          <p:spPr>
            <a:xfrm>
              <a:off x="894200" y="3144025"/>
              <a:ext cx="725" cy="8825"/>
            </a:xfrm>
            <a:custGeom>
              <a:avLst/>
              <a:gdLst/>
              <a:ahLst/>
              <a:cxnLst/>
              <a:rect l="l" t="t" r="r" b="b"/>
              <a:pathLst>
                <a:path w="29" h="353" extrusionOk="0">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3"/>
            <p:cNvSpPr/>
            <p:nvPr/>
          </p:nvSpPr>
          <p:spPr>
            <a:xfrm>
              <a:off x="807250" y="3157250"/>
              <a:ext cx="50800" cy="38250"/>
            </a:xfrm>
            <a:custGeom>
              <a:avLst/>
              <a:gdLst/>
              <a:ahLst/>
              <a:cxnLst/>
              <a:rect l="l" t="t" r="r" b="b"/>
              <a:pathLst>
                <a:path w="2032" h="1530" extrusionOk="0">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3"/>
            <p:cNvSpPr/>
            <p:nvPr/>
          </p:nvSpPr>
          <p:spPr>
            <a:xfrm>
              <a:off x="843425" y="3107175"/>
              <a:ext cx="51500" cy="87650"/>
            </a:xfrm>
            <a:custGeom>
              <a:avLst/>
              <a:gdLst/>
              <a:ahLst/>
              <a:cxnLst/>
              <a:rect l="l" t="t" r="r" b="b"/>
              <a:pathLst>
                <a:path w="2060" h="3506" extrusionOk="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3"/>
            <p:cNvSpPr/>
            <p:nvPr/>
          </p:nvSpPr>
          <p:spPr>
            <a:xfrm>
              <a:off x="1033825" y="2993500"/>
              <a:ext cx="104150" cy="104150"/>
            </a:xfrm>
            <a:custGeom>
              <a:avLst/>
              <a:gdLst/>
              <a:ahLst/>
              <a:cxnLst/>
              <a:rect l="l" t="t" r="r" b="b"/>
              <a:pathLst>
                <a:path w="4166" h="4166" extrusionOk="0">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3"/>
            <p:cNvSpPr/>
            <p:nvPr/>
          </p:nvSpPr>
          <p:spPr>
            <a:xfrm>
              <a:off x="1032425" y="2991875"/>
              <a:ext cx="106950" cy="107175"/>
            </a:xfrm>
            <a:custGeom>
              <a:avLst/>
              <a:gdLst/>
              <a:ahLst/>
              <a:cxnLst/>
              <a:rect l="l" t="t" r="r" b="b"/>
              <a:pathLst>
                <a:path w="4278" h="4287" extrusionOk="0">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3"/>
            <p:cNvSpPr/>
            <p:nvPr/>
          </p:nvSpPr>
          <p:spPr>
            <a:xfrm>
              <a:off x="1038450" y="2988400"/>
              <a:ext cx="104175" cy="104150"/>
            </a:xfrm>
            <a:custGeom>
              <a:avLst/>
              <a:gdLst/>
              <a:ahLst/>
              <a:cxnLst/>
              <a:rect l="l" t="t" r="r" b="b"/>
              <a:pathLst>
                <a:path w="4167" h="4166" extrusionOk="0">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3"/>
            <p:cNvSpPr/>
            <p:nvPr/>
          </p:nvSpPr>
          <p:spPr>
            <a:xfrm>
              <a:off x="1037075" y="2986775"/>
              <a:ext cx="107175" cy="107175"/>
            </a:xfrm>
            <a:custGeom>
              <a:avLst/>
              <a:gdLst/>
              <a:ahLst/>
              <a:cxnLst/>
              <a:rect l="l" t="t" r="r" b="b"/>
              <a:pathLst>
                <a:path w="4287" h="4287" extrusionOk="0">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3"/>
            <p:cNvSpPr/>
            <p:nvPr/>
          </p:nvSpPr>
          <p:spPr>
            <a:xfrm>
              <a:off x="1065350" y="3040125"/>
              <a:ext cx="49200" cy="24700"/>
            </a:xfrm>
            <a:custGeom>
              <a:avLst/>
              <a:gdLst/>
              <a:ahLst/>
              <a:cxnLst/>
              <a:rect l="l" t="t" r="r" b="b"/>
              <a:pathLst>
                <a:path w="1968" h="988" extrusionOk="0">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3"/>
            <p:cNvSpPr/>
            <p:nvPr/>
          </p:nvSpPr>
          <p:spPr>
            <a:xfrm>
              <a:off x="1063975" y="3038725"/>
              <a:ext cx="51975" cy="27625"/>
            </a:xfrm>
            <a:custGeom>
              <a:avLst/>
              <a:gdLst/>
              <a:ahLst/>
              <a:cxnLst/>
              <a:rect l="l" t="t" r="r" b="b"/>
              <a:pathLst>
                <a:path w="2079" h="1105" extrusionOk="0">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3"/>
            <p:cNvSpPr/>
            <p:nvPr/>
          </p:nvSpPr>
          <p:spPr>
            <a:xfrm>
              <a:off x="1076250" y="3008825"/>
              <a:ext cx="27875" cy="28075"/>
            </a:xfrm>
            <a:custGeom>
              <a:avLst/>
              <a:gdLst/>
              <a:ahLst/>
              <a:cxnLst/>
              <a:rect l="l" t="t" r="r" b="b"/>
              <a:pathLst>
                <a:path w="1115" h="1123" extrusionOk="0">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3"/>
            <p:cNvSpPr/>
            <p:nvPr/>
          </p:nvSpPr>
          <p:spPr>
            <a:xfrm>
              <a:off x="1074875" y="3007425"/>
              <a:ext cx="30625" cy="30875"/>
            </a:xfrm>
            <a:custGeom>
              <a:avLst/>
              <a:gdLst/>
              <a:ahLst/>
              <a:cxnLst/>
              <a:rect l="l" t="t" r="r" b="b"/>
              <a:pathLst>
                <a:path w="1225" h="1235" extrusionOk="0">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p:cNvSpPr/>
            <p:nvPr/>
          </p:nvSpPr>
          <p:spPr>
            <a:xfrm>
              <a:off x="1418350" y="2437150"/>
              <a:ext cx="234950" cy="153550"/>
            </a:xfrm>
            <a:custGeom>
              <a:avLst/>
              <a:gdLst/>
              <a:ahLst/>
              <a:cxnLst/>
              <a:rect l="l" t="t" r="r" b="b"/>
              <a:pathLst>
                <a:path w="9398" h="6142" extrusionOk="0">
                  <a:moveTo>
                    <a:pt x="0" y="0"/>
                  </a:moveTo>
                  <a:lnTo>
                    <a:pt x="0" y="6141"/>
                  </a:lnTo>
                  <a:lnTo>
                    <a:pt x="9397" y="6141"/>
                  </a:lnTo>
                  <a:lnTo>
                    <a:pt x="9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3"/>
            <p:cNvSpPr/>
            <p:nvPr/>
          </p:nvSpPr>
          <p:spPr>
            <a:xfrm>
              <a:off x="1416950" y="2435750"/>
              <a:ext cx="237975" cy="156575"/>
            </a:xfrm>
            <a:custGeom>
              <a:avLst/>
              <a:gdLst/>
              <a:ahLst/>
              <a:cxnLst/>
              <a:rect l="l" t="t" r="r" b="b"/>
              <a:pathLst>
                <a:path w="9519" h="6263" extrusionOk="0">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3"/>
            <p:cNvSpPr/>
            <p:nvPr/>
          </p:nvSpPr>
          <p:spPr>
            <a:xfrm>
              <a:off x="1410675" y="2356900"/>
              <a:ext cx="295975" cy="86050"/>
            </a:xfrm>
            <a:custGeom>
              <a:avLst/>
              <a:gdLst/>
              <a:ahLst/>
              <a:cxnLst/>
              <a:rect l="l" t="t" r="r" b="b"/>
              <a:pathLst>
                <a:path w="11839" h="3442" extrusionOk="0">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3"/>
            <p:cNvSpPr/>
            <p:nvPr/>
          </p:nvSpPr>
          <p:spPr>
            <a:xfrm>
              <a:off x="1409075" y="2355500"/>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3"/>
            <p:cNvSpPr/>
            <p:nvPr/>
          </p:nvSpPr>
          <p:spPr>
            <a:xfrm>
              <a:off x="1410675" y="2450825"/>
              <a:ext cx="295975" cy="86075"/>
            </a:xfrm>
            <a:custGeom>
              <a:avLst/>
              <a:gdLst/>
              <a:ahLst/>
              <a:cxnLst/>
              <a:rect l="l" t="t" r="r" b="b"/>
              <a:pathLst>
                <a:path w="11839" h="3443" extrusionOk="0">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3"/>
            <p:cNvSpPr/>
            <p:nvPr/>
          </p:nvSpPr>
          <p:spPr>
            <a:xfrm>
              <a:off x="1409075" y="2449425"/>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3"/>
            <p:cNvSpPr/>
            <p:nvPr/>
          </p:nvSpPr>
          <p:spPr>
            <a:xfrm>
              <a:off x="1410675" y="2546825"/>
              <a:ext cx="295975" cy="85850"/>
            </a:xfrm>
            <a:custGeom>
              <a:avLst/>
              <a:gdLst/>
              <a:ahLst/>
              <a:cxnLst/>
              <a:rect l="l" t="t" r="r" b="b"/>
              <a:pathLst>
                <a:path w="11839" h="3434" extrusionOk="0">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3"/>
            <p:cNvSpPr/>
            <p:nvPr/>
          </p:nvSpPr>
          <p:spPr>
            <a:xfrm>
              <a:off x="1409075" y="2545225"/>
              <a:ext cx="298950" cy="89075"/>
            </a:xfrm>
            <a:custGeom>
              <a:avLst/>
              <a:gdLst/>
              <a:ahLst/>
              <a:cxnLst/>
              <a:rect l="l" t="t" r="r" b="b"/>
              <a:pathLst>
                <a:path w="11958" h="3563" extrusionOk="0">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3"/>
            <p:cNvSpPr/>
            <p:nvPr/>
          </p:nvSpPr>
          <p:spPr>
            <a:xfrm>
              <a:off x="1458000" y="2356900"/>
              <a:ext cx="262100" cy="86050"/>
            </a:xfrm>
            <a:custGeom>
              <a:avLst/>
              <a:gdLst/>
              <a:ahLst/>
              <a:cxnLst/>
              <a:rect l="l" t="t" r="r" b="b"/>
              <a:pathLst>
                <a:path w="10484" h="3442" extrusionOk="0">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p:cNvSpPr/>
            <p:nvPr/>
          </p:nvSpPr>
          <p:spPr>
            <a:xfrm>
              <a:off x="1456600" y="2355500"/>
              <a:ext cx="264875" cy="88850"/>
            </a:xfrm>
            <a:custGeom>
              <a:avLst/>
              <a:gdLst/>
              <a:ahLst/>
              <a:cxnLst/>
              <a:rect l="l" t="t" r="r" b="b"/>
              <a:pathLst>
                <a:path w="10595" h="3554" extrusionOk="0">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p:cNvSpPr/>
            <p:nvPr/>
          </p:nvSpPr>
          <p:spPr>
            <a:xfrm>
              <a:off x="1485375" y="2386825"/>
              <a:ext cx="26450" cy="26225"/>
            </a:xfrm>
            <a:custGeom>
              <a:avLst/>
              <a:gdLst/>
              <a:ahLst/>
              <a:cxnLst/>
              <a:rect l="l" t="t" r="r" b="b"/>
              <a:pathLst>
                <a:path w="1058" h="1049" extrusionOk="0">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p:cNvSpPr/>
            <p:nvPr/>
          </p:nvSpPr>
          <p:spPr>
            <a:xfrm>
              <a:off x="1483975" y="2385200"/>
              <a:ext cx="29250" cy="29475"/>
            </a:xfrm>
            <a:custGeom>
              <a:avLst/>
              <a:gdLst/>
              <a:ahLst/>
              <a:cxnLst/>
              <a:rect l="l" t="t" r="r" b="b"/>
              <a:pathLst>
                <a:path w="1170" h="1179" extrusionOk="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p:cNvSpPr/>
            <p:nvPr/>
          </p:nvSpPr>
          <p:spPr>
            <a:xfrm>
              <a:off x="1539400" y="2382875"/>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p:cNvSpPr/>
            <p:nvPr/>
          </p:nvSpPr>
          <p:spPr>
            <a:xfrm>
              <a:off x="1537775" y="2381250"/>
              <a:ext cx="158425" cy="37125"/>
            </a:xfrm>
            <a:custGeom>
              <a:avLst/>
              <a:gdLst/>
              <a:ahLst/>
              <a:cxnLst/>
              <a:rect l="l" t="t" r="r" b="b"/>
              <a:pathLst>
                <a:path w="6337" h="1485" extrusionOk="0">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p:cNvSpPr/>
            <p:nvPr/>
          </p:nvSpPr>
          <p:spPr>
            <a:xfrm>
              <a:off x="1552850" y="2392600"/>
              <a:ext cx="54300" cy="3050"/>
            </a:xfrm>
            <a:custGeom>
              <a:avLst/>
              <a:gdLst/>
              <a:ahLst/>
              <a:cxnLst/>
              <a:rect l="l" t="t" r="r" b="b"/>
              <a:pathLst>
                <a:path w="2172" h="122" extrusionOk="0">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1614300" y="2392600"/>
              <a:ext cx="33675" cy="3050"/>
            </a:xfrm>
            <a:custGeom>
              <a:avLst/>
              <a:gdLst/>
              <a:ahLst/>
              <a:cxnLst/>
              <a:rect l="l" t="t" r="r" b="b"/>
              <a:pathLst>
                <a:path w="1347" h="122" extrusionOk="0">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1557025" y="2403750"/>
              <a:ext cx="33650" cy="3025"/>
            </a:xfrm>
            <a:custGeom>
              <a:avLst/>
              <a:gdLst/>
              <a:ahLst/>
              <a:cxnLst/>
              <a:rect l="l" t="t" r="r" b="b"/>
              <a:pathLst>
                <a:path w="1346" h="121" extrusionOk="0">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3"/>
            <p:cNvSpPr/>
            <p:nvPr/>
          </p:nvSpPr>
          <p:spPr>
            <a:xfrm>
              <a:off x="1657450" y="2392600"/>
              <a:ext cx="20900" cy="3050"/>
            </a:xfrm>
            <a:custGeom>
              <a:avLst/>
              <a:gdLst/>
              <a:ahLst/>
              <a:cxnLst/>
              <a:rect l="l" t="t" r="r" b="b"/>
              <a:pathLst>
                <a:path w="836" h="122" extrusionOk="0">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3"/>
            <p:cNvSpPr/>
            <p:nvPr/>
          </p:nvSpPr>
          <p:spPr>
            <a:xfrm>
              <a:off x="1612925" y="2404675"/>
              <a:ext cx="20900" cy="3025"/>
            </a:xfrm>
            <a:custGeom>
              <a:avLst/>
              <a:gdLst/>
              <a:ahLst/>
              <a:cxnLst/>
              <a:rect l="l" t="t" r="r" b="b"/>
              <a:pathLst>
                <a:path w="836" h="121" extrusionOk="0">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3"/>
            <p:cNvSpPr/>
            <p:nvPr/>
          </p:nvSpPr>
          <p:spPr>
            <a:xfrm>
              <a:off x="1458000" y="2450825"/>
              <a:ext cx="262100" cy="86075"/>
            </a:xfrm>
            <a:custGeom>
              <a:avLst/>
              <a:gdLst/>
              <a:ahLst/>
              <a:cxnLst/>
              <a:rect l="l" t="t" r="r" b="b"/>
              <a:pathLst>
                <a:path w="10484" h="3443" extrusionOk="0">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3"/>
            <p:cNvSpPr/>
            <p:nvPr/>
          </p:nvSpPr>
          <p:spPr>
            <a:xfrm>
              <a:off x="1456600" y="2449425"/>
              <a:ext cx="264875" cy="88850"/>
            </a:xfrm>
            <a:custGeom>
              <a:avLst/>
              <a:gdLst/>
              <a:ahLst/>
              <a:cxnLst/>
              <a:rect l="l" t="t" r="r" b="b"/>
              <a:pathLst>
                <a:path w="10595" h="3554" extrusionOk="0">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3"/>
            <p:cNvSpPr/>
            <p:nvPr/>
          </p:nvSpPr>
          <p:spPr>
            <a:xfrm>
              <a:off x="1485375" y="2480500"/>
              <a:ext cx="26450" cy="26475"/>
            </a:xfrm>
            <a:custGeom>
              <a:avLst/>
              <a:gdLst/>
              <a:ahLst/>
              <a:cxnLst/>
              <a:rect l="l" t="t" r="r" b="b"/>
              <a:pathLst>
                <a:path w="1058" h="1059" extrusionOk="0">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3"/>
            <p:cNvSpPr/>
            <p:nvPr/>
          </p:nvSpPr>
          <p:spPr>
            <a:xfrm>
              <a:off x="1483975" y="2479125"/>
              <a:ext cx="29250" cy="29475"/>
            </a:xfrm>
            <a:custGeom>
              <a:avLst/>
              <a:gdLst/>
              <a:ahLst/>
              <a:cxnLst/>
              <a:rect l="l" t="t" r="r" b="b"/>
              <a:pathLst>
                <a:path w="1170" h="1179" extrusionOk="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3"/>
            <p:cNvSpPr/>
            <p:nvPr/>
          </p:nvSpPr>
          <p:spPr>
            <a:xfrm>
              <a:off x="1539400" y="2476800"/>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3"/>
            <p:cNvSpPr/>
            <p:nvPr/>
          </p:nvSpPr>
          <p:spPr>
            <a:xfrm>
              <a:off x="1537775" y="2475175"/>
              <a:ext cx="158425" cy="37125"/>
            </a:xfrm>
            <a:custGeom>
              <a:avLst/>
              <a:gdLst/>
              <a:ahLst/>
              <a:cxnLst/>
              <a:rect l="l" t="t" r="r" b="b"/>
              <a:pathLst>
                <a:path w="6337" h="1485" extrusionOk="0">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3"/>
            <p:cNvSpPr/>
            <p:nvPr/>
          </p:nvSpPr>
          <p:spPr>
            <a:xfrm>
              <a:off x="1552850" y="2486550"/>
              <a:ext cx="54300" cy="3025"/>
            </a:xfrm>
            <a:custGeom>
              <a:avLst/>
              <a:gdLst/>
              <a:ahLst/>
              <a:cxnLst/>
              <a:rect l="l" t="t" r="r" b="b"/>
              <a:pathLst>
                <a:path w="2172" h="121" extrusionOk="0">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3"/>
            <p:cNvSpPr/>
            <p:nvPr/>
          </p:nvSpPr>
          <p:spPr>
            <a:xfrm>
              <a:off x="1614300" y="2486550"/>
              <a:ext cx="33675" cy="3025"/>
            </a:xfrm>
            <a:custGeom>
              <a:avLst/>
              <a:gdLst/>
              <a:ahLst/>
              <a:cxnLst/>
              <a:rect l="l" t="t" r="r" b="b"/>
              <a:pathLst>
                <a:path w="1347" h="121" extrusionOk="0">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3"/>
            <p:cNvSpPr/>
            <p:nvPr/>
          </p:nvSpPr>
          <p:spPr>
            <a:xfrm>
              <a:off x="1557025" y="2497675"/>
              <a:ext cx="33650" cy="3025"/>
            </a:xfrm>
            <a:custGeom>
              <a:avLst/>
              <a:gdLst/>
              <a:ahLst/>
              <a:cxnLst/>
              <a:rect l="l" t="t" r="r" b="b"/>
              <a:pathLst>
                <a:path w="1346" h="121" extrusionOk="0">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3"/>
            <p:cNvSpPr/>
            <p:nvPr/>
          </p:nvSpPr>
          <p:spPr>
            <a:xfrm>
              <a:off x="1657450" y="248655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3"/>
            <p:cNvSpPr/>
            <p:nvPr/>
          </p:nvSpPr>
          <p:spPr>
            <a:xfrm>
              <a:off x="1612925" y="249860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3"/>
            <p:cNvSpPr/>
            <p:nvPr/>
          </p:nvSpPr>
          <p:spPr>
            <a:xfrm>
              <a:off x="1471450" y="2442950"/>
              <a:ext cx="235200" cy="7900"/>
            </a:xfrm>
            <a:custGeom>
              <a:avLst/>
              <a:gdLst/>
              <a:ahLst/>
              <a:cxnLst/>
              <a:rect l="l" t="t" r="r" b="b"/>
              <a:pathLst>
                <a:path w="9408" h="316" extrusionOk="0">
                  <a:moveTo>
                    <a:pt x="0" y="0"/>
                  </a:moveTo>
                  <a:lnTo>
                    <a:pt x="0" y="315"/>
                  </a:lnTo>
                  <a:lnTo>
                    <a:pt x="9407" y="31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3"/>
            <p:cNvSpPr/>
            <p:nvPr/>
          </p:nvSpPr>
          <p:spPr>
            <a:xfrm>
              <a:off x="1470050" y="2441550"/>
              <a:ext cx="237975" cy="10700"/>
            </a:xfrm>
            <a:custGeom>
              <a:avLst/>
              <a:gdLst/>
              <a:ahLst/>
              <a:cxnLst/>
              <a:rect l="l" t="t" r="r" b="b"/>
              <a:pathLst>
                <a:path w="9519" h="428" extrusionOk="0">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3"/>
            <p:cNvSpPr/>
            <p:nvPr/>
          </p:nvSpPr>
          <p:spPr>
            <a:xfrm>
              <a:off x="1458000" y="2546825"/>
              <a:ext cx="262100" cy="85850"/>
            </a:xfrm>
            <a:custGeom>
              <a:avLst/>
              <a:gdLst/>
              <a:ahLst/>
              <a:cxnLst/>
              <a:rect l="l" t="t" r="r" b="b"/>
              <a:pathLst>
                <a:path w="10484" h="3434" extrusionOk="0">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3"/>
            <p:cNvSpPr/>
            <p:nvPr/>
          </p:nvSpPr>
          <p:spPr>
            <a:xfrm>
              <a:off x="1456600" y="2545450"/>
              <a:ext cx="264875" cy="88850"/>
            </a:xfrm>
            <a:custGeom>
              <a:avLst/>
              <a:gdLst/>
              <a:ahLst/>
              <a:cxnLst/>
              <a:rect l="l" t="t" r="r" b="b"/>
              <a:pathLst>
                <a:path w="10595" h="3554" extrusionOk="0">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3"/>
            <p:cNvSpPr/>
            <p:nvPr/>
          </p:nvSpPr>
          <p:spPr>
            <a:xfrm>
              <a:off x="1485375" y="2576525"/>
              <a:ext cx="26450" cy="26450"/>
            </a:xfrm>
            <a:custGeom>
              <a:avLst/>
              <a:gdLst/>
              <a:ahLst/>
              <a:cxnLst/>
              <a:rect l="l" t="t" r="r" b="b"/>
              <a:pathLst>
                <a:path w="1058" h="1058" extrusionOk="0">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3"/>
            <p:cNvSpPr/>
            <p:nvPr/>
          </p:nvSpPr>
          <p:spPr>
            <a:xfrm>
              <a:off x="1483975" y="2575125"/>
              <a:ext cx="29250" cy="29250"/>
            </a:xfrm>
            <a:custGeom>
              <a:avLst/>
              <a:gdLst/>
              <a:ahLst/>
              <a:cxnLst/>
              <a:rect l="l" t="t" r="r" b="b"/>
              <a:pathLst>
                <a:path w="1170" h="1170" extrusionOk="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3"/>
            <p:cNvSpPr/>
            <p:nvPr/>
          </p:nvSpPr>
          <p:spPr>
            <a:xfrm>
              <a:off x="1539400" y="2572575"/>
              <a:ext cx="155175" cy="34350"/>
            </a:xfrm>
            <a:custGeom>
              <a:avLst/>
              <a:gdLst/>
              <a:ahLst/>
              <a:cxnLst/>
              <a:rect l="l" t="t" r="r" b="b"/>
              <a:pathLst>
                <a:path w="6207" h="1374" extrusionOk="0">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3"/>
            <p:cNvSpPr/>
            <p:nvPr/>
          </p:nvSpPr>
          <p:spPr>
            <a:xfrm>
              <a:off x="1537775" y="2571175"/>
              <a:ext cx="158425" cy="37150"/>
            </a:xfrm>
            <a:custGeom>
              <a:avLst/>
              <a:gdLst/>
              <a:ahLst/>
              <a:cxnLst/>
              <a:rect l="l" t="t" r="r" b="b"/>
              <a:pathLst>
                <a:path w="6337" h="1486" extrusionOk="0">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3"/>
            <p:cNvSpPr/>
            <p:nvPr/>
          </p:nvSpPr>
          <p:spPr>
            <a:xfrm>
              <a:off x="1552850" y="2582550"/>
              <a:ext cx="54300" cy="2800"/>
            </a:xfrm>
            <a:custGeom>
              <a:avLst/>
              <a:gdLst/>
              <a:ahLst/>
              <a:cxnLst/>
              <a:rect l="l" t="t" r="r" b="b"/>
              <a:pathLst>
                <a:path w="2172" h="112" extrusionOk="0">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3"/>
            <p:cNvSpPr/>
            <p:nvPr/>
          </p:nvSpPr>
          <p:spPr>
            <a:xfrm>
              <a:off x="1614300" y="2582550"/>
              <a:ext cx="33675" cy="2800"/>
            </a:xfrm>
            <a:custGeom>
              <a:avLst/>
              <a:gdLst/>
              <a:ahLst/>
              <a:cxnLst/>
              <a:rect l="l" t="t" r="r" b="b"/>
              <a:pathLst>
                <a:path w="1347" h="112" extrusionOk="0">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3"/>
            <p:cNvSpPr/>
            <p:nvPr/>
          </p:nvSpPr>
          <p:spPr>
            <a:xfrm>
              <a:off x="1557025" y="2593675"/>
              <a:ext cx="33650" cy="2825"/>
            </a:xfrm>
            <a:custGeom>
              <a:avLst/>
              <a:gdLst/>
              <a:ahLst/>
              <a:cxnLst/>
              <a:rect l="l" t="t" r="r" b="b"/>
              <a:pathLst>
                <a:path w="1346" h="113" extrusionOk="0">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3"/>
            <p:cNvSpPr/>
            <p:nvPr/>
          </p:nvSpPr>
          <p:spPr>
            <a:xfrm>
              <a:off x="1657450" y="2582550"/>
              <a:ext cx="20900" cy="2800"/>
            </a:xfrm>
            <a:custGeom>
              <a:avLst/>
              <a:gdLst/>
              <a:ahLst/>
              <a:cxnLst/>
              <a:rect l="l" t="t" r="r" b="b"/>
              <a:pathLst>
                <a:path w="836" h="112" extrusionOk="0">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3"/>
            <p:cNvSpPr/>
            <p:nvPr/>
          </p:nvSpPr>
          <p:spPr>
            <a:xfrm>
              <a:off x="1612925" y="2594600"/>
              <a:ext cx="20900" cy="2825"/>
            </a:xfrm>
            <a:custGeom>
              <a:avLst/>
              <a:gdLst/>
              <a:ahLst/>
              <a:cxnLst/>
              <a:rect l="l" t="t" r="r" b="b"/>
              <a:pathLst>
                <a:path w="836" h="113" extrusionOk="0">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3"/>
            <p:cNvSpPr/>
            <p:nvPr/>
          </p:nvSpPr>
          <p:spPr>
            <a:xfrm>
              <a:off x="1471450" y="2538725"/>
              <a:ext cx="235200" cy="8125"/>
            </a:xfrm>
            <a:custGeom>
              <a:avLst/>
              <a:gdLst/>
              <a:ahLst/>
              <a:cxnLst/>
              <a:rect l="l" t="t" r="r" b="b"/>
              <a:pathLst>
                <a:path w="9408" h="325" extrusionOk="0">
                  <a:moveTo>
                    <a:pt x="0" y="0"/>
                  </a:moveTo>
                  <a:lnTo>
                    <a:pt x="0" y="325"/>
                  </a:lnTo>
                  <a:lnTo>
                    <a:pt x="9407" y="32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3"/>
            <p:cNvSpPr/>
            <p:nvPr/>
          </p:nvSpPr>
          <p:spPr>
            <a:xfrm>
              <a:off x="1470050" y="2537325"/>
              <a:ext cx="237975" cy="10925"/>
            </a:xfrm>
            <a:custGeom>
              <a:avLst/>
              <a:gdLst/>
              <a:ahLst/>
              <a:cxnLst/>
              <a:rect l="l" t="t" r="r" b="b"/>
              <a:pathLst>
                <a:path w="9519" h="437" extrusionOk="0">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3"/>
            <p:cNvSpPr/>
            <p:nvPr/>
          </p:nvSpPr>
          <p:spPr>
            <a:xfrm>
              <a:off x="799825" y="2522025"/>
              <a:ext cx="52425" cy="44325"/>
            </a:xfrm>
            <a:custGeom>
              <a:avLst/>
              <a:gdLst/>
              <a:ahLst/>
              <a:cxnLst/>
              <a:rect l="l" t="t" r="r" b="b"/>
              <a:pathLst>
                <a:path w="2097" h="1773" extrusionOk="0">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3"/>
            <p:cNvSpPr/>
            <p:nvPr/>
          </p:nvSpPr>
          <p:spPr>
            <a:xfrm>
              <a:off x="829050" y="2521100"/>
              <a:ext cx="60550" cy="2800"/>
            </a:xfrm>
            <a:custGeom>
              <a:avLst/>
              <a:gdLst/>
              <a:ahLst/>
              <a:cxnLst/>
              <a:rect l="l" t="t" r="r" b="b"/>
              <a:pathLst>
                <a:path w="2422" h="112" extrusionOk="0">
                  <a:moveTo>
                    <a:pt x="0" y="0"/>
                  </a:moveTo>
                  <a:lnTo>
                    <a:pt x="0" y="112"/>
                  </a:lnTo>
                  <a:lnTo>
                    <a:pt x="2421" y="112"/>
                  </a:lnTo>
                  <a:lnTo>
                    <a:pt x="2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3"/>
            <p:cNvSpPr/>
            <p:nvPr/>
          </p:nvSpPr>
          <p:spPr>
            <a:xfrm>
              <a:off x="829050" y="2492325"/>
              <a:ext cx="60550" cy="3050"/>
            </a:xfrm>
            <a:custGeom>
              <a:avLst/>
              <a:gdLst/>
              <a:ahLst/>
              <a:cxnLst/>
              <a:rect l="l" t="t" r="r" b="b"/>
              <a:pathLst>
                <a:path w="2422" h="122" extrusionOk="0">
                  <a:moveTo>
                    <a:pt x="0" y="1"/>
                  </a:moveTo>
                  <a:lnTo>
                    <a:pt x="0" y="122"/>
                  </a:lnTo>
                  <a:lnTo>
                    <a:pt x="2421" y="122"/>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3"/>
            <p:cNvSpPr/>
            <p:nvPr/>
          </p:nvSpPr>
          <p:spPr>
            <a:xfrm>
              <a:off x="794475" y="2510200"/>
              <a:ext cx="13950" cy="13700"/>
            </a:xfrm>
            <a:custGeom>
              <a:avLst/>
              <a:gdLst/>
              <a:ahLst/>
              <a:cxnLst/>
              <a:rect l="l" t="t" r="r" b="b"/>
              <a:pathLst>
                <a:path w="558" h="548" extrusionOk="0">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3"/>
            <p:cNvSpPr/>
            <p:nvPr/>
          </p:nvSpPr>
          <p:spPr>
            <a:xfrm>
              <a:off x="816975" y="2515750"/>
              <a:ext cx="13700" cy="13725"/>
            </a:xfrm>
            <a:custGeom>
              <a:avLst/>
              <a:gdLst/>
              <a:ahLst/>
              <a:cxnLst/>
              <a:rect l="l" t="t" r="r" b="b"/>
              <a:pathLst>
                <a:path w="548" h="549" extrusionOk="0">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3"/>
            <p:cNvSpPr/>
            <p:nvPr/>
          </p:nvSpPr>
          <p:spPr>
            <a:xfrm>
              <a:off x="816975" y="2486775"/>
              <a:ext cx="13700" cy="13925"/>
            </a:xfrm>
            <a:custGeom>
              <a:avLst/>
              <a:gdLst/>
              <a:ahLst/>
              <a:cxnLst/>
              <a:rect l="l" t="t" r="r" b="b"/>
              <a:pathLst>
                <a:path w="548" h="557" extrusionOk="0">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3"/>
            <p:cNvSpPr/>
            <p:nvPr/>
          </p:nvSpPr>
          <p:spPr>
            <a:xfrm>
              <a:off x="884925" y="2342975"/>
              <a:ext cx="446475" cy="258150"/>
            </a:xfrm>
            <a:custGeom>
              <a:avLst/>
              <a:gdLst/>
              <a:ahLst/>
              <a:cxnLst/>
              <a:rect l="l" t="t" r="r" b="b"/>
              <a:pathLst>
                <a:path w="17859" h="10326" extrusionOk="0">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3"/>
            <p:cNvSpPr/>
            <p:nvPr/>
          </p:nvSpPr>
          <p:spPr>
            <a:xfrm>
              <a:off x="884925" y="2342975"/>
              <a:ext cx="446475" cy="258150"/>
            </a:xfrm>
            <a:custGeom>
              <a:avLst/>
              <a:gdLst/>
              <a:ahLst/>
              <a:cxnLst/>
              <a:rect l="l" t="t" r="r" b="b"/>
              <a:pathLst>
                <a:path w="17859" h="10326" extrusionOk="0">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3"/>
            <p:cNvSpPr/>
            <p:nvPr/>
          </p:nvSpPr>
          <p:spPr>
            <a:xfrm>
              <a:off x="885400" y="2326050"/>
              <a:ext cx="446700" cy="258375"/>
            </a:xfrm>
            <a:custGeom>
              <a:avLst/>
              <a:gdLst/>
              <a:ahLst/>
              <a:cxnLst/>
              <a:rect l="l" t="t" r="r" b="b"/>
              <a:pathLst>
                <a:path w="17868" h="10335" extrusionOk="0">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3"/>
            <p:cNvSpPr/>
            <p:nvPr/>
          </p:nvSpPr>
          <p:spPr>
            <a:xfrm>
              <a:off x="884000" y="2324650"/>
              <a:ext cx="448100" cy="261175"/>
            </a:xfrm>
            <a:custGeom>
              <a:avLst/>
              <a:gdLst/>
              <a:ahLst/>
              <a:cxnLst/>
              <a:rect l="l" t="t" r="r" b="b"/>
              <a:pathLst>
                <a:path w="17924" h="10447" extrusionOk="0">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3"/>
            <p:cNvSpPr/>
            <p:nvPr/>
          </p:nvSpPr>
          <p:spPr>
            <a:xfrm>
              <a:off x="1065600" y="2496750"/>
              <a:ext cx="3025" cy="86050"/>
            </a:xfrm>
            <a:custGeom>
              <a:avLst/>
              <a:gdLst/>
              <a:ahLst/>
              <a:cxnLst/>
              <a:rect l="l" t="t" r="r" b="b"/>
              <a:pathLst>
                <a:path w="121" h="3442" extrusionOk="0">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3"/>
            <p:cNvSpPr/>
            <p:nvPr/>
          </p:nvSpPr>
          <p:spPr>
            <a:xfrm>
              <a:off x="1030100" y="2503225"/>
              <a:ext cx="37850" cy="33200"/>
            </a:xfrm>
            <a:custGeom>
              <a:avLst/>
              <a:gdLst/>
              <a:ahLst/>
              <a:cxnLst/>
              <a:rect l="l" t="t" r="r" b="b"/>
              <a:pathLst>
                <a:path w="1514" h="1328" extrusionOk="0">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3"/>
            <p:cNvSpPr/>
            <p:nvPr/>
          </p:nvSpPr>
          <p:spPr>
            <a:xfrm>
              <a:off x="1025700" y="2493950"/>
              <a:ext cx="11850" cy="11850"/>
            </a:xfrm>
            <a:custGeom>
              <a:avLst/>
              <a:gdLst/>
              <a:ahLst/>
              <a:cxnLst/>
              <a:rect l="l" t="t" r="r" b="b"/>
              <a:pathLst>
                <a:path w="474" h="474" extrusionOk="0">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3"/>
            <p:cNvSpPr/>
            <p:nvPr/>
          </p:nvSpPr>
          <p:spPr>
            <a:xfrm>
              <a:off x="1105250" y="2456625"/>
              <a:ext cx="2800" cy="126650"/>
            </a:xfrm>
            <a:custGeom>
              <a:avLst/>
              <a:gdLst/>
              <a:ahLst/>
              <a:cxnLst/>
              <a:rect l="l" t="t" r="r" b="b"/>
              <a:pathLst>
                <a:path w="112" h="5066" extrusionOk="0">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3"/>
            <p:cNvSpPr/>
            <p:nvPr/>
          </p:nvSpPr>
          <p:spPr>
            <a:xfrm>
              <a:off x="1058175" y="2480975"/>
              <a:ext cx="17875" cy="17875"/>
            </a:xfrm>
            <a:custGeom>
              <a:avLst/>
              <a:gdLst/>
              <a:ahLst/>
              <a:cxnLst/>
              <a:rect l="l" t="t" r="r" b="b"/>
              <a:pathLst>
                <a:path w="715"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3"/>
            <p:cNvSpPr/>
            <p:nvPr/>
          </p:nvSpPr>
          <p:spPr>
            <a:xfrm>
              <a:off x="1146075" y="2496750"/>
              <a:ext cx="2800" cy="86050"/>
            </a:xfrm>
            <a:custGeom>
              <a:avLst/>
              <a:gdLst/>
              <a:ahLst/>
              <a:cxnLst/>
              <a:rect l="l" t="t" r="r" b="b"/>
              <a:pathLst>
                <a:path w="112" h="3442" extrusionOk="0">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3"/>
            <p:cNvSpPr/>
            <p:nvPr/>
          </p:nvSpPr>
          <p:spPr>
            <a:xfrm>
              <a:off x="1146525" y="2503225"/>
              <a:ext cx="37825" cy="33200"/>
            </a:xfrm>
            <a:custGeom>
              <a:avLst/>
              <a:gdLst/>
              <a:ahLst/>
              <a:cxnLst/>
              <a:rect l="l" t="t" r="r" b="b"/>
              <a:pathLst>
                <a:path w="1513" h="1328" extrusionOk="0">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3"/>
            <p:cNvSpPr/>
            <p:nvPr/>
          </p:nvSpPr>
          <p:spPr>
            <a:xfrm>
              <a:off x="1176925" y="2493950"/>
              <a:ext cx="11850" cy="11850"/>
            </a:xfrm>
            <a:custGeom>
              <a:avLst/>
              <a:gdLst/>
              <a:ahLst/>
              <a:cxnLst/>
              <a:rect l="l" t="t" r="r" b="b"/>
              <a:pathLst>
                <a:path w="474" h="474" extrusionOk="0">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3"/>
            <p:cNvSpPr/>
            <p:nvPr/>
          </p:nvSpPr>
          <p:spPr>
            <a:xfrm>
              <a:off x="1138650" y="2480975"/>
              <a:ext cx="17650" cy="17875"/>
            </a:xfrm>
            <a:custGeom>
              <a:avLst/>
              <a:gdLst/>
              <a:ahLst/>
              <a:cxnLst/>
              <a:rect l="l" t="t" r="r" b="b"/>
              <a:pathLst>
                <a:path w="706"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3"/>
            <p:cNvSpPr/>
            <p:nvPr/>
          </p:nvSpPr>
          <p:spPr>
            <a:xfrm>
              <a:off x="1096450" y="2437825"/>
              <a:ext cx="20650" cy="20675"/>
            </a:xfrm>
            <a:custGeom>
              <a:avLst/>
              <a:gdLst/>
              <a:ahLst/>
              <a:cxnLst/>
              <a:rect l="l" t="t" r="r" b="b"/>
              <a:pathLst>
                <a:path w="826" h="827" extrusionOk="0">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8">
          <a:extLst>
            <a:ext uri="{FF2B5EF4-FFF2-40B4-BE49-F238E27FC236}">
              <a16:creationId xmlns:a16="http://schemas.microsoft.com/office/drawing/2014/main" id="{C119517B-7510-0C0F-35D4-23E0D05C9495}"/>
            </a:ext>
          </a:extLst>
        </p:cNvPr>
        <p:cNvGrpSpPr/>
        <p:nvPr/>
      </p:nvGrpSpPr>
      <p:grpSpPr>
        <a:xfrm>
          <a:off x="0" y="0"/>
          <a:ext cx="0" cy="0"/>
          <a:chOff x="0" y="0"/>
          <a:chExt cx="0" cy="0"/>
        </a:xfrm>
      </p:grpSpPr>
      <p:sp>
        <p:nvSpPr>
          <p:cNvPr id="1859" name="Google Shape;1859;p36">
            <a:extLst>
              <a:ext uri="{FF2B5EF4-FFF2-40B4-BE49-F238E27FC236}">
                <a16:creationId xmlns:a16="http://schemas.microsoft.com/office/drawing/2014/main" id="{79445C62-1684-7613-DBD9-7F6D9CCB1FBD}"/>
              </a:ext>
            </a:extLst>
          </p:cNvPr>
          <p:cNvSpPr txBox="1">
            <a:spLocks noGrp="1"/>
          </p:cNvSpPr>
          <p:nvPr>
            <p:ph type="title"/>
          </p:nvPr>
        </p:nvSpPr>
        <p:spPr>
          <a:xfrm>
            <a:off x="598290" y="492526"/>
            <a:ext cx="374003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Team Members:-</a:t>
            </a:r>
            <a:endParaRPr dirty="0"/>
          </a:p>
        </p:txBody>
      </p:sp>
      <p:graphicFrame>
        <p:nvGraphicFramePr>
          <p:cNvPr id="3" name="Table 2">
            <a:extLst>
              <a:ext uri="{FF2B5EF4-FFF2-40B4-BE49-F238E27FC236}">
                <a16:creationId xmlns:a16="http://schemas.microsoft.com/office/drawing/2014/main" id="{02620609-DC25-A46F-6444-0D98FE3A4421}"/>
              </a:ext>
            </a:extLst>
          </p:cNvPr>
          <p:cNvGraphicFramePr>
            <a:graphicFrameLocks noGrp="1"/>
          </p:cNvGraphicFramePr>
          <p:nvPr>
            <p:extLst>
              <p:ext uri="{D42A27DB-BD31-4B8C-83A1-F6EECF244321}">
                <p14:modId xmlns:p14="http://schemas.microsoft.com/office/powerpoint/2010/main" val="825750510"/>
              </p:ext>
            </p:extLst>
          </p:nvPr>
        </p:nvGraphicFramePr>
        <p:xfrm>
          <a:off x="812800" y="1229360"/>
          <a:ext cx="7467600" cy="3271520"/>
        </p:xfrm>
        <a:graphic>
          <a:graphicData uri="http://schemas.openxmlformats.org/drawingml/2006/table">
            <a:tbl>
              <a:tblPr firstRow="1" bandRow="1">
                <a:tableStyleId>{9D7B26C5-4107-4FEC-AEDC-1716B250A1EF}</a:tableStyleId>
              </a:tblPr>
              <a:tblGrid>
                <a:gridCol w="2489200">
                  <a:extLst>
                    <a:ext uri="{9D8B030D-6E8A-4147-A177-3AD203B41FA5}">
                      <a16:colId xmlns:a16="http://schemas.microsoft.com/office/drawing/2014/main" val="4284774011"/>
                    </a:ext>
                  </a:extLst>
                </a:gridCol>
                <a:gridCol w="2489200">
                  <a:extLst>
                    <a:ext uri="{9D8B030D-6E8A-4147-A177-3AD203B41FA5}">
                      <a16:colId xmlns:a16="http://schemas.microsoft.com/office/drawing/2014/main" val="146655894"/>
                    </a:ext>
                  </a:extLst>
                </a:gridCol>
                <a:gridCol w="2489200">
                  <a:extLst>
                    <a:ext uri="{9D8B030D-6E8A-4147-A177-3AD203B41FA5}">
                      <a16:colId xmlns:a16="http://schemas.microsoft.com/office/drawing/2014/main" val="2936892766"/>
                    </a:ext>
                  </a:extLst>
                </a:gridCol>
              </a:tblGrid>
              <a:tr h="654304">
                <a:tc>
                  <a:txBody>
                    <a:bodyPr/>
                    <a:lstStyle/>
                    <a:p>
                      <a:pPr algn="ctr"/>
                      <a:r>
                        <a:rPr lang="en-IN" b="1" dirty="0"/>
                        <a:t>Name</a:t>
                      </a:r>
                    </a:p>
                  </a:txBody>
                  <a:tcPr/>
                </a:tc>
                <a:tc>
                  <a:txBody>
                    <a:bodyPr/>
                    <a:lstStyle/>
                    <a:p>
                      <a:pPr algn="ctr"/>
                      <a:r>
                        <a:rPr lang="en-IN" b="1" dirty="0"/>
                        <a:t>Roll No.</a:t>
                      </a:r>
                    </a:p>
                  </a:txBody>
                  <a:tcPr/>
                </a:tc>
                <a:tc>
                  <a:txBody>
                    <a:bodyPr/>
                    <a:lstStyle/>
                    <a:p>
                      <a:pPr algn="ctr"/>
                      <a:r>
                        <a:rPr lang="en-IN" b="1" dirty="0"/>
                        <a:t>PRN</a:t>
                      </a:r>
                    </a:p>
                  </a:txBody>
                  <a:tcPr/>
                </a:tc>
                <a:extLst>
                  <a:ext uri="{0D108BD9-81ED-4DB2-BD59-A6C34878D82A}">
                    <a16:rowId xmlns:a16="http://schemas.microsoft.com/office/drawing/2014/main" val="1831638474"/>
                  </a:ext>
                </a:extLst>
              </a:tr>
              <a:tr h="654304">
                <a:tc>
                  <a:txBody>
                    <a:bodyPr/>
                    <a:lstStyle/>
                    <a:p>
                      <a:pPr algn="ctr"/>
                      <a:r>
                        <a:rPr lang="en-IN" dirty="0"/>
                        <a:t>Vedant Borle</a:t>
                      </a:r>
                    </a:p>
                  </a:txBody>
                  <a:tcPr/>
                </a:tc>
                <a:tc>
                  <a:txBody>
                    <a:bodyPr/>
                    <a:lstStyle/>
                    <a:p>
                      <a:pPr algn="ctr"/>
                      <a:r>
                        <a:rPr lang="en-IN" dirty="0"/>
                        <a:t>324007</a:t>
                      </a:r>
                    </a:p>
                  </a:txBody>
                  <a:tcPr/>
                </a:tc>
                <a:tc>
                  <a:txBody>
                    <a:bodyPr/>
                    <a:lstStyle/>
                    <a:p>
                      <a:pPr algn="ctr"/>
                      <a:r>
                        <a:rPr lang="en-IN" dirty="0"/>
                        <a:t>22211379</a:t>
                      </a:r>
                    </a:p>
                  </a:txBody>
                  <a:tcPr/>
                </a:tc>
                <a:extLst>
                  <a:ext uri="{0D108BD9-81ED-4DB2-BD59-A6C34878D82A}">
                    <a16:rowId xmlns:a16="http://schemas.microsoft.com/office/drawing/2014/main" val="3233622819"/>
                  </a:ext>
                </a:extLst>
              </a:tr>
              <a:tr h="654304">
                <a:tc>
                  <a:txBody>
                    <a:bodyPr/>
                    <a:lstStyle/>
                    <a:p>
                      <a:pPr algn="ctr"/>
                      <a:r>
                        <a:rPr lang="en-IN" dirty="0"/>
                        <a:t>Purva Kale</a:t>
                      </a:r>
                    </a:p>
                  </a:txBody>
                  <a:tcPr/>
                </a:tc>
                <a:tc>
                  <a:txBody>
                    <a:bodyPr/>
                    <a:lstStyle/>
                    <a:p>
                      <a:pPr algn="ctr"/>
                      <a:r>
                        <a:rPr lang="en-IN" dirty="0"/>
                        <a:t>324078</a:t>
                      </a:r>
                    </a:p>
                  </a:txBody>
                  <a:tcPr/>
                </a:tc>
                <a:tc>
                  <a:txBody>
                    <a:bodyPr/>
                    <a:lstStyle/>
                    <a:p>
                      <a:pPr algn="ctr"/>
                      <a:r>
                        <a:rPr lang="en-IN" dirty="0"/>
                        <a:t>22320019</a:t>
                      </a:r>
                    </a:p>
                  </a:txBody>
                  <a:tcPr/>
                </a:tc>
                <a:extLst>
                  <a:ext uri="{0D108BD9-81ED-4DB2-BD59-A6C34878D82A}">
                    <a16:rowId xmlns:a16="http://schemas.microsoft.com/office/drawing/2014/main" val="3429735931"/>
                  </a:ext>
                </a:extLst>
              </a:tr>
              <a:tr h="654304">
                <a:tc>
                  <a:txBody>
                    <a:bodyPr/>
                    <a:lstStyle/>
                    <a:p>
                      <a:pPr algn="ctr"/>
                      <a:r>
                        <a:rPr lang="en-IN" dirty="0"/>
                        <a:t>Ajay </a:t>
                      </a:r>
                      <a:r>
                        <a:rPr lang="en-IN" dirty="0" err="1"/>
                        <a:t>Guhade</a:t>
                      </a:r>
                      <a:endParaRPr lang="en-IN" dirty="0"/>
                    </a:p>
                  </a:txBody>
                  <a:tcPr/>
                </a:tc>
                <a:tc>
                  <a:txBody>
                    <a:bodyPr/>
                    <a:lstStyle/>
                    <a:p>
                      <a:pPr algn="ctr"/>
                      <a:r>
                        <a:rPr lang="en-IN" dirty="0"/>
                        <a:t>324021</a:t>
                      </a:r>
                    </a:p>
                  </a:txBody>
                  <a:tcPr/>
                </a:tc>
                <a:tc>
                  <a:txBody>
                    <a:bodyPr/>
                    <a:lstStyle/>
                    <a:p>
                      <a:pPr algn="ctr"/>
                      <a:r>
                        <a:rPr lang="en-IN" dirty="0"/>
                        <a:t>22210623</a:t>
                      </a:r>
                    </a:p>
                  </a:txBody>
                  <a:tcPr/>
                </a:tc>
                <a:extLst>
                  <a:ext uri="{0D108BD9-81ED-4DB2-BD59-A6C34878D82A}">
                    <a16:rowId xmlns:a16="http://schemas.microsoft.com/office/drawing/2014/main" val="3386097911"/>
                  </a:ext>
                </a:extLst>
              </a:tr>
              <a:tr h="654304">
                <a:tc>
                  <a:txBody>
                    <a:bodyPr/>
                    <a:lstStyle/>
                    <a:p>
                      <a:pPr algn="ctr"/>
                      <a:r>
                        <a:rPr lang="en-IN" dirty="0"/>
                        <a:t>Burhanuddin Naeem</a:t>
                      </a:r>
                    </a:p>
                  </a:txBody>
                  <a:tcPr/>
                </a:tc>
                <a:tc>
                  <a:txBody>
                    <a:bodyPr/>
                    <a:lstStyle/>
                    <a:p>
                      <a:pPr algn="ctr"/>
                      <a:r>
                        <a:rPr lang="en-IN" dirty="0"/>
                        <a:t>324009</a:t>
                      </a:r>
                    </a:p>
                  </a:txBody>
                  <a:tcPr/>
                </a:tc>
                <a:tc>
                  <a:txBody>
                    <a:bodyPr/>
                    <a:lstStyle/>
                    <a:p>
                      <a:pPr algn="ctr"/>
                      <a:r>
                        <a:rPr lang="en-IN" dirty="0"/>
                        <a:t>22210013</a:t>
                      </a:r>
                    </a:p>
                  </a:txBody>
                  <a:tcPr/>
                </a:tc>
                <a:extLst>
                  <a:ext uri="{0D108BD9-81ED-4DB2-BD59-A6C34878D82A}">
                    <a16:rowId xmlns:a16="http://schemas.microsoft.com/office/drawing/2014/main" val="3760427379"/>
                  </a:ext>
                </a:extLst>
              </a:tr>
            </a:tbl>
          </a:graphicData>
        </a:graphic>
      </p:graphicFrame>
    </p:spTree>
    <p:extLst>
      <p:ext uri="{BB962C8B-B14F-4D97-AF65-F5344CB8AC3E}">
        <p14:creationId xmlns:p14="http://schemas.microsoft.com/office/powerpoint/2010/main" val="3644741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640618" y="984880"/>
            <a:ext cx="3799302" cy="198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Stroke is a leading cause of death and disability worldwide, making early prediction crucial for effective intervention.</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This project explores the use of machine learning models to predict stroke risk based on medical and demographic data. Five different models—Logistic Regression, Decision Trees, Random Forest, Support Vector Machines (SVM), and Gradient Boosting—were evaluated for their predictive performance. By comparing these models, the study aims to identify the most effective method for stroke prediction, offering valuable insights to healthcare professionals for better risk assessment and patient care.</a:t>
            </a:r>
            <a:endParaRPr sz="1400" dirty="0"/>
          </a:p>
        </p:txBody>
      </p:sp>
      <p:sp>
        <p:nvSpPr>
          <p:cNvPr id="1213" name="Google Shape;1213;p27"/>
          <p:cNvSpPr txBox="1">
            <a:spLocks noGrp="1"/>
          </p:cNvSpPr>
          <p:nvPr>
            <p:ph type="title"/>
          </p:nvPr>
        </p:nvSpPr>
        <p:spPr>
          <a:xfrm>
            <a:off x="519099" y="367593"/>
            <a:ext cx="4306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pic>
        <p:nvPicPr>
          <p:cNvPr id="3" name="Picture 2">
            <a:extLst>
              <a:ext uri="{FF2B5EF4-FFF2-40B4-BE49-F238E27FC236}">
                <a16:creationId xmlns:a16="http://schemas.microsoft.com/office/drawing/2014/main" id="{EBB8B59E-9567-24A3-8F84-EF43B2B8813E}"/>
              </a:ext>
            </a:extLst>
          </p:cNvPr>
          <p:cNvPicPr>
            <a:picLocks noChangeAspect="1"/>
          </p:cNvPicPr>
          <p:nvPr/>
        </p:nvPicPr>
        <p:blipFill>
          <a:blip r:embed="rId3"/>
          <a:stretch>
            <a:fillRect/>
          </a:stretch>
        </p:blipFill>
        <p:spPr>
          <a:xfrm>
            <a:off x="5207317" y="772161"/>
            <a:ext cx="2951163" cy="36271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D6E18432-7AFE-9E5A-B3D5-21FFDC67FAA7}"/>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4741BFF4-3359-281A-59D1-4F8CC2919A45}"/>
              </a:ext>
            </a:extLst>
          </p:cNvPr>
          <p:cNvSpPr txBox="1">
            <a:spLocks noGrp="1"/>
          </p:cNvSpPr>
          <p:nvPr>
            <p:ph type="title"/>
          </p:nvPr>
        </p:nvSpPr>
        <p:spPr>
          <a:xfrm>
            <a:off x="661186" y="858494"/>
            <a:ext cx="8356434"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Importance of Early Prediction and the Role of Machine Learning in Healthcare</a:t>
            </a:r>
            <a:endParaRPr dirty="0"/>
          </a:p>
        </p:txBody>
      </p:sp>
      <p:sp>
        <p:nvSpPr>
          <p:cNvPr id="5" name="Rectangle 2">
            <a:extLst>
              <a:ext uri="{FF2B5EF4-FFF2-40B4-BE49-F238E27FC236}">
                <a16:creationId xmlns:a16="http://schemas.microsoft.com/office/drawing/2014/main" id="{7D991D83-D114-6E5E-66DA-E9DCE95011E5}"/>
              </a:ext>
            </a:extLst>
          </p:cNvPr>
          <p:cNvSpPr>
            <a:spLocks noChangeArrowheads="1"/>
          </p:cNvSpPr>
          <p:nvPr/>
        </p:nvSpPr>
        <p:spPr bwMode="auto">
          <a:xfrm>
            <a:off x="661186" y="1270188"/>
            <a:ext cx="808519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Timely Intervention</a:t>
            </a:r>
            <a:r>
              <a:rPr kumimoji="0" lang="en-US" altLang="en-US" b="0" i="0" u="none" strike="noStrike" cap="none" normalizeH="0" baseline="0" dirty="0">
                <a:ln>
                  <a:noFill/>
                </a:ln>
                <a:solidFill>
                  <a:schemeClr val="tx1"/>
                </a:solidFill>
                <a:effectLst/>
                <a:latin typeface="Arial" panose="020B0604020202020204" pitchFamily="34" charset="0"/>
              </a:rPr>
              <a:t>: Early stroke prediction allows for faster medical responses, reducing mortality and long-term disability.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Preventive Measures</a:t>
            </a:r>
            <a:r>
              <a:rPr kumimoji="0" lang="en-US" altLang="en-US" b="0" i="0" u="none" strike="noStrike" cap="none" normalizeH="0" baseline="0" dirty="0">
                <a:ln>
                  <a:noFill/>
                </a:ln>
                <a:solidFill>
                  <a:schemeClr val="tx1"/>
                </a:solidFill>
                <a:effectLst/>
                <a:latin typeface="Arial" panose="020B0604020202020204" pitchFamily="34" charset="0"/>
              </a:rPr>
              <a:t>: Identifying high-risk patients early helps in applying preventive strategies to lower stroke occurrence.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Improved Accuracy</a:t>
            </a:r>
            <a:r>
              <a:rPr kumimoji="0" lang="en-US" altLang="en-US" b="0" i="0" u="none" strike="noStrike" cap="none" normalizeH="0" baseline="0" dirty="0">
                <a:ln>
                  <a:noFill/>
                </a:ln>
                <a:solidFill>
                  <a:schemeClr val="tx1"/>
                </a:solidFill>
                <a:effectLst/>
                <a:latin typeface="Arial" panose="020B0604020202020204" pitchFamily="34" charset="0"/>
              </a:rPr>
              <a:t>: Machine learning can analyze large datasets to uncover patterns, improving the accuracy of stroke predictions compared to traditional methods.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Personalized Treatment</a:t>
            </a:r>
            <a:r>
              <a:rPr kumimoji="0" lang="en-US" altLang="en-US" b="0" i="0" u="none" strike="noStrike" cap="none" normalizeH="0" baseline="0" dirty="0">
                <a:ln>
                  <a:noFill/>
                </a:ln>
                <a:solidFill>
                  <a:schemeClr val="tx1"/>
                </a:solidFill>
                <a:effectLst/>
                <a:latin typeface="Arial" panose="020B0604020202020204" pitchFamily="34" charset="0"/>
              </a:rPr>
              <a:t>: ML models enable personalized healthcare by tailoring treatments based on individual risk factors.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Enhanced Decision-Making</a:t>
            </a:r>
            <a:r>
              <a:rPr kumimoji="0" lang="en-US" altLang="en-US" b="0" i="0" u="none" strike="noStrike" cap="none" normalizeH="0" baseline="0" dirty="0">
                <a:ln>
                  <a:noFill/>
                </a:ln>
                <a:solidFill>
                  <a:schemeClr val="tx1"/>
                </a:solidFill>
                <a:effectLst/>
                <a:latin typeface="Arial" panose="020B0604020202020204" pitchFamily="34" charset="0"/>
              </a:rPr>
              <a:t>: Machine learning supports healthcare professionals in making data-driven, proactive decisions.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4848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00" name="Google Shape;1500;p29"/>
          <p:cNvSpPr txBox="1">
            <a:spLocks noGrp="1"/>
          </p:cNvSpPr>
          <p:nvPr>
            <p:ph type="title"/>
          </p:nvPr>
        </p:nvSpPr>
        <p:spPr>
          <a:xfrm>
            <a:off x="541580" y="362118"/>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Research Problem</a:t>
            </a:r>
            <a:endParaRPr dirty="0"/>
          </a:p>
        </p:txBody>
      </p:sp>
      <p:sp>
        <p:nvSpPr>
          <p:cNvPr id="1503" name="Google Shape;1503;p29"/>
          <p:cNvSpPr txBox="1">
            <a:spLocks noGrp="1"/>
          </p:cNvSpPr>
          <p:nvPr>
            <p:ph type="subTitle" idx="3"/>
          </p:nvPr>
        </p:nvSpPr>
        <p:spPr>
          <a:xfrm>
            <a:off x="541580" y="1014271"/>
            <a:ext cx="7856009"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b="1" dirty="0"/>
              <a:t>Challenge</a:t>
            </a:r>
            <a:r>
              <a:rPr lang="en-US" sz="1600" dirty="0"/>
              <a:t>:</a:t>
            </a:r>
            <a:r>
              <a:rPr lang="en-US" dirty="0"/>
              <a:t> </a:t>
            </a:r>
            <a:r>
              <a:rPr lang="en-US" sz="1400" b="0" dirty="0"/>
              <a:t>Predicting stroke risk is complex due to the variety of medical and demographic factors involved.</a:t>
            </a:r>
            <a:endParaRPr sz="1400" b="0" dirty="0"/>
          </a:p>
        </p:txBody>
      </p:sp>
      <p:grpSp>
        <p:nvGrpSpPr>
          <p:cNvPr id="1504" name="Google Shape;1504;p29"/>
          <p:cNvGrpSpPr/>
          <p:nvPr/>
        </p:nvGrpSpPr>
        <p:grpSpPr>
          <a:xfrm>
            <a:off x="6943053" y="3107629"/>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553195" y="1302031"/>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7662932" y="2171139"/>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99;p29">
            <a:extLst>
              <a:ext uri="{FF2B5EF4-FFF2-40B4-BE49-F238E27FC236}">
                <a16:creationId xmlns:a16="http://schemas.microsoft.com/office/drawing/2014/main" id="{281F6162-6EAD-7B81-AE09-63D748FF36DB}"/>
              </a:ext>
            </a:extLst>
          </p:cNvPr>
          <p:cNvSpPr txBox="1">
            <a:spLocks/>
          </p:cNvSpPr>
          <p:nvPr/>
        </p:nvSpPr>
        <p:spPr>
          <a:xfrm>
            <a:off x="549548" y="1446800"/>
            <a:ext cx="27420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en-IN" sz="1600" b="1" dirty="0"/>
              <a:t>Existing Gaps</a:t>
            </a:r>
            <a:r>
              <a:rPr lang="en-IN" sz="1600" dirty="0"/>
              <a:t>:</a:t>
            </a:r>
          </a:p>
        </p:txBody>
      </p:sp>
      <p:sp>
        <p:nvSpPr>
          <p:cNvPr id="3" name="Rectangle 1">
            <a:extLst>
              <a:ext uri="{FF2B5EF4-FFF2-40B4-BE49-F238E27FC236}">
                <a16:creationId xmlns:a16="http://schemas.microsoft.com/office/drawing/2014/main" id="{D7221CB1-98EB-0BEE-63F8-17A3B6E6B4A2}"/>
              </a:ext>
            </a:extLst>
          </p:cNvPr>
          <p:cNvSpPr>
            <a:spLocks noChangeArrowheads="1"/>
          </p:cNvSpPr>
          <p:nvPr/>
        </p:nvSpPr>
        <p:spPr bwMode="auto">
          <a:xfrm>
            <a:off x="530165" y="1665445"/>
            <a:ext cx="63567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Current models often struggle with </a:t>
            </a:r>
            <a:r>
              <a:rPr kumimoji="0" lang="en-US" altLang="en-US" sz="1600" i="0" u="none" strike="noStrike" cap="none" normalizeH="0" baseline="0" dirty="0">
                <a:ln>
                  <a:noFill/>
                </a:ln>
                <a:solidFill>
                  <a:schemeClr val="tx1"/>
                </a:solidFill>
                <a:effectLst/>
                <a:latin typeface="Arial" panose="020B0604020202020204" pitchFamily="34" charset="0"/>
              </a:rPr>
              <a:t>data imbalance</a:t>
            </a:r>
            <a:r>
              <a:rPr kumimoji="0" lang="en-US" altLang="en-US" sz="1600" b="0" i="0" u="none" strike="noStrike" cap="none" normalizeH="0" baseline="0" dirty="0">
                <a:ln>
                  <a:noFill/>
                </a:ln>
                <a:solidFill>
                  <a:schemeClr val="tx1"/>
                </a:solidFill>
                <a:effectLst/>
                <a:latin typeface="Arial" panose="020B0604020202020204" pitchFamily="34" charset="0"/>
              </a:rPr>
              <a:t>, leading to biased predictions.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Many methods lack </a:t>
            </a:r>
            <a:r>
              <a:rPr kumimoji="0" lang="en-US" altLang="en-US" sz="1600" i="0" u="none" strike="noStrike" cap="none" normalizeH="0" baseline="0" dirty="0">
                <a:ln>
                  <a:noFill/>
                </a:ln>
                <a:solidFill>
                  <a:schemeClr val="tx1"/>
                </a:solidFill>
                <a:effectLst/>
                <a:latin typeface="Arial" panose="020B0604020202020204" pitchFamily="34" charset="0"/>
              </a:rPr>
              <a:t>accuracy</a:t>
            </a:r>
            <a:r>
              <a:rPr kumimoji="0" lang="en-US" altLang="en-US" sz="1600" b="0" i="0" u="none" strike="noStrike" cap="none" normalizeH="0" baseline="0" dirty="0">
                <a:ln>
                  <a:noFill/>
                </a:ln>
                <a:solidFill>
                  <a:schemeClr val="tx1"/>
                </a:solidFill>
                <a:effectLst/>
                <a:latin typeface="Arial" panose="020B0604020202020204" pitchFamily="34" charset="0"/>
              </a:rPr>
              <a:t> in predicting stroke, especially for high-risk patients.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Interpretability </a:t>
            </a:r>
            <a:r>
              <a:rPr kumimoji="0" lang="en-US" altLang="en-US" sz="1600" b="0" i="0" u="none" strike="noStrike" cap="none" normalizeH="0" baseline="0" dirty="0">
                <a:ln>
                  <a:noFill/>
                </a:ln>
                <a:solidFill>
                  <a:schemeClr val="tx1"/>
                </a:solidFill>
                <a:effectLst/>
                <a:latin typeface="Arial" panose="020B0604020202020204" pitchFamily="34" charset="0"/>
              </a:rPr>
              <a:t>of models is limited, making it difficult for healthcare professionals to understand the factors driving predictions. </a:t>
            </a:r>
          </a:p>
        </p:txBody>
      </p:sp>
      <p:sp>
        <p:nvSpPr>
          <p:cNvPr id="8" name="Google Shape;1499;p29">
            <a:extLst>
              <a:ext uri="{FF2B5EF4-FFF2-40B4-BE49-F238E27FC236}">
                <a16:creationId xmlns:a16="http://schemas.microsoft.com/office/drawing/2014/main" id="{5AF58896-3AAE-C4E0-857A-534302E376FF}"/>
              </a:ext>
            </a:extLst>
          </p:cNvPr>
          <p:cNvSpPr txBox="1">
            <a:spLocks/>
          </p:cNvSpPr>
          <p:nvPr/>
        </p:nvSpPr>
        <p:spPr>
          <a:xfrm>
            <a:off x="579271" y="4170458"/>
            <a:ext cx="799709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en-IN" sz="1600" dirty="0"/>
              <a:t>Need:</a:t>
            </a:r>
            <a:r>
              <a:rPr lang="en-US" sz="1400" b="0" dirty="0"/>
              <a:t>There is a demand for more accurate, interpretable models that can offer reliable insights into stroke risk, improving both prevention and treatment.</a:t>
            </a:r>
            <a:endParaRPr lang="en-IN" sz="16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1592" name="Google Shape;1592;p30"/>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Compare the Performance</a:t>
            </a:r>
            <a:endParaRPr dirty="0"/>
          </a:p>
        </p:txBody>
      </p:sp>
      <p:sp>
        <p:nvSpPr>
          <p:cNvPr id="1593" name="Google Shape;1593;p30"/>
          <p:cNvSpPr txBox="1">
            <a:spLocks noGrp="1"/>
          </p:cNvSpPr>
          <p:nvPr>
            <p:ph type="subTitle" idx="5"/>
          </p:nvPr>
        </p:nvSpPr>
        <p:spPr>
          <a:xfrm>
            <a:off x="3402042" y="1697956"/>
            <a:ext cx="2196600" cy="8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Improve Prediction Accuracy</a:t>
            </a:r>
            <a:endParaRPr dirty="0"/>
          </a:p>
        </p:txBody>
      </p:sp>
      <p:sp>
        <p:nvSpPr>
          <p:cNvPr id="1594" name="Google Shape;1594;p30"/>
          <p:cNvSpPr txBox="1">
            <a:spLocks noGrp="1"/>
          </p:cNvSpPr>
          <p:nvPr>
            <p:ph type="subTitle" idx="1"/>
          </p:nvPr>
        </p:nvSpPr>
        <p:spPr>
          <a:xfrm>
            <a:off x="901850" y="2310337"/>
            <a:ext cx="1908257"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Compare the Performance of different machine learning models, including Logistic Regression, Decision Trees, Random Forest, SVM, and Gradient Boosting, for stroke prediction.</a:t>
            </a:r>
            <a:endParaRPr dirty="0"/>
          </a:p>
        </p:txBody>
      </p:sp>
      <p:sp>
        <p:nvSpPr>
          <p:cNvPr id="1595" name="Google Shape;1595;p30"/>
          <p:cNvSpPr txBox="1">
            <a:spLocks noGrp="1"/>
          </p:cNvSpPr>
          <p:nvPr>
            <p:ph type="subTitle" idx="2"/>
          </p:nvPr>
        </p:nvSpPr>
        <p:spPr>
          <a:xfrm>
            <a:off x="3402042" y="2419342"/>
            <a:ext cx="1678163"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Improve Prediction Accuracy by addressing data imbalance and evaluating models on key metrics like accuracy, precision, recall, and AUC-ROC.</a:t>
            </a:r>
            <a:endParaRPr dirty="0"/>
          </a:p>
        </p:txBody>
      </p:sp>
      <p:sp>
        <p:nvSpPr>
          <p:cNvPr id="1597" name="Google Shape;1597;p30"/>
          <p:cNvSpPr txBox="1">
            <a:spLocks noGrp="1"/>
          </p:cNvSpPr>
          <p:nvPr>
            <p:ph type="subTitle" idx="6"/>
          </p:nvPr>
        </p:nvSpPr>
        <p:spPr>
          <a:xfrm>
            <a:off x="5704543" y="1547167"/>
            <a:ext cx="2196600" cy="8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Enhance Model Interpretability</a:t>
            </a:r>
            <a:endParaRPr dirty="0"/>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28F7C9E5-CBE2-F0E7-8A2F-90F1BDA211A2}"/>
              </a:ext>
            </a:extLst>
          </p:cNvPr>
          <p:cNvSpPr>
            <a:spLocks noChangeArrowheads="1"/>
          </p:cNvSpPr>
          <p:nvPr/>
        </p:nvSpPr>
        <p:spPr bwMode="auto">
          <a:xfrm>
            <a:off x="5736371" y="2329409"/>
            <a:ext cx="194786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Enhance Model Interpretability to help healthcare professionals better understand the key risk factors influencing stroke predictions.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4898A8F8-8468-1C76-2CB8-A72AB92D6657}"/>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28856F42-AD2C-3A55-CC99-593CBDF5B09F}"/>
              </a:ext>
            </a:extLst>
          </p:cNvPr>
          <p:cNvSpPr txBox="1">
            <a:spLocks noGrp="1"/>
          </p:cNvSpPr>
          <p:nvPr>
            <p:ph type="title"/>
          </p:nvPr>
        </p:nvSpPr>
        <p:spPr>
          <a:xfrm>
            <a:off x="519937" y="405011"/>
            <a:ext cx="4306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Description</a:t>
            </a:r>
            <a:endParaRPr dirty="0"/>
          </a:p>
        </p:txBody>
      </p:sp>
      <p:sp>
        <p:nvSpPr>
          <p:cNvPr id="8" name="Rectangle 3">
            <a:extLst>
              <a:ext uri="{FF2B5EF4-FFF2-40B4-BE49-F238E27FC236}">
                <a16:creationId xmlns:a16="http://schemas.microsoft.com/office/drawing/2014/main" id="{C639ACCB-F95D-DB21-7A80-54E77FB747DB}"/>
              </a:ext>
            </a:extLst>
          </p:cNvPr>
          <p:cNvSpPr>
            <a:spLocks noChangeArrowheads="1"/>
          </p:cNvSpPr>
          <p:nvPr/>
        </p:nvSpPr>
        <p:spPr bwMode="auto">
          <a:xfrm>
            <a:off x="645870" y="1046111"/>
            <a:ext cx="8031481"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Source</a:t>
            </a:r>
            <a:r>
              <a:rPr kumimoji="0" lang="en-US" altLang="en-US" b="0" i="0" u="none" strike="noStrike" cap="none" normalizeH="0" baseline="0" dirty="0">
                <a:ln>
                  <a:noFill/>
                </a:ln>
                <a:solidFill>
                  <a:schemeClr val="tx1"/>
                </a:solidFill>
                <a:effectLst/>
                <a:latin typeface="Arial" panose="020B0604020202020204" pitchFamily="34" charset="0"/>
              </a:rPr>
              <a:t>: The dataset contains medical and demographic data from a healthcare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Sample Size</a:t>
            </a:r>
            <a:r>
              <a:rPr kumimoji="0" lang="en-US" altLang="en-US" b="0" i="0" u="none" strike="noStrike" cap="none" normalizeH="0" baseline="0" dirty="0">
                <a:ln>
                  <a:noFill/>
                </a:ln>
                <a:solidFill>
                  <a:schemeClr val="tx1"/>
                </a:solidFill>
                <a:effectLst/>
                <a:latin typeface="Arial" panose="020B0604020202020204" pitchFamily="34" charset="0"/>
              </a:rPr>
              <a:t>: 10,000 records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Key Features</a:t>
            </a:r>
            <a:r>
              <a:rPr kumimoji="0" lang="en-US" altLang="en-US"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Age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Gender</a:t>
            </a: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Hypertension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Heart Disease</a:t>
            </a: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Blood Pressure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Cholesterol Levels</a:t>
            </a: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Smoking Status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BMI</a:t>
            </a: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Stroke (target)</a:t>
            </a:r>
            <a:r>
              <a:rPr kumimoji="0" lang="en-US" altLang="en-US" b="0" i="0" u="none" strike="noStrike" cap="none" normalizeH="0" baseline="0" dirty="0">
                <a:ln>
                  <a:noFill/>
                </a:ln>
                <a:solidFill>
                  <a:schemeClr val="tx1"/>
                </a:solidFill>
                <a:effectLst/>
                <a:latin typeface="Arial" panose="020B0604020202020204" pitchFamily="34" charset="0"/>
              </a:rPr>
              <a:t>: Binary variable indicating stroke occurrence (yes/no).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Preprocessing</a:t>
            </a:r>
            <a:r>
              <a:rPr kumimoji="0" lang="en-US" altLang="en-US"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Handling Missing Data</a:t>
            </a:r>
            <a:r>
              <a:rPr kumimoji="0" lang="en-US" altLang="en-US" b="0" i="0" u="none" strike="noStrike" cap="none" normalizeH="0" baseline="0" dirty="0">
                <a:ln>
                  <a:noFill/>
                </a:ln>
                <a:solidFill>
                  <a:schemeClr val="tx1"/>
                </a:solidFill>
                <a:effectLst/>
                <a:latin typeface="Arial" panose="020B0604020202020204" pitchFamily="34" charset="0"/>
              </a:rPr>
              <a:t>: Missing values were handled via imputation.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Normalization</a:t>
            </a:r>
            <a:r>
              <a:rPr kumimoji="0" lang="en-US" altLang="en-US" b="0" i="0" u="none" strike="noStrike" cap="none" normalizeH="0" baseline="0" dirty="0">
                <a:ln>
                  <a:noFill/>
                </a:ln>
                <a:solidFill>
                  <a:schemeClr val="tx1"/>
                </a:solidFill>
                <a:effectLst/>
                <a:latin typeface="Arial" panose="020B0604020202020204" pitchFamily="34" charset="0"/>
              </a:rPr>
              <a:t>: Applied to continuous features (e.g., age, BMI) to standardize the dataset.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Class Imbalance</a:t>
            </a:r>
            <a:r>
              <a:rPr kumimoji="0" lang="en-US" altLang="en-US" b="0" i="0" u="none" strike="noStrike" cap="none" normalizeH="0" baseline="0" dirty="0">
                <a:ln>
                  <a:noFill/>
                </a:ln>
                <a:solidFill>
                  <a:schemeClr val="tx1"/>
                </a:solidFill>
                <a:effectLst/>
                <a:latin typeface="Arial" panose="020B0604020202020204" pitchFamily="34" charset="0"/>
              </a:rPr>
              <a:t>: Addressed using oversampling techniques like SMOTE to balance stroke/non-stroke cases.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nvGrpSpPr>
          <p:cNvPr id="9" name="Google Shape;1598;p30">
            <a:extLst>
              <a:ext uri="{FF2B5EF4-FFF2-40B4-BE49-F238E27FC236}">
                <a16:creationId xmlns:a16="http://schemas.microsoft.com/office/drawing/2014/main" id="{BE66485D-ADF6-853A-C60A-52E69A74508C}"/>
              </a:ext>
            </a:extLst>
          </p:cNvPr>
          <p:cNvGrpSpPr/>
          <p:nvPr/>
        </p:nvGrpSpPr>
        <p:grpSpPr>
          <a:xfrm>
            <a:off x="6378329" y="1690523"/>
            <a:ext cx="887675" cy="801288"/>
            <a:chOff x="6544194" y="2365864"/>
            <a:chExt cx="529544" cy="478038"/>
          </a:xfrm>
        </p:grpSpPr>
        <p:sp>
          <p:nvSpPr>
            <p:cNvPr id="10" name="Google Shape;1599;p30">
              <a:extLst>
                <a:ext uri="{FF2B5EF4-FFF2-40B4-BE49-F238E27FC236}">
                  <a16:creationId xmlns:a16="http://schemas.microsoft.com/office/drawing/2014/main" id="{16325019-8DE8-2B9C-CF82-59275FE3B352}"/>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00;p30">
              <a:extLst>
                <a:ext uri="{FF2B5EF4-FFF2-40B4-BE49-F238E27FC236}">
                  <a16:creationId xmlns:a16="http://schemas.microsoft.com/office/drawing/2014/main" id="{AA20CEE7-5F15-E5DF-E404-17E62A09324D}"/>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1;p30">
              <a:extLst>
                <a:ext uri="{FF2B5EF4-FFF2-40B4-BE49-F238E27FC236}">
                  <a16:creationId xmlns:a16="http://schemas.microsoft.com/office/drawing/2014/main" id="{7DBAF53E-2C1A-7DBB-0C2D-D941F4BE1BAB}"/>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2;p30">
              <a:extLst>
                <a:ext uri="{FF2B5EF4-FFF2-40B4-BE49-F238E27FC236}">
                  <a16:creationId xmlns:a16="http://schemas.microsoft.com/office/drawing/2014/main" id="{7DE80851-9560-8E22-1CC7-D8C4EA189706}"/>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03;p30">
              <a:extLst>
                <a:ext uri="{FF2B5EF4-FFF2-40B4-BE49-F238E27FC236}">
                  <a16:creationId xmlns:a16="http://schemas.microsoft.com/office/drawing/2014/main" id="{1F250086-1158-7AFD-825A-E00C67406236}"/>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04;p30">
              <a:extLst>
                <a:ext uri="{FF2B5EF4-FFF2-40B4-BE49-F238E27FC236}">
                  <a16:creationId xmlns:a16="http://schemas.microsoft.com/office/drawing/2014/main" id="{5F5DC1F8-FDA3-7323-DA4D-C066F1036AEA}"/>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05;p30">
              <a:extLst>
                <a:ext uri="{FF2B5EF4-FFF2-40B4-BE49-F238E27FC236}">
                  <a16:creationId xmlns:a16="http://schemas.microsoft.com/office/drawing/2014/main" id="{9196299F-6BCA-C3B6-D348-8D33AA7D0B63}"/>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06;p30">
              <a:extLst>
                <a:ext uri="{FF2B5EF4-FFF2-40B4-BE49-F238E27FC236}">
                  <a16:creationId xmlns:a16="http://schemas.microsoft.com/office/drawing/2014/main" id="{AB067EC1-A801-4367-4688-9D31BAC2CC3C}"/>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07;p30">
              <a:extLst>
                <a:ext uri="{FF2B5EF4-FFF2-40B4-BE49-F238E27FC236}">
                  <a16:creationId xmlns:a16="http://schemas.microsoft.com/office/drawing/2014/main" id="{96A21A42-1A57-0BB0-894D-787DA406A40C}"/>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08;p30">
              <a:extLst>
                <a:ext uri="{FF2B5EF4-FFF2-40B4-BE49-F238E27FC236}">
                  <a16:creationId xmlns:a16="http://schemas.microsoft.com/office/drawing/2014/main" id="{82B73091-AEF3-3207-0526-790A3BE31402}"/>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515;p29">
            <a:extLst>
              <a:ext uri="{FF2B5EF4-FFF2-40B4-BE49-F238E27FC236}">
                <a16:creationId xmlns:a16="http://schemas.microsoft.com/office/drawing/2014/main" id="{FD387F8E-2BDC-C46C-D395-D2D35BBD717D}"/>
              </a:ext>
            </a:extLst>
          </p:cNvPr>
          <p:cNvGrpSpPr/>
          <p:nvPr/>
        </p:nvGrpSpPr>
        <p:grpSpPr>
          <a:xfrm>
            <a:off x="7127546" y="2601757"/>
            <a:ext cx="1298848" cy="1015848"/>
            <a:chOff x="781983" y="2939892"/>
            <a:chExt cx="1298848" cy="1015848"/>
          </a:xfrm>
        </p:grpSpPr>
        <p:sp>
          <p:nvSpPr>
            <p:cNvPr id="21" name="Google Shape;1516;p29">
              <a:extLst>
                <a:ext uri="{FF2B5EF4-FFF2-40B4-BE49-F238E27FC236}">
                  <a16:creationId xmlns:a16="http://schemas.microsoft.com/office/drawing/2014/main" id="{6BE5AE8D-CFDF-4B77-CCD7-5DFDE333F339}"/>
                </a:ext>
              </a:extLst>
            </p:cNvPr>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7;p29">
              <a:extLst>
                <a:ext uri="{FF2B5EF4-FFF2-40B4-BE49-F238E27FC236}">
                  <a16:creationId xmlns:a16="http://schemas.microsoft.com/office/drawing/2014/main" id="{D60D865B-473C-B39F-CC2D-02B33DBCC265}"/>
                </a:ext>
              </a:extLst>
            </p:cNvPr>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18;p29">
              <a:extLst>
                <a:ext uri="{FF2B5EF4-FFF2-40B4-BE49-F238E27FC236}">
                  <a16:creationId xmlns:a16="http://schemas.microsoft.com/office/drawing/2014/main" id="{C4D7796C-C976-CF36-F99E-437534D0349A}"/>
                </a:ext>
              </a:extLst>
            </p:cNvPr>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19;p29">
              <a:extLst>
                <a:ext uri="{FF2B5EF4-FFF2-40B4-BE49-F238E27FC236}">
                  <a16:creationId xmlns:a16="http://schemas.microsoft.com/office/drawing/2014/main" id="{A2212AB7-4090-B3CF-F3E7-A28A8DD2C2B4}"/>
                </a:ext>
              </a:extLst>
            </p:cNvPr>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0;p29">
              <a:extLst>
                <a:ext uri="{FF2B5EF4-FFF2-40B4-BE49-F238E27FC236}">
                  <a16:creationId xmlns:a16="http://schemas.microsoft.com/office/drawing/2014/main" id="{0DF63326-F098-C0FC-3C03-25C36D65FB23}"/>
                </a:ext>
              </a:extLst>
            </p:cNvPr>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1;p29">
              <a:extLst>
                <a:ext uri="{FF2B5EF4-FFF2-40B4-BE49-F238E27FC236}">
                  <a16:creationId xmlns:a16="http://schemas.microsoft.com/office/drawing/2014/main" id="{A36061AB-1ED2-C249-F268-3962F55C9765}"/>
                </a:ext>
              </a:extLst>
            </p:cNvPr>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2;p29">
              <a:extLst>
                <a:ext uri="{FF2B5EF4-FFF2-40B4-BE49-F238E27FC236}">
                  <a16:creationId xmlns:a16="http://schemas.microsoft.com/office/drawing/2014/main" id="{62E3514C-352D-8F59-952F-A8A7149A78C1}"/>
                </a:ext>
              </a:extLst>
            </p:cNvPr>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3;p29">
              <a:extLst>
                <a:ext uri="{FF2B5EF4-FFF2-40B4-BE49-F238E27FC236}">
                  <a16:creationId xmlns:a16="http://schemas.microsoft.com/office/drawing/2014/main" id="{C189F500-C7A2-FEA2-BCEC-247D03CCEE56}"/>
                </a:ext>
              </a:extLst>
            </p:cNvPr>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4;p29">
              <a:extLst>
                <a:ext uri="{FF2B5EF4-FFF2-40B4-BE49-F238E27FC236}">
                  <a16:creationId xmlns:a16="http://schemas.microsoft.com/office/drawing/2014/main" id="{70B9AD2E-E02A-4E54-4296-4EDEA3BAC3D5}"/>
                </a:ext>
              </a:extLst>
            </p:cNvPr>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5;p29">
              <a:extLst>
                <a:ext uri="{FF2B5EF4-FFF2-40B4-BE49-F238E27FC236}">
                  <a16:creationId xmlns:a16="http://schemas.microsoft.com/office/drawing/2014/main" id="{8F549FB8-F97A-19B0-E619-1AD6CE17B41C}"/>
                </a:ext>
              </a:extLst>
            </p:cNvPr>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6;p29">
              <a:extLst>
                <a:ext uri="{FF2B5EF4-FFF2-40B4-BE49-F238E27FC236}">
                  <a16:creationId xmlns:a16="http://schemas.microsoft.com/office/drawing/2014/main" id="{8CAEA72A-0FF6-A914-2638-29452B90D1A6}"/>
                </a:ext>
              </a:extLst>
            </p:cNvPr>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27;p29">
              <a:extLst>
                <a:ext uri="{FF2B5EF4-FFF2-40B4-BE49-F238E27FC236}">
                  <a16:creationId xmlns:a16="http://schemas.microsoft.com/office/drawing/2014/main" id="{8D31E8F5-5C0C-96A1-0257-6F9B7A22A552}"/>
                </a:ext>
              </a:extLst>
            </p:cNvPr>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28;p29">
              <a:extLst>
                <a:ext uri="{FF2B5EF4-FFF2-40B4-BE49-F238E27FC236}">
                  <a16:creationId xmlns:a16="http://schemas.microsoft.com/office/drawing/2014/main" id="{981D0A1C-89C0-D0AC-16E4-D01DE04E028D}"/>
                </a:ext>
              </a:extLst>
            </p:cNvPr>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29;p29">
              <a:extLst>
                <a:ext uri="{FF2B5EF4-FFF2-40B4-BE49-F238E27FC236}">
                  <a16:creationId xmlns:a16="http://schemas.microsoft.com/office/drawing/2014/main" id="{FD207A4D-F3BD-BDA5-A3A7-A1192CE4F17E}"/>
                </a:ext>
              </a:extLst>
            </p:cNvPr>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30;p29">
              <a:extLst>
                <a:ext uri="{FF2B5EF4-FFF2-40B4-BE49-F238E27FC236}">
                  <a16:creationId xmlns:a16="http://schemas.microsoft.com/office/drawing/2014/main" id="{972C9D8C-B70E-312F-D7AF-A27D6299D0CD}"/>
                </a:ext>
              </a:extLst>
            </p:cNvPr>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1;p29">
              <a:extLst>
                <a:ext uri="{FF2B5EF4-FFF2-40B4-BE49-F238E27FC236}">
                  <a16:creationId xmlns:a16="http://schemas.microsoft.com/office/drawing/2014/main" id="{A5E2A8C6-1A7F-7F6E-8D84-F52806028EE0}"/>
                </a:ext>
              </a:extLst>
            </p:cNvPr>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2;p29">
              <a:extLst>
                <a:ext uri="{FF2B5EF4-FFF2-40B4-BE49-F238E27FC236}">
                  <a16:creationId xmlns:a16="http://schemas.microsoft.com/office/drawing/2014/main" id="{FB293955-01B3-127E-4B73-377E33F9FCA7}"/>
                </a:ext>
              </a:extLst>
            </p:cNvPr>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33;p29">
              <a:extLst>
                <a:ext uri="{FF2B5EF4-FFF2-40B4-BE49-F238E27FC236}">
                  <a16:creationId xmlns:a16="http://schemas.microsoft.com/office/drawing/2014/main" id="{29EFD260-2A18-50E8-8D11-F89AB272CCB4}"/>
                </a:ext>
              </a:extLst>
            </p:cNvPr>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34;p29">
              <a:extLst>
                <a:ext uri="{FF2B5EF4-FFF2-40B4-BE49-F238E27FC236}">
                  <a16:creationId xmlns:a16="http://schemas.microsoft.com/office/drawing/2014/main" id="{E3CFC6C6-3998-EEA1-481E-1483015941CA}"/>
                </a:ext>
              </a:extLst>
            </p:cNvPr>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35;p29">
              <a:extLst>
                <a:ext uri="{FF2B5EF4-FFF2-40B4-BE49-F238E27FC236}">
                  <a16:creationId xmlns:a16="http://schemas.microsoft.com/office/drawing/2014/main" id="{B456DC5A-6710-180F-9513-B3B8CAE94F22}"/>
                </a:ext>
              </a:extLst>
            </p:cNvPr>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36;p29">
              <a:extLst>
                <a:ext uri="{FF2B5EF4-FFF2-40B4-BE49-F238E27FC236}">
                  <a16:creationId xmlns:a16="http://schemas.microsoft.com/office/drawing/2014/main" id="{0BD2DAFE-03A8-7A9A-0096-22BED3FB8BBF}"/>
                </a:ext>
              </a:extLst>
            </p:cNvPr>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37;p29">
              <a:extLst>
                <a:ext uri="{FF2B5EF4-FFF2-40B4-BE49-F238E27FC236}">
                  <a16:creationId xmlns:a16="http://schemas.microsoft.com/office/drawing/2014/main" id="{6B3D06CA-D898-8201-ABCD-F08522EC6F98}"/>
                </a:ext>
              </a:extLst>
            </p:cNvPr>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38;p29">
              <a:extLst>
                <a:ext uri="{FF2B5EF4-FFF2-40B4-BE49-F238E27FC236}">
                  <a16:creationId xmlns:a16="http://schemas.microsoft.com/office/drawing/2014/main" id="{2BD6E87E-7F19-C682-79E1-C41D9AFCC06F}"/>
                </a:ext>
              </a:extLst>
            </p:cNvPr>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39;p29">
              <a:extLst>
                <a:ext uri="{FF2B5EF4-FFF2-40B4-BE49-F238E27FC236}">
                  <a16:creationId xmlns:a16="http://schemas.microsoft.com/office/drawing/2014/main" id="{D2B33A99-74C3-EE84-BFD7-3A632313BF89}"/>
                </a:ext>
              </a:extLst>
            </p:cNvPr>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40;p29">
              <a:extLst>
                <a:ext uri="{FF2B5EF4-FFF2-40B4-BE49-F238E27FC236}">
                  <a16:creationId xmlns:a16="http://schemas.microsoft.com/office/drawing/2014/main" id="{AFDB4DA8-FE9C-B368-20AB-5BC2E30B29B1}"/>
                </a:ext>
              </a:extLst>
            </p:cNvPr>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41;p29">
              <a:extLst>
                <a:ext uri="{FF2B5EF4-FFF2-40B4-BE49-F238E27FC236}">
                  <a16:creationId xmlns:a16="http://schemas.microsoft.com/office/drawing/2014/main" id="{93D5547C-E06F-EEC1-4788-094ECE0B5DD5}"/>
                </a:ext>
              </a:extLst>
            </p:cNvPr>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42;p29">
              <a:extLst>
                <a:ext uri="{FF2B5EF4-FFF2-40B4-BE49-F238E27FC236}">
                  <a16:creationId xmlns:a16="http://schemas.microsoft.com/office/drawing/2014/main" id="{2417E6B0-CBD8-1ABC-ACAC-5A4F289B0255}"/>
                </a:ext>
              </a:extLst>
            </p:cNvPr>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43;p29">
              <a:extLst>
                <a:ext uri="{FF2B5EF4-FFF2-40B4-BE49-F238E27FC236}">
                  <a16:creationId xmlns:a16="http://schemas.microsoft.com/office/drawing/2014/main" id="{AE8FA92E-935F-6675-A25A-6DD1C49B2AAE}"/>
                </a:ext>
              </a:extLst>
            </p:cNvPr>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544;p29">
            <a:extLst>
              <a:ext uri="{FF2B5EF4-FFF2-40B4-BE49-F238E27FC236}">
                <a16:creationId xmlns:a16="http://schemas.microsoft.com/office/drawing/2014/main" id="{A2D36574-B500-3654-A5EF-4674FC381ECC}"/>
              </a:ext>
            </a:extLst>
          </p:cNvPr>
          <p:cNvGrpSpPr/>
          <p:nvPr/>
        </p:nvGrpSpPr>
        <p:grpSpPr>
          <a:xfrm>
            <a:off x="7643937" y="1323160"/>
            <a:ext cx="1469314" cy="944106"/>
            <a:chOff x="5423018" y="1213448"/>
            <a:chExt cx="1203665" cy="773414"/>
          </a:xfrm>
        </p:grpSpPr>
        <p:sp>
          <p:nvSpPr>
            <p:cNvPr id="50" name="Google Shape;1545;p29">
              <a:extLst>
                <a:ext uri="{FF2B5EF4-FFF2-40B4-BE49-F238E27FC236}">
                  <a16:creationId xmlns:a16="http://schemas.microsoft.com/office/drawing/2014/main" id="{E70D52A7-B591-2462-04ED-70AF42CDD3C3}"/>
                </a:ext>
              </a:extLst>
            </p:cNvPr>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46;p29">
              <a:extLst>
                <a:ext uri="{FF2B5EF4-FFF2-40B4-BE49-F238E27FC236}">
                  <a16:creationId xmlns:a16="http://schemas.microsoft.com/office/drawing/2014/main" id="{B11279B1-24F6-172F-677D-3F9EF4DD70A0}"/>
                </a:ext>
              </a:extLst>
            </p:cNvPr>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47;p29">
              <a:extLst>
                <a:ext uri="{FF2B5EF4-FFF2-40B4-BE49-F238E27FC236}">
                  <a16:creationId xmlns:a16="http://schemas.microsoft.com/office/drawing/2014/main" id="{E327CA79-EE29-809A-DE23-A320E0079C8F}"/>
                </a:ext>
              </a:extLst>
            </p:cNvPr>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48;p29">
              <a:extLst>
                <a:ext uri="{FF2B5EF4-FFF2-40B4-BE49-F238E27FC236}">
                  <a16:creationId xmlns:a16="http://schemas.microsoft.com/office/drawing/2014/main" id="{EBBCAC80-4AE4-5630-0A80-62165760A10C}"/>
                </a:ext>
              </a:extLst>
            </p:cNvPr>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49;p29">
              <a:extLst>
                <a:ext uri="{FF2B5EF4-FFF2-40B4-BE49-F238E27FC236}">
                  <a16:creationId xmlns:a16="http://schemas.microsoft.com/office/drawing/2014/main" id="{75AFCA66-ACEF-E5A2-51EB-487C1A9CA4CF}"/>
                </a:ext>
              </a:extLst>
            </p:cNvPr>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50;p29">
              <a:extLst>
                <a:ext uri="{FF2B5EF4-FFF2-40B4-BE49-F238E27FC236}">
                  <a16:creationId xmlns:a16="http://schemas.microsoft.com/office/drawing/2014/main" id="{07BABE99-28D8-89E0-3468-41369B9A7A12}"/>
                </a:ext>
              </a:extLst>
            </p:cNvPr>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51;p29">
              <a:extLst>
                <a:ext uri="{FF2B5EF4-FFF2-40B4-BE49-F238E27FC236}">
                  <a16:creationId xmlns:a16="http://schemas.microsoft.com/office/drawing/2014/main" id="{7B79E906-6AFC-A215-834C-B039D13DB364}"/>
                </a:ext>
              </a:extLst>
            </p:cNvPr>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52;p29">
              <a:extLst>
                <a:ext uri="{FF2B5EF4-FFF2-40B4-BE49-F238E27FC236}">
                  <a16:creationId xmlns:a16="http://schemas.microsoft.com/office/drawing/2014/main" id="{77A3625B-2C00-8832-AC5A-252FA4D4E79F}"/>
                </a:ext>
              </a:extLst>
            </p:cNvPr>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53;p29">
              <a:extLst>
                <a:ext uri="{FF2B5EF4-FFF2-40B4-BE49-F238E27FC236}">
                  <a16:creationId xmlns:a16="http://schemas.microsoft.com/office/drawing/2014/main" id="{893DB2BF-D419-2CC5-0BF6-1680FD03EBF8}"/>
                </a:ext>
              </a:extLst>
            </p:cNvPr>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54;p29">
              <a:extLst>
                <a:ext uri="{FF2B5EF4-FFF2-40B4-BE49-F238E27FC236}">
                  <a16:creationId xmlns:a16="http://schemas.microsoft.com/office/drawing/2014/main" id="{901CF119-4FAF-A085-29E6-923A80780F89}"/>
                </a:ext>
              </a:extLst>
            </p:cNvPr>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55;p29">
              <a:extLst>
                <a:ext uri="{FF2B5EF4-FFF2-40B4-BE49-F238E27FC236}">
                  <a16:creationId xmlns:a16="http://schemas.microsoft.com/office/drawing/2014/main" id="{319861BE-152C-31E8-0FE2-F9957DA62DC2}"/>
                </a:ext>
              </a:extLst>
            </p:cNvPr>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56;p29">
              <a:extLst>
                <a:ext uri="{FF2B5EF4-FFF2-40B4-BE49-F238E27FC236}">
                  <a16:creationId xmlns:a16="http://schemas.microsoft.com/office/drawing/2014/main" id="{DD21ABBE-4027-54E5-97AB-33CC3C58CB48}"/>
                </a:ext>
              </a:extLst>
            </p:cNvPr>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57;p29">
              <a:extLst>
                <a:ext uri="{FF2B5EF4-FFF2-40B4-BE49-F238E27FC236}">
                  <a16:creationId xmlns:a16="http://schemas.microsoft.com/office/drawing/2014/main" id="{B174D71F-9C6D-41C0-26C0-CF73C1540BF3}"/>
                </a:ext>
              </a:extLst>
            </p:cNvPr>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58;p29">
              <a:extLst>
                <a:ext uri="{FF2B5EF4-FFF2-40B4-BE49-F238E27FC236}">
                  <a16:creationId xmlns:a16="http://schemas.microsoft.com/office/drawing/2014/main" id="{554C1174-31DF-AC74-4C22-D6D20C354955}"/>
                </a:ext>
              </a:extLst>
            </p:cNvPr>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559;p29">
              <a:extLst>
                <a:ext uri="{FF2B5EF4-FFF2-40B4-BE49-F238E27FC236}">
                  <a16:creationId xmlns:a16="http://schemas.microsoft.com/office/drawing/2014/main" id="{335B6B20-7E53-7FD5-0C5B-A8DDA4C1920B}"/>
                </a:ext>
              </a:extLst>
            </p:cNvPr>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560;p29">
              <a:extLst>
                <a:ext uri="{FF2B5EF4-FFF2-40B4-BE49-F238E27FC236}">
                  <a16:creationId xmlns:a16="http://schemas.microsoft.com/office/drawing/2014/main" id="{2D0300CD-7541-C5B4-205D-0D478A3B6BD4}"/>
                </a:ext>
              </a:extLst>
            </p:cNvPr>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561;p29">
              <a:extLst>
                <a:ext uri="{FF2B5EF4-FFF2-40B4-BE49-F238E27FC236}">
                  <a16:creationId xmlns:a16="http://schemas.microsoft.com/office/drawing/2014/main" id="{A378D95A-EF24-0A22-2FB5-D72A89E639A4}"/>
                </a:ext>
              </a:extLst>
            </p:cNvPr>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562;p29">
              <a:extLst>
                <a:ext uri="{FF2B5EF4-FFF2-40B4-BE49-F238E27FC236}">
                  <a16:creationId xmlns:a16="http://schemas.microsoft.com/office/drawing/2014/main" id="{48D129C0-CE8F-2CAE-DF15-1202084B2523}"/>
                </a:ext>
              </a:extLst>
            </p:cNvPr>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563;p29">
              <a:extLst>
                <a:ext uri="{FF2B5EF4-FFF2-40B4-BE49-F238E27FC236}">
                  <a16:creationId xmlns:a16="http://schemas.microsoft.com/office/drawing/2014/main" id="{8D80ED27-5227-219E-B2BE-D11188D129E0}"/>
                </a:ext>
              </a:extLst>
            </p:cNvPr>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564;p29">
              <a:extLst>
                <a:ext uri="{FF2B5EF4-FFF2-40B4-BE49-F238E27FC236}">
                  <a16:creationId xmlns:a16="http://schemas.microsoft.com/office/drawing/2014/main" id="{F18BA7EC-6A14-0B9E-D8A0-F32CE1985475}"/>
                </a:ext>
              </a:extLst>
            </p:cNvPr>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565;p29">
              <a:extLst>
                <a:ext uri="{FF2B5EF4-FFF2-40B4-BE49-F238E27FC236}">
                  <a16:creationId xmlns:a16="http://schemas.microsoft.com/office/drawing/2014/main" id="{AB084277-8081-7DC2-7ABE-E0B0872687A1}"/>
                </a:ext>
              </a:extLst>
            </p:cNvPr>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566;p29">
              <a:extLst>
                <a:ext uri="{FF2B5EF4-FFF2-40B4-BE49-F238E27FC236}">
                  <a16:creationId xmlns:a16="http://schemas.microsoft.com/office/drawing/2014/main" id="{B84CFE48-2BB5-A772-9C3F-AE0F302AE122}"/>
                </a:ext>
              </a:extLst>
            </p:cNvPr>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567;p29">
              <a:extLst>
                <a:ext uri="{FF2B5EF4-FFF2-40B4-BE49-F238E27FC236}">
                  <a16:creationId xmlns:a16="http://schemas.microsoft.com/office/drawing/2014/main" id="{95822FCF-080B-9F53-F46A-58AC63A1E642}"/>
                </a:ext>
              </a:extLst>
            </p:cNvPr>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568;p29">
              <a:extLst>
                <a:ext uri="{FF2B5EF4-FFF2-40B4-BE49-F238E27FC236}">
                  <a16:creationId xmlns:a16="http://schemas.microsoft.com/office/drawing/2014/main" id="{2B84F735-5710-35A7-734D-B57B722518FA}"/>
                </a:ext>
              </a:extLst>
            </p:cNvPr>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569;p29">
              <a:extLst>
                <a:ext uri="{FF2B5EF4-FFF2-40B4-BE49-F238E27FC236}">
                  <a16:creationId xmlns:a16="http://schemas.microsoft.com/office/drawing/2014/main" id="{557B7ADB-0BF3-CB6D-5937-601A6F4A559C}"/>
                </a:ext>
              </a:extLst>
            </p:cNvPr>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570;p29">
              <a:extLst>
                <a:ext uri="{FF2B5EF4-FFF2-40B4-BE49-F238E27FC236}">
                  <a16:creationId xmlns:a16="http://schemas.microsoft.com/office/drawing/2014/main" id="{4496C5D1-3031-A515-20F4-D2EB09B25216}"/>
                </a:ext>
              </a:extLst>
            </p:cNvPr>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571;p29">
              <a:extLst>
                <a:ext uri="{FF2B5EF4-FFF2-40B4-BE49-F238E27FC236}">
                  <a16:creationId xmlns:a16="http://schemas.microsoft.com/office/drawing/2014/main" id="{29662B35-ED41-4EF8-9EA8-45A6A87A9B55}"/>
                </a:ext>
              </a:extLst>
            </p:cNvPr>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572;p29">
              <a:extLst>
                <a:ext uri="{FF2B5EF4-FFF2-40B4-BE49-F238E27FC236}">
                  <a16:creationId xmlns:a16="http://schemas.microsoft.com/office/drawing/2014/main" id="{CE6DAFCF-5B54-AD63-CC6A-2BCB21AA45BE}"/>
                </a:ext>
              </a:extLst>
            </p:cNvPr>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573;p29">
              <a:extLst>
                <a:ext uri="{FF2B5EF4-FFF2-40B4-BE49-F238E27FC236}">
                  <a16:creationId xmlns:a16="http://schemas.microsoft.com/office/drawing/2014/main" id="{5AAD646C-8723-96A1-CC93-10291E4C6EE9}"/>
                </a:ext>
              </a:extLst>
            </p:cNvPr>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574;p29">
              <a:extLst>
                <a:ext uri="{FF2B5EF4-FFF2-40B4-BE49-F238E27FC236}">
                  <a16:creationId xmlns:a16="http://schemas.microsoft.com/office/drawing/2014/main" id="{38D42045-A0A9-8FE6-E2C7-FFB3C93B500B}"/>
                </a:ext>
              </a:extLst>
            </p:cNvPr>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575;p29">
              <a:extLst>
                <a:ext uri="{FF2B5EF4-FFF2-40B4-BE49-F238E27FC236}">
                  <a16:creationId xmlns:a16="http://schemas.microsoft.com/office/drawing/2014/main" id="{092DEF6B-A594-528A-9B3D-9A43306DDEAB}"/>
                </a:ext>
              </a:extLst>
            </p:cNvPr>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576;p29">
              <a:extLst>
                <a:ext uri="{FF2B5EF4-FFF2-40B4-BE49-F238E27FC236}">
                  <a16:creationId xmlns:a16="http://schemas.microsoft.com/office/drawing/2014/main" id="{17A2E155-FE08-0ECD-4A40-B2B61F150C65}"/>
                </a:ext>
              </a:extLst>
            </p:cNvPr>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577;p29">
              <a:extLst>
                <a:ext uri="{FF2B5EF4-FFF2-40B4-BE49-F238E27FC236}">
                  <a16:creationId xmlns:a16="http://schemas.microsoft.com/office/drawing/2014/main" id="{A442B268-3306-9432-41DB-3E8CCED31C59}"/>
                </a:ext>
              </a:extLst>
            </p:cNvPr>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578;p29">
              <a:extLst>
                <a:ext uri="{FF2B5EF4-FFF2-40B4-BE49-F238E27FC236}">
                  <a16:creationId xmlns:a16="http://schemas.microsoft.com/office/drawing/2014/main" id="{4B70267A-00CA-B0F2-D82E-2E3180E9B761}"/>
                </a:ext>
              </a:extLst>
            </p:cNvPr>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579;p29">
              <a:extLst>
                <a:ext uri="{FF2B5EF4-FFF2-40B4-BE49-F238E27FC236}">
                  <a16:creationId xmlns:a16="http://schemas.microsoft.com/office/drawing/2014/main" id="{92520E7E-7731-8469-12D7-DB66DF32491C}"/>
                </a:ext>
              </a:extLst>
            </p:cNvPr>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580;p29">
              <a:extLst>
                <a:ext uri="{FF2B5EF4-FFF2-40B4-BE49-F238E27FC236}">
                  <a16:creationId xmlns:a16="http://schemas.microsoft.com/office/drawing/2014/main" id="{E2723B0E-EFF2-B613-5D22-D43973EE917A}"/>
                </a:ext>
              </a:extLst>
            </p:cNvPr>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581;p29">
              <a:extLst>
                <a:ext uri="{FF2B5EF4-FFF2-40B4-BE49-F238E27FC236}">
                  <a16:creationId xmlns:a16="http://schemas.microsoft.com/office/drawing/2014/main" id="{AD9EEBFD-00E2-2078-21D7-123DB6CCE669}"/>
                </a:ext>
              </a:extLst>
            </p:cNvPr>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582;p29">
              <a:extLst>
                <a:ext uri="{FF2B5EF4-FFF2-40B4-BE49-F238E27FC236}">
                  <a16:creationId xmlns:a16="http://schemas.microsoft.com/office/drawing/2014/main" id="{032DB2A6-2CC3-1CB0-F6E5-79D86E839EF7}"/>
                </a:ext>
              </a:extLst>
            </p:cNvPr>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583;p29">
              <a:extLst>
                <a:ext uri="{FF2B5EF4-FFF2-40B4-BE49-F238E27FC236}">
                  <a16:creationId xmlns:a16="http://schemas.microsoft.com/office/drawing/2014/main" id="{F5741E0F-553D-87AA-7C08-597B6BC50E1A}"/>
                </a:ext>
              </a:extLst>
            </p:cNvPr>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584;p29">
              <a:extLst>
                <a:ext uri="{FF2B5EF4-FFF2-40B4-BE49-F238E27FC236}">
                  <a16:creationId xmlns:a16="http://schemas.microsoft.com/office/drawing/2014/main" id="{FA714A61-7D14-2AB3-2F86-A85CA6B3E984}"/>
                </a:ext>
              </a:extLst>
            </p:cNvPr>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585;p29">
              <a:extLst>
                <a:ext uri="{FF2B5EF4-FFF2-40B4-BE49-F238E27FC236}">
                  <a16:creationId xmlns:a16="http://schemas.microsoft.com/office/drawing/2014/main" id="{A749E6B2-5026-E957-BB70-1108539BF6D6}"/>
                </a:ext>
              </a:extLst>
            </p:cNvPr>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586;p29">
              <a:extLst>
                <a:ext uri="{FF2B5EF4-FFF2-40B4-BE49-F238E27FC236}">
                  <a16:creationId xmlns:a16="http://schemas.microsoft.com/office/drawing/2014/main" id="{24ACFB00-7DAA-FD5D-87EB-BB96E2C33452}"/>
                </a:ext>
              </a:extLst>
            </p:cNvPr>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763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31"/>
          <p:cNvSpPr txBox="1">
            <a:spLocks noGrp="1"/>
          </p:cNvSpPr>
          <p:nvPr>
            <p:ph type="subTitle" idx="6"/>
          </p:nvPr>
        </p:nvSpPr>
        <p:spPr>
          <a:xfrm>
            <a:off x="3490942" y="1166104"/>
            <a:ext cx="284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Decision Trees</a:t>
            </a:r>
            <a:r>
              <a:rPr lang="en-IN" dirty="0"/>
              <a:t>:</a:t>
            </a:r>
            <a:endParaRPr dirty="0"/>
          </a:p>
        </p:txBody>
      </p:sp>
      <p:sp>
        <p:nvSpPr>
          <p:cNvPr id="1614" name="Google Shape;1614;p31"/>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r>
              <a:rPr lang="en-IN" b="1" dirty="0"/>
              <a:t>Machine Learning Models</a:t>
            </a:r>
          </a:p>
        </p:txBody>
      </p:sp>
      <p:sp>
        <p:nvSpPr>
          <p:cNvPr id="1616" name="Google Shape;1616;p31"/>
          <p:cNvSpPr txBox="1">
            <a:spLocks noGrp="1"/>
          </p:cNvSpPr>
          <p:nvPr>
            <p:ph type="subTitle" idx="2"/>
          </p:nvPr>
        </p:nvSpPr>
        <p:spPr>
          <a:xfrm>
            <a:off x="5865444" y="1420425"/>
            <a:ext cx="2754228"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 ensemble method that aggregates multiple decision trees to improve prediction accuracy and minimize overfitting, proving to be the best-performing model in the project.</a:t>
            </a:r>
            <a:endParaRPr dirty="0"/>
          </a:p>
        </p:txBody>
      </p:sp>
      <p:sp>
        <p:nvSpPr>
          <p:cNvPr id="1617" name="Google Shape;1617;p31"/>
          <p:cNvSpPr txBox="1">
            <a:spLocks noGrp="1"/>
          </p:cNvSpPr>
          <p:nvPr>
            <p:ph type="subTitle" idx="3"/>
          </p:nvPr>
        </p:nvSpPr>
        <p:spPr>
          <a:xfrm>
            <a:off x="3529122" y="1437914"/>
            <a:ext cx="2113475"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tree-structured model that splits data based on key features like age, hypertension, and heart disease to classify stroke risk.</a:t>
            </a:r>
            <a:endParaRPr dirty="0"/>
          </a:p>
        </p:txBody>
      </p:sp>
      <p:sp>
        <p:nvSpPr>
          <p:cNvPr id="1618" name="Google Shape;1618;p31"/>
          <p:cNvSpPr txBox="1">
            <a:spLocks noGrp="1"/>
          </p:cNvSpPr>
          <p:nvPr>
            <p:ph type="subTitle" idx="4"/>
          </p:nvPr>
        </p:nvSpPr>
        <p:spPr>
          <a:xfrm>
            <a:off x="774894" y="3563761"/>
            <a:ext cx="2848200"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powerful classifier that finds the optimal boundary between stroke and non-stroke cases, achieving strong AUC-ROC results.</a:t>
            </a:r>
            <a:endParaRPr dirty="0"/>
          </a:p>
        </p:txBody>
      </p:sp>
      <p:sp>
        <p:nvSpPr>
          <p:cNvPr id="1619" name="Google Shape;1619;p31"/>
          <p:cNvSpPr txBox="1">
            <a:spLocks noGrp="1"/>
          </p:cNvSpPr>
          <p:nvPr>
            <p:ph type="subTitle" idx="5"/>
          </p:nvPr>
        </p:nvSpPr>
        <p:spPr>
          <a:xfrm>
            <a:off x="774894" y="1173125"/>
            <a:ext cx="284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Logistic Regression</a:t>
            </a:r>
            <a:r>
              <a:rPr lang="en-IN" dirty="0"/>
              <a:t>:</a:t>
            </a:r>
            <a:endParaRPr dirty="0"/>
          </a:p>
        </p:txBody>
      </p:sp>
      <p:sp>
        <p:nvSpPr>
          <p:cNvPr id="1620" name="Google Shape;1620;p31"/>
          <p:cNvSpPr txBox="1">
            <a:spLocks noGrp="1"/>
          </p:cNvSpPr>
          <p:nvPr>
            <p:ph type="subTitle" idx="7"/>
          </p:nvPr>
        </p:nvSpPr>
        <p:spPr>
          <a:xfrm>
            <a:off x="5899463" y="1159083"/>
            <a:ext cx="284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Random Forest</a:t>
            </a:r>
            <a:r>
              <a:rPr lang="en-IN" dirty="0"/>
              <a:t>:</a:t>
            </a:r>
            <a:endParaRPr dirty="0"/>
          </a:p>
        </p:txBody>
      </p:sp>
      <p:sp>
        <p:nvSpPr>
          <p:cNvPr id="1621" name="Google Shape;1621;p31"/>
          <p:cNvSpPr txBox="1">
            <a:spLocks noGrp="1"/>
          </p:cNvSpPr>
          <p:nvPr>
            <p:ph type="subTitle" idx="8"/>
          </p:nvPr>
        </p:nvSpPr>
        <p:spPr>
          <a:xfrm>
            <a:off x="774894" y="3307630"/>
            <a:ext cx="284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Support Vector Machine (SVM)</a:t>
            </a:r>
            <a:r>
              <a:rPr lang="en-IN" dirty="0"/>
              <a:t>: </a:t>
            </a:r>
            <a:endParaRPr dirty="0"/>
          </a:p>
        </p:txBody>
      </p:sp>
      <p:sp>
        <p:nvSpPr>
          <p:cNvPr id="3" name="Subtitle 2">
            <a:extLst>
              <a:ext uri="{FF2B5EF4-FFF2-40B4-BE49-F238E27FC236}">
                <a16:creationId xmlns:a16="http://schemas.microsoft.com/office/drawing/2014/main" id="{37FDA5EF-297A-C7AD-D23B-4CA8E8F1DDDA}"/>
              </a:ext>
            </a:extLst>
          </p:cNvPr>
          <p:cNvSpPr>
            <a:spLocks noGrp="1" noChangeArrowheads="1"/>
          </p:cNvSpPr>
          <p:nvPr>
            <p:ph type="subTitle" idx="1"/>
          </p:nvPr>
        </p:nvSpPr>
        <p:spPr bwMode="auto">
          <a:xfrm>
            <a:off x="835684" y="1483850"/>
            <a:ext cx="207850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 fundamental classification model that predicts stroke risk based on the linear relationship between features and outcomes.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8" name="Google Shape;1613;p31">
            <a:extLst>
              <a:ext uri="{FF2B5EF4-FFF2-40B4-BE49-F238E27FC236}">
                <a16:creationId xmlns:a16="http://schemas.microsoft.com/office/drawing/2014/main" id="{471811A3-D907-E054-3BBA-86BAD9266ECC}"/>
              </a:ext>
            </a:extLst>
          </p:cNvPr>
          <p:cNvSpPr txBox="1">
            <a:spLocks/>
          </p:cNvSpPr>
          <p:nvPr/>
        </p:nvSpPr>
        <p:spPr>
          <a:xfrm>
            <a:off x="3388962" y="3058596"/>
            <a:ext cx="2848200"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en-IN" dirty="0"/>
              <a:t>Gradient Boosting:</a:t>
            </a:r>
          </a:p>
        </p:txBody>
      </p:sp>
      <p:sp>
        <p:nvSpPr>
          <p:cNvPr id="10" name="Google Shape;1618;p31">
            <a:extLst>
              <a:ext uri="{FF2B5EF4-FFF2-40B4-BE49-F238E27FC236}">
                <a16:creationId xmlns:a16="http://schemas.microsoft.com/office/drawing/2014/main" id="{929B142E-AF09-1DF4-7F50-3224C2517118}"/>
              </a:ext>
            </a:extLst>
          </p:cNvPr>
          <p:cNvSpPr txBox="1">
            <a:spLocks/>
          </p:cNvSpPr>
          <p:nvPr/>
        </p:nvSpPr>
        <p:spPr>
          <a:xfrm>
            <a:off x="3490942" y="3332081"/>
            <a:ext cx="2253635" cy="10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r>
              <a:rPr lang="en-US" dirty="0"/>
              <a:t>A boosting technique that builds models sequentially, improving accuracy by focusing on the errors of previous models.</a:t>
            </a:r>
          </a:p>
        </p:txBody>
      </p:sp>
      <p:pic>
        <p:nvPicPr>
          <p:cNvPr id="13" name="Picture 12">
            <a:extLst>
              <a:ext uri="{FF2B5EF4-FFF2-40B4-BE49-F238E27FC236}">
                <a16:creationId xmlns:a16="http://schemas.microsoft.com/office/drawing/2014/main" id="{C7171E1E-5AD3-CFB3-D488-A139DFCAC293}"/>
              </a:ext>
            </a:extLst>
          </p:cNvPr>
          <p:cNvPicPr>
            <a:picLocks noChangeAspect="1"/>
          </p:cNvPicPr>
          <p:nvPr/>
        </p:nvPicPr>
        <p:blipFill>
          <a:blip r:embed="rId3"/>
          <a:stretch>
            <a:fillRect/>
          </a:stretch>
        </p:blipFill>
        <p:spPr>
          <a:xfrm>
            <a:off x="6012333" y="3019334"/>
            <a:ext cx="2448292" cy="16292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C62547AB-2B89-EFF3-9A4D-DAAB5EA2EF61}"/>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472613B8-50F4-17A3-97BC-ED62A6DA5D9F}"/>
              </a:ext>
            </a:extLst>
          </p:cNvPr>
          <p:cNvSpPr txBox="1">
            <a:spLocks noGrp="1"/>
          </p:cNvSpPr>
          <p:nvPr>
            <p:ph type="title"/>
          </p:nvPr>
        </p:nvSpPr>
        <p:spPr>
          <a:xfrm>
            <a:off x="519937" y="405011"/>
            <a:ext cx="4306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Evaluation</a:t>
            </a:r>
            <a:endParaRPr dirty="0"/>
          </a:p>
        </p:txBody>
      </p:sp>
      <p:sp>
        <p:nvSpPr>
          <p:cNvPr id="8" name="Rectangle 3">
            <a:extLst>
              <a:ext uri="{FF2B5EF4-FFF2-40B4-BE49-F238E27FC236}">
                <a16:creationId xmlns:a16="http://schemas.microsoft.com/office/drawing/2014/main" id="{43690686-0D5E-0C74-8D40-E210E8E67ACB}"/>
              </a:ext>
            </a:extLst>
          </p:cNvPr>
          <p:cNvSpPr>
            <a:spLocks noChangeArrowheads="1"/>
          </p:cNvSpPr>
          <p:nvPr/>
        </p:nvSpPr>
        <p:spPr bwMode="auto">
          <a:xfrm>
            <a:off x="592582" y="988946"/>
            <a:ext cx="8031481"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b="1" dirty="0"/>
              <a:t>Evaluation Process</a:t>
            </a:r>
            <a:r>
              <a:rPr lang="en-US" dirty="0"/>
              <a:t>:</a:t>
            </a:r>
          </a:p>
          <a:p>
            <a:pPr marL="742950" lvl="1" indent="-285750">
              <a:buFont typeface="Arial" panose="020B0604020202020204" pitchFamily="34" charset="0"/>
              <a:buChar char="•"/>
            </a:pPr>
            <a:r>
              <a:rPr lang="en-US" b="1" dirty="0"/>
              <a:t>10-Fold Cross-Validation</a:t>
            </a:r>
            <a:r>
              <a:rPr lang="en-US" dirty="0"/>
              <a:t>: The dataset of 10,000 records was divided into 10 subsets. Each model was trained on 9 subsets and validated on the remaining subset, rotating through all folds to ensure robust performance assessment.</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Performance Metrics</a:t>
            </a:r>
            <a:r>
              <a:rPr lang="en-US" dirty="0"/>
              <a:t>:</a:t>
            </a:r>
          </a:p>
          <a:p>
            <a:pPr marL="742950" lvl="1" indent="-285750">
              <a:buFont typeface="Arial" panose="020B0604020202020204" pitchFamily="34" charset="0"/>
              <a:buChar char="•"/>
            </a:pPr>
            <a:r>
              <a:rPr lang="en-US" b="1" dirty="0"/>
              <a:t>Accuracy</a:t>
            </a:r>
            <a:r>
              <a:rPr lang="en-US" dirty="0"/>
              <a:t>: Overall accuracy of each model in predicting stroke occurrences.</a:t>
            </a:r>
          </a:p>
          <a:p>
            <a:pPr marL="742950" lvl="1" indent="-285750">
              <a:buFont typeface="Arial" panose="020B0604020202020204" pitchFamily="34" charset="0"/>
              <a:buChar char="•"/>
            </a:pPr>
            <a:r>
              <a:rPr lang="en-US" b="1" dirty="0"/>
              <a:t>Precision</a:t>
            </a:r>
            <a:r>
              <a:rPr lang="en-US" dirty="0"/>
              <a:t>: Proportion of true positive stroke predictions relative to all positive predictions.</a:t>
            </a:r>
          </a:p>
          <a:p>
            <a:pPr marL="742950" lvl="1" indent="-285750">
              <a:buFont typeface="Arial" panose="020B0604020202020204" pitchFamily="34" charset="0"/>
              <a:buChar char="•"/>
            </a:pPr>
            <a:r>
              <a:rPr lang="en-US" b="1" dirty="0"/>
              <a:t>Recall</a:t>
            </a:r>
            <a:r>
              <a:rPr lang="en-US" dirty="0"/>
              <a:t>: Ability of the model to correctly identify actual stroke cases </a:t>
            </a:r>
          </a:p>
          <a:p>
            <a:pPr marL="742950" lvl="1" indent="-285750">
              <a:buFont typeface="Arial" panose="020B0604020202020204" pitchFamily="34" charset="0"/>
              <a:buChar char="•"/>
            </a:pPr>
            <a:r>
              <a:rPr lang="en-US" b="1" dirty="0"/>
              <a:t>F1-Score</a:t>
            </a:r>
            <a:r>
              <a:rPr lang="en-US" dirty="0"/>
              <a:t>: Harmonic mean of precision and recall, providing a balance between the two metrics.</a:t>
            </a:r>
          </a:p>
          <a:p>
            <a:pPr marL="742950" lvl="1" indent="-285750">
              <a:buFont typeface="Arial" panose="020B0604020202020204" pitchFamily="34" charset="0"/>
              <a:buChar char="•"/>
            </a:pPr>
            <a:r>
              <a:rPr lang="en-US" b="1" dirty="0"/>
              <a:t>AUC-ROC</a:t>
            </a:r>
            <a:r>
              <a:rPr lang="en-US" dirty="0"/>
              <a:t>: Area under the receiver operating characteristic curve, indicating the model's ability to discriminate between stroke and non-stroke cases across various thresholds.</a:t>
            </a:r>
          </a:p>
          <a:p>
            <a:pPr marL="742950" lvl="1" indent="-285750">
              <a:buFont typeface="Arial" panose="020B0604020202020204" pitchFamily="34" charset="0"/>
              <a:buChar char="•"/>
            </a:pPr>
            <a:endParaRPr lang="en-US" dirty="0"/>
          </a:p>
          <a:p>
            <a:r>
              <a:rPr lang="en-US" dirty="0"/>
              <a:t>The evaluation of each model based on these metrics revealed insights into their predictive capabilities and robustness in stroke risk assessment.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6316719"/>
      </p:ext>
    </p:extLst>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998</Words>
  <Application>Microsoft Office PowerPoint</Application>
  <PresentationFormat>On-screen Show (16:9)</PresentationFormat>
  <Paragraphs>144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Sora</vt:lpstr>
      <vt:lpstr>Arial</vt:lpstr>
      <vt:lpstr>Calibri</vt:lpstr>
      <vt:lpstr>Open Sans</vt:lpstr>
      <vt:lpstr>Software Engineering Business Plan by Slidesgo</vt:lpstr>
      <vt:lpstr>"Predicting Stroke Risk Using Machine Learning Models”</vt:lpstr>
      <vt:lpstr>Team Members:-</vt:lpstr>
      <vt:lpstr>Introduction</vt:lpstr>
      <vt:lpstr>Importance of Early Prediction and the Role of Machine Learning in Healthcare</vt:lpstr>
      <vt:lpstr>Research Problem</vt:lpstr>
      <vt:lpstr>Objectives</vt:lpstr>
      <vt:lpstr>Dataset Description</vt:lpstr>
      <vt:lpstr>Machine Learning Models</vt:lpstr>
      <vt:lpstr>Model Evaluation</vt:lpstr>
      <vt:lpstr>Data Analysis</vt:lpstr>
      <vt:lpstr>PowerPoint Presentation</vt:lpstr>
      <vt:lpstr>PowerPoint Presentation</vt:lpstr>
      <vt:lpstr>Conclusion:-</vt:lpstr>
      <vt:lpstr>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VEDANT</dc:creator>
  <cp:lastModifiedBy>VEDANT BORLE</cp:lastModifiedBy>
  <cp:revision>1</cp:revision>
  <dcterms:modified xsi:type="dcterms:W3CDTF">2024-10-16T01:57:22Z</dcterms:modified>
</cp:coreProperties>
</file>