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0" r:id="rId18"/>
    <p:sldId id="271" r:id="rId19"/>
    <p:sldId id="272" r:id="rId20"/>
  </p:sldIdLst>
  <p:sldSz cx="18288000" cy="10287000"/>
  <p:notesSz cx="6858000" cy="9144000"/>
  <p:embeddedFontLst>
    <p:embeddedFont>
      <p:font typeface="Canva Sans" panose="020B0604020202020204" charset="0"/>
      <p:regular r:id="rId21"/>
    </p:embeddedFont>
    <p:embeddedFont>
      <p:font typeface="Canva Sans Bold" panose="020B0604020202020204" charset="0"/>
      <p:regular r:id="rId22"/>
    </p:embeddedFont>
    <p:embeddedFont>
      <p:font typeface="League Spartan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nt Burande" userId="7e255f061e0af6d9" providerId="LiveId" clId="{94866ADB-1F85-4A30-9655-6BC2A0B6E19A}"/>
    <pc:docChg chg="custSel addSld delSld modSld">
      <pc:chgData name="Vedant Burande" userId="7e255f061e0af6d9" providerId="LiveId" clId="{94866ADB-1F85-4A30-9655-6BC2A0B6E19A}" dt="2025-04-19T05:14:47.235" v="42" actId="1076"/>
      <pc:docMkLst>
        <pc:docMk/>
      </pc:docMkLst>
      <pc:sldChg chg="modSp mod">
        <pc:chgData name="Vedant Burande" userId="7e255f061e0af6d9" providerId="LiveId" clId="{94866ADB-1F85-4A30-9655-6BC2A0B6E19A}" dt="2025-04-19T04:30:37.306" v="1" actId="20577"/>
        <pc:sldMkLst>
          <pc:docMk/>
          <pc:sldMk cId="0" sldId="267"/>
        </pc:sldMkLst>
        <pc:graphicFrameChg chg="modGraphic">
          <ac:chgData name="Vedant Burande" userId="7e255f061e0af6d9" providerId="LiveId" clId="{94866ADB-1F85-4A30-9655-6BC2A0B6E19A}" dt="2025-04-19T04:30:37.306" v="1" actId="20577"/>
          <ac:graphicFrameMkLst>
            <pc:docMk/>
            <pc:sldMk cId="0" sldId="267"/>
            <ac:graphicFrameMk id="5" creationId="{00000000-0000-0000-0000-000000000000}"/>
          </ac:graphicFrameMkLst>
        </pc:graphicFrameChg>
      </pc:sldChg>
      <pc:sldChg chg="addSp delSp modSp add mod">
        <pc:chgData name="Vedant Burande" userId="7e255f061e0af6d9" providerId="LiveId" clId="{94866ADB-1F85-4A30-9655-6BC2A0B6E19A}" dt="2025-04-19T05:13:45.954" v="34" actId="1076"/>
        <pc:sldMkLst>
          <pc:docMk/>
          <pc:sldMk cId="3171110739" sldId="273"/>
        </pc:sldMkLst>
        <pc:spChg chg="del">
          <ac:chgData name="Vedant Burande" userId="7e255f061e0af6d9" providerId="LiveId" clId="{94866ADB-1F85-4A30-9655-6BC2A0B6E19A}" dt="2025-04-19T05:13:04.600" v="23" actId="478"/>
          <ac:spMkLst>
            <pc:docMk/>
            <pc:sldMk cId="3171110739" sldId="273"/>
            <ac:spMk id="3" creationId="{92A5A103-D891-9E9B-27FD-BE9344E8F787}"/>
          </ac:spMkLst>
        </pc:spChg>
        <pc:spChg chg="del">
          <ac:chgData name="Vedant Burande" userId="7e255f061e0af6d9" providerId="LiveId" clId="{94866ADB-1F85-4A30-9655-6BC2A0B6E19A}" dt="2025-04-19T05:13:03.199" v="22" actId="478"/>
          <ac:spMkLst>
            <pc:docMk/>
            <pc:sldMk cId="3171110739" sldId="273"/>
            <ac:spMk id="4" creationId="{9B4F5630-FB69-23A3-CB8F-315DEAE5F3C2}"/>
          </ac:spMkLst>
        </pc:spChg>
        <pc:spChg chg="mod">
          <ac:chgData name="Vedant Burande" userId="7e255f061e0af6d9" providerId="LiveId" clId="{94866ADB-1F85-4A30-9655-6BC2A0B6E19A}" dt="2025-04-19T05:12:56.507" v="21" actId="20577"/>
          <ac:spMkLst>
            <pc:docMk/>
            <pc:sldMk cId="3171110739" sldId="273"/>
            <ac:spMk id="6" creationId="{1BBC2E09-16E4-9BB9-F5DB-C804403CB3C5}"/>
          </ac:spMkLst>
        </pc:spChg>
        <pc:spChg chg="del">
          <ac:chgData name="Vedant Burande" userId="7e255f061e0af6d9" providerId="LiveId" clId="{94866ADB-1F85-4A30-9655-6BC2A0B6E19A}" dt="2025-04-19T05:13:20.624" v="29" actId="478"/>
          <ac:spMkLst>
            <pc:docMk/>
            <pc:sldMk cId="3171110739" sldId="273"/>
            <ac:spMk id="7" creationId="{C93DB7AE-DC15-2258-503C-E1EC3AF17FA1}"/>
          </ac:spMkLst>
        </pc:spChg>
        <pc:spChg chg="del mod">
          <ac:chgData name="Vedant Burande" userId="7e255f061e0af6d9" providerId="LiveId" clId="{94866ADB-1F85-4A30-9655-6BC2A0B6E19A}" dt="2025-04-19T05:13:16.852" v="28" actId="478"/>
          <ac:spMkLst>
            <pc:docMk/>
            <pc:sldMk cId="3171110739" sldId="273"/>
            <ac:spMk id="8" creationId="{FBD19273-604C-D056-DC22-AB8DFE0E46B9}"/>
          </ac:spMkLst>
        </pc:spChg>
        <pc:spChg chg="del">
          <ac:chgData name="Vedant Burande" userId="7e255f061e0af6d9" providerId="LiveId" clId="{94866ADB-1F85-4A30-9655-6BC2A0B6E19A}" dt="2025-04-19T05:13:20.624" v="29" actId="478"/>
          <ac:spMkLst>
            <pc:docMk/>
            <pc:sldMk cId="3171110739" sldId="273"/>
            <ac:spMk id="9" creationId="{77EA65E3-7CCA-0CFA-FBE8-03D7E5BEEBBF}"/>
          </ac:spMkLst>
        </pc:spChg>
        <pc:picChg chg="add mod">
          <ac:chgData name="Vedant Burande" userId="7e255f061e0af6d9" providerId="LiveId" clId="{94866ADB-1F85-4A30-9655-6BC2A0B6E19A}" dt="2025-04-19T05:13:45.954" v="34" actId="1076"/>
          <ac:picMkLst>
            <pc:docMk/>
            <pc:sldMk cId="3171110739" sldId="273"/>
            <ac:picMk id="11" creationId="{8A09E7CB-D777-CF56-E98F-A88C71F7B1EA}"/>
          </ac:picMkLst>
        </pc:picChg>
      </pc:sldChg>
      <pc:sldChg chg="addSp delSp modSp add mod">
        <pc:chgData name="Vedant Burande" userId="7e255f061e0af6d9" providerId="LiveId" clId="{94866ADB-1F85-4A30-9655-6BC2A0B6E19A}" dt="2025-04-19T05:14:47.235" v="42" actId="1076"/>
        <pc:sldMkLst>
          <pc:docMk/>
          <pc:sldMk cId="611772700" sldId="274"/>
        </pc:sldMkLst>
        <pc:picChg chg="add mod">
          <ac:chgData name="Vedant Burande" userId="7e255f061e0af6d9" providerId="LiveId" clId="{94866ADB-1F85-4A30-9655-6BC2A0B6E19A}" dt="2025-04-19T05:14:47.235" v="42" actId="1076"/>
          <ac:picMkLst>
            <pc:docMk/>
            <pc:sldMk cId="611772700" sldId="274"/>
            <ac:picMk id="4" creationId="{2DBF96BB-7639-7BFB-B91B-FB45E2B1D33C}"/>
          </ac:picMkLst>
        </pc:picChg>
        <pc:picChg chg="del">
          <ac:chgData name="Vedant Burande" userId="7e255f061e0af6d9" providerId="LiveId" clId="{94866ADB-1F85-4A30-9655-6BC2A0B6E19A}" dt="2025-04-19T05:14:28.521" v="37" actId="478"/>
          <ac:picMkLst>
            <pc:docMk/>
            <pc:sldMk cId="611772700" sldId="274"/>
            <ac:picMk id="11" creationId="{D8CE6D83-DE1B-6CD1-C106-65BB31C0814E}"/>
          </ac:picMkLst>
        </pc:picChg>
      </pc:sldChg>
      <pc:sldChg chg="add del">
        <pc:chgData name="Vedant Burande" userId="7e255f061e0af6d9" providerId="LiveId" clId="{94866ADB-1F85-4A30-9655-6BC2A0B6E19A}" dt="2025-04-19T05:13:52.914" v="35" actId="2696"/>
        <pc:sldMkLst>
          <pc:docMk/>
          <pc:sldMk cId="3904520381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1155" y="-145897"/>
            <a:ext cx="18742112" cy="10518093"/>
          </a:xfrm>
          <a:custGeom>
            <a:avLst/>
            <a:gdLst/>
            <a:ahLst/>
            <a:cxnLst/>
            <a:rect l="l" t="t" r="r" b="b"/>
            <a:pathLst>
              <a:path w="18742112" h="10518093">
                <a:moveTo>
                  <a:pt x="0" y="0"/>
                </a:moveTo>
                <a:lnTo>
                  <a:pt x="18742112" y="0"/>
                </a:lnTo>
                <a:lnTo>
                  <a:pt x="18742112" y="10518093"/>
                </a:lnTo>
                <a:lnTo>
                  <a:pt x="0" y="105180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7" r="-10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99010" y="5091445"/>
            <a:ext cx="15689981" cy="2346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30"/>
              </a:lnSpc>
            </a:pPr>
            <a:r>
              <a:rPr lang="en-US" sz="9400" spc="-47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Insurance Customer Response Prediction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13949" y="8980805"/>
            <a:ext cx="6660102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Vedant Burande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48926"/>
            <a:ext cx="14278812" cy="6073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5"/>
              </a:lnSpc>
            </a:pPr>
            <a:r>
              <a:rPr lang="en-US" sz="3625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 Metrics Used:</a:t>
            </a:r>
          </a:p>
          <a:p>
            <a:pPr algn="l">
              <a:lnSpc>
                <a:spcPts val="4304"/>
              </a:lnSpc>
            </a:pPr>
            <a:endParaRPr lang="en-US" sz="3625" b="1">
              <a:solidFill>
                <a:srgbClr val="1D1B58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304"/>
              </a:lnSpc>
            </a:pPr>
            <a:r>
              <a:rPr lang="en-US" sz="3074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Accuracy </a:t>
            </a:r>
            <a:r>
              <a:rPr lang="en-US" sz="3074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– Overall correctness of the model.</a:t>
            </a:r>
          </a:p>
          <a:p>
            <a:pPr algn="l">
              <a:lnSpc>
                <a:spcPts val="4304"/>
              </a:lnSpc>
            </a:pPr>
            <a:endParaRPr lang="en-US" sz="3074">
              <a:solidFill>
                <a:srgbClr val="1D1B58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04"/>
              </a:lnSpc>
            </a:pPr>
            <a:r>
              <a:rPr lang="en-US" sz="3074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Precision </a:t>
            </a:r>
            <a:r>
              <a:rPr lang="en-US" sz="3074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– How many predicted positives were actually correct? (Important if false positives are costly)</a:t>
            </a:r>
          </a:p>
          <a:p>
            <a:pPr algn="l">
              <a:lnSpc>
                <a:spcPts val="4304"/>
              </a:lnSpc>
            </a:pPr>
            <a:endParaRPr lang="en-US" sz="3074">
              <a:solidFill>
                <a:srgbClr val="1D1B58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04"/>
              </a:lnSpc>
            </a:pPr>
            <a:r>
              <a:rPr lang="en-US" sz="3074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Recall (Sensitivity)</a:t>
            </a:r>
            <a:r>
              <a:rPr lang="en-US" sz="3074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– How many actual positives were correctly identified? (Important if missing potential customers is costly)</a:t>
            </a:r>
          </a:p>
          <a:p>
            <a:pPr algn="l">
              <a:lnSpc>
                <a:spcPts val="4304"/>
              </a:lnSpc>
            </a:pPr>
            <a:endParaRPr lang="en-US" sz="3074">
              <a:solidFill>
                <a:srgbClr val="1D1B58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04"/>
              </a:lnSpc>
            </a:pPr>
            <a:r>
              <a:rPr lang="en-US" sz="3074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F1-Score</a:t>
            </a:r>
            <a:r>
              <a:rPr lang="en-US" sz="3074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– Balance between Precision &amp; Recall.</a:t>
            </a:r>
          </a:p>
        </p:txBody>
      </p:sp>
      <p:sp>
        <p:nvSpPr>
          <p:cNvPr id="3" name="Freeform 3"/>
          <p:cNvSpPr/>
          <p:nvPr/>
        </p:nvSpPr>
        <p:spPr>
          <a:xfrm>
            <a:off x="14804522" y="9258300"/>
            <a:ext cx="2854007" cy="804311"/>
          </a:xfrm>
          <a:custGeom>
            <a:avLst/>
            <a:gdLst/>
            <a:ahLst/>
            <a:cxnLst/>
            <a:rect l="l" t="t" r="r" b="b"/>
            <a:pathLst>
              <a:path w="2854007" h="804311">
                <a:moveTo>
                  <a:pt x="0" y="0"/>
                </a:moveTo>
                <a:lnTo>
                  <a:pt x="2854006" y="0"/>
                </a:lnTo>
                <a:lnTo>
                  <a:pt x="2854006" y="804311"/>
                </a:lnTo>
                <a:lnTo>
                  <a:pt x="0" y="80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19175" y="9486666"/>
            <a:ext cx="13656325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CONFIDENTIAL: The information in this document belongs to Boston Institute of Analytics LLC. Any unauthorized sharing of this</a:t>
            </a:r>
          </a:p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 is prohibited and subject to legal action under breach of IP and confidentiality clauses.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3322" y="490220"/>
            <a:ext cx="11206974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Performance Evaluation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04522" y="9258300"/>
            <a:ext cx="2854007" cy="804311"/>
          </a:xfrm>
          <a:custGeom>
            <a:avLst/>
            <a:gdLst/>
            <a:ahLst/>
            <a:cxnLst/>
            <a:rect l="l" t="t" r="r" b="b"/>
            <a:pathLst>
              <a:path w="2854007" h="804311">
                <a:moveTo>
                  <a:pt x="0" y="0"/>
                </a:moveTo>
                <a:lnTo>
                  <a:pt x="2854006" y="0"/>
                </a:lnTo>
                <a:lnTo>
                  <a:pt x="2854006" y="804311"/>
                </a:lnTo>
                <a:lnTo>
                  <a:pt x="0" y="80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19175" y="9486666"/>
            <a:ext cx="13656325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CONFIDENTIAL: The information in this document belongs to Boston Institute of Analytics LLC. Any unauthorized sharing of this</a:t>
            </a:r>
          </a:p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 is prohibited and subject to legal action under breach of IP and confidentiality clauses.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3322" y="490220"/>
            <a:ext cx="11206974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Performance Evaluation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2618793" y="2114550"/>
          <a:ext cx="13050414" cy="7258048"/>
        </p:xfrm>
        <a:graphic>
          <a:graphicData uri="http://schemas.openxmlformats.org/drawingml/2006/table">
            <a:tbl>
              <a:tblPr/>
              <a:tblGrid>
                <a:gridCol w="452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7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7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4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7484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 u="sng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 u="sng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 u="sng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 u="sng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 u="sng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094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87.74 %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77 %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88 %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82 %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094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86.69 %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82 %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87 %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84 %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094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Extra Tree Classifier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86.10 %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82 %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86 %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84 %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0094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Linear SVC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87.74 %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77 %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88 %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82 %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0094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ADA 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87.74 %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77 %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88 %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82 %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0094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XG 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87.62 %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82 %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88 %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83 %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5813949" y="1506220"/>
            <a:ext cx="6660102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Before Using SMOTE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04522" y="9258300"/>
            <a:ext cx="2854007" cy="804311"/>
          </a:xfrm>
          <a:custGeom>
            <a:avLst/>
            <a:gdLst/>
            <a:ahLst/>
            <a:cxnLst/>
            <a:rect l="l" t="t" r="r" b="b"/>
            <a:pathLst>
              <a:path w="2854007" h="804311">
                <a:moveTo>
                  <a:pt x="0" y="0"/>
                </a:moveTo>
                <a:lnTo>
                  <a:pt x="2854006" y="0"/>
                </a:lnTo>
                <a:lnTo>
                  <a:pt x="2854006" y="804311"/>
                </a:lnTo>
                <a:lnTo>
                  <a:pt x="0" y="80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19175" y="9486666"/>
            <a:ext cx="13656325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CONFIDENTIAL: The information in this document belongs to Boston Institute of Analytics LLC. Any unauthorized sharing of this</a:t>
            </a:r>
          </a:p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 is prohibited and subject to legal action under breach of IP and confidentiality clauses.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3322" y="490220"/>
            <a:ext cx="11206974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Performance Evaluation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962873"/>
              </p:ext>
            </p:extLst>
          </p:nvPr>
        </p:nvGraphicFramePr>
        <p:xfrm>
          <a:off x="2618793" y="2114550"/>
          <a:ext cx="13050414" cy="7258048"/>
        </p:xfrm>
        <a:graphic>
          <a:graphicData uri="http://schemas.openxmlformats.org/drawingml/2006/table">
            <a:tbl>
              <a:tblPr/>
              <a:tblGrid>
                <a:gridCol w="452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7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7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4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7484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 u="sng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 u="sng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 u="sng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 u="sng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 u="sng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094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78.24 %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83 %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78 %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77 %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094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 dirty="0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91.81 %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92 %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92 %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92 %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094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Extra Tree Classifier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92.47 %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93 %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92 %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92 %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0094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Linear SVC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78.24 %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83 %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78 %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77 %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0094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ADA 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79.51 %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83 %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80 %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79 %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0094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XG 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86.23 %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86 %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86 %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 dirty="0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86 %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B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5813949" y="1506220"/>
            <a:ext cx="6660102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After Using SMOTE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04522" y="9258300"/>
            <a:ext cx="2854007" cy="804311"/>
          </a:xfrm>
          <a:custGeom>
            <a:avLst/>
            <a:gdLst/>
            <a:ahLst/>
            <a:cxnLst/>
            <a:rect l="l" t="t" r="r" b="b"/>
            <a:pathLst>
              <a:path w="2854007" h="804311">
                <a:moveTo>
                  <a:pt x="0" y="0"/>
                </a:moveTo>
                <a:lnTo>
                  <a:pt x="2854006" y="0"/>
                </a:lnTo>
                <a:lnTo>
                  <a:pt x="2854006" y="804311"/>
                </a:lnTo>
                <a:lnTo>
                  <a:pt x="0" y="80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825774"/>
            <a:ext cx="7894349" cy="5518404"/>
          </a:xfrm>
          <a:custGeom>
            <a:avLst/>
            <a:gdLst/>
            <a:ahLst/>
            <a:cxnLst/>
            <a:rect l="l" t="t" r="r" b="b"/>
            <a:pathLst>
              <a:path w="7894349" h="5518404">
                <a:moveTo>
                  <a:pt x="0" y="0"/>
                </a:moveTo>
                <a:lnTo>
                  <a:pt x="7894349" y="0"/>
                </a:lnTo>
                <a:lnTo>
                  <a:pt x="7894349" y="5518404"/>
                </a:lnTo>
                <a:lnTo>
                  <a:pt x="0" y="55184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79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40492" y="1825774"/>
            <a:ext cx="7818808" cy="5518404"/>
          </a:xfrm>
          <a:custGeom>
            <a:avLst/>
            <a:gdLst/>
            <a:ahLst/>
            <a:cxnLst/>
            <a:rect l="l" t="t" r="r" b="b"/>
            <a:pathLst>
              <a:path w="7818808" h="5518404">
                <a:moveTo>
                  <a:pt x="0" y="0"/>
                </a:moveTo>
                <a:lnTo>
                  <a:pt x="7818808" y="0"/>
                </a:lnTo>
                <a:lnTo>
                  <a:pt x="7818808" y="5518404"/>
                </a:lnTo>
                <a:lnTo>
                  <a:pt x="0" y="55184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65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19175" y="9486666"/>
            <a:ext cx="13656325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CONFIDENTIAL: The information in this document belongs to Boston Institute of Analytics LLC. Any unauthorized sharing of this</a:t>
            </a:r>
          </a:p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 is prohibited and subject to legal action under breach of IP and confidentiality clauses.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3322" y="490220"/>
            <a:ext cx="11206974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Performance Evaluation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87729" y="8250439"/>
            <a:ext cx="14712543" cy="580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u="sng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Best-performing model</a:t>
            </a:r>
            <a:r>
              <a:rPr lang="en-US" sz="339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  <a:r>
              <a:rPr lang="en-US" sz="33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Extra Tree Classifier</a:t>
            </a:r>
            <a:r>
              <a:rPr lang="en-US" sz="33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based on </a:t>
            </a:r>
            <a:r>
              <a:rPr lang="en-US" sz="339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92.47 %</a:t>
            </a:r>
            <a:r>
              <a:rPr lang="en-US" sz="33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48779" y="7391803"/>
            <a:ext cx="4254190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Before Using SMOTE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394652" y="7391803"/>
            <a:ext cx="3910489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After Using SMOTE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2EAE5-356B-AF59-53B1-7BFAE72BD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C74CDD3-3CDC-375C-299A-28A8E2E6A215}"/>
              </a:ext>
            </a:extLst>
          </p:cNvPr>
          <p:cNvSpPr/>
          <p:nvPr/>
        </p:nvSpPr>
        <p:spPr>
          <a:xfrm>
            <a:off x="14804522" y="9258300"/>
            <a:ext cx="2854007" cy="804311"/>
          </a:xfrm>
          <a:custGeom>
            <a:avLst/>
            <a:gdLst/>
            <a:ahLst/>
            <a:cxnLst/>
            <a:rect l="l" t="t" r="r" b="b"/>
            <a:pathLst>
              <a:path w="2854007" h="804311">
                <a:moveTo>
                  <a:pt x="0" y="0"/>
                </a:moveTo>
                <a:lnTo>
                  <a:pt x="2854006" y="0"/>
                </a:lnTo>
                <a:lnTo>
                  <a:pt x="2854006" y="804311"/>
                </a:lnTo>
                <a:lnTo>
                  <a:pt x="0" y="80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F661618-DD60-D978-20B8-1E06165B5933}"/>
              </a:ext>
            </a:extLst>
          </p:cNvPr>
          <p:cNvSpPr txBox="1"/>
          <p:nvPr/>
        </p:nvSpPr>
        <p:spPr>
          <a:xfrm>
            <a:off x="1019175" y="9486666"/>
            <a:ext cx="13656325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CONFIDENTIAL: The information in this document belongs to Boston Institute of Analytics LLC. Any unauthorized sharing of this</a:t>
            </a:r>
          </a:p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 is prohibited and subject to legal action under breach of IP and confidentiality clauses.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BBC2E09-16E4-9BB9-F5DB-C804403CB3C5}"/>
              </a:ext>
            </a:extLst>
          </p:cNvPr>
          <p:cNvSpPr txBox="1"/>
          <p:nvPr/>
        </p:nvSpPr>
        <p:spPr>
          <a:xfrm>
            <a:off x="743322" y="490220"/>
            <a:ext cx="11206974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 dirty="0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BI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09E7CB-D777-CF56-E98F-A88C71F7B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444277"/>
            <a:ext cx="16078200" cy="76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1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B8840-D046-1B8A-E7AA-339C73276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4856B1E-2769-A0F9-563A-05C72E0A42C1}"/>
              </a:ext>
            </a:extLst>
          </p:cNvPr>
          <p:cNvSpPr/>
          <p:nvPr/>
        </p:nvSpPr>
        <p:spPr>
          <a:xfrm>
            <a:off x="14804522" y="9258300"/>
            <a:ext cx="2854007" cy="804311"/>
          </a:xfrm>
          <a:custGeom>
            <a:avLst/>
            <a:gdLst/>
            <a:ahLst/>
            <a:cxnLst/>
            <a:rect l="l" t="t" r="r" b="b"/>
            <a:pathLst>
              <a:path w="2854007" h="804311">
                <a:moveTo>
                  <a:pt x="0" y="0"/>
                </a:moveTo>
                <a:lnTo>
                  <a:pt x="2854006" y="0"/>
                </a:lnTo>
                <a:lnTo>
                  <a:pt x="2854006" y="804311"/>
                </a:lnTo>
                <a:lnTo>
                  <a:pt x="0" y="80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5085669-8FC9-1987-5CBA-7AEDD2A98E0D}"/>
              </a:ext>
            </a:extLst>
          </p:cNvPr>
          <p:cNvSpPr txBox="1"/>
          <p:nvPr/>
        </p:nvSpPr>
        <p:spPr>
          <a:xfrm>
            <a:off x="1019175" y="9486666"/>
            <a:ext cx="13656325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CONFIDENTIAL: The information in this document belongs to Boston Institute of Analytics LLC. Any unauthorized sharing of this</a:t>
            </a:r>
          </a:p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 is prohibited and subject to legal action under breach of IP and confidentiality clauses.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EDB37F6-37FC-83A7-C19A-43FEAA20A560}"/>
              </a:ext>
            </a:extLst>
          </p:cNvPr>
          <p:cNvSpPr txBox="1"/>
          <p:nvPr/>
        </p:nvSpPr>
        <p:spPr>
          <a:xfrm>
            <a:off x="743322" y="490220"/>
            <a:ext cx="11206974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 dirty="0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BI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F96BB-7639-7BFB-B91B-FB45E2B1D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68550"/>
            <a:ext cx="16154400" cy="774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2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7872" y="490220"/>
            <a:ext cx="12208988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Impact &amp; Interpretation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9175" y="9486666"/>
            <a:ext cx="13656325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CONFIDENTIAL: The information in this document belongs to Boston Institute of Analytics LLC. Any unauthorized sharing of this</a:t>
            </a:r>
          </a:p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 is prohibited and subject to legal action under breach of IP and confidentiality clauses.</a:t>
            </a:r>
          </a:p>
        </p:txBody>
      </p:sp>
      <p:sp>
        <p:nvSpPr>
          <p:cNvPr id="4" name="Freeform 4"/>
          <p:cNvSpPr/>
          <p:nvPr/>
        </p:nvSpPr>
        <p:spPr>
          <a:xfrm>
            <a:off x="14804522" y="9258300"/>
            <a:ext cx="2854007" cy="804311"/>
          </a:xfrm>
          <a:custGeom>
            <a:avLst/>
            <a:gdLst/>
            <a:ahLst/>
            <a:cxnLst/>
            <a:rect l="l" t="t" r="r" b="b"/>
            <a:pathLst>
              <a:path w="2854007" h="804311">
                <a:moveTo>
                  <a:pt x="0" y="0"/>
                </a:moveTo>
                <a:lnTo>
                  <a:pt x="2854006" y="0"/>
                </a:lnTo>
                <a:lnTo>
                  <a:pt x="2854006" y="804311"/>
                </a:lnTo>
                <a:lnTo>
                  <a:pt x="0" y="80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60561" y="5615120"/>
            <a:ext cx="16198739" cy="2955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3"/>
              </a:lnSpc>
            </a:pPr>
            <a:r>
              <a:rPr lang="en-US" sz="305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Real-World Application:</a:t>
            </a:r>
          </a:p>
          <a:p>
            <a:pPr algn="l">
              <a:lnSpc>
                <a:spcPts val="3863"/>
              </a:lnSpc>
            </a:pPr>
            <a:endParaRPr lang="en-US" sz="3059" b="1">
              <a:solidFill>
                <a:srgbClr val="1D1B58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63"/>
              </a:lnSpc>
            </a:pPr>
            <a:r>
              <a:rPr lang="en-US" sz="276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 1</a:t>
            </a:r>
            <a:r>
              <a:rPr lang="en-US" sz="276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: The insurance company can prioritize </a:t>
            </a:r>
            <a:r>
              <a:rPr lang="en-US" sz="276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high-probability leads</a:t>
            </a:r>
            <a:r>
              <a:rPr lang="en-US" sz="276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for sales calls.</a:t>
            </a:r>
          </a:p>
          <a:p>
            <a:pPr algn="l">
              <a:lnSpc>
                <a:spcPts val="3863"/>
              </a:lnSpc>
            </a:pPr>
            <a:endParaRPr lang="en-US" sz="2760">
              <a:solidFill>
                <a:srgbClr val="1D1B58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63"/>
              </a:lnSpc>
            </a:pPr>
            <a:r>
              <a:rPr lang="en-US" sz="276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 2</a:t>
            </a:r>
            <a:r>
              <a:rPr lang="en-US" sz="276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: Adjust </a:t>
            </a:r>
            <a:r>
              <a:rPr lang="en-US" sz="276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marketing strategies</a:t>
            </a:r>
            <a:r>
              <a:rPr lang="en-US" sz="276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based on </a:t>
            </a:r>
            <a:r>
              <a:rPr lang="en-US" sz="276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customer segments</a:t>
            </a:r>
            <a:r>
              <a:rPr lang="en-US" sz="276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identified.</a:t>
            </a:r>
          </a:p>
          <a:p>
            <a:pPr algn="l">
              <a:lnSpc>
                <a:spcPts val="3863"/>
              </a:lnSpc>
            </a:pPr>
            <a:endParaRPr lang="en-US" sz="2760">
              <a:solidFill>
                <a:srgbClr val="1D1B58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2061173"/>
            <a:ext cx="16294322" cy="344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79"/>
              </a:lnSpc>
            </a:pPr>
            <a:r>
              <a:rPr lang="en-US" sz="3056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the Model Helps the Insurance Industry:</a:t>
            </a:r>
          </a:p>
          <a:p>
            <a:pPr algn="l">
              <a:lnSpc>
                <a:spcPts val="3859"/>
              </a:lnSpc>
            </a:pPr>
            <a:endParaRPr lang="en-US" sz="3056" b="1">
              <a:solidFill>
                <a:srgbClr val="1D1B58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59"/>
              </a:lnSpc>
            </a:pP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✅ </a:t>
            </a:r>
            <a:r>
              <a:rPr lang="en-US" sz="2756" u="sng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Improved Customer Targeting </a:t>
            </a: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– Focus marketing efforts on customers likely to respond.</a:t>
            </a:r>
          </a:p>
          <a:p>
            <a:pPr algn="l">
              <a:lnSpc>
                <a:spcPts val="3859"/>
              </a:lnSpc>
            </a:pP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✅ </a:t>
            </a:r>
            <a:r>
              <a:rPr lang="en-US" sz="2756" u="sng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Cost Savings</a:t>
            </a: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– Reduce unnecessary outreach, saving on marketing expenses.</a:t>
            </a:r>
          </a:p>
          <a:p>
            <a:pPr algn="l">
              <a:lnSpc>
                <a:spcPts val="3859"/>
              </a:lnSpc>
            </a:pP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✅ </a:t>
            </a:r>
            <a:r>
              <a:rPr lang="en-US" sz="2756" u="sng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Higher Conversion Rates</a:t>
            </a: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– Personalized offers lead to increased policy sales.</a:t>
            </a:r>
          </a:p>
          <a:p>
            <a:pPr algn="l">
              <a:lnSpc>
                <a:spcPts val="3859"/>
              </a:lnSpc>
            </a:pP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✅ </a:t>
            </a:r>
            <a:r>
              <a:rPr lang="en-US" sz="2756" u="sng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Optimized Sales Strategy</a:t>
            </a: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– Use model predictions to guide sales teams on whom to contact.</a:t>
            </a:r>
          </a:p>
          <a:p>
            <a:pPr algn="l">
              <a:lnSpc>
                <a:spcPts val="3859"/>
              </a:lnSpc>
            </a:pPr>
            <a:endParaRPr lang="en-US" sz="2756">
              <a:solidFill>
                <a:srgbClr val="1D1B58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9175" y="9486666"/>
            <a:ext cx="13656325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CONFIDENTIAL: The information in this document belongs to Boston Institute of Analytics LLC. Any unauthorized sharing of this</a:t>
            </a:r>
          </a:p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 is prohibited and subject to legal action under breach of IP and confidentiality clauses.</a:t>
            </a:r>
          </a:p>
        </p:txBody>
      </p:sp>
      <p:sp>
        <p:nvSpPr>
          <p:cNvPr id="3" name="Freeform 3"/>
          <p:cNvSpPr/>
          <p:nvPr/>
        </p:nvSpPr>
        <p:spPr>
          <a:xfrm>
            <a:off x="14804522" y="9258300"/>
            <a:ext cx="2854007" cy="804311"/>
          </a:xfrm>
          <a:custGeom>
            <a:avLst/>
            <a:gdLst/>
            <a:ahLst/>
            <a:cxnLst/>
            <a:rect l="l" t="t" r="r" b="b"/>
            <a:pathLst>
              <a:path w="2854007" h="804311">
                <a:moveTo>
                  <a:pt x="0" y="0"/>
                </a:moveTo>
                <a:lnTo>
                  <a:pt x="2854006" y="0"/>
                </a:lnTo>
                <a:lnTo>
                  <a:pt x="2854006" y="804311"/>
                </a:lnTo>
                <a:lnTo>
                  <a:pt x="0" y="80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755795"/>
            <a:ext cx="15788698" cy="686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3"/>
              </a:lnSpc>
            </a:pPr>
            <a:r>
              <a:rPr lang="en-US" sz="295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✅ </a:t>
            </a:r>
            <a:r>
              <a:rPr lang="en-US" sz="295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Addressed:</a:t>
            </a:r>
          </a:p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The project successfully tackled the challenge of predicting customer responses to insurance offers, allowing for more efficient and data-driven marketing strategies.</a:t>
            </a:r>
          </a:p>
          <a:p>
            <a:pPr algn="l">
              <a:lnSpc>
                <a:spcPts val="3863"/>
              </a:lnSpc>
            </a:pPr>
            <a:endParaRPr lang="en-US" sz="2760">
              <a:solidFill>
                <a:srgbClr val="1D1B58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143"/>
              </a:lnSpc>
            </a:pPr>
            <a:r>
              <a:rPr lang="en-US" sz="295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✅ </a:t>
            </a:r>
            <a:r>
              <a:rPr lang="en-US" sz="295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Findings:</a:t>
            </a:r>
          </a:p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Among the models tested, </a:t>
            </a:r>
            <a:r>
              <a:rPr lang="en-US" sz="276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Extra Tree Classifier</a:t>
            </a:r>
            <a:r>
              <a:rPr lang="en-US" sz="276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achieved the </a:t>
            </a:r>
            <a:r>
              <a:rPr lang="en-US" sz="276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highest accuracy: 92.47 %</a:t>
            </a:r>
            <a:r>
              <a:rPr lang="en-US" sz="276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, making it the most effective for customer response prediction.</a:t>
            </a:r>
          </a:p>
          <a:p>
            <a:pPr algn="l">
              <a:lnSpc>
                <a:spcPts val="3863"/>
              </a:lnSpc>
            </a:pPr>
            <a:endParaRPr lang="en-US" sz="2760">
              <a:solidFill>
                <a:srgbClr val="1D1B58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Feature Importance Analysis revealed that </a:t>
            </a:r>
            <a:r>
              <a:rPr lang="en-US" sz="276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Previously_Insured (-0.34)</a:t>
            </a:r>
            <a:r>
              <a:rPr lang="en-US" sz="276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76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 (0.11)</a:t>
            </a:r>
            <a:r>
              <a:rPr lang="en-US" sz="276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, and </a:t>
            </a:r>
            <a:r>
              <a:rPr lang="en-US" sz="276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Policy_Sales_Channel (-0.14)</a:t>
            </a:r>
            <a:r>
              <a:rPr lang="en-US" sz="276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played the most crucial roles in determining customer responses.</a:t>
            </a:r>
          </a:p>
          <a:p>
            <a:pPr algn="l">
              <a:lnSpc>
                <a:spcPts val="3863"/>
              </a:lnSpc>
            </a:pPr>
            <a:endParaRPr lang="en-US" sz="2760">
              <a:solidFill>
                <a:srgbClr val="1D1B58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Implementing this model can reduce </a:t>
            </a:r>
            <a:r>
              <a:rPr lang="en-US" sz="276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unnecessary marketing costs</a:t>
            </a:r>
            <a:r>
              <a:rPr lang="en-US" sz="276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76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increase customer engagement</a:t>
            </a:r>
            <a:r>
              <a:rPr lang="en-US" sz="276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, and </a:t>
            </a:r>
            <a:r>
              <a:rPr lang="en-US" sz="276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 policy sales efficiency.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7872" y="490220"/>
            <a:ext cx="12208988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769996"/>
            <a:ext cx="8115300" cy="137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84"/>
              </a:lnSpc>
            </a:pPr>
            <a:r>
              <a:rPr lang="en-US" sz="806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Questions?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9175" y="9486666"/>
            <a:ext cx="13656325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CONFIDENTIAL: The information in this document belongs to Boston Institute of Analytics LLC. Any unauthorized sharing of this</a:t>
            </a:r>
          </a:p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 is prohibited and subject to legal action under breach of IP and confidentiality clauses.</a:t>
            </a:r>
          </a:p>
        </p:txBody>
      </p:sp>
      <p:sp>
        <p:nvSpPr>
          <p:cNvPr id="4" name="Freeform 4"/>
          <p:cNvSpPr/>
          <p:nvPr/>
        </p:nvSpPr>
        <p:spPr>
          <a:xfrm>
            <a:off x="14804522" y="9258300"/>
            <a:ext cx="2854007" cy="804311"/>
          </a:xfrm>
          <a:custGeom>
            <a:avLst/>
            <a:gdLst/>
            <a:ahLst/>
            <a:cxnLst/>
            <a:rect l="l" t="t" r="r" b="b"/>
            <a:pathLst>
              <a:path w="2854007" h="804311">
                <a:moveTo>
                  <a:pt x="0" y="0"/>
                </a:moveTo>
                <a:lnTo>
                  <a:pt x="2854006" y="0"/>
                </a:lnTo>
                <a:lnTo>
                  <a:pt x="2854006" y="804311"/>
                </a:lnTo>
                <a:lnTo>
                  <a:pt x="0" y="80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69097"/>
            <a:ext cx="18288000" cy="11025194"/>
          </a:xfrm>
          <a:custGeom>
            <a:avLst/>
            <a:gdLst/>
            <a:ahLst/>
            <a:cxnLst/>
            <a:rect l="l" t="t" r="r" b="b"/>
            <a:pathLst>
              <a:path w="18288000" h="11025194">
                <a:moveTo>
                  <a:pt x="0" y="0"/>
                </a:moveTo>
                <a:lnTo>
                  <a:pt x="18288000" y="0"/>
                </a:lnTo>
                <a:lnTo>
                  <a:pt x="18288000" y="11025194"/>
                </a:lnTo>
                <a:lnTo>
                  <a:pt x="0" y="11025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81" t="-20" r="-3717" b="-20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14047" y="9123240"/>
            <a:ext cx="2854007" cy="804311"/>
          </a:xfrm>
          <a:custGeom>
            <a:avLst/>
            <a:gdLst/>
            <a:ahLst/>
            <a:cxnLst/>
            <a:rect l="l" t="t" r="r" b="b"/>
            <a:pathLst>
              <a:path w="2854007" h="804311">
                <a:moveTo>
                  <a:pt x="0" y="0"/>
                </a:moveTo>
                <a:lnTo>
                  <a:pt x="2854006" y="0"/>
                </a:lnTo>
                <a:lnTo>
                  <a:pt x="2854006" y="804311"/>
                </a:lnTo>
                <a:lnTo>
                  <a:pt x="0" y="80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278063"/>
            <a:ext cx="10015979" cy="5654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3041" lvl="1" indent="-436521" algn="l">
              <a:lnSpc>
                <a:spcPts val="5661"/>
              </a:lnSpc>
              <a:buFont typeface="Arial"/>
              <a:buChar char="•"/>
            </a:pPr>
            <a:r>
              <a:rPr lang="en-US" sz="4043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  <a:p>
            <a:pPr marL="873041" lvl="1" indent="-436521" algn="l">
              <a:lnSpc>
                <a:spcPts val="5661"/>
              </a:lnSpc>
              <a:buFont typeface="Arial"/>
              <a:buChar char="•"/>
            </a:pPr>
            <a:r>
              <a:rPr lang="en-US" sz="4043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Overview</a:t>
            </a:r>
          </a:p>
          <a:p>
            <a:pPr marL="873041" lvl="1" indent="-436521" algn="l">
              <a:lnSpc>
                <a:spcPts val="5661"/>
              </a:lnSpc>
              <a:buFont typeface="Arial"/>
              <a:buChar char="•"/>
            </a:pPr>
            <a:r>
              <a:rPr lang="en-US" sz="4043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(EDA)</a:t>
            </a:r>
          </a:p>
          <a:p>
            <a:pPr marL="873041" lvl="1" indent="-436521" algn="l">
              <a:lnSpc>
                <a:spcPts val="5661"/>
              </a:lnSpc>
              <a:buFont typeface="Arial"/>
              <a:buChar char="•"/>
            </a:pPr>
            <a:r>
              <a:rPr lang="en-US" sz="4043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Preprocessing</a:t>
            </a:r>
          </a:p>
          <a:p>
            <a:pPr marL="873041" lvl="1" indent="-436521" algn="l">
              <a:lnSpc>
                <a:spcPts val="5661"/>
              </a:lnSpc>
              <a:buFont typeface="Arial"/>
              <a:buChar char="•"/>
            </a:pPr>
            <a:r>
              <a:rPr lang="en-US" sz="4043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Selection </a:t>
            </a:r>
          </a:p>
          <a:p>
            <a:pPr marL="873041" lvl="1" indent="-436521" algn="l">
              <a:lnSpc>
                <a:spcPts val="5661"/>
              </a:lnSpc>
              <a:buFont typeface="Arial"/>
              <a:buChar char="•"/>
            </a:pPr>
            <a:r>
              <a:rPr lang="en-US" sz="4043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Performance Evaluation</a:t>
            </a:r>
          </a:p>
          <a:p>
            <a:pPr marL="873041" lvl="1" indent="-436521" algn="l">
              <a:lnSpc>
                <a:spcPts val="5661"/>
              </a:lnSpc>
              <a:buFont typeface="Arial"/>
              <a:buChar char="•"/>
            </a:pPr>
            <a:r>
              <a:rPr lang="en-US" sz="4043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Impact &amp; Interpretation</a:t>
            </a:r>
          </a:p>
          <a:p>
            <a:pPr marL="873041" lvl="1" indent="-436521" algn="l">
              <a:lnSpc>
                <a:spcPts val="5661"/>
              </a:lnSpc>
              <a:buFont typeface="Arial"/>
              <a:buChar char="•"/>
            </a:pPr>
            <a:r>
              <a:rPr lang="en-US" sz="4043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351606"/>
            <a:ext cx="13656325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CONFIDENTIAL: The information in this document belongs to Boston Institute of Analytics LLC. Any unauthorized sharing of this</a:t>
            </a:r>
          </a:p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 is prohibited and subject to legal action under breach of IP and confidentiality clauses.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14400"/>
            <a:ext cx="7254920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16920"/>
            <a:ext cx="1623060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Insurance companies struggle to identify potential customers who are likely to respond positively to policy offers. This leads to insufficient marketing efforts and increased costs.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43322" y="3715325"/>
            <a:ext cx="4003186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 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947225"/>
            <a:ext cx="13939084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just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Develop a </a:t>
            </a:r>
            <a:r>
              <a:rPr lang="en-US" sz="299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machine learning model </a:t>
            </a:r>
            <a:r>
              <a:rPr lang="en-US" sz="29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to predict customer responses.</a:t>
            </a:r>
          </a:p>
          <a:p>
            <a:pPr marL="647698" lvl="1" indent="-323849" algn="just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Improve targeted marketing strategies for better conversion rates.</a:t>
            </a:r>
          </a:p>
          <a:p>
            <a:pPr marL="647698" lvl="1" indent="-323849" algn="just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Enhance customer acquisition efficiency and reduce costs.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3322" y="6947475"/>
            <a:ext cx="3714166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Benefits 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181280"/>
            <a:ext cx="12328830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just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Helps insurance companies focus on high-potential leads.</a:t>
            </a:r>
          </a:p>
          <a:p>
            <a:pPr marL="647698" lvl="1" indent="-323849" algn="just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Reduces marketing expenditure &amp; increase revenue.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3322" y="490220"/>
            <a:ext cx="7254920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04522" y="9258300"/>
            <a:ext cx="2854007" cy="804311"/>
          </a:xfrm>
          <a:custGeom>
            <a:avLst/>
            <a:gdLst/>
            <a:ahLst/>
            <a:cxnLst/>
            <a:rect l="l" t="t" r="r" b="b"/>
            <a:pathLst>
              <a:path w="2854007" h="804311">
                <a:moveTo>
                  <a:pt x="0" y="0"/>
                </a:moveTo>
                <a:lnTo>
                  <a:pt x="2854006" y="0"/>
                </a:lnTo>
                <a:lnTo>
                  <a:pt x="2854006" y="804311"/>
                </a:lnTo>
                <a:lnTo>
                  <a:pt x="0" y="80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87577" y="1794561"/>
            <a:ext cx="7253562" cy="5120481"/>
          </a:xfrm>
          <a:custGeom>
            <a:avLst/>
            <a:gdLst/>
            <a:ahLst/>
            <a:cxnLst/>
            <a:rect l="l" t="t" r="r" b="b"/>
            <a:pathLst>
              <a:path w="7253562" h="5120481">
                <a:moveTo>
                  <a:pt x="0" y="0"/>
                </a:moveTo>
                <a:lnTo>
                  <a:pt x="7253561" y="0"/>
                </a:lnTo>
                <a:lnTo>
                  <a:pt x="7253561" y="5120481"/>
                </a:lnTo>
                <a:lnTo>
                  <a:pt x="0" y="512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5" r="-2018" b="-403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55488" y="6044745"/>
            <a:ext cx="9801401" cy="2387882"/>
          </a:xfrm>
          <a:custGeom>
            <a:avLst/>
            <a:gdLst/>
            <a:ahLst/>
            <a:cxnLst/>
            <a:rect l="l" t="t" r="r" b="b"/>
            <a:pathLst>
              <a:path w="9801401" h="2387882">
                <a:moveTo>
                  <a:pt x="0" y="0"/>
                </a:moveTo>
                <a:lnTo>
                  <a:pt x="9801400" y="0"/>
                </a:lnTo>
                <a:lnTo>
                  <a:pt x="9801400" y="2387882"/>
                </a:lnTo>
                <a:lnTo>
                  <a:pt x="0" y="2387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4414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172576"/>
            <a:ext cx="9119440" cy="78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9" lvl="1" indent="-248284" algn="l">
              <a:lnSpc>
                <a:spcPts val="3219"/>
              </a:lnSpc>
              <a:buFont typeface="Arial"/>
              <a:buChar char="•"/>
            </a:pPr>
            <a:r>
              <a:rPr lang="en-US" sz="229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Source:  </a:t>
            </a:r>
            <a:r>
              <a:rPr lang="en-US" sz="22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The dataset contains customer response to a policy offer.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9175" y="9486666"/>
            <a:ext cx="13656325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CONFIDENTIAL: The information in this document belongs to Boston Institute of Analytics LLC. Any unauthorized sharing of this</a:t>
            </a:r>
          </a:p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 is prohibited and subject to legal action under breach of IP and confidentiality clauses.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9175" y="3223231"/>
            <a:ext cx="9128965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9" lvl="1" indent="-248284" algn="l">
              <a:lnSpc>
                <a:spcPts val="3219"/>
              </a:lnSpc>
              <a:buFont typeface="Arial"/>
              <a:buChar char="•"/>
            </a:pPr>
            <a:r>
              <a:rPr lang="en-US" sz="229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Number of records</a:t>
            </a:r>
            <a:r>
              <a:rPr lang="en-US" sz="22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: 381,109 records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869661"/>
            <a:ext cx="9119440" cy="78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9" lvl="1" indent="-248284" algn="l">
              <a:lnSpc>
                <a:spcPts val="3219"/>
              </a:lnSpc>
              <a:buFont typeface="Arial"/>
              <a:buChar char="•"/>
            </a:pPr>
            <a:r>
              <a:rPr lang="en-US" sz="229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Number of features</a:t>
            </a:r>
            <a:r>
              <a:rPr lang="en-US" sz="22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: Includes Demographics like: Age, Gender, Region.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9175" y="4916142"/>
            <a:ext cx="9128965" cy="78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9" lvl="1" indent="-248284" algn="l">
              <a:lnSpc>
                <a:spcPts val="3219"/>
              </a:lnSpc>
              <a:buFont typeface="Arial"/>
              <a:buChar char="•"/>
            </a:pPr>
            <a:r>
              <a:rPr lang="en-US" sz="229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 Variable</a:t>
            </a:r>
            <a:r>
              <a:rPr lang="en-US" sz="22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: Customer Response: Contains Binary values (0,1) indicates if a customer is interested or not.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3322" y="490220"/>
            <a:ext cx="6171111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28635" y="9258300"/>
            <a:ext cx="2542163" cy="804311"/>
          </a:xfrm>
          <a:custGeom>
            <a:avLst/>
            <a:gdLst/>
            <a:ahLst/>
            <a:cxnLst/>
            <a:rect l="l" t="t" r="r" b="b"/>
            <a:pathLst>
              <a:path w="2542163" h="804311">
                <a:moveTo>
                  <a:pt x="0" y="0"/>
                </a:moveTo>
                <a:lnTo>
                  <a:pt x="2542163" y="0"/>
                </a:lnTo>
                <a:lnTo>
                  <a:pt x="2542163" y="804311"/>
                </a:lnTo>
                <a:lnTo>
                  <a:pt x="0" y="80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33" r="-613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12109" y="1060450"/>
            <a:ext cx="5347191" cy="3825875"/>
          </a:xfrm>
          <a:custGeom>
            <a:avLst/>
            <a:gdLst/>
            <a:ahLst/>
            <a:cxnLst/>
            <a:rect l="l" t="t" r="r" b="b"/>
            <a:pathLst>
              <a:path w="5347191" h="3825875">
                <a:moveTo>
                  <a:pt x="0" y="0"/>
                </a:moveTo>
                <a:lnTo>
                  <a:pt x="5347191" y="0"/>
                </a:lnTo>
                <a:lnTo>
                  <a:pt x="5347191" y="3825875"/>
                </a:lnTo>
                <a:lnTo>
                  <a:pt x="0" y="3825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00" r="-1339" b="-564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5558574"/>
            <a:ext cx="4477582" cy="3170352"/>
          </a:xfrm>
          <a:custGeom>
            <a:avLst/>
            <a:gdLst/>
            <a:ahLst/>
            <a:cxnLst/>
            <a:rect l="l" t="t" r="r" b="b"/>
            <a:pathLst>
              <a:path w="4477582" h="3170352">
                <a:moveTo>
                  <a:pt x="0" y="0"/>
                </a:moveTo>
                <a:lnTo>
                  <a:pt x="4477582" y="0"/>
                </a:lnTo>
                <a:lnTo>
                  <a:pt x="4477582" y="3170352"/>
                </a:lnTo>
                <a:lnTo>
                  <a:pt x="0" y="31703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377" t="-8465" r="-2150" b="-5860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283509" y="5529148"/>
            <a:ext cx="4738056" cy="3170352"/>
          </a:xfrm>
          <a:custGeom>
            <a:avLst/>
            <a:gdLst/>
            <a:ahLst/>
            <a:cxnLst/>
            <a:rect l="l" t="t" r="r" b="b"/>
            <a:pathLst>
              <a:path w="4738056" h="3170352">
                <a:moveTo>
                  <a:pt x="0" y="0"/>
                </a:moveTo>
                <a:lnTo>
                  <a:pt x="4738055" y="0"/>
                </a:lnTo>
                <a:lnTo>
                  <a:pt x="4738055" y="3170352"/>
                </a:lnTo>
                <a:lnTo>
                  <a:pt x="0" y="31703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74" t="-2869" r="-287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225959" y="5558574"/>
            <a:ext cx="5033341" cy="3170352"/>
          </a:xfrm>
          <a:custGeom>
            <a:avLst/>
            <a:gdLst/>
            <a:ahLst/>
            <a:cxnLst/>
            <a:rect l="l" t="t" r="r" b="b"/>
            <a:pathLst>
              <a:path w="5033341" h="3170352">
                <a:moveTo>
                  <a:pt x="0" y="0"/>
                </a:moveTo>
                <a:lnTo>
                  <a:pt x="5033341" y="0"/>
                </a:lnTo>
                <a:lnTo>
                  <a:pt x="5033341" y="3170352"/>
                </a:lnTo>
                <a:lnTo>
                  <a:pt x="0" y="31703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83" t="-8603" r="-812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19175" y="9486666"/>
            <a:ext cx="13656325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CONFIDENTIAL: The information in this document belongs to Boston Institute of Analytics LLC. Any unauthorized sharing of this</a:t>
            </a:r>
          </a:p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 is prohibited and subject to legal action under breach of IP and confidentiality clauses.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366802"/>
            <a:ext cx="6147974" cy="189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vs Target: 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Age vs Response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Gender vs Response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Vehicle Damage vs Response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85630" y="4848225"/>
            <a:ext cx="431326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Response Rate Distribution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46461" y="8758238"/>
            <a:ext cx="264206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 vs Response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76674" y="8758238"/>
            <a:ext cx="295172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Gender vs Response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48483" y="8758238"/>
            <a:ext cx="405966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Vehicle Damage vs Response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43322" y="490220"/>
            <a:ext cx="11252986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(EDA)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28635" y="9258300"/>
            <a:ext cx="2542163" cy="804311"/>
          </a:xfrm>
          <a:custGeom>
            <a:avLst/>
            <a:gdLst/>
            <a:ahLst/>
            <a:cxnLst/>
            <a:rect l="l" t="t" r="r" b="b"/>
            <a:pathLst>
              <a:path w="2542163" h="804311">
                <a:moveTo>
                  <a:pt x="0" y="0"/>
                </a:moveTo>
                <a:lnTo>
                  <a:pt x="2542163" y="0"/>
                </a:lnTo>
                <a:lnTo>
                  <a:pt x="2542163" y="804311"/>
                </a:lnTo>
                <a:lnTo>
                  <a:pt x="0" y="80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33" r="-61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968828" y="-167985"/>
            <a:ext cx="9641133" cy="10651386"/>
            <a:chOff x="0" y="0"/>
            <a:chExt cx="2539228" cy="28053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39228" cy="2805303"/>
            </a:xfrm>
            <a:custGeom>
              <a:avLst/>
              <a:gdLst/>
              <a:ahLst/>
              <a:cxnLst/>
              <a:rect l="l" t="t" r="r" b="b"/>
              <a:pathLst>
                <a:path w="2539228" h="2805303">
                  <a:moveTo>
                    <a:pt x="0" y="0"/>
                  </a:moveTo>
                  <a:lnTo>
                    <a:pt x="2539228" y="0"/>
                  </a:lnTo>
                  <a:lnTo>
                    <a:pt x="2539228" y="2805303"/>
                  </a:lnTo>
                  <a:lnTo>
                    <a:pt x="0" y="2805303"/>
                  </a:lnTo>
                  <a:close/>
                </a:path>
              </a:pathLst>
            </a:custGeom>
            <a:solidFill>
              <a:srgbClr val="1D1B5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539228" cy="28624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708" y="9258300"/>
            <a:ext cx="2853690" cy="803910"/>
          </a:xfrm>
          <a:custGeom>
            <a:avLst/>
            <a:gdLst/>
            <a:ahLst/>
            <a:cxnLst/>
            <a:rect l="l" t="t" r="r" b="b"/>
            <a:pathLst>
              <a:path w="2853690" h="803910">
                <a:moveTo>
                  <a:pt x="0" y="0"/>
                </a:moveTo>
                <a:lnTo>
                  <a:pt x="2853690" y="0"/>
                </a:lnTo>
                <a:lnTo>
                  <a:pt x="2853690" y="803910"/>
                </a:lnTo>
                <a:lnTo>
                  <a:pt x="0" y="803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424" b="-1907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144000" y="2758699"/>
            <a:ext cx="8896300" cy="4769602"/>
          </a:xfrm>
          <a:custGeom>
            <a:avLst/>
            <a:gdLst/>
            <a:ahLst/>
            <a:cxnLst/>
            <a:rect l="l" t="t" r="r" b="b"/>
            <a:pathLst>
              <a:path w="8896300" h="4769602">
                <a:moveTo>
                  <a:pt x="0" y="0"/>
                </a:moveTo>
                <a:lnTo>
                  <a:pt x="8896300" y="0"/>
                </a:lnTo>
                <a:lnTo>
                  <a:pt x="8896300" y="4769602"/>
                </a:lnTo>
                <a:lnTo>
                  <a:pt x="0" y="4769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64" t="-739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19175" y="9486666"/>
            <a:ext cx="13656325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CONFIDENTIAL: The information in this document belongs to Boston Institu</a:t>
            </a:r>
            <a:r>
              <a:rPr lang="en-US" sz="17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 of Analytics LLC. Any unauthorized sharing of this</a:t>
            </a:r>
          </a:p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 is prohibited and subject to legal action under breach of IP and con</a:t>
            </a:r>
            <a:r>
              <a:rPr lang="en-US" sz="17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fidentiality clauses.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5307" y="1643725"/>
            <a:ext cx="8225465" cy="743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Drivers of Response: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Previously_Insured (-0.34) negatively impacts Response, meaning previously insured customers are less likely to respond.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Policy_Sales_Channel (-0.14) and Age (0.11) show weak correlations with Response.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Relationships: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Age and Policy_Sales_Channel (-0.58) strongly negatively correlate, indicating older customers interact less with certain sales channels.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Previously_Insured and Policy_Sales_Channel (0.22) show a mild positive correlation.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Weak Correlations: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Annual_Premium, Driving_License, Region_Code, and Vintage (~0.00 to 0.02) have little impact on Response.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1D1B58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3322" y="490220"/>
            <a:ext cx="7668668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Correlation Heatmap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04522" y="9258300"/>
            <a:ext cx="2854007" cy="804311"/>
          </a:xfrm>
          <a:custGeom>
            <a:avLst/>
            <a:gdLst/>
            <a:ahLst/>
            <a:cxnLst/>
            <a:rect l="l" t="t" r="r" b="b"/>
            <a:pathLst>
              <a:path w="2854007" h="804311">
                <a:moveTo>
                  <a:pt x="0" y="0"/>
                </a:moveTo>
                <a:lnTo>
                  <a:pt x="2854006" y="0"/>
                </a:lnTo>
                <a:lnTo>
                  <a:pt x="2854006" y="804311"/>
                </a:lnTo>
                <a:lnTo>
                  <a:pt x="0" y="80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9175" y="6512461"/>
            <a:ext cx="11293076" cy="799686"/>
          </a:xfrm>
          <a:custGeom>
            <a:avLst/>
            <a:gdLst/>
            <a:ahLst/>
            <a:cxnLst/>
            <a:rect l="l" t="t" r="r" b="b"/>
            <a:pathLst>
              <a:path w="11293076" h="799686">
                <a:moveTo>
                  <a:pt x="0" y="0"/>
                </a:moveTo>
                <a:lnTo>
                  <a:pt x="11293076" y="0"/>
                </a:lnTo>
                <a:lnTo>
                  <a:pt x="11293076" y="799685"/>
                </a:lnTo>
                <a:lnTo>
                  <a:pt x="0" y="7996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687" b="-40313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7664571"/>
            <a:ext cx="11293076" cy="650304"/>
          </a:xfrm>
          <a:custGeom>
            <a:avLst/>
            <a:gdLst/>
            <a:ahLst/>
            <a:cxnLst/>
            <a:rect l="l" t="t" r="r" b="b"/>
            <a:pathLst>
              <a:path w="11293076" h="650304">
                <a:moveTo>
                  <a:pt x="0" y="0"/>
                </a:moveTo>
                <a:lnTo>
                  <a:pt x="11293076" y="0"/>
                </a:lnTo>
                <a:lnTo>
                  <a:pt x="11293076" y="650305"/>
                </a:lnTo>
                <a:lnTo>
                  <a:pt x="0" y="6503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04" t="-530515" r="-1304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595287"/>
            <a:ext cx="16230600" cy="94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9"/>
              </a:lnSpc>
            </a:pPr>
            <a:r>
              <a:rPr lang="en-US" sz="2756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Scaling:</a:t>
            </a:r>
          </a:p>
          <a:p>
            <a:pPr algn="l">
              <a:lnSpc>
                <a:spcPts val="3859"/>
              </a:lnSpc>
            </a:pP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• Used </a:t>
            </a:r>
            <a:r>
              <a:rPr lang="en-US" sz="2756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Normalization (Min-Max scaling) </a:t>
            </a: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for numerical features.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853171"/>
            <a:ext cx="16230600" cy="143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9"/>
              </a:lnSpc>
            </a:pPr>
            <a:r>
              <a:rPr lang="en-US" sz="2756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Encoding Categorical Variables:</a:t>
            </a:r>
          </a:p>
          <a:p>
            <a:pPr marL="595168" lvl="1" indent="-297584" algn="l">
              <a:lnSpc>
                <a:spcPts val="3859"/>
              </a:lnSpc>
              <a:buFont typeface="Arial"/>
              <a:buChar char="•"/>
            </a:pP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Used </a:t>
            </a:r>
            <a:r>
              <a:rPr lang="en-US" sz="2756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One-Hot Encoding </a:t>
            </a: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for nominal categorical features.</a:t>
            </a:r>
          </a:p>
          <a:p>
            <a:pPr marL="595168" lvl="1" indent="-297584" algn="l">
              <a:lnSpc>
                <a:spcPts val="3859"/>
              </a:lnSpc>
              <a:buFont typeface="Arial"/>
              <a:buChar char="•"/>
            </a:pP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Applied </a:t>
            </a:r>
            <a:r>
              <a:rPr lang="en-US" sz="2756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Label Encoding </a:t>
            </a: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for ordinal features.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9175" y="9486666"/>
            <a:ext cx="13656325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CONFIDENTIAL: The information in this document belongs to Boston Institute of Analytics LLC. Any unauthorized sharing of this</a:t>
            </a:r>
          </a:p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 is prohibited and subject to legal action under breach of IP and confidentiality clauses.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9175" y="4849242"/>
            <a:ext cx="16240125" cy="1310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9"/>
              </a:lnSpc>
            </a:pPr>
            <a:r>
              <a:rPr lang="en-US" sz="2756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Handling Class Imbalance:</a:t>
            </a:r>
          </a:p>
          <a:p>
            <a:pPr algn="l">
              <a:lnSpc>
                <a:spcPts val="3859"/>
              </a:lnSpc>
            </a:pP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• Used </a:t>
            </a:r>
            <a:r>
              <a:rPr lang="en-US" sz="2756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SMOTE (Synthetic Minority Over-Sampling Technique) </a:t>
            </a: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to balance response classes.</a:t>
            </a:r>
          </a:p>
          <a:p>
            <a:pPr algn="l">
              <a:lnSpc>
                <a:spcPts val="2843"/>
              </a:lnSpc>
            </a:pPr>
            <a:endParaRPr lang="en-US" sz="2756">
              <a:solidFill>
                <a:srgbClr val="1D1B58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3322" y="490220"/>
            <a:ext cx="7104016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Preprocessing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3322" y="490220"/>
            <a:ext cx="6395150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Selection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111175"/>
            <a:ext cx="15741013" cy="639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1"/>
              </a:lnSpc>
            </a:pPr>
            <a:r>
              <a:rPr lang="en-US" sz="2822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Machine Learning Models Used:</a:t>
            </a:r>
          </a:p>
          <a:p>
            <a:pPr algn="l">
              <a:lnSpc>
                <a:spcPts val="3951"/>
              </a:lnSpc>
            </a:pPr>
            <a:endParaRPr lang="en-US" sz="2822" b="1">
              <a:solidFill>
                <a:srgbClr val="1D1B58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951"/>
              </a:lnSpc>
            </a:pPr>
            <a:r>
              <a:rPr lang="en-US" sz="2822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lang="en-US" sz="2822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Logistic Regression</a:t>
            </a:r>
            <a:r>
              <a:rPr lang="en-US" sz="2822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– Baseline model for interpretability.</a:t>
            </a:r>
          </a:p>
          <a:p>
            <a:pPr algn="l">
              <a:lnSpc>
                <a:spcPts val="3951"/>
              </a:lnSpc>
            </a:pPr>
            <a:endParaRPr lang="en-US" sz="2822">
              <a:solidFill>
                <a:srgbClr val="1D1B58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51"/>
              </a:lnSpc>
            </a:pPr>
            <a:r>
              <a:rPr lang="en-US" sz="2822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lang="en-US" sz="2822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</a:t>
            </a:r>
            <a:r>
              <a:rPr lang="en-US" sz="2822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– Ensemble method that reduces overfitting.</a:t>
            </a:r>
          </a:p>
          <a:p>
            <a:pPr algn="l">
              <a:lnSpc>
                <a:spcPts val="3951"/>
              </a:lnSpc>
            </a:pPr>
            <a:endParaRPr lang="en-US" sz="2822">
              <a:solidFill>
                <a:srgbClr val="1D1B58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51"/>
              </a:lnSpc>
            </a:pPr>
            <a:r>
              <a:rPr lang="en-US" sz="2822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lang="en-US" sz="2822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Extra Trees Classifier</a:t>
            </a:r>
            <a:r>
              <a:rPr lang="en-US" sz="2822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– More randomized than Random Forest for better generalization.</a:t>
            </a:r>
          </a:p>
          <a:p>
            <a:pPr algn="l">
              <a:lnSpc>
                <a:spcPts val="3951"/>
              </a:lnSpc>
            </a:pPr>
            <a:endParaRPr lang="en-US" sz="2822">
              <a:solidFill>
                <a:srgbClr val="1D1B58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51"/>
              </a:lnSpc>
            </a:pPr>
            <a:r>
              <a:rPr lang="en-US" sz="2822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4. </a:t>
            </a:r>
            <a:r>
              <a:rPr lang="en-US" sz="2822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Linear SVC (Support Vector Classifier)</a:t>
            </a:r>
            <a:r>
              <a:rPr lang="en-US" sz="2822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– Works well with high-dimensional data.</a:t>
            </a:r>
          </a:p>
          <a:p>
            <a:pPr algn="l">
              <a:lnSpc>
                <a:spcPts val="3951"/>
              </a:lnSpc>
            </a:pPr>
            <a:endParaRPr lang="en-US" sz="2822">
              <a:solidFill>
                <a:srgbClr val="1D1B58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51"/>
              </a:lnSpc>
            </a:pPr>
            <a:r>
              <a:rPr lang="en-US" sz="2822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5. </a:t>
            </a:r>
            <a:r>
              <a:rPr lang="en-US" sz="2822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AdaBoost (Adaptive Boosting)</a:t>
            </a:r>
            <a:r>
              <a:rPr lang="en-US" sz="2822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– Boosting technique that combines weak learners.</a:t>
            </a:r>
          </a:p>
          <a:p>
            <a:pPr algn="l">
              <a:lnSpc>
                <a:spcPts val="3951"/>
              </a:lnSpc>
            </a:pPr>
            <a:endParaRPr lang="en-US" sz="2822">
              <a:solidFill>
                <a:srgbClr val="1D1B58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51"/>
              </a:lnSpc>
            </a:pPr>
            <a:r>
              <a:rPr lang="en-US" sz="2822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6. </a:t>
            </a:r>
            <a:r>
              <a:rPr lang="en-US" sz="2822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XGBoost (Extreme Gradient Boosting)</a:t>
            </a:r>
            <a:r>
              <a:rPr lang="en-US" sz="2822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– High-performance boosting algorithm.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9175" y="9486666"/>
            <a:ext cx="13656325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CONFIDENTIAL: The information in this document belongs to Boston Institute of Analytics LLC. Any unauthorized sharing of this</a:t>
            </a:r>
          </a:p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 is prohibited and subject to legal action under breach of IP and confidentiality clauses.</a:t>
            </a:r>
          </a:p>
        </p:txBody>
      </p:sp>
      <p:sp>
        <p:nvSpPr>
          <p:cNvPr id="5" name="Freeform 5"/>
          <p:cNvSpPr/>
          <p:nvPr/>
        </p:nvSpPr>
        <p:spPr>
          <a:xfrm>
            <a:off x="14804522" y="9258300"/>
            <a:ext cx="2854007" cy="804311"/>
          </a:xfrm>
          <a:custGeom>
            <a:avLst/>
            <a:gdLst/>
            <a:ahLst/>
            <a:cxnLst/>
            <a:rect l="l" t="t" r="r" b="b"/>
            <a:pathLst>
              <a:path w="2854007" h="804311">
                <a:moveTo>
                  <a:pt x="0" y="0"/>
                </a:moveTo>
                <a:lnTo>
                  <a:pt x="2854006" y="0"/>
                </a:lnTo>
                <a:lnTo>
                  <a:pt x="2854006" y="804311"/>
                </a:lnTo>
                <a:lnTo>
                  <a:pt x="0" y="80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166176"/>
            <a:ext cx="12370668" cy="2496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0"/>
              </a:lnSpc>
            </a:pPr>
            <a:r>
              <a:rPr lang="en-US" sz="3093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These Models?</a:t>
            </a:r>
          </a:p>
          <a:p>
            <a:pPr algn="l">
              <a:lnSpc>
                <a:spcPts val="3910"/>
              </a:lnSpc>
            </a:pPr>
            <a:endParaRPr lang="en-US" sz="3093" b="1">
              <a:solidFill>
                <a:srgbClr val="1D1B58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910"/>
              </a:lnSpc>
            </a:pPr>
            <a:r>
              <a:rPr lang="en-US" sz="2793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Diversity</a:t>
            </a:r>
            <a:r>
              <a:rPr lang="en-US" sz="2793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: Combination of linear, tree-based, and boosting models.</a:t>
            </a:r>
          </a:p>
          <a:p>
            <a:pPr algn="l">
              <a:lnSpc>
                <a:spcPts val="3910"/>
              </a:lnSpc>
            </a:pPr>
            <a:r>
              <a:rPr lang="en-US" sz="2793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Performance</a:t>
            </a:r>
            <a:r>
              <a:rPr lang="en-US" sz="2793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: XGBoost and AdaBoost often provide higher accuracy.</a:t>
            </a:r>
          </a:p>
          <a:p>
            <a:pPr algn="l">
              <a:lnSpc>
                <a:spcPts val="3910"/>
              </a:lnSpc>
            </a:pPr>
            <a:r>
              <a:rPr lang="en-US" sz="2793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Efficiency</a:t>
            </a:r>
            <a:r>
              <a:rPr lang="en-US" sz="2793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: Random Forest and Extra Trees handle large datasets well.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9175" y="9486666"/>
            <a:ext cx="13656325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CONFIDENTIAL: The information in this document belongs to Boston Institute of Analytics LLC. Any unauthorized sharing of this</a:t>
            </a:r>
          </a:p>
          <a:p>
            <a:pPr algn="l">
              <a:lnSpc>
                <a:spcPts val="2380"/>
              </a:lnSpc>
            </a:pPr>
            <a:r>
              <a:rPr lang="en-US" sz="1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material is prohibited and subject to legal action under breach of IP and confidentiality clauses.</a:t>
            </a:r>
          </a:p>
        </p:txBody>
      </p:sp>
      <p:sp>
        <p:nvSpPr>
          <p:cNvPr id="4" name="Freeform 4"/>
          <p:cNvSpPr/>
          <p:nvPr/>
        </p:nvSpPr>
        <p:spPr>
          <a:xfrm>
            <a:off x="14804522" y="9258300"/>
            <a:ext cx="2854007" cy="804311"/>
          </a:xfrm>
          <a:custGeom>
            <a:avLst/>
            <a:gdLst/>
            <a:ahLst/>
            <a:cxnLst/>
            <a:rect l="l" t="t" r="r" b="b"/>
            <a:pathLst>
              <a:path w="2854007" h="804311">
                <a:moveTo>
                  <a:pt x="0" y="0"/>
                </a:moveTo>
                <a:lnTo>
                  <a:pt x="2854006" y="0"/>
                </a:lnTo>
                <a:lnTo>
                  <a:pt x="2854006" y="804311"/>
                </a:lnTo>
                <a:lnTo>
                  <a:pt x="0" y="80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5324202"/>
            <a:ext cx="11673740" cy="246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79"/>
              </a:lnSpc>
            </a:pPr>
            <a:r>
              <a:rPr lang="en-US" sz="3056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Training Approach:</a:t>
            </a:r>
          </a:p>
          <a:p>
            <a:pPr algn="l">
              <a:lnSpc>
                <a:spcPts val="3859"/>
              </a:lnSpc>
            </a:pPr>
            <a:endParaRPr lang="en-US" sz="3056" b="1">
              <a:solidFill>
                <a:srgbClr val="1D1B58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59"/>
              </a:lnSpc>
            </a:pPr>
            <a:r>
              <a:rPr lang="en-US" sz="2756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Train-Test Split</a:t>
            </a: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: 80% training, 20% testing.</a:t>
            </a:r>
          </a:p>
          <a:p>
            <a:pPr algn="l">
              <a:lnSpc>
                <a:spcPts val="3859"/>
              </a:lnSpc>
            </a:pPr>
            <a:r>
              <a:rPr lang="en-US" sz="2756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SMOTE: </a:t>
            </a:r>
            <a:r>
              <a:rPr lang="en-US" sz="2756">
                <a:solidFill>
                  <a:srgbClr val="1D1B58"/>
                </a:solidFill>
                <a:latin typeface="Canva Sans"/>
                <a:ea typeface="Canva Sans"/>
                <a:cs typeface="Canva Sans"/>
                <a:sym typeface="Canva Sans"/>
              </a:rPr>
              <a:t> To imbalance the data and generate better accuracy for the model.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3322" y="490220"/>
            <a:ext cx="6395150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1D1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Selection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1541</Words>
  <Application>Microsoft Office PowerPoint</Application>
  <PresentationFormat>Custom</PresentationFormat>
  <Paragraphs>220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League Spartan</vt:lpstr>
      <vt:lpstr>Canva Sans Bold</vt:lpstr>
      <vt:lpstr>Canva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PPT_Insurance_Customer_Response_Prediction</dc:title>
  <cp:lastModifiedBy>Vedant Burande</cp:lastModifiedBy>
  <cp:revision>1</cp:revision>
  <dcterms:created xsi:type="dcterms:W3CDTF">2006-08-16T00:00:00Z</dcterms:created>
  <dcterms:modified xsi:type="dcterms:W3CDTF">2025-04-19T05:14:48Z</dcterms:modified>
  <dc:identifier>DAGiiSZRH1A</dc:identifier>
</cp:coreProperties>
</file>