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6FF9A-7156-42FB-B1DC-0E3F9BD92ECD}" type="datetimeFigureOut">
              <a:rPr lang="en-IN" smtClean="0"/>
              <a:t>07-12-2020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C15F8-CAF0-48F7-8D39-65C35A4263B7}" type="slidenum">
              <a:rPr lang="en-IN" smtClean="0"/>
              <a:t>‹#›</a:t>
            </a:fld>
            <a:endParaRPr lang="en-IN"/>
          </a:p>
        </p:txBody>
      </p:sp>
    </p:spTree>
    <p:extLst>
      <p:ext uri="{BB962C8B-B14F-4D97-AF65-F5344CB8AC3E}">
        <p14:creationId xmlns:p14="http://schemas.microsoft.com/office/powerpoint/2010/main" val="62554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39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982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578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15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639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58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528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134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473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696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102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099020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a:extLst>
              <a:ext uri="{FF2B5EF4-FFF2-40B4-BE49-F238E27FC236}">
                <a16:creationId xmlns:a16="http://schemas.microsoft.com/office/drawing/2014/main" id="{C8D7E66A-AD9C-41F4-9549-7EB578AB86E0}"/>
              </a:ext>
            </a:extLst>
          </p:cNvPr>
          <p:cNvPicPr>
            <a:picLocks noChangeAspect="1"/>
          </p:cNvPicPr>
          <p:nvPr/>
        </p:nvPicPr>
        <p:blipFill rotWithShape="1">
          <a:blip r:embed="rId2"/>
          <a:srcRect l="32137" r="11299" b="1"/>
          <a:stretch/>
        </p:blipFill>
        <p:spPr>
          <a:xfrm>
            <a:off x="3523488" y="10"/>
            <a:ext cx="8668512" cy="6857990"/>
          </a:xfrm>
          <a:prstGeom prst="rect">
            <a:avLst/>
          </a:prstGeom>
        </p:spPr>
      </p:pic>
      <p:sp>
        <p:nvSpPr>
          <p:cNvPr id="29"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173D6B-E66B-4F44-9EC8-531369BA8FFC}"/>
              </a:ext>
            </a:extLst>
          </p:cNvPr>
          <p:cNvSpPr>
            <a:spLocks noGrp="1"/>
          </p:cNvSpPr>
          <p:nvPr>
            <p:ph type="ctrTitle"/>
          </p:nvPr>
        </p:nvSpPr>
        <p:spPr>
          <a:xfrm>
            <a:off x="477981" y="701337"/>
            <a:ext cx="7570644" cy="1306970"/>
          </a:xfrm>
        </p:spPr>
        <p:txBody>
          <a:bodyPr anchor="b">
            <a:normAutofit/>
          </a:bodyPr>
          <a:lstStyle/>
          <a:p>
            <a:r>
              <a:rPr lang="en-IN" sz="4400" b="1" dirty="0"/>
              <a:t>Miro-Credit Defaulter Model</a:t>
            </a:r>
          </a:p>
        </p:txBody>
      </p:sp>
      <p:sp>
        <p:nvSpPr>
          <p:cNvPr id="3" name="Subtitle 2">
            <a:extLst>
              <a:ext uri="{FF2B5EF4-FFF2-40B4-BE49-F238E27FC236}">
                <a16:creationId xmlns:a16="http://schemas.microsoft.com/office/drawing/2014/main" id="{E8509821-5578-4B16-8118-D650BA8B1BC7}"/>
              </a:ext>
            </a:extLst>
          </p:cNvPr>
          <p:cNvSpPr>
            <a:spLocks noGrp="1"/>
          </p:cNvSpPr>
          <p:nvPr>
            <p:ph type="subTitle" idx="1"/>
          </p:nvPr>
        </p:nvSpPr>
        <p:spPr>
          <a:xfrm>
            <a:off x="477980" y="4872923"/>
            <a:ext cx="4023359" cy="968051"/>
          </a:xfrm>
        </p:spPr>
        <p:txBody>
          <a:bodyPr>
            <a:normAutofit lnSpcReduction="10000"/>
          </a:bodyPr>
          <a:lstStyle/>
          <a:p>
            <a:r>
              <a:rPr lang="en-IN" sz="2400" b="1" dirty="0"/>
              <a:t>By:</a:t>
            </a:r>
          </a:p>
          <a:p>
            <a:r>
              <a:rPr lang="en-IN" sz="2400" b="1" dirty="0"/>
              <a:t>Vedant Singh Shankar</a:t>
            </a:r>
          </a:p>
        </p:txBody>
      </p:sp>
      <p:sp>
        <p:nvSpPr>
          <p:cNvPr id="3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21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A053-6A4F-40A2-909C-C9720E6D7DDD}"/>
              </a:ext>
            </a:extLst>
          </p:cNvPr>
          <p:cNvSpPr>
            <a:spLocks noGrp="1"/>
          </p:cNvSpPr>
          <p:nvPr>
            <p:ph type="title"/>
          </p:nvPr>
        </p:nvSpPr>
        <p:spPr>
          <a:xfrm>
            <a:off x="1115568" y="150921"/>
            <a:ext cx="10168128" cy="534880"/>
          </a:xfrm>
        </p:spPr>
        <p:txBody>
          <a:bodyPr>
            <a:normAutofit/>
          </a:bodyPr>
          <a:lstStyle/>
          <a:p>
            <a:pPr algn="ctr"/>
            <a:r>
              <a:rPr lang="en-IN" sz="3200" b="1" dirty="0">
                <a:latin typeface="Calibri" panose="020F0502020204030204" pitchFamily="34" charset="0"/>
                <a:cs typeface="Calibri" panose="020F0502020204030204" pitchFamily="34" charset="0"/>
              </a:rPr>
              <a:t>Selection of Relevant Features by Mutual Information(MI)</a:t>
            </a:r>
          </a:p>
        </p:txBody>
      </p:sp>
      <p:sp>
        <p:nvSpPr>
          <p:cNvPr id="3" name="Content Placeholder 2">
            <a:extLst>
              <a:ext uri="{FF2B5EF4-FFF2-40B4-BE49-F238E27FC236}">
                <a16:creationId xmlns:a16="http://schemas.microsoft.com/office/drawing/2014/main" id="{6D49F5CD-6889-44CA-9E62-56F57B7E7D2F}"/>
              </a:ext>
            </a:extLst>
          </p:cNvPr>
          <p:cNvSpPr>
            <a:spLocks noGrp="1"/>
          </p:cNvSpPr>
          <p:nvPr>
            <p:ph idx="1"/>
          </p:nvPr>
        </p:nvSpPr>
        <p:spPr>
          <a:xfrm>
            <a:off x="1115568" y="816746"/>
            <a:ext cx="10168128" cy="5355454"/>
          </a:xfrm>
        </p:spPr>
        <p:txBody>
          <a:bodyPr>
            <a:normAutofit/>
          </a:bodyPr>
          <a:lstStyle/>
          <a:p>
            <a:pPr>
              <a:lnSpc>
                <a:spcPct val="150000"/>
              </a:lnSpc>
              <a:buFont typeface="Wingdings" panose="05000000000000000000" pitchFamily="2" charset="2"/>
              <a:buChar char="Ø"/>
            </a:pPr>
            <a:r>
              <a:rPr lang="en-IN" sz="2400" dirty="0">
                <a:latin typeface="Calibri" panose="020F0502020204030204" pitchFamily="34" charset="0"/>
                <a:cs typeface="Calibri" panose="020F0502020204030204" pitchFamily="34" charset="0"/>
              </a:rPr>
              <a:t>Before proceeding for further analysis, features that have low contribution or have low relevance in predicting the target variables(i.e., ‘Defaulter’ and ‘Non-Defaulter’) were discarded from the dataset.</a:t>
            </a:r>
          </a:p>
          <a:p>
            <a:pPr>
              <a:lnSpc>
                <a:spcPct val="150000"/>
              </a:lnSpc>
              <a:buFont typeface="Wingdings" panose="05000000000000000000" pitchFamily="2" charset="2"/>
              <a:buChar char="Ø"/>
            </a:pPr>
            <a:r>
              <a:rPr lang="en-IN" sz="2400" dirty="0">
                <a:latin typeface="Calibri" panose="020F0502020204030204" pitchFamily="34" charset="0"/>
                <a:cs typeface="Calibri" panose="020F0502020204030204" pitchFamily="34" charset="0"/>
              </a:rPr>
              <a:t> The one </a:t>
            </a:r>
            <a:r>
              <a:rPr lang="en-IN" sz="2400">
                <a:latin typeface="Calibri" panose="020F0502020204030204" pitchFamily="34" charset="0"/>
                <a:cs typeface="Calibri" panose="020F0502020204030204" pitchFamily="34" charset="0"/>
              </a:rPr>
              <a:t>of the method </a:t>
            </a:r>
            <a:r>
              <a:rPr lang="en-IN" sz="2400" dirty="0">
                <a:latin typeface="Calibri" panose="020F0502020204030204" pitchFamily="34" charset="0"/>
                <a:cs typeface="Calibri" panose="020F0502020204030204" pitchFamily="34" charset="0"/>
              </a:rPr>
              <a:t>used to score the features based on its importance towards target variable is </a:t>
            </a:r>
            <a:r>
              <a:rPr lang="en-IN" sz="2400" b="1" dirty="0">
                <a:latin typeface="Calibri" panose="020F0502020204030204" pitchFamily="34" charset="0"/>
                <a:cs typeface="Calibri" panose="020F0502020204030204" pitchFamily="34" charset="0"/>
              </a:rPr>
              <a:t>Mutual Information(MI).</a:t>
            </a:r>
          </a:p>
          <a:p>
            <a:pPr>
              <a:lnSpc>
                <a:spcPct val="150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mutual information (MI)</a:t>
            </a:r>
            <a:r>
              <a:rPr lang="en-IN" sz="2400" dirty="0">
                <a:effectLst/>
                <a:latin typeface="Calibri" panose="020F0502020204030204" pitchFamily="34" charset="0"/>
                <a:ea typeface="Calibri" panose="020F0502020204030204" pitchFamily="34" charset="0"/>
                <a:cs typeface="Times New Roman" panose="02020603050405020304" pitchFamily="18" charset="0"/>
              </a:rPr>
              <a:t> is a measure of the amount of information that one random variable has about another variable. This definition is useful within the context of feature selection because it gives a way to quantify the relevance of a feature subset with respect to the output variable.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416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FFD4AC-1BEB-4229-A3D9-A9C7AC806A9D}"/>
              </a:ext>
            </a:extLst>
          </p:cNvPr>
          <p:cNvPicPr/>
          <p:nvPr/>
        </p:nvPicPr>
        <p:blipFill>
          <a:blip r:embed="rId2"/>
          <a:stretch>
            <a:fillRect/>
          </a:stretch>
        </p:blipFill>
        <p:spPr>
          <a:xfrm>
            <a:off x="825623" y="150921"/>
            <a:ext cx="10768614" cy="5637306"/>
          </a:xfrm>
          <a:prstGeom prst="rect">
            <a:avLst/>
          </a:prstGeom>
        </p:spPr>
      </p:pic>
      <p:sp>
        <p:nvSpPr>
          <p:cNvPr id="3" name="TextBox 2">
            <a:extLst>
              <a:ext uri="{FF2B5EF4-FFF2-40B4-BE49-F238E27FC236}">
                <a16:creationId xmlns:a16="http://schemas.microsoft.com/office/drawing/2014/main" id="{BF9E0355-38BA-408B-835D-B48D5913A223}"/>
              </a:ext>
            </a:extLst>
          </p:cNvPr>
          <p:cNvSpPr txBox="1"/>
          <p:nvPr/>
        </p:nvSpPr>
        <p:spPr>
          <a:xfrm>
            <a:off x="988380" y="5788227"/>
            <a:ext cx="10813002"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Times New Roman" panose="02020603050405020304" pitchFamily="18" charset="0"/>
              </a:rPr>
              <a:t>W</a:t>
            </a:r>
            <a:r>
              <a:rPr lang="en-IN" sz="2400" dirty="0">
                <a:effectLst/>
                <a:latin typeface="Calibri" panose="020F0502020204030204" pitchFamily="34" charset="0"/>
                <a:ea typeface="Calibri" panose="020F0502020204030204" pitchFamily="34" charset="0"/>
                <a:cs typeface="Times New Roman" panose="02020603050405020304" pitchFamily="18" charset="0"/>
              </a:rPr>
              <a:t>e have discarded features having relatively lower feature importance, therefore, according to the above plot, we have discarded the last 12 features.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897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07E7A-C745-4801-84EF-D17ADA2272E8}"/>
              </a:ext>
            </a:extLst>
          </p:cNvPr>
          <p:cNvPicPr/>
          <p:nvPr/>
        </p:nvPicPr>
        <p:blipFill>
          <a:blip r:embed="rId2"/>
          <a:stretch>
            <a:fillRect/>
          </a:stretch>
        </p:blipFill>
        <p:spPr>
          <a:xfrm>
            <a:off x="142043" y="149314"/>
            <a:ext cx="5953957" cy="3996558"/>
          </a:xfrm>
          <a:prstGeom prst="rect">
            <a:avLst/>
          </a:prstGeom>
        </p:spPr>
      </p:pic>
      <p:pic>
        <p:nvPicPr>
          <p:cNvPr id="3" name="Picture 2">
            <a:extLst>
              <a:ext uri="{FF2B5EF4-FFF2-40B4-BE49-F238E27FC236}">
                <a16:creationId xmlns:a16="http://schemas.microsoft.com/office/drawing/2014/main" id="{51C418B0-6FA2-4C33-BFE6-65DA8A9DCB69}"/>
              </a:ext>
            </a:extLst>
          </p:cNvPr>
          <p:cNvPicPr/>
          <p:nvPr/>
        </p:nvPicPr>
        <p:blipFill>
          <a:blip r:embed="rId3"/>
          <a:stretch>
            <a:fillRect/>
          </a:stretch>
        </p:blipFill>
        <p:spPr>
          <a:xfrm>
            <a:off x="6019060" y="190066"/>
            <a:ext cx="6172940" cy="3854515"/>
          </a:xfrm>
          <a:prstGeom prst="rect">
            <a:avLst/>
          </a:prstGeom>
        </p:spPr>
      </p:pic>
      <p:sp>
        <p:nvSpPr>
          <p:cNvPr id="4" name="TextBox 3">
            <a:extLst>
              <a:ext uri="{FF2B5EF4-FFF2-40B4-BE49-F238E27FC236}">
                <a16:creationId xmlns:a16="http://schemas.microsoft.com/office/drawing/2014/main" id="{29B2E7D0-D84E-4161-952B-102D416F5670}"/>
              </a:ext>
            </a:extLst>
          </p:cNvPr>
          <p:cNvSpPr txBox="1"/>
          <p:nvPr/>
        </p:nvSpPr>
        <p:spPr>
          <a:xfrm>
            <a:off x="485313" y="4862027"/>
            <a:ext cx="11594237" cy="184665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According to above plots of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daily_decr90</a:t>
            </a:r>
            <a:r>
              <a:rPr lang="en-IN" sz="2400" dirty="0">
                <a:effectLst/>
                <a:latin typeface="Calibri" panose="020F0502020204030204" pitchFamily="34" charset="0"/>
                <a:ea typeface="Calibri" panose="020F0502020204030204" pitchFamily="34" charset="0"/>
                <a:cs typeface="Times New Roman" panose="02020603050405020304" pitchFamily="18" charset="0"/>
              </a:rPr>
              <a:t>(i.e.,</a:t>
            </a: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Daily amount spent from main account, averaged over last 90 days</a:t>
            </a:r>
            <a:r>
              <a:rPr lang="en-IN" sz="2400" dirty="0">
                <a:effectLst/>
                <a:latin typeface="Calibri" panose="020F0502020204030204" pitchFamily="34" charset="0"/>
                <a:ea typeface="Calibri" panose="020F0502020204030204" pitchFamily="34" charset="0"/>
                <a:cs typeface="Times New Roman" panose="02020603050405020304" pitchFamily="18" charset="0"/>
              </a:rPr>
              <a:t>), we can conclude that, majority of customers that are defaulters are within the range of 50,000 Indonesian rupiah, in other words, defaulters usually tend to spend less from their main account.</a:t>
            </a:r>
          </a:p>
          <a:p>
            <a:endParaRPr lang="en-IN" dirty="0"/>
          </a:p>
        </p:txBody>
      </p:sp>
      <p:sp>
        <p:nvSpPr>
          <p:cNvPr id="5" name="TextBox 4">
            <a:extLst>
              <a:ext uri="{FF2B5EF4-FFF2-40B4-BE49-F238E27FC236}">
                <a16:creationId xmlns:a16="http://schemas.microsoft.com/office/drawing/2014/main" id="{E8DD7557-79B6-440B-AF1C-C1211A4081ED}"/>
              </a:ext>
            </a:extLst>
          </p:cNvPr>
          <p:cNvSpPr txBox="1"/>
          <p:nvPr/>
        </p:nvSpPr>
        <p:spPr>
          <a:xfrm>
            <a:off x="1686757" y="4044581"/>
            <a:ext cx="3568824" cy="646331"/>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Distribution plot of daily_decr90</a:t>
            </a:r>
          </a:p>
          <a:p>
            <a:endParaRPr lang="en-IN" dirty="0"/>
          </a:p>
        </p:txBody>
      </p:sp>
      <p:sp>
        <p:nvSpPr>
          <p:cNvPr id="6" name="TextBox 5">
            <a:extLst>
              <a:ext uri="{FF2B5EF4-FFF2-40B4-BE49-F238E27FC236}">
                <a16:creationId xmlns:a16="http://schemas.microsoft.com/office/drawing/2014/main" id="{51EC68BC-4A43-403E-8027-BEDF7598CA66}"/>
              </a:ext>
            </a:extLst>
          </p:cNvPr>
          <p:cNvSpPr txBox="1"/>
          <p:nvPr/>
        </p:nvSpPr>
        <p:spPr>
          <a:xfrm>
            <a:off x="8123068" y="4003829"/>
            <a:ext cx="3305453" cy="646331"/>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1-D Scatterplot of daily_decr90</a:t>
            </a:r>
          </a:p>
          <a:p>
            <a:endParaRPr lang="en-IN" dirty="0"/>
          </a:p>
        </p:txBody>
      </p:sp>
    </p:spTree>
    <p:extLst>
      <p:ext uri="{BB962C8B-B14F-4D97-AF65-F5344CB8AC3E}">
        <p14:creationId xmlns:p14="http://schemas.microsoft.com/office/powerpoint/2010/main" val="180363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8C69C7-1B1F-4402-AEEC-05C253F368DC}"/>
              </a:ext>
            </a:extLst>
          </p:cNvPr>
          <p:cNvPicPr/>
          <p:nvPr/>
        </p:nvPicPr>
        <p:blipFill>
          <a:blip r:embed="rId2"/>
          <a:stretch>
            <a:fillRect/>
          </a:stretch>
        </p:blipFill>
        <p:spPr>
          <a:xfrm>
            <a:off x="1864311" y="727969"/>
            <a:ext cx="7519386" cy="3595457"/>
          </a:xfrm>
          <a:prstGeom prst="rect">
            <a:avLst/>
          </a:prstGeom>
        </p:spPr>
      </p:pic>
      <p:sp>
        <p:nvSpPr>
          <p:cNvPr id="3" name="TextBox 2">
            <a:extLst>
              <a:ext uri="{FF2B5EF4-FFF2-40B4-BE49-F238E27FC236}">
                <a16:creationId xmlns:a16="http://schemas.microsoft.com/office/drawing/2014/main" id="{E16CBE4F-F55F-467C-A1EB-5AF06F172EE8}"/>
              </a:ext>
            </a:extLst>
          </p:cNvPr>
          <p:cNvSpPr txBox="1"/>
          <p:nvPr/>
        </p:nvSpPr>
        <p:spPr>
          <a:xfrm>
            <a:off x="3844032" y="80679"/>
            <a:ext cx="5397623" cy="800219"/>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Target variable distribution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573AD16-986C-4422-811B-F406954967BB}"/>
              </a:ext>
            </a:extLst>
          </p:cNvPr>
          <p:cNvSpPr txBox="1"/>
          <p:nvPr/>
        </p:nvSpPr>
        <p:spPr>
          <a:xfrm>
            <a:off x="452761" y="4669654"/>
            <a:ext cx="11079332"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Times New Roman" panose="02020603050405020304" pitchFamily="18" charset="0"/>
              </a:rPr>
              <a:t>W</a:t>
            </a:r>
            <a:r>
              <a:rPr lang="en-IN" sz="2400" dirty="0">
                <a:effectLst/>
                <a:latin typeface="Calibri" panose="020F0502020204030204" pitchFamily="34" charset="0"/>
                <a:ea typeface="Calibri" panose="020F0502020204030204" pitchFamily="34" charset="0"/>
                <a:cs typeface="Times New Roman" panose="02020603050405020304" pitchFamily="18" charset="0"/>
              </a:rPr>
              <a:t>e see that our target variable is highly imbalanced, with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Non-Defaulter’</a:t>
            </a:r>
            <a:r>
              <a:rPr lang="en-IN" sz="2400" dirty="0">
                <a:effectLst/>
                <a:latin typeface="Calibri" panose="020F0502020204030204" pitchFamily="34" charset="0"/>
                <a:ea typeface="Calibri" panose="020F0502020204030204" pitchFamily="34" charset="0"/>
                <a:cs typeface="Times New Roman" panose="02020603050405020304" pitchFamily="18" charset="0"/>
              </a:rPr>
              <a:t> class being almost 7 times more than the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Defaulter</a:t>
            </a:r>
            <a:r>
              <a:rPr lang="en-IN" sz="2400" dirty="0">
                <a:effectLst/>
                <a:latin typeface="Calibri" panose="020F0502020204030204" pitchFamily="34" charset="0"/>
                <a:ea typeface="Calibri" panose="020F0502020204030204" pitchFamily="34" charset="0"/>
                <a:cs typeface="Times New Roman" panose="02020603050405020304" pitchFamily="18" charset="0"/>
              </a:rPr>
              <a:t>’ class. Therefore, to treat this data imbalance problem, we have applied oversampling technique known as </a:t>
            </a:r>
            <a:r>
              <a:rPr lang="en-IN" sz="24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Synthetic</a:t>
            </a: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Minority </a:t>
            </a:r>
            <a:r>
              <a:rPr lang="en-IN" sz="24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Oversampling</a:t>
            </a: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Technique (</a:t>
            </a:r>
            <a:r>
              <a:rPr lang="en-IN" sz="24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SMOTE</a:t>
            </a: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IN" sz="2400" dirty="0"/>
          </a:p>
        </p:txBody>
      </p:sp>
    </p:spTree>
    <p:extLst>
      <p:ext uri="{BB962C8B-B14F-4D97-AF65-F5344CB8AC3E}">
        <p14:creationId xmlns:p14="http://schemas.microsoft.com/office/powerpoint/2010/main" val="403663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8D96A1-476E-4D49-83BD-A5FE2F0F031C}"/>
              </a:ext>
            </a:extLst>
          </p:cNvPr>
          <p:cNvPicPr/>
          <p:nvPr/>
        </p:nvPicPr>
        <p:blipFill>
          <a:blip r:embed="rId2"/>
          <a:stretch>
            <a:fillRect/>
          </a:stretch>
        </p:blipFill>
        <p:spPr>
          <a:xfrm>
            <a:off x="1651247" y="133165"/>
            <a:ext cx="8131945" cy="4500979"/>
          </a:xfrm>
          <a:prstGeom prst="rect">
            <a:avLst/>
          </a:prstGeom>
        </p:spPr>
      </p:pic>
      <p:sp>
        <p:nvSpPr>
          <p:cNvPr id="3" name="TextBox 2">
            <a:extLst>
              <a:ext uri="{FF2B5EF4-FFF2-40B4-BE49-F238E27FC236}">
                <a16:creationId xmlns:a16="http://schemas.microsoft.com/office/drawing/2014/main" id="{117649E3-E2D2-4C63-B4F3-199885B1B01E}"/>
              </a:ext>
            </a:extLst>
          </p:cNvPr>
          <p:cNvSpPr txBox="1"/>
          <p:nvPr/>
        </p:nvSpPr>
        <p:spPr>
          <a:xfrm>
            <a:off x="452761" y="4811696"/>
            <a:ext cx="11487705"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From above plot, we see that, for July and June month, the probability difference is not significant to come to a conclusion, however, during August month it is quite surprising to see no default cases reported. This could either be due to no availability of micro-credit services during this month or no record of the default case.</a:t>
            </a:r>
            <a:endParaRPr lang="en-IN" sz="2400" dirty="0"/>
          </a:p>
        </p:txBody>
      </p:sp>
    </p:spTree>
    <p:extLst>
      <p:ext uri="{BB962C8B-B14F-4D97-AF65-F5344CB8AC3E}">
        <p14:creationId xmlns:p14="http://schemas.microsoft.com/office/powerpoint/2010/main" val="5468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B679F-8DD8-4E9B-96C5-EF47E0E793C5}"/>
              </a:ext>
            </a:extLst>
          </p:cNvPr>
          <p:cNvSpPr txBox="1"/>
          <p:nvPr/>
        </p:nvSpPr>
        <p:spPr>
          <a:xfrm>
            <a:off x="2370339" y="195310"/>
            <a:ext cx="8131945" cy="584775"/>
          </a:xfrm>
          <a:prstGeom prst="rect">
            <a:avLst/>
          </a:prstGeom>
          <a:noFill/>
        </p:spPr>
        <p:txBody>
          <a:bodyPr wrap="square" rtlCol="0">
            <a:spAutoFit/>
          </a:bodyPr>
          <a:lstStyle/>
          <a:p>
            <a:r>
              <a:rPr lang="en-IN" sz="3200" b="1" dirty="0">
                <a:latin typeface="Calibri" panose="020F0502020204030204" pitchFamily="34" charset="0"/>
                <a:cs typeface="Calibri" panose="020F0502020204030204" pitchFamily="34" charset="0"/>
              </a:rPr>
              <a:t>Method of Handling Outliers and Skewed Data</a:t>
            </a:r>
          </a:p>
        </p:txBody>
      </p:sp>
      <p:sp>
        <p:nvSpPr>
          <p:cNvPr id="4" name="TextBox 3">
            <a:extLst>
              <a:ext uri="{FF2B5EF4-FFF2-40B4-BE49-F238E27FC236}">
                <a16:creationId xmlns:a16="http://schemas.microsoft.com/office/drawing/2014/main" id="{E3AE3F62-FD54-4785-96D0-5781C21DB5B7}"/>
              </a:ext>
            </a:extLst>
          </p:cNvPr>
          <p:cNvSpPr txBox="1"/>
          <p:nvPr/>
        </p:nvSpPr>
        <p:spPr>
          <a:xfrm>
            <a:off x="550415" y="905244"/>
            <a:ext cx="11727402" cy="5123647"/>
          </a:xfrm>
          <a:prstGeom prst="rect">
            <a:avLst/>
          </a:prstGeom>
          <a:noFill/>
        </p:spPr>
        <p:txBody>
          <a:bodyPr wrap="square" rtlCol="0">
            <a:spAutoFit/>
          </a:bodyPr>
          <a:lstStyle/>
          <a:p>
            <a:pPr marL="342900" lvl="0" indent="-342900">
              <a:lnSpc>
                <a:spcPct val="150000"/>
              </a:lnSpc>
              <a:spcAft>
                <a:spcPts val="800"/>
              </a:spcAf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E</a:t>
            </a:r>
            <a:r>
              <a:rPr lang="en-IN" sz="2400" dirty="0">
                <a:effectLst/>
                <a:latin typeface="Calibri" panose="020F0502020204030204" pitchFamily="34" charset="0"/>
                <a:ea typeface="Calibri" panose="020F0502020204030204" pitchFamily="34" charset="0"/>
                <a:cs typeface="Calibri" panose="020F0502020204030204" pitchFamily="34" charset="0"/>
              </a:rPr>
              <a:t>ven after removing the extreme values it is found that most columns were having many outliers and hence their distribution was were highly skewed with mean </a:t>
            </a:r>
            <a:r>
              <a:rPr lang="en-IN" sz="2400" b="1" dirty="0">
                <a:effectLst/>
                <a:latin typeface="Calibri" panose="020F0502020204030204" pitchFamily="34" charset="0"/>
                <a:ea typeface="Calibri" panose="020F0502020204030204" pitchFamily="34" charset="0"/>
                <a:cs typeface="Calibri" panose="020F0502020204030204" pitchFamily="34" charset="0"/>
              </a:rPr>
              <a:t>skewness value</a:t>
            </a:r>
            <a:r>
              <a:rPr lang="en-IN" sz="2400" dirty="0">
                <a:effectLst/>
                <a:latin typeface="Calibri" panose="020F0502020204030204" pitchFamily="34" charset="0"/>
                <a:ea typeface="Calibri" panose="020F0502020204030204" pitchFamily="34" charset="0"/>
                <a:cs typeface="Calibri" panose="020F0502020204030204" pitchFamily="34" charset="0"/>
              </a:rPr>
              <a:t> of </a:t>
            </a:r>
            <a:r>
              <a:rPr lang="en-IN" sz="2400" b="1" dirty="0">
                <a:effectLst/>
                <a:latin typeface="Calibri" panose="020F0502020204030204" pitchFamily="34" charset="0"/>
                <a:ea typeface="Calibri" panose="020F0502020204030204" pitchFamily="34" charset="0"/>
                <a:cs typeface="Calibri" panose="020F0502020204030204" pitchFamily="34" charset="0"/>
              </a:rPr>
              <a:t>9.76</a:t>
            </a:r>
            <a:r>
              <a:rPr lang="en-IN" sz="2400" dirty="0">
                <a:effectLst/>
                <a:latin typeface="Calibri" panose="020F0502020204030204" pitchFamily="34" charset="0"/>
                <a:ea typeface="Calibri" panose="020F0502020204030204" pitchFamily="34" charset="0"/>
                <a:cs typeface="Calibri" panose="020F0502020204030204" pitchFamily="34" charset="0"/>
              </a:rPr>
              <a:t> and maximum reaching up to </a:t>
            </a:r>
            <a:r>
              <a:rPr lang="en-IN" sz="2400" b="1" dirty="0">
                <a:effectLst/>
                <a:latin typeface="Calibri" panose="020F0502020204030204" pitchFamily="34" charset="0"/>
                <a:ea typeface="Calibri" panose="020F0502020204030204" pitchFamily="34" charset="0"/>
                <a:cs typeface="Calibri" panose="020F0502020204030204" pitchFamily="34" charset="0"/>
              </a:rPr>
              <a:t>44.8</a:t>
            </a:r>
            <a:r>
              <a:rPr lang="en-IN" sz="2400" dirty="0">
                <a:effectLst/>
                <a:latin typeface="Calibri" panose="020F0502020204030204" pitchFamily="34" charset="0"/>
                <a:ea typeface="Calibri" panose="020F0502020204030204" pitchFamily="34" charset="0"/>
                <a:cs typeface="Calibri" panose="020F0502020204030204" pitchFamily="34" charset="0"/>
              </a:rPr>
              <a:t>. Moreover, data transformation techniques like </a:t>
            </a:r>
            <a:r>
              <a:rPr lang="en-IN" sz="2400" b="1" dirty="0">
                <a:effectLst/>
                <a:latin typeface="Calibri" panose="020F0502020204030204" pitchFamily="34" charset="0"/>
                <a:ea typeface="Calibri" panose="020F0502020204030204" pitchFamily="34" charset="0"/>
                <a:cs typeface="Calibri" panose="020F0502020204030204" pitchFamily="34" charset="0"/>
              </a:rPr>
              <a:t>logarithmic</a:t>
            </a:r>
            <a:r>
              <a:rPr lang="en-IN" sz="2400" dirty="0">
                <a:effectLst/>
                <a:latin typeface="Calibri" panose="020F0502020204030204" pitchFamily="34" charset="0"/>
                <a:ea typeface="Calibri" panose="020F0502020204030204" pitchFamily="34" charset="0"/>
                <a:cs typeface="Calibri" panose="020F0502020204030204" pitchFamily="34" charset="0"/>
              </a:rPr>
              <a:t> or </a:t>
            </a:r>
            <a:r>
              <a:rPr lang="en-IN" sz="2400" b="1" dirty="0">
                <a:effectLst/>
                <a:latin typeface="Calibri" panose="020F0502020204030204" pitchFamily="34" charset="0"/>
                <a:ea typeface="Calibri" panose="020F0502020204030204" pitchFamily="34" charset="0"/>
                <a:cs typeface="Calibri" panose="020F0502020204030204" pitchFamily="34" charset="0"/>
              </a:rPr>
              <a:t>cubic</a:t>
            </a:r>
            <a:r>
              <a:rPr lang="en-IN" sz="2400" dirty="0">
                <a:effectLst/>
                <a:latin typeface="Calibri" panose="020F0502020204030204" pitchFamily="34" charset="0"/>
                <a:ea typeface="Calibri" panose="020F0502020204030204" pitchFamily="34" charset="0"/>
                <a:cs typeface="Calibri" panose="020F0502020204030204" pitchFamily="34" charset="0"/>
              </a:rPr>
              <a:t> transformation did not help much in reducing the skewness of the data.</a:t>
            </a:r>
          </a:p>
          <a:p>
            <a:pPr marL="342900" lvl="0" indent="-342900">
              <a:lnSpc>
                <a:spcPct val="150000"/>
              </a:lnSpc>
              <a:spcAft>
                <a:spcPts val="800"/>
              </a:spcAf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 Therefore before modelling the data, we have </a:t>
            </a:r>
            <a:r>
              <a:rPr lang="en-IN" sz="2400" b="1" dirty="0">
                <a:latin typeface="Calibri" panose="020F0502020204030204" pitchFamily="34" charset="0"/>
                <a:ea typeface="Calibri" panose="020F0502020204030204" pitchFamily="34" charset="0"/>
                <a:cs typeface="Calibri" panose="020F0502020204030204" pitchFamily="34" charset="0"/>
              </a:rPr>
              <a:t>binned</a:t>
            </a:r>
            <a:r>
              <a:rPr lang="en-IN" sz="2400" dirty="0">
                <a:latin typeface="Calibri" panose="020F0502020204030204" pitchFamily="34" charset="0"/>
                <a:ea typeface="Calibri" panose="020F0502020204030204" pitchFamily="34" charset="0"/>
                <a:cs typeface="Calibri" panose="020F0502020204030204" pitchFamily="34" charset="0"/>
              </a:rPr>
              <a:t> the numerical variables and the </a:t>
            </a:r>
            <a:r>
              <a:rPr lang="en-IN" sz="2400" dirty="0">
                <a:effectLst/>
                <a:latin typeface="Calibri" panose="020F0502020204030204" pitchFamily="34" charset="0"/>
                <a:ea typeface="Calibri" panose="020F0502020204030204" pitchFamily="34" charset="0"/>
                <a:cs typeface="Times New Roman" panose="02020603050405020304" pitchFamily="18" charset="0"/>
              </a:rPr>
              <a:t>binning technique that we have applied here, is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supervised binning</a:t>
            </a:r>
            <a:r>
              <a:rPr lang="en-IN" sz="2400" dirty="0">
                <a:effectLst/>
                <a:latin typeface="Calibri" panose="020F0502020204030204" pitchFamily="34" charset="0"/>
                <a:ea typeface="Calibri" panose="020F0502020204030204" pitchFamily="34" charset="0"/>
                <a:cs typeface="Times New Roman" panose="02020603050405020304" pitchFamily="18" charset="0"/>
              </a:rPr>
              <a:t>, that uses the target variable to bin the numerical/continuous variables, so that maximum information is retained in each bin about the target variable.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217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274C4-A611-411A-B60D-E6915A08A00C}"/>
              </a:ext>
            </a:extLst>
          </p:cNvPr>
          <p:cNvSpPr txBox="1"/>
          <p:nvPr/>
        </p:nvSpPr>
        <p:spPr>
          <a:xfrm>
            <a:off x="648070" y="221941"/>
            <a:ext cx="10363199" cy="523220"/>
          </a:xfrm>
          <a:prstGeom prst="rect">
            <a:avLst/>
          </a:prstGeom>
          <a:noFill/>
        </p:spPr>
        <p:txBody>
          <a:bodyPr wrap="square" rtlCol="0">
            <a:spAutoFit/>
          </a:bodyPr>
          <a:lstStyle/>
          <a:p>
            <a:pPr algn="ctr"/>
            <a:r>
              <a:rPr lang="en-IN" sz="2800" b="1" dirty="0">
                <a:latin typeface="Calibri" panose="020F0502020204030204" pitchFamily="34" charset="0"/>
                <a:cs typeface="Calibri" panose="020F0502020204030204" pitchFamily="34" charset="0"/>
              </a:rPr>
              <a:t>Base Model Evaluation by Cross Validation (CV) Score on Train set</a:t>
            </a:r>
          </a:p>
        </p:txBody>
      </p:sp>
      <p:pic>
        <p:nvPicPr>
          <p:cNvPr id="3" name="Picture 2">
            <a:extLst>
              <a:ext uri="{FF2B5EF4-FFF2-40B4-BE49-F238E27FC236}">
                <a16:creationId xmlns:a16="http://schemas.microsoft.com/office/drawing/2014/main" id="{4DB91F6A-C573-4616-B0BA-40D910A0D28D}"/>
              </a:ext>
            </a:extLst>
          </p:cNvPr>
          <p:cNvPicPr/>
          <p:nvPr/>
        </p:nvPicPr>
        <p:blipFill>
          <a:blip r:embed="rId2"/>
          <a:stretch>
            <a:fillRect/>
          </a:stretch>
        </p:blipFill>
        <p:spPr>
          <a:xfrm>
            <a:off x="124288" y="806717"/>
            <a:ext cx="11221374" cy="3774162"/>
          </a:xfrm>
          <a:prstGeom prst="rect">
            <a:avLst/>
          </a:prstGeom>
        </p:spPr>
      </p:pic>
      <p:sp>
        <p:nvSpPr>
          <p:cNvPr id="4" name="TextBox 3">
            <a:extLst>
              <a:ext uri="{FF2B5EF4-FFF2-40B4-BE49-F238E27FC236}">
                <a16:creationId xmlns:a16="http://schemas.microsoft.com/office/drawing/2014/main" id="{085F5BCF-D65C-4F8F-9045-1E76AD66997C}"/>
              </a:ext>
            </a:extLst>
          </p:cNvPr>
          <p:cNvSpPr txBox="1"/>
          <p:nvPr/>
        </p:nvSpPr>
        <p:spPr>
          <a:xfrm>
            <a:off x="1180730" y="4697067"/>
            <a:ext cx="10271464"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From above boxplots, we see that, Random Forest and LightGBM performed better overall than the simple models like Logistic Regression and Gaussian Naive Bayes. But for two instances, we see Random Forest and LightGBM performed even poorer than the other two models, which can be noted by the outlier points.</a:t>
            </a:r>
            <a:endParaRPr lang="en-IN" sz="2400" dirty="0"/>
          </a:p>
        </p:txBody>
      </p:sp>
    </p:spTree>
    <p:extLst>
      <p:ext uri="{BB962C8B-B14F-4D97-AF65-F5344CB8AC3E}">
        <p14:creationId xmlns:p14="http://schemas.microsoft.com/office/powerpoint/2010/main" val="201315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C8C839-64C7-433E-AC06-A009C4D0752F}"/>
              </a:ext>
            </a:extLst>
          </p:cNvPr>
          <p:cNvSpPr txBox="1"/>
          <p:nvPr/>
        </p:nvSpPr>
        <p:spPr>
          <a:xfrm>
            <a:off x="3855867" y="157038"/>
            <a:ext cx="5267418" cy="861774"/>
          </a:xfrm>
          <a:prstGeom prst="rect">
            <a:avLst/>
          </a:prstGeom>
          <a:noFill/>
        </p:spPr>
        <p:txBody>
          <a:bodyPr wrap="square" rtlCol="0">
            <a:sp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Train and Test set results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9" name="Table 8">
            <a:extLst>
              <a:ext uri="{FF2B5EF4-FFF2-40B4-BE49-F238E27FC236}">
                <a16:creationId xmlns:a16="http://schemas.microsoft.com/office/drawing/2014/main" id="{A2040CA2-8F27-4BDA-BB71-6DAB02E43DED}"/>
              </a:ext>
            </a:extLst>
          </p:cNvPr>
          <p:cNvGraphicFramePr>
            <a:graphicFrameLocks noGrp="1"/>
          </p:cNvGraphicFramePr>
          <p:nvPr>
            <p:extLst>
              <p:ext uri="{D42A27DB-BD31-4B8C-83A1-F6EECF244321}">
                <p14:modId xmlns:p14="http://schemas.microsoft.com/office/powerpoint/2010/main" val="3009787997"/>
              </p:ext>
            </p:extLst>
          </p:nvPr>
        </p:nvGraphicFramePr>
        <p:xfrm>
          <a:off x="6294268" y="1280703"/>
          <a:ext cx="5658034" cy="2447918"/>
        </p:xfrm>
        <a:graphic>
          <a:graphicData uri="http://schemas.openxmlformats.org/drawingml/2006/table">
            <a:tbl>
              <a:tblPr firstRow="1" firstCol="1" bandRow="1">
                <a:tableStyleId>{D7AC3CCA-C797-4891-BE02-D94E43425B78}</a:tableStyleId>
              </a:tblPr>
              <a:tblGrid>
                <a:gridCol w="1194760">
                  <a:extLst>
                    <a:ext uri="{9D8B030D-6E8A-4147-A177-3AD203B41FA5}">
                      <a16:colId xmlns:a16="http://schemas.microsoft.com/office/drawing/2014/main" val="1248728806"/>
                    </a:ext>
                  </a:extLst>
                </a:gridCol>
                <a:gridCol w="1095176">
                  <a:extLst>
                    <a:ext uri="{9D8B030D-6E8A-4147-A177-3AD203B41FA5}">
                      <a16:colId xmlns:a16="http://schemas.microsoft.com/office/drawing/2014/main" val="963806252"/>
                    </a:ext>
                  </a:extLst>
                </a:gridCol>
                <a:gridCol w="1205862">
                  <a:extLst>
                    <a:ext uri="{9D8B030D-6E8A-4147-A177-3AD203B41FA5}">
                      <a16:colId xmlns:a16="http://schemas.microsoft.com/office/drawing/2014/main" val="3668691861"/>
                    </a:ext>
                  </a:extLst>
                </a:gridCol>
                <a:gridCol w="856579">
                  <a:extLst>
                    <a:ext uri="{9D8B030D-6E8A-4147-A177-3AD203B41FA5}">
                      <a16:colId xmlns:a16="http://schemas.microsoft.com/office/drawing/2014/main" val="3938434209"/>
                    </a:ext>
                  </a:extLst>
                </a:gridCol>
                <a:gridCol w="1305657">
                  <a:extLst>
                    <a:ext uri="{9D8B030D-6E8A-4147-A177-3AD203B41FA5}">
                      <a16:colId xmlns:a16="http://schemas.microsoft.com/office/drawing/2014/main" val="4195547358"/>
                    </a:ext>
                  </a:extLst>
                </a:gridCol>
              </a:tblGrid>
              <a:tr h="877535">
                <a:tc>
                  <a:txBody>
                    <a:bodyPr/>
                    <a:lstStyle/>
                    <a:p>
                      <a:pPr>
                        <a:lnSpc>
                          <a:spcPct val="150000"/>
                        </a:lnSpc>
                        <a:spcAft>
                          <a:spcPts val="800"/>
                        </a:spcAft>
                      </a:pPr>
                      <a:r>
                        <a:rPr lang="en-IN" sz="1600" dirty="0">
                          <a:effectLst/>
                        </a:rPr>
                        <a:t>Metric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Logistic Regression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Gaussian Naive Byes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LightGBM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767967"/>
                  </a:ext>
                </a:extLst>
              </a:tr>
              <a:tr h="305693">
                <a:tc>
                  <a:txBody>
                    <a:bodyPr/>
                    <a:lstStyle/>
                    <a:p>
                      <a:pPr>
                        <a:lnSpc>
                          <a:spcPct val="150000"/>
                        </a:lnSpc>
                        <a:spcAft>
                          <a:spcPts val="800"/>
                        </a:spcAft>
                      </a:pPr>
                      <a:r>
                        <a:rPr lang="en-IN" sz="1400" dirty="0">
                          <a:effectLst/>
                        </a:rPr>
                        <a:t>Accuracy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77.8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78.8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89.4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89.7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063491"/>
                  </a:ext>
                </a:extLst>
              </a:tr>
              <a:tr h="574377">
                <a:tc>
                  <a:txBody>
                    <a:bodyPr/>
                    <a:lstStyle/>
                    <a:p>
                      <a:pPr>
                        <a:lnSpc>
                          <a:spcPct val="150000"/>
                        </a:lnSpc>
                        <a:spcAft>
                          <a:spcPts val="800"/>
                        </a:spcAft>
                      </a:pPr>
                      <a:r>
                        <a:rPr lang="en-IN" sz="1400" dirty="0">
                          <a:effectLst/>
                        </a:rPr>
                        <a:t>F1(macro-average)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66.9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66.2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74.4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75.6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0457312"/>
                  </a:ext>
                </a:extLst>
              </a:tr>
              <a:tr h="305693">
                <a:tc>
                  <a:txBody>
                    <a:bodyPr/>
                    <a:lstStyle/>
                    <a:p>
                      <a:pPr>
                        <a:lnSpc>
                          <a:spcPct val="150000"/>
                        </a:lnSpc>
                        <a:spcAft>
                          <a:spcPts val="800"/>
                        </a:spcAft>
                      </a:pPr>
                      <a:r>
                        <a:rPr lang="en-IN" sz="1400">
                          <a:effectLst/>
                        </a:rPr>
                        <a:t>Recall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71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51.5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54.8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358088"/>
                  </a:ext>
                </a:extLst>
              </a:tr>
              <a:tr h="352635">
                <a:tc>
                  <a:txBody>
                    <a:bodyPr/>
                    <a:lstStyle/>
                    <a:p>
                      <a:pPr>
                        <a:lnSpc>
                          <a:spcPct val="150000"/>
                        </a:lnSpc>
                        <a:spcAft>
                          <a:spcPts val="800"/>
                        </a:spcAft>
                      </a:pPr>
                      <a:r>
                        <a:rPr lang="en-IN" sz="1400">
                          <a:effectLst/>
                        </a:rPr>
                        <a:t>ROC AUC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88.2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82.8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87.9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89.5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0545127"/>
                  </a:ext>
                </a:extLst>
              </a:tr>
            </a:tbl>
          </a:graphicData>
        </a:graphic>
      </p:graphicFrame>
      <p:sp>
        <p:nvSpPr>
          <p:cNvPr id="10" name="TextBox 9">
            <a:extLst>
              <a:ext uri="{FF2B5EF4-FFF2-40B4-BE49-F238E27FC236}">
                <a16:creationId xmlns:a16="http://schemas.microsoft.com/office/drawing/2014/main" id="{5258BB06-6DCB-4466-885C-78045034A9A8}"/>
              </a:ext>
            </a:extLst>
          </p:cNvPr>
          <p:cNvSpPr txBox="1"/>
          <p:nvPr/>
        </p:nvSpPr>
        <p:spPr>
          <a:xfrm>
            <a:off x="2265285" y="3770019"/>
            <a:ext cx="1479612"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Train Results</a:t>
            </a:r>
          </a:p>
        </p:txBody>
      </p:sp>
      <p:graphicFrame>
        <p:nvGraphicFramePr>
          <p:cNvPr id="11" name="Table 10">
            <a:extLst>
              <a:ext uri="{FF2B5EF4-FFF2-40B4-BE49-F238E27FC236}">
                <a16:creationId xmlns:a16="http://schemas.microsoft.com/office/drawing/2014/main" id="{D93849EA-8ABB-49EC-83E7-9D86B7F55ECA}"/>
              </a:ext>
            </a:extLst>
          </p:cNvPr>
          <p:cNvGraphicFramePr>
            <a:graphicFrameLocks noGrp="1"/>
          </p:cNvGraphicFramePr>
          <p:nvPr>
            <p:extLst>
              <p:ext uri="{D42A27DB-BD31-4B8C-83A1-F6EECF244321}">
                <p14:modId xmlns:p14="http://schemas.microsoft.com/office/powerpoint/2010/main" val="2317074598"/>
              </p:ext>
            </p:extLst>
          </p:nvPr>
        </p:nvGraphicFramePr>
        <p:xfrm>
          <a:off x="239698" y="1280703"/>
          <a:ext cx="5530787" cy="2400976"/>
        </p:xfrm>
        <a:graphic>
          <a:graphicData uri="http://schemas.openxmlformats.org/drawingml/2006/table">
            <a:tbl>
              <a:tblPr firstRow="1" firstCol="1" bandRow="1">
                <a:tableStyleId>{D7AC3CCA-C797-4891-BE02-D94E43425B78}</a:tableStyleId>
              </a:tblPr>
              <a:tblGrid>
                <a:gridCol w="1136102">
                  <a:extLst>
                    <a:ext uri="{9D8B030D-6E8A-4147-A177-3AD203B41FA5}">
                      <a16:colId xmlns:a16="http://schemas.microsoft.com/office/drawing/2014/main" val="3040779923"/>
                    </a:ext>
                  </a:extLst>
                </a:gridCol>
                <a:gridCol w="1171329">
                  <a:extLst>
                    <a:ext uri="{9D8B030D-6E8A-4147-A177-3AD203B41FA5}">
                      <a16:colId xmlns:a16="http://schemas.microsoft.com/office/drawing/2014/main" val="1841230059"/>
                    </a:ext>
                  </a:extLst>
                </a:gridCol>
                <a:gridCol w="1118487">
                  <a:extLst>
                    <a:ext uri="{9D8B030D-6E8A-4147-A177-3AD203B41FA5}">
                      <a16:colId xmlns:a16="http://schemas.microsoft.com/office/drawing/2014/main" val="1436423097"/>
                    </a:ext>
                  </a:extLst>
                </a:gridCol>
                <a:gridCol w="995190">
                  <a:extLst>
                    <a:ext uri="{9D8B030D-6E8A-4147-A177-3AD203B41FA5}">
                      <a16:colId xmlns:a16="http://schemas.microsoft.com/office/drawing/2014/main" val="4180603510"/>
                    </a:ext>
                  </a:extLst>
                </a:gridCol>
                <a:gridCol w="1109679">
                  <a:extLst>
                    <a:ext uri="{9D8B030D-6E8A-4147-A177-3AD203B41FA5}">
                      <a16:colId xmlns:a16="http://schemas.microsoft.com/office/drawing/2014/main" val="154897225"/>
                    </a:ext>
                  </a:extLst>
                </a:gridCol>
              </a:tblGrid>
              <a:tr h="856931">
                <a:tc>
                  <a:txBody>
                    <a:bodyPr/>
                    <a:lstStyle/>
                    <a:p>
                      <a:pPr>
                        <a:lnSpc>
                          <a:spcPct val="150000"/>
                        </a:lnSpc>
                        <a:spcAft>
                          <a:spcPts val="800"/>
                        </a:spcAft>
                      </a:pPr>
                      <a:r>
                        <a:rPr lang="en-IN" sz="1600" dirty="0">
                          <a:effectLst/>
                        </a:rPr>
                        <a:t>Metric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Gaussian Naive Byes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LightGBM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5888147"/>
                  </a:ext>
                </a:extLst>
              </a:tr>
              <a:tr h="557530">
                <a:tc>
                  <a:txBody>
                    <a:bodyPr/>
                    <a:lstStyle/>
                    <a:p>
                      <a:pPr>
                        <a:lnSpc>
                          <a:spcPct val="150000"/>
                        </a:lnSpc>
                        <a:spcAft>
                          <a:spcPts val="800"/>
                        </a:spcAft>
                      </a:pPr>
                      <a:r>
                        <a:rPr lang="en-IN" sz="1400">
                          <a:effectLst/>
                        </a:rPr>
                        <a:t>Accuracy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79.6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75.2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93.7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6010714"/>
                  </a:ext>
                </a:extLst>
              </a:tr>
              <a:tr h="637418">
                <a:tc>
                  <a:txBody>
                    <a:bodyPr/>
                    <a:lstStyle/>
                    <a:p>
                      <a:pPr>
                        <a:lnSpc>
                          <a:spcPct val="150000"/>
                        </a:lnSpc>
                        <a:spcAft>
                          <a:spcPts val="800"/>
                        </a:spcAft>
                      </a:pPr>
                      <a:r>
                        <a:rPr lang="en-IN" sz="1400">
                          <a:effectLst/>
                        </a:rPr>
                        <a:t>F1(macro-average)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79.6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75.2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93.7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25525"/>
                  </a:ext>
                </a:extLst>
              </a:tr>
              <a:tr h="349097">
                <a:tc>
                  <a:txBody>
                    <a:bodyPr/>
                    <a:lstStyle/>
                    <a:p>
                      <a:pPr>
                        <a:lnSpc>
                          <a:spcPct val="150000"/>
                        </a:lnSpc>
                        <a:spcAft>
                          <a:spcPts val="800"/>
                        </a:spcAft>
                      </a:pPr>
                      <a:r>
                        <a:rPr lang="en-IN" sz="1400">
                          <a:effectLst/>
                        </a:rPr>
                        <a:t>Recall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70.3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a:effectLst/>
                        </a:rPr>
                        <a:t>98.7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rPr>
                        <a:t>92.5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8587"/>
                  </a:ext>
                </a:extLst>
              </a:tr>
            </a:tbl>
          </a:graphicData>
        </a:graphic>
      </p:graphicFrame>
      <p:sp>
        <p:nvSpPr>
          <p:cNvPr id="13" name="TextBox 12">
            <a:extLst>
              <a:ext uri="{FF2B5EF4-FFF2-40B4-BE49-F238E27FC236}">
                <a16:creationId xmlns:a16="http://schemas.microsoft.com/office/drawing/2014/main" id="{16F6E1B2-AF3E-48CE-A86A-0E49DAF5B927}"/>
              </a:ext>
            </a:extLst>
          </p:cNvPr>
          <p:cNvSpPr txBox="1"/>
          <p:nvPr/>
        </p:nvSpPr>
        <p:spPr>
          <a:xfrm>
            <a:off x="8531441" y="3770019"/>
            <a:ext cx="1802167"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Test results</a:t>
            </a:r>
          </a:p>
        </p:txBody>
      </p:sp>
      <p:sp>
        <p:nvSpPr>
          <p:cNvPr id="14" name="TextBox 13">
            <a:extLst>
              <a:ext uri="{FF2B5EF4-FFF2-40B4-BE49-F238E27FC236}">
                <a16:creationId xmlns:a16="http://schemas.microsoft.com/office/drawing/2014/main" id="{A81F4125-8188-406A-AEE3-5CFC5AB289EA}"/>
              </a:ext>
            </a:extLst>
          </p:cNvPr>
          <p:cNvSpPr txBox="1"/>
          <p:nvPr/>
        </p:nvSpPr>
        <p:spPr>
          <a:xfrm>
            <a:off x="239698" y="4252404"/>
            <a:ext cx="11712604"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By comparing train and test results, as expected, tree-based complex models like Random Forest and LightGBM overfitted more than that of other two models based on the test results. Particularly these complex models have shown low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recall </a:t>
            </a:r>
            <a:r>
              <a:rPr lang="en-IN" sz="2400" dirty="0">
                <a:effectLst/>
                <a:latin typeface="Calibri" panose="020F0502020204030204" pitchFamily="34" charset="0"/>
                <a:ea typeface="Calibri" panose="020F0502020204030204" pitchFamily="34" charset="0"/>
                <a:cs typeface="Times New Roman" panose="02020603050405020304" pitchFamily="18" charset="0"/>
              </a:rPr>
              <a:t>score which is one of the most important metric for the use case.</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713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0AF55-11A5-4798-A388-ED1EB317098E}"/>
              </a:ext>
            </a:extLst>
          </p:cNvPr>
          <p:cNvSpPr txBox="1"/>
          <p:nvPr/>
        </p:nvSpPr>
        <p:spPr>
          <a:xfrm>
            <a:off x="1828800" y="177553"/>
            <a:ext cx="9064101" cy="954107"/>
          </a:xfrm>
          <a:prstGeom prst="rect">
            <a:avLst/>
          </a:prstGeom>
          <a:noFill/>
        </p:spPr>
        <p:txBody>
          <a:bodyPr wrap="square" rtlCol="0">
            <a:sp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Hyper-Parameter Tuning and Threshold Adjustment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03D523C-D459-422C-ABE2-E7E661048DD3}"/>
              </a:ext>
            </a:extLst>
          </p:cNvPr>
          <p:cNvSpPr txBox="1"/>
          <p:nvPr/>
        </p:nvSpPr>
        <p:spPr>
          <a:xfrm>
            <a:off x="97654" y="1278384"/>
            <a:ext cx="11975977" cy="452431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To optimize the overall performance, we have hyper-parameter tuned each model. Also, keeping in mind about data imbalance in test set, we then with the help of Receiver Operating Characteristic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ROC</a:t>
            </a:r>
            <a:r>
              <a:rPr lang="en-IN" sz="2400" dirty="0">
                <a:effectLst/>
                <a:latin typeface="Calibri" panose="020F0502020204030204" pitchFamily="34" charset="0"/>
                <a:ea typeface="Calibri" panose="020F0502020204030204" pitchFamily="34" charset="0"/>
                <a:cs typeface="Times New Roman" panose="02020603050405020304" pitchFamily="18" charset="0"/>
              </a:rPr>
              <a:t>) curve of a model, have adjusted the probability threshold of each model to get optimal performance. </a:t>
            </a:r>
          </a:p>
          <a:p>
            <a:pPr marL="342900" indent="-342900">
              <a:buFont typeface="Wingdings" panose="05000000000000000000" pitchFamily="2" charset="2"/>
              <a:buChar char="Ø"/>
            </a:pPr>
            <a:endParaRPr lang="en-IN" sz="2400" dirty="0">
              <a:latin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Therefore, these threshold values have been shifted to the optimal value corresponding to the highest geometric mean or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G-mean </a:t>
            </a:r>
            <a:r>
              <a:rPr lang="en-IN" sz="2400" dirty="0">
                <a:effectLst/>
                <a:latin typeface="Calibri" panose="020F0502020204030204" pitchFamily="34" charset="0"/>
                <a:ea typeface="Calibri" panose="020F0502020204030204" pitchFamily="34" charset="0"/>
                <a:cs typeface="Times New Roman" panose="02020603050405020304" pitchFamily="18" charset="0"/>
              </a:rPr>
              <a:t>between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sensitivity</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specificity.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main reason for a threshold adjustment is to keep balance between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sensitivity</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specificity</a:t>
            </a:r>
            <a:r>
              <a:rPr lang="en-IN" sz="2400" dirty="0">
                <a:effectLst/>
                <a:latin typeface="Calibri" panose="020F0502020204030204" pitchFamily="34" charset="0"/>
                <a:ea typeface="Calibri" panose="020F0502020204030204" pitchFamily="34" charset="0"/>
                <a:cs typeface="Times New Roman" panose="02020603050405020304" pitchFamily="18" charset="0"/>
              </a:rPr>
              <a:t>, that increases model’s ability to correctly classify the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positive class</a:t>
            </a:r>
            <a:r>
              <a:rPr lang="en-IN" sz="2400" dirty="0">
                <a:effectLst/>
                <a:latin typeface="Calibri" panose="020F0502020204030204" pitchFamily="34" charset="0"/>
                <a:ea typeface="Calibri" panose="020F0502020204030204" pitchFamily="34" charset="0"/>
                <a:cs typeface="Times New Roman" panose="02020603050405020304" pitchFamily="18" charset="0"/>
              </a:rPr>
              <a:t> (i.e., ‘Defaulter’) without much compromising about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False positive</a:t>
            </a:r>
            <a:r>
              <a:rPr lang="en-IN" sz="2400" dirty="0">
                <a:effectLst/>
                <a:latin typeface="Calibri" panose="020F0502020204030204" pitchFamily="34" charset="0"/>
                <a:ea typeface="Calibri" panose="020F0502020204030204" pitchFamily="34" charset="0"/>
                <a:cs typeface="Times New Roman" panose="02020603050405020304" pitchFamily="18" charset="0"/>
              </a:rPr>
              <a:t> (i.e., to classify ‘Non-Defaulter to Defaulter’).</a:t>
            </a:r>
          </a:p>
        </p:txBody>
      </p:sp>
    </p:spTree>
    <p:extLst>
      <p:ext uri="{BB962C8B-B14F-4D97-AF65-F5344CB8AC3E}">
        <p14:creationId xmlns:p14="http://schemas.microsoft.com/office/powerpoint/2010/main" val="159261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D5DACC-8C1A-4841-B501-3C4E0F8AD5A0}"/>
              </a:ext>
            </a:extLst>
          </p:cNvPr>
          <p:cNvPicPr/>
          <p:nvPr/>
        </p:nvPicPr>
        <p:blipFill>
          <a:blip r:embed="rId2"/>
          <a:stretch>
            <a:fillRect/>
          </a:stretch>
        </p:blipFill>
        <p:spPr>
          <a:xfrm>
            <a:off x="150920" y="656975"/>
            <a:ext cx="11975978" cy="6116688"/>
          </a:xfrm>
          <a:prstGeom prst="rect">
            <a:avLst/>
          </a:prstGeom>
        </p:spPr>
      </p:pic>
      <p:sp>
        <p:nvSpPr>
          <p:cNvPr id="3" name="TextBox 2">
            <a:extLst>
              <a:ext uri="{FF2B5EF4-FFF2-40B4-BE49-F238E27FC236}">
                <a16:creationId xmlns:a16="http://schemas.microsoft.com/office/drawing/2014/main" id="{A4FBB79F-C28B-4815-84AA-7C75721343D9}"/>
              </a:ext>
            </a:extLst>
          </p:cNvPr>
          <p:cNvSpPr txBox="1"/>
          <p:nvPr/>
        </p:nvSpPr>
        <p:spPr>
          <a:xfrm>
            <a:off x="852256" y="195309"/>
            <a:ext cx="11034943" cy="461665"/>
          </a:xfrm>
          <a:prstGeom prst="rect">
            <a:avLst/>
          </a:prstGeom>
          <a:noFill/>
        </p:spPr>
        <p:txBody>
          <a:bodyPr wrap="square" rtlCol="0">
            <a:spAutoFit/>
          </a:bodyPr>
          <a:lstStyle/>
          <a:p>
            <a:r>
              <a:rPr lang="en-IN" sz="2400" b="1" dirty="0"/>
              <a:t>ROC curve of all models corresponding to their optimum threshold point</a:t>
            </a:r>
          </a:p>
        </p:txBody>
      </p:sp>
    </p:spTree>
    <p:extLst>
      <p:ext uri="{BB962C8B-B14F-4D97-AF65-F5344CB8AC3E}">
        <p14:creationId xmlns:p14="http://schemas.microsoft.com/office/powerpoint/2010/main" val="162558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9E83-3F88-433E-9CFE-4282D03C60AE}"/>
              </a:ext>
            </a:extLst>
          </p:cNvPr>
          <p:cNvSpPr>
            <a:spLocks noGrp="1"/>
          </p:cNvSpPr>
          <p:nvPr>
            <p:ph type="title"/>
          </p:nvPr>
        </p:nvSpPr>
        <p:spPr>
          <a:xfrm>
            <a:off x="1115568" y="133166"/>
            <a:ext cx="10168128" cy="552634"/>
          </a:xfrm>
        </p:spPr>
        <p:txBody>
          <a:bodyPr>
            <a:normAutofit/>
          </a:bodyPr>
          <a:lstStyle/>
          <a:p>
            <a:pPr algn="ctr"/>
            <a:r>
              <a:rPr lang="en-IN" sz="3200" b="1"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67049810-6AC1-419F-879D-F1CEB76E1C6A}"/>
              </a:ext>
            </a:extLst>
          </p:cNvPr>
          <p:cNvSpPr>
            <a:spLocks noGrp="1"/>
          </p:cNvSpPr>
          <p:nvPr>
            <p:ph idx="1"/>
          </p:nvPr>
        </p:nvSpPr>
        <p:spPr>
          <a:xfrm>
            <a:off x="1115568" y="1216241"/>
            <a:ext cx="10168128" cy="4955959"/>
          </a:xfrm>
        </p:spPr>
        <p:txBody>
          <a:bodyPr>
            <a:normAutofit/>
          </a:bodyPr>
          <a:lstStyle/>
          <a:p>
            <a:pPr>
              <a:lnSpc>
                <a:spcPct val="150000"/>
              </a:lnSpc>
              <a:buFont typeface="Wingdings" panose="05000000000000000000" pitchFamily="2" charset="2"/>
              <a:buChar char="Ø"/>
            </a:pPr>
            <a:r>
              <a:rPr lang="en-IN" sz="2400" dirty="0"/>
              <a:t> </a:t>
            </a:r>
            <a:r>
              <a:rPr lang="en-IN" sz="2400" dirty="0">
                <a:latin typeface="Calibri" panose="020F0502020204030204" pitchFamily="34" charset="0"/>
                <a:cs typeface="Calibri" panose="020F0502020204030204" pitchFamily="34" charset="0"/>
              </a:rPr>
              <a:t>This project is mainly  aimed to help the telecom industries for better selection of the customers for their micro-credit services.</a:t>
            </a:r>
          </a:p>
          <a:p>
            <a:pPr>
              <a:lnSpc>
                <a:spcPct val="150000"/>
              </a:lnSpc>
              <a:buFont typeface="Wingdings" panose="05000000000000000000" pitchFamily="2" charset="2"/>
              <a:buChar char="Ø"/>
            </a:pPr>
            <a:r>
              <a:rPr lang="en-IN" sz="2400" dirty="0">
                <a:latin typeface="Calibri" panose="020F0502020204030204" pitchFamily="34" charset="0"/>
                <a:cs typeface="Calibri" panose="020F0502020204030204" pitchFamily="34" charset="0"/>
              </a:rPr>
              <a:t>A customer is claimed to be a ‘</a:t>
            </a:r>
            <a:r>
              <a:rPr lang="en-IN" sz="2400" b="1" dirty="0">
                <a:latin typeface="Calibri" panose="020F0502020204030204" pitchFamily="34" charset="0"/>
                <a:cs typeface="Calibri" panose="020F0502020204030204" pitchFamily="34" charset="0"/>
              </a:rPr>
              <a:t>Defaulter</a:t>
            </a:r>
            <a:r>
              <a:rPr lang="en-IN" sz="2400" dirty="0">
                <a:latin typeface="Calibri" panose="020F0502020204030204" pitchFamily="34" charset="0"/>
                <a:cs typeface="Calibri" panose="020F0502020204030204" pitchFamily="34" charset="0"/>
              </a:rPr>
              <a:t>’ if he/she deviates from paying back the loaned amount within 5 days.</a:t>
            </a:r>
          </a:p>
          <a:p>
            <a:pPr>
              <a:lnSpc>
                <a:spcPct val="150000"/>
              </a:lnSpc>
              <a:buFont typeface="Wingdings" panose="05000000000000000000" pitchFamily="2" charset="2"/>
              <a:buChar char="Ø"/>
            </a:pPr>
            <a:r>
              <a:rPr lang="en-IN" sz="2400" dirty="0">
                <a:latin typeface="Calibri" panose="020F0502020204030204" pitchFamily="34" charset="0"/>
                <a:cs typeface="Calibri" panose="020F0502020204030204" pitchFamily="34" charset="0"/>
              </a:rPr>
              <a:t>It is therefore, very important to predict the defaulters before hand for better customer selection process, which can be achieved using various supervised Machine Learning Techniques.  </a:t>
            </a:r>
          </a:p>
        </p:txBody>
      </p:sp>
    </p:spTree>
    <p:extLst>
      <p:ext uri="{BB962C8B-B14F-4D97-AF65-F5344CB8AC3E}">
        <p14:creationId xmlns:p14="http://schemas.microsoft.com/office/powerpoint/2010/main" val="55662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D8798A-FEA9-4FA7-8A51-8AD1F5A47686}"/>
              </a:ext>
            </a:extLst>
          </p:cNvPr>
          <p:cNvGraphicFramePr>
            <a:graphicFrameLocks noGrp="1"/>
          </p:cNvGraphicFramePr>
          <p:nvPr>
            <p:extLst>
              <p:ext uri="{D42A27DB-BD31-4B8C-83A1-F6EECF244321}">
                <p14:modId xmlns:p14="http://schemas.microsoft.com/office/powerpoint/2010/main" val="1303662483"/>
              </p:ext>
            </p:extLst>
          </p:nvPr>
        </p:nvGraphicFramePr>
        <p:xfrm>
          <a:off x="1140779" y="1463593"/>
          <a:ext cx="9800949" cy="2908995"/>
        </p:xfrm>
        <a:graphic>
          <a:graphicData uri="http://schemas.openxmlformats.org/drawingml/2006/table">
            <a:tbl>
              <a:tblPr firstRow="1" firstCol="1" bandRow="1">
                <a:tableStyleId>{D7AC3CCA-C797-4891-BE02-D94E43425B78}</a:tableStyleId>
              </a:tblPr>
              <a:tblGrid>
                <a:gridCol w="3100198">
                  <a:extLst>
                    <a:ext uri="{9D8B030D-6E8A-4147-A177-3AD203B41FA5}">
                      <a16:colId xmlns:a16="http://schemas.microsoft.com/office/drawing/2014/main" val="2545291787"/>
                    </a:ext>
                  </a:extLst>
                </a:gridCol>
                <a:gridCol w="1650393">
                  <a:extLst>
                    <a:ext uri="{9D8B030D-6E8A-4147-A177-3AD203B41FA5}">
                      <a16:colId xmlns:a16="http://schemas.microsoft.com/office/drawing/2014/main" val="207851258"/>
                    </a:ext>
                  </a:extLst>
                </a:gridCol>
                <a:gridCol w="1891098">
                  <a:extLst>
                    <a:ext uri="{9D8B030D-6E8A-4147-A177-3AD203B41FA5}">
                      <a16:colId xmlns:a16="http://schemas.microsoft.com/office/drawing/2014/main" val="1559521734"/>
                    </a:ext>
                  </a:extLst>
                </a:gridCol>
                <a:gridCol w="1579073">
                  <a:extLst>
                    <a:ext uri="{9D8B030D-6E8A-4147-A177-3AD203B41FA5}">
                      <a16:colId xmlns:a16="http://schemas.microsoft.com/office/drawing/2014/main" val="1877153434"/>
                    </a:ext>
                  </a:extLst>
                </a:gridCol>
                <a:gridCol w="1580187">
                  <a:extLst>
                    <a:ext uri="{9D8B030D-6E8A-4147-A177-3AD203B41FA5}">
                      <a16:colId xmlns:a16="http://schemas.microsoft.com/office/drawing/2014/main" val="1450864273"/>
                    </a:ext>
                  </a:extLst>
                </a:gridCol>
              </a:tblGrid>
              <a:tr h="862356">
                <a:tc>
                  <a:txBody>
                    <a:bodyPr/>
                    <a:lstStyle/>
                    <a:p>
                      <a:pPr>
                        <a:lnSpc>
                          <a:spcPct val="150000"/>
                        </a:lnSpc>
                        <a:spcAft>
                          <a:spcPts val="800"/>
                        </a:spcAft>
                      </a:pPr>
                      <a:r>
                        <a:rPr lang="en-IN" sz="2000" dirty="0">
                          <a:effectLst/>
                        </a:rPr>
                        <a:t>Metric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Logistic Regression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Gaussian Naive Byes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Random Forest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LightGBM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5132243"/>
                  </a:ext>
                </a:extLst>
              </a:tr>
              <a:tr h="473836">
                <a:tc>
                  <a:txBody>
                    <a:bodyPr/>
                    <a:lstStyle/>
                    <a:p>
                      <a:pPr>
                        <a:lnSpc>
                          <a:spcPct val="150000"/>
                        </a:lnSpc>
                        <a:spcAft>
                          <a:spcPts val="800"/>
                        </a:spcAft>
                      </a:pPr>
                      <a:r>
                        <a:rPr lang="en-IN" sz="2000" dirty="0">
                          <a:effectLst/>
                        </a:rPr>
                        <a:t>Accuracy</a:t>
                      </a: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77.8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77.2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78.8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9967025"/>
                  </a:ext>
                </a:extLst>
              </a:tr>
              <a:tr h="621283">
                <a:tc>
                  <a:txBody>
                    <a:bodyPr/>
                    <a:lstStyle/>
                    <a:p>
                      <a:pPr>
                        <a:lnSpc>
                          <a:spcPct val="150000"/>
                        </a:lnSpc>
                        <a:spcAft>
                          <a:spcPts val="800"/>
                        </a:spcAft>
                      </a:pPr>
                      <a:r>
                        <a:rPr lang="en-IN" sz="2000" dirty="0">
                          <a:effectLst/>
                        </a:rPr>
                        <a:t>F1(macro-average)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66.9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65.3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67.9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69.2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0403759"/>
                  </a:ext>
                </a:extLst>
              </a:tr>
              <a:tr h="473836">
                <a:tc>
                  <a:txBody>
                    <a:bodyPr/>
                    <a:lstStyle/>
                    <a:p>
                      <a:pPr>
                        <a:lnSpc>
                          <a:spcPct val="150000"/>
                        </a:lnSpc>
                        <a:spcAft>
                          <a:spcPts val="800"/>
                        </a:spcAft>
                      </a:pPr>
                      <a:r>
                        <a:rPr lang="en-IN" sz="2000" dirty="0">
                          <a:effectLst/>
                        </a:rPr>
                        <a:t>Recall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74.7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80.7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6794609"/>
                  </a:ext>
                </a:extLst>
              </a:tr>
              <a:tr h="473836">
                <a:tc>
                  <a:txBody>
                    <a:bodyPr/>
                    <a:lstStyle/>
                    <a:p>
                      <a:pPr>
                        <a:lnSpc>
                          <a:spcPct val="150000"/>
                        </a:lnSpc>
                        <a:spcAft>
                          <a:spcPts val="800"/>
                        </a:spcAft>
                      </a:pPr>
                      <a:r>
                        <a:rPr lang="en-IN" sz="2000" dirty="0">
                          <a:effectLst/>
                        </a:rPr>
                        <a:t>ROC AUC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88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2000" dirty="0">
                          <a:effectLst/>
                        </a:rPr>
                        <a:t>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995311"/>
                  </a:ext>
                </a:extLst>
              </a:tr>
            </a:tbl>
          </a:graphicData>
        </a:graphic>
      </p:graphicFrame>
      <p:sp>
        <p:nvSpPr>
          <p:cNvPr id="3" name="TextBox 2">
            <a:extLst>
              <a:ext uri="{FF2B5EF4-FFF2-40B4-BE49-F238E27FC236}">
                <a16:creationId xmlns:a16="http://schemas.microsoft.com/office/drawing/2014/main" id="{6FDAA335-B052-4F2B-AE84-D7CE663627A8}"/>
              </a:ext>
            </a:extLst>
          </p:cNvPr>
          <p:cNvSpPr txBox="1"/>
          <p:nvPr/>
        </p:nvSpPr>
        <p:spPr>
          <a:xfrm>
            <a:off x="1065319" y="232487"/>
            <a:ext cx="9507985" cy="1231106"/>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Final Test Results after hyper-parameter tuning and threshold adjustment</a:t>
            </a:r>
          </a:p>
          <a:p>
            <a:endParaRPr lang="en-IN" dirty="0"/>
          </a:p>
        </p:txBody>
      </p:sp>
      <p:sp>
        <p:nvSpPr>
          <p:cNvPr id="4" name="TextBox 3">
            <a:extLst>
              <a:ext uri="{FF2B5EF4-FFF2-40B4-BE49-F238E27FC236}">
                <a16:creationId xmlns:a16="http://schemas.microsoft.com/office/drawing/2014/main" id="{8039F330-89BB-4BE1-9EF8-1C66817EF6EE}"/>
              </a:ext>
            </a:extLst>
          </p:cNvPr>
          <p:cNvSpPr txBox="1"/>
          <p:nvPr/>
        </p:nvSpPr>
        <p:spPr>
          <a:xfrm>
            <a:off x="754600" y="4740676"/>
            <a:ext cx="10573305"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Calibri" panose="020F0502020204030204" pitchFamily="34" charset="0"/>
                <a:cs typeface="Calibri" panose="020F0502020204030204" pitchFamily="34" charset="0"/>
              </a:rPr>
              <a:t> From the final test results we see that by tuning and adjusting the probability threshold of all models, we see overall increase in the </a:t>
            </a:r>
            <a:r>
              <a:rPr lang="en-IN" sz="2400" b="1" dirty="0">
                <a:latin typeface="Calibri" panose="020F0502020204030204" pitchFamily="34" charset="0"/>
                <a:cs typeface="Calibri" panose="020F0502020204030204" pitchFamily="34" charset="0"/>
              </a:rPr>
              <a:t>recall score </a:t>
            </a:r>
            <a:r>
              <a:rPr lang="en-IN" sz="2400" dirty="0">
                <a:latin typeface="Calibri" panose="020F0502020204030204" pitchFamily="34" charset="0"/>
                <a:cs typeface="Calibri" panose="020F0502020204030204" pitchFamily="34" charset="0"/>
              </a:rPr>
              <a:t>without much compromising on the </a:t>
            </a:r>
            <a:r>
              <a:rPr lang="en-IN" sz="2400" b="1" dirty="0">
                <a:latin typeface="Calibri" panose="020F0502020204030204" pitchFamily="34" charset="0"/>
                <a:cs typeface="Calibri" panose="020F0502020204030204" pitchFamily="34" charset="0"/>
              </a:rPr>
              <a:t>F1 (macro-average) </a:t>
            </a:r>
            <a:r>
              <a:rPr lang="en-IN" sz="2400" dirty="0">
                <a:latin typeface="Calibri" panose="020F0502020204030204" pitchFamily="34" charset="0"/>
                <a:cs typeface="Calibri" panose="020F0502020204030204" pitchFamily="34" charset="0"/>
              </a:rPr>
              <a:t>score,  particularly for the tree-based algorithms like Random Forest and LightGBM.</a:t>
            </a:r>
          </a:p>
        </p:txBody>
      </p:sp>
    </p:spTree>
    <p:extLst>
      <p:ext uri="{BB962C8B-B14F-4D97-AF65-F5344CB8AC3E}">
        <p14:creationId xmlns:p14="http://schemas.microsoft.com/office/powerpoint/2010/main" val="405343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BB76A7-22B1-4F32-BCA5-17803A483323}"/>
              </a:ext>
            </a:extLst>
          </p:cNvPr>
          <p:cNvPicPr/>
          <p:nvPr/>
        </p:nvPicPr>
        <p:blipFill>
          <a:blip r:embed="rId2"/>
          <a:stretch>
            <a:fillRect/>
          </a:stretch>
        </p:blipFill>
        <p:spPr>
          <a:xfrm>
            <a:off x="1766655" y="1100832"/>
            <a:ext cx="8744506" cy="5573436"/>
          </a:xfrm>
          <a:prstGeom prst="rect">
            <a:avLst/>
          </a:prstGeom>
        </p:spPr>
      </p:pic>
      <p:sp>
        <p:nvSpPr>
          <p:cNvPr id="3" name="TextBox 2">
            <a:extLst>
              <a:ext uri="{FF2B5EF4-FFF2-40B4-BE49-F238E27FC236}">
                <a16:creationId xmlns:a16="http://schemas.microsoft.com/office/drawing/2014/main" id="{7A0B7113-5AFA-4CC0-A1B6-7FF95FE69506}"/>
              </a:ext>
            </a:extLst>
          </p:cNvPr>
          <p:cNvSpPr txBox="1"/>
          <p:nvPr/>
        </p:nvSpPr>
        <p:spPr>
          <a:xfrm>
            <a:off x="1162975" y="183732"/>
            <a:ext cx="10377996" cy="1231106"/>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Visualizing Confusion Matrix of Final Test Results with the help of Heatmaps.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0679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BD7D7-37DF-4758-97B5-200BA1D06FFC}"/>
              </a:ext>
            </a:extLst>
          </p:cNvPr>
          <p:cNvSpPr txBox="1"/>
          <p:nvPr/>
        </p:nvSpPr>
        <p:spPr>
          <a:xfrm>
            <a:off x="904864" y="84009"/>
            <a:ext cx="10653203" cy="954107"/>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Understanding Key metrics for success and the interpretation of the final test results</a:t>
            </a:r>
            <a:endParaRPr lang="en-IN" sz="2800" dirty="0"/>
          </a:p>
        </p:txBody>
      </p:sp>
      <p:sp>
        <p:nvSpPr>
          <p:cNvPr id="4" name="TextBox 3">
            <a:extLst>
              <a:ext uri="{FF2B5EF4-FFF2-40B4-BE49-F238E27FC236}">
                <a16:creationId xmlns:a16="http://schemas.microsoft.com/office/drawing/2014/main" id="{A1D5EF5D-4FE0-4487-9A4F-36689F0503C3}"/>
              </a:ext>
            </a:extLst>
          </p:cNvPr>
          <p:cNvSpPr txBox="1"/>
          <p:nvPr/>
        </p:nvSpPr>
        <p:spPr>
          <a:xfrm>
            <a:off x="559293" y="1278384"/>
            <a:ext cx="11505460" cy="538609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From a business perspective, in order to prevent the further revenue loss by lending loans to defaulters, it is very important to correctly identify the customers who are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Defaulter</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to reduce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false negatives</a:t>
            </a:r>
            <a:r>
              <a:rPr lang="en-IN" sz="2400" dirty="0">
                <a:effectLst/>
                <a:latin typeface="Calibri" panose="020F0502020204030204" pitchFamily="34" charset="0"/>
                <a:ea typeface="Calibri" panose="020F0502020204030204" pitchFamily="34" charset="0"/>
                <a:cs typeface="Times New Roman" panose="02020603050405020304" pitchFamily="18" charset="0"/>
              </a:rPr>
              <a:t>, therefore, our model should have high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recall</a:t>
            </a:r>
            <a:r>
              <a:rPr lang="en-IN" sz="2400" dirty="0">
                <a:effectLst/>
                <a:latin typeface="Calibri" panose="020F0502020204030204" pitchFamily="34" charset="0"/>
                <a:ea typeface="Calibri" panose="020F0502020204030204" pitchFamily="34" charset="0"/>
                <a:cs typeface="Times New Roman" panose="02020603050405020304" pitchFamily="18" charset="0"/>
              </a:rPr>
              <a:t> as possible.</a:t>
            </a:r>
          </a:p>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Although, the accuracy of the all models decreased after hyper-parameter tuning and probability threshold adjustments, but considering heavy data imbalance, we must always decide the final model on the bases of other metrics, like in our case, high recall, f1 score and ROC AUC is much favourable.</a:t>
            </a:r>
          </a:p>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Therefore, it can be clearly seen from above test results, that the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LightGBM</a:t>
            </a:r>
            <a:r>
              <a:rPr lang="en-IN" sz="2400" dirty="0">
                <a:effectLst/>
                <a:latin typeface="Calibri" panose="020F0502020204030204" pitchFamily="34" charset="0"/>
                <a:ea typeface="Calibri" panose="020F0502020204030204" pitchFamily="34" charset="0"/>
                <a:cs typeface="Times New Roman" panose="02020603050405020304" pitchFamily="18" charset="0"/>
              </a:rPr>
              <a:t> model performed the best out of all the models with respect to all metrics, also by analysing the heatmaps, we see that LightGBM has the lowest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Type-I</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Type-II </a:t>
            </a:r>
            <a:r>
              <a:rPr lang="en-IN" sz="2400" dirty="0">
                <a:effectLst/>
                <a:latin typeface="Calibri" panose="020F0502020204030204" pitchFamily="34" charset="0"/>
                <a:ea typeface="Calibri" panose="020F0502020204030204" pitchFamily="34" charset="0"/>
                <a:cs typeface="Times New Roman" panose="02020603050405020304" pitchFamily="18" charset="0"/>
              </a:rPr>
              <a:t>errors as well. Also, LightGBM, being highly efficient for medium to large datasets, it is therefore favourable for this project.  </a:t>
            </a:r>
          </a:p>
          <a:p>
            <a:endParaRPr lang="en-IN" sz="3200" dirty="0"/>
          </a:p>
        </p:txBody>
      </p:sp>
    </p:spTree>
    <p:extLst>
      <p:ext uri="{BB962C8B-B14F-4D97-AF65-F5344CB8AC3E}">
        <p14:creationId xmlns:p14="http://schemas.microsoft.com/office/powerpoint/2010/main" val="241156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78719-F641-483E-91AD-D0439F14D699}"/>
              </a:ext>
            </a:extLst>
          </p:cNvPr>
          <p:cNvSpPr txBox="1"/>
          <p:nvPr/>
        </p:nvSpPr>
        <p:spPr>
          <a:xfrm>
            <a:off x="685800" y="5096933"/>
            <a:ext cx="11184467"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Calibri" panose="020F0502020204030204" pitchFamily="34" charset="0"/>
                <a:cs typeface="Calibri" panose="020F0502020204030204" pitchFamily="34" charset="0"/>
              </a:rPr>
              <a:t> From above feature importance plot of the model LightGBM, the feature </a:t>
            </a:r>
            <a:r>
              <a:rPr lang="en-IN" sz="2400" b="1" dirty="0">
                <a:latin typeface="Calibri" panose="020F0502020204030204" pitchFamily="34" charset="0"/>
                <a:cs typeface="Calibri" panose="020F0502020204030204" pitchFamily="34" charset="0"/>
              </a:rPr>
              <a:t>daily_decr90  </a:t>
            </a:r>
            <a:r>
              <a:rPr lang="en-IN" sz="2400" dirty="0">
                <a:latin typeface="Calibri" panose="020F0502020204030204" pitchFamily="34" charset="0"/>
                <a:cs typeface="Calibri" panose="020F0502020204030204" pitchFamily="34" charset="0"/>
              </a:rPr>
              <a:t>is shown to have relatively high significance in </a:t>
            </a:r>
            <a:r>
              <a:rPr lang="en-IN" sz="2400" dirty="0" err="1">
                <a:latin typeface="Calibri" panose="020F0502020204030204" pitchFamily="34" charset="0"/>
                <a:cs typeface="Calibri" panose="020F0502020204030204" pitchFamily="34" charset="0"/>
              </a:rPr>
              <a:t>comparision</a:t>
            </a:r>
            <a:r>
              <a:rPr lang="en-IN" sz="2400" dirty="0">
                <a:latin typeface="Calibri" panose="020F0502020204030204" pitchFamily="34" charset="0"/>
                <a:cs typeface="Calibri" panose="020F0502020204030204" pitchFamily="34" charset="0"/>
              </a:rPr>
              <a:t> to other.</a:t>
            </a:r>
            <a:endParaRPr lang="en-IN" sz="24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C910738-5652-4557-B62C-F1DF6E949D3E}"/>
              </a:ext>
            </a:extLst>
          </p:cNvPr>
          <p:cNvPicPr>
            <a:picLocks noChangeAspect="1"/>
          </p:cNvPicPr>
          <p:nvPr/>
        </p:nvPicPr>
        <p:blipFill>
          <a:blip r:embed="rId2"/>
          <a:stretch>
            <a:fillRect/>
          </a:stretch>
        </p:blipFill>
        <p:spPr>
          <a:xfrm>
            <a:off x="1100667" y="217164"/>
            <a:ext cx="10634133" cy="4591787"/>
          </a:xfrm>
          <a:prstGeom prst="rect">
            <a:avLst/>
          </a:prstGeom>
        </p:spPr>
      </p:pic>
    </p:spTree>
    <p:extLst>
      <p:ext uri="{BB962C8B-B14F-4D97-AF65-F5344CB8AC3E}">
        <p14:creationId xmlns:p14="http://schemas.microsoft.com/office/powerpoint/2010/main" val="399110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AA4D4-0876-4D81-BA88-5566F1E573F0}"/>
              </a:ext>
            </a:extLst>
          </p:cNvPr>
          <p:cNvSpPr txBox="1"/>
          <p:nvPr/>
        </p:nvSpPr>
        <p:spPr>
          <a:xfrm>
            <a:off x="4545368" y="0"/>
            <a:ext cx="2459114" cy="584775"/>
          </a:xfrm>
          <a:prstGeom prst="rect">
            <a:avLst/>
          </a:prstGeom>
          <a:noFill/>
        </p:spPr>
        <p:txBody>
          <a:bodyPr wrap="square" rtlCol="0">
            <a:sp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CONCLUSION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latin typeface="Calibri" panose="020F0502020204030204" pitchFamily="34" charset="0"/>
                <a:cs typeface="Calibri" panose="020F0502020204030204" pitchFamily="34" charset="0"/>
              </a:rPr>
              <a:t>   </a:t>
            </a:r>
          </a:p>
        </p:txBody>
      </p:sp>
      <p:sp>
        <p:nvSpPr>
          <p:cNvPr id="4" name="TextBox 3">
            <a:extLst>
              <a:ext uri="{FF2B5EF4-FFF2-40B4-BE49-F238E27FC236}">
                <a16:creationId xmlns:a16="http://schemas.microsoft.com/office/drawing/2014/main" id="{73ABA8FD-5424-420D-8534-49FD859870FB}"/>
              </a:ext>
            </a:extLst>
          </p:cNvPr>
          <p:cNvSpPr txBox="1"/>
          <p:nvPr/>
        </p:nvSpPr>
        <p:spPr>
          <a:xfrm>
            <a:off x="266330" y="584775"/>
            <a:ext cx="11845771" cy="6206827"/>
          </a:xfrm>
          <a:prstGeom prst="rect">
            <a:avLst/>
          </a:prstGeom>
          <a:noFill/>
        </p:spPr>
        <p:txBody>
          <a:bodyPr wrap="square" rtlCol="0">
            <a:spAutoFit/>
          </a:bodyPr>
          <a:lstStyle/>
          <a:p>
            <a:pPr marL="342900" lvl="0" indent="-342900">
              <a:lnSpc>
                <a:spcPct val="150000"/>
              </a:lnSpc>
              <a:spcAft>
                <a:spcPts val="800"/>
              </a:spcAft>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It </a:t>
            </a:r>
            <a:r>
              <a:rPr lang="en-IN" sz="2400" dirty="0">
                <a:latin typeface="Calibri" panose="020F0502020204030204" pitchFamily="34" charset="0"/>
                <a:ea typeface="Calibri" panose="020F0502020204030204" pitchFamily="34" charset="0"/>
                <a:cs typeface="Times New Roman" panose="02020603050405020304" pitchFamily="18" charset="0"/>
              </a:rPr>
              <a:t>was</a:t>
            </a:r>
            <a:r>
              <a:rPr lang="en-IN" sz="2400" dirty="0">
                <a:effectLst/>
                <a:latin typeface="Calibri" panose="020F0502020204030204" pitchFamily="34" charset="0"/>
                <a:ea typeface="Calibri" panose="020F0502020204030204" pitchFamily="34" charset="0"/>
                <a:cs typeface="Times New Roman" panose="02020603050405020304" pitchFamily="18" charset="0"/>
              </a:rPr>
              <a:t> observed that, through statistical analysis and feature importance calculations, the feature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daily_decr90 </a:t>
            </a:r>
            <a:r>
              <a:rPr lang="en-IN" sz="2400" dirty="0">
                <a:effectLst/>
                <a:latin typeface="Calibri" panose="020F0502020204030204" pitchFamily="34" charset="0"/>
                <a:ea typeface="Calibri" panose="020F0502020204030204" pitchFamily="34" charset="0"/>
                <a:cs typeface="Times New Roman" panose="02020603050405020304" pitchFamily="18" charset="0"/>
              </a:rPr>
              <a:t>(i.e.,</a:t>
            </a: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Daily amount spent from main account, averaged over last 90 days) </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has shown to be the most valuable feature for prediction of the customer type (i.e., Non-Defaulter or Defaulter)</a:t>
            </a:r>
            <a:r>
              <a:rPr lang="en-IN"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I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As the dataset contained irregularities that was dealt with some assumptions and also the main assumption that was the data being representative of the entire population, which may not necessarily be true. Therefore, it is recommended to use similar kinds of different datasets from other sources (possibly from other telecom service providers) and combining them to start all over again. This could therefore reduce the bias in results (if any) for a particular population/group and can possibly give much more better and concrete scenario. </a:t>
            </a:r>
          </a:p>
          <a:p>
            <a:pPr marL="342900" indent="-342900">
              <a:buFont typeface="Wingdings" panose="05000000000000000000" pitchFamily="2" charset="2"/>
              <a:buChar char="Ø"/>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102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FB22-0CCE-4D5F-8464-D0ECAAAC1285}"/>
              </a:ext>
            </a:extLst>
          </p:cNvPr>
          <p:cNvSpPr>
            <a:spLocks noGrp="1"/>
          </p:cNvSpPr>
          <p:nvPr>
            <p:ph type="title"/>
          </p:nvPr>
        </p:nvSpPr>
        <p:spPr/>
        <p:txBody>
          <a:bodyPr/>
          <a:lstStyle/>
          <a:p>
            <a:pPr algn="ctr"/>
            <a:r>
              <a:rPr lang="en-IN" b="1" dirty="0"/>
              <a:t>THANK YOU</a:t>
            </a:r>
          </a:p>
        </p:txBody>
      </p:sp>
    </p:spTree>
    <p:extLst>
      <p:ext uri="{BB962C8B-B14F-4D97-AF65-F5344CB8AC3E}">
        <p14:creationId xmlns:p14="http://schemas.microsoft.com/office/powerpoint/2010/main" val="174576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EF30-8E6B-400A-A0B9-085BE66B071D}"/>
              </a:ext>
            </a:extLst>
          </p:cNvPr>
          <p:cNvSpPr>
            <a:spLocks noGrp="1"/>
          </p:cNvSpPr>
          <p:nvPr>
            <p:ph type="title"/>
          </p:nvPr>
        </p:nvSpPr>
        <p:spPr>
          <a:xfrm>
            <a:off x="1115568" y="133166"/>
            <a:ext cx="10168128" cy="552634"/>
          </a:xfrm>
        </p:spPr>
        <p:txBody>
          <a:bodyPr>
            <a:normAutofit/>
          </a:bodyPr>
          <a:lstStyle/>
          <a:p>
            <a:pPr algn="ctr"/>
            <a:r>
              <a:rPr lang="en-IN" sz="3200" b="1" dirty="0">
                <a:latin typeface="Calibri" panose="020F0502020204030204" pitchFamily="34" charset="0"/>
                <a:cs typeface="Calibri" panose="020F0502020204030204" pitchFamily="34" charset="0"/>
              </a:rPr>
              <a:t>Summary of the Work Done</a:t>
            </a:r>
          </a:p>
        </p:txBody>
      </p:sp>
      <p:sp>
        <p:nvSpPr>
          <p:cNvPr id="3" name="Content Placeholder 2">
            <a:extLst>
              <a:ext uri="{FF2B5EF4-FFF2-40B4-BE49-F238E27FC236}">
                <a16:creationId xmlns:a16="http://schemas.microsoft.com/office/drawing/2014/main" id="{4B9AD973-A6BB-4305-920A-D674BE7721EB}"/>
              </a:ext>
            </a:extLst>
          </p:cNvPr>
          <p:cNvSpPr>
            <a:spLocks noGrp="1"/>
          </p:cNvSpPr>
          <p:nvPr>
            <p:ph idx="1"/>
          </p:nvPr>
        </p:nvSpPr>
        <p:spPr>
          <a:xfrm>
            <a:off x="1115568" y="923278"/>
            <a:ext cx="10168128" cy="5248922"/>
          </a:xfrm>
        </p:spPr>
        <p:txBody>
          <a:bodyPr>
            <a:normAutofit lnSpcReduction="10000"/>
          </a:bodyPr>
          <a:lstStyle/>
          <a:p>
            <a:pPr>
              <a:lnSpc>
                <a:spcPct val="150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we have applied 4 different kinds of supervised Machine Learning Algorithms to build predictive models for the use case.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Calibri" panose="020F0502020204030204" pitchFamily="34" charset="0"/>
              </a:rPr>
              <a:t> </a:t>
            </a:r>
            <a:r>
              <a:rPr lang="en-IN" sz="2400" dirty="0">
                <a:latin typeface="Calibri" panose="020F0502020204030204" pitchFamily="34" charset="0"/>
                <a:ea typeface="Calibri" panose="020F0502020204030204" pitchFamily="34" charset="0"/>
                <a:cs typeface="Calibri" panose="020F0502020204030204" pitchFamily="34" charset="0"/>
              </a:rPr>
              <a:t>W</a:t>
            </a:r>
            <a:r>
              <a:rPr lang="en-IN" sz="2400" dirty="0">
                <a:effectLst/>
                <a:latin typeface="Calibri" panose="020F0502020204030204" pitchFamily="34" charset="0"/>
                <a:ea typeface="Calibri" panose="020F0502020204030204" pitchFamily="34" charset="0"/>
                <a:cs typeface="Calibri" panose="020F0502020204030204" pitchFamily="34" charset="0"/>
              </a:rPr>
              <a:t>e have applied appropriate sampling techniques to deal with this issues like data imbalance.</a:t>
            </a:r>
          </a:p>
          <a:p>
            <a:pPr>
              <a:lnSpc>
                <a:spcPct val="15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We have done various statistical analysis and used techniques to understand the relationship between variables.</a:t>
            </a:r>
          </a:p>
          <a:p>
            <a:pPr>
              <a:lnSpc>
                <a:spcPct val="150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Also considering data imbalance, we have tuned the models as well as adjusted th</a:t>
            </a:r>
            <a:r>
              <a:rPr lang="en-IN" sz="2400" dirty="0">
                <a:latin typeface="Calibri" panose="020F0502020204030204" pitchFamily="34" charset="0"/>
                <a:ea typeface="Calibri" panose="020F0502020204030204" pitchFamily="34" charset="0"/>
                <a:cs typeface="Times New Roman" panose="02020603050405020304" pitchFamily="18" charset="0"/>
              </a:rPr>
              <a:t>e probability threshold for the models to improve classification performance.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194197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A483-0DD0-4ADF-8BBA-D04B865103D0}"/>
              </a:ext>
            </a:extLst>
          </p:cNvPr>
          <p:cNvSpPr>
            <a:spLocks noGrp="1"/>
          </p:cNvSpPr>
          <p:nvPr>
            <p:ph type="title"/>
          </p:nvPr>
        </p:nvSpPr>
        <p:spPr>
          <a:xfrm>
            <a:off x="1115568" y="301841"/>
            <a:ext cx="10168128" cy="461639"/>
          </a:xfrm>
        </p:spPr>
        <p:txBody>
          <a:bodyPr>
            <a:noAutofit/>
          </a:bodyPr>
          <a:lstStyle/>
          <a:p>
            <a:pPr algn="ctr"/>
            <a:r>
              <a:rPr lang="en-IN" sz="3200" b="1" dirty="0">
                <a:latin typeface="Calibri" panose="020F0502020204030204" pitchFamily="34" charset="0"/>
                <a:cs typeface="Calibri" panose="020F0502020204030204" pitchFamily="34" charset="0"/>
              </a:rPr>
              <a:t>Algorithm Used</a:t>
            </a:r>
          </a:p>
        </p:txBody>
      </p:sp>
      <p:sp>
        <p:nvSpPr>
          <p:cNvPr id="3" name="Content Placeholder 2">
            <a:extLst>
              <a:ext uri="{FF2B5EF4-FFF2-40B4-BE49-F238E27FC236}">
                <a16:creationId xmlns:a16="http://schemas.microsoft.com/office/drawing/2014/main" id="{BB9402C2-66E8-4CC2-8340-6643C83AA8C3}"/>
              </a:ext>
            </a:extLst>
          </p:cNvPr>
          <p:cNvSpPr>
            <a:spLocks noGrp="1"/>
          </p:cNvSpPr>
          <p:nvPr>
            <p:ph idx="1"/>
          </p:nvPr>
        </p:nvSpPr>
        <p:spPr>
          <a:xfrm>
            <a:off x="1115568" y="985421"/>
            <a:ext cx="10168128" cy="5186779"/>
          </a:xfrm>
        </p:spPr>
        <p:txBody>
          <a:bodyPr>
            <a:normAutofit/>
          </a:bodyPr>
          <a:lstStyle/>
          <a:p>
            <a:pPr marL="0" indent="0">
              <a:lnSpc>
                <a:spcPct val="150000"/>
              </a:lnSpc>
              <a:spcAft>
                <a:spcPts val="800"/>
              </a:spcAft>
              <a:buNone/>
            </a:pPr>
            <a:r>
              <a:rPr lang="en-IN" sz="2400" dirty="0">
                <a:solidFill>
                  <a:srgbClr val="000000"/>
                </a:solidFill>
                <a:latin typeface="Calibri" panose="020F0502020204030204" pitchFamily="34" charset="0"/>
                <a:ea typeface="Calibri" panose="020F0502020204030204" pitchFamily="34" charset="0"/>
                <a:cs typeface="Arial" panose="020B0604020202020204" pitchFamily="34" charset="0"/>
              </a:rPr>
              <a:t>The </a:t>
            </a: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supervised learning algorithms used  consists of simple algorithms like:</a:t>
            </a:r>
          </a:p>
          <a:p>
            <a:pPr lvl="0">
              <a:lnSpc>
                <a:spcPct val="15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Logistic regression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Ø"/>
            </a:pP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Gaussian Naive Bayes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And also, relatively complex  and tree-based algorithms like: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Ø"/>
            </a:pP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Random Forest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Wingdings" panose="05000000000000000000" pitchFamily="2" charset="2"/>
              <a:buChar char="Ø"/>
            </a:pPr>
            <a:r>
              <a:rPr lang="en-IN"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Light Gradient Boosting Machine (LightGBM)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95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1E55-66E9-4CAF-AD13-9CF3576363B7}"/>
              </a:ext>
            </a:extLst>
          </p:cNvPr>
          <p:cNvSpPr>
            <a:spLocks noGrp="1"/>
          </p:cNvSpPr>
          <p:nvPr>
            <p:ph type="title"/>
          </p:nvPr>
        </p:nvSpPr>
        <p:spPr>
          <a:xfrm>
            <a:off x="3530295" y="168676"/>
            <a:ext cx="10168128" cy="435006"/>
          </a:xfrm>
        </p:spPr>
        <p:txBody>
          <a:bodyPr>
            <a:noAutofit/>
          </a:bodyPr>
          <a:lstStyle/>
          <a:p>
            <a:r>
              <a:rPr lang="en-IN" sz="3200" b="1" dirty="0">
                <a:latin typeface="Calibri" panose="020F0502020204030204" pitchFamily="34" charset="0"/>
                <a:cs typeface="Calibri" panose="020F0502020204030204" pitchFamily="34" charset="0"/>
              </a:rPr>
              <a:t>Distribution of numerical data</a:t>
            </a:r>
          </a:p>
        </p:txBody>
      </p:sp>
      <p:pic>
        <p:nvPicPr>
          <p:cNvPr id="6" name="Content Placeholder 5">
            <a:extLst>
              <a:ext uri="{FF2B5EF4-FFF2-40B4-BE49-F238E27FC236}">
                <a16:creationId xmlns:a16="http://schemas.microsoft.com/office/drawing/2014/main" id="{94DDBB33-4C4F-40E4-ABEE-2ACE8374CF43}"/>
              </a:ext>
            </a:extLst>
          </p:cNvPr>
          <p:cNvPicPr>
            <a:picLocks noGrp="1"/>
          </p:cNvPicPr>
          <p:nvPr>
            <p:ph idx="1"/>
          </p:nvPr>
        </p:nvPicPr>
        <p:blipFill>
          <a:blip r:embed="rId2"/>
          <a:stretch>
            <a:fillRect/>
          </a:stretch>
        </p:blipFill>
        <p:spPr>
          <a:xfrm>
            <a:off x="1109710" y="674702"/>
            <a:ext cx="9854212" cy="4749553"/>
          </a:xfrm>
          <a:prstGeom prst="rect">
            <a:avLst/>
          </a:prstGeom>
        </p:spPr>
      </p:pic>
      <p:sp>
        <p:nvSpPr>
          <p:cNvPr id="8" name="TextBox 7">
            <a:extLst>
              <a:ext uri="{FF2B5EF4-FFF2-40B4-BE49-F238E27FC236}">
                <a16:creationId xmlns:a16="http://schemas.microsoft.com/office/drawing/2014/main" id="{B80E22BD-717A-414A-9D61-69E72D6D817A}"/>
              </a:ext>
            </a:extLst>
          </p:cNvPr>
          <p:cNvSpPr txBox="1"/>
          <p:nvPr/>
        </p:nvSpPr>
        <p:spPr>
          <a:xfrm>
            <a:off x="4092606" y="5495275"/>
            <a:ext cx="3559946" cy="369332"/>
          </a:xfrm>
          <a:prstGeom prst="rect">
            <a:avLst/>
          </a:prstGeom>
          <a:noFill/>
        </p:spPr>
        <p:txBody>
          <a:bodyPr wrap="square" rtlCol="0">
            <a:spAutoFit/>
          </a:bodyPr>
          <a:lstStyle/>
          <a:p>
            <a:r>
              <a:rPr lang="en-IN" b="1" dirty="0"/>
              <a:t>Boxplots of all Numerical Data</a:t>
            </a:r>
          </a:p>
        </p:txBody>
      </p:sp>
    </p:spTree>
    <p:extLst>
      <p:ext uri="{BB962C8B-B14F-4D97-AF65-F5344CB8AC3E}">
        <p14:creationId xmlns:p14="http://schemas.microsoft.com/office/powerpoint/2010/main" val="261680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EADF1-8218-4CE1-8B77-FD3AB5EF393A}"/>
              </a:ext>
            </a:extLst>
          </p:cNvPr>
          <p:cNvSpPr>
            <a:spLocks noGrp="1"/>
          </p:cNvSpPr>
          <p:nvPr>
            <p:ph idx="1"/>
          </p:nvPr>
        </p:nvSpPr>
        <p:spPr>
          <a:xfrm>
            <a:off x="656948" y="266330"/>
            <a:ext cx="11230252" cy="5905870"/>
          </a:xfrm>
        </p:spPr>
        <p:txBody>
          <a:bodyPr/>
          <a:lstStyle/>
          <a:p>
            <a:pPr>
              <a:lnSpc>
                <a:spcPct val="150000"/>
              </a:lnSpc>
              <a:buFont typeface="Wingdings" panose="05000000000000000000" pitchFamily="2" charset="2"/>
              <a:buChar char="Ø"/>
            </a:pPr>
            <a:r>
              <a:rPr lang="en-IN" sz="2400" dirty="0"/>
              <a:t> </a:t>
            </a:r>
            <a:r>
              <a:rPr lang="en-IN" sz="2400" dirty="0">
                <a:latin typeface="Calibri" panose="020F0502020204030204" pitchFamily="34" charset="0"/>
                <a:cs typeface="Calibri" panose="020F0502020204030204" pitchFamily="34" charset="0"/>
              </a:rPr>
              <a:t>As seen previously, the numerical data had many irregularities, one of them consisting of abnormally large range of values.</a:t>
            </a:r>
          </a:p>
          <a:p>
            <a:pPr>
              <a:lnSpc>
                <a:spcPct val="150000"/>
              </a:lnSpc>
              <a:buFont typeface="Wingdings" panose="05000000000000000000" pitchFamily="2" charset="2"/>
              <a:buChar char="Ø"/>
            </a:pPr>
            <a:r>
              <a:rPr lang="en-IN" sz="2400" dirty="0">
                <a:latin typeface="Calibri" panose="020F0502020204030204" pitchFamily="34" charset="0"/>
                <a:cs typeface="Calibri" panose="020F0502020204030204" pitchFamily="34" charset="0"/>
              </a:rPr>
              <a:t> And the other is the  presence negative values, that is not realistic according to the domain knowledge.</a:t>
            </a:r>
          </a:p>
          <a:p>
            <a:pPr>
              <a:lnSpc>
                <a:spcPct val="150000"/>
              </a:lnSpc>
              <a:buFont typeface="Wingdings" panose="05000000000000000000" pitchFamily="2" charset="2"/>
              <a:buChar char="Ø"/>
            </a:pPr>
            <a:r>
              <a:rPr lang="en-IN" sz="2400" dirty="0">
                <a:latin typeface="Calibri" panose="020F0502020204030204" pitchFamily="34" charset="0"/>
                <a:cs typeface="Calibri" panose="020F0502020204030204" pitchFamily="34" charset="0"/>
              </a:rPr>
              <a:t> Therefore, these large values were discarded and </a:t>
            </a:r>
            <a:r>
              <a:rPr lang="en-IN" sz="2400" dirty="0">
                <a:effectLst/>
                <a:latin typeface="Calibri" panose="020F0502020204030204" pitchFamily="34" charset="0"/>
                <a:ea typeface="Calibri" panose="020F0502020204030204" pitchFamily="34" charset="0"/>
                <a:cs typeface="Calibri" panose="020F0502020204030204" pitchFamily="34" charset="0"/>
              </a:rPr>
              <a:t>assuming that the negative sign is </a:t>
            </a:r>
            <a:r>
              <a:rPr lang="en-IN"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typographical error, we have therefore, changed only the sign of the negative values to positive.</a:t>
            </a:r>
          </a:p>
          <a:p>
            <a:pPr>
              <a:lnSpc>
                <a:spcPct val="150000"/>
              </a:lnSpc>
              <a:buFont typeface="Wingdings" panose="05000000000000000000" pitchFamily="2" charset="2"/>
              <a:buChar char="Ø"/>
            </a:pPr>
            <a:r>
              <a:rPr lang="en-IN" sz="2400" dirty="0">
                <a:solidFill>
                  <a:srgbClr val="202124"/>
                </a:solidFill>
                <a:latin typeface="Calibri" panose="020F0502020204030204" pitchFamily="34" charset="0"/>
                <a:ea typeface="Calibri" panose="020F0502020204030204" pitchFamily="34" charset="0"/>
                <a:cs typeface="Calibri" panose="020F0502020204030204" pitchFamily="34" charset="0"/>
              </a:rPr>
              <a:t> Also, for categorical values that had one or all unique values were discarded before further analysis. </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36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5BC3-D6F4-4E9E-9BE0-99EAA9ABCA2F}"/>
              </a:ext>
            </a:extLst>
          </p:cNvPr>
          <p:cNvSpPr>
            <a:spLocks noGrp="1"/>
          </p:cNvSpPr>
          <p:nvPr>
            <p:ph type="title"/>
          </p:nvPr>
        </p:nvSpPr>
        <p:spPr>
          <a:xfrm>
            <a:off x="1115568" y="97655"/>
            <a:ext cx="10168128" cy="497150"/>
          </a:xfrm>
        </p:spPr>
        <p:txBody>
          <a:bodyPr>
            <a:normAutofit fontScale="90000"/>
          </a:bodyPr>
          <a:lstStyle/>
          <a:p>
            <a:pPr algn="ctr"/>
            <a:r>
              <a:rPr lang="en-IN" dirty="0"/>
              <a:t> </a:t>
            </a:r>
            <a:r>
              <a:rPr lang="en-IN" sz="3600" b="1" dirty="0">
                <a:latin typeface="Calibri" panose="020F0502020204030204" pitchFamily="34" charset="0"/>
                <a:cs typeface="Calibri" panose="020F0502020204030204" pitchFamily="34" charset="0"/>
              </a:rPr>
              <a:t>Multi-collinearity</a:t>
            </a:r>
          </a:p>
        </p:txBody>
      </p:sp>
      <p:pic>
        <p:nvPicPr>
          <p:cNvPr id="4" name="Content Placeholder 3">
            <a:extLst>
              <a:ext uri="{FF2B5EF4-FFF2-40B4-BE49-F238E27FC236}">
                <a16:creationId xmlns:a16="http://schemas.microsoft.com/office/drawing/2014/main" id="{518EDDEF-FC29-4FFB-A5EA-2720BADE5FB2}"/>
              </a:ext>
            </a:extLst>
          </p:cNvPr>
          <p:cNvPicPr>
            <a:picLocks noGrp="1"/>
          </p:cNvPicPr>
          <p:nvPr>
            <p:ph idx="1"/>
          </p:nvPr>
        </p:nvPicPr>
        <p:blipFill>
          <a:blip r:embed="rId2"/>
          <a:stretch>
            <a:fillRect/>
          </a:stretch>
        </p:blipFill>
        <p:spPr>
          <a:xfrm>
            <a:off x="1908700" y="715962"/>
            <a:ext cx="8433786" cy="4912481"/>
          </a:xfrm>
          <a:prstGeom prst="rect">
            <a:avLst/>
          </a:prstGeom>
        </p:spPr>
      </p:pic>
      <p:sp>
        <p:nvSpPr>
          <p:cNvPr id="5" name="TextBox 4">
            <a:extLst>
              <a:ext uri="{FF2B5EF4-FFF2-40B4-BE49-F238E27FC236}">
                <a16:creationId xmlns:a16="http://schemas.microsoft.com/office/drawing/2014/main" id="{99EDD059-822A-4FD5-99F7-61D62D51F8E3}"/>
              </a:ext>
            </a:extLst>
          </p:cNvPr>
          <p:cNvSpPr txBox="1"/>
          <p:nvPr/>
        </p:nvSpPr>
        <p:spPr>
          <a:xfrm>
            <a:off x="4777666" y="5702082"/>
            <a:ext cx="2636667"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Correlation Heatmap</a:t>
            </a:r>
          </a:p>
        </p:txBody>
      </p:sp>
    </p:spTree>
    <p:extLst>
      <p:ext uri="{BB962C8B-B14F-4D97-AF65-F5344CB8AC3E}">
        <p14:creationId xmlns:p14="http://schemas.microsoft.com/office/powerpoint/2010/main" val="227932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866D-D304-4CFA-99A2-C8241830D2F6}"/>
              </a:ext>
            </a:extLst>
          </p:cNvPr>
          <p:cNvSpPr>
            <a:spLocks noGrp="1"/>
          </p:cNvSpPr>
          <p:nvPr>
            <p:ph type="title"/>
          </p:nvPr>
        </p:nvSpPr>
        <p:spPr>
          <a:xfrm>
            <a:off x="1115568" y="124288"/>
            <a:ext cx="10168128" cy="461638"/>
          </a:xfrm>
        </p:spPr>
        <p:txBody>
          <a:bodyPr>
            <a:noAutofit/>
          </a:bodyPr>
          <a:lstStyle/>
          <a:p>
            <a:pPr algn="ctr"/>
            <a:r>
              <a:rPr lang="en-IN" sz="3200" b="1" dirty="0">
                <a:latin typeface="Calibri" panose="020F0502020204030204" pitchFamily="34" charset="0"/>
                <a:cs typeface="Calibri" panose="020F0502020204030204" pitchFamily="34" charset="0"/>
              </a:rPr>
              <a:t>Dealing With Multi-collinearity </a:t>
            </a:r>
          </a:p>
        </p:txBody>
      </p:sp>
      <p:sp>
        <p:nvSpPr>
          <p:cNvPr id="3" name="Content Placeholder 2">
            <a:extLst>
              <a:ext uri="{FF2B5EF4-FFF2-40B4-BE49-F238E27FC236}">
                <a16:creationId xmlns:a16="http://schemas.microsoft.com/office/drawing/2014/main" id="{44BFA69F-01E6-4FA6-8928-DAC05120A11C}"/>
              </a:ext>
            </a:extLst>
          </p:cNvPr>
          <p:cNvSpPr>
            <a:spLocks noGrp="1"/>
          </p:cNvSpPr>
          <p:nvPr>
            <p:ph idx="1"/>
          </p:nvPr>
        </p:nvSpPr>
        <p:spPr>
          <a:xfrm>
            <a:off x="1115568" y="896645"/>
            <a:ext cx="10168128" cy="5275555"/>
          </a:xfrm>
        </p:spPr>
        <p:txBody>
          <a:bodyPr>
            <a:normAutofit fontScale="85000" lnSpcReduction="20000"/>
          </a:bodyPr>
          <a:lstStyle/>
          <a:p>
            <a:pPr marL="285750" indent="-285750">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As seen from the previous slide, the numerical features had may correlations among them, especially along the diagonal where the correlations between the adjacent variables shown to have correlation more than 0.95. </a:t>
            </a:r>
            <a:r>
              <a:rPr lang="en-IN" sz="2800" dirty="0">
                <a:effectLst/>
                <a:latin typeface="Calibri" panose="020F0502020204030204" pitchFamily="34" charset="0"/>
                <a:ea typeface="Calibri" panose="020F0502020204030204" pitchFamily="34" charset="0"/>
                <a:cs typeface="Calibri" panose="020F0502020204030204" pitchFamily="34" charset="0"/>
              </a:rPr>
              <a:t>Also, multi-collinearity reduces model’s interpretability, </a:t>
            </a:r>
            <a:r>
              <a:rPr lang="en-IN" sz="2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that is, we will not know definitely how a particular feature may affect the model.</a:t>
            </a:r>
            <a:endParaRPr lang="en-IN" sz="2800"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 Therefore, one of  these highly correlated variables were discarded form the dataset.</a:t>
            </a:r>
          </a:p>
          <a:p>
            <a:pPr marL="285750" indent="-285750">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And for the rest of the variables, </a:t>
            </a:r>
            <a:r>
              <a:rPr lang="en-IN" sz="2800" b="1" dirty="0">
                <a:latin typeface="Calibri" panose="020F0502020204030204" pitchFamily="34" charset="0"/>
                <a:cs typeface="Calibri" panose="020F0502020204030204" pitchFamily="34" charset="0"/>
              </a:rPr>
              <a:t>Variance Inflation Factor(VIF) </a:t>
            </a:r>
            <a:r>
              <a:rPr lang="en-IN" sz="2800" dirty="0">
                <a:latin typeface="Calibri" panose="020F0502020204030204" pitchFamily="34" charset="0"/>
                <a:cs typeface="Calibri" panose="020F0502020204030204" pitchFamily="34" charset="0"/>
              </a:rPr>
              <a:t>is used, which is the measure of how well </a:t>
            </a:r>
            <a:r>
              <a:rPr lang="en-IN" sz="2800" dirty="0">
                <a:effectLst/>
                <a:latin typeface="Calibri" panose="020F0502020204030204" pitchFamily="34" charset="0"/>
                <a:ea typeface="Calibri" panose="020F0502020204030204" pitchFamily="34" charset="0"/>
                <a:cs typeface="Calibri" panose="020F0502020204030204" pitchFamily="34" charset="0"/>
              </a:rPr>
              <a:t>the variable is explained by other independent variables.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519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7339A1-C1C5-432D-855A-8947DE846617}"/>
              </a:ext>
            </a:extLst>
          </p:cNvPr>
          <p:cNvPicPr>
            <a:picLocks noGrp="1"/>
          </p:cNvPicPr>
          <p:nvPr>
            <p:ph idx="1"/>
          </p:nvPr>
        </p:nvPicPr>
        <p:blipFill>
          <a:blip r:embed="rId2"/>
          <a:stretch>
            <a:fillRect/>
          </a:stretch>
        </p:blipFill>
        <p:spPr>
          <a:xfrm>
            <a:off x="443883" y="62144"/>
            <a:ext cx="11274641" cy="5024761"/>
          </a:xfrm>
          <a:prstGeom prst="rect">
            <a:avLst/>
          </a:prstGeom>
        </p:spPr>
      </p:pic>
      <p:sp>
        <p:nvSpPr>
          <p:cNvPr id="5" name="TextBox 4">
            <a:extLst>
              <a:ext uri="{FF2B5EF4-FFF2-40B4-BE49-F238E27FC236}">
                <a16:creationId xmlns:a16="http://schemas.microsoft.com/office/drawing/2014/main" id="{5A35A09D-2054-4F80-B8E6-FC842C8724B8}"/>
              </a:ext>
            </a:extLst>
          </p:cNvPr>
          <p:cNvSpPr txBox="1"/>
          <p:nvPr/>
        </p:nvSpPr>
        <p:spPr>
          <a:xfrm>
            <a:off x="621437" y="5024761"/>
            <a:ext cx="11008311" cy="184665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Calibri" panose="020F0502020204030204" pitchFamily="34" charset="0"/>
              </a:rPr>
              <a:t>From above plot we can see that features like </a:t>
            </a:r>
            <a:r>
              <a:rPr lang="en-IN" sz="2400" b="1" dirty="0">
                <a:effectLst/>
                <a:latin typeface="Calibri" panose="020F0502020204030204" pitchFamily="34" charset="0"/>
                <a:ea typeface="Calibri" panose="020F0502020204030204" pitchFamily="34" charset="0"/>
                <a:cs typeface="Calibri" panose="020F0502020204030204" pitchFamily="34" charset="0"/>
              </a:rPr>
              <a:t>‘cnt_ma_reach30’, ‘sumamnt_ma_reach30’, ‘cnt_ma_reach90’, ‘amnt_loans30’ and ‘amnt_loans90’ </a:t>
            </a:r>
            <a:r>
              <a:rPr lang="en-IN" sz="2400" dirty="0">
                <a:effectLst/>
                <a:latin typeface="Calibri" panose="020F0502020204030204" pitchFamily="34" charset="0"/>
                <a:ea typeface="Calibri" panose="020F0502020204030204" pitchFamily="34" charset="0"/>
                <a:cs typeface="Calibri" panose="020F0502020204030204" pitchFamily="34" charset="0"/>
              </a:rPr>
              <a:t>are having VIF values greater than 7, so therefore we have dropped them from the dataset.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4142585"/>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1778</Words>
  <Application>Microsoft Office PowerPoint</Application>
  <PresentationFormat>Widescreen</PresentationFormat>
  <Paragraphs>141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Avenir Next LT Pro</vt:lpstr>
      <vt:lpstr>Calibri</vt:lpstr>
      <vt:lpstr>Wingdings</vt:lpstr>
      <vt:lpstr>AccentBoxVTI</vt:lpstr>
      <vt:lpstr>Miro-Credit Defaulter Model</vt:lpstr>
      <vt:lpstr>Problem Statement</vt:lpstr>
      <vt:lpstr>Summary of the Work Done</vt:lpstr>
      <vt:lpstr>Algorithm Used</vt:lpstr>
      <vt:lpstr>Distribution of numerical data</vt:lpstr>
      <vt:lpstr>PowerPoint Presentation</vt:lpstr>
      <vt:lpstr> Multi-collinearity</vt:lpstr>
      <vt:lpstr>Dealing With Multi-collinearity </vt:lpstr>
      <vt:lpstr>PowerPoint Presentation</vt:lpstr>
      <vt:lpstr>Selection of Relevant Features by Mutual Information(MI)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Miro-Credit Defaulter Model</dc:title>
  <dc:creator>Vedant Singh Shankar</dc:creator>
  <cp:lastModifiedBy>Vedant Singh Shankar</cp:lastModifiedBy>
  <cp:revision>67</cp:revision>
  <dcterms:created xsi:type="dcterms:W3CDTF">2020-12-07T07:13:44Z</dcterms:created>
  <dcterms:modified xsi:type="dcterms:W3CDTF">2020-12-07T18:05:21Z</dcterms:modified>
</cp:coreProperties>
</file>