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DM Sans Italics" charset="1" panose="00000000000000000000"/>
      <p:regular r:id="rId23"/>
    </p:embeddedFont>
    <p:embeddedFont>
      <p:font typeface="Now Bold" charset="1" panose="00000800000000000000"/>
      <p:regular r:id="rId24"/>
    </p:embeddedFont>
    <p:embeddedFont>
      <p:font typeface="Aileron Bold" charset="1" panose="00000800000000000000"/>
      <p:regular r:id="rId25"/>
    </p:embeddedFont>
    <p:embeddedFont>
      <p:font typeface="Archivo Black" charset="1" panose="020B0A03020202020B04"/>
      <p:regular r:id="rId26"/>
    </p:embeddedFont>
    <p:embeddedFont>
      <p:font typeface="DM Sans Bold" charset="1" panose="00000000000000000000"/>
      <p:regular r:id="rId27"/>
    </p:embeddedFont>
    <p:embeddedFont>
      <p:font typeface="Canva Sans Bold" charset="1" panose="020B0803030501040103"/>
      <p:regular r:id="rId28"/>
    </p:embeddedFont>
    <p:embeddedFont>
      <p:font typeface="DM San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jpeg" Type="http://schemas.openxmlformats.org/officeDocument/2006/relationships/image"/><Relationship Id="rId4" Target="../media/image3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5.jpeg" Type="http://schemas.openxmlformats.org/officeDocument/2006/relationships/image"/><Relationship Id="rId4" Target="../media/image3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29.jpeg" Type="http://schemas.openxmlformats.org/officeDocument/2006/relationships/image"/><Relationship Id="rId4" Target="../media/image3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9783" t="0" r="-9783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73748" y="1146060"/>
            <a:ext cx="846187" cy="981086"/>
          </a:xfrm>
          <a:custGeom>
            <a:avLst/>
            <a:gdLst/>
            <a:ahLst/>
            <a:cxnLst/>
            <a:rect r="r" b="b" t="t" l="l"/>
            <a:pathLst>
              <a:path h="981086" w="846187">
                <a:moveTo>
                  <a:pt x="0" y="0"/>
                </a:moveTo>
                <a:lnTo>
                  <a:pt x="846186" y="0"/>
                </a:lnTo>
                <a:lnTo>
                  <a:pt x="846186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3748" y="7036704"/>
            <a:ext cx="7913921" cy="46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BUrGlars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3748" y="3615629"/>
            <a:ext cx="10959085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68"/>
              </a:lnSpc>
            </a:pPr>
            <a:r>
              <a:rPr lang="en-US" sz="9307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BUG TRACKING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98623" y="1245875"/>
            <a:ext cx="2126388" cy="39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545" spc="-5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WFS2 - GRP1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3748" y="5032950"/>
            <a:ext cx="9659937" cy="173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2103" y="1680948"/>
            <a:ext cx="8562821" cy="4039669"/>
          </a:xfrm>
          <a:custGeom>
            <a:avLst/>
            <a:gdLst/>
            <a:ahLst/>
            <a:cxnLst/>
            <a:rect r="r" b="b" t="t" l="l"/>
            <a:pathLst>
              <a:path h="4039669" w="8562821">
                <a:moveTo>
                  <a:pt x="0" y="0"/>
                </a:moveTo>
                <a:lnTo>
                  <a:pt x="8562821" y="0"/>
                </a:lnTo>
                <a:lnTo>
                  <a:pt x="8562821" y="4039669"/>
                </a:lnTo>
                <a:lnTo>
                  <a:pt x="0" y="4039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6" t="0" r="-4031" b="-66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64995" y="1667005"/>
            <a:ext cx="8130902" cy="4067554"/>
          </a:xfrm>
          <a:custGeom>
            <a:avLst/>
            <a:gdLst/>
            <a:ahLst/>
            <a:cxnLst/>
            <a:rect r="r" b="b" t="t" l="l"/>
            <a:pathLst>
              <a:path h="4067554" w="8130902">
                <a:moveTo>
                  <a:pt x="0" y="0"/>
                </a:moveTo>
                <a:lnTo>
                  <a:pt x="8130902" y="0"/>
                </a:lnTo>
                <a:lnTo>
                  <a:pt x="8130902" y="4067554"/>
                </a:lnTo>
                <a:lnTo>
                  <a:pt x="0" y="4067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275" r="-7176" b="-523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03921" y="6020738"/>
            <a:ext cx="7557160" cy="3888810"/>
          </a:xfrm>
          <a:custGeom>
            <a:avLst/>
            <a:gdLst/>
            <a:ahLst/>
            <a:cxnLst/>
            <a:rect r="r" b="b" t="t" l="l"/>
            <a:pathLst>
              <a:path h="3888810" w="7557160">
                <a:moveTo>
                  <a:pt x="0" y="0"/>
                </a:moveTo>
                <a:lnTo>
                  <a:pt x="7557160" y="0"/>
                </a:lnTo>
                <a:lnTo>
                  <a:pt x="7557160" y="3888810"/>
                </a:lnTo>
                <a:lnTo>
                  <a:pt x="0" y="388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9" t="0" r="-10359" b="-554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39726" y="638045"/>
            <a:ext cx="1488555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UI INTERFACE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050" y="1387369"/>
            <a:ext cx="7661833" cy="3756131"/>
          </a:xfrm>
          <a:custGeom>
            <a:avLst/>
            <a:gdLst/>
            <a:ahLst/>
            <a:cxnLst/>
            <a:rect r="r" b="b" t="t" l="l"/>
            <a:pathLst>
              <a:path h="3756131" w="7661833">
                <a:moveTo>
                  <a:pt x="0" y="0"/>
                </a:moveTo>
                <a:lnTo>
                  <a:pt x="7661833" y="0"/>
                </a:lnTo>
                <a:lnTo>
                  <a:pt x="7661833" y="3756131"/>
                </a:lnTo>
                <a:lnTo>
                  <a:pt x="0" y="3756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2" t="0" r="-8024" b="-84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97902" y="1387369"/>
            <a:ext cx="7987048" cy="3756131"/>
          </a:xfrm>
          <a:custGeom>
            <a:avLst/>
            <a:gdLst/>
            <a:ahLst/>
            <a:cxnLst/>
            <a:rect r="r" b="b" t="t" l="l"/>
            <a:pathLst>
              <a:path h="3756131" w="7987048">
                <a:moveTo>
                  <a:pt x="0" y="0"/>
                </a:moveTo>
                <a:lnTo>
                  <a:pt x="7987048" y="0"/>
                </a:lnTo>
                <a:lnTo>
                  <a:pt x="7987048" y="3756131"/>
                </a:lnTo>
                <a:lnTo>
                  <a:pt x="0" y="3756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12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811" y="5419760"/>
            <a:ext cx="9272615" cy="4324894"/>
          </a:xfrm>
          <a:custGeom>
            <a:avLst/>
            <a:gdLst/>
            <a:ahLst/>
            <a:cxnLst/>
            <a:rect r="r" b="b" t="t" l="l"/>
            <a:pathLst>
              <a:path h="4324894" w="9272615">
                <a:moveTo>
                  <a:pt x="0" y="0"/>
                </a:moveTo>
                <a:lnTo>
                  <a:pt x="9272615" y="0"/>
                </a:lnTo>
                <a:lnTo>
                  <a:pt x="9272615" y="4324893"/>
                </a:lnTo>
                <a:lnTo>
                  <a:pt x="0" y="4324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86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9390" y="247650"/>
            <a:ext cx="1488555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UI INTERFACE</a:t>
            </a: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43298" y="8400330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36461">
            <a:off x="14234697" y="-3756144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2"/>
                </a:lnTo>
                <a:lnTo>
                  <a:pt x="0" y="6566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5349" y="1936270"/>
            <a:ext cx="4762500" cy="4762500"/>
          </a:xfrm>
          <a:custGeom>
            <a:avLst/>
            <a:gdLst/>
            <a:ahLst/>
            <a:cxnLst/>
            <a:rect r="r" b="b" t="t" l="l"/>
            <a:pathLst>
              <a:path h="4762500" w="4762500">
                <a:moveTo>
                  <a:pt x="0" y="0"/>
                </a:moveTo>
                <a:lnTo>
                  <a:pt x="4762500" y="0"/>
                </a:lnTo>
                <a:lnTo>
                  <a:pt x="4762500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49758" y="545209"/>
            <a:ext cx="1488555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TECHNOLOGY STACK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0877" y="3008085"/>
            <a:ext cx="3091445" cy="256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  <a:spcBef>
                <a:spcPct val="0"/>
              </a:spcBef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Frontend: 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HTML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 CSS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JavaScript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 Bootstrap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900747" y="5119749"/>
            <a:ext cx="4762500" cy="4762500"/>
          </a:xfrm>
          <a:custGeom>
            <a:avLst/>
            <a:gdLst/>
            <a:ahLst/>
            <a:cxnLst/>
            <a:rect r="r" b="b" t="t" l="l"/>
            <a:pathLst>
              <a:path h="4762500" w="4762500">
                <a:moveTo>
                  <a:pt x="0" y="0"/>
                </a:moveTo>
                <a:lnTo>
                  <a:pt x="4762500" y="0"/>
                </a:lnTo>
                <a:lnTo>
                  <a:pt x="4762500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13383" y="6705914"/>
            <a:ext cx="2537227" cy="153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  <a:spcBef>
                <a:spcPct val="0"/>
              </a:spcBef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Database</a:t>
            </a: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: 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MySQL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Cloud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1936270"/>
            <a:ext cx="4762500" cy="4762500"/>
          </a:xfrm>
          <a:custGeom>
            <a:avLst/>
            <a:gdLst/>
            <a:ahLst/>
            <a:cxnLst/>
            <a:rect r="r" b="b" t="t" l="l"/>
            <a:pathLst>
              <a:path h="4762500" w="4762500">
                <a:moveTo>
                  <a:pt x="0" y="0"/>
                </a:moveTo>
                <a:lnTo>
                  <a:pt x="4762500" y="0"/>
                </a:lnTo>
                <a:lnTo>
                  <a:pt x="4762500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09111" y="3522435"/>
            <a:ext cx="2032278" cy="153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  <a:spcBef>
                <a:spcPct val="0"/>
              </a:spcBef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Backend</a:t>
            </a: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: 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Java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JDBC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499632" y="5145175"/>
            <a:ext cx="4762500" cy="4762500"/>
          </a:xfrm>
          <a:custGeom>
            <a:avLst/>
            <a:gdLst/>
            <a:ahLst/>
            <a:cxnLst/>
            <a:rect r="r" b="b" t="t" l="l"/>
            <a:pathLst>
              <a:path h="4762500" w="4762500">
                <a:moveTo>
                  <a:pt x="0" y="0"/>
                </a:moveTo>
                <a:lnTo>
                  <a:pt x="4762500" y="0"/>
                </a:lnTo>
                <a:lnTo>
                  <a:pt x="4762500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537593" y="6731339"/>
            <a:ext cx="2686578" cy="153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Tools</a:t>
            </a: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: </a:t>
            </a:r>
          </a:p>
          <a:p>
            <a:pPr algn="l" marL="634469" indent="-317235" lvl="1">
              <a:lnSpc>
                <a:spcPts val="4055"/>
              </a:lnSpc>
              <a:buFont typeface="Arial"/>
              <a:buChar char="•"/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JUnit for</a:t>
            </a:r>
          </a:p>
          <a:p>
            <a:pPr algn="l">
              <a:lnSpc>
                <a:spcPts val="4055"/>
              </a:lnSpc>
            </a:pP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 testing</a:t>
            </a:r>
            <a:r>
              <a:rPr lang="en-US" sz="2938">
                <a:solidFill>
                  <a:srgbClr val="145DA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949" y="1955169"/>
            <a:ext cx="16923351" cy="1184729"/>
            <a:chOff x="0" y="0"/>
            <a:chExt cx="10433257" cy="730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33257" cy="730386"/>
            </a:xfrm>
            <a:custGeom>
              <a:avLst/>
              <a:gdLst/>
              <a:ahLst/>
              <a:cxnLst/>
              <a:rect r="r" b="b" t="t" l="l"/>
              <a:pathLst>
                <a:path h="730386" w="10433257">
                  <a:moveTo>
                    <a:pt x="0" y="0"/>
                  </a:moveTo>
                  <a:lnTo>
                    <a:pt x="10230057" y="0"/>
                  </a:lnTo>
                  <a:lnTo>
                    <a:pt x="10433257" y="365193"/>
                  </a:lnTo>
                  <a:lnTo>
                    <a:pt x="10230057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10179257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225605" y="3407549"/>
            <a:ext cx="16989257" cy="1184729"/>
            <a:chOff x="0" y="0"/>
            <a:chExt cx="10473888" cy="7303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73889" cy="730386"/>
            </a:xfrm>
            <a:custGeom>
              <a:avLst/>
              <a:gdLst/>
              <a:ahLst/>
              <a:cxnLst/>
              <a:rect r="r" b="b" t="t" l="l"/>
              <a:pathLst>
                <a:path h="730386" w="10473889">
                  <a:moveTo>
                    <a:pt x="0" y="0"/>
                  </a:moveTo>
                  <a:lnTo>
                    <a:pt x="10270689" y="0"/>
                  </a:lnTo>
                  <a:lnTo>
                    <a:pt x="10473889" y="365193"/>
                  </a:lnTo>
                  <a:lnTo>
                    <a:pt x="10270689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10219888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347593" y="4802779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March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32849" y="7170333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May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5949" y="4820877"/>
            <a:ext cx="16923351" cy="1184729"/>
            <a:chOff x="0" y="0"/>
            <a:chExt cx="10433257" cy="7303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33257" cy="730386"/>
            </a:xfrm>
            <a:custGeom>
              <a:avLst/>
              <a:gdLst/>
              <a:ahLst/>
              <a:cxnLst/>
              <a:rect r="r" b="b" t="t" l="l"/>
              <a:pathLst>
                <a:path h="730386" w="10433257">
                  <a:moveTo>
                    <a:pt x="0" y="0"/>
                  </a:moveTo>
                  <a:lnTo>
                    <a:pt x="10230057" y="0"/>
                  </a:lnTo>
                  <a:lnTo>
                    <a:pt x="10433257" y="365193"/>
                  </a:lnTo>
                  <a:lnTo>
                    <a:pt x="10230057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10179257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77798" y="6574847"/>
            <a:ext cx="14662679" cy="938298"/>
            <a:chOff x="0" y="0"/>
            <a:chExt cx="11413666" cy="7303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13666" cy="730386"/>
            </a:xfrm>
            <a:custGeom>
              <a:avLst/>
              <a:gdLst/>
              <a:ahLst/>
              <a:cxnLst/>
              <a:rect r="r" b="b" t="t" l="l"/>
              <a:pathLst>
                <a:path h="730386" w="11413666">
                  <a:moveTo>
                    <a:pt x="0" y="0"/>
                  </a:moveTo>
                  <a:lnTo>
                    <a:pt x="11210466" y="0"/>
                  </a:lnTo>
                  <a:lnTo>
                    <a:pt x="11413666" y="365193"/>
                  </a:lnTo>
                  <a:lnTo>
                    <a:pt x="11210466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C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11159666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61455" y="9168768"/>
            <a:ext cx="14882141" cy="930800"/>
            <a:chOff x="0" y="0"/>
            <a:chExt cx="11677809" cy="7303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677809" cy="730386"/>
            </a:xfrm>
            <a:custGeom>
              <a:avLst/>
              <a:gdLst/>
              <a:ahLst/>
              <a:cxnLst/>
              <a:rect r="r" b="b" t="t" l="l"/>
              <a:pathLst>
                <a:path h="730386" w="11677809">
                  <a:moveTo>
                    <a:pt x="0" y="0"/>
                  </a:moveTo>
                  <a:lnTo>
                    <a:pt x="11474609" y="0"/>
                  </a:lnTo>
                  <a:lnTo>
                    <a:pt x="11677809" y="365193"/>
                  </a:lnTo>
                  <a:lnTo>
                    <a:pt x="11474609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C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11423809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611984" y="7921286"/>
            <a:ext cx="14128493" cy="933157"/>
            <a:chOff x="0" y="0"/>
            <a:chExt cx="11058430" cy="7303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58430" cy="730386"/>
            </a:xfrm>
            <a:custGeom>
              <a:avLst/>
              <a:gdLst/>
              <a:ahLst/>
              <a:cxnLst/>
              <a:rect r="r" b="b" t="t" l="l"/>
              <a:pathLst>
                <a:path h="730386" w="11058430">
                  <a:moveTo>
                    <a:pt x="0" y="0"/>
                  </a:moveTo>
                  <a:lnTo>
                    <a:pt x="10855230" y="0"/>
                  </a:lnTo>
                  <a:lnTo>
                    <a:pt x="11058430" y="365193"/>
                  </a:lnTo>
                  <a:lnTo>
                    <a:pt x="10855230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C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38100"/>
              <a:ext cx="10804430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-152319" y="6222692"/>
            <a:ext cx="4109951" cy="4109951"/>
          </a:xfrm>
          <a:custGeom>
            <a:avLst/>
            <a:gdLst/>
            <a:ahLst/>
            <a:cxnLst/>
            <a:rect r="r" b="b" t="t" l="l"/>
            <a:pathLst>
              <a:path h="4109951" w="4109951">
                <a:moveTo>
                  <a:pt x="0" y="0"/>
                </a:moveTo>
                <a:lnTo>
                  <a:pt x="4109951" y="0"/>
                </a:lnTo>
                <a:lnTo>
                  <a:pt x="4109951" y="4109951"/>
                </a:lnTo>
                <a:lnTo>
                  <a:pt x="0" y="4109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2158641"/>
            <a:ext cx="14043384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Bug Lifecycle: From creation to resolution and closure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61455" y="3657101"/>
            <a:ext cx="15482728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 Flow: Clear process from bug detection to resolution.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02158" y="697609"/>
            <a:ext cx="1488555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WORKFLOW &amp; PROCESS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5024349"/>
            <a:ext cx="15506331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Collaboration: Smooth collaboration between different roles.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-1980940" y="7209384"/>
            <a:ext cx="7767194" cy="135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938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Security &amp; </a:t>
            </a:r>
          </a:p>
          <a:p>
            <a:pPr algn="ctr" marL="0" indent="0" lvl="0">
              <a:lnSpc>
                <a:spcPts val="5434"/>
              </a:lnSpc>
              <a:spcBef>
                <a:spcPct val="0"/>
              </a:spcBef>
            </a:pPr>
            <a:r>
              <a:rPr lang="en-US" sz="3938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Protection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09535" y="6746663"/>
            <a:ext cx="13978173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Collaboration: Smooth collaboration between different roles.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24201" y="8070345"/>
            <a:ext cx="13616276" cy="10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Encryption: Protect data at rest and in transit.</a:t>
            </a:r>
          </a:p>
          <a:p>
            <a:pPr algn="ctr" marL="0" indent="0" lvl="0">
              <a:lnSpc>
                <a:spcPts val="4416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3040397" y="9378318"/>
            <a:ext cx="15271667" cy="107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7"/>
              </a:lnSpc>
            </a:pPr>
            <a:r>
              <a:rPr lang="en-US" sz="316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Audit Trails: Comprehensive tracking of all changes for accountability.</a:t>
            </a:r>
          </a:p>
          <a:p>
            <a:pPr algn="ctr" marL="0" indent="0" lvl="0">
              <a:lnSpc>
                <a:spcPts val="436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1068" y="2752725"/>
            <a:ext cx="16606301" cy="757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Strategy: 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Unit testing, integration testing, and user 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acceptance testing.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Cases: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Representative examples of key test scenarios.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Metrics: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Measure efficiency with metrics like mean time 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resolution.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430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7559" y="3030141"/>
            <a:ext cx="894082" cy="894082"/>
          </a:xfrm>
          <a:custGeom>
            <a:avLst/>
            <a:gdLst/>
            <a:ahLst/>
            <a:cxnLst/>
            <a:rect r="r" b="b" t="t" l="l"/>
            <a:pathLst>
              <a:path h="894082" w="894082">
                <a:moveTo>
                  <a:pt x="0" y="0"/>
                </a:moveTo>
                <a:lnTo>
                  <a:pt x="894083" y="0"/>
                </a:lnTo>
                <a:lnTo>
                  <a:pt x="894083" y="894082"/>
                </a:lnTo>
                <a:lnTo>
                  <a:pt x="0" y="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1642" y="493831"/>
            <a:ext cx="16470125" cy="195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TESTING &amp; QUALITY ASSURANCE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17559" y="4943179"/>
            <a:ext cx="894082" cy="894082"/>
          </a:xfrm>
          <a:custGeom>
            <a:avLst/>
            <a:gdLst/>
            <a:ahLst/>
            <a:cxnLst/>
            <a:rect r="r" b="b" t="t" l="l"/>
            <a:pathLst>
              <a:path h="894082" w="894082">
                <a:moveTo>
                  <a:pt x="0" y="0"/>
                </a:moveTo>
                <a:lnTo>
                  <a:pt x="894083" y="0"/>
                </a:lnTo>
                <a:lnTo>
                  <a:pt x="894083" y="894082"/>
                </a:lnTo>
                <a:lnTo>
                  <a:pt x="0" y="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559" y="6579711"/>
            <a:ext cx="894082" cy="894082"/>
          </a:xfrm>
          <a:custGeom>
            <a:avLst/>
            <a:gdLst/>
            <a:ahLst/>
            <a:cxnLst/>
            <a:rect r="r" b="b" t="t" l="l"/>
            <a:pathLst>
              <a:path h="894082" w="894082">
                <a:moveTo>
                  <a:pt x="0" y="0"/>
                </a:moveTo>
                <a:lnTo>
                  <a:pt x="894083" y="0"/>
                </a:lnTo>
                <a:lnTo>
                  <a:pt x="894083" y="894082"/>
                </a:lnTo>
                <a:lnTo>
                  <a:pt x="0" y="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3889" y="2727573"/>
            <a:ext cx="16606301" cy="898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Planned Features: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AI-powered bug classification, CI/CD integration.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Scalability: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: Designed to handle growing user bases.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 Loop: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:Continuous improvement based on user feedback.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430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7559" y="3030141"/>
            <a:ext cx="894082" cy="894082"/>
          </a:xfrm>
          <a:custGeom>
            <a:avLst/>
            <a:gdLst/>
            <a:ahLst/>
            <a:cxnLst/>
            <a:rect r="r" b="b" t="t" l="l"/>
            <a:pathLst>
              <a:path h="894082" w="894082">
                <a:moveTo>
                  <a:pt x="0" y="0"/>
                </a:moveTo>
                <a:lnTo>
                  <a:pt x="894083" y="0"/>
                </a:lnTo>
                <a:lnTo>
                  <a:pt x="894083" y="894082"/>
                </a:lnTo>
                <a:lnTo>
                  <a:pt x="0" y="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89565"/>
            <a:ext cx="16470125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ENHANCEMENTS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17559" y="5571978"/>
            <a:ext cx="894082" cy="894082"/>
          </a:xfrm>
          <a:custGeom>
            <a:avLst/>
            <a:gdLst/>
            <a:ahLst/>
            <a:cxnLst/>
            <a:rect r="r" b="b" t="t" l="l"/>
            <a:pathLst>
              <a:path h="894082" w="894082">
                <a:moveTo>
                  <a:pt x="0" y="0"/>
                </a:moveTo>
                <a:lnTo>
                  <a:pt x="894083" y="0"/>
                </a:lnTo>
                <a:lnTo>
                  <a:pt x="894083" y="894082"/>
                </a:lnTo>
                <a:lnTo>
                  <a:pt x="0" y="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559" y="7580485"/>
            <a:ext cx="894082" cy="894082"/>
          </a:xfrm>
          <a:custGeom>
            <a:avLst/>
            <a:gdLst/>
            <a:ahLst/>
            <a:cxnLst/>
            <a:rect r="r" b="b" t="t" l="l"/>
            <a:pathLst>
              <a:path h="894082" w="894082">
                <a:moveTo>
                  <a:pt x="0" y="0"/>
                </a:moveTo>
                <a:lnTo>
                  <a:pt x="894083" y="0"/>
                </a:lnTo>
                <a:lnTo>
                  <a:pt x="894083" y="894082"/>
                </a:lnTo>
                <a:lnTo>
                  <a:pt x="0" y="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949" y="1955169"/>
            <a:ext cx="17208688" cy="2292858"/>
            <a:chOff x="0" y="0"/>
            <a:chExt cx="10433257" cy="1390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33257" cy="1390110"/>
            </a:xfrm>
            <a:custGeom>
              <a:avLst/>
              <a:gdLst/>
              <a:ahLst/>
              <a:cxnLst/>
              <a:rect r="r" b="b" t="t" l="l"/>
              <a:pathLst>
                <a:path h="1390110" w="10433257">
                  <a:moveTo>
                    <a:pt x="0" y="0"/>
                  </a:moveTo>
                  <a:lnTo>
                    <a:pt x="10230057" y="0"/>
                  </a:lnTo>
                  <a:lnTo>
                    <a:pt x="10433257" y="695055"/>
                  </a:lnTo>
                  <a:lnTo>
                    <a:pt x="10230057" y="1390110"/>
                  </a:lnTo>
                  <a:lnTo>
                    <a:pt x="0" y="1390110"/>
                  </a:lnTo>
                  <a:lnTo>
                    <a:pt x="203200" y="69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10179257" cy="142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25605" y="2342455"/>
            <a:ext cx="14043384" cy="207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Summary: Recap of the Bug Tracking System’s key benefits and features.</a:t>
            </a:r>
          </a:p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02158" y="697609"/>
            <a:ext cx="1488555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35949" y="4641790"/>
            <a:ext cx="17208688" cy="2292858"/>
            <a:chOff x="0" y="0"/>
            <a:chExt cx="10433257" cy="13901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33257" cy="1390110"/>
            </a:xfrm>
            <a:custGeom>
              <a:avLst/>
              <a:gdLst/>
              <a:ahLst/>
              <a:cxnLst/>
              <a:rect r="r" b="b" t="t" l="l"/>
              <a:pathLst>
                <a:path h="1390110" w="10433257">
                  <a:moveTo>
                    <a:pt x="0" y="0"/>
                  </a:moveTo>
                  <a:lnTo>
                    <a:pt x="10230057" y="0"/>
                  </a:lnTo>
                  <a:lnTo>
                    <a:pt x="10433257" y="695055"/>
                  </a:lnTo>
                  <a:lnTo>
                    <a:pt x="10230057" y="1390110"/>
                  </a:lnTo>
                  <a:lnTo>
                    <a:pt x="0" y="1390110"/>
                  </a:lnTo>
                  <a:lnTo>
                    <a:pt x="203200" y="69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38100"/>
              <a:ext cx="10179257" cy="142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35949" y="7325173"/>
            <a:ext cx="17208688" cy="2292858"/>
            <a:chOff x="0" y="0"/>
            <a:chExt cx="10433257" cy="13901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33257" cy="1390110"/>
            </a:xfrm>
            <a:custGeom>
              <a:avLst/>
              <a:gdLst/>
              <a:ahLst/>
              <a:cxnLst/>
              <a:rect r="r" b="b" t="t" l="l"/>
              <a:pathLst>
                <a:path h="1390110" w="10433257">
                  <a:moveTo>
                    <a:pt x="0" y="0"/>
                  </a:moveTo>
                  <a:lnTo>
                    <a:pt x="10230057" y="0"/>
                  </a:lnTo>
                  <a:lnTo>
                    <a:pt x="10433257" y="695055"/>
                  </a:lnTo>
                  <a:lnTo>
                    <a:pt x="10230057" y="1390110"/>
                  </a:lnTo>
                  <a:lnTo>
                    <a:pt x="0" y="1390110"/>
                  </a:lnTo>
                  <a:lnTo>
                    <a:pt x="203200" y="69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38100"/>
              <a:ext cx="10179257" cy="142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78005" y="4863913"/>
            <a:ext cx="14043384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99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Value Proposition: Ensures efficient bug resolution and improves team collaboration.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8005" y="7547295"/>
            <a:ext cx="14043384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99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Call to Action: Next steps for implementation or pilot testing.</a:t>
            </a:r>
          </a:p>
        </p:txBody>
      </p:sp>
    </p:spTree>
  </p:cSld>
  <p:clrMapOvr>
    <a:masterClrMapping/>
  </p:clrMapOvr>
  <p:transition spd="slow">
    <p:cover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6762" y="1678298"/>
            <a:ext cx="720510" cy="835374"/>
          </a:xfrm>
          <a:custGeom>
            <a:avLst/>
            <a:gdLst/>
            <a:ahLst/>
            <a:cxnLst/>
            <a:rect r="r" b="b" t="t" l="l"/>
            <a:pathLst>
              <a:path h="835374" w="720510">
                <a:moveTo>
                  <a:pt x="0" y="0"/>
                </a:moveTo>
                <a:lnTo>
                  <a:pt x="720511" y="0"/>
                </a:lnTo>
                <a:lnTo>
                  <a:pt x="720511" y="835374"/>
                </a:lnTo>
                <a:lnTo>
                  <a:pt x="0" y="83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0742" y="8137015"/>
            <a:ext cx="673858" cy="673858"/>
          </a:xfrm>
          <a:custGeom>
            <a:avLst/>
            <a:gdLst/>
            <a:ahLst/>
            <a:cxnLst/>
            <a:rect r="r" b="b" t="t" l="l"/>
            <a:pathLst>
              <a:path h="673858" w="673858">
                <a:moveTo>
                  <a:pt x="0" y="0"/>
                </a:moveTo>
                <a:lnTo>
                  <a:pt x="673857" y="0"/>
                </a:lnTo>
                <a:lnTo>
                  <a:pt x="673857" y="673857"/>
                </a:lnTo>
                <a:lnTo>
                  <a:pt x="0" y="6738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87415" y="9333838"/>
            <a:ext cx="682497" cy="682497"/>
          </a:xfrm>
          <a:custGeom>
            <a:avLst/>
            <a:gdLst/>
            <a:ahLst/>
            <a:cxnLst/>
            <a:rect r="r" b="b" t="t" l="l"/>
            <a:pathLst>
              <a:path h="682497" w="682497">
                <a:moveTo>
                  <a:pt x="0" y="0"/>
                </a:moveTo>
                <a:lnTo>
                  <a:pt x="682497" y="0"/>
                </a:lnTo>
                <a:lnTo>
                  <a:pt x="682497" y="682497"/>
                </a:lnTo>
                <a:lnTo>
                  <a:pt x="0" y="682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59268" y="-412162"/>
            <a:ext cx="19262284" cy="11111325"/>
          </a:xfrm>
          <a:custGeom>
            <a:avLst/>
            <a:gdLst/>
            <a:ahLst/>
            <a:cxnLst/>
            <a:rect r="r" b="b" t="t" l="l"/>
            <a:pathLst>
              <a:path h="11111325" w="19262284">
                <a:moveTo>
                  <a:pt x="0" y="0"/>
                </a:moveTo>
                <a:lnTo>
                  <a:pt x="19262283" y="0"/>
                </a:lnTo>
                <a:lnTo>
                  <a:pt x="19262283" y="11111324"/>
                </a:lnTo>
                <a:lnTo>
                  <a:pt x="0" y="111113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921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033196"/>
            <a:ext cx="11861135" cy="189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400"/>
              </a:lnSpc>
            </a:pPr>
            <a:r>
              <a:rPr lang="en-US" sz="11000" spc="67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82321" y="8256199"/>
            <a:ext cx="3081187" cy="43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BUrGlars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14512" y="1849756"/>
            <a:ext cx="2435500" cy="492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3245" spc="-64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WFS2 - GRP1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8332" y="-171750"/>
            <a:ext cx="19684665" cy="11208608"/>
          </a:xfrm>
          <a:custGeom>
            <a:avLst/>
            <a:gdLst/>
            <a:ahLst/>
            <a:cxnLst/>
            <a:rect r="r" b="b" t="t" l="l"/>
            <a:pathLst>
              <a:path h="11208608" w="19684665">
                <a:moveTo>
                  <a:pt x="0" y="0"/>
                </a:moveTo>
                <a:lnTo>
                  <a:pt x="19684664" y="0"/>
                </a:lnTo>
                <a:lnTo>
                  <a:pt x="19684664" y="11208608"/>
                </a:lnTo>
                <a:lnTo>
                  <a:pt x="0" y="11208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33" t="-673" r="0" b="-8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5047" y="950790"/>
            <a:ext cx="3466358" cy="2027079"/>
            <a:chOff x="0" y="0"/>
            <a:chExt cx="4621811" cy="270277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621811" cy="2702771"/>
              <a:chOff x="0" y="0"/>
              <a:chExt cx="5638478" cy="32308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5080" y="12700"/>
                <a:ext cx="5623239" cy="3205480"/>
              </a:xfrm>
              <a:custGeom>
                <a:avLst/>
                <a:gdLst/>
                <a:ahLst/>
                <a:cxnLst/>
                <a:rect r="r" b="b" t="t" l="l"/>
                <a:pathLst>
                  <a:path h="3205480" w="5623239">
                    <a:moveTo>
                      <a:pt x="4833298" y="3205480"/>
                    </a:moveTo>
                    <a:lnTo>
                      <a:pt x="0" y="3205480"/>
                    </a:lnTo>
                    <a:lnTo>
                      <a:pt x="791210" y="1602740"/>
                    </a:lnTo>
                    <a:lnTo>
                      <a:pt x="0" y="0"/>
                    </a:lnTo>
                    <a:lnTo>
                      <a:pt x="4833298" y="0"/>
                    </a:lnTo>
                    <a:lnTo>
                      <a:pt x="5623238" y="1602740"/>
                    </a:lnTo>
                    <a:lnTo>
                      <a:pt x="4833298" y="320548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747117" y="787597"/>
              <a:ext cx="1127577" cy="1127577"/>
            </a:xfrm>
            <a:custGeom>
              <a:avLst/>
              <a:gdLst/>
              <a:ahLst/>
              <a:cxnLst/>
              <a:rect r="r" b="b" t="t" l="l"/>
              <a:pathLst>
                <a:path h="1127577" w="1127577">
                  <a:moveTo>
                    <a:pt x="0" y="0"/>
                  </a:moveTo>
                  <a:lnTo>
                    <a:pt x="1127577" y="0"/>
                  </a:lnTo>
                  <a:lnTo>
                    <a:pt x="1127577" y="1127577"/>
                  </a:lnTo>
                  <a:lnTo>
                    <a:pt x="0" y="11275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4581132" y="4232014"/>
            <a:ext cx="3498248" cy="1981549"/>
            <a:chOff x="0" y="0"/>
            <a:chExt cx="5821098" cy="32308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" y="12700"/>
              <a:ext cx="5805858" cy="3205480"/>
            </a:xfrm>
            <a:custGeom>
              <a:avLst/>
              <a:gdLst/>
              <a:ahLst/>
              <a:cxnLst/>
              <a:rect r="r" b="b" t="t" l="l"/>
              <a:pathLst>
                <a:path h="3205480" w="5805858">
                  <a:moveTo>
                    <a:pt x="501591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5015918" y="0"/>
                  </a:lnTo>
                  <a:lnTo>
                    <a:pt x="5805858" y="1602740"/>
                  </a:lnTo>
                  <a:lnTo>
                    <a:pt x="5015918" y="3205480"/>
                  </a:lnTo>
                  <a:close/>
                </a:path>
              </a:pathLst>
            </a:custGeom>
            <a:solidFill>
              <a:srgbClr val="0071C9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4504674" y="923953"/>
            <a:ext cx="3534014" cy="1917468"/>
            <a:chOff x="0" y="0"/>
            <a:chExt cx="6077140" cy="32308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" y="12700"/>
              <a:ext cx="6061900" cy="3205480"/>
            </a:xfrm>
            <a:custGeom>
              <a:avLst/>
              <a:gdLst/>
              <a:ahLst/>
              <a:cxnLst/>
              <a:rect r="r" b="b" t="t" l="l"/>
              <a:pathLst>
                <a:path h="3205480" w="6061900">
                  <a:moveTo>
                    <a:pt x="5271960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5271960" y="0"/>
                  </a:lnTo>
                  <a:lnTo>
                    <a:pt x="6061900" y="1602740"/>
                  </a:lnTo>
                  <a:lnTo>
                    <a:pt x="5271960" y="320548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000291" y="8117569"/>
            <a:ext cx="3289572" cy="1923696"/>
            <a:chOff x="0" y="0"/>
            <a:chExt cx="5638478" cy="32308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" y="12700"/>
              <a:ext cx="5623239" cy="3205480"/>
            </a:xfrm>
            <a:custGeom>
              <a:avLst/>
              <a:gdLst/>
              <a:ahLst/>
              <a:cxnLst/>
              <a:rect r="r" b="b" t="t" l="l"/>
              <a:pathLst>
                <a:path h="3205480" w="5623239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0071C9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6272851" y="8604988"/>
            <a:ext cx="983396" cy="983396"/>
          </a:xfrm>
          <a:custGeom>
            <a:avLst/>
            <a:gdLst/>
            <a:ahLst/>
            <a:cxnLst/>
            <a:rect r="r" b="b" t="t" l="l"/>
            <a:pathLst>
              <a:path h="983396" w="983396">
                <a:moveTo>
                  <a:pt x="0" y="0"/>
                </a:moveTo>
                <a:lnTo>
                  <a:pt x="983396" y="0"/>
                </a:lnTo>
                <a:lnTo>
                  <a:pt x="983396" y="983396"/>
                </a:lnTo>
                <a:lnTo>
                  <a:pt x="0" y="9833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97334" y="1337486"/>
            <a:ext cx="930550" cy="930550"/>
          </a:xfrm>
          <a:custGeom>
            <a:avLst/>
            <a:gdLst/>
            <a:ahLst/>
            <a:cxnLst/>
            <a:rect r="r" b="b" t="t" l="l"/>
            <a:pathLst>
              <a:path h="930550" w="930550">
                <a:moveTo>
                  <a:pt x="0" y="0"/>
                </a:moveTo>
                <a:lnTo>
                  <a:pt x="930550" y="0"/>
                </a:lnTo>
                <a:lnTo>
                  <a:pt x="930550" y="930550"/>
                </a:lnTo>
                <a:lnTo>
                  <a:pt x="0" y="930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29534" y="4714673"/>
            <a:ext cx="917926" cy="917926"/>
          </a:xfrm>
          <a:custGeom>
            <a:avLst/>
            <a:gdLst/>
            <a:ahLst/>
            <a:cxnLst/>
            <a:rect r="r" b="b" t="t" l="l"/>
            <a:pathLst>
              <a:path h="917926" w="917926">
                <a:moveTo>
                  <a:pt x="0" y="0"/>
                </a:moveTo>
                <a:lnTo>
                  <a:pt x="917926" y="0"/>
                </a:lnTo>
                <a:lnTo>
                  <a:pt x="917926" y="917926"/>
                </a:lnTo>
                <a:lnTo>
                  <a:pt x="0" y="9179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10800000">
            <a:off x="14601880" y="6972510"/>
            <a:ext cx="3590369" cy="1872073"/>
            <a:chOff x="0" y="0"/>
            <a:chExt cx="6323759" cy="32308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" y="12700"/>
              <a:ext cx="6308519" cy="3205480"/>
            </a:xfrm>
            <a:custGeom>
              <a:avLst/>
              <a:gdLst/>
              <a:ahLst/>
              <a:cxnLst/>
              <a:rect r="r" b="b" t="t" l="l"/>
              <a:pathLst>
                <a:path h="3205480" w="6308519">
                  <a:moveTo>
                    <a:pt x="5518579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5518579" y="0"/>
                  </a:lnTo>
                  <a:lnTo>
                    <a:pt x="6308519" y="1602740"/>
                  </a:lnTo>
                  <a:lnTo>
                    <a:pt x="5518579" y="320548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9645951" y="8117569"/>
            <a:ext cx="3181645" cy="1891814"/>
            <a:chOff x="0" y="0"/>
            <a:chExt cx="5545394" cy="32308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080" y="12700"/>
              <a:ext cx="5530154" cy="3205480"/>
            </a:xfrm>
            <a:custGeom>
              <a:avLst/>
              <a:gdLst/>
              <a:ahLst/>
              <a:cxnLst/>
              <a:rect r="r" b="b" t="t" l="l"/>
              <a:pathLst>
                <a:path h="3205480" w="5530154">
                  <a:moveTo>
                    <a:pt x="4740214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740214" y="0"/>
                  </a:lnTo>
                  <a:lnTo>
                    <a:pt x="5530154" y="1602740"/>
                  </a:lnTo>
                  <a:lnTo>
                    <a:pt x="4740214" y="3205480"/>
                  </a:lnTo>
                  <a:close/>
                </a:path>
              </a:pathLst>
            </a:custGeom>
            <a:solidFill>
              <a:srgbClr val="0071C9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0846765" y="8776790"/>
            <a:ext cx="811594" cy="811594"/>
          </a:xfrm>
          <a:custGeom>
            <a:avLst/>
            <a:gdLst/>
            <a:ahLst/>
            <a:cxnLst/>
            <a:rect r="r" b="b" t="t" l="l"/>
            <a:pathLst>
              <a:path h="811594" w="811594">
                <a:moveTo>
                  <a:pt x="0" y="0"/>
                </a:moveTo>
                <a:lnTo>
                  <a:pt x="811595" y="0"/>
                </a:lnTo>
                <a:lnTo>
                  <a:pt x="811595" y="811594"/>
                </a:lnTo>
                <a:lnTo>
                  <a:pt x="0" y="811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35047" y="4115089"/>
            <a:ext cx="3466358" cy="1845251"/>
            <a:chOff x="0" y="0"/>
            <a:chExt cx="6194083" cy="32308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" y="12700"/>
              <a:ext cx="6178843" cy="3205480"/>
            </a:xfrm>
            <a:custGeom>
              <a:avLst/>
              <a:gdLst/>
              <a:ahLst/>
              <a:cxnLst/>
              <a:rect r="r" b="b" t="t" l="l"/>
              <a:pathLst>
                <a:path h="3205480" w="6178843">
                  <a:moveTo>
                    <a:pt x="5388903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5388903" y="0"/>
                  </a:lnTo>
                  <a:lnTo>
                    <a:pt x="6178843" y="1602740"/>
                  </a:lnTo>
                  <a:lnTo>
                    <a:pt x="5388903" y="3205480"/>
                  </a:lnTo>
                  <a:close/>
                </a:path>
              </a:pathLst>
            </a:custGeom>
            <a:solidFill>
              <a:srgbClr val="0071C9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485388" y="4441579"/>
            <a:ext cx="990975" cy="990975"/>
          </a:xfrm>
          <a:custGeom>
            <a:avLst/>
            <a:gdLst/>
            <a:ahLst/>
            <a:cxnLst/>
            <a:rect r="r" b="b" t="t" l="l"/>
            <a:pathLst>
              <a:path h="990975" w="990975">
                <a:moveTo>
                  <a:pt x="0" y="0"/>
                </a:moveTo>
                <a:lnTo>
                  <a:pt x="990974" y="0"/>
                </a:lnTo>
                <a:lnTo>
                  <a:pt x="990974" y="990975"/>
                </a:lnTo>
                <a:lnTo>
                  <a:pt x="0" y="9909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35047" y="6638831"/>
            <a:ext cx="3960381" cy="2798353"/>
            <a:chOff x="0" y="0"/>
            <a:chExt cx="5280508" cy="373113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1353765"/>
              <a:ext cx="4725300" cy="2377372"/>
              <a:chOff x="0" y="0"/>
              <a:chExt cx="6553771" cy="323088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5080" y="12700"/>
                <a:ext cx="6538531" cy="3205480"/>
              </a:xfrm>
              <a:custGeom>
                <a:avLst/>
                <a:gdLst/>
                <a:ahLst/>
                <a:cxnLst/>
                <a:rect r="r" b="b" t="t" l="l"/>
                <a:pathLst>
                  <a:path h="3205480" w="6538531">
                    <a:moveTo>
                      <a:pt x="5748591" y="3205480"/>
                    </a:moveTo>
                    <a:lnTo>
                      <a:pt x="0" y="3205480"/>
                    </a:lnTo>
                    <a:lnTo>
                      <a:pt x="791210" y="1602740"/>
                    </a:lnTo>
                    <a:lnTo>
                      <a:pt x="0" y="0"/>
                    </a:lnTo>
                    <a:lnTo>
                      <a:pt x="5748591" y="0"/>
                    </a:lnTo>
                    <a:lnTo>
                      <a:pt x="6538531" y="1602740"/>
                    </a:lnTo>
                    <a:lnTo>
                      <a:pt x="5748591" y="3205480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1712651" y="1857744"/>
              <a:ext cx="1426682" cy="1426682"/>
            </a:xfrm>
            <a:custGeom>
              <a:avLst/>
              <a:gdLst/>
              <a:ahLst/>
              <a:cxnLst/>
              <a:rect r="r" b="b" t="t" l="l"/>
              <a:pathLst>
                <a:path h="1426682" w="1426682">
                  <a:moveTo>
                    <a:pt x="0" y="0"/>
                  </a:moveTo>
                  <a:lnTo>
                    <a:pt x="1426682" y="0"/>
                  </a:lnTo>
                  <a:lnTo>
                    <a:pt x="1426682" y="1426682"/>
                  </a:lnTo>
                  <a:lnTo>
                    <a:pt x="0" y="1426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138776" y="-76200"/>
              <a:ext cx="5141733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</a:pPr>
              <a:r>
                <a:rPr lang="en-US" sz="2500" spc="50">
                  <a:solidFill>
                    <a:srgbClr val="F5FFF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3 - Diagrams &amp; UI Interface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898723" y="7363345"/>
            <a:ext cx="1090403" cy="1090403"/>
          </a:xfrm>
          <a:custGeom>
            <a:avLst/>
            <a:gdLst/>
            <a:ahLst/>
            <a:cxnLst/>
            <a:rect r="r" b="b" t="t" l="l"/>
            <a:pathLst>
              <a:path h="1090403" w="1090403">
                <a:moveTo>
                  <a:pt x="0" y="0"/>
                </a:moveTo>
                <a:lnTo>
                  <a:pt x="1090403" y="0"/>
                </a:lnTo>
                <a:lnTo>
                  <a:pt x="1090403" y="1090403"/>
                </a:lnTo>
                <a:lnTo>
                  <a:pt x="0" y="1090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64342" y="300453"/>
            <a:ext cx="2807768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 spc="51">
                <a:solidFill>
                  <a:srgbClr val="F5FFF5"/>
                </a:solidFill>
                <a:latin typeface="Aileron Bold"/>
                <a:ea typeface="Aileron Bold"/>
                <a:cs typeface="Aileron Bold"/>
                <a:sym typeface="Aileron Bold"/>
              </a:rPr>
              <a:t>1 - Introduction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9129" y="3531168"/>
            <a:ext cx="3856300" cy="44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2"/>
              </a:lnSpc>
            </a:pPr>
            <a:r>
              <a:rPr lang="en-US" sz="2494" spc="49">
                <a:solidFill>
                  <a:srgbClr val="F5FFF5"/>
                </a:solidFill>
                <a:latin typeface="Aileron Bold"/>
                <a:ea typeface="Aileron Bold"/>
                <a:cs typeface="Aileron Bold"/>
                <a:sym typeface="Aileron Bold"/>
              </a:rPr>
              <a:t>2 - Project Overview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065958" y="333403"/>
            <a:ext cx="4845077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spc="49">
                <a:solidFill>
                  <a:srgbClr val="F5FFF5"/>
                </a:solidFill>
                <a:latin typeface="Aileron Bold"/>
                <a:ea typeface="Aileron Bold"/>
                <a:cs typeface="Aileron Bold"/>
                <a:sym typeface="Aileron Bold"/>
              </a:rPr>
              <a:t>5 - Workflow &amp; Process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48868" y="3584371"/>
            <a:ext cx="5074077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spc="49">
                <a:solidFill>
                  <a:srgbClr val="F5FFF5"/>
                </a:solidFill>
                <a:latin typeface="Aileron Bold"/>
                <a:ea typeface="Aileron Bold"/>
                <a:cs typeface="Aileron Bold"/>
                <a:sym typeface="Aileron Bold"/>
              </a:rPr>
              <a:t>6 - Testing &amp; Quality Assurance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00291" y="7537945"/>
            <a:ext cx="3537175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spc="49">
                <a:solidFill>
                  <a:srgbClr val="F5FFF5"/>
                </a:solidFill>
                <a:latin typeface="Aileron Bold"/>
                <a:ea typeface="Aileron Bold"/>
                <a:cs typeface="Aileron Bold"/>
                <a:sym typeface="Aileron Bold"/>
              </a:rPr>
              <a:t>4 - Technology Stack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222951" y="6376828"/>
            <a:ext cx="4399994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spc="49">
                <a:solidFill>
                  <a:srgbClr val="F5FFF5"/>
                </a:solidFill>
                <a:latin typeface="Aileron Bold"/>
                <a:ea typeface="Aileron Bold"/>
                <a:cs typeface="Aileron Bold"/>
                <a:sym typeface="Aileron Bold"/>
              </a:rPr>
              <a:t>7 - Future Enhancements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982880" y="7537945"/>
            <a:ext cx="390512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spc="49">
                <a:solidFill>
                  <a:srgbClr val="F5FFF5"/>
                </a:solidFill>
                <a:latin typeface="Aileron Bold"/>
                <a:ea typeface="Aileron Bold"/>
                <a:cs typeface="Aileron Bold"/>
                <a:sym typeface="Aileron Bold"/>
              </a:rPr>
              <a:t>8 - Conclusion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864294" y="1028728"/>
            <a:ext cx="1055941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CONTENTS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4294" y="1028728"/>
            <a:ext cx="1055941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OUR TEAM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69291" y="2646350"/>
            <a:ext cx="4549418" cy="5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RUTVIK MANCHEKAR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69291" y="4696368"/>
            <a:ext cx="4549418" cy="5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VEDANT DAMBRE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5960" y="4696368"/>
            <a:ext cx="4549418" cy="5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VRUSHALI DATIR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08004" y="4696368"/>
            <a:ext cx="4990624" cy="5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HARSHAL SONAWANE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97749" y="6746386"/>
            <a:ext cx="5292502" cy="5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TEJASWINI KHANDEKAR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5960" y="6746386"/>
            <a:ext cx="4549418" cy="5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KARTHIK KALLUR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51089" y="6746386"/>
            <a:ext cx="4549418" cy="5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7"/>
              </a:lnSpc>
              <a:spcBef>
                <a:spcPct val="0"/>
              </a:spcBef>
            </a:pPr>
            <a:r>
              <a:rPr lang="en-US" sz="338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MONIKA BUGALIA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66998" y="638045"/>
            <a:ext cx="1055941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2185" y="2572199"/>
            <a:ext cx="17089038" cy="6168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Essential tool for managing and resolving bugs efficiently in software development.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Statement: 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Difficulty in tracking and managing bugs without a systematic approach.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56AE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Streamline bug tracking, improve resolution time, and enhance team collaboration.</a:t>
            </a:r>
          </a:p>
          <a:p>
            <a:pPr algn="just">
              <a:lnSpc>
                <a:spcPts val="4305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59728" y="3574441"/>
            <a:ext cx="0" cy="4676296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6150721">
            <a:off x="6080933" y="4579544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AutoShape 15" id="15"/>
          <p:cNvSpPr/>
          <p:nvPr/>
        </p:nvSpPr>
        <p:spPr>
          <a:xfrm>
            <a:off x="12342523" y="3653814"/>
            <a:ext cx="0" cy="4676296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139005" y="4064743"/>
            <a:ext cx="1311385" cy="1311385"/>
          </a:xfrm>
          <a:custGeom>
            <a:avLst/>
            <a:gdLst/>
            <a:ahLst/>
            <a:cxnLst/>
            <a:rect r="r" b="b" t="t" l="l"/>
            <a:pathLst>
              <a:path h="1311385" w="1311385">
                <a:moveTo>
                  <a:pt x="0" y="0"/>
                </a:moveTo>
                <a:lnTo>
                  <a:pt x="1311385" y="0"/>
                </a:lnTo>
                <a:lnTo>
                  <a:pt x="1311385" y="1311385"/>
                </a:lnTo>
                <a:lnTo>
                  <a:pt x="0" y="1311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23706" y="4030958"/>
            <a:ext cx="1378956" cy="1378956"/>
          </a:xfrm>
          <a:custGeom>
            <a:avLst/>
            <a:gdLst/>
            <a:ahLst/>
            <a:cxnLst/>
            <a:rect r="r" b="b" t="t" l="l"/>
            <a:pathLst>
              <a:path h="1378956" w="1378956">
                <a:moveTo>
                  <a:pt x="0" y="0"/>
                </a:moveTo>
                <a:lnTo>
                  <a:pt x="1378957" y="0"/>
                </a:lnTo>
                <a:lnTo>
                  <a:pt x="1378957" y="1378956"/>
                </a:lnTo>
                <a:lnTo>
                  <a:pt x="0" y="13789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235440" y="4159143"/>
            <a:ext cx="1122586" cy="1122586"/>
          </a:xfrm>
          <a:custGeom>
            <a:avLst/>
            <a:gdLst/>
            <a:ahLst/>
            <a:cxnLst/>
            <a:rect r="r" b="b" t="t" l="l"/>
            <a:pathLst>
              <a:path h="1122586" w="1122586">
                <a:moveTo>
                  <a:pt x="0" y="0"/>
                </a:moveTo>
                <a:lnTo>
                  <a:pt x="1122587" y="0"/>
                </a:lnTo>
                <a:lnTo>
                  <a:pt x="1122587" y="1122586"/>
                </a:lnTo>
                <a:lnTo>
                  <a:pt x="0" y="1122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781273" y="6667367"/>
            <a:ext cx="402684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Developers, testers, and project managers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01743" y="6229217"/>
            <a:ext cx="4026849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Covers bug reporting, assignment, tracking, status management, and reporting.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81273" y="5548429"/>
            <a:ext cx="4026849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4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TARGET AUDIENCE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17448" y="982487"/>
            <a:ext cx="13653104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83309" y="5517707"/>
            <a:ext cx="4026849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4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SCOPE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99760" y="6667367"/>
            <a:ext cx="402684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Enhance bug resolution efficiency by 30%.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99760" y="5517707"/>
            <a:ext cx="4026849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4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GOALS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cap="flat" w="47625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209157" y="1049637"/>
            <a:ext cx="9869686" cy="8187727"/>
          </a:xfrm>
          <a:custGeom>
            <a:avLst/>
            <a:gdLst/>
            <a:ahLst/>
            <a:cxnLst/>
            <a:rect r="r" b="b" t="t" l="l"/>
            <a:pathLst>
              <a:path h="8187727" w="9869686">
                <a:moveTo>
                  <a:pt x="0" y="0"/>
                </a:moveTo>
                <a:lnTo>
                  <a:pt x="9869686" y="0"/>
                </a:lnTo>
                <a:lnTo>
                  <a:pt x="9869686" y="8187726"/>
                </a:lnTo>
                <a:lnTo>
                  <a:pt x="0" y="8187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38139" y="180975"/>
            <a:ext cx="8011721" cy="73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7"/>
              </a:lnSpc>
            </a:pPr>
            <a:r>
              <a:rPr lang="en-US" sz="6054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FLOWCHART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cap="flat" w="47625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12998" y="1028700"/>
            <a:ext cx="6714076" cy="8887911"/>
          </a:xfrm>
          <a:custGeom>
            <a:avLst/>
            <a:gdLst/>
            <a:ahLst/>
            <a:cxnLst/>
            <a:rect r="r" b="b" t="t" l="l"/>
            <a:pathLst>
              <a:path h="8887911" w="6714076">
                <a:moveTo>
                  <a:pt x="0" y="0"/>
                </a:moveTo>
                <a:lnTo>
                  <a:pt x="6714076" y="0"/>
                </a:lnTo>
                <a:lnTo>
                  <a:pt x="6714076" y="8887911"/>
                </a:lnTo>
                <a:lnTo>
                  <a:pt x="0" y="8887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30845" y="944436"/>
            <a:ext cx="9470785" cy="9056438"/>
          </a:xfrm>
          <a:custGeom>
            <a:avLst/>
            <a:gdLst/>
            <a:ahLst/>
            <a:cxnLst/>
            <a:rect r="r" b="b" t="t" l="l"/>
            <a:pathLst>
              <a:path h="9056438" w="9470785">
                <a:moveTo>
                  <a:pt x="0" y="0"/>
                </a:moveTo>
                <a:lnTo>
                  <a:pt x="9470785" y="0"/>
                </a:lnTo>
                <a:lnTo>
                  <a:pt x="9470785" y="9056439"/>
                </a:lnTo>
                <a:lnTo>
                  <a:pt x="0" y="905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9654" y="297303"/>
            <a:ext cx="7140764" cy="64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4"/>
              </a:lnSpc>
            </a:pPr>
            <a:r>
              <a:rPr lang="en-US" sz="5396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ER DIAGRAM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95855" y="297303"/>
            <a:ext cx="7140764" cy="64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4"/>
              </a:lnSpc>
            </a:pPr>
            <a:r>
              <a:rPr lang="en-US" sz="5396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CLASS DIAGRAM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cap="flat" w="47625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40330" y="1925774"/>
            <a:ext cx="5368739" cy="6531696"/>
          </a:xfrm>
          <a:custGeom>
            <a:avLst/>
            <a:gdLst/>
            <a:ahLst/>
            <a:cxnLst/>
            <a:rect r="r" b="b" t="t" l="l"/>
            <a:pathLst>
              <a:path h="6531696" w="5368739">
                <a:moveTo>
                  <a:pt x="0" y="0"/>
                </a:moveTo>
                <a:lnTo>
                  <a:pt x="5368739" y="0"/>
                </a:lnTo>
                <a:lnTo>
                  <a:pt x="5368739" y="6531695"/>
                </a:lnTo>
                <a:lnTo>
                  <a:pt x="0" y="6531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490" t="0" r="-8156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17678" y="1925774"/>
            <a:ext cx="12283252" cy="6531696"/>
          </a:xfrm>
          <a:custGeom>
            <a:avLst/>
            <a:gdLst/>
            <a:ahLst/>
            <a:cxnLst/>
            <a:rect r="r" b="b" t="t" l="l"/>
            <a:pathLst>
              <a:path h="6531696" w="12283252">
                <a:moveTo>
                  <a:pt x="0" y="0"/>
                </a:moveTo>
                <a:lnTo>
                  <a:pt x="12283252" y="0"/>
                </a:lnTo>
                <a:lnTo>
                  <a:pt x="12283252" y="6531695"/>
                </a:lnTo>
                <a:lnTo>
                  <a:pt x="0" y="6531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97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16505" y="247650"/>
            <a:ext cx="1488555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UI INTERFACE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372" y="1367921"/>
            <a:ext cx="8099466" cy="3775579"/>
          </a:xfrm>
          <a:custGeom>
            <a:avLst/>
            <a:gdLst/>
            <a:ahLst/>
            <a:cxnLst/>
            <a:rect r="r" b="b" t="t" l="l"/>
            <a:pathLst>
              <a:path h="3775579" w="8099466">
                <a:moveTo>
                  <a:pt x="0" y="0"/>
                </a:moveTo>
                <a:lnTo>
                  <a:pt x="8099467" y="0"/>
                </a:lnTo>
                <a:lnTo>
                  <a:pt x="8099467" y="3775579"/>
                </a:lnTo>
                <a:lnTo>
                  <a:pt x="0" y="3775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6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39213" y="1367921"/>
            <a:ext cx="8115300" cy="3775579"/>
          </a:xfrm>
          <a:custGeom>
            <a:avLst/>
            <a:gdLst/>
            <a:ahLst/>
            <a:cxnLst/>
            <a:rect r="r" b="b" t="t" l="l"/>
            <a:pathLst>
              <a:path h="3775579" w="8115300">
                <a:moveTo>
                  <a:pt x="0" y="0"/>
                </a:moveTo>
                <a:lnTo>
                  <a:pt x="8115300" y="0"/>
                </a:lnTo>
                <a:lnTo>
                  <a:pt x="8115300" y="3775579"/>
                </a:lnTo>
                <a:lnTo>
                  <a:pt x="0" y="3775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9" t="0" r="0" b="-626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94267" y="5456673"/>
            <a:ext cx="8099466" cy="4485322"/>
          </a:xfrm>
          <a:custGeom>
            <a:avLst/>
            <a:gdLst/>
            <a:ahLst/>
            <a:cxnLst/>
            <a:rect r="r" b="b" t="t" l="l"/>
            <a:pathLst>
              <a:path h="4485322" w="8099466">
                <a:moveTo>
                  <a:pt x="0" y="0"/>
                </a:moveTo>
                <a:lnTo>
                  <a:pt x="8099466" y="0"/>
                </a:lnTo>
                <a:lnTo>
                  <a:pt x="8099466" y="4485322"/>
                </a:lnTo>
                <a:lnTo>
                  <a:pt x="0" y="4485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282" t="0" r="-7601" b="-648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16505" y="247650"/>
            <a:ext cx="14885551" cy="10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1"/>
              </a:lnSpc>
            </a:pPr>
            <a:r>
              <a:rPr lang="en-US" sz="8415">
                <a:solidFill>
                  <a:srgbClr val="597C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UI INTERFACE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DAGOv2q5lJo</dc:identifier>
  <dcterms:modified xsi:type="dcterms:W3CDTF">2011-08-01T06:04:30Z</dcterms:modified>
  <cp:revision>1</cp:revision>
  <dc:title> BUrGlars 1.0</dc:title>
</cp:coreProperties>
</file>