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70" r:id="rId11"/>
    <p:sldId id="273" r:id="rId12"/>
    <p:sldId id="274" r:id="rId13"/>
    <p:sldId id="275" r:id="rId14"/>
    <p:sldId id="276" r:id="rId15"/>
    <p:sldId id="262" r:id="rId16"/>
    <p:sldId id="263" r:id="rId17"/>
    <p:sldId id="272" r:id="rId18"/>
    <p:sldId id="271" r:id="rId19"/>
    <p:sldId id="277" r:id="rId20"/>
    <p:sldId id="269" r:id="rId21"/>
  </p:sldIdLst>
  <p:sldSz cx="18288000" cy="10287000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DM Sans" pitchFamily="2" charset="0"/>
      <p:regular r:id="rId26"/>
      <p:bold r:id="rId27"/>
      <p:italic r:id="rId28"/>
      <p:boldItalic r:id="rId29"/>
    </p:embeddedFont>
    <p:embeddedFont>
      <p:font typeface="DM Sans Bold" charset="0"/>
      <p:regular r:id="rId30"/>
    </p:embeddedFont>
    <p:embeddedFont>
      <p:font typeface="Franklin Gothic Book" panose="020B0503020102020204" pitchFamily="34" charset="0"/>
      <p:regular r:id="rId31"/>
      <p:italic r:id="rId32"/>
    </p:embeddedFont>
    <p:embeddedFont>
      <p:font typeface="Montserrat Classic Bold" panose="020B0604020202020204" charset="0"/>
      <p:regular r:id="rId33"/>
    </p:embeddedFont>
    <p:embeddedFont>
      <p:font typeface="Oswald Bold" panose="00000800000000000000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9F9"/>
    <a:srgbClr val="F4F5F6"/>
    <a:srgbClr val="F2F4F5"/>
    <a:srgbClr val="F6F7F9"/>
    <a:srgbClr val="1A1A1A"/>
    <a:srgbClr val="EE9900"/>
    <a:srgbClr val="F97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21DE9-F811-48A5-85D6-5FFCD0E1A0D3}" v="1163" dt="2024-02-08T22:09:19.908"/>
    <p1510:client id="{FE8BAD70-FF66-4ECE-ACDB-A235E9155DB0}" v="907" vWet="908" dt="2024-02-08T21:55:55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94622" autoAdjust="0"/>
  </p:normalViewPr>
  <p:slideViewPr>
    <p:cSldViewPr>
      <p:cViewPr>
        <p:scale>
          <a:sx n="40" d="100"/>
          <a:sy n="40" d="100"/>
        </p:scale>
        <p:origin x="1133" y="4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font" Target="fonts/font1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edantdhamale9@gmail.com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10jaymane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usmithkoripelli@gmail.com" TargetMode="External"/><Relationship Id="rId5" Type="http://schemas.openxmlformats.org/officeDocument/2006/relationships/image" Target="../media/image4.jpeg"/><Relationship Id="rId10" Type="http://schemas.openxmlformats.org/officeDocument/2006/relationships/hyperlink" Target="mailto:varangantipr@gmail.com" TargetMode="External"/><Relationship Id="rId4" Type="http://schemas.openxmlformats.org/officeDocument/2006/relationships/image" Target="../media/image3.svg"/><Relationship Id="rId9" Type="http://schemas.openxmlformats.org/officeDocument/2006/relationships/hyperlink" Target="mailto:gudirambhad@gmail.com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8.svg"/><Relationship Id="rId7" Type="http://schemas.openxmlformats.org/officeDocument/2006/relationships/image" Target="../media/image12.png"/><Relationship Id="rId12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11" Type="http://schemas.openxmlformats.org/officeDocument/2006/relationships/image" Target="../media/image4.jpeg"/><Relationship Id="rId5" Type="http://schemas.openxmlformats.org/officeDocument/2006/relationships/image" Target="../media/image10.png"/><Relationship Id="rId10" Type="http://schemas.openxmlformats.org/officeDocument/2006/relationships/image" Target="../media/image3.svg"/><Relationship Id="rId4" Type="http://schemas.openxmlformats.org/officeDocument/2006/relationships/image" Target="../media/image21.pn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8.svg"/><Relationship Id="rId7" Type="http://schemas.openxmlformats.org/officeDocument/2006/relationships/image" Target="../media/image12.png"/><Relationship Id="rId12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11" Type="http://schemas.openxmlformats.org/officeDocument/2006/relationships/image" Target="../media/image4.jpeg"/><Relationship Id="rId5" Type="http://schemas.openxmlformats.org/officeDocument/2006/relationships/image" Target="../media/image10.png"/><Relationship Id="rId10" Type="http://schemas.openxmlformats.org/officeDocument/2006/relationships/image" Target="../media/image3.svg"/><Relationship Id="rId4" Type="http://schemas.openxmlformats.org/officeDocument/2006/relationships/image" Target="../media/image21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46.png"/><Relationship Id="rId4" Type="http://schemas.openxmlformats.org/officeDocument/2006/relationships/image" Target="../media/image4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2.png"/><Relationship Id="rId4" Type="http://schemas.openxmlformats.org/officeDocument/2006/relationships/image" Target="../media/image18.svg"/><Relationship Id="rId9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4.jpeg"/><Relationship Id="rId5" Type="http://schemas.openxmlformats.org/officeDocument/2006/relationships/image" Target="../media/image10.png"/><Relationship Id="rId10" Type="http://schemas.openxmlformats.org/officeDocument/2006/relationships/image" Target="../media/image3.svg"/><Relationship Id="rId4" Type="http://schemas.openxmlformats.org/officeDocument/2006/relationships/image" Target="../media/image9.sv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4.jpeg"/><Relationship Id="rId5" Type="http://schemas.openxmlformats.org/officeDocument/2006/relationships/image" Target="../media/image19.svg"/><Relationship Id="rId15" Type="http://schemas.openxmlformats.org/officeDocument/2006/relationships/image" Target="../media/image26.png"/><Relationship Id="rId10" Type="http://schemas.openxmlformats.org/officeDocument/2006/relationships/image" Target="../media/image22.svg"/><Relationship Id="rId4" Type="http://schemas.openxmlformats.org/officeDocument/2006/relationships/image" Target="../media/image10.png"/><Relationship Id="rId9" Type="http://schemas.openxmlformats.org/officeDocument/2006/relationships/image" Target="../media/image2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0.png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12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4.jpeg"/><Relationship Id="rId5" Type="http://schemas.openxmlformats.org/officeDocument/2006/relationships/image" Target="../media/image19.svg"/><Relationship Id="rId10" Type="http://schemas.openxmlformats.org/officeDocument/2006/relationships/image" Target="../media/image22.svg"/><Relationship Id="rId4" Type="http://schemas.openxmlformats.org/officeDocument/2006/relationships/image" Target="../media/image10.png"/><Relationship Id="rId9" Type="http://schemas.openxmlformats.org/officeDocument/2006/relationships/image" Target="../media/image2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8.svg"/><Relationship Id="rId7" Type="http://schemas.openxmlformats.org/officeDocument/2006/relationships/image" Target="../media/image12.png"/><Relationship Id="rId12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11" Type="http://schemas.openxmlformats.org/officeDocument/2006/relationships/image" Target="../media/image4.jpeg"/><Relationship Id="rId5" Type="http://schemas.openxmlformats.org/officeDocument/2006/relationships/image" Target="../media/image10.png"/><Relationship Id="rId10" Type="http://schemas.openxmlformats.org/officeDocument/2006/relationships/image" Target="../media/image3.svg"/><Relationship Id="rId4" Type="http://schemas.openxmlformats.org/officeDocument/2006/relationships/image" Target="../media/image21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36556" y="4313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AS" dirty="0"/>
          </a:p>
        </p:txBody>
      </p:sp>
      <p:sp>
        <p:nvSpPr>
          <p:cNvPr id="3" name="Freeform 3"/>
          <p:cNvSpPr/>
          <p:nvPr/>
        </p:nvSpPr>
        <p:spPr>
          <a:xfrm rot="7659121">
            <a:off x="14753414" y="6604891"/>
            <a:ext cx="4340018" cy="2962175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39999" t="-164285" r="-35790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4" name="Freeform 4"/>
          <p:cNvSpPr/>
          <p:nvPr/>
        </p:nvSpPr>
        <p:spPr>
          <a:xfrm>
            <a:off x="-1" y="0"/>
            <a:ext cx="5764563" cy="462915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6518" t="-100000"/>
            </a:stretch>
          </a:blipFill>
        </p:spPr>
        <p:txBody>
          <a:bodyPr/>
          <a:lstStyle/>
          <a:p>
            <a:endParaRPr lang="en-AS"/>
          </a:p>
        </p:txBody>
      </p:sp>
      <p:grpSp>
        <p:nvGrpSpPr>
          <p:cNvPr id="5" name="Group 5"/>
          <p:cNvGrpSpPr/>
          <p:nvPr/>
        </p:nvGrpSpPr>
        <p:grpSpPr>
          <a:xfrm>
            <a:off x="4129970" y="904862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A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129970" y="2051397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 dirty="0">
                <a:solidFill>
                  <a:srgbClr val="231F20"/>
                </a:solidFill>
                <a:latin typeface="Oswald Bold"/>
              </a:rPr>
              <a:t>Team 3C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29970" y="1140720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Presentation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5" y="5610115"/>
            <a:ext cx="12848809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3200" u="sng" spc="140" dirty="0">
                <a:solidFill>
                  <a:srgbClr val="231F20"/>
                </a:solidFill>
                <a:latin typeface="Montserrat Classic Bold"/>
              </a:rPr>
              <a:t>Introduction </a:t>
            </a:r>
          </a:p>
        </p:txBody>
      </p:sp>
      <p:pic>
        <p:nvPicPr>
          <p:cNvPr id="1026" name="Picture 2" descr="A white circle with purple and orange text&#10;&#10;Description automatically generated">
            <a:extLst>
              <a:ext uri="{FF2B5EF4-FFF2-40B4-BE49-F238E27FC236}">
                <a16:creationId xmlns:a16="http://schemas.microsoft.com/office/drawing/2014/main" id="{D2A33A1A-AC4D-AFCD-27E3-B8279E40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40" y="42262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BE102DA9-0AF5-E5D9-9280-40F8346913FC}"/>
              </a:ext>
            </a:extLst>
          </p:cNvPr>
          <p:cNvSpPr txBox="1"/>
          <p:nvPr/>
        </p:nvSpPr>
        <p:spPr>
          <a:xfrm>
            <a:off x="4129970" y="6476329"/>
            <a:ext cx="10805229" cy="36738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>
                <a:latin typeface="Montserrat Classic Bold" panose="020B0604020202020204" charset="0"/>
                <a:ea typeface="+mn-lt"/>
                <a:cs typeface="+mn-lt"/>
              </a:rPr>
              <a:t>	1.Susmith Kumar </a:t>
            </a:r>
            <a:r>
              <a:rPr lang="en-US" sz="2000" b="1" dirty="0" err="1">
                <a:latin typeface="Montserrat Classic Bold" panose="020B0604020202020204" charset="0"/>
                <a:ea typeface="+mn-lt"/>
                <a:cs typeface="+mn-lt"/>
              </a:rPr>
              <a:t>Koripelli</a:t>
            </a:r>
            <a:r>
              <a:rPr lang="en-US" sz="2000" b="1" dirty="0">
                <a:latin typeface="Montserrat Classic Bold" panose="020B0604020202020204" charset="0"/>
                <a:ea typeface="+mn-lt"/>
                <a:cs typeface="+mn-lt"/>
              </a:rPr>
              <a:t>      	</a:t>
            </a:r>
            <a:r>
              <a:rPr lang="en-US" sz="2000" b="1" dirty="0">
                <a:latin typeface="Montserrat Classic Bold" panose="020B0604020202020204" charset="0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susmithkoripelli@gmail.com</a:t>
            </a:r>
            <a:br>
              <a:rPr lang="en-US" sz="2000" b="1" u="sng" dirty="0">
                <a:latin typeface="Montserrat Classic Bold" panose="020B0604020202020204" charset="0"/>
                <a:ea typeface="+mn-lt"/>
                <a:cs typeface="+mn-lt"/>
              </a:rPr>
            </a:br>
            <a:r>
              <a:rPr lang="en-US" sz="2000" b="1" dirty="0">
                <a:latin typeface="Montserrat Classic Bold" panose="020B0604020202020204" charset="0"/>
                <a:ea typeface="+mn-lt"/>
                <a:cs typeface="+mn-lt"/>
              </a:rPr>
              <a:t>	2.Jay Mane                                 		</a:t>
            </a:r>
            <a:r>
              <a:rPr lang="en-US" sz="2000" b="1" dirty="0">
                <a:latin typeface="Montserrat Classic Bold" panose="020B0604020202020204" charset="0"/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10jaymane@gmail.com</a:t>
            </a:r>
            <a:br>
              <a:rPr lang="en-US" sz="2000" b="1" dirty="0">
                <a:latin typeface="Montserrat Classic Bold" panose="020B0604020202020204" charset="0"/>
                <a:ea typeface="+mn-lt"/>
                <a:cs typeface="+mn-lt"/>
              </a:rPr>
            </a:br>
            <a:r>
              <a:rPr lang="en-US" sz="2000" b="1" dirty="0">
                <a:latin typeface="Montserrat Classic Bold" panose="020B0604020202020204" charset="0"/>
                <a:ea typeface="+mn-lt"/>
                <a:cs typeface="+mn-lt"/>
              </a:rPr>
              <a:t>	3.Vedant Dhamale                    		</a:t>
            </a:r>
            <a:r>
              <a:rPr lang="en-US" sz="2000" b="1" dirty="0">
                <a:latin typeface="Montserrat Classic Bold" panose="020B0604020202020204" charset="0"/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vedantdhamale9@gmail.com</a:t>
            </a:r>
            <a:br>
              <a:rPr lang="en-US" sz="2000" b="1" dirty="0">
                <a:latin typeface="Montserrat Classic Bold" panose="020B0604020202020204" charset="0"/>
                <a:ea typeface="+mn-lt"/>
                <a:cs typeface="+mn-lt"/>
              </a:rPr>
            </a:br>
            <a:r>
              <a:rPr lang="en-US" sz="2000" b="1" dirty="0">
                <a:latin typeface="Montserrat Classic Bold" panose="020B0604020202020204" charset="0"/>
                <a:ea typeface="+mn-lt"/>
                <a:cs typeface="+mn-lt"/>
              </a:rPr>
              <a:t>	4.Kritika </a:t>
            </a:r>
            <a:r>
              <a:rPr lang="en-US" sz="2000" b="1" dirty="0" err="1">
                <a:latin typeface="Montserrat Classic Bold" panose="020B0604020202020204" charset="0"/>
                <a:ea typeface="+mn-lt"/>
                <a:cs typeface="+mn-lt"/>
              </a:rPr>
              <a:t>Rambhad</a:t>
            </a:r>
            <a:r>
              <a:rPr lang="en-US" sz="2000" b="1" dirty="0">
                <a:latin typeface="Montserrat Classic Bold" panose="020B0604020202020204" charset="0"/>
                <a:ea typeface="+mn-lt"/>
                <a:cs typeface="+mn-lt"/>
              </a:rPr>
              <a:t>                    		</a:t>
            </a:r>
            <a:r>
              <a:rPr lang="en-US" sz="2000" b="1" dirty="0">
                <a:latin typeface="Montserrat Classic Bold" panose="020B0604020202020204" charset="0"/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gudirambhad@gmail.com</a:t>
            </a:r>
            <a:br>
              <a:rPr lang="en-US" sz="2000" b="1" dirty="0">
                <a:latin typeface="Montserrat Classic Bold" panose="020B0604020202020204" charset="0"/>
                <a:ea typeface="+mn-lt"/>
                <a:cs typeface="+mn-lt"/>
              </a:rPr>
            </a:br>
            <a:r>
              <a:rPr lang="en-US" sz="2000" b="1" dirty="0">
                <a:latin typeface="Montserrat Classic Bold" panose="020B0604020202020204" charset="0"/>
                <a:ea typeface="+mn-lt"/>
                <a:cs typeface="+mn-lt"/>
              </a:rPr>
              <a:t>	5.Prashanth Reddy                    		</a:t>
            </a:r>
            <a:r>
              <a:rPr lang="en-US" sz="2000" b="1" dirty="0">
                <a:latin typeface="Montserrat Classic Bold" panose="020B0604020202020204" charset="0"/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varangantipr@gmail.com</a:t>
            </a:r>
            <a:endParaRPr lang="en-US" sz="2000" b="1" dirty="0">
              <a:latin typeface="Montserrat Classic Bold" panose="020B0604020202020204" charset="0"/>
              <a:cs typeface="Times New Roman"/>
            </a:endParaRPr>
          </a:p>
          <a:p>
            <a:pPr>
              <a:lnSpc>
                <a:spcPct val="150000"/>
              </a:lnSpc>
            </a:pPr>
            <a:br>
              <a:rPr lang="en-US" dirty="0">
                <a:latin typeface="Montserrat Classic Bold" panose="020B0604020202020204" charset="0"/>
              </a:rPr>
            </a:br>
            <a:endParaRPr lang="en-US" sz="2000" b="1" dirty="0">
              <a:latin typeface="Montserrat Classic Bold" panose="020B0604020202020204" charset="0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Montserrat Classic Bold" panose="020B0604020202020204" charset="0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DE040-AE1E-F634-44DD-1B921EEBD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F36C5407-2DDB-D474-169C-5BEA4305CD56}"/>
              </a:ext>
            </a:extLst>
          </p:cNvPr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3678D56E-9804-0CD1-5F8B-605F13D534C8}"/>
              </a:ext>
            </a:extLst>
          </p:cNvPr>
          <p:cNvSpPr/>
          <p:nvPr/>
        </p:nvSpPr>
        <p:spPr>
          <a:xfrm flipH="1" flipV="1">
            <a:off x="-1" y="-265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4"/>
            <a:stretch>
              <a:fillRect t="-38888" b="-38888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1E3C0FB-A1DC-E24B-3F13-F7D3ADBDDCDD}"/>
              </a:ext>
            </a:extLst>
          </p:cNvPr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D13B1CF-18C9-DF32-1BD8-A2016846C913}"/>
              </a:ext>
            </a:extLst>
          </p:cNvPr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0E232520-C4A6-CCF8-C682-27C776F55B62}"/>
              </a:ext>
            </a:extLst>
          </p:cNvPr>
          <p:cNvSpPr/>
          <p:nvPr/>
        </p:nvSpPr>
        <p:spPr>
          <a:xfrm>
            <a:off x="14479722" y="-2653"/>
            <a:ext cx="3808277" cy="2984400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t="-161878" r="-100000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F2E6930-9694-0BB0-EE6F-6216F5744DC2}"/>
              </a:ext>
            </a:extLst>
          </p:cNvPr>
          <p:cNvSpPr txBox="1"/>
          <p:nvPr/>
        </p:nvSpPr>
        <p:spPr>
          <a:xfrm>
            <a:off x="2742145" y="426964"/>
            <a:ext cx="12803708" cy="11320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857250" indent="-857250" algn="ctr">
              <a:lnSpc>
                <a:spcPts val="9587"/>
              </a:lnSpc>
              <a:buFont typeface="Wingdings" panose="05000000000000000000" pitchFamily="2" charset="2"/>
              <a:buChar char="Ø"/>
            </a:pPr>
            <a:r>
              <a:rPr lang="en-US" sz="6947" u="sng" spc="368">
                <a:solidFill>
                  <a:srgbClr val="231F20"/>
                </a:solidFill>
                <a:highlight>
                  <a:srgbClr val="F2F4F5"/>
                </a:highlight>
                <a:latin typeface="Oswald Bold"/>
              </a:rPr>
              <a:t>Addressing Key Questions​​</a:t>
            </a:r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E228E7EF-CA92-0A1C-1656-88A54E54A159}"/>
              </a:ext>
            </a:extLst>
          </p:cNvPr>
          <p:cNvSpPr/>
          <p:nvPr/>
        </p:nvSpPr>
        <p:spPr>
          <a:xfrm rot="-4176364">
            <a:off x="290864" y="6282928"/>
            <a:ext cx="2966990" cy="5063934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153957" t="-54336" r="-2753"/>
            </a:stretch>
          </a:blipFill>
        </p:spPr>
        <p:txBody>
          <a:bodyPr/>
          <a:lstStyle/>
          <a:p>
            <a:endParaRPr lang="en-AS"/>
          </a:p>
        </p:txBody>
      </p:sp>
      <p:pic>
        <p:nvPicPr>
          <p:cNvPr id="26" name="Picture 2" descr="A white circle with purple and orange text&#10;&#10;Description automatically generated">
            <a:extLst>
              <a:ext uri="{FF2B5EF4-FFF2-40B4-BE49-F238E27FC236}">
                <a16:creationId xmlns:a16="http://schemas.microsoft.com/office/drawing/2014/main" id="{4940E70E-3A44-DDE7-9CA4-789476BE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400" y="222570"/>
            <a:ext cx="1520478" cy="15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E9B8C3-DA70-785B-ED00-318EAC091505}"/>
              </a:ext>
            </a:extLst>
          </p:cNvPr>
          <p:cNvSpPr/>
          <p:nvPr/>
        </p:nvSpPr>
        <p:spPr>
          <a:xfrm>
            <a:off x="2323571" y="2406663"/>
            <a:ext cx="13640855" cy="2290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E6A4FA95-1C25-D832-29D5-5F5D96AEEB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43942" y="5446505"/>
            <a:ext cx="11000112" cy="39062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87EE2C-6AD8-9C30-9BC6-7E59B39C7A03}"/>
              </a:ext>
            </a:extLst>
          </p:cNvPr>
          <p:cNvSpPr txBox="1"/>
          <p:nvPr/>
        </p:nvSpPr>
        <p:spPr>
          <a:xfrm>
            <a:off x="3229591" y="2881776"/>
            <a:ext cx="12734835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DM Sans"/>
                <a:ea typeface="+mn-lt"/>
                <a:cs typeface="+mn-lt"/>
              </a:rPr>
              <a:t>1.</a:t>
            </a:r>
            <a:r>
              <a:rPr lang="en-US" sz="2800" b="1" dirty="0">
                <a:latin typeface="DM Sans"/>
                <a:cs typeface="Calibri"/>
              </a:rPr>
              <a:t>Which is the most popular opportunity learners have signed up for?</a:t>
            </a:r>
          </a:p>
          <a:p>
            <a:endParaRPr lang="en-US" sz="2800" b="1" dirty="0">
              <a:latin typeface="DM Sans"/>
              <a:ea typeface="+mn-lt"/>
              <a:cs typeface="+mn-lt"/>
            </a:endParaRPr>
          </a:p>
          <a:p>
            <a:r>
              <a:rPr lang="en-US" sz="2800" b="1" dirty="0">
                <a:latin typeface="DM Sans"/>
                <a:ea typeface="+mn-lt"/>
                <a:cs typeface="+mn-lt"/>
              </a:rPr>
              <a:t>2.</a:t>
            </a:r>
            <a:r>
              <a:rPr lang="en-US" sz="2800" b="1" dirty="0">
                <a:latin typeface="DM Sans"/>
                <a:cs typeface="Calibri"/>
              </a:rPr>
              <a:t>Which is the most popular opportunity learners have completed?</a:t>
            </a:r>
          </a:p>
          <a:p>
            <a:pPr algn="l"/>
            <a:endParaRPr lang="en-US" sz="2800" b="1" dirty="0">
              <a:latin typeface="DM San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07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DE040-AE1E-F634-44DD-1B921EEBD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F36C5407-2DDB-D474-169C-5BEA4305CD56}"/>
              </a:ext>
            </a:extLst>
          </p:cNvPr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3678D56E-9804-0CD1-5F8B-605F13D534C8}"/>
              </a:ext>
            </a:extLst>
          </p:cNvPr>
          <p:cNvSpPr/>
          <p:nvPr/>
        </p:nvSpPr>
        <p:spPr>
          <a:xfrm flipH="1" flipV="1">
            <a:off x="-1" y="-265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4"/>
            <a:stretch>
              <a:fillRect t="-38888" b="-38888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1E3C0FB-A1DC-E24B-3F13-F7D3ADBDDCDD}"/>
              </a:ext>
            </a:extLst>
          </p:cNvPr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D13B1CF-18C9-DF32-1BD8-A2016846C913}"/>
              </a:ext>
            </a:extLst>
          </p:cNvPr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0E232520-C4A6-CCF8-C682-27C776F55B62}"/>
              </a:ext>
            </a:extLst>
          </p:cNvPr>
          <p:cNvSpPr/>
          <p:nvPr/>
        </p:nvSpPr>
        <p:spPr>
          <a:xfrm>
            <a:off x="14479722" y="-2653"/>
            <a:ext cx="3808277" cy="2984400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t="-161878" r="-100000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F2E6930-9694-0BB0-EE6F-6216F5744DC2}"/>
              </a:ext>
            </a:extLst>
          </p:cNvPr>
          <p:cNvSpPr txBox="1"/>
          <p:nvPr/>
        </p:nvSpPr>
        <p:spPr>
          <a:xfrm>
            <a:off x="2742145" y="426964"/>
            <a:ext cx="12803708" cy="11320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857250" indent="-857250" algn="ctr">
              <a:lnSpc>
                <a:spcPts val="9587"/>
              </a:lnSpc>
              <a:buFont typeface="Wingdings" panose="05000000000000000000" pitchFamily="2" charset="2"/>
              <a:buChar char="Ø"/>
            </a:pPr>
            <a:r>
              <a:rPr lang="en-US" sz="6947" u="sng" spc="368">
                <a:solidFill>
                  <a:srgbClr val="231F20"/>
                </a:solidFill>
                <a:highlight>
                  <a:srgbClr val="F2F4F5"/>
                </a:highlight>
                <a:latin typeface="Oswald Bold"/>
              </a:rPr>
              <a:t>Addressing Key Questions​​</a:t>
            </a:r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E228E7EF-CA92-0A1C-1656-88A54E54A159}"/>
              </a:ext>
            </a:extLst>
          </p:cNvPr>
          <p:cNvSpPr/>
          <p:nvPr/>
        </p:nvSpPr>
        <p:spPr>
          <a:xfrm rot="-4176364">
            <a:off x="290864" y="6282928"/>
            <a:ext cx="2966990" cy="5063934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153957" t="-54336" r="-2753"/>
            </a:stretch>
          </a:blipFill>
        </p:spPr>
        <p:txBody>
          <a:bodyPr/>
          <a:lstStyle/>
          <a:p>
            <a:endParaRPr lang="en-AS"/>
          </a:p>
        </p:txBody>
      </p:sp>
      <p:pic>
        <p:nvPicPr>
          <p:cNvPr id="26" name="Picture 2" descr="A white circle with purple and orange text&#10;&#10;Description automatically generated">
            <a:extLst>
              <a:ext uri="{FF2B5EF4-FFF2-40B4-BE49-F238E27FC236}">
                <a16:creationId xmlns:a16="http://schemas.microsoft.com/office/drawing/2014/main" id="{4940E70E-3A44-DDE7-9CA4-789476BE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400" y="222570"/>
            <a:ext cx="1520478" cy="15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2D061EE-D195-B35B-8B4B-D705581F8D72}"/>
              </a:ext>
            </a:extLst>
          </p:cNvPr>
          <p:cNvGrpSpPr/>
          <p:nvPr/>
        </p:nvGrpSpPr>
        <p:grpSpPr>
          <a:xfrm>
            <a:off x="432298" y="2635095"/>
            <a:ext cx="7894883" cy="6873716"/>
            <a:chOff x="1447800" y="1665848"/>
            <a:chExt cx="15468600" cy="3191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BDC288-E967-E6B4-4955-B608FFB40CC2}"/>
                </a:ext>
              </a:extLst>
            </p:cNvPr>
            <p:cNvSpPr/>
            <p:nvPr/>
          </p:nvSpPr>
          <p:spPr>
            <a:xfrm>
              <a:off x="1447800" y="1665848"/>
              <a:ext cx="15468600" cy="31913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87EE2C-6AD8-9C30-9BC6-7E59B39C7A03}"/>
                </a:ext>
              </a:extLst>
            </p:cNvPr>
            <p:cNvSpPr txBox="1"/>
            <p:nvPr/>
          </p:nvSpPr>
          <p:spPr>
            <a:xfrm>
              <a:off x="2448197" y="1872789"/>
              <a:ext cx="14352285" cy="264355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latin typeface="DM Sans"/>
                  <a:ea typeface="+mn-lt"/>
                  <a:cs typeface="+mn-lt"/>
                </a:rPr>
                <a:t>1.</a:t>
              </a:r>
              <a:r>
                <a:rPr lang="en-US" sz="2800" b="1" dirty="0">
                  <a:solidFill>
                    <a:srgbClr val="1D2125"/>
                  </a:solidFill>
                  <a:latin typeface="DM Sans"/>
                  <a:cs typeface="Calibri"/>
                </a:rPr>
                <a:t>What is the demographic (gender, student status, etc.) of those who have signed up and completed?</a:t>
              </a:r>
              <a:endParaRPr lang="en-US" sz="2800" b="1" dirty="0">
                <a:solidFill>
                  <a:srgbClr val="1D2125"/>
                </a:solidFill>
                <a:latin typeface="DM Sans"/>
              </a:endParaRPr>
            </a:p>
            <a:p>
              <a:endParaRPr lang="en-US" sz="2800" b="1" dirty="0">
                <a:solidFill>
                  <a:srgbClr val="1D2125"/>
                </a:solidFill>
                <a:latin typeface="DM Sans"/>
                <a:ea typeface="+mn-lt"/>
                <a:cs typeface="+mn-lt"/>
              </a:endParaRPr>
            </a:p>
            <a:p>
              <a:endParaRPr lang="en-US" sz="2800" b="1" dirty="0">
                <a:solidFill>
                  <a:srgbClr val="1D2125"/>
                </a:solidFill>
                <a:latin typeface="DM Sans"/>
                <a:ea typeface="+mn-lt"/>
                <a:cs typeface="+mn-lt"/>
              </a:endParaRPr>
            </a:p>
            <a:p>
              <a:r>
                <a:rPr lang="en-US" sz="2800" b="1" dirty="0">
                  <a:latin typeface="DM Sans"/>
                  <a:ea typeface="+mn-lt"/>
                  <a:cs typeface="+mn-lt"/>
                </a:rPr>
                <a:t>2.</a:t>
              </a:r>
              <a:r>
                <a:rPr lang="en-US" sz="2800" b="1" dirty="0">
                  <a:solidFill>
                    <a:srgbClr val="1D2125"/>
                  </a:solidFill>
                  <a:latin typeface="DM Sans"/>
                  <a:cs typeface="Calibri"/>
                </a:rPr>
                <a:t>What are the most gained skills on </a:t>
              </a:r>
              <a:r>
                <a:rPr lang="en-US" sz="2800" b="1" dirty="0" err="1">
                  <a:solidFill>
                    <a:srgbClr val="1D2125"/>
                  </a:solidFill>
                  <a:latin typeface="DM Sans"/>
                  <a:cs typeface="Calibri"/>
                </a:rPr>
                <a:t>Excelerate</a:t>
              </a:r>
              <a:r>
                <a:rPr lang="en-US" sz="2800" b="1" dirty="0">
                  <a:solidFill>
                    <a:srgbClr val="1D2125"/>
                  </a:solidFill>
                  <a:latin typeface="DM Sans"/>
                  <a:cs typeface="Calibri"/>
                </a:rPr>
                <a:t>?</a:t>
              </a:r>
              <a:endParaRPr lang="en-US" sz="2800" b="1" dirty="0">
                <a:latin typeface="DM Sans"/>
              </a:endParaRPr>
            </a:p>
            <a:p>
              <a:endParaRPr lang="en-US" sz="2800" b="1" dirty="0">
                <a:solidFill>
                  <a:srgbClr val="1D2125"/>
                </a:solidFill>
                <a:latin typeface="DM Sans"/>
                <a:ea typeface="+mn-lt"/>
                <a:cs typeface="+mn-lt"/>
              </a:endParaRPr>
            </a:p>
            <a:p>
              <a:endParaRPr lang="en-US" sz="2800" b="1" dirty="0">
                <a:solidFill>
                  <a:srgbClr val="1D2125"/>
                </a:solidFill>
                <a:latin typeface="DM Sans"/>
                <a:ea typeface="+mn-lt"/>
                <a:cs typeface="+mn-lt"/>
              </a:endParaRPr>
            </a:p>
            <a:p>
              <a:r>
                <a:rPr lang="en-US" sz="2800" b="1" dirty="0">
                  <a:latin typeface="DM Sans"/>
                  <a:ea typeface="+mn-lt"/>
                  <a:cs typeface="+mn-lt"/>
                </a:rPr>
                <a:t>3.</a:t>
              </a:r>
              <a:r>
                <a:rPr lang="en-US" sz="2800" b="1" dirty="0">
                  <a:solidFill>
                    <a:srgbClr val="1D2125"/>
                  </a:solidFill>
                  <a:latin typeface="DM Sans"/>
                  <a:cs typeface="Calibri"/>
                </a:rPr>
                <a:t>How much is the total scholarship awarded and through which opportunities?</a:t>
              </a:r>
              <a:endParaRPr lang="en-US" sz="2800" b="1" dirty="0">
                <a:solidFill>
                  <a:srgbClr val="1D2125"/>
                </a:solidFill>
                <a:latin typeface="DM Sans"/>
              </a:endParaRPr>
            </a:p>
            <a:p>
              <a:pPr algn="l"/>
              <a:endParaRPr lang="en-US" sz="2800" b="1" dirty="0">
                <a:latin typeface="DM Sans"/>
                <a:cs typeface="Calibri"/>
              </a:endParaRPr>
            </a:p>
          </p:txBody>
        </p: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71E6FC2-07D6-2B4A-335A-79361612F4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5860" y="3015273"/>
            <a:ext cx="9296399" cy="58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2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AS" dirty="0"/>
          </a:p>
        </p:txBody>
      </p:sp>
      <p:sp>
        <p:nvSpPr>
          <p:cNvPr id="4" name="Freeform 4"/>
          <p:cNvSpPr/>
          <p:nvPr/>
        </p:nvSpPr>
        <p:spPr>
          <a:xfrm rot="2035253">
            <a:off x="15623311" y="6621163"/>
            <a:ext cx="3145869" cy="503260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62484" r="-149059" b="-54878"/>
            </a:stretch>
          </a:blipFill>
        </p:spPr>
        <p:txBody>
          <a:bodyPr/>
          <a:lstStyle/>
          <a:p>
            <a:endParaRPr lang="en-A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DD6B86-AA6B-75D3-2C27-517BB4353544}"/>
              </a:ext>
            </a:extLst>
          </p:cNvPr>
          <p:cNvGrpSpPr/>
          <p:nvPr/>
        </p:nvGrpSpPr>
        <p:grpSpPr>
          <a:xfrm>
            <a:off x="1948809" y="2477001"/>
            <a:ext cx="14973587" cy="6942426"/>
            <a:chOff x="1948809" y="2477001"/>
            <a:chExt cx="14973587" cy="694242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97F346A-23BE-F9EA-C5CF-381FEA2C1CA7}"/>
                </a:ext>
              </a:extLst>
            </p:cNvPr>
            <p:cNvGrpSpPr/>
            <p:nvPr/>
          </p:nvGrpSpPr>
          <p:grpSpPr>
            <a:xfrm>
              <a:off x="2002085" y="2477001"/>
              <a:ext cx="2116086" cy="1498016"/>
              <a:chOff x="2917786" y="3235276"/>
              <a:chExt cx="2116086" cy="1498016"/>
            </a:xfrm>
          </p:grpSpPr>
          <p:sp>
            <p:nvSpPr>
              <p:cNvPr id="3" name="Freeform 3"/>
              <p:cNvSpPr/>
              <p:nvPr/>
            </p:nvSpPr>
            <p:spPr>
              <a:xfrm rot="16200000">
                <a:off x="3226821" y="2926241"/>
                <a:ext cx="1498016" cy="2116086"/>
              </a:xfrm>
              <a:custGeom>
                <a:avLst/>
                <a:gdLst/>
                <a:ahLst/>
                <a:cxnLst/>
                <a:rect l="l" t="t" r="r" b="b"/>
                <a:pathLst>
                  <a:path w="2027545" h="3080525">
                    <a:moveTo>
                      <a:pt x="0" y="0"/>
                    </a:moveTo>
                    <a:lnTo>
                      <a:pt x="2027545" y="0"/>
                    </a:lnTo>
                    <a:lnTo>
                      <a:pt x="2027545" y="3080525"/>
                    </a:lnTo>
                    <a:lnTo>
                      <a:pt x="0" y="308052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A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2938143" y="3410522"/>
                <a:ext cx="1498016" cy="111793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9141"/>
                  </a:lnSpc>
                </a:pPr>
                <a:r>
                  <a:rPr lang="en-US" sz="6590" spc="649">
                    <a:solidFill>
                      <a:srgbClr val="FFFBFB"/>
                    </a:solidFill>
                    <a:latin typeface="DM Sans Bold"/>
                  </a:rPr>
                  <a:t>01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3159FB3-A347-2C34-6EE7-53A7A51B9047}"/>
                </a:ext>
              </a:extLst>
            </p:cNvPr>
            <p:cNvGrpSpPr/>
            <p:nvPr/>
          </p:nvGrpSpPr>
          <p:grpSpPr>
            <a:xfrm>
              <a:off x="2002085" y="4291805"/>
              <a:ext cx="2116086" cy="1498016"/>
              <a:chOff x="6223235" y="3244630"/>
              <a:chExt cx="2116086" cy="1498016"/>
            </a:xfrm>
          </p:grpSpPr>
          <p:sp>
            <p:nvSpPr>
              <p:cNvPr id="12" name="Freeform 12"/>
              <p:cNvSpPr/>
              <p:nvPr/>
            </p:nvSpPr>
            <p:spPr>
              <a:xfrm rot="16200000">
                <a:off x="6532270" y="2935595"/>
                <a:ext cx="1498016" cy="2116086"/>
              </a:xfrm>
              <a:custGeom>
                <a:avLst/>
                <a:gdLst/>
                <a:ahLst/>
                <a:cxnLst/>
                <a:rect l="l" t="t" r="r" b="b"/>
                <a:pathLst>
                  <a:path w="2027545" h="3080525">
                    <a:moveTo>
                      <a:pt x="0" y="0"/>
                    </a:moveTo>
                    <a:lnTo>
                      <a:pt x="2027546" y="0"/>
                    </a:lnTo>
                    <a:lnTo>
                      <a:pt x="2027546" y="3080525"/>
                    </a:lnTo>
                    <a:lnTo>
                      <a:pt x="0" y="308052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A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6280222" y="3410522"/>
                <a:ext cx="1498016" cy="111793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9141"/>
                  </a:lnSpc>
                </a:pPr>
                <a:r>
                  <a:rPr lang="en-US" sz="6590" spc="649">
                    <a:solidFill>
                      <a:srgbClr val="FFFBFB"/>
                    </a:solidFill>
                    <a:latin typeface="DM Sans Bold"/>
                  </a:rPr>
                  <a:t>02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9058864-17B3-8C2C-01BF-3FC9DA078A5F}"/>
                </a:ext>
              </a:extLst>
            </p:cNvPr>
            <p:cNvGrpSpPr/>
            <p:nvPr/>
          </p:nvGrpSpPr>
          <p:grpSpPr>
            <a:xfrm>
              <a:off x="1948809" y="6106608"/>
              <a:ext cx="2116086" cy="1498016"/>
              <a:chOff x="9713792" y="3244630"/>
              <a:chExt cx="2116086" cy="1498016"/>
            </a:xfrm>
          </p:grpSpPr>
          <p:sp>
            <p:nvSpPr>
              <p:cNvPr id="17" name="Freeform 17"/>
              <p:cNvSpPr/>
              <p:nvPr/>
            </p:nvSpPr>
            <p:spPr>
              <a:xfrm rot="16200000">
                <a:off x="10022827" y="2935595"/>
                <a:ext cx="1498016" cy="2116086"/>
              </a:xfrm>
              <a:custGeom>
                <a:avLst/>
                <a:gdLst/>
                <a:ahLst/>
                <a:cxnLst/>
                <a:rect l="l" t="t" r="r" b="b"/>
                <a:pathLst>
                  <a:path w="2027545" h="3080525">
                    <a:moveTo>
                      <a:pt x="0" y="0"/>
                    </a:moveTo>
                    <a:lnTo>
                      <a:pt x="2027546" y="0"/>
                    </a:lnTo>
                    <a:lnTo>
                      <a:pt x="2027546" y="3080525"/>
                    </a:lnTo>
                    <a:lnTo>
                      <a:pt x="0" y="308052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A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9770779" y="3410522"/>
                <a:ext cx="1498016" cy="111793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9141"/>
                  </a:lnSpc>
                </a:pPr>
                <a:r>
                  <a:rPr lang="en-US" sz="6590" spc="649">
                    <a:solidFill>
                      <a:srgbClr val="FFFBFB"/>
                    </a:solidFill>
                    <a:latin typeface="DM Sans Bold"/>
                  </a:rPr>
                  <a:t>03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BE1F584-7B21-5852-F5C6-2CC72F015C84}"/>
                </a:ext>
              </a:extLst>
            </p:cNvPr>
            <p:cNvGrpSpPr/>
            <p:nvPr/>
          </p:nvGrpSpPr>
          <p:grpSpPr>
            <a:xfrm>
              <a:off x="2002085" y="7921411"/>
              <a:ext cx="2116086" cy="1498016"/>
              <a:chOff x="13204349" y="3244630"/>
              <a:chExt cx="2116086" cy="1498016"/>
            </a:xfrm>
          </p:grpSpPr>
          <p:sp>
            <p:nvSpPr>
              <p:cNvPr id="22" name="Freeform 22"/>
              <p:cNvSpPr/>
              <p:nvPr/>
            </p:nvSpPr>
            <p:spPr>
              <a:xfrm rot="16200000">
                <a:off x="13513384" y="2935595"/>
                <a:ext cx="1498016" cy="2116086"/>
              </a:xfrm>
              <a:custGeom>
                <a:avLst/>
                <a:gdLst/>
                <a:ahLst/>
                <a:cxnLst/>
                <a:rect l="l" t="t" r="r" b="b"/>
                <a:pathLst>
                  <a:path w="2027545" h="3080525">
                    <a:moveTo>
                      <a:pt x="0" y="0"/>
                    </a:moveTo>
                    <a:lnTo>
                      <a:pt x="2027546" y="0"/>
                    </a:lnTo>
                    <a:lnTo>
                      <a:pt x="2027546" y="3080525"/>
                    </a:lnTo>
                    <a:lnTo>
                      <a:pt x="0" y="308052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AS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13261336" y="3410522"/>
                <a:ext cx="1498016" cy="111793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9141"/>
                  </a:lnSpc>
                </a:pPr>
                <a:r>
                  <a:rPr lang="en-US" sz="6590" spc="649">
                    <a:solidFill>
                      <a:srgbClr val="FFFBFB"/>
                    </a:solidFill>
                    <a:latin typeface="DM Sans Bold"/>
                  </a:rPr>
                  <a:t>04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D0CD5A4-A751-5E8C-C2AC-EB84C6576A5B}"/>
                </a:ext>
              </a:extLst>
            </p:cNvPr>
            <p:cNvGrpSpPr/>
            <p:nvPr/>
          </p:nvGrpSpPr>
          <p:grpSpPr>
            <a:xfrm>
              <a:off x="4343400" y="2697099"/>
              <a:ext cx="12578996" cy="6401956"/>
              <a:chOff x="4343400" y="2697099"/>
              <a:chExt cx="12578996" cy="6401956"/>
            </a:xfrm>
          </p:grpSpPr>
          <p:sp>
            <p:nvSpPr>
              <p:cNvPr id="9" name="TextBox 9"/>
              <p:cNvSpPr txBox="1"/>
              <p:nvPr/>
            </p:nvSpPr>
            <p:spPr>
              <a:xfrm>
                <a:off x="7319525" y="2749585"/>
                <a:ext cx="9420744" cy="1015663"/>
              </a:xfrm>
              <a:prstGeom prst="rect">
                <a:avLst/>
              </a:prstGeom>
              <a:effectLst/>
            </p:spPr>
            <p:txBody>
              <a:bodyPr wrap="square" lIns="0" tIns="0" rIns="0" bIns="0" rtlCol="0" anchor="t">
                <a:spAutoFit/>
              </a:bodyPr>
              <a:lstStyle/>
              <a:p>
                <a:pPr marL="342900" indent="-342900" rtl="0" fontAlgn="base">
                  <a:buFont typeface="Wingdings" panose="05000000000000000000" pitchFamily="2" charset="2"/>
                  <a:buChar char="v"/>
                </a:pPr>
                <a:r>
                  <a:rPr lang="en-US" sz="2200" b="1" spc="180" dirty="0">
                    <a:solidFill>
                      <a:srgbClr val="231F20"/>
                    </a:solidFill>
                    <a:latin typeface="DM Sans"/>
                  </a:rPr>
                  <a:t>The dashboard incorporates an intuitive navigation system, allowing users to seamlessly explore different sections and insights</a:t>
                </a:r>
                <a:r>
                  <a:rPr lang="en-US" sz="2200" b="1" i="0" u="none" strike="noStrike" dirty="0">
                    <a:solidFill>
                      <a:srgbClr val="000000"/>
                    </a:solidFill>
                    <a:effectLst/>
                    <a:latin typeface="Calibri"/>
                    <a:cs typeface="Calibri"/>
                  </a:rPr>
                  <a:t>.</a:t>
                </a:r>
                <a:r>
                  <a:rPr lang="en-US" sz="2200" b="1" i="0" dirty="0">
                    <a:solidFill>
                      <a:srgbClr val="808080"/>
                    </a:solidFill>
                    <a:effectLst/>
                    <a:latin typeface="Calibri"/>
                    <a:cs typeface="Calibri"/>
                  </a:rPr>
                  <a:t>​</a:t>
                </a:r>
                <a:endParaRPr lang="en-US" sz="2200" b="1" i="0" dirty="0">
                  <a:solidFill>
                    <a:srgbClr val="FFFFFF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4347461" y="2697099"/>
                <a:ext cx="2561572" cy="102823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073"/>
                  </a:lnSpc>
                </a:pPr>
                <a:r>
                  <a:rPr lang="en-US" sz="2500" b="1" u="sng" spc="289" dirty="0">
                    <a:solidFill>
                      <a:srgbClr val="231F20"/>
                    </a:solidFill>
                    <a:latin typeface="DM Sans Bold"/>
                  </a:rPr>
                  <a:t>Intuitive Navigation</a:t>
                </a:r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7321366" y="4554999"/>
                <a:ext cx="9473102" cy="101566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342900" indent="-342900" fontAlgn="base">
                  <a:buFont typeface="Wingdings" panose="05000000000000000000" pitchFamily="2" charset="2"/>
                  <a:buChar char="v"/>
                </a:pPr>
                <a:r>
                  <a:rPr lang="en-US" sz="2200" b="1" spc="180" dirty="0">
                    <a:solidFill>
                      <a:srgbClr val="231F20"/>
                    </a:solidFill>
                    <a:latin typeface="DM Sans"/>
                  </a:rPr>
                  <a:t>Visualizations within the dashboard are designed to be interactive, enabling users to drill down into specific data points for a more detailed analysis.​</a:t>
                </a:r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4343400" y="4496270"/>
                <a:ext cx="3126702" cy="102823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073"/>
                  </a:lnSpc>
                </a:pPr>
                <a:r>
                  <a:rPr lang="en-US" sz="2500" b="1" u="sng" spc="289" dirty="0">
                    <a:solidFill>
                      <a:srgbClr val="231F20"/>
                    </a:solidFill>
                    <a:latin typeface="DM Sans Bold"/>
                  </a:rPr>
                  <a:t>Interactive</a:t>
                </a:r>
              </a:p>
              <a:p>
                <a:pPr>
                  <a:lnSpc>
                    <a:spcPts val="4073"/>
                  </a:lnSpc>
                </a:pPr>
                <a:r>
                  <a:rPr lang="en-US" sz="2500" b="1" u="sng" spc="289" dirty="0">
                    <a:solidFill>
                      <a:srgbClr val="231F20"/>
                    </a:solidFill>
                    <a:latin typeface="DM Sans Bold"/>
                  </a:rPr>
                  <a:t>Visualizations</a:t>
                </a:r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7319525" y="6514833"/>
                <a:ext cx="9602871" cy="64165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342900" indent="-342900">
                  <a:lnSpc>
                    <a:spcPts val="2545"/>
                  </a:lnSpc>
                  <a:buFont typeface="Wingdings" panose="05000000000000000000" pitchFamily="2" charset="2"/>
                  <a:buChar char="v"/>
                </a:pPr>
                <a:r>
                  <a:rPr lang="en-US" sz="2200" b="1" spc="180" dirty="0">
                    <a:solidFill>
                      <a:srgbClr val="231F20"/>
                    </a:solidFill>
                    <a:latin typeface="DM Sans"/>
                  </a:rPr>
                  <a:t>Robust filtering options are integrated, allowing users to customize their view based on specific criteria.</a:t>
                </a:r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4343400" y="6247404"/>
                <a:ext cx="2002112" cy="102823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073"/>
                  </a:lnSpc>
                </a:pPr>
                <a:r>
                  <a:rPr lang="en-US" sz="2500" b="1" u="sng" spc="289" dirty="0">
                    <a:solidFill>
                      <a:srgbClr val="231F20"/>
                    </a:solidFill>
                    <a:latin typeface="DM Sans Bold"/>
                  </a:rPr>
                  <a:t>Robust filtering</a:t>
                </a:r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7191598" y="8353248"/>
                <a:ext cx="9473101" cy="641651"/>
              </a:xfrm>
              <a:prstGeom prst="rect">
                <a:avLst/>
              </a:prstGeom>
              <a:solidFill>
                <a:srgbClr val="F4F5F6"/>
              </a:solidFill>
            </p:spPr>
            <p:txBody>
              <a:bodyPr wrap="square" lIns="0" tIns="0" rIns="0" bIns="0" rtlCol="0" anchor="t">
                <a:spAutoFit/>
              </a:bodyPr>
              <a:lstStyle/>
              <a:p>
                <a:pPr marL="342900" indent="-342900">
                  <a:lnSpc>
                    <a:spcPts val="2545"/>
                  </a:lnSpc>
                  <a:buFont typeface="Wingdings" panose="05000000000000000000" pitchFamily="2" charset="2"/>
                  <a:buChar char="v"/>
                </a:pPr>
                <a:r>
                  <a:rPr lang="en-US" sz="2200" b="1" spc="180" dirty="0">
                    <a:solidFill>
                      <a:srgbClr val="231F20"/>
                    </a:solidFill>
                    <a:latin typeface="DM Sans"/>
                  </a:rPr>
                  <a:t>To foster continuous improvement, a user feedback mechanism is embedded within the dashboard.</a:t>
                </a:r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4349759" y="8087303"/>
                <a:ext cx="2610251" cy="101175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073"/>
                  </a:lnSpc>
                </a:pPr>
                <a:r>
                  <a:rPr lang="en-US" sz="2500" b="1" u="sng" spc="289" dirty="0">
                    <a:solidFill>
                      <a:srgbClr val="231F20"/>
                    </a:solidFill>
                    <a:latin typeface="DM Sans Bold"/>
                  </a:rPr>
                  <a:t>Feedback</a:t>
                </a:r>
                <a:r>
                  <a:rPr lang="en-US" sz="1800" b="1" i="0" u="sng" strike="noStrike" dirty="0">
                    <a:solidFill>
                      <a:srgbClr val="000000"/>
                    </a:solidFill>
                    <a:effectLst/>
                    <a:latin typeface="Calibri"/>
                    <a:cs typeface="Calibri"/>
                  </a:rPr>
                  <a:t> </a:t>
                </a:r>
                <a:r>
                  <a:rPr lang="en-US" sz="2500" b="1" u="sng" spc="289" dirty="0">
                    <a:solidFill>
                      <a:srgbClr val="231F20"/>
                    </a:solidFill>
                    <a:latin typeface="DM Sans Bold"/>
                  </a:rPr>
                  <a:t>mechanism</a:t>
                </a:r>
              </a:p>
            </p:txBody>
          </p:sp>
        </p:grpSp>
      </p:grpSp>
      <p:sp>
        <p:nvSpPr>
          <p:cNvPr id="33" name="Freeform 33"/>
          <p:cNvSpPr/>
          <p:nvPr/>
        </p:nvSpPr>
        <p:spPr>
          <a:xfrm rot="-10799999">
            <a:off x="0" y="-2"/>
            <a:ext cx="5105453" cy="386478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53465" b="-183044"/>
            </a:stretch>
          </a:blipFill>
        </p:spPr>
        <p:txBody>
          <a:bodyPr/>
          <a:lstStyle/>
          <a:p>
            <a:endParaRPr lang="en-AS"/>
          </a:p>
        </p:txBody>
      </p:sp>
      <p:pic>
        <p:nvPicPr>
          <p:cNvPr id="34" name="Picture 2" descr="A white circle with purple and orange text&#10;&#10;Description automatically generated">
            <a:extLst>
              <a:ext uri="{FF2B5EF4-FFF2-40B4-BE49-F238E27FC236}">
                <a16:creationId xmlns:a16="http://schemas.microsoft.com/office/drawing/2014/main" id="{4D0B96BC-E94B-9EB9-8350-85F2396A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641" y="208258"/>
            <a:ext cx="1520478" cy="15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13">
            <a:extLst>
              <a:ext uri="{FF2B5EF4-FFF2-40B4-BE49-F238E27FC236}">
                <a16:creationId xmlns:a16="http://schemas.microsoft.com/office/drawing/2014/main" id="{56BF9EBA-83D0-9668-F629-E914AC65A866}"/>
              </a:ext>
            </a:extLst>
          </p:cNvPr>
          <p:cNvSpPr txBox="1"/>
          <p:nvPr/>
        </p:nvSpPr>
        <p:spPr>
          <a:xfrm>
            <a:off x="1336906" y="512318"/>
            <a:ext cx="15091814" cy="1132041"/>
          </a:xfrm>
          <a:prstGeom prst="rect">
            <a:avLst/>
          </a:prstGeom>
          <a:solidFill>
            <a:srgbClr val="F2F4F5"/>
          </a:solidFill>
        </p:spPr>
        <p:txBody>
          <a:bodyPr wrap="square" lIns="0" tIns="0" rIns="0" bIns="0" rtlCol="0" anchor="t">
            <a:spAutoFit/>
          </a:bodyPr>
          <a:lstStyle/>
          <a:p>
            <a:pPr marL="857250" indent="-857250" algn="ctr">
              <a:lnSpc>
                <a:spcPts val="9587"/>
              </a:lnSpc>
              <a:buFont typeface="Wingdings" panose="05000000000000000000" pitchFamily="2" charset="2"/>
              <a:buChar char="Ø"/>
            </a:pPr>
            <a:r>
              <a:rPr lang="en-US" sz="6947" u="sng" spc="368" dirty="0">
                <a:solidFill>
                  <a:srgbClr val="231F20"/>
                </a:solidFill>
                <a:highlight>
                  <a:srgbClr val="F2F4F5"/>
                </a:highlight>
                <a:latin typeface="Oswald Bold"/>
              </a:rPr>
              <a:t>User Interaction and Guidance​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11" name="TextBox 11"/>
          <p:cNvSpPr txBox="1"/>
          <p:nvPr/>
        </p:nvSpPr>
        <p:spPr>
          <a:xfrm>
            <a:off x="4681600" y="667870"/>
            <a:ext cx="8924799" cy="1150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57250" indent="-857250">
              <a:lnSpc>
                <a:spcPts val="9903"/>
              </a:lnSpc>
              <a:buFont typeface="Wingdings" panose="05000000000000000000" pitchFamily="2" charset="2"/>
              <a:buChar char="Ø"/>
            </a:pPr>
            <a:r>
              <a:rPr lang="en-US" sz="6947" u="sng" spc="368" dirty="0">
                <a:solidFill>
                  <a:srgbClr val="231F20"/>
                </a:solidFill>
                <a:highlight>
                  <a:srgbClr val="F2F4F5"/>
                </a:highlight>
                <a:latin typeface="Oswald Bold"/>
              </a:rPr>
              <a:t>Visual Highlights</a:t>
            </a:r>
            <a:r>
              <a:rPr lang="en-US" sz="6590" b="1" u="sng" spc="924" dirty="0">
                <a:solidFill>
                  <a:srgbClr val="231F20"/>
                </a:solidFill>
                <a:latin typeface="Oswald Bold"/>
              </a:rPr>
              <a:t>​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B2E95F0C-CB80-B423-B054-E909EC89C00E}"/>
              </a:ext>
            </a:extLst>
          </p:cNvPr>
          <p:cNvSpPr txBox="1">
            <a:spLocks/>
          </p:cNvSpPr>
          <p:nvPr/>
        </p:nvSpPr>
        <p:spPr>
          <a:xfrm>
            <a:off x="1130363" y="2625811"/>
            <a:ext cx="15468600" cy="5610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         </a:t>
            </a:r>
            <a:r>
              <a:rPr lang="en-US" sz="2800" b="1" u="sng" spc="289" dirty="0">
                <a:solidFill>
                  <a:srgbClr val="231F20"/>
                </a:solidFill>
                <a:latin typeface="DM Sans Bold"/>
              </a:rPr>
              <a:t>Bar Graph</a:t>
            </a:r>
            <a:r>
              <a:rPr lang="en-US" sz="3600" b="1" dirty="0"/>
              <a:t>                                                 					     </a:t>
            </a:r>
            <a:r>
              <a:rPr lang="en-US" sz="2800" b="1" u="sng" spc="289" dirty="0">
                <a:solidFill>
                  <a:srgbClr val="231F20"/>
                </a:solidFill>
                <a:latin typeface="DM Sans Bold"/>
              </a:rPr>
              <a:t>Column chart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303FDB7C-34DF-0B71-2FAE-C3D8D338F196}"/>
              </a:ext>
            </a:extLst>
          </p:cNvPr>
          <p:cNvSpPr txBox="1">
            <a:spLocks/>
          </p:cNvSpPr>
          <p:nvPr/>
        </p:nvSpPr>
        <p:spPr>
          <a:xfrm>
            <a:off x="7202073" y="4333424"/>
            <a:ext cx="3167956" cy="5610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u="sng" dirty="0"/>
              <a:t> </a:t>
            </a:r>
            <a:r>
              <a:rPr lang="en-US" sz="2500" b="1" u="sng" spc="289" dirty="0">
                <a:solidFill>
                  <a:srgbClr val="231F20"/>
                </a:solidFill>
                <a:latin typeface="DM Sans Bold"/>
              </a:rPr>
              <a:t>Scorecards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14ED699-00E8-D610-4808-EA804EA0C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58" y="3377485"/>
            <a:ext cx="5882938" cy="51915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CF6D291-D87D-8BB7-EB7B-021A39E03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4030" y="3377485"/>
            <a:ext cx="6598001" cy="53509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DBDE9BA-F26D-986D-F545-B69621176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654" y="5053241"/>
            <a:ext cx="4470337" cy="13025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" name="Picture 2" descr="A white circle with purple and orange text&#10;&#10;Description automatically generated">
            <a:extLst>
              <a:ext uri="{FF2B5EF4-FFF2-40B4-BE49-F238E27FC236}">
                <a16:creationId xmlns:a16="http://schemas.microsoft.com/office/drawing/2014/main" id="{4CA92309-5148-87DF-D316-85F2A4B93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641" y="208258"/>
            <a:ext cx="1520478" cy="15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0EC68-0B30-F50C-C789-09D8E07BB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5663D12-4D29-5939-52F0-640C61D3DCEF}"/>
              </a:ext>
            </a:extLst>
          </p:cNvPr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AS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01F0AA8-9CB3-EC37-0F47-D4E10584C986}"/>
              </a:ext>
            </a:extLst>
          </p:cNvPr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239B78FC-DE01-6575-C13F-BCC48E3B3A3E}"/>
              </a:ext>
            </a:extLst>
          </p:cNvPr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43FE7C8-8B80-52C3-D464-F35932DA4491}"/>
              </a:ext>
            </a:extLst>
          </p:cNvPr>
          <p:cNvSpPr txBox="1"/>
          <p:nvPr/>
        </p:nvSpPr>
        <p:spPr>
          <a:xfrm>
            <a:off x="4681599" y="778309"/>
            <a:ext cx="8924799" cy="1150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57250" indent="-857250">
              <a:lnSpc>
                <a:spcPts val="9903"/>
              </a:lnSpc>
              <a:buFont typeface="Wingdings" panose="05000000000000000000" pitchFamily="2" charset="2"/>
              <a:buChar char="Ø"/>
            </a:pPr>
            <a:r>
              <a:rPr lang="en-US" sz="6947" u="sng" spc="368" dirty="0">
                <a:solidFill>
                  <a:srgbClr val="231F20"/>
                </a:solidFill>
                <a:highlight>
                  <a:srgbClr val="F2F4F5"/>
                </a:highlight>
                <a:latin typeface="Oswald Bold"/>
              </a:rPr>
              <a:t>Visual Highlights</a:t>
            </a:r>
            <a:r>
              <a:rPr lang="en-US" sz="6590" b="1" u="sng" spc="924" dirty="0">
                <a:solidFill>
                  <a:srgbClr val="231F20"/>
                </a:solidFill>
                <a:latin typeface="Oswald Bold"/>
              </a:rPr>
              <a:t>​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7195E1D4-EBCA-76F5-8797-B9B1F27AD57A}"/>
              </a:ext>
            </a:extLst>
          </p:cNvPr>
          <p:cNvSpPr txBox="1">
            <a:spLocks/>
          </p:cNvSpPr>
          <p:nvPr/>
        </p:nvSpPr>
        <p:spPr>
          <a:xfrm>
            <a:off x="2628899" y="2791074"/>
            <a:ext cx="13030201" cy="5610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pc="289" dirty="0">
                <a:solidFill>
                  <a:srgbClr val="231F20"/>
                </a:solidFill>
                <a:latin typeface="DM Sans Bold"/>
              </a:rPr>
              <a:t>	         </a:t>
            </a:r>
            <a:r>
              <a:rPr lang="en-US" sz="2800" b="1" u="sng" spc="289" dirty="0">
                <a:solidFill>
                  <a:srgbClr val="231F20"/>
                </a:solidFill>
                <a:latin typeface="DM Sans Bold"/>
              </a:rPr>
              <a:t>Column Chart</a:t>
            </a:r>
            <a:r>
              <a:rPr lang="en-US" sz="2800" b="1" spc="289" dirty="0">
                <a:solidFill>
                  <a:srgbClr val="231F20"/>
                </a:solidFill>
                <a:latin typeface="DM Sans Bold"/>
              </a:rPr>
              <a:t>                         </a:t>
            </a:r>
            <a:r>
              <a:rPr lang="en-US" sz="2800" b="1" u="sng" spc="289" dirty="0">
                <a:solidFill>
                  <a:srgbClr val="231F20"/>
                </a:solidFill>
                <a:latin typeface="DM Sans Bold"/>
              </a:rPr>
              <a:t>Table With Heatmap​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6C43E-FE77-92A2-97A0-90BF33F32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315" y="3672644"/>
            <a:ext cx="12687370" cy="51766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A white circle with purple and orange text&#10;&#10;Description automatically generated">
            <a:extLst>
              <a:ext uri="{FF2B5EF4-FFF2-40B4-BE49-F238E27FC236}">
                <a16:creationId xmlns:a16="http://schemas.microsoft.com/office/drawing/2014/main" id="{6C7BC47B-7A93-090F-339B-2161EB4FE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641" y="208258"/>
            <a:ext cx="1520478" cy="15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0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1ADFF-2B4A-F1D7-8815-FAC42C5C8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48F8D99-D9DE-62E3-FA45-ADA8A90BFE6C}"/>
              </a:ext>
            </a:extLst>
          </p:cNvPr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76CA54E-6788-661E-092E-4C4E53517C76}"/>
              </a:ext>
            </a:extLst>
          </p:cNvPr>
          <p:cNvSpPr/>
          <p:nvPr/>
        </p:nvSpPr>
        <p:spPr>
          <a:xfrm rot="3407869">
            <a:off x="12441127" y="399480"/>
            <a:ext cx="9711917" cy="4789059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1744" r="-28416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AA44E7C-1817-83DD-771D-B15741894951}"/>
              </a:ext>
            </a:extLst>
          </p:cNvPr>
          <p:cNvSpPr/>
          <p:nvPr/>
        </p:nvSpPr>
        <p:spPr>
          <a:xfrm rot="3407869">
            <a:off x="-1010263" y="7687729"/>
            <a:ext cx="3381612" cy="2564754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090" r="-243720" b="-108654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3E617F30-0ACE-0FF3-32B4-4D88A3B57191}"/>
              </a:ext>
            </a:extLst>
          </p:cNvPr>
          <p:cNvSpPr txBox="1"/>
          <p:nvPr/>
        </p:nvSpPr>
        <p:spPr>
          <a:xfrm>
            <a:off x="4681600" y="926417"/>
            <a:ext cx="8924799" cy="1150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57250" indent="-857250">
              <a:lnSpc>
                <a:spcPts val="9903"/>
              </a:lnSpc>
              <a:buFont typeface="Wingdings" panose="05000000000000000000" pitchFamily="2" charset="2"/>
              <a:buChar char="Ø"/>
            </a:pPr>
            <a:r>
              <a:rPr lang="en-US" sz="6947" u="sng" spc="368" dirty="0">
                <a:solidFill>
                  <a:srgbClr val="231F20"/>
                </a:solidFill>
                <a:highlight>
                  <a:srgbClr val="F2F4F5"/>
                </a:highlight>
                <a:latin typeface="Oswald Bold"/>
              </a:rPr>
              <a:t>Visual Highlights</a:t>
            </a:r>
            <a:r>
              <a:rPr lang="en-US" sz="6590" b="1" u="sng" spc="924" dirty="0">
                <a:solidFill>
                  <a:srgbClr val="231F20"/>
                </a:solidFill>
                <a:latin typeface="Oswald Bold"/>
              </a:rPr>
              <a:t>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689FD-B1DE-4A66-AB39-03F78093F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0" y="3771900"/>
            <a:ext cx="13335000" cy="51167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381C0C65-9D58-C27F-6BEE-04FA70F01BB8}"/>
              </a:ext>
            </a:extLst>
          </p:cNvPr>
          <p:cNvSpPr txBox="1">
            <a:spLocks/>
          </p:cNvSpPr>
          <p:nvPr/>
        </p:nvSpPr>
        <p:spPr>
          <a:xfrm>
            <a:off x="2476500" y="3020226"/>
            <a:ext cx="13335001" cy="5610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         	    </a:t>
            </a:r>
            <a:r>
              <a:rPr lang="en-US" sz="2800" b="1" u="sng" spc="289" dirty="0">
                <a:solidFill>
                  <a:srgbClr val="231F20"/>
                </a:solidFill>
                <a:latin typeface="DM Sans Bold"/>
              </a:rPr>
              <a:t>Pie Chart</a:t>
            </a:r>
            <a:r>
              <a:rPr lang="en-US" sz="2800" b="1" spc="289" dirty="0">
                <a:solidFill>
                  <a:srgbClr val="231F20"/>
                </a:solidFill>
                <a:latin typeface="DM Sans Bold"/>
              </a:rPr>
              <a:t>                                    </a:t>
            </a:r>
            <a:r>
              <a:rPr lang="en-US" sz="2800" b="1" u="sng" spc="289" dirty="0">
                <a:solidFill>
                  <a:srgbClr val="231F20"/>
                </a:solidFill>
                <a:latin typeface="DM Sans Bold"/>
              </a:rPr>
              <a:t>Doughnut chart​</a:t>
            </a:r>
          </a:p>
        </p:txBody>
      </p:sp>
      <p:pic>
        <p:nvPicPr>
          <p:cNvPr id="8" name="Picture 2" descr="A white circle with purple and orange text&#10;&#10;Description automatically generated">
            <a:extLst>
              <a:ext uri="{FF2B5EF4-FFF2-40B4-BE49-F238E27FC236}">
                <a16:creationId xmlns:a16="http://schemas.microsoft.com/office/drawing/2014/main" id="{9261F0CE-B072-DCB5-BC86-1A64136A3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641" y="208258"/>
            <a:ext cx="1520478" cy="15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54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" y="-265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14" name="TextBox 14"/>
          <p:cNvSpPr txBox="1"/>
          <p:nvPr/>
        </p:nvSpPr>
        <p:spPr>
          <a:xfrm>
            <a:off x="5362887" y="3194230"/>
            <a:ext cx="11205359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en-US" sz="2800" b="1" spc="197" dirty="0">
                <a:solidFill>
                  <a:srgbClr val="231F20"/>
                </a:solidFill>
                <a:latin typeface="DM Sans"/>
              </a:rPr>
              <a:t>The dashboard's metrics facilitate data-driven evaluations of program effectiveness.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362887" y="5082914"/>
            <a:ext cx="1263325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en-US" sz="2800" b="1" spc="197" dirty="0">
                <a:solidFill>
                  <a:srgbClr val="231F20"/>
                </a:solidFill>
                <a:latin typeface="DM Sans"/>
              </a:rPr>
              <a:t>Understanding skill acquisition trends enables </a:t>
            </a:r>
            <a:r>
              <a:rPr lang="en-US" sz="2800" b="1" spc="197" dirty="0" err="1">
                <a:solidFill>
                  <a:srgbClr val="231F20"/>
                </a:solidFill>
                <a:latin typeface="DM Sans"/>
              </a:rPr>
              <a:t>Excelerate</a:t>
            </a:r>
            <a:r>
              <a:rPr lang="en-US" sz="2800" b="1" spc="197" dirty="0">
                <a:solidFill>
                  <a:srgbClr val="231F20"/>
                </a:solidFill>
                <a:latin typeface="DM Sans"/>
              </a:rPr>
              <a:t> to adapt its skill development initiatives proactively</a:t>
            </a:r>
            <a:r>
              <a:rPr lang="en-US" sz="2800" b="1" dirty="0">
                <a:solidFill>
                  <a:srgbClr val="000000"/>
                </a:solidFill>
                <a:latin typeface="DM Sans"/>
                <a:cs typeface="Calibri"/>
              </a:rPr>
              <a:t>.</a:t>
            </a:r>
            <a:endParaRPr lang="en-US" sz="2800" dirty="0">
              <a:solidFill>
                <a:srgbClr val="000000"/>
              </a:solidFill>
              <a:latin typeface="DM Sans"/>
              <a:cs typeface="Calibri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73A72D-8861-8922-DCF1-CD8C7BA35A6F}"/>
              </a:ext>
            </a:extLst>
          </p:cNvPr>
          <p:cNvGrpSpPr/>
          <p:nvPr/>
        </p:nvGrpSpPr>
        <p:grpSpPr>
          <a:xfrm>
            <a:off x="1739747" y="2981747"/>
            <a:ext cx="3265491" cy="7028269"/>
            <a:chOff x="1423560" y="2956893"/>
            <a:chExt cx="3638282" cy="4723107"/>
          </a:xfrm>
        </p:grpSpPr>
        <p:grpSp>
          <p:nvGrpSpPr>
            <p:cNvPr id="10" name="Group 10"/>
            <p:cNvGrpSpPr/>
            <p:nvPr/>
          </p:nvGrpSpPr>
          <p:grpSpPr>
            <a:xfrm>
              <a:off x="1434803" y="2956893"/>
              <a:ext cx="3528215" cy="864710"/>
              <a:chOff x="0" y="-57150"/>
              <a:chExt cx="929242" cy="22774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26029" y="-31523"/>
                <a:ext cx="903213" cy="170593"/>
              </a:xfrm>
              <a:custGeom>
                <a:avLst/>
                <a:gdLst/>
                <a:ahLst/>
                <a:cxnLst/>
                <a:rect l="l" t="t" r="r" b="b"/>
                <a:pathLst>
                  <a:path w="914964" h="170593">
                    <a:moveTo>
                      <a:pt x="0" y="0"/>
                    </a:moveTo>
                    <a:lnTo>
                      <a:pt x="914964" y="0"/>
                    </a:lnTo>
                    <a:lnTo>
                      <a:pt x="914964" y="170593"/>
                    </a:lnTo>
                    <a:lnTo>
                      <a:pt x="0" y="170593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A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57150"/>
                <a:ext cx="914964" cy="227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spcBef>
                    <a:spcPct val="0"/>
                  </a:spcBef>
                </a:pPr>
                <a:r>
                  <a:rPr lang="en-US" sz="2981" spc="29">
                    <a:solidFill>
                      <a:srgbClr val="FFFFFF"/>
                    </a:solidFill>
                    <a:latin typeface="DM Sans Bold"/>
                    <a:ea typeface="DM Sans Bold"/>
                  </a:rPr>
                  <a:t>1</a:t>
                </a: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423560" y="4263683"/>
              <a:ext cx="3580183" cy="864710"/>
              <a:chOff x="-13687" y="-28575"/>
              <a:chExt cx="942929" cy="227743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929242" cy="170593"/>
              </a:xfrm>
              <a:custGeom>
                <a:avLst/>
                <a:gdLst/>
                <a:ahLst/>
                <a:cxnLst/>
                <a:rect l="l" t="t" r="r" b="b"/>
                <a:pathLst>
                  <a:path w="914964" h="170593">
                    <a:moveTo>
                      <a:pt x="0" y="0"/>
                    </a:moveTo>
                    <a:lnTo>
                      <a:pt x="914964" y="0"/>
                    </a:lnTo>
                    <a:lnTo>
                      <a:pt x="914964" y="170593"/>
                    </a:lnTo>
                    <a:lnTo>
                      <a:pt x="0" y="170593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A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-13687" y="-28575"/>
                <a:ext cx="914964" cy="227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spcBef>
                    <a:spcPct val="0"/>
                  </a:spcBef>
                </a:pPr>
                <a:r>
                  <a:rPr lang="en-US" sz="2981" spc="29">
                    <a:solidFill>
                      <a:srgbClr val="FFFFFF"/>
                    </a:solidFill>
                    <a:latin typeface="DM Sans Bold"/>
                    <a:ea typeface="DM Sans Bold"/>
                  </a:rPr>
                  <a:t>2</a:t>
                </a:r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423561" y="5584323"/>
              <a:ext cx="3638281" cy="2095677"/>
              <a:chOff x="0" y="-57150"/>
              <a:chExt cx="943507" cy="551949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3476" y="-32223"/>
                <a:ext cx="930031" cy="170593"/>
              </a:xfrm>
              <a:custGeom>
                <a:avLst/>
                <a:gdLst/>
                <a:ahLst/>
                <a:cxnLst/>
                <a:rect l="l" t="t" r="r" b="b"/>
                <a:pathLst>
                  <a:path w="914964" h="170593">
                    <a:moveTo>
                      <a:pt x="0" y="0"/>
                    </a:moveTo>
                    <a:lnTo>
                      <a:pt x="914964" y="0"/>
                    </a:lnTo>
                    <a:lnTo>
                      <a:pt x="914964" y="170593"/>
                    </a:lnTo>
                    <a:lnTo>
                      <a:pt x="0" y="170593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A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57150"/>
                <a:ext cx="914964" cy="227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spcBef>
                    <a:spcPct val="0"/>
                  </a:spcBef>
                </a:pPr>
                <a:r>
                  <a:rPr lang="en-US" sz="2981" spc="29">
                    <a:solidFill>
                      <a:srgbClr val="FFFFFF"/>
                    </a:solidFill>
                    <a:latin typeface="DM Sans Bold"/>
                    <a:ea typeface="DM Sans Bold"/>
                  </a:rPr>
                  <a:t>3</a:t>
                </a:r>
              </a:p>
            </p:txBody>
          </p:sp>
          <p:sp>
            <p:nvSpPr>
              <p:cNvPr id="29" name="TextBox 21">
                <a:extLst>
                  <a:ext uri="{FF2B5EF4-FFF2-40B4-BE49-F238E27FC236}">
                    <a16:creationId xmlns:a16="http://schemas.microsoft.com/office/drawing/2014/main" id="{0D1A22EA-77C7-0B2B-ED1A-B43110BF7334}"/>
                  </a:ext>
                </a:extLst>
              </p:cNvPr>
              <p:cNvSpPr txBox="1"/>
              <p:nvPr/>
            </p:nvSpPr>
            <p:spPr>
              <a:xfrm>
                <a:off x="3132" y="267056"/>
                <a:ext cx="914964" cy="227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spcBef>
                    <a:spcPct val="0"/>
                  </a:spcBef>
                </a:pPr>
                <a:r>
                  <a:rPr lang="en-US" sz="2981" spc="29">
                    <a:solidFill>
                      <a:srgbClr val="FFFFFF"/>
                    </a:solidFill>
                    <a:latin typeface="DM Sans Bold"/>
                    <a:ea typeface="DM Sans Bold"/>
                  </a:rPr>
                  <a:t>4</a:t>
                </a:r>
              </a:p>
            </p:txBody>
          </p:sp>
        </p:grpSp>
      </p:grpSp>
      <p:sp>
        <p:nvSpPr>
          <p:cNvPr id="22" name="TextBox 22"/>
          <p:cNvSpPr txBox="1"/>
          <p:nvPr/>
        </p:nvSpPr>
        <p:spPr>
          <a:xfrm>
            <a:off x="5362887" y="7169407"/>
            <a:ext cx="12315513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2774"/>
              </a:lnSpc>
              <a:spcBef>
                <a:spcPct val="0"/>
              </a:spcBef>
              <a:buFont typeface="Wingdings"/>
              <a:buChar char="v"/>
            </a:pPr>
            <a:r>
              <a:rPr lang="en-US" sz="2800" b="1" spc="197" dirty="0">
                <a:solidFill>
                  <a:srgbClr val="231F20"/>
                </a:solidFill>
                <a:latin typeface="DM Sans"/>
              </a:rPr>
              <a:t>The insights derived from the dashboard allow for efficient management and optimization of internship programs.</a:t>
            </a:r>
          </a:p>
        </p:txBody>
      </p:sp>
      <p:sp>
        <p:nvSpPr>
          <p:cNvPr id="23" name="Freeform 23"/>
          <p:cNvSpPr/>
          <p:nvPr/>
        </p:nvSpPr>
        <p:spPr>
          <a:xfrm>
            <a:off x="14479722" y="-2653"/>
            <a:ext cx="3808277" cy="2984400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161878" r="-100000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24" name="Freeform 24"/>
          <p:cNvSpPr/>
          <p:nvPr/>
        </p:nvSpPr>
        <p:spPr>
          <a:xfrm rot="-4176364">
            <a:off x="290864" y="6282928"/>
            <a:ext cx="2966990" cy="5063934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53957" t="-54336" r="-2753"/>
            </a:stretch>
          </a:blipFill>
        </p:spPr>
        <p:txBody>
          <a:bodyPr/>
          <a:lstStyle/>
          <a:p>
            <a:endParaRPr lang="en-AS"/>
          </a:p>
        </p:txBody>
      </p:sp>
      <p:pic>
        <p:nvPicPr>
          <p:cNvPr id="26" name="Picture 2" descr="A white circle with purple and orange text&#10;&#10;Description automatically generated">
            <a:extLst>
              <a:ext uri="{FF2B5EF4-FFF2-40B4-BE49-F238E27FC236}">
                <a16:creationId xmlns:a16="http://schemas.microsoft.com/office/drawing/2014/main" id="{8B68981B-3747-AF7B-1E1D-3F3020CD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661" y="8489538"/>
            <a:ext cx="1520478" cy="15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3"/>
          <p:cNvSpPr txBox="1"/>
          <p:nvPr/>
        </p:nvSpPr>
        <p:spPr>
          <a:xfrm>
            <a:off x="1598092" y="786815"/>
            <a:ext cx="15091814" cy="1176156"/>
          </a:xfrm>
          <a:prstGeom prst="rect">
            <a:avLst/>
          </a:prstGeom>
          <a:solidFill>
            <a:srgbClr val="F2F4F5"/>
          </a:solidFill>
        </p:spPr>
        <p:txBody>
          <a:bodyPr wrap="square" lIns="0" tIns="0" rIns="0" bIns="0" rtlCol="0" anchor="t">
            <a:spAutoFit/>
          </a:bodyPr>
          <a:lstStyle/>
          <a:p>
            <a:pPr marL="857250" indent="-857250" algn="ctr">
              <a:lnSpc>
                <a:spcPts val="9587"/>
              </a:lnSpc>
              <a:buFont typeface="Wingdings" panose="05000000000000000000" pitchFamily="2" charset="2"/>
              <a:buChar char="Ø"/>
            </a:pPr>
            <a:r>
              <a:rPr lang="en-US" sz="6947" u="sng" spc="368" dirty="0">
                <a:solidFill>
                  <a:srgbClr val="231F20"/>
                </a:solidFill>
                <a:highlight>
                  <a:srgbClr val="F2F4F5"/>
                </a:highlight>
                <a:latin typeface="Oswald Bold"/>
              </a:rPr>
              <a:t>Impact on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13617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1985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3" name="Freeform 3"/>
          <p:cNvSpPr/>
          <p:nvPr/>
        </p:nvSpPr>
        <p:spPr>
          <a:xfrm rot="-10580377">
            <a:off x="9253777" y="-291016"/>
            <a:ext cx="9370397" cy="1095220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56514" t="-38529" b="-86669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5" name="TextBox 5"/>
          <p:cNvSpPr txBox="1"/>
          <p:nvPr/>
        </p:nvSpPr>
        <p:spPr>
          <a:xfrm>
            <a:off x="1752600" y="4376816"/>
            <a:ext cx="8097687" cy="1533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0" y="7476061"/>
            <a:ext cx="7627441" cy="2830795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r="-55774" b="-25918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2670BEE-40B4-84E0-6BD2-C7466AAAC9B4}"/>
              </a:ext>
            </a:extLst>
          </p:cNvPr>
          <p:cNvSpPr txBox="1"/>
          <p:nvPr/>
        </p:nvSpPr>
        <p:spPr>
          <a:xfrm>
            <a:off x="1219200" y="7962900"/>
            <a:ext cx="7326280" cy="1382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4000" spc="924" dirty="0">
                <a:solidFill>
                  <a:srgbClr val="231F20"/>
                </a:solidFill>
                <a:latin typeface="Oswald Bold"/>
              </a:rPr>
              <a:t>Regards : Team 3C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​</a:t>
            </a:r>
            <a:endParaRPr lang="en-US" sz="4000" spc="924" dirty="0">
              <a:solidFill>
                <a:srgbClr val="231F20"/>
              </a:solidFill>
              <a:latin typeface="Oswald Bold"/>
            </a:endParaRPr>
          </a:p>
        </p:txBody>
      </p:sp>
      <p:pic>
        <p:nvPicPr>
          <p:cNvPr id="10" name="Picture 2" descr="A white circle with purple and orange text&#10;&#10;Description automatically generated">
            <a:extLst>
              <a:ext uri="{FF2B5EF4-FFF2-40B4-BE49-F238E27FC236}">
                <a16:creationId xmlns:a16="http://schemas.microsoft.com/office/drawing/2014/main" id="{C14392D4-6390-912F-1EBF-F013F76C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0" y="3926061"/>
            <a:ext cx="2434878" cy="243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188134" y="4606281"/>
            <a:ext cx="2947170" cy="6743348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58868" b="-16093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6" name="TextBox 6"/>
          <p:cNvSpPr txBox="1"/>
          <p:nvPr/>
        </p:nvSpPr>
        <p:spPr>
          <a:xfrm>
            <a:off x="0" y="4301636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u="sng" spc="978" dirty="0">
                <a:solidFill>
                  <a:srgbClr val="231F20"/>
                </a:solidFill>
                <a:latin typeface="Oswald Bold"/>
              </a:rPr>
              <a:t>Agenda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5002378" y="-1011783"/>
            <a:ext cx="4361258" cy="2430449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63214" t="-2538" r="-83262"/>
            </a:stretch>
          </a:blipFill>
        </p:spPr>
        <p:txBody>
          <a:bodyPr/>
          <a:lstStyle/>
          <a:p>
            <a:endParaRPr lang="en-A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D62B9F-8AD5-E8E7-BD8B-C8140FB517C5}"/>
              </a:ext>
            </a:extLst>
          </p:cNvPr>
          <p:cNvGrpSpPr/>
          <p:nvPr/>
        </p:nvGrpSpPr>
        <p:grpSpPr>
          <a:xfrm>
            <a:off x="7416941" y="1138451"/>
            <a:ext cx="9142329" cy="8010096"/>
            <a:chOff x="10301776" y="1646870"/>
            <a:chExt cx="13348847" cy="1258342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CD408C-771F-9B08-D89E-15724688C7D5}"/>
                </a:ext>
              </a:extLst>
            </p:cNvPr>
            <p:cNvGrpSpPr/>
            <p:nvPr/>
          </p:nvGrpSpPr>
          <p:grpSpPr>
            <a:xfrm>
              <a:off x="10301776" y="1646870"/>
              <a:ext cx="13348847" cy="6730165"/>
              <a:chOff x="10301801" y="1666774"/>
              <a:chExt cx="12723350" cy="1253092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1210AAC-2A46-2E7F-C02D-32A7697DE980}"/>
                  </a:ext>
                </a:extLst>
              </p:cNvPr>
              <p:cNvSpPr/>
              <p:nvPr/>
            </p:nvSpPr>
            <p:spPr>
              <a:xfrm>
                <a:off x="13788728" y="1666774"/>
                <a:ext cx="247507" cy="2179214"/>
              </a:xfrm>
              <a:prstGeom prst="rect">
                <a:avLst/>
              </a:prstGeom>
              <a:solidFill>
                <a:srgbClr val="D7AA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6D0A7F6-588C-1F3F-99B5-77555E2ED838}"/>
                  </a:ext>
                </a:extLst>
              </p:cNvPr>
              <p:cNvSpPr/>
              <p:nvPr/>
            </p:nvSpPr>
            <p:spPr>
              <a:xfrm>
                <a:off x="13788729" y="3807256"/>
                <a:ext cx="247508" cy="2179215"/>
              </a:xfrm>
              <a:prstGeom prst="rect">
                <a:avLst/>
              </a:prstGeom>
              <a:solidFill>
                <a:srgbClr val="DA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endParaRPr>
              </a:p>
            </p:txBody>
          </p:sp>
          <p:sp>
            <p:nvSpPr>
              <p:cNvPr id="47" name="Chevron 13">
                <a:extLst>
                  <a:ext uri="{FF2B5EF4-FFF2-40B4-BE49-F238E27FC236}">
                    <a16:creationId xmlns:a16="http://schemas.microsoft.com/office/drawing/2014/main" id="{5F61A692-4255-5454-29F8-B27D214489D8}"/>
                  </a:ext>
                </a:extLst>
              </p:cNvPr>
              <p:cNvSpPr/>
              <p:nvPr/>
            </p:nvSpPr>
            <p:spPr>
              <a:xfrm>
                <a:off x="12766585" y="2361496"/>
                <a:ext cx="592331" cy="789773"/>
              </a:xfrm>
              <a:prstGeom prst="chevron">
                <a:avLst/>
              </a:prstGeom>
              <a:solidFill>
                <a:srgbClr val="D7AA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endParaRPr>
              </a:p>
            </p:txBody>
          </p:sp>
          <p:sp>
            <p:nvSpPr>
              <p:cNvPr id="48" name="Chevron 78">
                <a:extLst>
                  <a:ext uri="{FF2B5EF4-FFF2-40B4-BE49-F238E27FC236}">
                    <a16:creationId xmlns:a16="http://schemas.microsoft.com/office/drawing/2014/main" id="{CF0098AD-E540-85EF-F20B-6612806FB0B2}"/>
                  </a:ext>
                </a:extLst>
              </p:cNvPr>
              <p:cNvSpPr/>
              <p:nvPr/>
            </p:nvSpPr>
            <p:spPr>
              <a:xfrm>
                <a:off x="12766584" y="4501978"/>
                <a:ext cx="592330" cy="789772"/>
              </a:xfrm>
              <a:prstGeom prst="chevron">
                <a:avLst/>
              </a:prstGeom>
              <a:solidFill>
                <a:srgbClr val="DA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87E8681-CAE3-34EE-3822-6B006F3F1A99}"/>
                  </a:ext>
                </a:extLst>
              </p:cNvPr>
              <p:cNvSpPr/>
              <p:nvPr/>
            </p:nvSpPr>
            <p:spPr>
              <a:xfrm>
                <a:off x="10301801" y="1666774"/>
                <a:ext cx="2181347" cy="2181348"/>
              </a:xfrm>
              <a:prstGeom prst="rect">
                <a:avLst/>
              </a:prstGeom>
              <a:solidFill>
                <a:srgbClr val="D7AA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999" b="1">
                    <a:latin typeface="Century Gothic" panose="020B0502020202020204" pitchFamily="34" charset="0"/>
                    <a:ea typeface="Lato" panose="020F0502020204030203" pitchFamily="34" charset="0"/>
                    <a:cs typeface="Poppins" pitchFamily="2" charset="77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43F795-D0A2-509E-E957-A98438647983}"/>
                  </a:ext>
                </a:extLst>
              </p:cNvPr>
              <p:cNvSpPr/>
              <p:nvPr/>
            </p:nvSpPr>
            <p:spPr>
              <a:xfrm>
                <a:off x="10301801" y="3805124"/>
                <a:ext cx="2181347" cy="2181347"/>
              </a:xfrm>
              <a:prstGeom prst="rect">
                <a:avLst/>
              </a:prstGeom>
              <a:solidFill>
                <a:srgbClr val="DA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999" b="1">
                    <a:latin typeface="Century Gothic" panose="020B0502020202020204" pitchFamily="34" charset="0"/>
                    <a:ea typeface="Lato" panose="020F0502020204030203" pitchFamily="34" charset="0"/>
                    <a:cs typeface="Poppins" pitchFamily="2" charset="77"/>
                  </a:rPr>
                  <a:t>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42C1474-245A-3DCB-0BC6-4F31A7B3616A}"/>
                  </a:ext>
                </a:extLst>
              </p:cNvPr>
              <p:cNvSpPr/>
              <p:nvPr/>
            </p:nvSpPr>
            <p:spPr>
              <a:xfrm>
                <a:off x="13788729" y="5984339"/>
                <a:ext cx="247508" cy="2179215"/>
              </a:xfrm>
              <a:prstGeom prst="rect">
                <a:avLst/>
              </a:prstGeom>
              <a:solidFill>
                <a:srgbClr val="E6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190B787-EFB3-4EB7-3815-2BF5D8B3A2A1}"/>
                  </a:ext>
                </a:extLst>
              </p:cNvPr>
              <p:cNvSpPr/>
              <p:nvPr/>
            </p:nvSpPr>
            <p:spPr>
              <a:xfrm>
                <a:off x="13788729" y="8167818"/>
                <a:ext cx="247508" cy="2179215"/>
              </a:xfrm>
              <a:prstGeom prst="rect">
                <a:avLst/>
              </a:prstGeom>
              <a:solidFill>
                <a:srgbClr val="FAD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endParaRPr>
              </a:p>
            </p:txBody>
          </p:sp>
          <p:sp>
            <p:nvSpPr>
              <p:cNvPr id="53" name="Chevron 13">
                <a:extLst>
                  <a:ext uri="{FF2B5EF4-FFF2-40B4-BE49-F238E27FC236}">
                    <a16:creationId xmlns:a16="http://schemas.microsoft.com/office/drawing/2014/main" id="{C84A542D-308B-315A-D345-445FE90603BF}"/>
                  </a:ext>
                </a:extLst>
              </p:cNvPr>
              <p:cNvSpPr/>
              <p:nvPr/>
            </p:nvSpPr>
            <p:spPr>
              <a:xfrm>
                <a:off x="12766584" y="6679060"/>
                <a:ext cx="592330" cy="789772"/>
              </a:xfrm>
              <a:prstGeom prst="chevron">
                <a:avLst/>
              </a:prstGeom>
              <a:solidFill>
                <a:srgbClr val="E6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endParaRPr>
              </a:p>
            </p:txBody>
          </p:sp>
          <p:sp>
            <p:nvSpPr>
              <p:cNvPr id="54" name="Chevron 78">
                <a:extLst>
                  <a:ext uri="{FF2B5EF4-FFF2-40B4-BE49-F238E27FC236}">
                    <a16:creationId xmlns:a16="http://schemas.microsoft.com/office/drawing/2014/main" id="{3EAB5AAF-6524-B246-63E1-216ACCCE3286}"/>
                  </a:ext>
                </a:extLst>
              </p:cNvPr>
              <p:cNvSpPr/>
              <p:nvPr/>
            </p:nvSpPr>
            <p:spPr>
              <a:xfrm>
                <a:off x="12766584" y="8862540"/>
                <a:ext cx="592330" cy="789772"/>
              </a:xfrm>
              <a:prstGeom prst="chevron">
                <a:avLst/>
              </a:prstGeom>
              <a:solidFill>
                <a:srgbClr val="FAD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7A1E989-0FCB-FC62-73D1-6D7AB092D8B2}"/>
                  </a:ext>
                </a:extLst>
              </p:cNvPr>
              <p:cNvSpPr/>
              <p:nvPr/>
            </p:nvSpPr>
            <p:spPr>
              <a:xfrm>
                <a:off x="10301801" y="5984339"/>
                <a:ext cx="2181347" cy="2181347"/>
              </a:xfrm>
              <a:prstGeom prst="rect">
                <a:avLst/>
              </a:prstGeom>
              <a:solidFill>
                <a:srgbClr val="E6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999" b="1">
                    <a:latin typeface="Century Gothic" panose="020B0502020202020204" pitchFamily="34" charset="0"/>
                    <a:ea typeface="Lato" panose="020F0502020204030203" pitchFamily="34" charset="0"/>
                    <a:cs typeface="Poppins" pitchFamily="2" charset="77"/>
                  </a:rPr>
                  <a:t>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539FB9F-54D5-FC4F-94D6-82B698FC3B9E}"/>
                  </a:ext>
                </a:extLst>
              </p:cNvPr>
              <p:cNvSpPr/>
              <p:nvPr/>
            </p:nvSpPr>
            <p:spPr>
              <a:xfrm>
                <a:off x="10301801" y="8165686"/>
                <a:ext cx="2181347" cy="2181347"/>
              </a:xfrm>
              <a:prstGeom prst="rect">
                <a:avLst/>
              </a:prstGeom>
              <a:solidFill>
                <a:srgbClr val="FAD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999" b="1">
                    <a:latin typeface="Century Gothic" panose="020B0502020202020204" pitchFamily="34" charset="0"/>
                    <a:ea typeface="Lato" panose="020F0502020204030203" pitchFamily="34" charset="0"/>
                    <a:cs typeface="Poppins" pitchFamily="2" charset="77"/>
                  </a:rPr>
                  <a:t>4</a:t>
                </a:r>
              </a:p>
            </p:txBody>
          </p:sp>
          <p:sp>
            <p:nvSpPr>
              <p:cNvPr id="57" name="TextBox 21">
                <a:extLst>
                  <a:ext uri="{FF2B5EF4-FFF2-40B4-BE49-F238E27FC236}">
                    <a16:creationId xmlns:a16="http://schemas.microsoft.com/office/drawing/2014/main" id="{4589F55F-4253-6D5F-CFB1-85D92F9F24B5}"/>
                  </a:ext>
                </a:extLst>
              </p:cNvPr>
              <p:cNvSpPr txBox="1"/>
              <p:nvPr/>
            </p:nvSpPr>
            <p:spPr>
              <a:xfrm>
                <a:off x="14664494" y="2047196"/>
                <a:ext cx="6455335" cy="135034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>
                    <a:latin typeface="Century Gothic"/>
                    <a:ea typeface="Lato"/>
                    <a:cs typeface="Poppins Medium"/>
                  </a:rPr>
                  <a:t>Introduction</a:t>
                </a:r>
              </a:p>
            </p:txBody>
          </p:sp>
          <p:sp>
            <p:nvSpPr>
              <p:cNvPr id="58" name="TextBox 21">
                <a:extLst>
                  <a:ext uri="{FF2B5EF4-FFF2-40B4-BE49-F238E27FC236}">
                    <a16:creationId xmlns:a16="http://schemas.microsoft.com/office/drawing/2014/main" id="{3F58AFE1-3ACF-1398-08AF-93BB45C72E49}"/>
                  </a:ext>
                </a:extLst>
              </p:cNvPr>
              <p:cNvSpPr txBox="1"/>
              <p:nvPr/>
            </p:nvSpPr>
            <p:spPr>
              <a:xfrm>
                <a:off x="14664494" y="4096459"/>
                <a:ext cx="6144067" cy="351090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>
                    <a:latin typeface="Century Gothic"/>
                    <a:ea typeface="Lato"/>
                    <a:cs typeface="Poppins Medium"/>
                  </a:rPr>
                  <a:t>Dashboard Overview</a:t>
                </a:r>
              </a:p>
              <a:p>
                <a:endParaRPr lang="en-US" sz="2400" b="1"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endParaRPr>
              </a:p>
            </p:txBody>
          </p:sp>
          <p:sp>
            <p:nvSpPr>
              <p:cNvPr id="59" name="TextBox 21">
                <a:extLst>
                  <a:ext uri="{FF2B5EF4-FFF2-40B4-BE49-F238E27FC236}">
                    <a16:creationId xmlns:a16="http://schemas.microsoft.com/office/drawing/2014/main" id="{FED2F57D-7018-AB91-38CF-C6378AFEC1BD}"/>
                  </a:ext>
                </a:extLst>
              </p:cNvPr>
              <p:cNvSpPr txBox="1"/>
              <p:nvPr/>
            </p:nvSpPr>
            <p:spPr>
              <a:xfrm>
                <a:off x="14664494" y="6300951"/>
                <a:ext cx="8360657" cy="243062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>
                    <a:latin typeface="Century Gothic"/>
                    <a:ea typeface="Lato"/>
                    <a:cs typeface="Poppins Medium"/>
                  </a:rPr>
                  <a:t>Key Decisions and Design Choices</a:t>
                </a:r>
              </a:p>
            </p:txBody>
          </p:sp>
          <p:sp>
            <p:nvSpPr>
              <p:cNvPr id="60" name="TextBox 21">
                <a:extLst>
                  <a:ext uri="{FF2B5EF4-FFF2-40B4-BE49-F238E27FC236}">
                    <a16:creationId xmlns:a16="http://schemas.microsoft.com/office/drawing/2014/main" id="{E29B5629-928E-09F6-63D3-17E795A820B6}"/>
                  </a:ext>
                </a:extLst>
              </p:cNvPr>
              <p:cNvSpPr txBox="1"/>
              <p:nvPr/>
            </p:nvSpPr>
            <p:spPr>
              <a:xfrm>
                <a:off x="14664494" y="8511850"/>
                <a:ext cx="6455335" cy="135034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>
                    <a:latin typeface="Century Gothic"/>
                    <a:ea typeface="Lato"/>
                    <a:cs typeface="Poppins Medium"/>
                  </a:rPr>
                  <a:t>Challenges Faced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C4A1C1-E5D4-2917-A73A-C2DDF3128C0A}"/>
                  </a:ext>
                </a:extLst>
              </p:cNvPr>
              <p:cNvSpPr/>
              <p:nvPr/>
            </p:nvSpPr>
            <p:spPr>
              <a:xfrm>
                <a:off x="13788729" y="10342769"/>
                <a:ext cx="247508" cy="2179215"/>
              </a:xfrm>
              <a:prstGeom prst="rect">
                <a:avLst/>
              </a:prstGeom>
              <a:solidFill>
                <a:srgbClr val="FFDC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endParaRPr>
              </a:p>
            </p:txBody>
          </p:sp>
          <p:sp>
            <p:nvSpPr>
              <p:cNvPr id="62" name="Chevron 78">
                <a:extLst>
                  <a:ext uri="{FF2B5EF4-FFF2-40B4-BE49-F238E27FC236}">
                    <a16:creationId xmlns:a16="http://schemas.microsoft.com/office/drawing/2014/main" id="{7906F374-7980-FD9E-3876-F1E7ADF000D9}"/>
                  </a:ext>
                </a:extLst>
              </p:cNvPr>
              <p:cNvSpPr/>
              <p:nvPr/>
            </p:nvSpPr>
            <p:spPr>
              <a:xfrm>
                <a:off x="12766584" y="11037491"/>
                <a:ext cx="592330" cy="789772"/>
              </a:xfrm>
              <a:prstGeom prst="chevron">
                <a:avLst/>
              </a:prstGeom>
              <a:solidFill>
                <a:srgbClr val="FFDC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A283738-1FA7-BF79-9509-18D12A7FC3CF}"/>
                  </a:ext>
                </a:extLst>
              </p:cNvPr>
              <p:cNvSpPr/>
              <p:nvPr/>
            </p:nvSpPr>
            <p:spPr>
              <a:xfrm>
                <a:off x="10301801" y="10340637"/>
                <a:ext cx="2181347" cy="2181347"/>
              </a:xfrm>
              <a:prstGeom prst="rect">
                <a:avLst/>
              </a:prstGeom>
              <a:solidFill>
                <a:srgbClr val="FFDC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999" b="1">
                    <a:latin typeface="Century Gothic" panose="020B0502020202020204" pitchFamily="34" charset="0"/>
                    <a:ea typeface="Lato" panose="020F0502020204030203" pitchFamily="34" charset="0"/>
                    <a:cs typeface="Poppins" pitchFamily="2" charset="77"/>
                  </a:rPr>
                  <a:t>5</a:t>
                </a:r>
              </a:p>
            </p:txBody>
          </p:sp>
          <p:sp>
            <p:nvSpPr>
              <p:cNvPr id="64" name="TextBox 21">
                <a:extLst>
                  <a:ext uri="{FF2B5EF4-FFF2-40B4-BE49-F238E27FC236}">
                    <a16:creationId xmlns:a16="http://schemas.microsoft.com/office/drawing/2014/main" id="{DEB3BCED-CBD3-5657-FDBD-A8BD5380A2DE}"/>
                  </a:ext>
                </a:extLst>
              </p:cNvPr>
              <p:cNvSpPr txBox="1"/>
              <p:nvPr/>
            </p:nvSpPr>
            <p:spPr>
              <a:xfrm>
                <a:off x="14664494" y="10686797"/>
                <a:ext cx="6144067" cy="351090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>
                    <a:latin typeface="Century Gothic"/>
                    <a:ea typeface="Lato"/>
                    <a:cs typeface="Poppins Medium"/>
                  </a:rPr>
                  <a:t>Solutions Implemented</a:t>
                </a:r>
              </a:p>
              <a:p>
                <a:endParaRPr lang="en-US" sz="2400" b="1"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7715540-D5AF-9DE2-5EAD-8DEF73A850C9}"/>
                </a:ext>
              </a:extLst>
            </p:cNvPr>
            <p:cNvGrpSpPr/>
            <p:nvPr/>
          </p:nvGrpSpPr>
          <p:grpSpPr>
            <a:xfrm>
              <a:off x="10301782" y="7477036"/>
              <a:ext cx="13064401" cy="6753261"/>
              <a:chOff x="10301801" y="1623777"/>
              <a:chExt cx="12452223" cy="1257392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820D52A-9577-DFC4-BE35-29993E1C1198}"/>
                  </a:ext>
                </a:extLst>
              </p:cNvPr>
              <p:cNvSpPr/>
              <p:nvPr/>
            </p:nvSpPr>
            <p:spPr>
              <a:xfrm>
                <a:off x="13788729" y="1623777"/>
                <a:ext cx="247508" cy="2179215"/>
              </a:xfrm>
              <a:prstGeom prst="rect">
                <a:avLst/>
              </a:prstGeom>
              <a:solidFill>
                <a:srgbClr val="FFE1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FC52106-5A7E-D179-47E6-F20D72C0F077}"/>
                  </a:ext>
                </a:extLst>
              </p:cNvPr>
              <p:cNvSpPr/>
              <p:nvPr/>
            </p:nvSpPr>
            <p:spPr>
              <a:xfrm>
                <a:off x="13788729" y="3807256"/>
                <a:ext cx="247508" cy="2179215"/>
              </a:xfrm>
              <a:prstGeom prst="rect">
                <a:avLst/>
              </a:prstGeom>
              <a:solidFill>
                <a:srgbClr val="FFE2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endParaRPr>
              </a:p>
            </p:txBody>
          </p:sp>
          <p:sp>
            <p:nvSpPr>
              <p:cNvPr id="27" name="Chevron 13">
                <a:extLst>
                  <a:ext uri="{FF2B5EF4-FFF2-40B4-BE49-F238E27FC236}">
                    <a16:creationId xmlns:a16="http://schemas.microsoft.com/office/drawing/2014/main" id="{1D3293EF-9082-F8C9-1ADB-6ACA7CCB9C73}"/>
                  </a:ext>
                </a:extLst>
              </p:cNvPr>
              <p:cNvSpPr/>
              <p:nvPr/>
            </p:nvSpPr>
            <p:spPr>
              <a:xfrm>
                <a:off x="12766584" y="2318498"/>
                <a:ext cx="592330" cy="789772"/>
              </a:xfrm>
              <a:prstGeom prst="chevron">
                <a:avLst/>
              </a:prstGeom>
              <a:solidFill>
                <a:srgbClr val="FFE1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endParaRPr>
              </a:p>
            </p:txBody>
          </p:sp>
          <p:sp>
            <p:nvSpPr>
              <p:cNvPr id="28" name="Chevron 78">
                <a:extLst>
                  <a:ext uri="{FF2B5EF4-FFF2-40B4-BE49-F238E27FC236}">
                    <a16:creationId xmlns:a16="http://schemas.microsoft.com/office/drawing/2014/main" id="{6788AAE8-CF47-CCDA-309C-7CD6ABAB8174}"/>
                  </a:ext>
                </a:extLst>
              </p:cNvPr>
              <p:cNvSpPr/>
              <p:nvPr/>
            </p:nvSpPr>
            <p:spPr>
              <a:xfrm>
                <a:off x="12766584" y="4501978"/>
                <a:ext cx="592330" cy="789772"/>
              </a:xfrm>
              <a:prstGeom prst="chevron">
                <a:avLst/>
              </a:prstGeom>
              <a:solidFill>
                <a:srgbClr val="FFE2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1D9335B-6E1F-2C20-9F3C-C0BBF9541E3A}"/>
                  </a:ext>
                </a:extLst>
              </p:cNvPr>
              <p:cNvSpPr/>
              <p:nvPr/>
            </p:nvSpPr>
            <p:spPr>
              <a:xfrm>
                <a:off x="10301801" y="1623777"/>
                <a:ext cx="2181347" cy="2181347"/>
              </a:xfrm>
              <a:prstGeom prst="rect">
                <a:avLst/>
              </a:prstGeom>
              <a:solidFill>
                <a:srgbClr val="FFE1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999" b="1">
                    <a:latin typeface="Century Gothic" panose="020B0502020202020204" pitchFamily="34" charset="0"/>
                    <a:ea typeface="Lato" panose="020F0502020204030203" pitchFamily="34" charset="0"/>
                    <a:cs typeface="Poppins" pitchFamily="2" charset="77"/>
                  </a:rPr>
                  <a:t>6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1987A9-CD20-F5EF-90C9-03972965D3E2}"/>
                  </a:ext>
                </a:extLst>
              </p:cNvPr>
              <p:cNvSpPr/>
              <p:nvPr/>
            </p:nvSpPr>
            <p:spPr>
              <a:xfrm>
                <a:off x="10301801" y="3805124"/>
                <a:ext cx="2181347" cy="2181347"/>
              </a:xfrm>
              <a:prstGeom prst="rect">
                <a:avLst/>
              </a:prstGeom>
              <a:solidFill>
                <a:srgbClr val="FFE2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999" b="1">
                    <a:latin typeface="Century Gothic" panose="020B0502020202020204" pitchFamily="34" charset="0"/>
                    <a:ea typeface="Lato" panose="020F0502020204030203" pitchFamily="34" charset="0"/>
                    <a:cs typeface="Poppins" pitchFamily="2" charset="77"/>
                  </a:rPr>
                  <a:t>7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B8E27C2-4C33-6D1A-6368-D2B6BAF9DC27}"/>
                  </a:ext>
                </a:extLst>
              </p:cNvPr>
              <p:cNvSpPr/>
              <p:nvPr/>
            </p:nvSpPr>
            <p:spPr>
              <a:xfrm>
                <a:off x="13788729" y="5984339"/>
                <a:ext cx="247508" cy="2179215"/>
              </a:xfrm>
              <a:prstGeom prst="rect">
                <a:avLst/>
              </a:prstGeom>
              <a:solidFill>
                <a:srgbClr val="FFE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8881DE0-1A53-5CED-D5F6-E9B9E04E07BF}"/>
                  </a:ext>
                </a:extLst>
              </p:cNvPr>
              <p:cNvSpPr/>
              <p:nvPr/>
            </p:nvSpPr>
            <p:spPr>
              <a:xfrm>
                <a:off x="13788728" y="8124820"/>
                <a:ext cx="247507" cy="2179214"/>
              </a:xfrm>
              <a:prstGeom prst="rect">
                <a:avLst/>
              </a:prstGeom>
              <a:solidFill>
                <a:srgbClr val="FFE8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endParaRPr>
              </a:p>
            </p:txBody>
          </p:sp>
          <p:sp>
            <p:nvSpPr>
              <p:cNvPr id="33" name="Chevron 13">
                <a:extLst>
                  <a:ext uri="{FF2B5EF4-FFF2-40B4-BE49-F238E27FC236}">
                    <a16:creationId xmlns:a16="http://schemas.microsoft.com/office/drawing/2014/main" id="{76CFAB5B-D3B6-B680-2159-BB615E292D2E}"/>
                  </a:ext>
                </a:extLst>
              </p:cNvPr>
              <p:cNvSpPr/>
              <p:nvPr/>
            </p:nvSpPr>
            <p:spPr>
              <a:xfrm>
                <a:off x="12766584" y="6679060"/>
                <a:ext cx="592330" cy="789772"/>
              </a:xfrm>
              <a:prstGeom prst="chevron">
                <a:avLst/>
              </a:prstGeom>
              <a:solidFill>
                <a:srgbClr val="FFE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endParaRPr>
              </a:p>
            </p:txBody>
          </p:sp>
          <p:sp>
            <p:nvSpPr>
              <p:cNvPr id="34" name="Chevron 78">
                <a:extLst>
                  <a:ext uri="{FF2B5EF4-FFF2-40B4-BE49-F238E27FC236}">
                    <a16:creationId xmlns:a16="http://schemas.microsoft.com/office/drawing/2014/main" id="{F11F4748-0DC7-3F9F-7AF7-CDAF67298BFA}"/>
                  </a:ext>
                </a:extLst>
              </p:cNvPr>
              <p:cNvSpPr/>
              <p:nvPr/>
            </p:nvSpPr>
            <p:spPr>
              <a:xfrm>
                <a:off x="12766585" y="8819542"/>
                <a:ext cx="592331" cy="789773"/>
              </a:xfrm>
              <a:prstGeom prst="chevron">
                <a:avLst/>
              </a:prstGeom>
              <a:solidFill>
                <a:srgbClr val="FFE8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94AC810-E413-B614-E169-6234AA873B62}"/>
                  </a:ext>
                </a:extLst>
              </p:cNvPr>
              <p:cNvSpPr/>
              <p:nvPr/>
            </p:nvSpPr>
            <p:spPr>
              <a:xfrm>
                <a:off x="10301801" y="5984339"/>
                <a:ext cx="2181347" cy="2181347"/>
              </a:xfrm>
              <a:prstGeom prst="rect">
                <a:avLst/>
              </a:prstGeom>
              <a:solidFill>
                <a:srgbClr val="FFE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999" b="1">
                    <a:latin typeface="Century Gothic" panose="020B0502020202020204" pitchFamily="34" charset="0"/>
                    <a:ea typeface="Lato" panose="020F0502020204030203" pitchFamily="34" charset="0"/>
                    <a:cs typeface="Poppins" pitchFamily="2" charset="77"/>
                  </a:rPr>
                  <a:t>8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0BC0D7E-FE73-5A45-5C80-BFD834F15694}"/>
                  </a:ext>
                </a:extLst>
              </p:cNvPr>
              <p:cNvSpPr/>
              <p:nvPr/>
            </p:nvSpPr>
            <p:spPr>
              <a:xfrm>
                <a:off x="10301801" y="8122690"/>
                <a:ext cx="2181346" cy="2181348"/>
              </a:xfrm>
              <a:prstGeom prst="rect">
                <a:avLst/>
              </a:prstGeom>
              <a:solidFill>
                <a:srgbClr val="FFE8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999" b="1">
                    <a:latin typeface="Century Gothic" panose="020B0502020202020204" pitchFamily="34" charset="0"/>
                    <a:ea typeface="Lato" panose="020F0502020204030203" pitchFamily="34" charset="0"/>
                    <a:cs typeface="Poppins" pitchFamily="2" charset="77"/>
                  </a:rPr>
                  <a:t>9</a:t>
                </a:r>
              </a:p>
            </p:txBody>
          </p:sp>
          <p:sp>
            <p:nvSpPr>
              <p:cNvPr id="37" name="TextBox 21">
                <a:extLst>
                  <a:ext uri="{FF2B5EF4-FFF2-40B4-BE49-F238E27FC236}">
                    <a16:creationId xmlns:a16="http://schemas.microsoft.com/office/drawing/2014/main" id="{42E75B39-DC9E-15E9-BB6F-83D90276AB25}"/>
                  </a:ext>
                </a:extLst>
              </p:cNvPr>
              <p:cNvSpPr txBox="1"/>
              <p:nvPr/>
            </p:nvSpPr>
            <p:spPr>
              <a:xfrm>
                <a:off x="14664493" y="1912976"/>
                <a:ext cx="6144068" cy="24306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>
                    <a:latin typeface="Century Gothic"/>
                    <a:ea typeface="Lato"/>
                    <a:cs typeface="Poppins Medium"/>
                  </a:rPr>
                  <a:t>Insights Derived</a:t>
                </a:r>
              </a:p>
              <a:p>
                <a:endParaRPr lang="en-US" sz="2400" b="1"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endParaRPr>
              </a:p>
            </p:txBody>
          </p:sp>
          <p:sp>
            <p:nvSpPr>
              <p:cNvPr id="38" name="TextBox 21">
                <a:extLst>
                  <a:ext uri="{FF2B5EF4-FFF2-40B4-BE49-F238E27FC236}">
                    <a16:creationId xmlns:a16="http://schemas.microsoft.com/office/drawing/2014/main" id="{DD0F3656-B04D-47B3-F952-2FF7B15631F3}"/>
                  </a:ext>
                </a:extLst>
              </p:cNvPr>
              <p:cNvSpPr txBox="1"/>
              <p:nvPr/>
            </p:nvSpPr>
            <p:spPr>
              <a:xfrm>
                <a:off x="14664493" y="4096457"/>
                <a:ext cx="8089531" cy="24306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>
                    <a:latin typeface="Century Gothic"/>
                    <a:ea typeface="Lato"/>
                    <a:cs typeface="Poppins Medium"/>
                  </a:rPr>
                  <a:t>Addressing Key Questions</a:t>
                </a:r>
              </a:p>
              <a:p>
                <a:endParaRPr lang="en-US" sz="2400" b="1"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endParaRPr>
              </a:p>
            </p:txBody>
          </p:sp>
          <p:sp>
            <p:nvSpPr>
              <p:cNvPr id="39" name="TextBox 21">
                <a:extLst>
                  <a:ext uri="{FF2B5EF4-FFF2-40B4-BE49-F238E27FC236}">
                    <a16:creationId xmlns:a16="http://schemas.microsoft.com/office/drawing/2014/main" id="{297A32F8-A25D-86EE-8E81-01F8490B0D73}"/>
                  </a:ext>
                </a:extLst>
              </p:cNvPr>
              <p:cNvSpPr txBox="1"/>
              <p:nvPr/>
            </p:nvSpPr>
            <p:spPr>
              <a:xfrm>
                <a:off x="14664493" y="6300951"/>
                <a:ext cx="8077700" cy="351090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>
                    <a:latin typeface="Century Gothic"/>
                    <a:ea typeface="Lato"/>
                    <a:cs typeface="Poppins Medium"/>
                  </a:rPr>
                  <a:t>User Interaction and Guidance</a:t>
                </a:r>
              </a:p>
              <a:p>
                <a:endParaRPr lang="en-US" sz="2400" b="1"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endParaRPr>
              </a:p>
            </p:txBody>
          </p:sp>
          <p:sp>
            <p:nvSpPr>
              <p:cNvPr id="40" name="TextBox 21">
                <a:extLst>
                  <a:ext uri="{FF2B5EF4-FFF2-40B4-BE49-F238E27FC236}">
                    <a16:creationId xmlns:a16="http://schemas.microsoft.com/office/drawing/2014/main" id="{B2232E37-2C81-EAE9-8D2C-A67FC41ED979}"/>
                  </a:ext>
                </a:extLst>
              </p:cNvPr>
              <p:cNvSpPr txBox="1"/>
              <p:nvPr/>
            </p:nvSpPr>
            <p:spPr>
              <a:xfrm>
                <a:off x="14664493" y="8511848"/>
                <a:ext cx="6144068" cy="24306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>
                    <a:latin typeface="Century Gothic"/>
                    <a:ea typeface="Lato"/>
                    <a:cs typeface="Poppins Medium"/>
                  </a:rPr>
                  <a:t>Visual Highlights</a:t>
                </a:r>
              </a:p>
              <a:p>
                <a:endParaRPr lang="en-US" sz="2400" b="1"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DE8D45-21DA-3C47-5E49-6A1F65742550}"/>
                  </a:ext>
                </a:extLst>
              </p:cNvPr>
              <p:cNvSpPr/>
              <p:nvPr/>
            </p:nvSpPr>
            <p:spPr>
              <a:xfrm>
                <a:off x="13788728" y="10299774"/>
                <a:ext cx="247507" cy="2179214"/>
              </a:xfrm>
              <a:prstGeom prst="rect">
                <a:avLst/>
              </a:prstGeom>
              <a:solidFill>
                <a:srgbClr val="FFEC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endParaRPr>
              </a:p>
            </p:txBody>
          </p:sp>
          <p:sp>
            <p:nvSpPr>
              <p:cNvPr id="42" name="Chevron 78">
                <a:extLst>
                  <a:ext uri="{FF2B5EF4-FFF2-40B4-BE49-F238E27FC236}">
                    <a16:creationId xmlns:a16="http://schemas.microsoft.com/office/drawing/2014/main" id="{ACCB5596-8372-5636-A921-B450054536FE}"/>
                  </a:ext>
                </a:extLst>
              </p:cNvPr>
              <p:cNvSpPr/>
              <p:nvPr/>
            </p:nvSpPr>
            <p:spPr>
              <a:xfrm>
                <a:off x="12766585" y="10994496"/>
                <a:ext cx="592331" cy="789773"/>
              </a:xfrm>
              <a:prstGeom prst="chevron">
                <a:avLst/>
              </a:prstGeom>
              <a:solidFill>
                <a:srgbClr val="FFEC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A47E83-F313-5F8E-0730-5D5506158725}"/>
                  </a:ext>
                </a:extLst>
              </p:cNvPr>
              <p:cNvSpPr/>
              <p:nvPr/>
            </p:nvSpPr>
            <p:spPr>
              <a:xfrm>
                <a:off x="10301801" y="10297639"/>
                <a:ext cx="2181346" cy="2181348"/>
              </a:xfrm>
              <a:prstGeom prst="rect">
                <a:avLst/>
              </a:prstGeom>
              <a:solidFill>
                <a:srgbClr val="FFEC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999" b="1">
                    <a:latin typeface="Century Gothic" panose="020B0502020202020204" pitchFamily="34" charset="0"/>
                    <a:ea typeface="Lato" panose="020F0502020204030203" pitchFamily="34" charset="0"/>
                    <a:cs typeface="Poppins" pitchFamily="2" charset="77"/>
                  </a:rPr>
                  <a:t>10</a:t>
                </a:r>
              </a:p>
            </p:txBody>
          </p:sp>
          <p:sp>
            <p:nvSpPr>
              <p:cNvPr id="44" name="TextBox 21">
                <a:extLst>
                  <a:ext uri="{FF2B5EF4-FFF2-40B4-BE49-F238E27FC236}">
                    <a16:creationId xmlns:a16="http://schemas.microsoft.com/office/drawing/2014/main" id="{E6C4B65D-0490-3AD3-6F4D-F2DB6DADBAA8}"/>
                  </a:ext>
                </a:extLst>
              </p:cNvPr>
              <p:cNvSpPr txBox="1"/>
              <p:nvPr/>
            </p:nvSpPr>
            <p:spPr>
              <a:xfrm>
                <a:off x="14664493" y="10686798"/>
                <a:ext cx="6673227" cy="351090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>
                    <a:latin typeface="Century Gothic"/>
                    <a:ea typeface="Lato"/>
                    <a:cs typeface="Poppins Medium"/>
                  </a:rPr>
                  <a:t>Impact on Decision-Making</a:t>
                </a:r>
              </a:p>
              <a:p>
                <a:endParaRPr lang="en-US" sz="2400" b="1"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endParaRPr>
              </a:p>
            </p:txBody>
          </p:sp>
        </p:grpSp>
      </p:grpSp>
      <p:pic>
        <p:nvPicPr>
          <p:cNvPr id="65" name="Picture 2" descr="A white circle with purple and orange text&#10;&#10;Description automatically generated">
            <a:extLst>
              <a:ext uri="{FF2B5EF4-FFF2-40B4-BE49-F238E27FC236}">
                <a16:creationId xmlns:a16="http://schemas.microsoft.com/office/drawing/2014/main" id="{C3F37771-12C3-AE3E-A6F3-D57E6F55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4023"/>
            <a:ext cx="1567401" cy="15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AS" dirty="0"/>
          </a:p>
        </p:txBody>
      </p:sp>
      <p:grpSp>
        <p:nvGrpSpPr>
          <p:cNvPr id="3" name="Group 3"/>
          <p:cNvGrpSpPr/>
          <p:nvPr/>
        </p:nvGrpSpPr>
        <p:grpSpPr>
          <a:xfrm>
            <a:off x="13335000" y="150680"/>
            <a:ext cx="4777406" cy="9945820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A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0" y="3854899"/>
            <a:ext cx="6172200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6600" u="sng" spc="978" dirty="0">
                <a:solidFill>
                  <a:srgbClr val="231F20"/>
                </a:solidFill>
                <a:latin typeface="Oswald Bold"/>
              </a:rPr>
              <a:t>Dashboard</a:t>
            </a:r>
            <a:r>
              <a:rPr lang="en-US" sz="7200" u="sng" spc="978" dirty="0">
                <a:solidFill>
                  <a:srgbClr val="231F20"/>
                </a:solidFill>
                <a:latin typeface="Oswald Bold"/>
              </a:rPr>
              <a:t>  </a:t>
            </a:r>
          </a:p>
          <a:p>
            <a:r>
              <a:rPr lang="en-US" sz="6000" spc="978" dirty="0">
                <a:solidFill>
                  <a:srgbClr val="231F20"/>
                </a:solidFill>
                <a:latin typeface="Oswald Bold"/>
              </a:rPr>
              <a:t>   </a:t>
            </a:r>
            <a:r>
              <a:rPr lang="en-US" sz="6000" u="sng" spc="978" dirty="0">
                <a:solidFill>
                  <a:srgbClr val="231F20"/>
                </a:solidFill>
                <a:latin typeface="Oswald Bold"/>
              </a:rPr>
              <a:t>Overview</a:t>
            </a:r>
            <a:endParaRPr lang="en-US" sz="7200" u="sng" spc="978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0" y="7341319"/>
            <a:ext cx="4836979" cy="2945682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7465" r="1" b="-165320"/>
            </a:stretch>
          </a:blipFill>
        </p:spPr>
        <p:txBody>
          <a:bodyPr/>
          <a:lstStyle/>
          <a:p>
            <a:endParaRPr lang="en-AS"/>
          </a:p>
        </p:txBody>
      </p:sp>
      <p:pic>
        <p:nvPicPr>
          <p:cNvPr id="2051" name="Picture 2" descr="A white circle with purple and orange text&#10;&#10;Description automatically generated">
            <a:extLst>
              <a:ext uri="{FF2B5EF4-FFF2-40B4-BE49-F238E27FC236}">
                <a16:creationId xmlns:a16="http://schemas.microsoft.com/office/drawing/2014/main" id="{3F0E815E-7FA8-7482-737B-10E792C82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09" y="309716"/>
            <a:ext cx="1520478" cy="15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2DB7215-112A-85AD-7123-F5F885099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399" y="632068"/>
            <a:ext cx="12045492" cy="90228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" y="-265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14" name="TextBox 14"/>
          <p:cNvSpPr txBox="1"/>
          <p:nvPr/>
        </p:nvSpPr>
        <p:spPr>
          <a:xfrm>
            <a:off x="5400363" y="3091186"/>
            <a:ext cx="11205359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774"/>
              </a:lnSpc>
              <a:spcBef>
                <a:spcPct val="0"/>
              </a:spcBef>
            </a:pPr>
            <a:r>
              <a:rPr lang="en-US" sz="2800" b="1" spc="197">
                <a:solidFill>
                  <a:srgbClr val="231F20"/>
                </a:solidFill>
                <a:latin typeface="DM Sans"/>
              </a:rPr>
              <a:t>Separate Sections dedicated to Platform Signups, Opportunity Signups, Opportunity Completed.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362887" y="4596654"/>
            <a:ext cx="11387125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rtl="0" fontAlgn="base"/>
            <a:r>
              <a:rPr lang="en-US" sz="2800" b="1" spc="197">
                <a:solidFill>
                  <a:srgbClr val="231F20"/>
                </a:solidFill>
                <a:latin typeface="DM Sans"/>
              </a:rPr>
              <a:t>Use of Bar charts for visualizing ranked records within the dashboard.</a:t>
            </a:r>
            <a:r>
              <a:rPr lang="en-US" sz="2800" b="1" i="0">
                <a:solidFill>
                  <a:srgbClr val="808080"/>
                </a:solidFill>
                <a:effectLst/>
                <a:latin typeface="Calibri"/>
                <a:cs typeface="Calibri"/>
              </a:rPr>
              <a:t>​</a:t>
            </a:r>
            <a:endParaRPr lang="en-US" sz="2800" b="1" i="0">
              <a:solidFill>
                <a:srgbClr val="FFFFFF"/>
              </a:solidFill>
              <a:effectLst/>
              <a:latin typeface="Calibri"/>
              <a:cs typeface="Calibri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73A72D-8861-8922-DCF1-CD8C7BA35A6F}"/>
              </a:ext>
            </a:extLst>
          </p:cNvPr>
          <p:cNvGrpSpPr/>
          <p:nvPr/>
        </p:nvGrpSpPr>
        <p:grpSpPr>
          <a:xfrm>
            <a:off x="1739747" y="2981747"/>
            <a:ext cx="3269478" cy="5621979"/>
            <a:chOff x="1423560" y="2956893"/>
            <a:chExt cx="3642724" cy="4723108"/>
          </a:xfrm>
        </p:grpSpPr>
        <p:grpSp>
          <p:nvGrpSpPr>
            <p:cNvPr id="10" name="Group 10"/>
            <p:cNvGrpSpPr/>
            <p:nvPr/>
          </p:nvGrpSpPr>
          <p:grpSpPr>
            <a:xfrm>
              <a:off x="1434803" y="2956893"/>
              <a:ext cx="3528215" cy="864710"/>
              <a:chOff x="0" y="-57150"/>
              <a:chExt cx="929242" cy="22774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26029" y="-31523"/>
                <a:ext cx="903213" cy="170593"/>
              </a:xfrm>
              <a:custGeom>
                <a:avLst/>
                <a:gdLst/>
                <a:ahLst/>
                <a:cxnLst/>
                <a:rect l="l" t="t" r="r" b="b"/>
                <a:pathLst>
                  <a:path w="914964" h="170593">
                    <a:moveTo>
                      <a:pt x="0" y="0"/>
                    </a:moveTo>
                    <a:lnTo>
                      <a:pt x="914964" y="0"/>
                    </a:lnTo>
                    <a:lnTo>
                      <a:pt x="914964" y="170593"/>
                    </a:lnTo>
                    <a:lnTo>
                      <a:pt x="0" y="170593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A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57150"/>
                <a:ext cx="914964" cy="227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spcBef>
                    <a:spcPct val="0"/>
                  </a:spcBef>
                </a:pPr>
                <a:r>
                  <a:rPr lang="en-US" sz="2981" spc="29" dirty="0">
                    <a:solidFill>
                      <a:srgbClr val="FFFFFF"/>
                    </a:solidFill>
                    <a:latin typeface="DM Sans Bold"/>
                    <a:ea typeface="DM Sans Bold"/>
                  </a:rPr>
                  <a:t>1</a:t>
                </a: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423560" y="4263683"/>
              <a:ext cx="3580183" cy="864710"/>
              <a:chOff x="-13687" y="-28575"/>
              <a:chExt cx="942929" cy="227743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929242" cy="170593"/>
              </a:xfrm>
              <a:custGeom>
                <a:avLst/>
                <a:gdLst/>
                <a:ahLst/>
                <a:cxnLst/>
                <a:rect l="l" t="t" r="r" b="b"/>
                <a:pathLst>
                  <a:path w="914964" h="170593">
                    <a:moveTo>
                      <a:pt x="0" y="0"/>
                    </a:moveTo>
                    <a:lnTo>
                      <a:pt x="914964" y="0"/>
                    </a:lnTo>
                    <a:lnTo>
                      <a:pt x="914964" y="170593"/>
                    </a:lnTo>
                    <a:lnTo>
                      <a:pt x="0" y="170593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A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-13687" y="-28575"/>
                <a:ext cx="914964" cy="227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spcBef>
                    <a:spcPct val="0"/>
                  </a:spcBef>
                </a:pPr>
                <a:r>
                  <a:rPr lang="en-US" sz="2981" spc="29" dirty="0">
                    <a:solidFill>
                      <a:srgbClr val="FFFFFF"/>
                    </a:solidFill>
                    <a:latin typeface="DM Sans Bold"/>
                    <a:ea typeface="DM Sans Bold"/>
                  </a:rPr>
                  <a:t>2</a:t>
                </a:r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423561" y="5584324"/>
              <a:ext cx="3642723" cy="2095677"/>
              <a:chOff x="0" y="-57150"/>
              <a:chExt cx="944659" cy="551949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3476" y="-32223"/>
                <a:ext cx="930031" cy="170593"/>
              </a:xfrm>
              <a:custGeom>
                <a:avLst/>
                <a:gdLst/>
                <a:ahLst/>
                <a:cxnLst/>
                <a:rect l="l" t="t" r="r" b="b"/>
                <a:pathLst>
                  <a:path w="914964" h="170593">
                    <a:moveTo>
                      <a:pt x="0" y="0"/>
                    </a:moveTo>
                    <a:lnTo>
                      <a:pt x="914964" y="0"/>
                    </a:lnTo>
                    <a:lnTo>
                      <a:pt x="914964" y="170593"/>
                    </a:lnTo>
                    <a:lnTo>
                      <a:pt x="0" y="170593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AS" dirty="0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57150"/>
                <a:ext cx="914964" cy="227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spcBef>
                    <a:spcPct val="0"/>
                  </a:spcBef>
                </a:pPr>
                <a:r>
                  <a:rPr lang="en-US" sz="2981" spc="29" dirty="0">
                    <a:solidFill>
                      <a:srgbClr val="FFFFFF"/>
                    </a:solidFill>
                    <a:latin typeface="DM Sans Bold"/>
                    <a:ea typeface="DM Sans Bold"/>
                  </a:rPr>
                  <a:t>3</a:t>
                </a:r>
              </a:p>
            </p:txBody>
          </p:sp>
          <p:sp>
            <p:nvSpPr>
              <p:cNvPr id="28" name="Freeform 20">
                <a:extLst>
                  <a:ext uri="{FF2B5EF4-FFF2-40B4-BE49-F238E27FC236}">
                    <a16:creationId xmlns:a16="http://schemas.microsoft.com/office/drawing/2014/main" id="{A3956F89-E1BA-8CCC-46E3-69EC273954D1}"/>
                  </a:ext>
                </a:extLst>
              </p:cNvPr>
              <p:cNvSpPr/>
              <p:nvPr/>
            </p:nvSpPr>
            <p:spPr>
              <a:xfrm>
                <a:off x="13476" y="290674"/>
                <a:ext cx="931183" cy="170593"/>
              </a:xfrm>
              <a:custGeom>
                <a:avLst/>
                <a:gdLst/>
                <a:ahLst/>
                <a:cxnLst/>
                <a:rect l="l" t="t" r="r" b="b"/>
                <a:pathLst>
                  <a:path w="914964" h="170593">
                    <a:moveTo>
                      <a:pt x="0" y="0"/>
                    </a:moveTo>
                    <a:lnTo>
                      <a:pt x="914964" y="0"/>
                    </a:lnTo>
                    <a:lnTo>
                      <a:pt x="914964" y="170593"/>
                    </a:lnTo>
                    <a:lnTo>
                      <a:pt x="0" y="170593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AS"/>
              </a:p>
            </p:txBody>
          </p:sp>
          <p:sp>
            <p:nvSpPr>
              <p:cNvPr id="29" name="TextBox 21">
                <a:extLst>
                  <a:ext uri="{FF2B5EF4-FFF2-40B4-BE49-F238E27FC236}">
                    <a16:creationId xmlns:a16="http://schemas.microsoft.com/office/drawing/2014/main" id="{0D1A22EA-77C7-0B2B-ED1A-B43110BF7334}"/>
                  </a:ext>
                </a:extLst>
              </p:cNvPr>
              <p:cNvSpPr txBox="1"/>
              <p:nvPr/>
            </p:nvSpPr>
            <p:spPr>
              <a:xfrm>
                <a:off x="3132" y="267056"/>
                <a:ext cx="914964" cy="227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spcBef>
                    <a:spcPct val="0"/>
                  </a:spcBef>
                </a:pPr>
                <a:r>
                  <a:rPr lang="en-US" sz="2981" spc="29" dirty="0">
                    <a:solidFill>
                      <a:srgbClr val="FFFFFF"/>
                    </a:solidFill>
                    <a:latin typeface="DM Sans Bold"/>
                    <a:ea typeface="DM Sans Bold"/>
                  </a:rPr>
                  <a:t>4</a:t>
                </a:r>
              </a:p>
            </p:txBody>
          </p:sp>
        </p:grpSp>
      </p:grpSp>
      <p:sp>
        <p:nvSpPr>
          <p:cNvPr id="22" name="TextBox 22"/>
          <p:cNvSpPr txBox="1"/>
          <p:nvPr/>
        </p:nvSpPr>
        <p:spPr>
          <a:xfrm>
            <a:off x="5400363" y="6217024"/>
            <a:ext cx="1120535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774"/>
              </a:lnSpc>
              <a:spcBef>
                <a:spcPct val="0"/>
              </a:spcBef>
            </a:pPr>
            <a:r>
              <a:rPr lang="en-US" sz="2800" b="1" spc="197">
                <a:solidFill>
                  <a:srgbClr val="231F20"/>
                </a:solidFill>
                <a:latin typeface="DM Sans"/>
              </a:rPr>
              <a:t>Use of Pie charts to communicate demographic insights within the dashboard.</a:t>
            </a:r>
          </a:p>
        </p:txBody>
      </p:sp>
      <p:sp>
        <p:nvSpPr>
          <p:cNvPr id="23" name="Freeform 23"/>
          <p:cNvSpPr/>
          <p:nvPr/>
        </p:nvSpPr>
        <p:spPr>
          <a:xfrm>
            <a:off x="14479722" y="-2653"/>
            <a:ext cx="3808277" cy="2984400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t="-161878" r="-100000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24" name="Freeform 24"/>
          <p:cNvSpPr/>
          <p:nvPr/>
        </p:nvSpPr>
        <p:spPr>
          <a:xfrm rot="-4176364">
            <a:off x="290864" y="6282928"/>
            <a:ext cx="2966990" cy="5063934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153957" t="-54336" r="-2753"/>
            </a:stretch>
          </a:blipFill>
        </p:spPr>
        <p:txBody>
          <a:bodyPr/>
          <a:lstStyle/>
          <a:p>
            <a:endParaRPr lang="en-AS"/>
          </a:p>
        </p:txBody>
      </p:sp>
      <p:pic>
        <p:nvPicPr>
          <p:cNvPr id="26" name="Picture 2" descr="A white circle with purple and orange text&#10;&#10;Description automatically generated">
            <a:extLst>
              <a:ext uri="{FF2B5EF4-FFF2-40B4-BE49-F238E27FC236}">
                <a16:creationId xmlns:a16="http://schemas.microsoft.com/office/drawing/2014/main" id="{8B68981B-3747-AF7B-1E1D-3F3020CD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661" y="8489538"/>
            <a:ext cx="1520478" cy="15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3"/>
          <p:cNvSpPr txBox="1"/>
          <p:nvPr/>
        </p:nvSpPr>
        <p:spPr>
          <a:xfrm>
            <a:off x="1598092" y="860831"/>
            <a:ext cx="15091814" cy="1132041"/>
          </a:xfrm>
          <a:prstGeom prst="rect">
            <a:avLst/>
          </a:prstGeom>
          <a:solidFill>
            <a:srgbClr val="F2F4F5"/>
          </a:solidFill>
        </p:spPr>
        <p:txBody>
          <a:bodyPr wrap="square" lIns="0" tIns="0" rIns="0" bIns="0" rtlCol="0" anchor="t">
            <a:spAutoFit/>
          </a:bodyPr>
          <a:lstStyle/>
          <a:p>
            <a:pPr marL="857250" indent="-857250" algn="ctr">
              <a:lnSpc>
                <a:spcPts val="9587"/>
              </a:lnSpc>
              <a:buFont typeface="Wingdings" panose="05000000000000000000" pitchFamily="2" charset="2"/>
              <a:buChar char="Ø"/>
            </a:pPr>
            <a:r>
              <a:rPr lang="en-US" sz="6947" u="sng" spc="368" dirty="0">
                <a:solidFill>
                  <a:srgbClr val="231F20"/>
                </a:solidFill>
                <a:highlight>
                  <a:srgbClr val="F2F4F5"/>
                </a:highlight>
                <a:latin typeface="Oswald Bold"/>
              </a:rPr>
              <a:t>Key decisions and Design choices​</a:t>
            </a: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AB7F89E7-C57C-63DA-B47E-659300D1DCA0}"/>
              </a:ext>
            </a:extLst>
          </p:cNvPr>
          <p:cNvSpPr txBox="1"/>
          <p:nvPr/>
        </p:nvSpPr>
        <p:spPr>
          <a:xfrm>
            <a:off x="5400363" y="7880736"/>
            <a:ext cx="11205358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774"/>
              </a:lnSpc>
              <a:spcBef>
                <a:spcPct val="0"/>
              </a:spcBef>
            </a:pPr>
            <a:r>
              <a:rPr lang="en-US" sz="2800" b="1" spc="197">
                <a:solidFill>
                  <a:srgbClr val="231F20"/>
                </a:solidFill>
                <a:latin typeface="DM Sans"/>
              </a:rPr>
              <a:t>Heatmaps for Top records.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A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A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3" y="0"/>
            <a:ext cx="4836978" cy="3086100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1" t="-153248" r="-57466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7" name="Freeform 7"/>
          <p:cNvSpPr/>
          <p:nvPr/>
        </p:nvSpPr>
        <p:spPr>
          <a:xfrm>
            <a:off x="-1" y="0"/>
            <a:ext cx="3858563" cy="3442595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73897" t="-100000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12" name="TextBox 12"/>
          <p:cNvSpPr txBox="1"/>
          <p:nvPr/>
        </p:nvSpPr>
        <p:spPr>
          <a:xfrm>
            <a:off x="3817670" y="852603"/>
            <a:ext cx="10906040" cy="1308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indent="-1143000" algn="ctr">
              <a:lnSpc>
                <a:spcPts val="11082"/>
              </a:lnSpc>
              <a:buFont typeface="Wingdings" panose="05000000000000000000" pitchFamily="2" charset="2"/>
              <a:buChar char="Ø"/>
            </a:pPr>
            <a:r>
              <a:rPr lang="en-US" sz="6590" u="sng" spc="786" dirty="0">
                <a:solidFill>
                  <a:srgbClr val="FFFFFF"/>
                </a:solidFill>
                <a:latin typeface="Oswald Bold"/>
              </a:rPr>
              <a:t>Challenges Faced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272FFB-7AEC-0063-06ED-20682E64F7CD}"/>
              </a:ext>
            </a:extLst>
          </p:cNvPr>
          <p:cNvGrpSpPr/>
          <p:nvPr/>
        </p:nvGrpSpPr>
        <p:grpSpPr>
          <a:xfrm>
            <a:off x="850589" y="3503479"/>
            <a:ext cx="16840202" cy="5664109"/>
            <a:chOff x="2179166" y="6473417"/>
            <a:chExt cx="9034431" cy="2906748"/>
          </a:xfrm>
        </p:grpSpPr>
        <p:grpSp>
          <p:nvGrpSpPr>
            <p:cNvPr id="21" name="Group 21"/>
            <p:cNvGrpSpPr/>
            <p:nvPr/>
          </p:nvGrpSpPr>
          <p:grpSpPr>
            <a:xfrm>
              <a:off x="2179166" y="6473417"/>
              <a:ext cx="9034431" cy="2906748"/>
              <a:chOff x="0" y="-19050"/>
              <a:chExt cx="1744696" cy="56134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744696" cy="542290"/>
              </a:xfrm>
              <a:custGeom>
                <a:avLst/>
                <a:gdLst/>
                <a:ahLst/>
                <a:cxnLst/>
                <a:rect l="l" t="t" r="r" b="b"/>
                <a:pathLst>
                  <a:path w="1744696" h="542290">
                    <a:moveTo>
                      <a:pt x="0" y="0"/>
                    </a:moveTo>
                    <a:lnTo>
                      <a:pt x="1744696" y="0"/>
                    </a:lnTo>
                    <a:lnTo>
                      <a:pt x="1744696" y="542290"/>
                    </a:lnTo>
                    <a:lnTo>
                      <a:pt x="0" y="54229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A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19050"/>
                <a:ext cx="1744696" cy="5613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2510357" y="6828977"/>
              <a:ext cx="8512431" cy="24323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fontAlgn="base">
                <a:buFont typeface="Wingdings" panose="05000000000000000000" pitchFamily="2" charset="2"/>
                <a:buChar char="v"/>
              </a:pPr>
              <a:r>
                <a:rPr lang="en-US" sz="2800" b="1" spc="197">
                  <a:solidFill>
                    <a:srgbClr val="231F20"/>
                  </a:solidFill>
                  <a:latin typeface="DM Sans"/>
                </a:rPr>
                <a:t>Inconsistent Values in the City Column like (“Saint Louis”, St Louis”, “SAINT LOUIS”, “</a:t>
              </a:r>
              <a:r>
                <a:rPr lang="en-US" sz="2800" b="1" spc="197" err="1">
                  <a:solidFill>
                    <a:srgbClr val="231F20"/>
                  </a:solidFill>
                  <a:latin typeface="DM Sans"/>
                </a:rPr>
                <a:t>st</a:t>
              </a:r>
              <a:r>
                <a:rPr lang="en-US" sz="2800" b="1" spc="197">
                  <a:solidFill>
                    <a:srgbClr val="231F20"/>
                  </a:solidFill>
                  <a:latin typeface="DM Sans"/>
                </a:rPr>
                <a:t> louis”).​</a:t>
              </a:r>
            </a:p>
            <a:p>
              <a:pPr marL="457200" indent="-457200" fontAlgn="base">
                <a:buFont typeface="Wingdings" panose="05000000000000000000" pitchFamily="2" charset="2"/>
                <a:buChar char="v"/>
              </a:pPr>
              <a:endParaRPr lang="en-US" sz="2800" b="1" spc="197">
                <a:solidFill>
                  <a:srgbClr val="231F20"/>
                </a:solidFill>
                <a:latin typeface="DM Sans"/>
              </a:endParaRPr>
            </a:p>
            <a:p>
              <a:pPr marL="457200" indent="-457200" fontAlgn="base">
                <a:buFont typeface="Wingdings" panose="05000000000000000000" pitchFamily="2" charset="2"/>
                <a:buChar char="v"/>
              </a:pPr>
              <a:r>
                <a:rPr lang="en-US" sz="2800" b="1" spc="197">
                  <a:solidFill>
                    <a:srgbClr val="231F20"/>
                  </a:solidFill>
                  <a:latin typeface="DM Sans"/>
                </a:rPr>
                <a:t>High Number of Null Values in the Gender Column.​</a:t>
              </a:r>
            </a:p>
            <a:p>
              <a:pPr marL="457200" indent="-457200" fontAlgn="base">
                <a:buFont typeface="Wingdings" panose="05000000000000000000" pitchFamily="2" charset="2"/>
                <a:buChar char="v"/>
              </a:pPr>
              <a:endParaRPr lang="en-US" sz="2800" b="1" spc="197">
                <a:solidFill>
                  <a:srgbClr val="231F20"/>
                </a:solidFill>
                <a:latin typeface="DM Sans"/>
              </a:endParaRPr>
            </a:p>
            <a:p>
              <a:pPr marL="457200" indent="-457200" fontAlgn="base">
                <a:buFont typeface="Wingdings" panose="05000000000000000000" pitchFamily="2" charset="2"/>
                <a:buChar char="v"/>
              </a:pPr>
              <a:r>
                <a:rPr lang="en-US" sz="2800" b="1" spc="197">
                  <a:solidFill>
                    <a:srgbClr val="231F20"/>
                  </a:solidFill>
                  <a:latin typeface="DM Sans"/>
                </a:rPr>
                <a:t>Presence of "Other" in the City Column.​</a:t>
              </a:r>
            </a:p>
            <a:p>
              <a:pPr marL="457200" indent="-457200" fontAlgn="base">
                <a:buFont typeface="Wingdings" panose="05000000000000000000" pitchFamily="2" charset="2"/>
                <a:buChar char="v"/>
              </a:pPr>
              <a:endParaRPr lang="en-US" sz="2800" b="1" spc="197">
                <a:solidFill>
                  <a:srgbClr val="231F20"/>
                </a:solidFill>
                <a:latin typeface="DM Sans"/>
              </a:endParaRPr>
            </a:p>
            <a:p>
              <a:pPr marL="457200" indent="-457200" fontAlgn="base">
                <a:buFont typeface="Wingdings" panose="05000000000000000000" pitchFamily="2" charset="2"/>
                <a:buChar char="v"/>
              </a:pPr>
              <a:r>
                <a:rPr lang="en-US" sz="2800" b="1" spc="197">
                  <a:solidFill>
                    <a:srgbClr val="231F20"/>
                  </a:solidFill>
                  <a:latin typeface="DM Sans"/>
                </a:rPr>
                <a:t>The Skills column contained entries in list format, making it challenging to extract and analyze the top skills efficiently.​</a:t>
              </a:r>
            </a:p>
            <a:p>
              <a:pPr marL="457200" indent="-457200" fontAlgn="base">
                <a:buFont typeface="Wingdings" panose="05000000000000000000" pitchFamily="2" charset="2"/>
                <a:buChar char="v"/>
              </a:pPr>
              <a:endParaRPr lang="en-US" sz="2800" b="1" spc="197">
                <a:solidFill>
                  <a:srgbClr val="231F20"/>
                </a:solidFill>
                <a:latin typeface="DM Sans"/>
              </a:endParaRPr>
            </a:p>
            <a:p>
              <a:pPr marL="457200" indent="-457200" fontAlgn="base">
                <a:buFont typeface="Wingdings" panose="05000000000000000000" pitchFamily="2" charset="2"/>
                <a:buChar char="v"/>
              </a:pPr>
              <a:r>
                <a:rPr lang="en-US" sz="2800" b="1" spc="197">
                  <a:solidFill>
                    <a:srgbClr val="231F20"/>
                  </a:solidFill>
                  <a:latin typeface="DM Sans"/>
                </a:rPr>
                <a:t>High Number of Null Values in Multiple Opportunity-Related Columns.​</a:t>
              </a:r>
            </a:p>
          </p:txBody>
        </p:sp>
      </p:grpSp>
      <p:pic>
        <p:nvPicPr>
          <p:cNvPr id="26" name="Picture 2" descr="A white circle with purple and orange text&#10;&#10;Description automatically generated">
            <a:extLst>
              <a:ext uri="{FF2B5EF4-FFF2-40B4-BE49-F238E27FC236}">
                <a16:creationId xmlns:a16="http://schemas.microsoft.com/office/drawing/2014/main" id="{E64D706A-E091-19EA-BF44-1AE802AA8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0" y="359172"/>
            <a:ext cx="1520478" cy="15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000273">
            <a:off x="15311621" y="6239260"/>
            <a:ext cx="3550977" cy="5464699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33086" r="-346128" b="-58210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2" name="Freeform 2"/>
          <p:cNvSpPr/>
          <p:nvPr/>
        </p:nvSpPr>
        <p:spPr>
          <a:xfrm>
            <a:off x="0" y="0"/>
            <a:ext cx="6758086" cy="4428996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34414" t="-267029" r="1" b="1"/>
            </a:stretch>
          </a:blipFill>
        </p:spPr>
        <p:txBody>
          <a:bodyPr/>
          <a:lstStyle/>
          <a:p>
            <a:endParaRPr lang="en-AS" dirty="0"/>
          </a:p>
        </p:txBody>
      </p:sp>
      <p:sp>
        <p:nvSpPr>
          <p:cNvPr id="3" name="TextBox 3"/>
          <p:cNvSpPr txBox="1"/>
          <p:nvPr/>
        </p:nvSpPr>
        <p:spPr>
          <a:xfrm>
            <a:off x="3270824" y="473576"/>
            <a:ext cx="11746349" cy="15349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marL="857250" indent="-857250">
              <a:lnSpc>
                <a:spcPts val="13948"/>
              </a:lnSpc>
              <a:buFont typeface="Wingdings" panose="05000000000000000000" pitchFamily="2" charset="2"/>
              <a:buChar char="Ø"/>
            </a:pPr>
            <a:r>
              <a:rPr lang="en-US" sz="6590" u="sng" spc="990" dirty="0">
                <a:latin typeface="Oswald Bold"/>
              </a:rPr>
              <a:t>Solutions Implemented​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16D01-3795-531E-467F-B68471D29A22}"/>
              </a:ext>
            </a:extLst>
          </p:cNvPr>
          <p:cNvSpPr/>
          <p:nvPr/>
        </p:nvSpPr>
        <p:spPr>
          <a:xfrm>
            <a:off x="914400" y="2400300"/>
            <a:ext cx="16611600" cy="701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5" name="TextBox 5"/>
          <p:cNvSpPr txBox="1"/>
          <p:nvPr/>
        </p:nvSpPr>
        <p:spPr>
          <a:xfrm>
            <a:off x="1333499" y="2731726"/>
            <a:ext cx="15621000" cy="646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marL="457200" indent="-457200" algn="l" rtl="0" fontAlgn="base">
              <a:buFont typeface="Wingdings" panose="05000000000000000000" pitchFamily="2" charset="2"/>
              <a:buChar char="ü"/>
            </a:pPr>
            <a:r>
              <a:rPr lang="en-US" sz="2800" b="1" spc="197" dirty="0">
                <a:solidFill>
                  <a:srgbClr val="231F20"/>
                </a:solidFill>
                <a:latin typeface="DM Sans"/>
              </a:rPr>
              <a:t>The implementation of data standardization and normalization techniques resulted in a clean and uniform City column.​</a:t>
            </a:r>
          </a:p>
          <a:p>
            <a:pPr marL="457200" indent="-457200" algn="l" rtl="0" fontAlgn="base">
              <a:buFont typeface="Wingdings" panose="05000000000000000000" pitchFamily="2" charset="2"/>
              <a:buChar char="ü"/>
            </a:pPr>
            <a:endParaRPr lang="en-US" sz="2800" b="1" spc="197" dirty="0">
              <a:solidFill>
                <a:srgbClr val="231F20"/>
              </a:solidFill>
              <a:latin typeface="DM Sans"/>
            </a:endParaRPr>
          </a:p>
          <a:p>
            <a:pPr marL="457200" indent="-457200" algn="l" rtl="0" fontAlgn="base">
              <a:buFont typeface="Wingdings" panose="05000000000000000000" pitchFamily="2" charset="2"/>
              <a:buChar char="ü"/>
            </a:pPr>
            <a:r>
              <a:rPr lang="en-US" sz="2800" b="1" spc="197" dirty="0">
                <a:solidFill>
                  <a:srgbClr val="231F20"/>
                </a:solidFill>
                <a:latin typeface="DM Sans"/>
              </a:rPr>
              <a:t>To mitigate the impact of null values, we employed advanced imputation strategies.​</a:t>
            </a:r>
          </a:p>
          <a:p>
            <a:pPr marL="457200" indent="-457200" algn="l" rtl="0" fontAlgn="base">
              <a:buFont typeface="Wingdings" panose="05000000000000000000" pitchFamily="2" charset="2"/>
              <a:buChar char="ü"/>
            </a:pPr>
            <a:endParaRPr lang="en-US" sz="2800" b="1" spc="197" dirty="0">
              <a:solidFill>
                <a:srgbClr val="231F20"/>
              </a:solidFill>
              <a:latin typeface="DM Sans"/>
            </a:endParaRPr>
          </a:p>
          <a:p>
            <a:pPr marL="457200" indent="-457200" algn="l" rtl="0" fontAlgn="base">
              <a:buFont typeface="Wingdings" panose="05000000000000000000" pitchFamily="2" charset="2"/>
              <a:buChar char="ü"/>
            </a:pPr>
            <a:r>
              <a:rPr lang="en-US" sz="2800" b="1" spc="197" dirty="0">
                <a:solidFill>
                  <a:srgbClr val="231F20"/>
                </a:solidFill>
                <a:latin typeface="DM Sans"/>
              </a:rPr>
              <a:t>The City column contained a significant number of entries labeled as "Other,“ were not considered and was excluded from Insights.​</a:t>
            </a:r>
          </a:p>
          <a:p>
            <a:pPr marL="457200" indent="-457200" algn="l" rtl="0" fontAlgn="base">
              <a:buFont typeface="Wingdings" panose="05000000000000000000" pitchFamily="2" charset="2"/>
              <a:buChar char="ü"/>
            </a:pPr>
            <a:endParaRPr lang="en-US" sz="2800" b="1" spc="197" dirty="0">
              <a:solidFill>
                <a:srgbClr val="231F20"/>
              </a:solidFill>
              <a:latin typeface="DM Sans"/>
            </a:endParaRPr>
          </a:p>
          <a:p>
            <a:pPr marL="457200" indent="-457200" algn="l" rtl="0" fontAlgn="base">
              <a:buFont typeface="Wingdings" panose="05000000000000000000" pitchFamily="2" charset="2"/>
              <a:buChar char="ü"/>
            </a:pPr>
            <a:r>
              <a:rPr lang="en-US" sz="2800" b="1" spc="197" dirty="0">
                <a:solidFill>
                  <a:srgbClr val="231F20"/>
                </a:solidFill>
                <a:latin typeface="DM Sans"/>
              </a:rPr>
              <a:t>With the dedicated skills dataset, we applied normalization techniques to ensure consistency and standardization of skill entries.​</a:t>
            </a:r>
          </a:p>
          <a:p>
            <a:pPr marL="457200" indent="-457200" algn="l" rtl="0" fontAlgn="base">
              <a:buFont typeface="Wingdings" panose="05000000000000000000" pitchFamily="2" charset="2"/>
              <a:buChar char="ü"/>
            </a:pPr>
            <a:endParaRPr lang="en-US" sz="2800" b="1" spc="197" dirty="0">
              <a:solidFill>
                <a:srgbClr val="231F20"/>
              </a:solidFill>
              <a:latin typeface="DM Sans"/>
            </a:endParaRPr>
          </a:p>
          <a:p>
            <a:pPr marL="457200" indent="-457200" algn="l" rtl="0" fontAlgn="base">
              <a:buFont typeface="Wingdings" panose="05000000000000000000" pitchFamily="2" charset="2"/>
              <a:buChar char="ü"/>
            </a:pPr>
            <a:r>
              <a:rPr lang="en-US" sz="2800" b="1" spc="197" dirty="0">
                <a:solidFill>
                  <a:srgbClr val="231F20"/>
                </a:solidFill>
                <a:latin typeface="DM Sans"/>
              </a:rPr>
              <a:t>To tackle the challenge posed by multiple opportunity-related columns having a significant number of null values, we initially separated the dataset and we opted for a selective deletion approach.​</a:t>
            </a:r>
          </a:p>
        </p:txBody>
      </p:sp>
      <p:pic>
        <p:nvPicPr>
          <p:cNvPr id="7" name="Picture 2" descr="A white circle with purple and orange text&#10;&#10;Description automatically generated">
            <a:extLst>
              <a:ext uri="{FF2B5EF4-FFF2-40B4-BE49-F238E27FC236}">
                <a16:creationId xmlns:a16="http://schemas.microsoft.com/office/drawing/2014/main" id="{FE2FC443-8A04-54CD-FBCE-C86322084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0" y="247196"/>
            <a:ext cx="1520478" cy="15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CFACA-8611-49FE-A757-DB878EB89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16BDFEA-4DD3-A5D8-B870-66D1B5ABB558}"/>
              </a:ext>
            </a:extLst>
          </p:cNvPr>
          <p:cNvSpPr/>
          <p:nvPr/>
        </p:nvSpPr>
        <p:spPr>
          <a:xfrm>
            <a:off x="609096" y="2314875"/>
            <a:ext cx="11308277" cy="7376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127E2F1-663D-4C3A-85E9-E897880661A9}"/>
              </a:ext>
            </a:extLst>
          </p:cNvPr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A6CA60-91E1-642D-8DDF-AAAA2F28E35B}"/>
              </a:ext>
            </a:extLst>
          </p:cNvPr>
          <p:cNvSpPr/>
          <p:nvPr/>
        </p:nvSpPr>
        <p:spPr>
          <a:xfrm>
            <a:off x="609096" y="2229143"/>
            <a:ext cx="11300275" cy="7647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77126E-063F-117A-7E61-AE8F68240B7A}"/>
              </a:ext>
            </a:extLst>
          </p:cNvPr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1D289CB-CD5D-6DC1-FC87-53290780CFFF}"/>
              </a:ext>
            </a:extLst>
          </p:cNvPr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72E6E1-8CD6-B043-867A-0F06D6DB88C3}"/>
              </a:ext>
            </a:extLst>
          </p:cNvPr>
          <p:cNvGrpSpPr/>
          <p:nvPr/>
        </p:nvGrpSpPr>
        <p:grpSpPr>
          <a:xfrm>
            <a:off x="-762000" y="0"/>
            <a:ext cx="19062043" cy="10287000"/>
            <a:chOff x="-774042" y="28036"/>
            <a:chExt cx="19062043" cy="10287000"/>
          </a:xfrm>
        </p:grpSpPr>
        <p:sp>
          <p:nvSpPr>
            <p:cNvPr id="2" name="Freeform 2">
              <a:extLst>
                <a:ext uri="{FF2B5EF4-FFF2-40B4-BE49-F238E27FC236}">
                  <a16:creationId xmlns:a16="http://schemas.microsoft.com/office/drawing/2014/main" id="{27E1E9B6-9917-0FBD-F7F6-1E720737AE4F}"/>
                </a:ext>
              </a:extLst>
            </p:cNvPr>
            <p:cNvSpPr/>
            <p:nvPr/>
          </p:nvSpPr>
          <p:spPr>
            <a:xfrm flipH="1" flipV="1">
              <a:off x="0" y="28036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87000"/>
                  </a:lnTo>
                  <a:close/>
                </a:path>
              </a:pathLst>
            </a:custGeom>
            <a:blipFill>
              <a:blip r:embed="rId8"/>
              <a:stretch>
                <a:fillRect t="-38888" b="-38888"/>
              </a:stretch>
            </a:blipFill>
          </p:spPr>
          <p:txBody>
            <a:bodyPr/>
            <a:lstStyle/>
            <a:p>
              <a:endParaRPr lang="en-AS" dirty="0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C5F7EE6D-BFB2-F630-6E09-B56640ADE120}"/>
                </a:ext>
              </a:extLst>
            </p:cNvPr>
            <p:cNvSpPr/>
            <p:nvPr/>
          </p:nvSpPr>
          <p:spPr>
            <a:xfrm>
              <a:off x="14479723" y="28036"/>
              <a:ext cx="3808278" cy="2953711"/>
            </a:xfrm>
            <a:custGeom>
              <a:avLst/>
              <a:gdLst/>
              <a:ahLst/>
              <a:cxnLst/>
              <a:rect l="l" t="t" r="r" b="b"/>
              <a:pathLst>
                <a:path w="7616557" h="7815497">
                  <a:moveTo>
                    <a:pt x="0" y="0"/>
                  </a:moveTo>
                  <a:lnTo>
                    <a:pt x="7616556" y="0"/>
                  </a:lnTo>
                  <a:lnTo>
                    <a:pt x="7616556" y="7815497"/>
                  </a:lnTo>
                  <a:lnTo>
                    <a:pt x="0" y="78154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t="-164599" r="-100000"/>
              </a:stretch>
            </a:blipFill>
          </p:spPr>
          <p:txBody>
            <a:bodyPr/>
            <a:lstStyle/>
            <a:p>
              <a:endParaRPr lang="en-A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4DFD1A19-E67A-FE9B-D8BC-F9C4A86BAE64}"/>
                </a:ext>
              </a:extLst>
            </p:cNvPr>
            <p:cNvSpPr/>
            <p:nvPr/>
          </p:nvSpPr>
          <p:spPr>
            <a:xfrm rot="17423636">
              <a:off x="250546" y="6197723"/>
              <a:ext cx="3054215" cy="5103391"/>
            </a:xfrm>
            <a:custGeom>
              <a:avLst/>
              <a:gdLst/>
              <a:ahLst/>
              <a:cxnLst/>
              <a:rect l="l" t="t" r="r" b="b"/>
              <a:pathLst>
                <a:path w="7616557" h="7815497">
                  <a:moveTo>
                    <a:pt x="0" y="0"/>
                  </a:moveTo>
                  <a:lnTo>
                    <a:pt x="7616556" y="0"/>
                  </a:lnTo>
                  <a:lnTo>
                    <a:pt x="7616556" y="7815496"/>
                  </a:lnTo>
                  <a:lnTo>
                    <a:pt x="0" y="78154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150179" t="-53143" r="801" b="1"/>
              </a:stretch>
            </a:blipFill>
          </p:spPr>
          <p:txBody>
            <a:bodyPr/>
            <a:lstStyle/>
            <a:p>
              <a:endParaRPr lang="en-AS"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7F32C622-E4C1-C7BF-37B7-8C166D0CA842}"/>
              </a:ext>
            </a:extLst>
          </p:cNvPr>
          <p:cNvSpPr txBox="1"/>
          <p:nvPr/>
        </p:nvSpPr>
        <p:spPr>
          <a:xfrm>
            <a:off x="564123" y="2445547"/>
            <a:ext cx="11249487" cy="7696979"/>
          </a:xfrm>
          <a:prstGeom prst="rect">
            <a:avLst/>
          </a:prstGeom>
          <a:solidFill>
            <a:srgbClr val="F2F4F5"/>
          </a:solidFill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197" err="1">
                <a:solidFill>
                  <a:srgbClr val="231F20"/>
                </a:solidFill>
                <a:latin typeface="DM Sans"/>
              </a:rPr>
              <a:t>Excelerate</a:t>
            </a:r>
            <a:r>
              <a:rPr lang="en-US" sz="2800" b="1" spc="197">
                <a:solidFill>
                  <a:srgbClr val="231F20"/>
                </a:solidFill>
                <a:latin typeface="DM Sans"/>
              </a:rPr>
              <a:t> Achieves a Conversion Rate of 41.8%, Converts 27.5k Platform Sign-Ups into 11.5k Active Opportunity Participants.</a:t>
            </a:r>
          </a:p>
          <a:p>
            <a:pPr marL="342900" indent="-342900">
              <a:buFont typeface="Wingdings"/>
              <a:buChar char="Ø"/>
            </a:pPr>
            <a:endParaRPr lang="en-US" sz="2800" b="1" spc="197">
              <a:solidFill>
                <a:srgbClr val="231F20"/>
              </a:solidFill>
              <a:latin typeface="DM Sans"/>
            </a:endParaRPr>
          </a:p>
          <a:p>
            <a:pPr marL="342900" indent="-342900">
              <a:buFont typeface="Wingdings"/>
              <a:buChar char="Ø"/>
            </a:pPr>
            <a:r>
              <a:rPr lang="en-US" sz="2800" b="1" spc="197">
                <a:solidFill>
                  <a:srgbClr val="231F20"/>
                </a:solidFill>
                <a:latin typeface="DM Sans"/>
              </a:rPr>
              <a:t>India leads in total number of sign-ups on platform </a:t>
            </a:r>
            <a:r>
              <a:rPr lang="en-US" sz="2800" b="1" spc="197" err="1">
                <a:solidFill>
                  <a:srgbClr val="231F20"/>
                </a:solidFill>
                <a:latin typeface="DM Sans"/>
              </a:rPr>
              <a:t>i.e</a:t>
            </a:r>
            <a:r>
              <a:rPr lang="en-US" sz="2800" b="1" spc="197">
                <a:solidFill>
                  <a:srgbClr val="231F20"/>
                </a:solidFill>
                <a:latin typeface="DM Sans"/>
              </a:rPr>
              <a:t> : 11,888,while Saint Louis stands out as the city in the </a:t>
            </a:r>
          </a:p>
          <a:p>
            <a:r>
              <a:rPr lang="en-US" sz="2800" b="1" spc="197">
                <a:solidFill>
                  <a:srgbClr val="231F20"/>
                </a:solidFill>
                <a:latin typeface="DM Sans"/>
              </a:rPr>
              <a:t>   United States with most number of signups on                     platform </a:t>
            </a:r>
            <a:r>
              <a:rPr lang="en-US" sz="2800" b="1" spc="197" err="1">
                <a:solidFill>
                  <a:srgbClr val="231F20"/>
                </a:solidFill>
                <a:latin typeface="DM Sans"/>
              </a:rPr>
              <a:t>i.e</a:t>
            </a:r>
            <a:r>
              <a:rPr lang="en-US" sz="2800" b="1" spc="197">
                <a:solidFill>
                  <a:srgbClr val="231F20"/>
                </a:solidFill>
                <a:latin typeface="DM Sans"/>
              </a:rPr>
              <a:t> :913.</a:t>
            </a:r>
            <a:endParaRPr lang="en-US" b="1">
              <a:cs typeface="Calibri"/>
            </a:endParaRPr>
          </a:p>
          <a:p>
            <a:pPr marL="342900" indent="-342900">
              <a:buFont typeface="Wingdings"/>
              <a:buChar char="Ø"/>
            </a:pPr>
            <a:endParaRPr lang="en-US" sz="2800" b="1" spc="197">
              <a:solidFill>
                <a:srgbClr val="231F20"/>
              </a:solidFill>
              <a:latin typeface="DM Sans"/>
            </a:endParaRPr>
          </a:p>
          <a:p>
            <a:pPr marL="342900" indent="-342900">
              <a:buFont typeface="Wingdings"/>
              <a:buChar char="Ø"/>
            </a:pPr>
            <a:r>
              <a:rPr lang="en-US" sz="2800" b="1" spc="197">
                <a:solidFill>
                  <a:srgbClr val="231F20"/>
                </a:solidFill>
                <a:latin typeface="DM Sans"/>
              </a:rPr>
              <a:t>Data Visualization Opportunity has garnered the highest total sign-ups, totaling 5686, and also boasts the </a:t>
            </a:r>
          </a:p>
          <a:p>
            <a:r>
              <a:rPr lang="en-US" sz="2800" b="1" spc="197">
                <a:solidFill>
                  <a:srgbClr val="231F20"/>
                </a:solidFill>
                <a:latin typeface="DM Sans"/>
              </a:rPr>
              <a:t>   highest completion count, reaching 295.</a:t>
            </a:r>
            <a:endParaRPr lang="en-US" b="1">
              <a:cs typeface="Calibri"/>
            </a:endParaRPr>
          </a:p>
          <a:p>
            <a:endParaRPr lang="en-US" sz="2800" b="1" spc="197">
              <a:solidFill>
                <a:srgbClr val="231F20"/>
              </a:solidFill>
              <a:latin typeface="DM Sans"/>
            </a:endParaRPr>
          </a:p>
          <a:p>
            <a:pPr marL="342900" indent="-342900">
              <a:buFont typeface="Wingdings"/>
              <a:buChar char="Ø"/>
            </a:pPr>
            <a:r>
              <a:rPr lang="en-US" sz="2800" b="1" spc="197">
                <a:solidFill>
                  <a:srgbClr val="231F20"/>
                </a:solidFill>
                <a:latin typeface="DM Sans"/>
              </a:rPr>
              <a:t>57.1% of students who successfully completed opportunities were male, while 42.6% were female, </a:t>
            </a:r>
            <a:endParaRPr lang="en-US" b="1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800" b="1" spc="197">
                <a:solidFill>
                  <a:srgbClr val="231F20"/>
                </a:solidFill>
                <a:latin typeface="DM Sans"/>
              </a:rPr>
              <a:t>   with the remaining categorized as other.</a:t>
            </a:r>
            <a:endParaRPr lang="en-US" b="1">
              <a:cs typeface="Calibri"/>
            </a:endParaRPr>
          </a:p>
          <a:p>
            <a:pPr marL="342900" indent="-342900">
              <a:lnSpc>
                <a:spcPts val="2774"/>
              </a:lnSpc>
              <a:spcBef>
                <a:spcPct val="0"/>
              </a:spcBef>
              <a:buFont typeface="Wingdings"/>
              <a:buChar char="Ø"/>
            </a:pPr>
            <a:endParaRPr lang="en-US" sz="2800" b="1" spc="197">
              <a:solidFill>
                <a:srgbClr val="000000"/>
              </a:solidFill>
              <a:latin typeface="DM Sans"/>
              <a:cs typeface="Segoe UI"/>
            </a:endParaRPr>
          </a:p>
        </p:txBody>
      </p:sp>
      <p:pic>
        <p:nvPicPr>
          <p:cNvPr id="26" name="Picture 2" descr="A white circle with purple and orange text&#10;&#10;Description automatically generated">
            <a:extLst>
              <a:ext uri="{FF2B5EF4-FFF2-40B4-BE49-F238E27FC236}">
                <a16:creationId xmlns:a16="http://schemas.microsoft.com/office/drawing/2014/main" id="{8D8DC526-C008-5A90-B44E-8F09F0BC1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5582" y="226883"/>
            <a:ext cx="1520478" cy="15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410C972B-67D2-EA86-506E-6EE12BF278F8}"/>
              </a:ext>
            </a:extLst>
          </p:cNvPr>
          <p:cNvSpPr txBox="1"/>
          <p:nvPr/>
        </p:nvSpPr>
        <p:spPr>
          <a:xfrm>
            <a:off x="1117752" y="596115"/>
            <a:ext cx="15091814" cy="11512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857250" indent="-857250" algn="ctr">
              <a:lnSpc>
                <a:spcPts val="9587"/>
              </a:lnSpc>
              <a:buFont typeface="Wingdings" panose="05000000000000000000" pitchFamily="2" charset="2"/>
              <a:buChar char="Ø"/>
            </a:pPr>
            <a:r>
              <a:rPr lang="en-US" sz="6900" b="1" u="sng" spc="368" dirty="0">
                <a:solidFill>
                  <a:srgbClr val="231F20"/>
                </a:solidFill>
                <a:highlight>
                  <a:srgbClr val="F2F4F5"/>
                </a:highlight>
                <a:latin typeface="Oswald Bold"/>
              </a:rPr>
              <a:t>Insights Derived</a:t>
            </a: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5EC309-AA4F-5625-661D-AD232A59684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60085"/>
          <a:stretch/>
        </p:blipFill>
        <p:spPr>
          <a:xfrm>
            <a:off x="12102664" y="2480765"/>
            <a:ext cx="4910032" cy="11512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9" name="Picture 18" descr="A screenshot of a phone&#10;&#10;Description automatically generated">
            <a:extLst>
              <a:ext uri="{FF2B5EF4-FFF2-40B4-BE49-F238E27FC236}">
                <a16:creationId xmlns:a16="http://schemas.microsoft.com/office/drawing/2014/main" id="{3F6A9197-AC31-E9A0-DBBC-5191609073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10125" y="4121739"/>
            <a:ext cx="3030209" cy="1320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 descr="A screenshot of a phone&#10;&#10;Description automatically generated">
            <a:extLst>
              <a:ext uri="{FF2B5EF4-FFF2-40B4-BE49-F238E27FC236}">
                <a16:creationId xmlns:a16="http://schemas.microsoft.com/office/drawing/2014/main" id="{23A4B471-E71A-A441-5B69-1672758B5A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281014" y="4121739"/>
            <a:ext cx="2878348" cy="1343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 descr="A graph with text and numbers&#10;&#10;Description automatically generated">
            <a:extLst>
              <a:ext uri="{FF2B5EF4-FFF2-40B4-BE49-F238E27FC236}">
                <a16:creationId xmlns:a16="http://schemas.microsoft.com/office/drawing/2014/main" id="{AE315749-70D6-865D-8DF9-DBE183AC80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168715" y="5834483"/>
            <a:ext cx="2689964" cy="1695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close up of a screen&#10;&#10;Description automatically generated">
            <a:extLst>
              <a:ext uri="{FF2B5EF4-FFF2-40B4-BE49-F238E27FC236}">
                <a16:creationId xmlns:a16="http://schemas.microsoft.com/office/drawing/2014/main" id="{1DD4F2D9-96D4-CD3E-0B37-D0BE01BC1A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980779" y="6357895"/>
            <a:ext cx="3030209" cy="981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623B82-E5F6-2A4B-E97B-0C16D071353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578303" y="7931771"/>
            <a:ext cx="3219572" cy="2135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5546D0A3-2ECB-A294-1666-65D244914532}"/>
              </a:ext>
            </a:extLst>
          </p:cNvPr>
          <p:cNvSpPr/>
          <p:nvPr/>
        </p:nvSpPr>
        <p:spPr>
          <a:xfrm>
            <a:off x="10728203" y="3376981"/>
            <a:ext cx="1246476" cy="20858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B0BCEEE-6246-BB61-9F9A-3FF0C0242A8B}"/>
              </a:ext>
            </a:extLst>
          </p:cNvPr>
          <p:cNvSpPr/>
          <p:nvPr/>
        </p:nvSpPr>
        <p:spPr>
          <a:xfrm>
            <a:off x="10606975" y="8704715"/>
            <a:ext cx="1369543" cy="20858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20BF745-2D26-B694-6511-38C717E6AC88}"/>
              </a:ext>
            </a:extLst>
          </p:cNvPr>
          <p:cNvSpPr/>
          <p:nvPr/>
        </p:nvSpPr>
        <p:spPr>
          <a:xfrm>
            <a:off x="10751345" y="7042490"/>
            <a:ext cx="1223901" cy="20858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880DF1A-031A-FC2B-C972-C9EF00A5566A}"/>
              </a:ext>
            </a:extLst>
          </p:cNvPr>
          <p:cNvSpPr/>
          <p:nvPr/>
        </p:nvSpPr>
        <p:spPr>
          <a:xfrm>
            <a:off x="10751345" y="4934911"/>
            <a:ext cx="1246476" cy="20858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58120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3CFACA-8611-49FE-A757-DB878EB89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16BDFEA-4DD3-A5D8-B870-66D1B5ABB558}"/>
              </a:ext>
            </a:extLst>
          </p:cNvPr>
          <p:cNvSpPr/>
          <p:nvPr/>
        </p:nvSpPr>
        <p:spPr>
          <a:xfrm>
            <a:off x="609096" y="2314875"/>
            <a:ext cx="11308277" cy="7376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127E2F1-663D-4C3A-85E9-E897880661A9}"/>
              </a:ext>
            </a:extLst>
          </p:cNvPr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A6CA60-91E1-642D-8DDF-AAAA2F28E35B}"/>
              </a:ext>
            </a:extLst>
          </p:cNvPr>
          <p:cNvSpPr/>
          <p:nvPr/>
        </p:nvSpPr>
        <p:spPr>
          <a:xfrm>
            <a:off x="609096" y="2229143"/>
            <a:ext cx="11300275" cy="7647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77126E-063F-117A-7E61-AE8F68240B7A}"/>
              </a:ext>
            </a:extLst>
          </p:cNvPr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1D289CB-CD5D-6DC1-FC87-53290780CFFF}"/>
              </a:ext>
            </a:extLst>
          </p:cNvPr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72E6E1-8CD6-B043-867A-0F06D6DB88C3}"/>
              </a:ext>
            </a:extLst>
          </p:cNvPr>
          <p:cNvGrpSpPr/>
          <p:nvPr/>
        </p:nvGrpSpPr>
        <p:grpSpPr>
          <a:xfrm>
            <a:off x="-762000" y="0"/>
            <a:ext cx="19062043" cy="10287000"/>
            <a:chOff x="-774042" y="28036"/>
            <a:chExt cx="19062043" cy="10287000"/>
          </a:xfrm>
        </p:grpSpPr>
        <p:sp>
          <p:nvSpPr>
            <p:cNvPr id="2" name="Freeform 2">
              <a:extLst>
                <a:ext uri="{FF2B5EF4-FFF2-40B4-BE49-F238E27FC236}">
                  <a16:creationId xmlns:a16="http://schemas.microsoft.com/office/drawing/2014/main" id="{27E1E9B6-9917-0FBD-F7F6-1E720737AE4F}"/>
                </a:ext>
              </a:extLst>
            </p:cNvPr>
            <p:cNvSpPr/>
            <p:nvPr/>
          </p:nvSpPr>
          <p:spPr>
            <a:xfrm flipH="1" flipV="1">
              <a:off x="0" y="28036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87000"/>
                  </a:lnTo>
                  <a:close/>
                </a:path>
              </a:pathLst>
            </a:custGeom>
            <a:blipFill>
              <a:blip r:embed="rId8"/>
              <a:stretch>
                <a:fillRect t="-38888" b="-38888"/>
              </a:stretch>
            </a:blipFill>
          </p:spPr>
          <p:txBody>
            <a:bodyPr/>
            <a:lstStyle/>
            <a:p>
              <a:endParaRPr lang="en-A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C5F7EE6D-BFB2-F630-6E09-B56640ADE120}"/>
                </a:ext>
              </a:extLst>
            </p:cNvPr>
            <p:cNvSpPr/>
            <p:nvPr/>
          </p:nvSpPr>
          <p:spPr>
            <a:xfrm>
              <a:off x="14479723" y="28036"/>
              <a:ext cx="3808278" cy="2953711"/>
            </a:xfrm>
            <a:custGeom>
              <a:avLst/>
              <a:gdLst/>
              <a:ahLst/>
              <a:cxnLst/>
              <a:rect l="l" t="t" r="r" b="b"/>
              <a:pathLst>
                <a:path w="7616557" h="7815497">
                  <a:moveTo>
                    <a:pt x="0" y="0"/>
                  </a:moveTo>
                  <a:lnTo>
                    <a:pt x="7616556" y="0"/>
                  </a:lnTo>
                  <a:lnTo>
                    <a:pt x="7616556" y="7815497"/>
                  </a:lnTo>
                  <a:lnTo>
                    <a:pt x="0" y="78154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t="-164599" r="-100000"/>
              </a:stretch>
            </a:blipFill>
          </p:spPr>
          <p:txBody>
            <a:bodyPr/>
            <a:lstStyle/>
            <a:p>
              <a:endParaRPr lang="en-A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4DFD1A19-E67A-FE9B-D8BC-F9C4A86BAE64}"/>
                </a:ext>
              </a:extLst>
            </p:cNvPr>
            <p:cNvSpPr/>
            <p:nvPr/>
          </p:nvSpPr>
          <p:spPr>
            <a:xfrm rot="17423636">
              <a:off x="250546" y="6197723"/>
              <a:ext cx="3054215" cy="5103391"/>
            </a:xfrm>
            <a:custGeom>
              <a:avLst/>
              <a:gdLst/>
              <a:ahLst/>
              <a:cxnLst/>
              <a:rect l="l" t="t" r="r" b="b"/>
              <a:pathLst>
                <a:path w="7616557" h="7815497">
                  <a:moveTo>
                    <a:pt x="0" y="0"/>
                  </a:moveTo>
                  <a:lnTo>
                    <a:pt x="7616556" y="0"/>
                  </a:lnTo>
                  <a:lnTo>
                    <a:pt x="7616556" y="7815496"/>
                  </a:lnTo>
                  <a:lnTo>
                    <a:pt x="0" y="78154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150179" t="-53143" r="801" b="1"/>
              </a:stretch>
            </a:blipFill>
          </p:spPr>
          <p:txBody>
            <a:bodyPr/>
            <a:lstStyle/>
            <a:p>
              <a:endParaRPr lang="en-AS"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7F32C622-E4C1-C7BF-37B7-8C166D0CA842}"/>
              </a:ext>
            </a:extLst>
          </p:cNvPr>
          <p:cNvSpPr txBox="1"/>
          <p:nvPr/>
        </p:nvSpPr>
        <p:spPr>
          <a:xfrm>
            <a:off x="752211" y="2836193"/>
            <a:ext cx="11802517" cy="6463308"/>
          </a:xfrm>
          <a:prstGeom prst="rect">
            <a:avLst/>
          </a:prstGeom>
          <a:solidFill>
            <a:srgbClr val="F2F4F5"/>
          </a:solidFill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197" dirty="0">
                <a:solidFill>
                  <a:srgbClr val="231F20"/>
                </a:solidFill>
                <a:latin typeface="DM Sans"/>
              </a:rPr>
              <a:t>Opportunity Completion Reflects Academic Diversity, with 39.2% Undergraduates and 38.5% Graduate Students.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spc="197" dirty="0">
              <a:solidFill>
                <a:srgbClr val="231F20"/>
              </a:solidFill>
              <a:latin typeface="DM Sans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spc="197" dirty="0">
              <a:solidFill>
                <a:srgbClr val="231F20"/>
              </a:solidFill>
              <a:latin typeface="DM Sans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spc="197" dirty="0">
              <a:solidFill>
                <a:srgbClr val="231F20"/>
              </a:solidFill>
              <a:latin typeface="DM Sans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spc="197" dirty="0">
              <a:solidFill>
                <a:srgbClr val="231F20"/>
              </a:solidFill>
              <a:latin typeface="DM Sans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197" dirty="0">
                <a:solidFill>
                  <a:srgbClr val="231F20"/>
                </a:solidFill>
                <a:latin typeface="DM Sans"/>
              </a:rPr>
              <a:t>Predominant Skill Gained by Opportunity Completers is Critical Thinking.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spc="197" dirty="0">
              <a:solidFill>
                <a:srgbClr val="231F20"/>
              </a:solidFill>
              <a:latin typeface="DM Sans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spc="197" dirty="0">
              <a:solidFill>
                <a:srgbClr val="231F20"/>
              </a:solidFill>
              <a:latin typeface="DM Sans"/>
            </a:endParaRPr>
          </a:p>
          <a:p>
            <a:endParaRPr lang="en-US" sz="2800" b="1" spc="197" dirty="0">
              <a:solidFill>
                <a:srgbClr val="231F20"/>
              </a:solidFill>
              <a:latin typeface="DM Sans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197" dirty="0">
                <a:solidFill>
                  <a:srgbClr val="231F20"/>
                </a:solidFill>
                <a:latin typeface="DM Sans"/>
              </a:rPr>
              <a:t>Data Visualization Opportunity Leads with the Highest Rewards Awarded </a:t>
            </a:r>
            <a:r>
              <a:rPr lang="en-US" sz="2800" b="1" spc="197" dirty="0" err="1">
                <a:solidFill>
                  <a:srgbClr val="231F20"/>
                </a:solidFill>
                <a:latin typeface="DM Sans"/>
              </a:rPr>
              <a:t>i.e</a:t>
            </a:r>
            <a:r>
              <a:rPr lang="en-US" sz="2800" b="1" spc="197" dirty="0">
                <a:solidFill>
                  <a:srgbClr val="231F20"/>
                </a:solidFill>
                <a:latin typeface="DM Sans"/>
              </a:rPr>
              <a:t> 941,000 , Contributing to a Total of 2,723,360 Across All Opportunities.</a:t>
            </a:r>
          </a:p>
        </p:txBody>
      </p:sp>
      <p:pic>
        <p:nvPicPr>
          <p:cNvPr id="26" name="Picture 2" descr="A white circle with purple and orange text&#10;&#10;Description automatically generated">
            <a:extLst>
              <a:ext uri="{FF2B5EF4-FFF2-40B4-BE49-F238E27FC236}">
                <a16:creationId xmlns:a16="http://schemas.microsoft.com/office/drawing/2014/main" id="{8D8DC526-C008-5A90-B44E-8F09F0BC1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037" y="348689"/>
            <a:ext cx="1520478" cy="15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410C972B-67D2-EA86-506E-6EE12BF278F8}"/>
              </a:ext>
            </a:extLst>
          </p:cNvPr>
          <p:cNvSpPr txBox="1"/>
          <p:nvPr/>
        </p:nvSpPr>
        <p:spPr>
          <a:xfrm>
            <a:off x="1117752" y="596115"/>
            <a:ext cx="15091814" cy="11512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857250" indent="-857250" algn="ctr">
              <a:lnSpc>
                <a:spcPts val="9587"/>
              </a:lnSpc>
              <a:buFont typeface="Wingdings" panose="05000000000000000000" pitchFamily="2" charset="2"/>
              <a:buChar char="Ø"/>
            </a:pPr>
            <a:r>
              <a:rPr lang="en-US" sz="6900" b="1" u="sng" spc="368">
                <a:solidFill>
                  <a:srgbClr val="231F20"/>
                </a:solidFill>
                <a:highlight>
                  <a:srgbClr val="F2F4F5"/>
                </a:highlight>
                <a:latin typeface="Oswald Bold"/>
              </a:rPr>
              <a:t>Insights Derived</a:t>
            </a:r>
            <a:endParaRPr lang="en-US" b="1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73933C61-F465-1AA0-6162-5F6B553E9C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61259" y="2462913"/>
            <a:ext cx="4973796" cy="2639602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4F95D56-40BD-FC89-9B75-FB8FEA1C0394}"/>
              </a:ext>
            </a:extLst>
          </p:cNvPr>
          <p:cNvSpPr/>
          <p:nvPr/>
        </p:nvSpPr>
        <p:spPr>
          <a:xfrm>
            <a:off x="11235368" y="3767882"/>
            <a:ext cx="1246476" cy="20858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8FBCC79-2E61-4C3D-BBF6-547241F59806}"/>
              </a:ext>
            </a:extLst>
          </p:cNvPr>
          <p:cNvSpPr/>
          <p:nvPr/>
        </p:nvSpPr>
        <p:spPr>
          <a:xfrm>
            <a:off x="11182172" y="6447042"/>
            <a:ext cx="1246476" cy="20858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5E18BB-2E6B-EE55-7A80-2BF26F590242}"/>
              </a:ext>
            </a:extLst>
          </p:cNvPr>
          <p:cNvSpPr/>
          <p:nvPr/>
        </p:nvSpPr>
        <p:spPr>
          <a:xfrm>
            <a:off x="11235368" y="9035674"/>
            <a:ext cx="1246476" cy="20858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pic>
        <p:nvPicPr>
          <p:cNvPr id="6" name="Picture 5" descr="A white and orange rectangular object&#10;&#10;Description automatically generated">
            <a:extLst>
              <a:ext uri="{FF2B5EF4-FFF2-40B4-BE49-F238E27FC236}">
                <a16:creationId xmlns:a16="http://schemas.microsoft.com/office/drawing/2014/main" id="{E141AADA-F8B3-8F17-A5C3-9BCEB21FF1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761259" y="5753510"/>
            <a:ext cx="5153171" cy="129457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C67B592-B363-33D7-41E6-CB124F448D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683298" y="7674958"/>
            <a:ext cx="5275282" cy="209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0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DA17D-E27F-3225-96B5-037925E59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EE7741AA-C1DA-AC0F-4111-1EFCC62148D1}"/>
              </a:ext>
            </a:extLst>
          </p:cNvPr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5637B7F9-BFB2-F05C-6EDF-FBAECEB0486C}"/>
              </a:ext>
            </a:extLst>
          </p:cNvPr>
          <p:cNvSpPr/>
          <p:nvPr/>
        </p:nvSpPr>
        <p:spPr>
          <a:xfrm flipH="1" flipV="1">
            <a:off x="-1" y="-265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4"/>
            <a:stretch>
              <a:fillRect t="-38888" b="-38888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28402EA-DC97-661A-C7A1-62A940427231}"/>
              </a:ext>
            </a:extLst>
          </p:cNvPr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1F80A8AF-F830-3610-5840-C4403D0F12AD}"/>
              </a:ext>
            </a:extLst>
          </p:cNvPr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F8AB120D-F3D5-E91A-9216-A53F3355EA24}"/>
              </a:ext>
            </a:extLst>
          </p:cNvPr>
          <p:cNvSpPr/>
          <p:nvPr/>
        </p:nvSpPr>
        <p:spPr>
          <a:xfrm>
            <a:off x="14479722" y="-2653"/>
            <a:ext cx="3808277" cy="2984400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t="-161878" r="-100000"/>
            </a:stretch>
          </a:blipFill>
        </p:spPr>
        <p:txBody>
          <a:bodyPr/>
          <a:lstStyle/>
          <a:p>
            <a:endParaRPr lang="en-AS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13BD9A6C-9F49-75D2-9DDE-603E57A2C53D}"/>
              </a:ext>
            </a:extLst>
          </p:cNvPr>
          <p:cNvSpPr txBox="1"/>
          <p:nvPr/>
        </p:nvSpPr>
        <p:spPr>
          <a:xfrm>
            <a:off x="2742145" y="426964"/>
            <a:ext cx="12803708" cy="11320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857250" indent="-857250" algn="ctr">
              <a:lnSpc>
                <a:spcPts val="9587"/>
              </a:lnSpc>
              <a:buFont typeface="Wingdings" panose="05000000000000000000" pitchFamily="2" charset="2"/>
              <a:buChar char="Ø"/>
            </a:pPr>
            <a:r>
              <a:rPr lang="en-US" sz="6947" u="sng" spc="368">
                <a:solidFill>
                  <a:srgbClr val="231F20"/>
                </a:solidFill>
                <a:highlight>
                  <a:srgbClr val="F2F4F5"/>
                </a:highlight>
                <a:latin typeface="Oswald Bold"/>
              </a:rPr>
              <a:t>Addressing Key Questions​​</a:t>
            </a:r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8A870E0C-DC9D-CA3F-EE3D-B10A708BBC7C}"/>
              </a:ext>
            </a:extLst>
          </p:cNvPr>
          <p:cNvSpPr/>
          <p:nvPr/>
        </p:nvSpPr>
        <p:spPr>
          <a:xfrm rot="-4176364">
            <a:off x="290864" y="6282928"/>
            <a:ext cx="2966990" cy="5063934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153957" t="-54336" r="-2753"/>
            </a:stretch>
          </a:blipFill>
        </p:spPr>
        <p:txBody>
          <a:bodyPr/>
          <a:lstStyle/>
          <a:p>
            <a:endParaRPr lang="en-AS"/>
          </a:p>
        </p:txBody>
      </p:sp>
      <p:pic>
        <p:nvPicPr>
          <p:cNvPr id="26" name="Picture 2" descr="A white circle with purple and orange text&#10;&#10;Description automatically generated">
            <a:extLst>
              <a:ext uri="{FF2B5EF4-FFF2-40B4-BE49-F238E27FC236}">
                <a16:creationId xmlns:a16="http://schemas.microsoft.com/office/drawing/2014/main" id="{2E2BD44B-F41B-7D6D-7AF6-5BF117D25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400" y="222570"/>
            <a:ext cx="1520478" cy="15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C9ADD1B3-8E4C-6BF2-F6F2-7F9A174437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10551" y="1816139"/>
            <a:ext cx="5066581" cy="82482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D71B14-3EA0-DC2F-C2D6-983C07CA70F4}"/>
              </a:ext>
            </a:extLst>
          </p:cNvPr>
          <p:cNvSpPr/>
          <p:nvPr/>
        </p:nvSpPr>
        <p:spPr>
          <a:xfrm>
            <a:off x="1371600" y="2981747"/>
            <a:ext cx="10734715" cy="57431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6F2A4-BA72-7769-6FD7-4C9E8A5663AF}"/>
              </a:ext>
            </a:extLst>
          </p:cNvPr>
          <p:cNvSpPr txBox="1"/>
          <p:nvPr/>
        </p:nvSpPr>
        <p:spPr>
          <a:xfrm>
            <a:off x="1774359" y="3387623"/>
            <a:ext cx="10252842" cy="51090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sz="2800" b="1" spc="197" dirty="0">
                <a:solidFill>
                  <a:srgbClr val="231F20"/>
                </a:solidFill>
                <a:latin typeface="DM Sans"/>
              </a:rPr>
              <a:t> How many people are signed up on the platform, and how many of those have signed up for opportunities?​</a:t>
            </a:r>
          </a:p>
          <a:p>
            <a:pPr algn="l" rtl="0" fontAlgn="base">
              <a:buFont typeface="+mj-lt"/>
              <a:buAutoNum type="arabicPeriod"/>
            </a:pPr>
            <a:endParaRPr lang="en-US" sz="2800" b="1" spc="197" dirty="0">
              <a:solidFill>
                <a:srgbClr val="231F20"/>
              </a:solidFill>
              <a:latin typeface="DM Sans"/>
            </a:endParaRPr>
          </a:p>
          <a:p>
            <a:pPr algn="l" rtl="0" fontAlgn="base">
              <a:buFont typeface="+mj-lt"/>
              <a:buAutoNum type="arabicPeriod"/>
            </a:pPr>
            <a:endParaRPr lang="en-US" sz="2800" b="1" spc="197" dirty="0">
              <a:solidFill>
                <a:srgbClr val="231F20"/>
              </a:solidFill>
              <a:latin typeface="DM Sans"/>
            </a:endParaRPr>
          </a:p>
          <a:p>
            <a:pPr fontAlgn="base">
              <a:buFont typeface="+mj-lt"/>
              <a:buAutoNum type="arabicPeriod"/>
            </a:pPr>
            <a:r>
              <a:rPr lang="en-US" sz="2800" b="1" spc="197" dirty="0">
                <a:solidFill>
                  <a:srgbClr val="231F20"/>
                </a:solidFill>
                <a:latin typeface="DM Sans"/>
              </a:rPr>
              <a:t> What are the top 10 countries learners have signed up from?​</a:t>
            </a:r>
          </a:p>
          <a:p>
            <a:pPr algn="l" rtl="0" fontAlgn="base">
              <a:buFont typeface="+mj-lt"/>
              <a:buAutoNum type="arabicPeriod"/>
            </a:pPr>
            <a:endParaRPr lang="en-US" sz="2800" b="1" spc="197" dirty="0">
              <a:solidFill>
                <a:srgbClr val="231F20"/>
              </a:solidFill>
              <a:latin typeface="DM Sans"/>
            </a:endParaRPr>
          </a:p>
          <a:p>
            <a:pPr algn="l" rtl="0" fontAlgn="base">
              <a:buFont typeface="+mj-lt"/>
              <a:buAutoNum type="arabicPeriod"/>
            </a:pPr>
            <a:endParaRPr lang="en-US" sz="2800" b="1" spc="197" dirty="0">
              <a:solidFill>
                <a:srgbClr val="231F20"/>
              </a:solidFill>
              <a:latin typeface="DM Sans"/>
            </a:endParaRPr>
          </a:p>
          <a:p>
            <a:pPr fontAlgn="base">
              <a:buFont typeface="+mj-lt"/>
              <a:buAutoNum type="arabicPeriod"/>
            </a:pPr>
            <a:r>
              <a:rPr lang="en-US" sz="2800" b="1" spc="197" dirty="0">
                <a:solidFill>
                  <a:srgbClr val="231F20"/>
                </a:solidFill>
                <a:latin typeface="DM Sans"/>
              </a:rPr>
              <a:t> What are the cities in the US learners have signed up from?</a:t>
            </a:r>
          </a:p>
          <a:p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395707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119FD43C1BB438FD36062965B3E93" ma:contentTypeVersion="9" ma:contentTypeDescription="Create a new document." ma:contentTypeScope="" ma:versionID="edfda7f7618a7b31a7e4c9f605529033">
  <xsd:schema xmlns:xsd="http://www.w3.org/2001/XMLSchema" xmlns:xs="http://www.w3.org/2001/XMLSchema" xmlns:p="http://schemas.microsoft.com/office/2006/metadata/properties" xmlns:ns3="088dedfc-48ee-49e8-bfc9-63a360682b66" targetNamespace="http://schemas.microsoft.com/office/2006/metadata/properties" ma:root="true" ma:fieldsID="a3f7fa1e149239c3ca6b39fe08acf8bf" ns3:_="">
    <xsd:import namespace="088dedfc-48ee-49e8-bfc9-63a360682b6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8dedfc-48ee-49e8-bfc9-63a360682b6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88dedfc-48ee-49e8-bfc9-63a360682b66" xsi:nil="true"/>
  </documentManagement>
</p:properties>
</file>

<file path=customXml/itemProps1.xml><?xml version="1.0" encoding="utf-8"?>
<ds:datastoreItem xmlns:ds="http://schemas.openxmlformats.org/officeDocument/2006/customXml" ds:itemID="{5759E7B6-FF5F-4E95-921B-563316CF17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EB6732-2C7B-4F04-BB5F-EF9D172A17FA}">
  <ds:schemaRefs>
    <ds:schemaRef ds:uri="088dedfc-48ee-49e8-bfc9-63a360682b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399929-3063-4A62-B862-232DD37B8862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088dedfc-48ee-49e8-bfc9-63a360682b6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840</Words>
  <Application>Microsoft Office PowerPoint</Application>
  <PresentationFormat>Custom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DM Sans</vt:lpstr>
      <vt:lpstr>Arial</vt:lpstr>
      <vt:lpstr>Century Gothic</vt:lpstr>
      <vt:lpstr>Montserrat Classic Bold</vt:lpstr>
      <vt:lpstr>Franklin Gothic Book</vt:lpstr>
      <vt:lpstr>Wingdings</vt:lpstr>
      <vt:lpstr>DM Sans Bold</vt:lpstr>
      <vt:lpstr>Oswald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</dc:title>
  <dc:creator>Vedant</dc:creator>
  <cp:lastModifiedBy>DHAMALE SANJAY</cp:lastModifiedBy>
  <cp:revision>9</cp:revision>
  <dcterms:created xsi:type="dcterms:W3CDTF">2006-08-16T00:00:00Z</dcterms:created>
  <dcterms:modified xsi:type="dcterms:W3CDTF">2024-02-08T22:09:22Z</dcterms:modified>
  <dc:identifier>DAF8OpWLBEs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0x010100BE0119FD43C1BB438FD36062965B3E93</vt:lpwstr>
  </property>
</Properties>
</file>