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3"/>
  </p:notesMasterIdLst>
  <p:handoutMasterIdLst>
    <p:handoutMasterId r:id="rId124"/>
  </p:handoutMasterIdLst>
  <p:sldIdLst>
    <p:sldId id="256" r:id="rId3"/>
    <p:sldId id="257" r:id="rId4"/>
    <p:sldId id="258"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315" r:id="rId21"/>
    <p:sldId id="316" r:id="rId22"/>
    <p:sldId id="275" r:id="rId23"/>
    <p:sldId id="370" r:id="rId24"/>
    <p:sldId id="372" r:id="rId25"/>
    <p:sldId id="371" r:id="rId26"/>
    <p:sldId id="369" r:id="rId27"/>
    <p:sldId id="27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7" r:id="rId67"/>
    <p:sldId id="318" r:id="rId68"/>
    <p:sldId id="319" r:id="rId69"/>
    <p:sldId id="321" r:id="rId70"/>
    <p:sldId id="320"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73" r:id="rId119"/>
    <p:sldId id="374" r:id="rId120"/>
    <p:sldId id="375" r:id="rId121"/>
    <p:sldId id="259"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F6BF63-A380-41CB-BDF0-2578ED883372}" type="datetimeFigureOut">
              <a:rPr lang="en-US" smtClean="0"/>
              <a:t>7/15/2024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ADF49B-062F-4409-B767-F72AD91DB282}" type="slidenum">
              <a:rPr lang="en-US" smtClean="0"/>
              <a:t>‹#›</a:t>
            </a:fld>
            <a:endParaRPr lang="en-US"/>
          </a:p>
        </p:txBody>
      </p:sp>
    </p:spTree>
    <p:extLst>
      <p:ext uri="{BB962C8B-B14F-4D97-AF65-F5344CB8AC3E}">
        <p14:creationId xmlns:p14="http://schemas.microsoft.com/office/powerpoint/2010/main" val="4099814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E8AFC-E9A7-4143-A7B2-969971CC59EA}" type="datetimeFigureOut">
              <a:rPr lang="en-US" smtClean="0"/>
              <a:t>7/15/2024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2DD9BC-6468-4F35-935A-97BD3A632588}" type="slidenum">
              <a:rPr lang="en-US" smtClean="0"/>
              <a:t>‹#›</a:t>
            </a:fld>
            <a:endParaRPr lang="en-US"/>
          </a:p>
        </p:txBody>
      </p:sp>
    </p:spTree>
    <p:extLst>
      <p:ext uri="{BB962C8B-B14F-4D97-AF65-F5344CB8AC3E}">
        <p14:creationId xmlns:p14="http://schemas.microsoft.com/office/powerpoint/2010/main" val="329069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DD9BC-6468-4F35-935A-97BD3A632588}" type="slidenum">
              <a:rPr lang="en-US" smtClean="0"/>
              <a:t>1</a:t>
            </a:fld>
            <a:endParaRPr lang="en-US"/>
          </a:p>
        </p:txBody>
      </p:sp>
    </p:spTree>
    <p:extLst>
      <p:ext uri="{BB962C8B-B14F-4D97-AF65-F5344CB8AC3E}">
        <p14:creationId xmlns:p14="http://schemas.microsoft.com/office/powerpoint/2010/main" val="153203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hasCustomPrompt="1"/>
          </p:nvPr>
        </p:nvSpPr>
        <p:spPr>
          <a:xfrm>
            <a:off x="609480" y="1604520"/>
            <a:ext cx="10972440" cy="3977280"/>
          </a:xfrm>
          <a:prstGeom prst="rect">
            <a:avLst/>
          </a:prstGeom>
        </p:spPr>
        <p:txBody>
          <a:bodyPr lIns="0" tIns="0" rIns="0" bIns="0">
            <a:normAutofit/>
          </a:bodyPr>
          <a:lstStyle>
            <a:lvl1pPr marL="457200" indent="-457200">
              <a:buFont typeface="Arial" pitchFamily="34" charset="0"/>
              <a:buChar char="•"/>
              <a:defRPr sz="3200"/>
            </a:lvl1pPr>
            <a:lvl2pPr marL="457200" indent="-457200">
              <a:buFont typeface="Arial" pitchFamily="34" charset="0"/>
              <a:buChar char="•"/>
              <a:defRPr sz="3200"/>
            </a:lvl2pPr>
            <a:lvl3pPr>
              <a:defRPr sz="4600"/>
            </a:lvl3pPr>
          </a:lstStyle>
          <a:p>
            <a:r>
              <a:rPr lang="en-IN" sz="3200" b="0" strike="noStrike" spc="-1" dirty="0" smtClean="0">
                <a:latin typeface="Arial"/>
              </a:rPr>
              <a:t> test</a:t>
            </a:r>
          </a:p>
          <a:p>
            <a:pPr lvl="0"/>
            <a:endParaRPr lang="en-IN" sz="3200" b="0" strike="noStrike" spc="-1" dirty="0" smtClean="0">
              <a:latin typeface="Arial"/>
            </a:endParaRPr>
          </a:p>
          <a:p>
            <a:endParaRPr lang="en-IN" sz="3200" b="0" strike="noStrike" spc="-1" dirty="0">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 name="Group 1"/>
          <p:cNvGrpSpPr/>
          <p:nvPr/>
        </p:nvGrpSpPr>
        <p:grpSpPr>
          <a:xfrm>
            <a:off x="6807240" y="3240"/>
            <a:ext cx="5383440" cy="1100520"/>
            <a:chOff x="6807240" y="3240"/>
            <a:chExt cx="5383440" cy="1100520"/>
          </a:xfrm>
        </p:grpSpPr>
        <p:pic>
          <p:nvPicPr>
            <p:cNvPr id="9" name="Graphic 17"/>
            <p:cNvPicPr/>
            <p:nvPr/>
          </p:nvPicPr>
          <p:blipFill>
            <a:blip r:embed="rId14"/>
            <a:stretch/>
          </p:blipFill>
          <p:spPr>
            <a:xfrm>
              <a:off x="6994800" y="3240"/>
              <a:ext cx="5195880" cy="748800"/>
            </a:xfrm>
            <a:prstGeom prst="rect">
              <a:avLst/>
            </a:prstGeom>
            <a:ln>
              <a:noFill/>
            </a:ln>
          </p:spPr>
        </p:pic>
        <p:pic>
          <p:nvPicPr>
            <p:cNvPr id="2" name="Graphic 18"/>
            <p:cNvPicPr/>
            <p:nvPr/>
          </p:nvPicPr>
          <p:blipFill>
            <a:blip r:embed="rId15"/>
            <a:stretch/>
          </p:blipFill>
          <p:spPr>
            <a:xfrm>
              <a:off x="6807240" y="3240"/>
              <a:ext cx="1342800" cy="1100520"/>
            </a:xfrm>
            <a:prstGeom prst="rect">
              <a:avLst/>
            </a:prstGeom>
            <a:ln>
              <a:noFill/>
            </a:ln>
          </p:spPr>
        </p:pic>
      </p:grpSp>
      <p:pic>
        <p:nvPicPr>
          <p:cNvPr id="3" name="Graphic 20"/>
          <p:cNvPicPr/>
          <p:nvPr/>
        </p:nvPicPr>
        <p:blipFill>
          <a:blip r:embed="rId16"/>
          <a:stretch/>
        </p:blipFill>
        <p:spPr>
          <a:xfrm>
            <a:off x="0" y="5307120"/>
            <a:ext cx="1624320" cy="1549440"/>
          </a:xfrm>
          <a:prstGeom prst="rect">
            <a:avLst/>
          </a:prstGeom>
          <a:ln>
            <a:noFill/>
          </a:ln>
        </p:spPr>
      </p:pic>
      <p:pic>
        <p:nvPicPr>
          <p:cNvPr id="4" name="Graphic 26"/>
          <p:cNvPicPr/>
          <p:nvPr/>
        </p:nvPicPr>
        <p:blipFill>
          <a:blip r:embed="rId17"/>
          <a:stretch/>
        </p:blipFill>
        <p:spPr>
          <a:xfrm>
            <a:off x="-21960" y="4545360"/>
            <a:ext cx="1663200" cy="1568880"/>
          </a:xfrm>
          <a:prstGeom prst="rect">
            <a:avLst/>
          </a:prstGeom>
          <a:ln>
            <a:noFill/>
          </a:ln>
        </p:spPr>
      </p:pic>
      <p:sp>
        <p:nvSpPr>
          <p:cNvPr id="5" name="CustomShape 2"/>
          <p:cNvSpPr/>
          <p:nvPr/>
        </p:nvSpPr>
        <p:spPr>
          <a:xfrm>
            <a:off x="7665840" y="121680"/>
            <a:ext cx="280908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https://www.collegedekho.com</a:t>
            </a:r>
            <a:endParaRPr lang="en-IN" sz="1400" b="0" strike="noStrike" spc="-1">
              <a:latin typeface="Arial"/>
            </a:endParaRPr>
          </a:p>
        </p:txBody>
      </p:sp>
      <p:sp>
        <p:nvSpPr>
          <p:cNvPr id="6"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1"/>
          <p:cNvGrpSpPr/>
          <p:nvPr/>
        </p:nvGrpSpPr>
        <p:grpSpPr>
          <a:xfrm>
            <a:off x="6807240" y="3240"/>
            <a:ext cx="5383440" cy="1100520"/>
            <a:chOff x="6807240" y="3240"/>
            <a:chExt cx="5383440" cy="1100520"/>
          </a:xfrm>
        </p:grpSpPr>
        <p:pic>
          <p:nvPicPr>
            <p:cNvPr id="45" name="Graphic 17"/>
            <p:cNvPicPr/>
            <p:nvPr/>
          </p:nvPicPr>
          <p:blipFill>
            <a:blip r:embed="rId14"/>
            <a:stretch/>
          </p:blipFill>
          <p:spPr>
            <a:xfrm>
              <a:off x="6994800" y="3240"/>
              <a:ext cx="5195880" cy="748800"/>
            </a:xfrm>
            <a:prstGeom prst="rect">
              <a:avLst/>
            </a:prstGeom>
            <a:ln>
              <a:noFill/>
            </a:ln>
          </p:spPr>
        </p:pic>
        <p:pic>
          <p:nvPicPr>
            <p:cNvPr id="46" name="Graphic 18"/>
            <p:cNvPicPr/>
            <p:nvPr/>
          </p:nvPicPr>
          <p:blipFill>
            <a:blip r:embed="rId15"/>
            <a:stretch/>
          </p:blipFill>
          <p:spPr>
            <a:xfrm>
              <a:off x="6807240" y="3240"/>
              <a:ext cx="1342800" cy="1100520"/>
            </a:xfrm>
            <a:prstGeom prst="rect">
              <a:avLst/>
            </a:prstGeom>
            <a:ln>
              <a:noFill/>
            </a:ln>
          </p:spPr>
        </p:pic>
      </p:grpSp>
      <p:pic>
        <p:nvPicPr>
          <p:cNvPr id="47" name="Graphic 20"/>
          <p:cNvPicPr/>
          <p:nvPr/>
        </p:nvPicPr>
        <p:blipFill>
          <a:blip r:embed="rId16"/>
          <a:stretch/>
        </p:blipFill>
        <p:spPr>
          <a:xfrm>
            <a:off x="0" y="5307120"/>
            <a:ext cx="1624320" cy="1549440"/>
          </a:xfrm>
          <a:prstGeom prst="rect">
            <a:avLst/>
          </a:prstGeom>
          <a:ln>
            <a:noFill/>
          </a:ln>
        </p:spPr>
      </p:pic>
      <p:pic>
        <p:nvPicPr>
          <p:cNvPr id="48" name="Graphic 26"/>
          <p:cNvPicPr/>
          <p:nvPr/>
        </p:nvPicPr>
        <p:blipFill>
          <a:blip r:embed="rId17"/>
          <a:stretch/>
        </p:blipFill>
        <p:spPr>
          <a:xfrm>
            <a:off x="-21960" y="4545360"/>
            <a:ext cx="1663200" cy="1568880"/>
          </a:xfrm>
          <a:prstGeom prst="rect">
            <a:avLst/>
          </a:prstGeom>
          <a:ln>
            <a:noFill/>
          </a:ln>
        </p:spPr>
      </p:pic>
      <p:pic>
        <p:nvPicPr>
          <p:cNvPr id="49" name="Picture 54"/>
          <p:cNvPicPr/>
          <p:nvPr/>
        </p:nvPicPr>
        <p:blipFill>
          <a:blip r:embed="rId18"/>
          <a:stretch/>
        </p:blipFill>
        <p:spPr>
          <a:xfrm>
            <a:off x="10250640" y="-56520"/>
            <a:ext cx="1940040" cy="808560"/>
          </a:xfrm>
          <a:prstGeom prst="rect">
            <a:avLst/>
          </a:prstGeom>
          <a:ln>
            <a:noFill/>
          </a:ln>
        </p:spPr>
      </p:pic>
      <p:sp>
        <p:nvSpPr>
          <p:cNvPr id="50" name="CustomShape 2"/>
          <p:cNvSpPr/>
          <p:nvPr/>
        </p:nvSpPr>
        <p:spPr>
          <a:xfrm>
            <a:off x="7665840" y="121320"/>
            <a:ext cx="2809080" cy="48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https://www.collegedekho.com</a:t>
            </a:r>
            <a:endParaRPr lang="en-IN" sz="1400" b="0" strike="noStrike" spc="-1">
              <a:latin typeface="Arial"/>
            </a:endParaRPr>
          </a:p>
        </p:txBody>
      </p:sp>
      <p:sp>
        <p:nvSpPr>
          <p:cNvPr id="51"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2"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89" name="Picture 144"/>
          <p:cNvPicPr/>
          <p:nvPr/>
        </p:nvPicPr>
        <p:blipFill>
          <a:blip r:embed="rId4"/>
          <a:stretch/>
        </p:blipFill>
        <p:spPr>
          <a:xfrm>
            <a:off x="0" y="-15840"/>
            <a:ext cx="1942920" cy="734760"/>
          </a:xfrm>
          <a:prstGeom prst="rect">
            <a:avLst/>
          </a:prstGeom>
          <a:ln>
            <a:noFill/>
          </a:ln>
        </p:spPr>
      </p:pic>
      <p:sp>
        <p:nvSpPr>
          <p:cNvPr id="90" name="CustomShape 1"/>
          <p:cNvSpPr/>
          <p:nvPr/>
        </p:nvSpPr>
        <p:spPr>
          <a:xfrm>
            <a:off x="5472000" y="2016000"/>
            <a:ext cx="6262920" cy="54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3200" b="1" strike="noStrike" spc="-1" dirty="0" smtClean="0">
                <a:solidFill>
                  <a:schemeClr val="bg1"/>
                </a:solidFill>
                <a:latin typeface="Arial"/>
                <a:ea typeface="DejaVu Sans"/>
              </a:rPr>
              <a:t>Back End With NODEJS</a:t>
            </a:r>
            <a:endParaRPr lang="en-IN" sz="3200" b="0" strike="noStrike" spc="-1" dirty="0">
              <a:solidFill>
                <a:schemeClr val="bg1"/>
              </a:solidFill>
              <a:latin typeface="Arial"/>
            </a:endParaRPr>
          </a:p>
        </p:txBody>
      </p:sp>
      <p:sp>
        <p:nvSpPr>
          <p:cNvPr id="91" name="CustomShape 2"/>
          <p:cNvSpPr/>
          <p:nvPr/>
        </p:nvSpPr>
        <p:spPr>
          <a:xfrm>
            <a:off x="6768000" y="2808000"/>
            <a:ext cx="46789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chemeClr val="bg1"/>
                </a:solidFill>
                <a:latin typeface="Arial"/>
                <a:ea typeface="DejaVu Sans"/>
              </a:rPr>
              <a:t>Dept. Of Academic Learning</a:t>
            </a:r>
            <a:endParaRPr lang="en-IN" sz="18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j-lt"/>
              </a:rPr>
              <a:t>Creating Server</a:t>
            </a:r>
            <a:endParaRPr lang="en-US" sz="2800" b="1" dirty="0">
              <a:latin typeface="+mj-lt"/>
            </a:endParaRPr>
          </a:p>
        </p:txBody>
      </p:sp>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err="1" smtClean="0">
                <a:latin typeface="+mn-lt"/>
              </a:rPr>
              <a:t>var</a:t>
            </a:r>
            <a:r>
              <a:rPr lang="en-US" dirty="0" smtClean="0">
                <a:latin typeface="+mn-lt"/>
              </a:rPr>
              <a:t> http = require('http');  //create a server object:</a:t>
            </a:r>
          </a:p>
          <a:p>
            <a:pPr marL="285750" indent="-285750">
              <a:lnSpc>
                <a:spcPct val="150000"/>
              </a:lnSpc>
              <a:buFont typeface="Arial" pitchFamily="34" charset="0"/>
              <a:buChar char="•"/>
            </a:pPr>
            <a:r>
              <a:rPr lang="en-US" dirty="0" err="1" smtClean="0">
                <a:latin typeface="+mn-lt"/>
              </a:rPr>
              <a:t>http.createServer</a:t>
            </a:r>
            <a:r>
              <a:rPr lang="en-US" dirty="0" smtClean="0">
                <a:latin typeface="+mn-lt"/>
              </a:rPr>
              <a:t>(function (request, response) {</a:t>
            </a:r>
          </a:p>
          <a:p>
            <a:pPr marL="285750" indent="-285750">
              <a:lnSpc>
                <a:spcPct val="150000"/>
              </a:lnSpc>
              <a:buFont typeface="Arial" pitchFamily="34" charset="0"/>
              <a:buChar char="•"/>
            </a:pPr>
            <a:r>
              <a:rPr lang="en-US" dirty="0" smtClean="0">
                <a:latin typeface="+mn-lt"/>
              </a:rPr>
              <a:t> </a:t>
            </a:r>
            <a:r>
              <a:rPr lang="en-US" dirty="0" err="1" smtClean="0">
                <a:latin typeface="+mn-lt"/>
              </a:rPr>
              <a:t>res.writeHead</a:t>
            </a:r>
            <a:r>
              <a:rPr lang="en-US" dirty="0" smtClean="0">
                <a:latin typeface="+mn-lt"/>
              </a:rPr>
              <a:t>(200, {'Content-Type': 'text/html'}); // by default content type is text, to show html output we use text/html</a:t>
            </a:r>
          </a:p>
          <a:p>
            <a:pPr marL="285750" indent="-285750">
              <a:lnSpc>
                <a:spcPct val="150000"/>
              </a:lnSpc>
              <a:buFont typeface="Arial" pitchFamily="34" charset="0"/>
              <a:buChar char="•"/>
            </a:pPr>
            <a:r>
              <a:rPr lang="en-US" dirty="0" smtClean="0">
                <a:latin typeface="+mn-lt"/>
              </a:rPr>
              <a:t>  </a:t>
            </a:r>
            <a:r>
              <a:rPr lang="en-US" dirty="0" err="1" smtClean="0">
                <a:latin typeface="+mn-lt"/>
              </a:rPr>
              <a:t>res.write</a:t>
            </a:r>
            <a:r>
              <a:rPr lang="en-US" dirty="0" smtClean="0">
                <a:latin typeface="+mn-lt"/>
              </a:rPr>
              <a:t>('Hello World!'); //write a response to the client</a:t>
            </a:r>
          </a:p>
          <a:p>
            <a:pPr marL="285750" indent="-285750">
              <a:lnSpc>
                <a:spcPct val="150000"/>
              </a:lnSpc>
              <a:buFont typeface="Arial" pitchFamily="34" charset="0"/>
              <a:buChar char="•"/>
            </a:pPr>
            <a:r>
              <a:rPr lang="en-US" dirty="0" smtClean="0">
                <a:latin typeface="+mn-lt"/>
              </a:rPr>
              <a:t>  </a:t>
            </a:r>
            <a:r>
              <a:rPr lang="en-US" dirty="0" err="1" smtClean="0">
                <a:latin typeface="+mn-lt"/>
              </a:rPr>
              <a:t>res.end</a:t>
            </a:r>
            <a:r>
              <a:rPr lang="en-US" dirty="0" smtClean="0">
                <a:latin typeface="+mn-lt"/>
              </a:rPr>
              <a:t>(); //end the response</a:t>
            </a:r>
          </a:p>
          <a:p>
            <a:pPr marL="285750" indent="-285750">
              <a:lnSpc>
                <a:spcPct val="150000"/>
              </a:lnSpc>
              <a:buFont typeface="Arial" pitchFamily="34" charset="0"/>
              <a:buChar char="•"/>
            </a:pPr>
            <a:r>
              <a:rPr lang="en-US" dirty="0" smtClean="0">
                <a:latin typeface="+mn-lt"/>
              </a:rPr>
              <a:t>}).listen(8080); //the server object listens on port 8080</a:t>
            </a:r>
            <a:endParaRPr lang="en-US" dirty="0">
              <a:latin typeface="+mn-lt"/>
            </a:endParaRPr>
          </a:p>
        </p:txBody>
      </p:sp>
    </p:spTree>
    <p:extLst>
      <p:ext uri="{BB962C8B-B14F-4D97-AF65-F5344CB8AC3E}">
        <p14:creationId xmlns:p14="http://schemas.microsoft.com/office/powerpoint/2010/main" val="193715697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b="1" dirty="0" smtClean="0">
                <a:latin typeface="+mn-lt"/>
              </a:rPr>
              <a:t>Instant messengers </a:t>
            </a:r>
            <a:r>
              <a:rPr lang="en-US" dirty="0" smtClean="0">
                <a:latin typeface="+mn-lt"/>
              </a:rPr>
              <a:t>− Chat apps like </a:t>
            </a:r>
            <a:r>
              <a:rPr lang="en-US" dirty="0" err="1" smtClean="0">
                <a:latin typeface="+mn-lt"/>
              </a:rPr>
              <a:t>Whatsapp</a:t>
            </a:r>
            <a:r>
              <a:rPr lang="en-US" dirty="0" smtClean="0">
                <a:latin typeface="+mn-lt"/>
              </a:rPr>
              <a:t>, Facebook Messenger, etc. You need not refresh your app/website to receive new messages.</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b="1" dirty="0" smtClean="0">
                <a:latin typeface="+mn-lt"/>
              </a:rPr>
              <a:t>Push Notifications </a:t>
            </a:r>
            <a:r>
              <a:rPr lang="en-US" dirty="0" smtClean="0">
                <a:latin typeface="+mn-lt"/>
              </a:rPr>
              <a:t>− When someone tags you in a picture on Facebook, you receive a notification instantly.</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b="1" dirty="0" smtClean="0">
                <a:latin typeface="+mn-lt"/>
              </a:rPr>
              <a:t>Collaboration Applications </a:t>
            </a:r>
            <a:r>
              <a:rPr lang="en-US" dirty="0" smtClean="0">
                <a:latin typeface="+mn-lt"/>
              </a:rPr>
              <a:t>− Apps like </a:t>
            </a:r>
            <a:r>
              <a:rPr lang="en-US" dirty="0" err="1" smtClean="0">
                <a:latin typeface="+mn-lt"/>
              </a:rPr>
              <a:t>google</a:t>
            </a:r>
            <a:r>
              <a:rPr lang="en-US" dirty="0" smtClean="0">
                <a:latin typeface="+mn-lt"/>
              </a:rPr>
              <a:t> docs, which allow multiple people to update same documents simultaneously and apply changes to all people's instances.</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b="1" dirty="0" smtClean="0">
                <a:latin typeface="+mn-lt"/>
              </a:rPr>
              <a:t>Online Gaming </a:t>
            </a:r>
            <a:r>
              <a:rPr lang="en-US" dirty="0" smtClean="0">
                <a:latin typeface="+mn-lt"/>
              </a:rPr>
              <a:t>− Games like Counter Strike, Call of Duty, etc., are also some examples of real-time applications.</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Real-time Applications</a:t>
            </a:r>
            <a:endParaRPr lang="en-US" sz="2800" b="1" dirty="0">
              <a:latin typeface="+mj-lt"/>
            </a:endParaRPr>
          </a:p>
        </p:txBody>
      </p:sp>
    </p:spTree>
    <p:extLst>
      <p:ext uri="{BB962C8B-B14F-4D97-AF65-F5344CB8AC3E}">
        <p14:creationId xmlns:p14="http://schemas.microsoft.com/office/powerpoint/2010/main" val="32380334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b="1" dirty="0" err="1" smtClean="0">
                <a:latin typeface="+mn-lt"/>
              </a:rPr>
              <a:t>npm</a:t>
            </a:r>
            <a:r>
              <a:rPr lang="en-US" b="1" dirty="0" smtClean="0">
                <a:latin typeface="+mn-lt"/>
              </a:rPr>
              <a:t> install --save express socket.io</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Installing socket.io</a:t>
            </a:r>
            <a:endParaRPr lang="en-US" sz="2800" b="1" dirty="0">
              <a:latin typeface="+mj-lt"/>
            </a:endParaRPr>
          </a:p>
        </p:txBody>
      </p:sp>
    </p:spTree>
    <p:extLst>
      <p:ext uri="{BB962C8B-B14F-4D97-AF65-F5344CB8AC3E}">
        <p14:creationId xmlns:p14="http://schemas.microsoft.com/office/powerpoint/2010/main" val="32253169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b="1" dirty="0" smtClean="0">
                <a:latin typeface="+mn-lt"/>
              </a:rPr>
              <a:t> Sockets work based on events. There are some reserved events, which can be accessed using the socket object on the server side.</a:t>
            </a:r>
          </a:p>
          <a:p>
            <a:pPr marL="285750" indent="-285750">
              <a:lnSpc>
                <a:spcPct val="150000"/>
              </a:lnSpc>
              <a:buFont typeface="Arial" pitchFamily="34" charset="0"/>
              <a:buChar char="•"/>
            </a:pPr>
            <a:r>
              <a:rPr lang="en-US" b="1" dirty="0" smtClean="0">
                <a:latin typeface="+mn-lt"/>
              </a:rPr>
              <a:t>These are −</a:t>
            </a:r>
          </a:p>
          <a:p>
            <a:pPr marL="285750" indent="-285750">
              <a:lnSpc>
                <a:spcPct val="150000"/>
              </a:lnSpc>
              <a:buFont typeface="Arial" pitchFamily="34" charset="0"/>
              <a:buChar char="•"/>
            </a:pPr>
            <a:r>
              <a:rPr lang="en-US" b="1" dirty="0" smtClean="0">
                <a:latin typeface="+mn-lt"/>
              </a:rPr>
              <a:t>Connect</a:t>
            </a:r>
          </a:p>
          <a:p>
            <a:pPr marL="285750" indent="-285750">
              <a:lnSpc>
                <a:spcPct val="150000"/>
              </a:lnSpc>
              <a:buFont typeface="Arial" pitchFamily="34" charset="0"/>
              <a:buChar char="•"/>
            </a:pPr>
            <a:r>
              <a:rPr lang="en-US" b="1" dirty="0" smtClean="0">
                <a:latin typeface="+mn-lt"/>
              </a:rPr>
              <a:t>Message</a:t>
            </a:r>
          </a:p>
          <a:p>
            <a:pPr marL="285750" indent="-285750">
              <a:lnSpc>
                <a:spcPct val="150000"/>
              </a:lnSpc>
              <a:buFont typeface="Arial" pitchFamily="34" charset="0"/>
              <a:buChar char="•"/>
            </a:pPr>
            <a:r>
              <a:rPr lang="en-US" b="1" dirty="0" smtClean="0">
                <a:latin typeface="+mn-lt"/>
              </a:rPr>
              <a:t>Disconnect</a:t>
            </a:r>
          </a:p>
          <a:p>
            <a:pPr marL="285750" indent="-285750">
              <a:lnSpc>
                <a:spcPct val="150000"/>
              </a:lnSpc>
              <a:buFont typeface="Arial" pitchFamily="34" charset="0"/>
              <a:buChar char="•"/>
            </a:pPr>
            <a:r>
              <a:rPr lang="en-US" b="1" dirty="0" smtClean="0">
                <a:latin typeface="+mn-lt"/>
              </a:rPr>
              <a:t>Reconnect</a:t>
            </a:r>
          </a:p>
          <a:p>
            <a:pPr marL="285750" indent="-285750">
              <a:lnSpc>
                <a:spcPct val="150000"/>
              </a:lnSpc>
              <a:buFont typeface="Arial" pitchFamily="34" charset="0"/>
              <a:buChar char="•"/>
            </a:pPr>
            <a:r>
              <a:rPr lang="en-US" b="1" dirty="0" smtClean="0">
                <a:latin typeface="+mn-lt"/>
              </a:rPr>
              <a:t>Ping</a:t>
            </a:r>
          </a:p>
          <a:p>
            <a:pPr marL="285750" indent="-285750">
              <a:lnSpc>
                <a:spcPct val="150000"/>
              </a:lnSpc>
              <a:buFont typeface="Arial" pitchFamily="34" charset="0"/>
              <a:buChar char="•"/>
            </a:pPr>
            <a:r>
              <a:rPr lang="en-US" b="1" dirty="0" smtClean="0">
                <a:latin typeface="+mn-lt"/>
              </a:rPr>
              <a:t>Join and</a:t>
            </a:r>
          </a:p>
          <a:p>
            <a:pPr marL="285750" indent="-285750">
              <a:lnSpc>
                <a:spcPct val="150000"/>
              </a:lnSpc>
              <a:buFont typeface="Arial" pitchFamily="34" charset="0"/>
              <a:buChar char="•"/>
            </a:pPr>
            <a:r>
              <a:rPr lang="en-US" b="1" dirty="0" smtClean="0">
                <a:latin typeface="+mn-lt"/>
              </a:rPr>
              <a:t>Leave.</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Socket.io Event Handling</a:t>
            </a:r>
            <a:endParaRPr lang="en-US" sz="2800" b="1" dirty="0">
              <a:latin typeface="+mj-lt"/>
            </a:endParaRPr>
          </a:p>
        </p:txBody>
      </p:sp>
    </p:spTree>
    <p:extLst>
      <p:ext uri="{BB962C8B-B14F-4D97-AF65-F5344CB8AC3E}">
        <p14:creationId xmlns:p14="http://schemas.microsoft.com/office/powerpoint/2010/main" val="28201695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b="1" dirty="0" smtClean="0">
                <a:latin typeface="+mn-lt"/>
              </a:rPr>
              <a:t>The client-side socket object also provides us with some reserved events, which are −</a:t>
            </a:r>
          </a:p>
          <a:p>
            <a:pPr marL="285750" indent="-285750">
              <a:lnSpc>
                <a:spcPct val="150000"/>
              </a:lnSpc>
              <a:buFont typeface="Arial" pitchFamily="34" charset="0"/>
              <a:buChar char="•"/>
            </a:pPr>
            <a:endParaRPr lang="en-US" b="1" dirty="0" smtClean="0">
              <a:latin typeface="+mn-lt"/>
            </a:endParaRPr>
          </a:p>
          <a:p>
            <a:pPr marL="285750" indent="-285750">
              <a:lnSpc>
                <a:spcPct val="150000"/>
              </a:lnSpc>
              <a:buFont typeface="Arial" pitchFamily="34" charset="0"/>
              <a:buChar char="•"/>
            </a:pPr>
            <a:r>
              <a:rPr lang="en-US" b="1" dirty="0" smtClean="0">
                <a:latin typeface="+mn-lt"/>
              </a:rPr>
              <a:t>Connect</a:t>
            </a:r>
          </a:p>
          <a:p>
            <a:pPr marL="285750" indent="-285750">
              <a:lnSpc>
                <a:spcPct val="150000"/>
              </a:lnSpc>
              <a:buFont typeface="Arial" pitchFamily="34" charset="0"/>
              <a:buChar char="•"/>
            </a:pPr>
            <a:r>
              <a:rPr lang="en-US" b="1" dirty="0" err="1" smtClean="0">
                <a:latin typeface="+mn-lt"/>
              </a:rPr>
              <a:t>Connect_error</a:t>
            </a:r>
            <a:endParaRPr lang="en-US" b="1" dirty="0" smtClean="0">
              <a:latin typeface="+mn-lt"/>
            </a:endParaRPr>
          </a:p>
          <a:p>
            <a:pPr marL="285750" indent="-285750">
              <a:lnSpc>
                <a:spcPct val="150000"/>
              </a:lnSpc>
              <a:buFont typeface="Arial" pitchFamily="34" charset="0"/>
              <a:buChar char="•"/>
            </a:pPr>
            <a:r>
              <a:rPr lang="en-US" b="1" dirty="0" err="1" smtClean="0">
                <a:latin typeface="+mn-lt"/>
              </a:rPr>
              <a:t>Connect_timeout</a:t>
            </a:r>
            <a:endParaRPr lang="en-US" b="1" dirty="0" smtClean="0">
              <a:latin typeface="+mn-lt"/>
            </a:endParaRPr>
          </a:p>
          <a:p>
            <a:pPr marL="285750" indent="-285750">
              <a:lnSpc>
                <a:spcPct val="150000"/>
              </a:lnSpc>
              <a:buFont typeface="Arial" pitchFamily="34" charset="0"/>
              <a:buChar char="•"/>
            </a:pPr>
            <a:r>
              <a:rPr lang="en-US" b="1" dirty="0" smtClean="0">
                <a:latin typeface="+mn-lt"/>
              </a:rPr>
              <a:t>Reconnect, etc.</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Socket.io Event Handling</a:t>
            </a:r>
            <a:endParaRPr lang="en-US" sz="2800" b="1" dirty="0">
              <a:latin typeface="+mj-lt"/>
            </a:endParaRPr>
          </a:p>
        </p:txBody>
      </p:sp>
    </p:spTree>
    <p:extLst>
      <p:ext uri="{BB962C8B-B14F-4D97-AF65-F5344CB8AC3E}">
        <p14:creationId xmlns:p14="http://schemas.microsoft.com/office/powerpoint/2010/main" val="23062626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We will create a index.html page and print a message.</a:t>
            </a:r>
          </a:p>
          <a:p>
            <a:pPr marL="285750" indent="-285750">
              <a:lnSpc>
                <a:spcPct val="150000"/>
              </a:lnSpc>
              <a:buFont typeface="Arial" pitchFamily="34" charset="0"/>
              <a:buChar char="•"/>
            </a:pPr>
            <a:r>
              <a:rPr lang="en-US" dirty="0" smtClean="0"/>
              <a:t>When connection </a:t>
            </a:r>
            <a:r>
              <a:rPr lang="en-US" dirty="0"/>
              <a:t>and disconnection events to log when a user connected and left</a:t>
            </a:r>
            <a:r>
              <a:rPr lang="en-US" dirty="0" smtClean="0"/>
              <a:t>.</a:t>
            </a:r>
          </a:p>
          <a:p>
            <a:pPr marL="285750" indent="-285750">
              <a:lnSpc>
                <a:spcPct val="150000"/>
              </a:lnSpc>
              <a:buFont typeface="Arial" pitchFamily="34" charset="0"/>
              <a:buChar char="•"/>
            </a:pPr>
            <a:r>
              <a:rPr lang="en-US" b="1" dirty="0" smtClean="0">
                <a:latin typeface="+mn-lt"/>
              </a:rPr>
              <a:t>Server.js</a:t>
            </a:r>
          </a:p>
          <a:p>
            <a:pPr marL="285750" indent="-285750">
              <a:lnSpc>
                <a:spcPct val="150000"/>
              </a:lnSpc>
              <a:buFont typeface="Arial" pitchFamily="34" charset="0"/>
              <a:buChar char="•"/>
            </a:pPr>
            <a:r>
              <a:rPr lang="en-US" dirty="0" err="1" smtClean="0">
                <a:latin typeface="+mn-lt"/>
              </a:rPr>
              <a:t>var</a:t>
            </a:r>
            <a:r>
              <a:rPr lang="en-US" dirty="0" smtClean="0">
                <a:latin typeface="+mn-lt"/>
              </a:rPr>
              <a:t> app =</a:t>
            </a:r>
          </a:p>
          <a:p>
            <a:pPr marL="285750" indent="-285750">
              <a:lnSpc>
                <a:spcPct val="150000"/>
              </a:lnSpc>
              <a:buFont typeface="Arial" pitchFamily="34" charset="0"/>
              <a:buChar char="•"/>
            </a:pPr>
            <a:r>
              <a:rPr lang="en-US" dirty="0" smtClean="0">
                <a:latin typeface="+mn-lt"/>
              </a:rPr>
              <a:t>require('express')();</a:t>
            </a:r>
          </a:p>
          <a:p>
            <a:pPr marL="285750" indent="-285750">
              <a:lnSpc>
                <a:spcPct val="150000"/>
              </a:lnSpc>
              <a:buFont typeface="Arial" pitchFamily="34" charset="0"/>
              <a:buChar char="•"/>
            </a:pPr>
            <a:r>
              <a:rPr lang="en-US" dirty="0" err="1" smtClean="0">
                <a:latin typeface="+mn-lt"/>
              </a:rPr>
              <a:t>var</a:t>
            </a:r>
            <a:r>
              <a:rPr lang="en-US" dirty="0" smtClean="0">
                <a:latin typeface="+mn-lt"/>
              </a:rPr>
              <a:t> http = require('http').Server(app);</a:t>
            </a:r>
          </a:p>
          <a:p>
            <a:pPr marL="285750" indent="-285750">
              <a:lnSpc>
                <a:spcPct val="150000"/>
              </a:lnSpc>
              <a:buFont typeface="Arial" pitchFamily="34" charset="0"/>
              <a:buChar char="•"/>
            </a:pPr>
            <a:r>
              <a:rPr lang="en-US" dirty="0" err="1" smtClean="0">
                <a:latin typeface="+mn-lt"/>
              </a:rPr>
              <a:t>var</a:t>
            </a:r>
            <a:r>
              <a:rPr lang="en-US" dirty="0" smtClean="0">
                <a:latin typeface="+mn-lt"/>
              </a:rPr>
              <a:t> </a:t>
            </a:r>
            <a:r>
              <a:rPr lang="en-US" dirty="0" err="1" smtClean="0">
                <a:latin typeface="+mn-lt"/>
              </a:rPr>
              <a:t>io</a:t>
            </a:r>
            <a:r>
              <a:rPr lang="en-US" dirty="0" smtClean="0">
                <a:latin typeface="+mn-lt"/>
              </a:rPr>
              <a:t> = require('socket.io')(http);</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dirty="0" err="1" smtClean="0">
                <a:latin typeface="+mn-lt"/>
              </a:rPr>
              <a:t>app.get</a:t>
            </a:r>
            <a:r>
              <a:rPr lang="en-US" dirty="0" smtClean="0">
                <a:latin typeface="+mn-lt"/>
              </a:rPr>
              <a:t>('/', function(</a:t>
            </a:r>
            <a:r>
              <a:rPr lang="en-US" dirty="0" err="1" smtClean="0">
                <a:latin typeface="+mn-lt"/>
              </a:rPr>
              <a:t>req</a:t>
            </a:r>
            <a:r>
              <a:rPr lang="en-US" dirty="0" smtClean="0">
                <a:latin typeface="+mn-lt"/>
              </a:rPr>
              <a:t>, res){</a:t>
            </a:r>
          </a:p>
          <a:p>
            <a:pPr marL="285750" indent="-285750">
              <a:lnSpc>
                <a:spcPct val="150000"/>
              </a:lnSpc>
              <a:buFont typeface="Arial" pitchFamily="34" charset="0"/>
              <a:buChar char="•"/>
            </a:pPr>
            <a:r>
              <a:rPr lang="en-US" dirty="0" smtClean="0">
                <a:latin typeface="+mn-lt"/>
              </a:rPr>
              <a:t>   </a:t>
            </a:r>
            <a:r>
              <a:rPr lang="en-US" dirty="0" err="1" smtClean="0">
                <a:latin typeface="+mn-lt"/>
              </a:rPr>
              <a:t>res.sendFile</a:t>
            </a:r>
            <a:r>
              <a:rPr lang="en-US" dirty="0" smtClean="0">
                <a:latin typeface="+mn-lt"/>
              </a:rPr>
              <a:t>('E:/test/index.html');</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smtClean="0">
                <a:latin typeface="+mn-lt"/>
              </a:rPr>
              <a:t>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Socket.io Event Handling Example</a:t>
            </a:r>
            <a:endParaRPr lang="en-US" sz="2800" b="1" dirty="0">
              <a:latin typeface="+mj-lt"/>
            </a:endParaRPr>
          </a:p>
        </p:txBody>
      </p:sp>
    </p:spTree>
    <p:extLst>
      <p:ext uri="{BB962C8B-B14F-4D97-AF65-F5344CB8AC3E}">
        <p14:creationId xmlns:p14="http://schemas.microsoft.com/office/powerpoint/2010/main" val="5514441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smtClean="0">
                <a:latin typeface="+mn-lt"/>
              </a:rPr>
              <a:t>io.on</a:t>
            </a:r>
            <a:r>
              <a:rPr lang="en-US" dirty="0" smtClean="0">
                <a:latin typeface="+mn-lt"/>
              </a:rPr>
              <a:t>('connection', function(socket){</a:t>
            </a:r>
          </a:p>
          <a:p>
            <a:pPr marL="285750" indent="-285750">
              <a:lnSpc>
                <a:spcPct val="150000"/>
              </a:lnSpc>
              <a:buFont typeface="Arial" pitchFamily="34" charset="0"/>
              <a:buChar char="•"/>
            </a:pPr>
            <a:r>
              <a:rPr lang="en-US" dirty="0" smtClean="0">
                <a:latin typeface="+mn-lt"/>
              </a:rPr>
              <a:t>   console.log('A user connected'); </a:t>
            </a:r>
          </a:p>
          <a:p>
            <a:pPr marL="285750" indent="-285750">
              <a:lnSpc>
                <a:spcPct val="150000"/>
              </a:lnSpc>
              <a:buFont typeface="Arial" pitchFamily="34" charset="0"/>
              <a:buChar char="•"/>
            </a:pPr>
            <a:r>
              <a:rPr lang="en-US" dirty="0" err="1" smtClean="0">
                <a:latin typeface="+mn-lt"/>
              </a:rPr>
              <a:t>setTimeout</a:t>
            </a:r>
            <a:r>
              <a:rPr lang="en-US" dirty="0" smtClean="0">
                <a:latin typeface="+mn-lt"/>
              </a:rPr>
              <a:t>(function(){</a:t>
            </a:r>
          </a:p>
          <a:p>
            <a:pPr marL="285750" indent="-285750">
              <a:lnSpc>
                <a:spcPct val="150000"/>
              </a:lnSpc>
              <a:buFont typeface="Arial" pitchFamily="34" charset="0"/>
              <a:buChar char="•"/>
            </a:pPr>
            <a:r>
              <a:rPr lang="en-US" dirty="0" smtClean="0">
                <a:latin typeface="+mn-lt"/>
              </a:rPr>
              <a:t>      </a:t>
            </a:r>
            <a:r>
              <a:rPr lang="en-US" dirty="0" err="1" smtClean="0">
                <a:latin typeface="+mn-lt"/>
              </a:rPr>
              <a:t>socket.send</a:t>
            </a:r>
            <a:r>
              <a:rPr lang="en-US" dirty="0" smtClean="0">
                <a:latin typeface="+mn-lt"/>
              </a:rPr>
              <a:t>('Sent a message 4seconds after connection!');</a:t>
            </a:r>
          </a:p>
          <a:p>
            <a:pPr marL="285750" indent="-285750">
              <a:lnSpc>
                <a:spcPct val="150000"/>
              </a:lnSpc>
              <a:buFont typeface="Arial" pitchFamily="34" charset="0"/>
              <a:buChar char="•"/>
            </a:pPr>
            <a:r>
              <a:rPr lang="en-US" dirty="0" smtClean="0">
                <a:latin typeface="+mn-lt"/>
              </a:rPr>
              <a:t>   }, 6000);</a:t>
            </a:r>
          </a:p>
          <a:p>
            <a:pPr marL="285750" indent="-285750">
              <a:lnSpc>
                <a:spcPct val="150000"/>
              </a:lnSpc>
              <a:buFont typeface="Arial" pitchFamily="34" charset="0"/>
              <a:buChar char="•"/>
            </a:pPr>
            <a:r>
              <a:rPr lang="en-US" dirty="0" smtClean="0">
                <a:latin typeface="+mn-lt"/>
              </a:rPr>
              <a:t>   </a:t>
            </a:r>
            <a:r>
              <a:rPr lang="en-US" dirty="0" err="1" smtClean="0">
                <a:latin typeface="+mn-lt"/>
              </a:rPr>
              <a:t>socket.on</a:t>
            </a:r>
            <a:r>
              <a:rPr lang="en-US" dirty="0" smtClean="0">
                <a:latin typeface="+mn-lt"/>
              </a:rPr>
              <a:t>('disconnect', function () {</a:t>
            </a:r>
          </a:p>
          <a:p>
            <a:pPr marL="285750" indent="-285750">
              <a:lnSpc>
                <a:spcPct val="150000"/>
              </a:lnSpc>
              <a:buFont typeface="Arial" pitchFamily="34" charset="0"/>
              <a:buChar char="•"/>
            </a:pPr>
            <a:r>
              <a:rPr lang="en-US" dirty="0" smtClean="0">
                <a:latin typeface="+mn-lt"/>
              </a:rPr>
              <a:t>      console.log('A user disconnected');</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err="1" smtClean="0">
                <a:latin typeface="+mn-lt"/>
              </a:rPr>
              <a:t>http.listen</a:t>
            </a:r>
            <a:r>
              <a:rPr lang="en-US" dirty="0" smtClean="0">
                <a:latin typeface="+mn-lt"/>
              </a:rPr>
              <a:t>(3000, function(){</a:t>
            </a:r>
          </a:p>
          <a:p>
            <a:pPr marL="285750" indent="-285750">
              <a:lnSpc>
                <a:spcPct val="150000"/>
              </a:lnSpc>
              <a:buFont typeface="Arial" pitchFamily="34" charset="0"/>
              <a:buChar char="•"/>
            </a:pPr>
            <a:r>
              <a:rPr lang="en-US" dirty="0" smtClean="0">
                <a:latin typeface="+mn-lt"/>
              </a:rPr>
              <a:t>   console.log('listening on *:3000');</a:t>
            </a:r>
          </a:p>
          <a:p>
            <a:pPr marL="285750" indent="-285750">
              <a:lnSpc>
                <a:spcPct val="150000"/>
              </a:lnSpc>
              <a:buFont typeface="Arial" pitchFamily="34" charset="0"/>
              <a:buChar char="•"/>
            </a:pPr>
            <a:r>
              <a:rPr lang="en-US" dirty="0" smtClean="0">
                <a:latin typeface="+mn-lt"/>
              </a:rPr>
              <a: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Server.js continue</a:t>
            </a:r>
            <a:endParaRPr lang="en-US" sz="2800" b="1" dirty="0">
              <a:latin typeface="+mj-lt"/>
            </a:endParaRPr>
          </a:p>
        </p:txBody>
      </p:sp>
    </p:spTree>
    <p:extLst>
      <p:ext uri="{BB962C8B-B14F-4D97-AF65-F5344CB8AC3E}">
        <p14:creationId xmlns:p14="http://schemas.microsoft.com/office/powerpoint/2010/main" val="31764338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&lt;!DOCTYPE html&gt;</a:t>
            </a:r>
          </a:p>
          <a:p>
            <a:pPr marL="285750" indent="-285750">
              <a:lnSpc>
                <a:spcPct val="150000"/>
              </a:lnSpc>
              <a:buFont typeface="Arial" pitchFamily="34" charset="0"/>
              <a:buChar char="•"/>
            </a:pPr>
            <a:r>
              <a:rPr lang="en-US" dirty="0" smtClean="0">
                <a:latin typeface="+mn-lt"/>
              </a:rPr>
              <a:t>&lt;html&gt;</a:t>
            </a:r>
          </a:p>
          <a:p>
            <a:pPr marL="285750" indent="-285750">
              <a:lnSpc>
                <a:spcPct val="150000"/>
              </a:lnSpc>
              <a:buFont typeface="Arial" pitchFamily="34" charset="0"/>
              <a:buChar char="•"/>
            </a:pPr>
            <a:r>
              <a:rPr lang="en-US" dirty="0" smtClean="0">
                <a:latin typeface="+mn-lt"/>
              </a:rPr>
              <a:t>   &lt;head&gt;&lt;title&gt;Hello world&lt;/title&gt;&lt;/head&gt;</a:t>
            </a:r>
          </a:p>
          <a:p>
            <a:pPr marL="285750" indent="-285750">
              <a:lnSpc>
                <a:spcPct val="150000"/>
              </a:lnSpc>
              <a:buFont typeface="Arial" pitchFamily="34" charset="0"/>
              <a:buChar char="•"/>
            </a:pPr>
            <a:r>
              <a:rPr lang="en-US" dirty="0" smtClean="0">
                <a:latin typeface="+mn-lt"/>
              </a:rPr>
              <a:t>   &lt;script </a:t>
            </a:r>
            <a:r>
              <a:rPr lang="en-US" dirty="0" err="1" smtClean="0">
                <a:latin typeface="+mn-lt"/>
              </a:rPr>
              <a:t>src</a:t>
            </a:r>
            <a:r>
              <a:rPr lang="en-US" dirty="0" smtClean="0">
                <a:latin typeface="+mn-lt"/>
              </a:rPr>
              <a:t>="/socket.io/socket.io.js"&gt;&lt;/script&gt;</a:t>
            </a:r>
          </a:p>
          <a:p>
            <a:pPr marL="285750" indent="-285750">
              <a:lnSpc>
                <a:spcPct val="150000"/>
              </a:lnSpc>
              <a:buFont typeface="Arial" pitchFamily="34" charset="0"/>
              <a:buChar char="•"/>
            </a:pPr>
            <a:r>
              <a:rPr lang="en-US" dirty="0" smtClean="0">
                <a:latin typeface="+mn-lt"/>
              </a:rPr>
              <a:t>   &lt;script&gt;</a:t>
            </a:r>
          </a:p>
          <a:p>
            <a:pPr marL="285750" indent="-285750">
              <a:lnSpc>
                <a:spcPct val="150000"/>
              </a:lnSpc>
              <a:buFont typeface="Arial" pitchFamily="34" charset="0"/>
              <a:buChar char="•"/>
            </a:pPr>
            <a:r>
              <a:rPr lang="en-US" dirty="0" smtClean="0">
                <a:latin typeface="+mn-lt"/>
              </a:rPr>
              <a:t>      </a:t>
            </a:r>
            <a:r>
              <a:rPr lang="en-US" dirty="0" err="1" smtClean="0">
                <a:latin typeface="+mn-lt"/>
              </a:rPr>
              <a:t>var</a:t>
            </a:r>
            <a:r>
              <a:rPr lang="en-US" dirty="0" smtClean="0">
                <a:latin typeface="+mn-lt"/>
              </a:rPr>
              <a:t> socket = </a:t>
            </a:r>
            <a:r>
              <a:rPr lang="en-US" dirty="0" err="1" smtClean="0">
                <a:latin typeface="+mn-lt"/>
              </a:rPr>
              <a:t>io</a:t>
            </a:r>
            <a:r>
              <a:rPr lang="en-US" dirty="0" smtClean="0">
                <a:latin typeface="+mn-lt"/>
              </a:rPr>
              <a:t>();</a:t>
            </a:r>
          </a:p>
          <a:p>
            <a:pPr marL="285750" indent="-285750">
              <a:lnSpc>
                <a:spcPct val="150000"/>
              </a:lnSpc>
              <a:buFont typeface="Arial" pitchFamily="34" charset="0"/>
              <a:buChar char="•"/>
            </a:pPr>
            <a:r>
              <a:rPr lang="en-US" dirty="0" smtClean="0">
                <a:latin typeface="+mn-lt"/>
              </a:rPr>
              <a:t>      </a:t>
            </a:r>
            <a:r>
              <a:rPr lang="en-US" dirty="0" err="1" smtClean="0">
                <a:latin typeface="+mn-lt"/>
              </a:rPr>
              <a:t>socket.on</a:t>
            </a:r>
            <a:r>
              <a:rPr lang="en-US" dirty="0" smtClean="0">
                <a:latin typeface="+mn-lt"/>
              </a:rPr>
              <a:t>('message', function(data){</a:t>
            </a:r>
            <a:r>
              <a:rPr lang="en-US" dirty="0" err="1" smtClean="0">
                <a:latin typeface="+mn-lt"/>
              </a:rPr>
              <a:t>document.write</a:t>
            </a:r>
            <a:r>
              <a:rPr lang="en-US" dirty="0" smtClean="0">
                <a:latin typeface="+mn-lt"/>
              </a:rPr>
              <a:t>(data)});</a:t>
            </a:r>
          </a:p>
          <a:p>
            <a:pPr marL="285750" indent="-285750">
              <a:lnSpc>
                <a:spcPct val="150000"/>
              </a:lnSpc>
              <a:buFont typeface="Arial" pitchFamily="34" charset="0"/>
              <a:buChar char="•"/>
            </a:pPr>
            <a:r>
              <a:rPr lang="en-US" dirty="0" smtClean="0">
                <a:latin typeface="+mn-lt"/>
              </a:rPr>
              <a:t>   &lt;/script&gt;</a:t>
            </a:r>
          </a:p>
          <a:p>
            <a:pPr marL="285750" indent="-285750">
              <a:lnSpc>
                <a:spcPct val="150000"/>
              </a:lnSpc>
              <a:buFont typeface="Arial" pitchFamily="34" charset="0"/>
              <a:buChar char="•"/>
            </a:pPr>
            <a:r>
              <a:rPr lang="en-US" dirty="0" smtClean="0">
                <a:latin typeface="+mn-lt"/>
              </a:rPr>
              <a:t>   &lt;body&gt;Hello world&lt;/body&gt;</a:t>
            </a:r>
          </a:p>
          <a:p>
            <a:pPr marL="285750" indent="-285750">
              <a:lnSpc>
                <a:spcPct val="150000"/>
              </a:lnSpc>
              <a:buFont typeface="Arial" pitchFamily="34" charset="0"/>
              <a:buChar char="•"/>
            </a:pPr>
            <a:r>
              <a:rPr lang="en-US" dirty="0" smtClean="0">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Index.html</a:t>
            </a:r>
            <a:endParaRPr lang="en-US" sz="2800" b="1" dirty="0">
              <a:latin typeface="+mj-lt"/>
            </a:endParaRPr>
          </a:p>
        </p:txBody>
      </p:sp>
    </p:spTree>
    <p:extLst>
      <p:ext uri="{BB962C8B-B14F-4D97-AF65-F5344CB8AC3E}">
        <p14:creationId xmlns:p14="http://schemas.microsoft.com/office/powerpoint/2010/main" val="29512104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Broadcasting means sending a message to all connected clients. </a:t>
            </a:r>
          </a:p>
          <a:p>
            <a:pPr marL="285750" indent="-285750">
              <a:lnSpc>
                <a:spcPct val="150000"/>
              </a:lnSpc>
              <a:buFont typeface="Arial" pitchFamily="34" charset="0"/>
              <a:buChar char="•"/>
            </a:pPr>
            <a:r>
              <a:rPr lang="en-US" dirty="0" smtClean="0">
                <a:latin typeface="+mn-lt"/>
              </a:rPr>
              <a:t>Broadcasting can be done at multiple levels. </a:t>
            </a:r>
          </a:p>
          <a:p>
            <a:pPr marL="285750" indent="-285750">
              <a:lnSpc>
                <a:spcPct val="150000"/>
              </a:lnSpc>
              <a:buFont typeface="Arial" pitchFamily="34" charset="0"/>
              <a:buChar char="•"/>
            </a:pPr>
            <a:r>
              <a:rPr lang="en-US" dirty="0" smtClean="0">
                <a:latin typeface="+mn-lt"/>
              </a:rPr>
              <a:t>We can send the message to all the connected clients, to clients on a namespace and clients in a particular room. </a:t>
            </a:r>
          </a:p>
          <a:p>
            <a:pPr marL="285750" indent="-285750">
              <a:lnSpc>
                <a:spcPct val="150000"/>
              </a:lnSpc>
              <a:buFont typeface="Arial" pitchFamily="34" charset="0"/>
              <a:buChar char="•"/>
            </a:pPr>
            <a:r>
              <a:rPr lang="en-US" dirty="0" smtClean="0">
                <a:latin typeface="+mn-lt"/>
              </a:rPr>
              <a:t>To broadcast an event to all the clients, we can use the </a:t>
            </a:r>
            <a:r>
              <a:rPr lang="en-US" dirty="0" err="1" smtClean="0">
                <a:latin typeface="+mn-lt"/>
              </a:rPr>
              <a:t>io.sockets.emit</a:t>
            </a:r>
            <a:r>
              <a:rPr lang="en-US" dirty="0" smtClean="0">
                <a:latin typeface="+mn-lt"/>
              </a:rPr>
              <a:t> method.</a:t>
            </a:r>
          </a:p>
          <a:p>
            <a:pPr marL="285750" indent="-285750">
              <a:lnSpc>
                <a:spcPct val="150000"/>
              </a:lnSpc>
              <a:buFont typeface="Arial" pitchFamily="34" charset="0"/>
              <a:buChar char="•"/>
            </a:pPr>
            <a:endParaRPr lang="en-US" dirty="0" smtClean="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a:t>
            </a:r>
            <a:r>
              <a:rPr lang="en-US" sz="2800" b="1" dirty="0" err="1" smtClean="0">
                <a:latin typeface="+mj-lt"/>
              </a:rPr>
              <a:t>io.sockets.emit</a:t>
            </a:r>
            <a:r>
              <a:rPr lang="en-US" sz="2800" b="1" dirty="0" smtClean="0">
                <a:latin typeface="+mj-lt"/>
              </a:rPr>
              <a:t>  and broadcasting</a:t>
            </a:r>
            <a:endParaRPr lang="en-US" sz="2800" b="1" dirty="0">
              <a:latin typeface="+mj-lt"/>
            </a:endParaRPr>
          </a:p>
        </p:txBody>
      </p:sp>
    </p:spTree>
    <p:extLst>
      <p:ext uri="{BB962C8B-B14F-4D97-AF65-F5344CB8AC3E}">
        <p14:creationId xmlns:p14="http://schemas.microsoft.com/office/powerpoint/2010/main" val="14424425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err="1" smtClean="0">
                <a:latin typeface="+mn-lt"/>
              </a:rPr>
              <a:t>var</a:t>
            </a:r>
            <a:r>
              <a:rPr lang="en-US" dirty="0" smtClean="0">
                <a:latin typeface="+mn-lt"/>
              </a:rPr>
              <a:t> app = require('express')();</a:t>
            </a:r>
          </a:p>
          <a:p>
            <a:pPr marL="285750" indent="-285750">
              <a:buFont typeface="Arial" pitchFamily="34" charset="0"/>
              <a:buChar char="•"/>
            </a:pPr>
            <a:r>
              <a:rPr lang="en-US" dirty="0" err="1" smtClean="0">
                <a:latin typeface="+mn-lt"/>
              </a:rPr>
              <a:t>var</a:t>
            </a:r>
            <a:r>
              <a:rPr lang="en-US" dirty="0" smtClean="0">
                <a:latin typeface="+mn-lt"/>
              </a:rPr>
              <a:t> http = require('http').Server(app);</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io</a:t>
            </a:r>
            <a:r>
              <a:rPr lang="en-US" dirty="0" smtClean="0">
                <a:latin typeface="+mn-lt"/>
              </a:rPr>
              <a:t> = require('socket.io')(http);</a:t>
            </a:r>
          </a:p>
          <a:p>
            <a:pPr marL="285750" indent="-285750">
              <a:buFont typeface="Arial" pitchFamily="34" charset="0"/>
              <a:buChar char="•"/>
            </a:pPr>
            <a:r>
              <a:rPr lang="en-US" dirty="0" err="1" smtClean="0">
                <a:latin typeface="+mn-lt"/>
              </a:rPr>
              <a:t>app.get</a:t>
            </a:r>
            <a:r>
              <a:rPr lang="en-US" dirty="0" smtClean="0">
                <a:latin typeface="+mn-lt"/>
              </a:rPr>
              <a:t>('/', function(</a:t>
            </a:r>
            <a:r>
              <a:rPr lang="en-US" dirty="0" err="1" smtClean="0">
                <a:latin typeface="+mn-lt"/>
              </a:rPr>
              <a:t>req</a:t>
            </a:r>
            <a:r>
              <a:rPr lang="en-US" dirty="0" smtClean="0">
                <a:latin typeface="+mn-lt"/>
              </a:rPr>
              <a:t>, res){</a:t>
            </a:r>
          </a:p>
          <a:p>
            <a:pPr marL="285750" indent="-285750">
              <a:buFont typeface="Arial" pitchFamily="34" charset="0"/>
              <a:buChar char="•"/>
            </a:pPr>
            <a:r>
              <a:rPr lang="en-US" dirty="0" smtClean="0">
                <a:latin typeface="+mn-lt"/>
              </a:rPr>
              <a:t>   </a:t>
            </a:r>
            <a:r>
              <a:rPr lang="en-US" dirty="0" err="1" smtClean="0">
                <a:latin typeface="+mn-lt"/>
              </a:rPr>
              <a:t>res.sendFile</a:t>
            </a:r>
            <a:r>
              <a:rPr lang="en-US" dirty="0" smtClean="0">
                <a:latin typeface="+mn-lt"/>
              </a:rPr>
              <a:t>('E:/test/index.html');</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err="1" smtClean="0">
                <a:latin typeface="+mn-lt"/>
              </a:rPr>
              <a:t>var</a:t>
            </a:r>
            <a:r>
              <a:rPr lang="en-US" dirty="0" smtClean="0">
                <a:latin typeface="+mn-lt"/>
              </a:rPr>
              <a:t> clients = 0;</a:t>
            </a:r>
          </a:p>
          <a:p>
            <a:pPr marL="285750" indent="-285750">
              <a:buFont typeface="Arial" pitchFamily="34" charset="0"/>
              <a:buChar char="•"/>
            </a:pPr>
            <a:r>
              <a:rPr lang="en-US" dirty="0" err="1" smtClean="0">
                <a:latin typeface="+mn-lt"/>
              </a:rPr>
              <a:t>io.on</a:t>
            </a:r>
            <a:r>
              <a:rPr lang="en-US" dirty="0" smtClean="0">
                <a:latin typeface="+mn-lt"/>
              </a:rPr>
              <a:t>('connection', function(socket){</a:t>
            </a:r>
          </a:p>
          <a:p>
            <a:pPr marL="285750" indent="-285750">
              <a:buFont typeface="Arial" pitchFamily="34" charset="0"/>
              <a:buChar char="•"/>
            </a:pPr>
            <a:r>
              <a:rPr lang="en-US" dirty="0" smtClean="0">
                <a:latin typeface="+mn-lt"/>
              </a:rPr>
              <a:t>   clients++;</a:t>
            </a:r>
          </a:p>
          <a:p>
            <a:pPr marL="285750" indent="-285750">
              <a:buFont typeface="Arial" pitchFamily="34" charset="0"/>
              <a:buChar char="•"/>
            </a:pPr>
            <a:r>
              <a:rPr lang="en-US" dirty="0" smtClean="0">
                <a:latin typeface="+mn-lt"/>
              </a:rPr>
              <a:t>   </a:t>
            </a:r>
            <a:r>
              <a:rPr lang="en-US" dirty="0" err="1" smtClean="0">
                <a:latin typeface="+mn-lt"/>
              </a:rPr>
              <a:t>io.sockets.emit</a:t>
            </a:r>
            <a:r>
              <a:rPr lang="en-US" dirty="0" smtClean="0">
                <a:latin typeface="+mn-lt"/>
              </a:rPr>
              <a:t>('broadcast',{ description: clients + ' clients connected!'});</a:t>
            </a:r>
          </a:p>
          <a:p>
            <a:pPr marL="285750" indent="-285750">
              <a:buFont typeface="Arial" pitchFamily="34" charset="0"/>
              <a:buChar char="•"/>
            </a:pPr>
            <a:r>
              <a:rPr lang="en-US" dirty="0" smtClean="0">
                <a:latin typeface="+mn-lt"/>
              </a:rPr>
              <a:t>   </a:t>
            </a:r>
            <a:r>
              <a:rPr lang="en-US" dirty="0" err="1" smtClean="0">
                <a:latin typeface="+mn-lt"/>
              </a:rPr>
              <a:t>socket.on</a:t>
            </a:r>
            <a:r>
              <a:rPr lang="en-US" dirty="0" smtClean="0">
                <a:latin typeface="+mn-lt"/>
              </a:rPr>
              <a:t>('disconnect', function () {</a:t>
            </a:r>
          </a:p>
          <a:p>
            <a:pPr marL="285750" indent="-285750">
              <a:buFont typeface="Arial" pitchFamily="34" charset="0"/>
              <a:buChar char="•"/>
            </a:pPr>
            <a:r>
              <a:rPr lang="en-US" dirty="0" smtClean="0">
                <a:latin typeface="+mn-lt"/>
              </a:rPr>
              <a:t>      clients--;</a:t>
            </a:r>
          </a:p>
          <a:p>
            <a:pPr marL="285750" indent="-285750">
              <a:buFont typeface="Arial" pitchFamily="34" charset="0"/>
              <a:buChar char="•"/>
            </a:pPr>
            <a:r>
              <a:rPr lang="en-US" dirty="0" smtClean="0">
                <a:latin typeface="+mn-lt"/>
              </a:rPr>
              <a:t>      </a:t>
            </a:r>
            <a:r>
              <a:rPr lang="en-US" dirty="0" err="1" smtClean="0">
                <a:latin typeface="+mn-lt"/>
              </a:rPr>
              <a:t>io.sockets.emit</a:t>
            </a:r>
            <a:r>
              <a:rPr lang="en-US" dirty="0" smtClean="0">
                <a:latin typeface="+mn-lt"/>
              </a:rPr>
              <a:t>('broadcast',{ description: clients + ' clients connected!'});</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r>
              <a:rPr lang="en-US" dirty="0" err="1"/>
              <a:t>http.listen</a:t>
            </a:r>
            <a:r>
              <a:rPr lang="en-US" dirty="0"/>
              <a:t>(3000, function(){ console.log('listening on localhost:3000'); });</a:t>
            </a:r>
            <a:endParaRPr lang="en-US" dirty="0" smtClean="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Server.js</a:t>
            </a:r>
            <a:endParaRPr lang="en-US" sz="2800" b="1" dirty="0">
              <a:latin typeface="+mj-lt"/>
            </a:endParaRPr>
          </a:p>
        </p:txBody>
      </p:sp>
    </p:spTree>
    <p:extLst>
      <p:ext uri="{BB962C8B-B14F-4D97-AF65-F5344CB8AC3E}">
        <p14:creationId xmlns:p14="http://schemas.microsoft.com/office/powerpoint/2010/main" val="1418228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&lt;!DOCTYPE html&gt;</a:t>
            </a:r>
          </a:p>
          <a:p>
            <a:pPr marL="285750" indent="-285750">
              <a:buFont typeface="Arial" pitchFamily="34" charset="0"/>
              <a:buChar char="•"/>
            </a:pPr>
            <a:r>
              <a:rPr lang="en-US" dirty="0" smtClean="0">
                <a:latin typeface="+mn-lt"/>
              </a:rPr>
              <a:t>&lt;html&gt;</a:t>
            </a:r>
          </a:p>
          <a:p>
            <a:pPr marL="285750" indent="-285750">
              <a:buFont typeface="Arial" pitchFamily="34" charset="0"/>
              <a:buChar char="•"/>
            </a:pPr>
            <a:r>
              <a:rPr lang="en-US" dirty="0" smtClean="0">
                <a:latin typeface="+mn-lt"/>
              </a:rPr>
              <a:t>   &lt;head&gt;&lt;title&gt;Hello world&lt;/title&gt;&lt;/head&gt;</a:t>
            </a:r>
          </a:p>
          <a:p>
            <a:pPr marL="285750" indent="-285750">
              <a:buFont typeface="Arial" pitchFamily="34" charset="0"/>
              <a:buChar char="•"/>
            </a:pPr>
            <a:r>
              <a:rPr lang="en-US" dirty="0" smtClean="0">
                <a:latin typeface="+mn-lt"/>
              </a:rPr>
              <a:t>   &lt;script </a:t>
            </a:r>
            <a:r>
              <a:rPr lang="en-US" dirty="0" err="1" smtClean="0">
                <a:latin typeface="+mn-lt"/>
              </a:rPr>
              <a:t>src</a:t>
            </a:r>
            <a:r>
              <a:rPr lang="en-US" dirty="0" smtClean="0">
                <a:latin typeface="+mn-lt"/>
              </a:rPr>
              <a:t>="/socket.io/socket.io.js"&gt;&lt;/script&gt;</a:t>
            </a:r>
          </a:p>
          <a:p>
            <a:pPr marL="285750" indent="-285750">
              <a:buFont typeface="Arial" pitchFamily="34" charset="0"/>
              <a:buChar char="•"/>
            </a:pPr>
            <a:r>
              <a:rPr lang="en-US" dirty="0" smtClean="0">
                <a:latin typeface="+mn-lt"/>
              </a:rPr>
              <a:t>   &lt;script&gt;</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socket = </a:t>
            </a:r>
            <a:r>
              <a:rPr lang="en-US" dirty="0" err="1" smtClean="0">
                <a:latin typeface="+mn-lt"/>
              </a:rPr>
              <a:t>io</a:t>
            </a:r>
            <a:r>
              <a:rPr lang="en-US" dirty="0" smtClean="0">
                <a:latin typeface="+mn-lt"/>
              </a:rPr>
              <a:t>();</a:t>
            </a:r>
          </a:p>
          <a:p>
            <a:pPr marL="285750" indent="-285750">
              <a:buFont typeface="Arial" pitchFamily="34" charset="0"/>
              <a:buChar char="•"/>
            </a:pPr>
            <a:r>
              <a:rPr lang="en-US" dirty="0" smtClean="0">
                <a:latin typeface="+mn-lt"/>
              </a:rPr>
              <a:t>      </a:t>
            </a:r>
            <a:r>
              <a:rPr lang="en-US" dirty="0" err="1" smtClean="0">
                <a:latin typeface="+mn-lt"/>
              </a:rPr>
              <a:t>socket.on</a:t>
            </a:r>
            <a:r>
              <a:rPr lang="en-US" dirty="0" smtClean="0">
                <a:latin typeface="+mn-lt"/>
              </a:rPr>
              <a:t>('</a:t>
            </a:r>
            <a:r>
              <a:rPr lang="en-US" dirty="0" err="1" smtClean="0">
                <a:latin typeface="+mn-lt"/>
              </a:rPr>
              <a:t>broadcast',function</a:t>
            </a:r>
            <a:r>
              <a:rPr lang="en-US" dirty="0" smtClean="0">
                <a:latin typeface="+mn-lt"/>
              </a:rPr>
              <a:t>(data){</a:t>
            </a:r>
          </a:p>
          <a:p>
            <a:pPr marL="285750" indent="-285750">
              <a:buFont typeface="Arial" pitchFamily="34" charset="0"/>
              <a:buChar char="•"/>
            </a:pPr>
            <a:r>
              <a:rPr lang="en-US" dirty="0" smtClean="0">
                <a:latin typeface="+mn-lt"/>
              </a:rPr>
              <a:t>         </a:t>
            </a:r>
            <a:r>
              <a:rPr lang="en-US" dirty="0" err="1" smtClean="0">
                <a:latin typeface="+mn-lt"/>
              </a:rPr>
              <a:t>document.body.innerHTML</a:t>
            </a:r>
            <a:r>
              <a:rPr lang="en-US" dirty="0" smtClean="0">
                <a:latin typeface="+mn-lt"/>
              </a:rPr>
              <a:t> = '';</a:t>
            </a:r>
          </a:p>
          <a:p>
            <a:pPr marL="285750" indent="-285750">
              <a:buFont typeface="Arial" pitchFamily="34" charset="0"/>
              <a:buChar char="•"/>
            </a:pPr>
            <a:r>
              <a:rPr lang="en-US" dirty="0" smtClean="0">
                <a:latin typeface="+mn-lt"/>
              </a:rPr>
              <a:t>         </a:t>
            </a:r>
            <a:r>
              <a:rPr lang="en-US" dirty="0" err="1" smtClean="0">
                <a:latin typeface="+mn-lt"/>
              </a:rPr>
              <a:t>document.write</a:t>
            </a:r>
            <a:r>
              <a:rPr lang="en-US" dirty="0" smtClean="0">
                <a:latin typeface="+mn-lt"/>
              </a:rPr>
              <a:t>(</a:t>
            </a:r>
            <a:r>
              <a:rPr lang="en-US" dirty="0" err="1" smtClean="0">
                <a:latin typeface="+mn-lt"/>
              </a:rPr>
              <a:t>data.description</a:t>
            </a:r>
            <a:r>
              <a:rPr lang="en-US" dirty="0" smtClean="0">
                <a:latin typeface="+mn-lt"/>
              </a:rPr>
              <a:t>);</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smtClean="0">
                <a:latin typeface="+mn-lt"/>
              </a:rPr>
              <a:t>   &lt;/script&gt;</a:t>
            </a:r>
          </a:p>
          <a:p>
            <a:pPr marL="285750" indent="-285750">
              <a:buFont typeface="Arial" pitchFamily="34" charset="0"/>
              <a:buChar char="•"/>
            </a:pPr>
            <a:r>
              <a:rPr lang="en-US" dirty="0" smtClean="0">
                <a:latin typeface="+mn-lt"/>
              </a:rPr>
              <a:t>   &lt;body&gt;Hello world&lt;/body&gt;</a:t>
            </a:r>
          </a:p>
          <a:p>
            <a:pPr marL="285750" indent="-285750">
              <a:buFont typeface="Arial" pitchFamily="34" charset="0"/>
              <a:buChar char="•"/>
            </a:pPr>
            <a:r>
              <a:rPr lang="en-US" dirty="0" smtClean="0">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Index.html</a:t>
            </a:r>
            <a:endParaRPr lang="en-US" sz="2800" b="1" dirty="0">
              <a:latin typeface="+mj-lt"/>
            </a:endParaRPr>
          </a:p>
        </p:txBody>
      </p:sp>
    </p:spTree>
    <p:extLst>
      <p:ext uri="{BB962C8B-B14F-4D97-AF65-F5344CB8AC3E}">
        <p14:creationId xmlns:p14="http://schemas.microsoft.com/office/powerpoint/2010/main" val="2912869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File module (</a:t>
            </a:r>
            <a:r>
              <a:rPr lang="en-US" sz="2800" b="1" dirty="0" err="1">
                <a:latin typeface="+mj-lt"/>
              </a:rPr>
              <a:t>fs</a:t>
            </a:r>
            <a:r>
              <a:rPr lang="en-US" sz="2800" b="1" dirty="0">
                <a:latin typeface="+mj-lt"/>
              </a:rPr>
              <a:t> module)</a:t>
            </a:r>
          </a:p>
        </p:txBody>
      </p:sp>
      <p:sp>
        <p:nvSpPr>
          <p:cNvPr id="3" name="Text Placeholder 2"/>
          <p:cNvSpPr>
            <a:spLocks noGrp="1"/>
          </p:cNvSpPr>
          <p:nvPr>
            <p:ph type="body"/>
          </p:nvPr>
        </p:nvSpPr>
        <p:spPr>
          <a:xfrm>
            <a:off x="533400" y="1447800"/>
            <a:ext cx="10972440" cy="3733800"/>
          </a:xfrm>
        </p:spPr>
        <p:txBody>
          <a:bodyPr/>
          <a:lstStyle/>
          <a:p>
            <a:r>
              <a:rPr lang="en-US" dirty="0" smtClean="0"/>
              <a:t>	FS module is use to perform following operation on files </a:t>
            </a:r>
          </a:p>
          <a:p>
            <a:pPr marL="285750" indent="-285750">
              <a:buFont typeface="Arial" pitchFamily="34" charset="0"/>
              <a:buChar char="•"/>
            </a:pPr>
            <a:r>
              <a:rPr lang="en-US" dirty="0" smtClean="0"/>
              <a:t>Read files</a:t>
            </a:r>
          </a:p>
          <a:p>
            <a:pPr marL="285750" indent="-285750">
              <a:buFont typeface="Arial" pitchFamily="34" charset="0"/>
              <a:buChar char="•"/>
            </a:pPr>
            <a:r>
              <a:rPr lang="en-US" dirty="0" smtClean="0"/>
              <a:t>Create files</a:t>
            </a:r>
          </a:p>
          <a:p>
            <a:pPr marL="285750" indent="-285750">
              <a:buFont typeface="Arial" pitchFamily="34" charset="0"/>
              <a:buChar char="•"/>
            </a:pPr>
            <a:r>
              <a:rPr lang="en-US" dirty="0" smtClean="0"/>
              <a:t>Update files</a:t>
            </a:r>
          </a:p>
          <a:p>
            <a:pPr marL="285750" indent="-285750">
              <a:buFont typeface="Arial" pitchFamily="34" charset="0"/>
              <a:buChar char="•"/>
            </a:pPr>
            <a:r>
              <a:rPr lang="en-US" dirty="0" smtClean="0"/>
              <a:t>Delete files</a:t>
            </a:r>
          </a:p>
          <a:p>
            <a:pPr marL="285750" indent="-285750">
              <a:buFont typeface="Arial" pitchFamily="34" charset="0"/>
              <a:buChar char="•"/>
            </a:pPr>
            <a:r>
              <a:rPr lang="en-US" dirty="0" smtClean="0"/>
              <a:t>Rename files</a:t>
            </a:r>
          </a:p>
          <a:p>
            <a:endParaRPr lang="en-US" dirty="0"/>
          </a:p>
        </p:txBody>
      </p:sp>
    </p:spTree>
    <p:extLst>
      <p:ext uri="{BB962C8B-B14F-4D97-AF65-F5344CB8AC3E}">
        <p14:creationId xmlns:p14="http://schemas.microsoft.com/office/powerpoint/2010/main" val="11033310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Socket.IO allows you to "namespace" your sockets, which essentially means assigning different endpoints or paths.</a:t>
            </a:r>
          </a:p>
          <a:p>
            <a:pPr marL="285750" indent="-285750">
              <a:buFont typeface="Arial" pitchFamily="34" charset="0"/>
              <a:buChar char="•"/>
            </a:pPr>
            <a:r>
              <a:rPr lang="en-US" dirty="0" smtClean="0">
                <a:latin typeface="+mn-lt"/>
              </a:rPr>
              <a:t>This is a useful feature to minimize the number of resources (TCP connections) and at the same time separate concerns within your application by introducing separation between communication channels.</a:t>
            </a:r>
          </a:p>
          <a:p>
            <a:pPr marL="285750" indent="-285750">
              <a:buFont typeface="Arial" pitchFamily="34" charset="0"/>
              <a:buChar char="•"/>
            </a:pPr>
            <a:r>
              <a:rPr lang="en-US" b="1" dirty="0" smtClean="0">
                <a:latin typeface="+mn-lt"/>
              </a:rPr>
              <a:t>Server.js</a:t>
            </a:r>
          </a:p>
          <a:p>
            <a:pPr marL="285750" indent="-285750">
              <a:buFont typeface="Arial" pitchFamily="34" charset="0"/>
              <a:buChar char="•"/>
            </a:pPr>
            <a:r>
              <a:rPr lang="en-US" dirty="0" err="1" smtClean="0">
                <a:latin typeface="+mn-lt"/>
              </a:rPr>
              <a:t>var</a:t>
            </a:r>
            <a:r>
              <a:rPr lang="en-US" dirty="0" smtClean="0">
                <a:latin typeface="+mn-lt"/>
              </a:rPr>
              <a:t> app = require('express')();</a:t>
            </a:r>
          </a:p>
          <a:p>
            <a:pPr marL="285750" indent="-285750">
              <a:buFont typeface="Arial" pitchFamily="34" charset="0"/>
              <a:buChar char="•"/>
            </a:pPr>
            <a:r>
              <a:rPr lang="en-US" dirty="0" err="1" smtClean="0">
                <a:latin typeface="+mn-lt"/>
              </a:rPr>
              <a:t>var</a:t>
            </a:r>
            <a:r>
              <a:rPr lang="en-US" dirty="0" smtClean="0">
                <a:latin typeface="+mn-lt"/>
              </a:rPr>
              <a:t> http = require('http').Server(app);</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io</a:t>
            </a:r>
            <a:r>
              <a:rPr lang="en-US" dirty="0" smtClean="0">
                <a:latin typeface="+mn-lt"/>
              </a:rPr>
              <a:t> = require('socket.io')(http);</a:t>
            </a:r>
          </a:p>
          <a:p>
            <a:pPr marL="285750" indent="-285750">
              <a:buFont typeface="Arial" pitchFamily="34" charset="0"/>
              <a:buChar char="•"/>
            </a:pPr>
            <a:r>
              <a:rPr lang="en-US" dirty="0" err="1" smtClean="0">
                <a:latin typeface="+mn-lt"/>
              </a:rPr>
              <a:t>app.get</a:t>
            </a:r>
            <a:r>
              <a:rPr lang="en-US" dirty="0" smtClean="0">
                <a:latin typeface="+mn-lt"/>
              </a:rPr>
              <a:t>('/', function(</a:t>
            </a:r>
            <a:r>
              <a:rPr lang="en-US" dirty="0" err="1" smtClean="0">
                <a:latin typeface="+mn-lt"/>
              </a:rPr>
              <a:t>req</a:t>
            </a:r>
            <a:r>
              <a:rPr lang="en-US" dirty="0" smtClean="0">
                <a:latin typeface="+mn-lt"/>
              </a:rPr>
              <a:t>, res){</a:t>
            </a:r>
          </a:p>
          <a:p>
            <a:pPr marL="285750" indent="-285750">
              <a:buFont typeface="Arial" pitchFamily="34" charset="0"/>
              <a:buChar char="•"/>
            </a:pPr>
            <a:r>
              <a:rPr lang="en-US" dirty="0" smtClean="0">
                <a:latin typeface="+mn-lt"/>
              </a:rPr>
              <a:t>   </a:t>
            </a:r>
            <a:r>
              <a:rPr lang="en-US" dirty="0" err="1" smtClean="0">
                <a:latin typeface="+mn-lt"/>
              </a:rPr>
              <a:t>res.sendFile</a:t>
            </a:r>
            <a:r>
              <a:rPr lang="en-US" dirty="0" smtClean="0">
                <a:latin typeface="+mn-lt"/>
              </a:rPr>
              <a:t>('E:/test/index.html');});</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nsp</a:t>
            </a:r>
            <a:r>
              <a:rPr lang="en-US" dirty="0" smtClean="0">
                <a:latin typeface="+mn-lt"/>
              </a:rPr>
              <a:t> = </a:t>
            </a:r>
            <a:r>
              <a:rPr lang="en-US" dirty="0" err="1" smtClean="0">
                <a:latin typeface="+mn-lt"/>
              </a:rPr>
              <a:t>io.of</a:t>
            </a:r>
            <a:r>
              <a:rPr lang="en-US" dirty="0" smtClean="0">
                <a:latin typeface="+mn-lt"/>
              </a:rPr>
              <a:t>('/my-namespace');</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nsp.on</a:t>
            </a:r>
            <a:r>
              <a:rPr lang="en-US" dirty="0" smtClean="0">
                <a:latin typeface="+mn-lt"/>
              </a:rPr>
              <a:t>('connection', function(socket){</a:t>
            </a:r>
          </a:p>
          <a:p>
            <a:pPr marL="285750" indent="-285750">
              <a:buFont typeface="Arial" pitchFamily="34" charset="0"/>
              <a:buChar char="•"/>
            </a:pPr>
            <a:r>
              <a:rPr lang="en-US" dirty="0" smtClean="0">
                <a:latin typeface="+mn-lt"/>
              </a:rPr>
              <a:t>   console.log('someone connected');</a:t>
            </a:r>
          </a:p>
          <a:p>
            <a:pPr marL="285750" indent="-285750">
              <a:buFont typeface="Arial" pitchFamily="34" charset="0"/>
              <a:buChar char="•"/>
            </a:pPr>
            <a:r>
              <a:rPr lang="en-US" dirty="0" smtClean="0">
                <a:latin typeface="+mn-lt"/>
              </a:rPr>
              <a:t>   </a:t>
            </a:r>
            <a:r>
              <a:rPr lang="en-US" dirty="0" err="1" smtClean="0">
                <a:latin typeface="+mn-lt"/>
              </a:rPr>
              <a:t>nsp.emit</a:t>
            </a:r>
            <a:r>
              <a:rPr lang="en-US" dirty="0" smtClean="0">
                <a:latin typeface="+mn-lt"/>
              </a:rPr>
              <a:t>('hi', 'Hello everyone!');</a:t>
            </a:r>
          </a:p>
          <a:p>
            <a:pPr marL="285750" indent="-285750">
              <a:buFont typeface="Arial" pitchFamily="34" charset="0"/>
              <a:buChar char="•"/>
            </a:pPr>
            <a:r>
              <a:rPr lang="en-US" dirty="0" smtClean="0">
                <a:latin typeface="+mn-lt"/>
              </a:rPr>
              <a:t>});</a:t>
            </a:r>
          </a:p>
          <a:p>
            <a:pPr marL="285750" indent="-285750">
              <a:buFont typeface="Arial" pitchFamily="34" charset="0"/>
              <a:buChar char="•"/>
            </a:pPr>
            <a:r>
              <a:rPr lang="en-US" dirty="0" err="1" smtClean="0">
                <a:latin typeface="+mn-lt"/>
              </a:rPr>
              <a:t>http.listen</a:t>
            </a:r>
            <a:r>
              <a:rPr lang="en-US" dirty="0" smtClean="0">
                <a:latin typeface="+mn-lt"/>
              </a:rPr>
              <a:t>(3000, function(){     console.log('listening on localhost:3000');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Custom namespace</a:t>
            </a:r>
            <a:endParaRPr lang="en-US" sz="2800" b="1" dirty="0">
              <a:latin typeface="+mj-lt"/>
            </a:endParaRPr>
          </a:p>
        </p:txBody>
      </p:sp>
    </p:spTree>
    <p:extLst>
      <p:ext uri="{BB962C8B-B14F-4D97-AF65-F5344CB8AC3E}">
        <p14:creationId xmlns:p14="http://schemas.microsoft.com/office/powerpoint/2010/main" val="4270487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&lt;!DOCTYPE html&gt;</a:t>
            </a:r>
          </a:p>
          <a:p>
            <a:pPr marL="285750" indent="-285750">
              <a:buFont typeface="Arial" pitchFamily="34" charset="0"/>
              <a:buChar char="•"/>
            </a:pPr>
            <a:r>
              <a:rPr lang="en-US" dirty="0" smtClean="0">
                <a:latin typeface="+mn-lt"/>
              </a:rPr>
              <a:t>&lt;html&gt;</a:t>
            </a:r>
          </a:p>
          <a:p>
            <a:pPr marL="285750" indent="-285750">
              <a:buFont typeface="Arial" pitchFamily="34" charset="0"/>
              <a:buChar char="•"/>
            </a:pPr>
            <a:r>
              <a:rPr lang="en-US" dirty="0" smtClean="0">
                <a:latin typeface="+mn-lt"/>
              </a:rPr>
              <a:t>   &lt;head&gt;&lt;title&gt;Hello world&lt;/title&gt;&lt;/head&gt;</a:t>
            </a:r>
          </a:p>
          <a:p>
            <a:pPr marL="285750" indent="-285750">
              <a:buFont typeface="Arial" pitchFamily="34" charset="0"/>
              <a:buChar char="•"/>
            </a:pPr>
            <a:r>
              <a:rPr lang="en-US" dirty="0" smtClean="0">
                <a:latin typeface="+mn-lt"/>
              </a:rPr>
              <a:t>   &lt;script </a:t>
            </a:r>
            <a:r>
              <a:rPr lang="en-US" dirty="0" err="1" smtClean="0">
                <a:latin typeface="+mn-lt"/>
              </a:rPr>
              <a:t>src</a:t>
            </a:r>
            <a:r>
              <a:rPr lang="en-US" dirty="0" smtClean="0">
                <a:latin typeface="+mn-lt"/>
              </a:rPr>
              <a:t>="/socket.io/socket.io.js"&gt;&lt;/script&gt;</a:t>
            </a:r>
          </a:p>
          <a:p>
            <a:pPr marL="285750" indent="-285750">
              <a:buFont typeface="Arial" pitchFamily="34" charset="0"/>
              <a:buChar char="•"/>
            </a:pPr>
            <a:r>
              <a:rPr lang="en-US" dirty="0" smtClean="0">
                <a:latin typeface="+mn-lt"/>
              </a:rPr>
              <a:t>   &lt;script&gt;</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socket = </a:t>
            </a:r>
            <a:r>
              <a:rPr lang="en-US" dirty="0" err="1" smtClean="0">
                <a:latin typeface="+mn-lt"/>
              </a:rPr>
              <a:t>io</a:t>
            </a:r>
            <a:r>
              <a:rPr lang="en-US" dirty="0" smtClean="0">
                <a:latin typeface="+mn-lt"/>
              </a:rPr>
              <a:t>('/my-namespace');</a:t>
            </a:r>
          </a:p>
          <a:p>
            <a:pPr marL="285750" indent="-285750">
              <a:buFont typeface="Arial" pitchFamily="34" charset="0"/>
              <a:buChar char="•"/>
            </a:pPr>
            <a:r>
              <a:rPr lang="en-US" dirty="0" smtClean="0">
                <a:latin typeface="+mn-lt"/>
              </a:rPr>
              <a:t>      </a:t>
            </a:r>
            <a:r>
              <a:rPr lang="en-US" dirty="0" err="1" smtClean="0">
                <a:latin typeface="+mn-lt"/>
              </a:rPr>
              <a:t>socket.on</a:t>
            </a:r>
            <a:r>
              <a:rPr lang="en-US" dirty="0" smtClean="0">
                <a:latin typeface="+mn-lt"/>
              </a:rPr>
              <a:t>('</a:t>
            </a:r>
            <a:r>
              <a:rPr lang="en-US" dirty="0" err="1" smtClean="0">
                <a:latin typeface="+mn-lt"/>
              </a:rPr>
              <a:t>hi',function</a:t>
            </a:r>
            <a:r>
              <a:rPr lang="en-US" dirty="0" smtClean="0">
                <a:latin typeface="+mn-lt"/>
              </a:rPr>
              <a:t>(data){</a:t>
            </a:r>
          </a:p>
          <a:p>
            <a:pPr marL="285750" indent="-285750">
              <a:buFont typeface="Arial" pitchFamily="34" charset="0"/>
              <a:buChar char="•"/>
            </a:pPr>
            <a:r>
              <a:rPr lang="en-US" dirty="0" smtClean="0">
                <a:latin typeface="+mn-lt"/>
              </a:rPr>
              <a:t>         </a:t>
            </a:r>
            <a:r>
              <a:rPr lang="en-US" dirty="0" err="1" smtClean="0">
                <a:latin typeface="+mn-lt"/>
              </a:rPr>
              <a:t>document.body.innerHTML</a:t>
            </a:r>
            <a:r>
              <a:rPr lang="en-US" dirty="0" smtClean="0">
                <a:latin typeface="+mn-lt"/>
              </a:rPr>
              <a:t> = '';</a:t>
            </a:r>
          </a:p>
          <a:p>
            <a:pPr marL="285750" indent="-285750">
              <a:buFont typeface="Arial" pitchFamily="34" charset="0"/>
              <a:buChar char="•"/>
            </a:pPr>
            <a:r>
              <a:rPr lang="en-US" dirty="0" smtClean="0">
                <a:latin typeface="+mn-lt"/>
              </a:rPr>
              <a:t>         </a:t>
            </a:r>
            <a:r>
              <a:rPr lang="en-US" dirty="0" err="1" smtClean="0">
                <a:latin typeface="+mn-lt"/>
              </a:rPr>
              <a:t>document.write</a:t>
            </a:r>
            <a:r>
              <a:rPr lang="en-US" dirty="0" smtClean="0">
                <a:latin typeface="+mn-lt"/>
              </a:rPr>
              <a:t>(data);</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smtClean="0">
                <a:latin typeface="+mn-lt"/>
              </a:rPr>
              <a:t>   &lt;/script&gt;</a:t>
            </a:r>
          </a:p>
          <a:p>
            <a:pPr marL="285750" indent="-285750">
              <a:buFont typeface="Arial" pitchFamily="34" charset="0"/>
              <a:buChar char="•"/>
            </a:pPr>
            <a:r>
              <a:rPr lang="en-US" dirty="0" smtClean="0">
                <a:latin typeface="+mn-lt"/>
              </a:rPr>
              <a:t>   &lt;body&gt;&lt;/body&gt;</a:t>
            </a:r>
          </a:p>
          <a:p>
            <a:pPr marL="285750" indent="-285750">
              <a:buFont typeface="Arial" pitchFamily="34" charset="0"/>
              <a:buChar char="•"/>
            </a:pPr>
            <a:r>
              <a:rPr lang="en-US" dirty="0" smtClean="0">
                <a:latin typeface="+mn-lt"/>
              </a:rPr>
              <a:t> &lt;/html&gt;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Index.html</a:t>
            </a:r>
            <a:endParaRPr lang="en-US" sz="2800" b="1" dirty="0">
              <a:latin typeface="+mj-lt"/>
            </a:endParaRPr>
          </a:p>
        </p:txBody>
      </p:sp>
    </p:spTree>
    <p:extLst>
      <p:ext uri="{BB962C8B-B14F-4D97-AF65-F5344CB8AC3E}">
        <p14:creationId xmlns:p14="http://schemas.microsoft.com/office/powerpoint/2010/main" val="13842524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b="1" dirty="0" smtClean="0">
                <a:latin typeface="+mn-lt"/>
              </a:rPr>
              <a:t>Index.html</a:t>
            </a:r>
          </a:p>
          <a:p>
            <a:pPr marL="285750" indent="-285750">
              <a:buFont typeface="Arial" pitchFamily="34" charset="0"/>
              <a:buChar char="•"/>
            </a:pPr>
            <a:endParaRPr lang="en-US" dirty="0">
              <a:latin typeface="+mn-lt"/>
            </a:endParaRP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smtClean="0">
                <a:latin typeface="+mn-lt"/>
              </a:rPr>
              <a:t>&lt;!DOCTYPE html&gt;</a:t>
            </a:r>
          </a:p>
          <a:p>
            <a:pPr marL="285750" indent="-285750">
              <a:buFont typeface="Arial" pitchFamily="34" charset="0"/>
              <a:buChar char="•"/>
            </a:pPr>
            <a:r>
              <a:rPr lang="en-US" dirty="0" smtClean="0">
                <a:latin typeface="+mn-lt"/>
              </a:rPr>
              <a:t>&lt;html&gt;</a:t>
            </a:r>
          </a:p>
          <a:p>
            <a:pPr marL="285750" indent="-285750">
              <a:buFont typeface="Arial" pitchFamily="34" charset="0"/>
              <a:buChar char="•"/>
            </a:pPr>
            <a:r>
              <a:rPr lang="en-US" dirty="0" smtClean="0">
                <a:latin typeface="+mn-lt"/>
              </a:rPr>
              <a:t>   &lt;head&gt;&lt;title&gt;Hello world&lt;/title&gt;&lt;/head&gt;</a:t>
            </a:r>
          </a:p>
          <a:p>
            <a:pPr marL="285750" indent="-285750">
              <a:buFont typeface="Arial" pitchFamily="34" charset="0"/>
              <a:buChar char="•"/>
            </a:pPr>
            <a:r>
              <a:rPr lang="en-US" dirty="0" smtClean="0">
                <a:latin typeface="+mn-lt"/>
              </a:rPr>
              <a:t>   &lt;script </a:t>
            </a:r>
            <a:r>
              <a:rPr lang="en-US" dirty="0" err="1" smtClean="0">
                <a:latin typeface="+mn-lt"/>
              </a:rPr>
              <a:t>src</a:t>
            </a:r>
            <a:r>
              <a:rPr lang="en-US" dirty="0" smtClean="0">
                <a:latin typeface="+mn-lt"/>
              </a:rPr>
              <a:t>="/socket.io/socket.io.js"&gt;&lt;/script&gt;</a:t>
            </a:r>
          </a:p>
          <a:p>
            <a:pPr marL="285750" indent="-285750">
              <a:buFont typeface="Arial" pitchFamily="34" charset="0"/>
              <a:buChar char="•"/>
            </a:pPr>
            <a:r>
              <a:rPr lang="en-US" dirty="0" smtClean="0">
                <a:latin typeface="+mn-lt"/>
              </a:rPr>
              <a:t>   &lt;script&gt;</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socket = </a:t>
            </a:r>
            <a:r>
              <a:rPr lang="en-US" dirty="0" err="1" smtClean="0">
                <a:latin typeface="+mn-lt"/>
              </a:rPr>
              <a:t>io</a:t>
            </a:r>
            <a:r>
              <a:rPr lang="en-US" dirty="0" smtClean="0">
                <a:latin typeface="+mn-lt"/>
              </a:rPr>
              <a:t>();</a:t>
            </a:r>
          </a:p>
          <a:p>
            <a:pPr marL="285750" indent="-285750">
              <a:buFont typeface="Arial" pitchFamily="34" charset="0"/>
              <a:buChar char="•"/>
            </a:pPr>
            <a:r>
              <a:rPr lang="en-US" dirty="0" smtClean="0">
                <a:latin typeface="+mn-lt"/>
              </a:rPr>
              <a:t>   &lt;/script&gt;</a:t>
            </a:r>
          </a:p>
          <a:p>
            <a:pPr marL="285750" indent="-285750">
              <a:buFont typeface="Arial" pitchFamily="34" charset="0"/>
              <a:buChar char="•"/>
            </a:pPr>
            <a:r>
              <a:rPr lang="en-US" dirty="0" smtClean="0">
                <a:latin typeface="+mn-lt"/>
              </a:rPr>
              <a:t>   &lt;body&gt;</a:t>
            </a:r>
          </a:p>
          <a:p>
            <a:pPr marL="285750" indent="-285750">
              <a:buFont typeface="Arial" pitchFamily="34" charset="0"/>
              <a:buChar char="•"/>
            </a:pPr>
            <a:r>
              <a:rPr lang="en-US" dirty="0" smtClean="0">
                <a:latin typeface="+mn-lt"/>
              </a:rPr>
              <a:t>      &lt;input type="text" name="name" value="" placeholder="Enter your name!"&gt;</a:t>
            </a:r>
          </a:p>
          <a:p>
            <a:pPr marL="285750" indent="-285750">
              <a:buFont typeface="Arial" pitchFamily="34" charset="0"/>
              <a:buChar char="•"/>
            </a:pPr>
            <a:r>
              <a:rPr lang="en-US" dirty="0" smtClean="0">
                <a:latin typeface="+mn-lt"/>
              </a:rPr>
              <a:t>      &lt;button type="button" name="button"&gt;Let me chat!&lt;/button&gt;</a:t>
            </a:r>
          </a:p>
          <a:p>
            <a:pPr marL="285750" indent="-285750">
              <a:buFont typeface="Arial" pitchFamily="34" charset="0"/>
              <a:buChar char="•"/>
            </a:pPr>
            <a:r>
              <a:rPr lang="en-US" dirty="0" smtClean="0">
                <a:latin typeface="+mn-lt"/>
              </a:rPr>
              <a:t>   &lt;/body&gt;</a:t>
            </a:r>
          </a:p>
          <a:p>
            <a:pPr marL="285750" indent="-285750">
              <a:buFont typeface="Arial" pitchFamily="34" charset="0"/>
              <a:buChar char="•"/>
            </a:pPr>
            <a:r>
              <a:rPr lang="en-US" dirty="0" smtClean="0">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Chat Application Code</a:t>
            </a:r>
            <a:endParaRPr lang="en-US" sz="2800" b="1" dirty="0">
              <a:latin typeface="+mj-lt"/>
            </a:endParaRPr>
          </a:p>
        </p:txBody>
      </p:sp>
    </p:spTree>
    <p:extLst>
      <p:ext uri="{BB962C8B-B14F-4D97-AF65-F5344CB8AC3E}">
        <p14:creationId xmlns:p14="http://schemas.microsoft.com/office/powerpoint/2010/main" val="22060846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b="1" dirty="0" smtClean="0">
                <a:latin typeface="+mn-lt"/>
              </a:rPr>
              <a:t>Server.js</a:t>
            </a:r>
          </a:p>
          <a:p>
            <a:pPr marL="285750" indent="-285750">
              <a:buFont typeface="Arial" pitchFamily="34" charset="0"/>
              <a:buChar char="•"/>
            </a:pPr>
            <a:r>
              <a:rPr lang="en-US" dirty="0" err="1" smtClean="0">
                <a:latin typeface="+mn-lt"/>
              </a:rPr>
              <a:t>var</a:t>
            </a:r>
            <a:r>
              <a:rPr lang="en-US" dirty="0" smtClean="0">
                <a:latin typeface="+mn-lt"/>
              </a:rPr>
              <a:t> app = require('express')();</a:t>
            </a:r>
          </a:p>
          <a:p>
            <a:pPr marL="285750" indent="-285750">
              <a:buFont typeface="Arial" pitchFamily="34" charset="0"/>
              <a:buChar char="•"/>
            </a:pPr>
            <a:r>
              <a:rPr lang="en-US" dirty="0" err="1" smtClean="0">
                <a:latin typeface="+mn-lt"/>
              </a:rPr>
              <a:t>var</a:t>
            </a:r>
            <a:r>
              <a:rPr lang="en-US" dirty="0" smtClean="0">
                <a:latin typeface="+mn-lt"/>
              </a:rPr>
              <a:t> http = require('http').Server(app);</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io</a:t>
            </a:r>
            <a:r>
              <a:rPr lang="en-US" dirty="0" smtClean="0">
                <a:latin typeface="+mn-lt"/>
              </a:rPr>
              <a:t> = require('socket.io')(http);</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app.get</a:t>
            </a:r>
            <a:r>
              <a:rPr lang="en-US" dirty="0" smtClean="0">
                <a:latin typeface="+mn-lt"/>
              </a:rPr>
              <a:t>('/', function(</a:t>
            </a:r>
            <a:r>
              <a:rPr lang="en-US" dirty="0" err="1" smtClean="0">
                <a:latin typeface="+mn-lt"/>
              </a:rPr>
              <a:t>req</a:t>
            </a:r>
            <a:r>
              <a:rPr lang="en-US" dirty="0" smtClean="0">
                <a:latin typeface="+mn-lt"/>
              </a:rPr>
              <a:t>, res){</a:t>
            </a:r>
          </a:p>
          <a:p>
            <a:pPr marL="285750" indent="-285750">
              <a:buFont typeface="Arial" pitchFamily="34" charset="0"/>
              <a:buChar char="•"/>
            </a:pPr>
            <a:r>
              <a:rPr lang="en-US" dirty="0" smtClean="0">
                <a:latin typeface="+mn-lt"/>
              </a:rPr>
              <a:t>   </a:t>
            </a:r>
            <a:r>
              <a:rPr lang="en-US" dirty="0" err="1" smtClean="0">
                <a:latin typeface="+mn-lt"/>
              </a:rPr>
              <a:t>res.sendFile</a:t>
            </a:r>
            <a:r>
              <a:rPr lang="en-US" dirty="0" smtClean="0">
                <a:latin typeface="+mn-lt"/>
              </a:rPr>
              <a:t>('E:/test/index.html');});</a:t>
            </a:r>
          </a:p>
          <a:p>
            <a:pPr marL="285750" indent="-285750">
              <a:buFont typeface="Arial" pitchFamily="34" charset="0"/>
              <a:buChar char="•"/>
            </a:pPr>
            <a:r>
              <a:rPr lang="en-US" dirty="0" smtClean="0">
                <a:latin typeface="+mn-lt"/>
              </a:rPr>
              <a:t>users = [];</a:t>
            </a:r>
          </a:p>
          <a:p>
            <a:pPr marL="285750" indent="-285750">
              <a:buFont typeface="Arial" pitchFamily="34" charset="0"/>
              <a:buChar char="•"/>
            </a:pPr>
            <a:r>
              <a:rPr lang="en-US" dirty="0" err="1" smtClean="0">
                <a:latin typeface="+mn-lt"/>
              </a:rPr>
              <a:t>io.on</a:t>
            </a:r>
            <a:r>
              <a:rPr lang="en-US" dirty="0" smtClean="0">
                <a:latin typeface="+mn-lt"/>
              </a:rPr>
              <a:t>('connection', function(socket){</a:t>
            </a:r>
          </a:p>
          <a:p>
            <a:pPr marL="285750" indent="-285750">
              <a:buFont typeface="Arial" pitchFamily="34" charset="0"/>
              <a:buChar char="•"/>
            </a:pPr>
            <a:r>
              <a:rPr lang="en-US" dirty="0" smtClean="0">
                <a:latin typeface="+mn-lt"/>
              </a:rPr>
              <a:t>   console.log('A user connected');</a:t>
            </a:r>
          </a:p>
          <a:p>
            <a:pPr marL="285750" indent="-285750">
              <a:buFont typeface="Arial" pitchFamily="34" charset="0"/>
              <a:buChar char="•"/>
            </a:pPr>
            <a:r>
              <a:rPr lang="en-US" dirty="0" smtClean="0">
                <a:latin typeface="+mn-lt"/>
              </a:rPr>
              <a:t>   </a:t>
            </a:r>
            <a:r>
              <a:rPr lang="en-US" dirty="0" err="1" smtClean="0">
                <a:latin typeface="+mn-lt"/>
              </a:rPr>
              <a:t>socket.on</a:t>
            </a:r>
            <a:r>
              <a:rPr lang="en-US" dirty="0" smtClean="0">
                <a:latin typeface="+mn-lt"/>
              </a:rPr>
              <a:t>('</a:t>
            </a:r>
            <a:r>
              <a:rPr lang="en-US" dirty="0" err="1" smtClean="0">
                <a:latin typeface="+mn-lt"/>
              </a:rPr>
              <a:t>setUsername</a:t>
            </a:r>
            <a:r>
              <a:rPr lang="en-US" dirty="0" smtClean="0">
                <a:latin typeface="+mn-lt"/>
              </a:rPr>
              <a:t>', function(data){</a:t>
            </a:r>
          </a:p>
          <a:p>
            <a:pPr marL="285750" indent="-285750">
              <a:buFont typeface="Arial" pitchFamily="34" charset="0"/>
              <a:buChar char="•"/>
            </a:pPr>
            <a:r>
              <a:rPr lang="en-US" dirty="0" smtClean="0">
                <a:latin typeface="+mn-lt"/>
              </a:rPr>
              <a:t>      if(</a:t>
            </a:r>
            <a:r>
              <a:rPr lang="en-US" dirty="0" err="1" smtClean="0">
                <a:latin typeface="+mn-lt"/>
              </a:rPr>
              <a:t>users.indexOf</a:t>
            </a:r>
            <a:r>
              <a:rPr lang="en-US" dirty="0" smtClean="0">
                <a:latin typeface="+mn-lt"/>
              </a:rPr>
              <a:t>(data) &gt; -1){</a:t>
            </a:r>
          </a:p>
          <a:p>
            <a:pPr marL="285750" indent="-285750">
              <a:buFont typeface="Arial" pitchFamily="34" charset="0"/>
              <a:buChar char="•"/>
            </a:pPr>
            <a:r>
              <a:rPr lang="en-US" dirty="0" smtClean="0">
                <a:latin typeface="+mn-lt"/>
              </a:rPr>
              <a:t>         </a:t>
            </a:r>
            <a:r>
              <a:rPr lang="en-US" dirty="0" err="1" smtClean="0">
                <a:latin typeface="+mn-lt"/>
              </a:rPr>
              <a:t>users.push</a:t>
            </a:r>
            <a:r>
              <a:rPr lang="en-US" dirty="0" smtClean="0">
                <a:latin typeface="+mn-lt"/>
              </a:rPr>
              <a:t>(data);</a:t>
            </a:r>
          </a:p>
          <a:p>
            <a:pPr marL="285750" indent="-285750">
              <a:buFont typeface="Arial" pitchFamily="34" charset="0"/>
              <a:buChar char="•"/>
            </a:pPr>
            <a:r>
              <a:rPr lang="en-US" dirty="0" smtClean="0">
                <a:latin typeface="+mn-lt"/>
              </a:rPr>
              <a:t>         </a:t>
            </a:r>
            <a:r>
              <a:rPr lang="en-US" dirty="0" err="1" smtClean="0">
                <a:latin typeface="+mn-lt"/>
              </a:rPr>
              <a:t>socket.emit</a:t>
            </a:r>
            <a:r>
              <a:rPr lang="en-US" dirty="0" smtClean="0">
                <a:latin typeface="+mn-lt"/>
              </a:rPr>
              <a:t>('</a:t>
            </a:r>
            <a:r>
              <a:rPr lang="en-US" dirty="0" err="1" smtClean="0">
                <a:latin typeface="+mn-lt"/>
              </a:rPr>
              <a:t>userSet</a:t>
            </a:r>
            <a:r>
              <a:rPr lang="en-US" dirty="0" smtClean="0">
                <a:latin typeface="+mn-lt"/>
              </a:rPr>
              <a:t>', {username: data});</a:t>
            </a:r>
          </a:p>
          <a:p>
            <a:pPr marL="285750" indent="-285750">
              <a:buFont typeface="Arial" pitchFamily="34" charset="0"/>
              <a:buChar char="•"/>
            </a:pPr>
            <a:r>
              <a:rPr lang="en-US" dirty="0" smtClean="0">
                <a:latin typeface="+mn-lt"/>
              </a:rPr>
              <a:t>      } else {</a:t>
            </a:r>
          </a:p>
          <a:p>
            <a:pPr marL="285750" indent="-285750">
              <a:buFont typeface="Arial" pitchFamily="34" charset="0"/>
              <a:buChar char="•"/>
            </a:pPr>
            <a:r>
              <a:rPr lang="en-US" dirty="0" smtClean="0">
                <a:latin typeface="+mn-lt"/>
              </a:rPr>
              <a:t>         </a:t>
            </a:r>
            <a:r>
              <a:rPr lang="en-US" dirty="0" err="1" smtClean="0">
                <a:latin typeface="+mn-lt"/>
              </a:rPr>
              <a:t>socket.emit</a:t>
            </a:r>
            <a:r>
              <a:rPr lang="en-US" dirty="0" smtClean="0">
                <a:latin typeface="+mn-lt"/>
              </a:rPr>
              <a:t>('</a:t>
            </a:r>
            <a:r>
              <a:rPr lang="en-US" dirty="0" err="1" smtClean="0">
                <a:latin typeface="+mn-lt"/>
              </a:rPr>
              <a:t>userExists</a:t>
            </a:r>
            <a:r>
              <a:rPr lang="en-US" dirty="0" smtClean="0">
                <a:latin typeface="+mn-lt"/>
              </a:rPr>
              <a:t>', data + ' username is taken! Try some other username.');</a:t>
            </a:r>
          </a:p>
          <a:p>
            <a:pPr marL="285750" indent="-285750">
              <a:buFont typeface="Arial" pitchFamily="34" charset="0"/>
              <a:buChar char="•"/>
            </a:pPr>
            <a:r>
              <a:rPr lang="en-US" dirty="0" smtClean="0">
                <a:latin typeface="+mn-lt"/>
              </a:rPr>
              <a:t>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Chat Application Code</a:t>
            </a:r>
            <a:endParaRPr lang="en-US" sz="2800" b="1" dirty="0">
              <a:latin typeface="+mj-lt"/>
            </a:endParaRPr>
          </a:p>
        </p:txBody>
      </p:sp>
    </p:spTree>
    <p:extLst>
      <p:ext uri="{BB962C8B-B14F-4D97-AF65-F5344CB8AC3E}">
        <p14:creationId xmlns:p14="http://schemas.microsoft.com/office/powerpoint/2010/main" val="15213295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r>
              <a:rPr lang="en-US" dirty="0" err="1" smtClean="0">
                <a:latin typeface="+mn-lt"/>
              </a:rPr>
              <a:t>http.listen</a:t>
            </a:r>
            <a:r>
              <a:rPr lang="en-US" dirty="0" smtClean="0">
                <a:latin typeface="+mn-lt"/>
              </a:rPr>
              <a:t>(3000, function(){</a:t>
            </a:r>
          </a:p>
          <a:p>
            <a:pPr marL="285750" indent="-285750">
              <a:buFont typeface="Arial" pitchFamily="34" charset="0"/>
              <a:buChar char="•"/>
            </a:pPr>
            <a:r>
              <a:rPr lang="en-US" dirty="0" smtClean="0">
                <a:latin typeface="+mn-lt"/>
              </a:rPr>
              <a:t>   console.log('listening on localhost:3000');</a:t>
            </a:r>
          </a:p>
          <a:p>
            <a:pPr marL="285750" indent="-285750">
              <a:buFont typeface="Arial" pitchFamily="34" charset="0"/>
              <a:buChar char="•"/>
            </a:pPr>
            <a:r>
              <a:rPr lang="en-US" dirty="0" smtClean="0">
                <a:latin typeface="+mn-lt"/>
              </a:rPr>
              <a: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Chat Application Code server.js code continue</a:t>
            </a:r>
            <a:endParaRPr lang="en-US" sz="2800" b="1" dirty="0">
              <a:latin typeface="+mj-lt"/>
            </a:endParaRPr>
          </a:p>
        </p:txBody>
      </p:sp>
    </p:spTree>
    <p:extLst>
      <p:ext uri="{BB962C8B-B14F-4D97-AF65-F5344CB8AC3E}">
        <p14:creationId xmlns:p14="http://schemas.microsoft.com/office/powerpoint/2010/main" val="308951112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CRUD Operation Using </a:t>
            </a:r>
            <a:r>
              <a:rPr lang="en-US" sz="2800" b="1" dirty="0" err="1" smtClean="0">
                <a:latin typeface="+mj-lt"/>
              </a:rPr>
              <a:t>node+express+ejs+mysql</a:t>
            </a:r>
            <a:endParaRPr lang="en-US" sz="2800" b="1"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93059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44716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We have to first create user database table. </a:t>
            </a:r>
          </a:p>
          <a:p>
            <a:pPr marL="285750" indent="-285750">
              <a:buFont typeface="Arial" pitchFamily="34" charset="0"/>
              <a:buChar char="•"/>
            </a:pPr>
            <a:r>
              <a:rPr lang="en-US" dirty="0" smtClean="0">
                <a:latin typeface="+mn-lt"/>
              </a:rPr>
              <a:t>Create database.js file in which we will create database connection object and will export it.</a:t>
            </a:r>
          </a:p>
          <a:p>
            <a:pPr marL="285750" indent="-285750">
              <a:buFont typeface="Arial" pitchFamily="34" charset="0"/>
              <a:buChar char="•"/>
            </a:pPr>
            <a:r>
              <a:rPr lang="en-US" dirty="0" smtClean="0">
                <a:latin typeface="+mn-lt"/>
              </a:rPr>
              <a:t>Create server.js file in which we have to import express, express-session, database.js and create routes for </a:t>
            </a:r>
            <a:r>
              <a:rPr lang="en-US" dirty="0" err="1" smtClean="0">
                <a:latin typeface="+mn-lt"/>
              </a:rPr>
              <a:t>adduser,edituser</a:t>
            </a:r>
            <a:r>
              <a:rPr lang="en-US" dirty="0" smtClean="0">
                <a:latin typeface="+mn-lt"/>
              </a:rPr>
              <a:t>, </a:t>
            </a:r>
            <a:r>
              <a:rPr lang="en-US" dirty="0" err="1" smtClean="0">
                <a:latin typeface="+mn-lt"/>
              </a:rPr>
              <a:t>deleteuser</a:t>
            </a:r>
            <a:r>
              <a:rPr lang="en-US" dirty="0" smtClean="0">
                <a:latin typeface="+mn-lt"/>
              </a:rPr>
              <a:t>, </a:t>
            </a:r>
            <a:r>
              <a:rPr lang="en-US" dirty="0" err="1" smtClean="0">
                <a:latin typeface="+mn-lt"/>
              </a:rPr>
              <a:t>listallusers</a:t>
            </a:r>
            <a:r>
              <a:rPr lang="en-US" dirty="0" smtClean="0">
                <a:latin typeface="+mn-lt"/>
              </a:rPr>
              <a:t>.  </a:t>
            </a:r>
          </a:p>
          <a:p>
            <a:pPr marL="285750" indent="-285750">
              <a:buFont typeface="Arial" pitchFamily="34" charset="0"/>
              <a:buChar char="•"/>
            </a:pPr>
            <a:r>
              <a:rPr lang="en-US" dirty="0" smtClean="0">
                <a:latin typeface="+mn-lt"/>
              </a:rPr>
              <a:t>For complete code kindly refer the </a:t>
            </a:r>
            <a:r>
              <a:rPr lang="en-US" dirty="0" err="1" smtClean="0">
                <a:latin typeface="+mn-lt"/>
              </a:rPr>
              <a:t>crud_zip</a:t>
            </a:r>
            <a:r>
              <a:rPr lang="en-US" dirty="0" smtClean="0">
                <a:latin typeface="+mn-lt"/>
              </a:rPr>
              <a:t> folder.</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Steps to perform CRUD operation</a:t>
            </a:r>
            <a:endParaRPr lang="en-US" sz="2800" b="1" dirty="0">
              <a:latin typeface="+mj-lt"/>
            </a:endParaRPr>
          </a:p>
        </p:txBody>
      </p:sp>
    </p:spTree>
    <p:extLst>
      <p:ext uri="{BB962C8B-B14F-4D97-AF65-F5344CB8AC3E}">
        <p14:creationId xmlns:p14="http://schemas.microsoft.com/office/powerpoint/2010/main" val="31061362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File uploading using </a:t>
            </a:r>
            <a:r>
              <a:rPr lang="en-US" sz="2800" b="1" dirty="0" err="1">
                <a:latin typeface="+mj-lt"/>
              </a:rPr>
              <a:t>multer</a:t>
            </a:r>
            <a:endParaRPr lang="en-US" sz="2800" b="1" dirty="0">
              <a:latin typeface="+mj-lt"/>
            </a:endParaRPr>
          </a:p>
        </p:txBody>
      </p:sp>
      <p:sp>
        <p:nvSpPr>
          <p:cNvPr id="3" name="Text Placeholder 2"/>
          <p:cNvSpPr>
            <a:spLocks noGrp="1"/>
          </p:cNvSpPr>
          <p:nvPr>
            <p:ph type="body"/>
          </p:nvPr>
        </p:nvSpPr>
        <p:spPr/>
        <p:txBody>
          <a:bodyPr/>
          <a:lstStyle/>
          <a:p>
            <a:r>
              <a:rPr lang="en-US" dirty="0" err="1"/>
              <a:t>Multer</a:t>
            </a:r>
            <a:r>
              <a:rPr lang="en-US" dirty="0"/>
              <a:t> is a node.js middleware for handling multipart/form-data, which is primarily used for uploading files</a:t>
            </a:r>
            <a:r>
              <a:rPr lang="en-US" dirty="0" smtClean="0"/>
              <a:t>.</a:t>
            </a:r>
          </a:p>
          <a:p>
            <a:r>
              <a:rPr lang="en-US" dirty="0" err="1" smtClean="0"/>
              <a:t>const</a:t>
            </a:r>
            <a:r>
              <a:rPr lang="en-US" dirty="0" smtClean="0"/>
              <a:t> </a:t>
            </a:r>
            <a:r>
              <a:rPr lang="en-US" dirty="0" err="1"/>
              <a:t>multer</a:t>
            </a:r>
            <a:r>
              <a:rPr lang="en-US" dirty="0"/>
              <a:t> = require('</a:t>
            </a:r>
            <a:r>
              <a:rPr lang="en-US" dirty="0" err="1"/>
              <a:t>multer</a:t>
            </a:r>
            <a:r>
              <a:rPr lang="en-US" dirty="0"/>
              <a:t>') </a:t>
            </a:r>
            <a:endParaRPr lang="en-US" dirty="0" smtClean="0"/>
          </a:p>
          <a:p>
            <a:r>
              <a:rPr lang="en-US" dirty="0" err="1" smtClean="0"/>
              <a:t>const</a:t>
            </a:r>
            <a:r>
              <a:rPr lang="en-US" dirty="0" smtClean="0"/>
              <a:t> </a:t>
            </a:r>
            <a:r>
              <a:rPr lang="en-US" dirty="0"/>
              <a:t>upload = </a:t>
            </a:r>
            <a:r>
              <a:rPr lang="en-US" dirty="0" err="1"/>
              <a:t>multer</a:t>
            </a:r>
            <a:r>
              <a:rPr lang="en-US" dirty="0"/>
              <a:t>({ </a:t>
            </a:r>
            <a:r>
              <a:rPr lang="en-US" dirty="0" err="1"/>
              <a:t>dest</a:t>
            </a:r>
            <a:r>
              <a:rPr lang="en-US" dirty="0"/>
              <a:t>: 'uploads/' </a:t>
            </a:r>
            <a:r>
              <a:rPr lang="en-US" dirty="0" smtClean="0"/>
              <a:t>})</a:t>
            </a:r>
          </a:p>
          <a:p>
            <a:endParaRPr lang="en-US" dirty="0"/>
          </a:p>
        </p:txBody>
      </p:sp>
    </p:spTree>
    <p:extLst>
      <p:ext uri="{BB962C8B-B14F-4D97-AF65-F5344CB8AC3E}">
        <p14:creationId xmlns:p14="http://schemas.microsoft.com/office/powerpoint/2010/main" val="383330684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err="1" smtClean="0">
                <a:latin typeface="+mj-lt"/>
              </a:rPr>
              <a:t>Multer</a:t>
            </a:r>
            <a:r>
              <a:rPr lang="en-US" sz="2800" b="1" dirty="0" smtClean="0">
                <a:latin typeface="+mj-lt"/>
              </a:rPr>
              <a:t> options</a:t>
            </a:r>
            <a:endParaRPr lang="en-US" sz="2800" b="1" dirty="0">
              <a:latin typeface="+mj-lt"/>
            </a:endParaRPr>
          </a:p>
        </p:txBody>
      </p:sp>
      <p:sp>
        <p:nvSpPr>
          <p:cNvPr id="3" name="Text Placeholder 2"/>
          <p:cNvSpPr>
            <a:spLocks noGrp="1"/>
          </p:cNvSpPr>
          <p:nvPr>
            <p:ph type="body"/>
          </p:nvPr>
        </p:nvSpPr>
        <p:spPr>
          <a:xfrm>
            <a:off x="533400" y="1447800"/>
            <a:ext cx="10972440" cy="4724400"/>
          </a:xfrm>
        </p:spPr>
        <p:txBody>
          <a:bodyPr anchor="t"/>
          <a:lstStyle/>
          <a:p>
            <a:pPr marL="457200" indent="-457200">
              <a:buFont typeface="Arial" pitchFamily="34" charset="0"/>
              <a:buChar char="•"/>
            </a:pPr>
            <a:r>
              <a:rPr lang="en-US" sz="3200" dirty="0" smtClean="0"/>
              <a:t>File</a:t>
            </a:r>
            <a:r>
              <a:rPr lang="en-US" b="1" dirty="0" smtClean="0"/>
              <a:t> </a:t>
            </a:r>
            <a:r>
              <a:rPr lang="en-US" sz="3200" dirty="0" smtClean="0"/>
              <a:t>information</a:t>
            </a:r>
          </a:p>
          <a:p>
            <a:pPr marL="457200" indent="-457200">
              <a:buFont typeface="Arial" pitchFamily="34" charset="0"/>
              <a:buChar char="•"/>
            </a:pPr>
            <a:endParaRPr lang="en-US" sz="32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3036838"/>
              </p:ext>
            </p:extLst>
          </p:nvPr>
        </p:nvGraphicFramePr>
        <p:xfrm>
          <a:off x="1143000" y="2209800"/>
          <a:ext cx="7315200" cy="4041998"/>
        </p:xfrm>
        <a:graphic>
          <a:graphicData uri="http://schemas.openxmlformats.org/drawingml/2006/table">
            <a:tbl>
              <a:tblPr/>
              <a:tblGrid>
                <a:gridCol w="1371600"/>
                <a:gridCol w="4572000"/>
                <a:gridCol w="1371600"/>
              </a:tblGrid>
              <a:tr h="220013">
                <a:tc>
                  <a:txBody>
                    <a:bodyPr/>
                    <a:lstStyle/>
                    <a:p>
                      <a:pPr fontAlgn="t"/>
                      <a:r>
                        <a:rPr lang="en-US" sz="1400" b="1">
                          <a:solidFill>
                            <a:srgbClr val="353535"/>
                          </a:solidFill>
                          <a:effectLst/>
                        </a:rPr>
                        <a:t>Key</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c>
                  <a:txBody>
                    <a:bodyPr/>
                    <a:lstStyle/>
                    <a:p>
                      <a:pPr fontAlgn="t"/>
                      <a:r>
                        <a:rPr lang="en-US" sz="1400" b="1">
                          <a:solidFill>
                            <a:srgbClr val="353535"/>
                          </a:solidFill>
                          <a:effectLst/>
                        </a:rPr>
                        <a:t>Description</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c>
                  <a:txBody>
                    <a:bodyPr/>
                    <a:lstStyle/>
                    <a:p>
                      <a:pPr fontAlgn="t"/>
                      <a:r>
                        <a:rPr lang="en-US" sz="1400" b="1" dirty="0">
                          <a:solidFill>
                            <a:srgbClr val="353535"/>
                          </a:solidFill>
                          <a:effectLst/>
                        </a:rPr>
                        <a:t>Note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r>
              <a:tr h="516106">
                <a:tc>
                  <a:txBody>
                    <a:bodyPr/>
                    <a:lstStyle/>
                    <a:p>
                      <a:pPr fontAlgn="t"/>
                      <a:r>
                        <a:rPr lang="en-US" sz="1200">
                          <a:effectLst/>
                        </a:rPr>
                        <a:t>fieldname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Field name specified in the form</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dirty="0">
                          <a:effectLst/>
                        </a:rPr>
                        <a:t> </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368059">
                <a:tc>
                  <a:txBody>
                    <a:bodyPr/>
                    <a:lstStyle/>
                    <a:p>
                      <a:pPr fontAlgn="t"/>
                      <a:r>
                        <a:rPr lang="en-US" sz="1200">
                          <a:effectLst/>
                        </a:rPr>
                        <a:t>originalname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Name of the file on the user’s computer</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 </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368059">
                <a:tc>
                  <a:txBody>
                    <a:bodyPr/>
                    <a:lstStyle/>
                    <a:p>
                      <a:pPr fontAlgn="t"/>
                      <a:r>
                        <a:rPr lang="en-US" sz="1200">
                          <a:effectLst/>
                        </a:rPr>
                        <a:t>encoding</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Encoding type of the file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 </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368059">
                <a:tc>
                  <a:txBody>
                    <a:bodyPr/>
                    <a:lstStyle/>
                    <a:p>
                      <a:pPr fontAlgn="t"/>
                      <a:r>
                        <a:rPr lang="en-US" sz="1200">
                          <a:effectLst/>
                        </a:rPr>
                        <a:t>mimetype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dirty="0">
                          <a:effectLst/>
                        </a:rPr>
                        <a:t>Mime type of the file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 </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368059">
                <a:tc>
                  <a:txBody>
                    <a:bodyPr/>
                    <a:lstStyle/>
                    <a:p>
                      <a:pPr fontAlgn="t"/>
                      <a:r>
                        <a:rPr lang="en-US" sz="1200">
                          <a:effectLst/>
                        </a:rPr>
                        <a:t>size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Size of the file in bytes</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 </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516106">
                <a:tc>
                  <a:txBody>
                    <a:bodyPr/>
                    <a:lstStyle/>
                    <a:p>
                      <a:pPr fontAlgn="t"/>
                      <a:r>
                        <a:rPr lang="en-US" sz="1200" dirty="0">
                          <a:effectLst/>
                        </a:rPr>
                        <a:t>destination</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The folder to which the file has been saved</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DiskStorage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516106">
                <a:tc>
                  <a:txBody>
                    <a:bodyPr/>
                    <a:lstStyle/>
                    <a:p>
                      <a:pPr fontAlgn="t"/>
                      <a:r>
                        <a:rPr lang="en-US" sz="1200">
                          <a:effectLst/>
                        </a:rPr>
                        <a:t>filename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The name of the file within the destination</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DiskStorage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368059">
                <a:tc>
                  <a:txBody>
                    <a:bodyPr/>
                    <a:lstStyle/>
                    <a:p>
                      <a:pPr fontAlgn="t"/>
                      <a:r>
                        <a:rPr lang="en-US" sz="1200">
                          <a:effectLst/>
                        </a:rPr>
                        <a:t>path</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dirty="0">
                          <a:effectLst/>
                        </a:rPr>
                        <a:t>The full path to the uploaded file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a:effectLst/>
                        </a:rPr>
                        <a:t>DiskStorage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368059">
                <a:tc>
                  <a:txBody>
                    <a:bodyPr/>
                    <a:lstStyle/>
                    <a:p>
                      <a:pPr fontAlgn="t"/>
                      <a:r>
                        <a:rPr lang="en-US" sz="1200" dirty="0">
                          <a:effectLst/>
                        </a:rPr>
                        <a:t>buffer</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dirty="0">
                          <a:effectLst/>
                        </a:rPr>
                        <a:t>A Buffer of the entire file</a:t>
                      </a: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sz="1200" dirty="0" err="1">
                          <a:effectLst/>
                        </a:rPr>
                        <a:t>MemoryStorage</a:t>
                      </a:r>
                      <a:endParaRPr lang="en-US" sz="1200" dirty="0">
                        <a:effectLst/>
                      </a:endParaRPr>
                    </a:p>
                  </a:txBody>
                  <a:tcPr marL="35983" marR="35983" marT="35983" marB="35983">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14163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err="1" smtClean="0">
                <a:latin typeface="+mj-lt"/>
              </a:rPr>
              <a:t>Multer</a:t>
            </a:r>
            <a:r>
              <a:rPr lang="en-US" sz="2800" b="1" dirty="0" smtClean="0">
                <a:latin typeface="+mj-lt"/>
              </a:rPr>
              <a:t> options</a:t>
            </a:r>
            <a:endParaRPr lang="en-US" sz="2800" b="1" dirty="0">
              <a:latin typeface="+mj-lt"/>
            </a:endParaRPr>
          </a:p>
        </p:txBody>
      </p:sp>
      <p:sp>
        <p:nvSpPr>
          <p:cNvPr id="3" name="Text Placeholder 2"/>
          <p:cNvSpPr>
            <a:spLocks noGrp="1"/>
          </p:cNvSpPr>
          <p:nvPr>
            <p:ph type="body"/>
          </p:nvPr>
        </p:nvSpPr>
        <p:spPr>
          <a:xfrm>
            <a:off x="533400" y="1447800"/>
            <a:ext cx="10972440" cy="4724400"/>
          </a:xfrm>
        </p:spPr>
        <p:txBody>
          <a:bodyPr anchor="t"/>
          <a:lstStyle/>
          <a:p>
            <a:pPr marL="457200" indent="-457200">
              <a:buFont typeface="Arial" pitchFamily="34" charset="0"/>
              <a:buChar char="•"/>
            </a:pPr>
            <a:r>
              <a:rPr lang="en-US" sz="2000" dirty="0" err="1"/>
              <a:t>Multer</a:t>
            </a:r>
            <a:r>
              <a:rPr lang="en-US" sz="2000" dirty="0"/>
              <a:t> accepts an options object, the most basic of which is the </a:t>
            </a:r>
            <a:r>
              <a:rPr lang="en-US" sz="2000" dirty="0" err="1" smtClean="0"/>
              <a:t>dest</a:t>
            </a:r>
            <a:r>
              <a:rPr lang="en-US" sz="2000" dirty="0"/>
              <a:t> property, which tells </a:t>
            </a:r>
            <a:r>
              <a:rPr lang="en-US" sz="2000" dirty="0" err="1"/>
              <a:t>Multer</a:t>
            </a:r>
            <a:r>
              <a:rPr lang="en-US" sz="2000" dirty="0"/>
              <a:t> where to upload the files. In case you omit the options object, the files will be kept in memory and never written to disk</a:t>
            </a:r>
            <a:r>
              <a:rPr lang="en-US" sz="2000" dirty="0" smtClean="0"/>
              <a:t>.</a:t>
            </a:r>
          </a:p>
          <a:p>
            <a:pPr marL="457200" indent="-457200">
              <a:buFont typeface="Arial" pitchFamily="34" charset="0"/>
              <a:buChar char="•"/>
            </a:pPr>
            <a:endParaRPr lang="en-US" sz="2000" dirty="0"/>
          </a:p>
          <a:p>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816334478"/>
              </p:ext>
            </p:extLst>
          </p:nvPr>
        </p:nvGraphicFramePr>
        <p:xfrm>
          <a:off x="1219200" y="3200400"/>
          <a:ext cx="6429376" cy="2586990"/>
        </p:xfrm>
        <a:graphic>
          <a:graphicData uri="http://schemas.openxmlformats.org/drawingml/2006/table">
            <a:tbl>
              <a:tblPr/>
              <a:tblGrid>
                <a:gridCol w="3214688"/>
                <a:gridCol w="3214688"/>
              </a:tblGrid>
              <a:tr h="0">
                <a:tc>
                  <a:txBody>
                    <a:bodyPr/>
                    <a:lstStyle/>
                    <a:p>
                      <a:pPr fontAlgn="t"/>
                      <a:r>
                        <a:rPr lang="en-US">
                          <a:solidFill>
                            <a:srgbClr val="353535"/>
                          </a:solidFill>
                          <a:effectLst/>
                        </a:rPr>
                        <a:t>Key</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c>
                  <a:txBody>
                    <a:bodyPr/>
                    <a:lstStyle/>
                    <a:p>
                      <a:pPr fontAlgn="t"/>
                      <a:r>
                        <a:rPr lang="en-US">
                          <a:solidFill>
                            <a:srgbClr val="353535"/>
                          </a:solidFill>
                          <a:effectLst/>
                        </a:rPr>
                        <a:t>Description</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solidFill>
                      <a:srgbClr val="DADADA"/>
                    </a:solidFill>
                  </a:tcPr>
                </a:tc>
              </a:tr>
              <a:tr h="0">
                <a:tc>
                  <a:txBody>
                    <a:bodyPr/>
                    <a:lstStyle/>
                    <a:p>
                      <a:pPr fontAlgn="t"/>
                      <a:r>
                        <a:rPr lang="en-US">
                          <a:effectLst/>
                        </a:rPr>
                        <a:t>dest or storage</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a:effectLst/>
                        </a:rPr>
                        <a:t>Where to store the files</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0">
                <a:tc>
                  <a:txBody>
                    <a:bodyPr/>
                    <a:lstStyle/>
                    <a:p>
                      <a:pPr fontAlgn="t"/>
                      <a:r>
                        <a:rPr lang="en-US">
                          <a:effectLst/>
                        </a:rPr>
                        <a:t>fileFilter</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a:effectLst/>
                        </a:rPr>
                        <a:t>Function to control which files are accepted</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0">
                <a:tc>
                  <a:txBody>
                    <a:bodyPr/>
                    <a:lstStyle/>
                    <a:p>
                      <a:pPr fontAlgn="t"/>
                      <a:r>
                        <a:rPr lang="en-US">
                          <a:effectLst/>
                        </a:rPr>
                        <a:t>limits</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a:effectLst/>
                        </a:rPr>
                        <a:t>Limits of the uploaded data</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r h="0">
                <a:tc>
                  <a:txBody>
                    <a:bodyPr/>
                    <a:lstStyle/>
                    <a:p>
                      <a:pPr fontAlgn="t"/>
                      <a:r>
                        <a:rPr lang="en-US">
                          <a:effectLst/>
                        </a:rPr>
                        <a:t>preservePath</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c>
                  <a:txBody>
                    <a:bodyPr/>
                    <a:lstStyle/>
                    <a:p>
                      <a:pPr fontAlgn="t"/>
                      <a:r>
                        <a:rPr lang="en-US" dirty="0">
                          <a:effectLst/>
                        </a:rPr>
                        <a:t>Keep the full path of files instead of just the base name</a:t>
                      </a:r>
                    </a:p>
                  </a:txBody>
                  <a:tcPr marL="66675" marR="66675" marT="66675" marB="66675">
                    <a:lnL w="9525" cap="flat" cmpd="sng" algn="ctr">
                      <a:solidFill>
                        <a:srgbClr val="C6C6C6"/>
                      </a:solidFill>
                      <a:prstDash val="solid"/>
                      <a:round/>
                      <a:headEnd type="none" w="med" len="med"/>
                      <a:tailEnd type="none" w="med" len="med"/>
                    </a:lnL>
                    <a:lnR w="9525" cap="flat" cmpd="sng" algn="ctr">
                      <a:solidFill>
                        <a:srgbClr val="C6C6C6"/>
                      </a:solidFill>
                      <a:prstDash val="solid"/>
                      <a:round/>
                      <a:headEnd type="none" w="med" len="med"/>
                      <a:tailEnd type="none" w="med" len="med"/>
                    </a:lnR>
                    <a:lnT w="9525" cap="flat" cmpd="sng" algn="ctr">
                      <a:solidFill>
                        <a:srgbClr val="C6C6C6"/>
                      </a:solidFill>
                      <a:prstDash val="solid"/>
                      <a:round/>
                      <a:headEnd type="none" w="med" len="med"/>
                      <a:tailEnd type="none" w="med" len="med"/>
                    </a:lnT>
                    <a:lnB w="9525" cap="flat" cmpd="sng" algn="ctr">
                      <a:solidFill>
                        <a:srgbClr val="C6C6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7916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Reading file</a:t>
            </a:r>
          </a:p>
        </p:txBody>
      </p:sp>
      <p:sp>
        <p:nvSpPr>
          <p:cNvPr id="3" name="Text Placeholder 2"/>
          <p:cNvSpPr>
            <a:spLocks noGrp="1"/>
          </p:cNvSpPr>
          <p:nvPr>
            <p:ph type="body"/>
          </p:nvPr>
        </p:nvSpPr>
        <p:spPr>
          <a:xfrm>
            <a:off x="609600" y="1600200"/>
            <a:ext cx="10972440" cy="4572000"/>
          </a:xfrm>
        </p:spPr>
        <p:txBody>
          <a:bodyPr anchor="t"/>
          <a:lstStyle/>
          <a:p>
            <a:r>
              <a:rPr lang="en-US" dirty="0" err="1" smtClean="0"/>
              <a:t>var</a:t>
            </a:r>
            <a:r>
              <a:rPr lang="en-US" dirty="0" smtClean="0"/>
              <a:t> http = require('http');</a:t>
            </a:r>
          </a:p>
          <a:p>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r>
              <a:rPr lang="en-US" dirty="0" err="1" smtClean="0"/>
              <a:t>http.createServer</a:t>
            </a:r>
            <a:r>
              <a:rPr lang="en-US" dirty="0" smtClean="0"/>
              <a:t>(function (</a:t>
            </a:r>
            <a:r>
              <a:rPr lang="en-US" dirty="0" err="1" smtClean="0"/>
              <a:t>req</a:t>
            </a:r>
            <a:r>
              <a:rPr lang="en-US" dirty="0" smtClean="0"/>
              <a:t>, res) {</a:t>
            </a:r>
          </a:p>
          <a:p>
            <a:r>
              <a:rPr lang="en-US" dirty="0" smtClean="0"/>
              <a:t>  </a:t>
            </a:r>
            <a:r>
              <a:rPr lang="en-US" dirty="0" err="1" smtClean="0"/>
              <a:t>fs.readFile</a:t>
            </a:r>
            <a:r>
              <a:rPr lang="en-US" dirty="0" smtClean="0"/>
              <a:t>(‘myfile.txt', function(err, data) {</a:t>
            </a:r>
          </a:p>
          <a:p>
            <a:r>
              <a:rPr lang="en-US" dirty="0" smtClean="0"/>
              <a:t>    </a:t>
            </a:r>
            <a:r>
              <a:rPr lang="en-US" dirty="0" err="1" smtClean="0"/>
              <a:t>res.writeHead</a:t>
            </a:r>
            <a:r>
              <a:rPr lang="en-US" dirty="0" smtClean="0"/>
              <a:t>(200, {'Content-Type': 'text/html'});</a:t>
            </a:r>
          </a:p>
          <a:p>
            <a:r>
              <a:rPr lang="en-US" dirty="0" smtClean="0"/>
              <a:t>    </a:t>
            </a:r>
            <a:r>
              <a:rPr lang="en-US" dirty="0" err="1" smtClean="0"/>
              <a:t>res.write</a:t>
            </a:r>
            <a:r>
              <a:rPr lang="en-US" dirty="0" smtClean="0"/>
              <a:t>(data);</a:t>
            </a:r>
          </a:p>
          <a:p>
            <a:r>
              <a:rPr lang="en-US" dirty="0" smtClean="0"/>
              <a:t>    return </a:t>
            </a:r>
            <a:r>
              <a:rPr lang="en-US" dirty="0" err="1" smtClean="0"/>
              <a:t>res.end</a:t>
            </a:r>
            <a:r>
              <a:rPr lang="en-US" dirty="0" smtClean="0"/>
              <a:t>();</a:t>
            </a:r>
          </a:p>
          <a:p>
            <a:r>
              <a:rPr lang="en-US" dirty="0" smtClean="0"/>
              <a:t>  });</a:t>
            </a:r>
          </a:p>
          <a:p>
            <a:r>
              <a:rPr lang="en-US" dirty="0" smtClean="0"/>
              <a:t>}).listen(8080);</a:t>
            </a:r>
            <a:endParaRPr lang="en-US" dirty="0"/>
          </a:p>
        </p:txBody>
      </p:sp>
    </p:spTree>
    <p:extLst>
      <p:ext uri="{BB962C8B-B14F-4D97-AF65-F5344CB8AC3E}">
        <p14:creationId xmlns:p14="http://schemas.microsoft.com/office/powerpoint/2010/main" val="40434173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00" name="Picture 144"/>
          <p:cNvPicPr/>
          <p:nvPr/>
        </p:nvPicPr>
        <p:blipFill>
          <a:blip r:embed="rId3"/>
          <a:stretch/>
        </p:blipFill>
        <p:spPr>
          <a:xfrm>
            <a:off x="0" y="-15840"/>
            <a:ext cx="1942920" cy="734760"/>
          </a:xfrm>
          <a:prstGeom prst="rect">
            <a:avLst/>
          </a:prstGeom>
          <a:ln>
            <a:noFill/>
          </a:ln>
        </p:spPr>
      </p:pic>
      <p:sp>
        <p:nvSpPr>
          <p:cNvPr id="101" name="CustomShape 1"/>
          <p:cNvSpPr/>
          <p:nvPr/>
        </p:nvSpPr>
        <p:spPr>
          <a:xfrm>
            <a:off x="4406760" y="3157560"/>
            <a:ext cx="6262920" cy="54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spc="-1">
                <a:solidFill>
                  <a:srgbClr val="000000"/>
                </a:solidFill>
                <a:latin typeface="Arial"/>
                <a:ea typeface="DejaVu Sans"/>
              </a:rPr>
              <a:t>Thanks!!!</a:t>
            </a: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Create Files</a:t>
            </a: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 The File System module has methods for creating new files:</a:t>
            </a:r>
          </a:p>
          <a:p>
            <a:pPr marL="285750" lvl="5" indent="-285750">
              <a:buFont typeface="Arial" pitchFamily="34" charset="0"/>
              <a:buChar char="•"/>
            </a:pPr>
            <a:endParaRPr lang="en-US" dirty="0" smtClean="0">
              <a:latin typeface="+mn-lt"/>
            </a:endParaRPr>
          </a:p>
          <a:p>
            <a:pPr marL="285750" lvl="5" indent="-285750">
              <a:buFont typeface="Arial" pitchFamily="34" charset="0"/>
              <a:buChar char="•"/>
            </a:pPr>
            <a:r>
              <a:rPr lang="en-US" dirty="0" err="1" smtClean="0">
                <a:latin typeface="+mn-lt"/>
              </a:rPr>
              <a:t>fs.appendFile</a:t>
            </a:r>
            <a:r>
              <a:rPr lang="en-US" dirty="0" smtClean="0">
                <a:latin typeface="+mn-lt"/>
              </a:rPr>
              <a:t>() :- it is also use to edit the content by appending content to bottom of file </a:t>
            </a:r>
          </a:p>
          <a:p>
            <a:pPr marL="285750" lvl="5" indent="-285750">
              <a:buFont typeface="Arial" pitchFamily="34" charset="0"/>
              <a:buChar char="•"/>
            </a:pPr>
            <a:r>
              <a:rPr lang="en-US" dirty="0" err="1" smtClean="0">
                <a:latin typeface="+mn-lt"/>
              </a:rPr>
              <a:t>fs.open</a:t>
            </a:r>
            <a:r>
              <a:rPr lang="en-US" dirty="0" smtClean="0">
                <a:latin typeface="+mn-lt"/>
              </a:rPr>
              <a:t>()</a:t>
            </a:r>
          </a:p>
          <a:p>
            <a:pPr marL="285750" lvl="5" indent="-285750">
              <a:buFont typeface="Arial" pitchFamily="34" charset="0"/>
              <a:buChar char="•"/>
            </a:pPr>
            <a:r>
              <a:rPr lang="en-US" dirty="0" err="1" smtClean="0">
                <a:latin typeface="+mn-lt"/>
              </a:rPr>
              <a:t>fs.writeFile</a:t>
            </a:r>
            <a:r>
              <a:rPr lang="en-US" dirty="0" smtClean="0">
                <a:latin typeface="+mn-lt"/>
              </a:rPr>
              <a:t>():- it just replace all content.</a:t>
            </a:r>
          </a:p>
          <a:p>
            <a:pPr marL="285750" lvl="5" indent="-285750">
              <a:buFont typeface="Arial" pitchFamily="34" charset="0"/>
              <a:buChar char="•"/>
            </a:pPr>
            <a:endParaRPr lang="en-US" dirty="0">
              <a:latin typeface="+mn-lt"/>
            </a:endParaRPr>
          </a:p>
          <a:p>
            <a:pPr marL="285750" lvl="5" indent="-285750">
              <a:buFont typeface="Arial" pitchFamily="34" charset="0"/>
              <a:buChar char="•"/>
            </a:pPr>
            <a:r>
              <a:rPr lang="en-US" dirty="0" err="1" smtClean="0">
                <a:latin typeface="+mn-lt"/>
              </a:rPr>
              <a:t>appendFile</a:t>
            </a:r>
            <a:r>
              <a:rPr lang="en-US" dirty="0" smtClean="0">
                <a:latin typeface="+mn-lt"/>
              </a:rPr>
              <a:t> function is use to append new content to already exist file </a:t>
            </a:r>
            <a:r>
              <a:rPr lang="en-US" smtClean="0">
                <a:latin typeface="+mn-lt"/>
              </a:rPr>
              <a:t>it adds </a:t>
            </a:r>
            <a:r>
              <a:rPr lang="en-US" dirty="0" smtClean="0">
                <a:latin typeface="+mn-lt"/>
              </a:rPr>
              <a:t>content two times </a:t>
            </a:r>
          </a:p>
          <a:p>
            <a:pPr marL="285750" lvl="5" indent="-285750">
              <a:buFont typeface="Arial" pitchFamily="34" charset="0"/>
              <a:buChar char="•"/>
            </a:pPr>
            <a:r>
              <a:rPr lang="en-US" dirty="0" err="1" smtClean="0"/>
              <a:t>appendFileSync</a:t>
            </a:r>
            <a:r>
              <a:rPr lang="en-US" dirty="0" smtClean="0"/>
              <a:t> is also use but it only append content once to file </a:t>
            </a:r>
            <a:endParaRPr lang="en-US" dirty="0">
              <a:latin typeface="+mn-lt"/>
            </a:endParaRPr>
          </a:p>
          <a:p>
            <a:pPr marL="285750" lvl="5"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lvl="5" indent="-285750">
              <a:buFont typeface="Arial" pitchFamily="34" charset="0"/>
              <a:buChar char="•"/>
            </a:pPr>
            <a:endParaRPr lang="en-US" dirty="0" smtClean="0">
              <a:latin typeface="+mn-lt"/>
            </a:endParaRPr>
          </a:p>
          <a:p>
            <a:pPr marL="285750" lvl="5" indent="-285750">
              <a:buFont typeface="Arial" pitchFamily="34" charset="0"/>
              <a:buChar char="•"/>
            </a:pPr>
            <a:r>
              <a:rPr lang="en-US" dirty="0" err="1" smtClean="0">
                <a:latin typeface="+mn-lt"/>
              </a:rPr>
              <a:t>fs.appendFile</a:t>
            </a:r>
            <a:r>
              <a:rPr lang="en-US" dirty="0" smtClean="0">
                <a:latin typeface="+mn-lt"/>
              </a:rPr>
              <a:t>('mynewfile1.txt', 'Hello content!', function (err) {</a:t>
            </a:r>
          </a:p>
          <a:p>
            <a:pPr marL="285750" lvl="5" indent="-285750">
              <a:buFont typeface="Arial" pitchFamily="34" charset="0"/>
              <a:buChar char="•"/>
            </a:pPr>
            <a:r>
              <a:rPr lang="en-US" dirty="0" smtClean="0">
                <a:latin typeface="+mn-lt"/>
              </a:rPr>
              <a:t>  if (err) throw err;</a:t>
            </a:r>
          </a:p>
          <a:p>
            <a:pPr marL="285750" lvl="5" indent="-285750">
              <a:buFont typeface="Arial" pitchFamily="34" charset="0"/>
              <a:buChar char="•"/>
            </a:pPr>
            <a:r>
              <a:rPr lang="en-US" dirty="0" smtClean="0">
                <a:latin typeface="+mn-lt"/>
              </a:rPr>
              <a:t>  console.log('Saved!');</a:t>
            </a:r>
          </a:p>
          <a:p>
            <a:pPr marL="285750" lvl="5" indent="-285750">
              <a:buFont typeface="Arial" pitchFamily="34" charset="0"/>
              <a:buChar char="•"/>
            </a:pPr>
            <a:r>
              <a:rPr lang="en-US" dirty="0" smtClean="0">
                <a:latin typeface="+mn-lt"/>
              </a:rPr>
              <a:t>});</a:t>
            </a:r>
            <a:endParaRPr lang="en-US" dirty="0">
              <a:latin typeface="+mn-lt"/>
            </a:endParaRPr>
          </a:p>
        </p:txBody>
      </p:sp>
    </p:spTree>
    <p:extLst>
      <p:ext uri="{BB962C8B-B14F-4D97-AF65-F5344CB8AC3E}">
        <p14:creationId xmlns:p14="http://schemas.microsoft.com/office/powerpoint/2010/main" val="189231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Create Files</a:t>
            </a: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indent="-285750">
              <a:buFont typeface="Arial" pitchFamily="34" charset="0"/>
              <a:buChar char="•"/>
            </a:pPr>
            <a:endParaRPr lang="en-US" dirty="0" smtClean="0"/>
          </a:p>
          <a:p>
            <a:pPr marL="285750" indent="-285750">
              <a:buFont typeface="Arial" pitchFamily="34" charset="0"/>
              <a:buChar char="•"/>
            </a:pPr>
            <a:r>
              <a:rPr lang="en-US" dirty="0" err="1" smtClean="0"/>
              <a:t>fs.open</a:t>
            </a:r>
            <a:r>
              <a:rPr lang="en-US" dirty="0" smtClean="0"/>
              <a:t>('mynewfile2.txt', 'w', function (err, file) {</a:t>
            </a:r>
          </a:p>
          <a:p>
            <a:pPr marL="285750" indent="-285750">
              <a:buFont typeface="Arial" pitchFamily="34" charset="0"/>
              <a:buChar char="•"/>
            </a:pPr>
            <a:r>
              <a:rPr lang="en-US" dirty="0" smtClean="0"/>
              <a:t>  if (err) throw err;</a:t>
            </a:r>
          </a:p>
          <a:p>
            <a:pPr marL="285750" indent="-285750">
              <a:buFont typeface="Arial" pitchFamily="34" charset="0"/>
              <a:buChar char="•"/>
            </a:pPr>
            <a:r>
              <a:rPr lang="en-US" dirty="0" smtClean="0"/>
              <a:t>  console.log('Saved!');</a:t>
            </a:r>
          </a:p>
          <a:p>
            <a:pPr marL="285750" indent="-285750">
              <a:buFont typeface="Arial" pitchFamily="34" charset="0"/>
              <a:buChar char="•"/>
            </a:pPr>
            <a:r>
              <a:rPr lang="en-US" dirty="0" smtClean="0"/>
              <a:t>});</a:t>
            </a:r>
            <a:endParaRPr lang="en-US" dirty="0"/>
          </a:p>
        </p:txBody>
      </p:sp>
    </p:spTree>
    <p:extLst>
      <p:ext uri="{BB962C8B-B14F-4D97-AF65-F5344CB8AC3E}">
        <p14:creationId xmlns:p14="http://schemas.microsoft.com/office/powerpoint/2010/main" val="184450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Create Files</a:t>
            </a: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The </a:t>
            </a:r>
            <a:r>
              <a:rPr lang="en-US" dirty="0" err="1" smtClean="0">
                <a:latin typeface="+mn-lt"/>
              </a:rPr>
              <a:t>fs.writeFile</a:t>
            </a:r>
            <a:r>
              <a:rPr lang="en-US" dirty="0" smtClean="0">
                <a:latin typeface="+mn-lt"/>
              </a:rPr>
              <a:t>() method replaces the specified file and content if it exists. </a:t>
            </a:r>
          </a:p>
          <a:p>
            <a:pPr marL="285750" indent="-285750">
              <a:buFont typeface="Arial" pitchFamily="34" charset="0"/>
              <a:buChar char="•"/>
            </a:pPr>
            <a:r>
              <a:rPr lang="en-US" dirty="0" smtClean="0">
                <a:latin typeface="+mn-lt"/>
              </a:rPr>
              <a:t>If the file does not exist, a new file, containing the specified content, will be created:</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fs.writeFile</a:t>
            </a:r>
            <a:r>
              <a:rPr lang="en-US" dirty="0" smtClean="0">
                <a:latin typeface="+mn-lt"/>
              </a:rPr>
              <a:t>('mynewfile3.txt', 'Hello content!', function (err)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console.log('Saved!');</a:t>
            </a:r>
          </a:p>
          <a:p>
            <a:pPr marL="285750" indent="-285750">
              <a:buFont typeface="Arial" pitchFamily="34" charset="0"/>
              <a:buChar char="•"/>
            </a:pPr>
            <a:r>
              <a:rPr lang="en-US" dirty="0" smtClean="0">
                <a:latin typeface="+mn-lt"/>
              </a:rPr>
              <a:t>});</a:t>
            </a:r>
            <a:endParaRPr lang="en-US" dirty="0">
              <a:latin typeface="+mn-lt"/>
            </a:endParaRPr>
          </a:p>
        </p:txBody>
      </p:sp>
    </p:spTree>
    <p:extLst>
      <p:ext uri="{BB962C8B-B14F-4D97-AF65-F5344CB8AC3E}">
        <p14:creationId xmlns:p14="http://schemas.microsoft.com/office/powerpoint/2010/main" val="122962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a:latin typeface="+mj-lt"/>
              </a:rPr>
              <a:t>Create Files</a:t>
            </a: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The </a:t>
            </a:r>
            <a:r>
              <a:rPr lang="en-US" dirty="0" err="1" smtClean="0">
                <a:latin typeface="+mn-lt"/>
              </a:rPr>
              <a:t>fs.writeFile</a:t>
            </a:r>
            <a:r>
              <a:rPr lang="en-US" dirty="0" smtClean="0">
                <a:latin typeface="+mn-lt"/>
              </a:rPr>
              <a:t>() method replaces the specified file and content if it exists. </a:t>
            </a:r>
          </a:p>
          <a:p>
            <a:pPr marL="285750" indent="-285750">
              <a:buFont typeface="Arial" pitchFamily="34" charset="0"/>
              <a:buChar char="•"/>
            </a:pPr>
            <a:r>
              <a:rPr lang="en-US" dirty="0" smtClean="0">
                <a:latin typeface="+mn-lt"/>
              </a:rPr>
              <a:t>If the file does not exist, a new file, containing the specified content, will be created:</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fs.writeFile</a:t>
            </a:r>
            <a:r>
              <a:rPr lang="en-US" dirty="0" smtClean="0">
                <a:latin typeface="+mn-lt"/>
              </a:rPr>
              <a:t>('mynewfile3.txt', 'Hello content!', function (err)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console.log('Saved!');</a:t>
            </a:r>
          </a:p>
          <a:p>
            <a:pPr marL="285750" indent="-285750">
              <a:buFont typeface="Arial" pitchFamily="34" charset="0"/>
              <a:buChar char="•"/>
            </a:pPr>
            <a:r>
              <a:rPr lang="en-US" dirty="0" smtClean="0">
                <a:latin typeface="+mn-lt"/>
              </a:rPr>
              <a:t>});</a:t>
            </a:r>
            <a:endParaRPr lang="en-US" dirty="0">
              <a:latin typeface="+mn-lt"/>
            </a:endParaRPr>
          </a:p>
        </p:txBody>
      </p:sp>
    </p:spTree>
    <p:extLst>
      <p:ext uri="{BB962C8B-B14F-4D97-AF65-F5344CB8AC3E}">
        <p14:creationId xmlns:p14="http://schemas.microsoft.com/office/powerpoint/2010/main" val="77292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Delete Files</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The </a:t>
            </a:r>
            <a:r>
              <a:rPr lang="en-US" dirty="0" err="1" smtClean="0">
                <a:latin typeface="+mn-lt"/>
              </a:rPr>
              <a:t>fs.unlink</a:t>
            </a:r>
            <a:r>
              <a:rPr lang="en-US" dirty="0" smtClean="0">
                <a:latin typeface="+mn-lt"/>
              </a:rPr>
              <a:t>() method deletes the specified file:</a:t>
            </a:r>
          </a:p>
          <a:p>
            <a:pPr marL="285750" indent="-285750">
              <a:buFont typeface="Arial" pitchFamily="34" charset="0"/>
              <a:buChar char="•"/>
            </a:pPr>
            <a:r>
              <a:rPr lang="en-US"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fs.unlink</a:t>
            </a:r>
            <a:r>
              <a:rPr lang="en-US" dirty="0" smtClean="0">
                <a:latin typeface="+mn-lt"/>
              </a:rPr>
              <a:t>('mynewfile2.txt', function (err)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console.log('File deleted!');</a:t>
            </a:r>
          </a:p>
          <a:p>
            <a:pPr marL="285750" indent="-285750">
              <a:buFont typeface="Arial" pitchFamily="34" charset="0"/>
              <a:buChar char="•"/>
            </a:pPr>
            <a:r>
              <a:rPr lang="en-US" dirty="0" smtClean="0">
                <a:latin typeface="+mn-lt"/>
              </a:rPr>
              <a:t>});</a:t>
            </a:r>
            <a:endParaRPr lang="en-US" dirty="0">
              <a:latin typeface="+mn-lt"/>
            </a:endParaRPr>
          </a:p>
        </p:txBody>
      </p:sp>
    </p:spTree>
    <p:extLst>
      <p:ext uri="{BB962C8B-B14F-4D97-AF65-F5344CB8AC3E}">
        <p14:creationId xmlns:p14="http://schemas.microsoft.com/office/powerpoint/2010/main" val="243844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Rename Files</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The </a:t>
            </a:r>
            <a:r>
              <a:rPr lang="en-US" dirty="0" err="1" smtClean="0">
                <a:latin typeface="+mn-lt"/>
              </a:rPr>
              <a:t>fs.rename</a:t>
            </a:r>
            <a:r>
              <a:rPr lang="en-US" dirty="0" smtClean="0">
                <a:latin typeface="+mn-lt"/>
              </a:rPr>
              <a:t>() method renames the specified file:</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Example </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fs.rename</a:t>
            </a:r>
            <a:r>
              <a:rPr lang="en-US" dirty="0" smtClean="0">
                <a:latin typeface="+mn-lt"/>
              </a:rPr>
              <a:t>('mynewfile1.txt', 'myrenamedfile.txt', function (err)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console.log('File Renamed!');</a:t>
            </a:r>
          </a:p>
          <a:p>
            <a:pPr marL="285750" indent="-285750">
              <a:buFont typeface="Arial" pitchFamily="34" charset="0"/>
              <a:buChar char="•"/>
            </a:pPr>
            <a:r>
              <a:rPr lang="en-US" dirty="0" smtClean="0">
                <a:latin typeface="+mn-lt"/>
              </a:rPr>
              <a:t>});</a:t>
            </a:r>
            <a:endParaRPr lang="en-US" dirty="0">
              <a:latin typeface="+mn-lt"/>
            </a:endParaRPr>
          </a:p>
        </p:txBody>
      </p:sp>
    </p:spTree>
    <p:extLst>
      <p:ext uri="{BB962C8B-B14F-4D97-AF65-F5344CB8AC3E}">
        <p14:creationId xmlns:p14="http://schemas.microsoft.com/office/powerpoint/2010/main" val="308873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dirty="0"/>
              <a:t>Global </a:t>
            </a:r>
            <a:r>
              <a:rPr lang="en-US" sz="2800" dirty="0" smtClean="0"/>
              <a:t>Objects in NODEJS and methods</a:t>
            </a:r>
            <a:endParaRPr lang="en-US" sz="2800" dirty="0"/>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b="1" dirty="0" smtClean="0">
                <a:solidFill>
                  <a:srgbClr val="FF0000"/>
                </a:solidFill>
                <a:latin typeface="+mn-lt"/>
              </a:rPr>
              <a:t>__filename </a:t>
            </a:r>
          </a:p>
          <a:p>
            <a:pPr marL="285750" indent="-285750">
              <a:lnSpc>
                <a:spcPct val="150000"/>
              </a:lnSpc>
              <a:buFont typeface="Arial" pitchFamily="34" charset="0"/>
              <a:buChar char="•"/>
            </a:pPr>
            <a:r>
              <a:rPr lang="en-US" dirty="0" smtClean="0">
                <a:latin typeface="+mn-lt"/>
              </a:rPr>
              <a:t>The __filename represents the filename of the code being executed. This is the resolved absolute path of this code file.</a:t>
            </a:r>
          </a:p>
          <a:p>
            <a:pPr marL="285750" indent="-285750">
              <a:lnSpc>
                <a:spcPct val="150000"/>
              </a:lnSpc>
              <a:buFont typeface="Arial" pitchFamily="34" charset="0"/>
              <a:buChar char="•"/>
            </a:pPr>
            <a:r>
              <a:rPr lang="en-US" b="1" dirty="0">
                <a:solidFill>
                  <a:srgbClr val="FF0000"/>
                </a:solidFill>
                <a:latin typeface="+mn-lt"/>
              </a:rPr>
              <a:t>__</a:t>
            </a:r>
            <a:r>
              <a:rPr lang="en-US" b="1" dirty="0" err="1" smtClean="0">
                <a:solidFill>
                  <a:srgbClr val="FF0000"/>
                </a:solidFill>
                <a:latin typeface="+mn-lt"/>
              </a:rPr>
              <a:t>dirname</a:t>
            </a:r>
            <a:endParaRPr lang="en-US" dirty="0" smtClean="0">
              <a:solidFill>
                <a:srgbClr val="FF0000"/>
              </a:solidFill>
              <a:latin typeface="+mn-lt"/>
            </a:endParaRPr>
          </a:p>
          <a:p>
            <a:pPr marL="285750" indent="-285750">
              <a:lnSpc>
                <a:spcPct val="150000"/>
              </a:lnSpc>
              <a:buFont typeface="Arial" pitchFamily="34" charset="0"/>
              <a:buChar char="•"/>
            </a:pPr>
            <a:r>
              <a:rPr lang="en-US" dirty="0" smtClean="0">
                <a:solidFill>
                  <a:schemeClr val="tx1"/>
                </a:solidFill>
                <a:latin typeface="+mn-lt"/>
              </a:rPr>
              <a:t>The __</a:t>
            </a:r>
            <a:r>
              <a:rPr lang="en-US" dirty="0" err="1" smtClean="0">
                <a:solidFill>
                  <a:schemeClr val="tx1"/>
                </a:solidFill>
                <a:latin typeface="+mn-lt"/>
              </a:rPr>
              <a:t>dirname</a:t>
            </a:r>
            <a:r>
              <a:rPr lang="en-US" dirty="0" smtClean="0">
                <a:solidFill>
                  <a:schemeClr val="tx1"/>
                </a:solidFill>
                <a:latin typeface="+mn-lt"/>
              </a:rPr>
              <a:t> represents the name of the directory that the currently executing script resides in.</a:t>
            </a:r>
          </a:p>
          <a:p>
            <a:pPr marL="285750" indent="-285750">
              <a:lnSpc>
                <a:spcPct val="150000"/>
              </a:lnSpc>
              <a:buFont typeface="Arial" pitchFamily="34" charset="0"/>
              <a:buChar char="•"/>
            </a:pPr>
            <a:r>
              <a:rPr lang="en-US" b="1" dirty="0" err="1">
                <a:solidFill>
                  <a:srgbClr val="FF0000"/>
                </a:solidFill>
                <a:latin typeface="+mn-lt"/>
              </a:rPr>
              <a:t>setTimeout</a:t>
            </a:r>
            <a:r>
              <a:rPr lang="en-US" b="1" dirty="0">
                <a:solidFill>
                  <a:srgbClr val="FF0000"/>
                </a:solidFill>
                <a:latin typeface="+mn-lt"/>
              </a:rPr>
              <a:t>(</a:t>
            </a:r>
            <a:r>
              <a:rPr lang="en-US" b="1" dirty="0" err="1">
                <a:solidFill>
                  <a:srgbClr val="FF0000"/>
                </a:solidFill>
                <a:latin typeface="+mn-lt"/>
              </a:rPr>
              <a:t>cb</a:t>
            </a:r>
            <a:r>
              <a:rPr lang="en-US" b="1" dirty="0">
                <a:solidFill>
                  <a:srgbClr val="FF0000"/>
                </a:solidFill>
                <a:latin typeface="+mn-lt"/>
              </a:rPr>
              <a:t>, </a:t>
            </a:r>
            <a:r>
              <a:rPr lang="en-US" b="1" dirty="0" err="1">
                <a:solidFill>
                  <a:srgbClr val="FF0000"/>
                </a:solidFill>
                <a:latin typeface="+mn-lt"/>
              </a:rPr>
              <a:t>ms</a:t>
            </a:r>
            <a:r>
              <a:rPr lang="en-US" b="1" dirty="0">
                <a:solidFill>
                  <a:srgbClr val="FF0000"/>
                </a:solidFill>
                <a:latin typeface="+mn-lt"/>
              </a:rPr>
              <a:t>)</a:t>
            </a:r>
          </a:p>
          <a:p>
            <a:pPr marL="285750" indent="-285750">
              <a:lnSpc>
                <a:spcPct val="150000"/>
              </a:lnSpc>
              <a:buFont typeface="Arial" pitchFamily="34" charset="0"/>
              <a:buChar char="•"/>
            </a:pPr>
            <a:r>
              <a:rPr lang="en-US" dirty="0" smtClean="0">
                <a:solidFill>
                  <a:schemeClr val="tx1"/>
                </a:solidFill>
                <a:latin typeface="+mn-lt"/>
              </a:rPr>
              <a:t>The </a:t>
            </a:r>
            <a:r>
              <a:rPr lang="en-US" dirty="0" err="1" smtClean="0">
                <a:solidFill>
                  <a:schemeClr val="tx1"/>
                </a:solidFill>
                <a:latin typeface="+mn-lt"/>
              </a:rPr>
              <a:t>setTimeout</a:t>
            </a:r>
            <a:r>
              <a:rPr lang="en-US" dirty="0" smtClean="0">
                <a:solidFill>
                  <a:schemeClr val="tx1"/>
                </a:solidFill>
                <a:latin typeface="+mn-lt"/>
              </a:rPr>
              <a:t>(</a:t>
            </a:r>
            <a:r>
              <a:rPr lang="en-US" dirty="0" err="1" smtClean="0">
                <a:solidFill>
                  <a:schemeClr val="tx1"/>
                </a:solidFill>
                <a:latin typeface="+mn-lt"/>
              </a:rPr>
              <a:t>cb</a:t>
            </a:r>
            <a:r>
              <a:rPr lang="en-US" dirty="0" smtClean="0">
                <a:solidFill>
                  <a:schemeClr val="tx1"/>
                </a:solidFill>
                <a:latin typeface="+mn-lt"/>
              </a:rPr>
              <a:t>, </a:t>
            </a:r>
            <a:r>
              <a:rPr lang="en-US" dirty="0" err="1" smtClean="0">
                <a:solidFill>
                  <a:schemeClr val="tx1"/>
                </a:solidFill>
                <a:latin typeface="+mn-lt"/>
              </a:rPr>
              <a:t>ms</a:t>
            </a:r>
            <a:r>
              <a:rPr lang="en-US" dirty="0" smtClean="0">
                <a:solidFill>
                  <a:schemeClr val="tx1"/>
                </a:solidFill>
                <a:latin typeface="+mn-lt"/>
              </a:rPr>
              <a:t>) global function is used to run callback </a:t>
            </a:r>
            <a:r>
              <a:rPr lang="en-US" dirty="0" err="1" smtClean="0">
                <a:solidFill>
                  <a:schemeClr val="tx1"/>
                </a:solidFill>
                <a:latin typeface="+mn-lt"/>
              </a:rPr>
              <a:t>cb</a:t>
            </a:r>
            <a:r>
              <a:rPr lang="en-US" dirty="0" smtClean="0">
                <a:solidFill>
                  <a:schemeClr val="tx1"/>
                </a:solidFill>
                <a:latin typeface="+mn-lt"/>
              </a:rPr>
              <a:t> after at least </a:t>
            </a:r>
            <a:r>
              <a:rPr lang="en-US" dirty="0" err="1" smtClean="0">
                <a:solidFill>
                  <a:schemeClr val="tx1"/>
                </a:solidFill>
                <a:latin typeface="+mn-lt"/>
              </a:rPr>
              <a:t>ms</a:t>
            </a:r>
            <a:r>
              <a:rPr lang="en-US" dirty="0" smtClean="0">
                <a:solidFill>
                  <a:schemeClr val="tx1"/>
                </a:solidFill>
                <a:latin typeface="+mn-lt"/>
              </a:rPr>
              <a:t> milliseconds.</a:t>
            </a:r>
          </a:p>
          <a:p>
            <a:pPr marL="285750" indent="-285750">
              <a:lnSpc>
                <a:spcPct val="150000"/>
              </a:lnSpc>
              <a:buFont typeface="Arial" pitchFamily="34" charset="0"/>
              <a:buChar char="•"/>
            </a:pPr>
            <a:r>
              <a:rPr lang="en-US" dirty="0" smtClean="0">
                <a:solidFill>
                  <a:schemeClr val="tx1"/>
                </a:solidFill>
                <a:latin typeface="+mn-lt"/>
              </a:rPr>
              <a:t>Example :- </a:t>
            </a:r>
          </a:p>
          <a:p>
            <a:pPr marL="285750" indent="-285750">
              <a:lnSpc>
                <a:spcPct val="150000"/>
              </a:lnSpc>
              <a:buFont typeface="Arial" pitchFamily="34" charset="0"/>
              <a:buChar char="•"/>
            </a:pPr>
            <a:r>
              <a:rPr lang="en-US" dirty="0" smtClean="0">
                <a:solidFill>
                  <a:schemeClr val="tx1"/>
                </a:solidFill>
                <a:latin typeface="+mn-lt"/>
              </a:rPr>
              <a:t>function show() {</a:t>
            </a:r>
          </a:p>
          <a:p>
            <a:pPr marL="285750" indent="-285750">
              <a:lnSpc>
                <a:spcPct val="150000"/>
              </a:lnSpc>
              <a:buFont typeface="Arial" pitchFamily="34" charset="0"/>
              <a:buChar char="•"/>
            </a:pPr>
            <a:r>
              <a:rPr lang="en-US" dirty="0" smtClean="0">
                <a:solidFill>
                  <a:schemeClr val="tx1"/>
                </a:solidFill>
                <a:latin typeface="+mn-lt"/>
              </a:rPr>
              <a:t>   console.log( "Hello, World!");</a:t>
            </a:r>
          </a:p>
          <a:p>
            <a:pPr marL="285750" indent="-285750">
              <a:lnSpc>
                <a:spcPct val="150000"/>
              </a:lnSpc>
              <a:buFont typeface="Arial" pitchFamily="34" charset="0"/>
              <a:buChar char="•"/>
            </a:pP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setTimeout</a:t>
            </a:r>
            <a:r>
              <a:rPr lang="en-US" dirty="0" smtClean="0">
                <a:solidFill>
                  <a:schemeClr val="tx1"/>
                </a:solidFill>
                <a:latin typeface="+mn-lt"/>
              </a:rPr>
              <a:t>(show, 4000);</a:t>
            </a:r>
            <a:endParaRPr lang="en-US" dirty="0">
              <a:solidFill>
                <a:schemeClr val="tx1"/>
              </a:solidFill>
              <a:latin typeface="+mn-lt"/>
            </a:endParaRPr>
          </a:p>
        </p:txBody>
      </p:sp>
    </p:spTree>
    <p:extLst>
      <p:ext uri="{BB962C8B-B14F-4D97-AF65-F5344CB8AC3E}">
        <p14:creationId xmlns:p14="http://schemas.microsoft.com/office/powerpoint/2010/main" val="8984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0" y="0"/>
            <a:ext cx="5076000" cy="966600"/>
          </a:xfrm>
          <a:prstGeom prst="homePlate">
            <a:avLst>
              <a:gd name="adj" fmla="val 50000"/>
            </a:avLst>
          </a:prstGeom>
          <a:solidFill>
            <a:schemeClr val="accent1">
              <a:alpha val="42000"/>
            </a:schemeClr>
          </a:solidFill>
          <a:ln>
            <a:round/>
          </a:ln>
          <a:effectLst>
            <a:glow rad="63500">
              <a:schemeClr val="accent2">
                <a:satMod val="175000"/>
                <a:alpha val="40000"/>
              </a:schemeClr>
            </a:glow>
            <a:outerShdw blurRad="50800" dist="37674" dir="2700000" algn="tl" rotWithShape="0">
              <a:srgbClr val="000000">
                <a:alpha val="40000"/>
              </a:srgb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1" strike="noStrike" spc="-1">
                <a:solidFill>
                  <a:srgbClr val="FFFFFF"/>
                </a:solidFill>
                <a:latin typeface="Tahoma (Heading)"/>
                <a:ea typeface="Tahoma"/>
              </a:rPr>
              <a:t>Index</a:t>
            </a:r>
            <a:endParaRPr lang="en-IN" sz="1800" b="0" strike="noStrike" spc="-1">
              <a:latin typeface="Arial"/>
            </a:endParaRPr>
          </a:p>
        </p:txBody>
      </p:sp>
      <p:sp>
        <p:nvSpPr>
          <p:cNvPr id="93" name="CustomShape 2"/>
          <p:cNvSpPr/>
          <p:nvPr/>
        </p:nvSpPr>
        <p:spPr>
          <a:xfrm>
            <a:off x="0" y="6567120"/>
            <a:ext cx="12190680" cy="289440"/>
          </a:xfrm>
          <a:prstGeom prst="rect">
            <a:avLst/>
          </a:prstGeom>
          <a:solidFill>
            <a:srgbClr val="C00000"/>
          </a:solidFill>
          <a:ln>
            <a:noFill/>
          </a:ln>
        </p:spPr>
        <p:style>
          <a:lnRef idx="0">
            <a:scrgbClr r="0" g="0" b="0"/>
          </a:lnRef>
          <a:fillRef idx="0">
            <a:scrgbClr r="0" g="0" b="0"/>
          </a:fillRef>
          <a:effectRef idx="0">
            <a:scrgbClr r="0" g="0" b="0"/>
          </a:effectRef>
          <a:fontRef idx="minor"/>
        </p:style>
      </p:sp>
      <p:graphicFrame>
        <p:nvGraphicFramePr>
          <p:cNvPr id="94" name="Table 3"/>
          <p:cNvGraphicFramePr/>
          <p:nvPr>
            <p:extLst>
              <p:ext uri="{D42A27DB-BD31-4B8C-83A1-F6EECF244321}">
                <p14:modId xmlns:p14="http://schemas.microsoft.com/office/powerpoint/2010/main" val="2885030753"/>
              </p:ext>
            </p:extLst>
          </p:nvPr>
        </p:nvGraphicFramePr>
        <p:xfrm>
          <a:off x="2793600" y="1574280"/>
          <a:ext cx="7034400" cy="4597920"/>
        </p:xfrm>
        <a:graphic>
          <a:graphicData uri="http://schemas.openxmlformats.org/drawingml/2006/table">
            <a:tbl>
              <a:tblPr/>
              <a:tblGrid>
                <a:gridCol w="7034400"/>
              </a:tblGrid>
              <a:tr h="387360">
                <a:tc>
                  <a:txBody>
                    <a:bodyPr/>
                    <a:lstStyle/>
                    <a:p>
                      <a:pPr algn="ctr"/>
                      <a:r>
                        <a:rPr lang="en-IN" sz="1800" b="0" strike="noStrike" spc="-1" dirty="0">
                          <a:latin typeface="Arial"/>
                        </a:rPr>
                        <a:t>Covered  Topics </a:t>
                      </a:r>
                    </a:p>
                  </a:txBody>
                  <a:tcPr marL="91080" marR="91080">
                    <a:lnL w="12240">
                      <a:solidFill>
                        <a:srgbClr val="000000"/>
                      </a:solidFill>
                    </a:lnL>
                    <a:lnR w="12240">
                      <a:solidFill>
                        <a:srgbClr val="000000"/>
                      </a:solidFill>
                    </a:lnR>
                    <a:lnT w="12240">
                      <a:solidFill>
                        <a:srgbClr val="000000"/>
                      </a:solidFill>
                    </a:lnT>
                    <a:lnB w="12240">
                      <a:solidFill>
                        <a:srgbClr val="000000"/>
                      </a:solidFill>
                    </a:lnB>
                    <a:solidFill>
                      <a:srgbClr val="E69075"/>
                    </a:solidFill>
                  </a:tcPr>
                </a:tc>
              </a:tr>
              <a:tr h="929160">
                <a:tc>
                  <a:txBody>
                    <a:bodyPr/>
                    <a:lstStyle/>
                    <a:p>
                      <a:endParaRPr lang="en-US"/>
                    </a:p>
                  </a:txBody>
                  <a:tcPr marL="90000" marR="90000">
                    <a:lnT w="12240">
                      <a:solidFill>
                        <a:srgbClr val="000000"/>
                      </a:solidFill>
                    </a:lnT>
                    <a:solidFill>
                      <a:srgbClr val="729FCF"/>
                    </a:solidFill>
                  </a:tcPr>
                </a:tc>
              </a:tr>
              <a:tr h="538200">
                <a:tc>
                  <a:txBody>
                    <a:bodyPr/>
                    <a:lstStyle/>
                    <a:p>
                      <a:r>
                        <a:rPr lang="en-IN" sz="1800" b="0" strike="noStrike" spc="-1" dirty="0">
                          <a:latin typeface="Arial"/>
                        </a:rPr>
                        <a:t>1. </a:t>
                      </a:r>
                      <a:r>
                        <a:rPr lang="en-IN" sz="1800" b="0" strike="noStrike" spc="-1" dirty="0" err="1" smtClean="0">
                          <a:latin typeface="+mn-lt"/>
                        </a:rPr>
                        <a:t>Nodejs</a:t>
                      </a:r>
                      <a:r>
                        <a:rPr lang="en-IN" sz="1800" b="0" strike="noStrike" spc="-1" dirty="0" smtClean="0">
                          <a:latin typeface="+mn-lt"/>
                        </a:rPr>
                        <a:t> basics</a:t>
                      </a:r>
                      <a:endParaRPr lang="en-IN" sz="1800" b="0" strike="noStrike" spc="-1" dirty="0">
                        <a:latin typeface="Arial"/>
                      </a:endParaRPr>
                    </a:p>
                  </a:txBody>
                  <a:tcPr marL="91080" marR="91080">
                    <a:lnL w="12240">
                      <a:solidFill>
                        <a:srgbClr val="000000"/>
                      </a:solidFill>
                    </a:lnL>
                    <a:lnR w="12240">
                      <a:solidFill>
                        <a:srgbClr val="000000"/>
                      </a:solidFill>
                    </a:lnR>
                    <a:lnB w="12240">
                      <a:solidFill>
                        <a:srgbClr val="000000"/>
                      </a:solidFill>
                    </a:lnB>
                    <a:noFill/>
                  </a:tcPr>
                </a:tc>
              </a:tr>
              <a:tr h="457200">
                <a:tc>
                  <a:txBody>
                    <a:bodyPr/>
                    <a:lstStyle/>
                    <a:p>
                      <a:r>
                        <a:rPr lang="en-IN" sz="1800" b="0" strike="noStrike" spc="-1" dirty="0">
                          <a:latin typeface="Arial"/>
                        </a:rPr>
                        <a:t>2. </a:t>
                      </a:r>
                      <a:r>
                        <a:rPr lang="en-IN" sz="1800" b="0" strike="noStrike" spc="-1" dirty="0" err="1" smtClean="0">
                          <a:latin typeface="+mn-lt"/>
                        </a:rPr>
                        <a:t>Expressjs</a:t>
                      </a:r>
                      <a:r>
                        <a:rPr lang="en-IN" sz="1800" b="0" strike="noStrike" spc="-1" dirty="0" smtClean="0">
                          <a:latin typeface="+mn-lt"/>
                        </a:rPr>
                        <a:t> and </a:t>
                      </a:r>
                      <a:r>
                        <a:rPr lang="en-IN" sz="1800" b="0" strike="noStrike" spc="-1" dirty="0" err="1" smtClean="0">
                          <a:latin typeface="+mn-lt"/>
                        </a:rPr>
                        <a:t>Middlewares</a:t>
                      </a:r>
                      <a:endParaRPr lang="en-IN" sz="1800" b="0" strike="noStrike" spc="-1" dirty="0">
                        <a:latin typeface="Arial"/>
                      </a:endParaRPr>
                    </a:p>
                  </a:txBody>
                  <a:tcPr marL="91080" marR="91080">
                    <a:lnL w="12240">
                      <a:solidFill>
                        <a:srgbClr val="000000"/>
                      </a:solidFill>
                    </a:lnL>
                    <a:lnR w="12240">
                      <a:solidFill>
                        <a:srgbClr val="000000"/>
                      </a:solidFill>
                    </a:lnR>
                    <a:lnT w="12240">
                      <a:solidFill>
                        <a:srgbClr val="000000"/>
                      </a:solidFill>
                    </a:lnT>
                    <a:lnB w="12240">
                      <a:solidFill>
                        <a:srgbClr val="000000"/>
                      </a:solidFill>
                    </a:lnB>
                    <a:noFill/>
                  </a:tcPr>
                </a:tc>
              </a:tr>
              <a:tr h="457200">
                <a:tc>
                  <a:txBody>
                    <a:bodyPr/>
                    <a:lstStyle/>
                    <a:p>
                      <a:r>
                        <a:rPr lang="en-IN" sz="1800" b="0" strike="noStrike" spc="-1" dirty="0">
                          <a:latin typeface="Arial"/>
                        </a:rPr>
                        <a:t>3. </a:t>
                      </a:r>
                      <a:r>
                        <a:rPr lang="en-IN" sz="1800" b="0" strike="noStrike" spc="-1" dirty="0" smtClean="0">
                          <a:latin typeface="+mn-lt"/>
                        </a:rPr>
                        <a:t>Session handling</a:t>
                      </a:r>
                      <a:endParaRPr lang="en-IN" sz="1800" b="0" strike="noStrike" spc="-1" dirty="0">
                        <a:latin typeface="Arial"/>
                      </a:endParaRPr>
                    </a:p>
                  </a:txBody>
                  <a:tcPr marL="91080" marR="91080">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r>
              <a:tr h="457200">
                <a:tc>
                  <a:txBody>
                    <a:bodyPr/>
                    <a:lstStyle/>
                    <a:p>
                      <a:r>
                        <a:rPr lang="en-IN" sz="1800" b="0" strike="noStrike" spc="-1" dirty="0" smtClean="0">
                          <a:latin typeface="+mn-lt"/>
                        </a:rPr>
                        <a:t>4. </a:t>
                      </a:r>
                      <a:r>
                        <a:rPr lang="en-IN" sz="1800" b="0" strike="noStrike" spc="-1" dirty="0" err="1" smtClean="0">
                          <a:latin typeface="+mn-lt"/>
                        </a:rPr>
                        <a:t>Templating</a:t>
                      </a:r>
                      <a:r>
                        <a:rPr lang="en-IN" sz="1800" b="0" strike="noStrike" spc="-1" dirty="0" smtClean="0">
                          <a:latin typeface="+mn-lt"/>
                        </a:rPr>
                        <a:t> using EJS</a:t>
                      </a:r>
                      <a:endParaRPr lang="en-IN" sz="1800" b="0" strike="noStrike" spc="-1" dirty="0">
                        <a:latin typeface="Arial"/>
                      </a:endParaRPr>
                    </a:p>
                  </a:txBody>
                  <a:tcPr marL="91080" marR="91080">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r>
              <a:tr h="457200">
                <a:tc>
                  <a:txBody>
                    <a:bodyPr/>
                    <a:lstStyle/>
                    <a:p>
                      <a:r>
                        <a:rPr lang="en-IN" sz="1800" b="0" strike="noStrike" spc="-1" dirty="0" smtClean="0">
                          <a:latin typeface="Arial"/>
                        </a:rPr>
                        <a:t>5. </a:t>
                      </a:r>
                      <a:r>
                        <a:rPr lang="en-US" sz="1800" b="0" strike="noStrike" spc="-1" dirty="0" smtClean="0">
                          <a:latin typeface="+mn-lt"/>
                        </a:rPr>
                        <a:t>SQL and No SQL Databases</a:t>
                      </a:r>
                      <a:endParaRPr lang="en-IN" sz="1800" b="0" strike="noStrike" spc="-1" dirty="0">
                        <a:latin typeface="Arial"/>
                      </a:endParaRPr>
                    </a:p>
                  </a:txBody>
                  <a:tcPr marL="91080" marR="91080">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r>
              <a:tr h="457200">
                <a:tc>
                  <a:txBody>
                    <a:bodyPr/>
                    <a:lstStyle/>
                    <a:p>
                      <a:r>
                        <a:rPr lang="en-IN" sz="1800" b="0" strike="noStrike" spc="-1" dirty="0" smtClean="0">
                          <a:latin typeface="+mn-lt"/>
                        </a:rPr>
                        <a:t>6. Sockets</a:t>
                      </a:r>
                      <a:endParaRPr lang="en-IN" sz="1800" b="0" strike="noStrike" spc="-1" dirty="0">
                        <a:latin typeface="Arial"/>
                      </a:endParaRPr>
                    </a:p>
                  </a:txBody>
                  <a:tcPr marL="91080" marR="91080">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r>
              <a:tr h="457200">
                <a:tc>
                  <a:txBody>
                    <a:bodyPr/>
                    <a:lstStyle/>
                    <a:p>
                      <a:r>
                        <a:rPr lang="en-IN" sz="1800" b="0" strike="noStrike" spc="-1" dirty="0" smtClean="0">
                          <a:latin typeface="Arial"/>
                        </a:rPr>
                        <a:t>7. CRUD Operations</a:t>
                      </a:r>
                      <a:endParaRPr lang="en-IN" sz="1800" b="0" strike="noStrike" spc="-1" dirty="0">
                        <a:latin typeface="Arial"/>
                      </a:endParaRPr>
                    </a:p>
                  </a:txBody>
                  <a:tcPr marL="91080" marR="9108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dirty="0"/>
              <a:t>Global </a:t>
            </a:r>
            <a:r>
              <a:rPr lang="en-US" sz="2800" dirty="0" smtClean="0"/>
              <a:t>Objects in NODEJS and methods</a:t>
            </a:r>
            <a:endParaRPr lang="en-US" sz="2800" dirty="0"/>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b="1" dirty="0" err="1" smtClean="0">
                <a:solidFill>
                  <a:srgbClr val="FF0000"/>
                </a:solidFill>
                <a:latin typeface="+mn-lt"/>
              </a:rPr>
              <a:t>clearTimeout</a:t>
            </a:r>
            <a:r>
              <a:rPr lang="en-US" b="1" dirty="0" smtClean="0">
                <a:solidFill>
                  <a:srgbClr val="FF0000"/>
                </a:solidFill>
                <a:latin typeface="+mn-lt"/>
              </a:rPr>
              <a:t>(t)</a:t>
            </a:r>
          </a:p>
          <a:p>
            <a:pPr marL="285750" indent="-285750">
              <a:lnSpc>
                <a:spcPct val="150000"/>
              </a:lnSpc>
              <a:buFont typeface="Arial" pitchFamily="34" charset="0"/>
              <a:buChar char="•"/>
            </a:pPr>
            <a:r>
              <a:rPr lang="en-US" dirty="0" smtClean="0">
                <a:solidFill>
                  <a:schemeClr val="tx1"/>
                </a:solidFill>
                <a:latin typeface="+mn-lt"/>
              </a:rPr>
              <a:t>The </a:t>
            </a:r>
            <a:r>
              <a:rPr lang="en-US" dirty="0" err="1" smtClean="0">
                <a:solidFill>
                  <a:schemeClr val="tx1"/>
                </a:solidFill>
                <a:latin typeface="+mn-lt"/>
              </a:rPr>
              <a:t>clearTimeout</a:t>
            </a:r>
            <a:r>
              <a:rPr lang="en-US" dirty="0" smtClean="0">
                <a:solidFill>
                  <a:schemeClr val="tx1"/>
                </a:solidFill>
                <a:latin typeface="+mn-lt"/>
              </a:rPr>
              <a:t>(t) global function is used to stop a timer that was previously created with </a:t>
            </a:r>
            <a:r>
              <a:rPr lang="en-US" dirty="0" err="1" smtClean="0">
                <a:solidFill>
                  <a:schemeClr val="tx1"/>
                </a:solidFill>
                <a:latin typeface="+mn-lt"/>
              </a:rPr>
              <a:t>setTimeout</a:t>
            </a:r>
            <a:r>
              <a:rPr lang="en-US" dirty="0" smtClean="0">
                <a:solidFill>
                  <a:schemeClr val="tx1"/>
                </a:solidFill>
                <a:latin typeface="+mn-lt"/>
              </a:rPr>
              <a:t>(). Here t is the timer returned by the </a:t>
            </a:r>
            <a:r>
              <a:rPr lang="en-US" dirty="0" err="1" smtClean="0">
                <a:solidFill>
                  <a:schemeClr val="tx1"/>
                </a:solidFill>
                <a:latin typeface="+mn-lt"/>
              </a:rPr>
              <a:t>setTimeout</a:t>
            </a:r>
            <a:r>
              <a:rPr lang="en-US" dirty="0" smtClean="0">
                <a:solidFill>
                  <a:schemeClr val="tx1"/>
                </a:solidFill>
                <a:latin typeface="+mn-lt"/>
              </a:rPr>
              <a:t>() function.</a:t>
            </a:r>
          </a:p>
          <a:p>
            <a:pPr marL="285750" indent="-285750">
              <a:lnSpc>
                <a:spcPct val="150000"/>
              </a:lnSpc>
              <a:buFont typeface="Arial" pitchFamily="34" charset="0"/>
              <a:buChar char="•"/>
            </a:pPr>
            <a:r>
              <a:rPr lang="en-US" b="1" dirty="0" err="1">
                <a:solidFill>
                  <a:srgbClr val="FF0000"/>
                </a:solidFill>
                <a:latin typeface="+mn-lt"/>
              </a:rPr>
              <a:t>setInterval</a:t>
            </a:r>
            <a:r>
              <a:rPr lang="en-US" b="1" dirty="0">
                <a:solidFill>
                  <a:srgbClr val="FF0000"/>
                </a:solidFill>
                <a:latin typeface="+mn-lt"/>
              </a:rPr>
              <a:t>(</a:t>
            </a:r>
            <a:r>
              <a:rPr lang="en-US" b="1" dirty="0" err="1">
                <a:solidFill>
                  <a:srgbClr val="FF0000"/>
                </a:solidFill>
                <a:latin typeface="+mn-lt"/>
              </a:rPr>
              <a:t>cb</a:t>
            </a:r>
            <a:r>
              <a:rPr lang="en-US" b="1" dirty="0">
                <a:solidFill>
                  <a:srgbClr val="FF0000"/>
                </a:solidFill>
                <a:latin typeface="+mn-lt"/>
              </a:rPr>
              <a:t>, </a:t>
            </a:r>
            <a:r>
              <a:rPr lang="en-US" b="1" dirty="0" err="1">
                <a:solidFill>
                  <a:srgbClr val="FF0000"/>
                </a:solidFill>
                <a:latin typeface="+mn-lt"/>
              </a:rPr>
              <a:t>ms</a:t>
            </a:r>
            <a:r>
              <a:rPr lang="en-US" b="1" dirty="0">
                <a:solidFill>
                  <a:srgbClr val="FF0000"/>
                </a:solidFill>
                <a:latin typeface="+mn-lt"/>
              </a:rPr>
              <a:t>) </a:t>
            </a:r>
          </a:p>
          <a:p>
            <a:pPr marL="285750" lvl="1" indent="-285750">
              <a:lnSpc>
                <a:spcPct val="150000"/>
              </a:lnSpc>
              <a:buFont typeface="Arial" pitchFamily="34" charset="0"/>
              <a:buChar char="•"/>
            </a:pPr>
            <a:r>
              <a:rPr lang="en-US" dirty="0" smtClean="0">
                <a:solidFill>
                  <a:schemeClr val="tx1"/>
                </a:solidFill>
                <a:latin typeface="+mn-lt"/>
              </a:rPr>
              <a:t>The </a:t>
            </a:r>
            <a:r>
              <a:rPr lang="en-US" dirty="0" err="1" smtClean="0">
                <a:solidFill>
                  <a:schemeClr val="tx1"/>
                </a:solidFill>
                <a:latin typeface="+mn-lt"/>
              </a:rPr>
              <a:t>setInterval</a:t>
            </a:r>
            <a:r>
              <a:rPr lang="en-US" dirty="0" smtClean="0">
                <a:solidFill>
                  <a:schemeClr val="tx1"/>
                </a:solidFill>
                <a:latin typeface="+mn-lt"/>
              </a:rPr>
              <a:t>(</a:t>
            </a:r>
            <a:r>
              <a:rPr lang="en-US" dirty="0" err="1" smtClean="0">
                <a:solidFill>
                  <a:schemeClr val="tx1"/>
                </a:solidFill>
                <a:latin typeface="+mn-lt"/>
              </a:rPr>
              <a:t>cb</a:t>
            </a:r>
            <a:r>
              <a:rPr lang="en-US" dirty="0" smtClean="0">
                <a:solidFill>
                  <a:schemeClr val="tx1"/>
                </a:solidFill>
                <a:latin typeface="+mn-lt"/>
              </a:rPr>
              <a:t>, </a:t>
            </a:r>
            <a:r>
              <a:rPr lang="en-US" dirty="0" err="1" smtClean="0">
                <a:solidFill>
                  <a:schemeClr val="tx1"/>
                </a:solidFill>
                <a:latin typeface="+mn-lt"/>
              </a:rPr>
              <a:t>ms</a:t>
            </a:r>
            <a:r>
              <a:rPr lang="en-US" dirty="0" smtClean="0">
                <a:solidFill>
                  <a:schemeClr val="tx1"/>
                </a:solidFill>
                <a:latin typeface="+mn-lt"/>
              </a:rPr>
              <a:t>) global function is used to run callback </a:t>
            </a:r>
            <a:r>
              <a:rPr lang="en-US" dirty="0" err="1" smtClean="0">
                <a:solidFill>
                  <a:schemeClr val="tx1"/>
                </a:solidFill>
                <a:latin typeface="+mn-lt"/>
              </a:rPr>
              <a:t>cb</a:t>
            </a:r>
            <a:r>
              <a:rPr lang="en-US" dirty="0" smtClean="0">
                <a:solidFill>
                  <a:schemeClr val="tx1"/>
                </a:solidFill>
                <a:latin typeface="+mn-lt"/>
              </a:rPr>
              <a:t> repeatedly after at least </a:t>
            </a:r>
            <a:r>
              <a:rPr lang="en-US" dirty="0" err="1" smtClean="0">
                <a:solidFill>
                  <a:schemeClr val="tx1"/>
                </a:solidFill>
                <a:latin typeface="+mn-lt"/>
              </a:rPr>
              <a:t>ms</a:t>
            </a:r>
            <a:r>
              <a:rPr lang="en-US" dirty="0" smtClean="0">
                <a:solidFill>
                  <a:schemeClr val="tx1"/>
                </a:solidFill>
                <a:latin typeface="+mn-lt"/>
              </a:rPr>
              <a:t> milliseconds.</a:t>
            </a:r>
            <a:endParaRPr lang="en-US" dirty="0">
              <a:solidFill>
                <a:schemeClr val="tx1"/>
              </a:solidFill>
              <a:latin typeface="+mn-lt"/>
            </a:endParaRPr>
          </a:p>
        </p:txBody>
      </p:sp>
    </p:spTree>
    <p:extLst>
      <p:ext uri="{BB962C8B-B14F-4D97-AF65-F5344CB8AC3E}">
        <p14:creationId xmlns:p14="http://schemas.microsoft.com/office/powerpoint/2010/main" val="328278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URL Module</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err="1" smtClean="0">
                <a:latin typeface="+mn-lt"/>
              </a:rPr>
              <a:t>url</a:t>
            </a:r>
            <a:r>
              <a:rPr lang="en-US" dirty="0" smtClean="0">
                <a:latin typeface="+mn-lt"/>
              </a:rPr>
              <a:t> module is use to break the </a:t>
            </a:r>
            <a:r>
              <a:rPr lang="en-US" dirty="0" err="1" smtClean="0">
                <a:latin typeface="+mn-lt"/>
              </a:rPr>
              <a:t>url</a:t>
            </a:r>
            <a:r>
              <a:rPr lang="en-US" dirty="0" smtClean="0">
                <a:latin typeface="+mn-lt"/>
              </a:rPr>
              <a:t> in chunks and extract the important data </a:t>
            </a:r>
          </a:p>
          <a:p>
            <a:pPr marL="285750" indent="-285750">
              <a:buFont typeface="Arial" pitchFamily="34" charset="0"/>
              <a:buChar char="•"/>
            </a:pPr>
            <a:r>
              <a:rPr lang="en-US" dirty="0" smtClean="0">
                <a:latin typeface="+mn-lt"/>
              </a:rPr>
              <a:t>With the help of </a:t>
            </a:r>
            <a:r>
              <a:rPr lang="en-US" dirty="0" err="1" smtClean="0">
                <a:latin typeface="+mn-lt"/>
              </a:rPr>
              <a:t>url</a:t>
            </a:r>
            <a:r>
              <a:rPr lang="en-US" dirty="0" smtClean="0">
                <a:latin typeface="+mn-lt"/>
              </a:rPr>
              <a:t> module we can extract following information</a:t>
            </a:r>
          </a:p>
          <a:p>
            <a:pPr marL="285750" indent="-285750">
              <a:buFont typeface="Arial" pitchFamily="34" charset="0"/>
              <a:buChar char="•"/>
            </a:pPr>
            <a:r>
              <a:rPr lang="en-US" dirty="0" smtClean="0">
                <a:latin typeface="+mn-lt"/>
              </a:rPr>
              <a:t>Hostname</a:t>
            </a:r>
          </a:p>
          <a:p>
            <a:pPr marL="285750" indent="-285750">
              <a:buFont typeface="Arial" pitchFamily="34" charset="0"/>
              <a:buChar char="•"/>
            </a:pPr>
            <a:r>
              <a:rPr lang="en-US" dirty="0" err="1" smtClean="0">
                <a:latin typeface="+mn-lt"/>
              </a:rPr>
              <a:t>Ipaddress</a:t>
            </a:r>
            <a:endParaRPr lang="en-US" dirty="0" smtClean="0">
              <a:latin typeface="+mn-lt"/>
            </a:endParaRPr>
          </a:p>
          <a:p>
            <a:pPr marL="285750" indent="-285750">
              <a:buFont typeface="Arial" pitchFamily="34" charset="0"/>
              <a:buChar char="•"/>
            </a:pPr>
            <a:r>
              <a:rPr lang="en-US" dirty="0" smtClean="0">
                <a:latin typeface="+mn-lt"/>
              </a:rPr>
              <a:t>Query string</a:t>
            </a:r>
          </a:p>
          <a:p>
            <a:pPr marL="285750" indent="-285750">
              <a:buFont typeface="Arial" pitchFamily="34" charset="0"/>
              <a:buChar char="•"/>
            </a:pPr>
            <a:r>
              <a:rPr lang="en-US" dirty="0" smtClean="0">
                <a:latin typeface="+mn-lt"/>
              </a:rPr>
              <a:t>Hash</a:t>
            </a:r>
          </a:p>
          <a:p>
            <a:pPr marL="285750" indent="-285750">
              <a:buFont typeface="Arial" pitchFamily="34" charset="0"/>
              <a:buChar char="•"/>
            </a:pPr>
            <a:r>
              <a:rPr lang="en-US" dirty="0" smtClean="0">
                <a:latin typeface="+mn-lt"/>
              </a:rPr>
              <a:t>Host</a:t>
            </a:r>
          </a:p>
          <a:p>
            <a:pPr marL="285750" indent="-285750">
              <a:buFont typeface="Arial" pitchFamily="34" charset="0"/>
              <a:buChar char="•"/>
            </a:pPr>
            <a:r>
              <a:rPr lang="en-US" dirty="0" err="1" smtClean="0">
                <a:latin typeface="+mn-lt"/>
              </a:rPr>
              <a:t>Href</a:t>
            </a:r>
            <a:endParaRPr lang="en-US" dirty="0" smtClean="0">
              <a:latin typeface="+mn-lt"/>
            </a:endParaRPr>
          </a:p>
          <a:p>
            <a:pPr marL="285750" indent="-285750">
              <a:buFont typeface="Arial" pitchFamily="34" charset="0"/>
              <a:buChar char="•"/>
            </a:pPr>
            <a:r>
              <a:rPr lang="en-US" dirty="0" smtClean="0">
                <a:latin typeface="+mn-lt"/>
              </a:rPr>
              <a:t>Path</a:t>
            </a:r>
          </a:p>
          <a:p>
            <a:pPr marL="285750" indent="-285750">
              <a:buFont typeface="Arial" pitchFamily="34" charset="0"/>
              <a:buChar char="•"/>
            </a:pPr>
            <a:r>
              <a:rPr lang="en-US" dirty="0" smtClean="0">
                <a:latin typeface="+mn-lt"/>
              </a:rPr>
              <a:t>Pathname</a:t>
            </a:r>
          </a:p>
          <a:p>
            <a:pPr marL="285750" indent="-285750">
              <a:buFont typeface="Arial" pitchFamily="34" charset="0"/>
              <a:buChar char="•"/>
            </a:pPr>
            <a:r>
              <a:rPr lang="en-US" dirty="0" smtClean="0">
                <a:latin typeface="+mn-lt"/>
              </a:rPr>
              <a:t>Port</a:t>
            </a:r>
          </a:p>
          <a:p>
            <a:pPr marL="285750" indent="-285750">
              <a:buFont typeface="Arial" pitchFamily="34" charset="0"/>
              <a:buChar char="•"/>
            </a:pPr>
            <a:r>
              <a:rPr lang="en-US" dirty="0" smtClean="0">
                <a:latin typeface="+mn-lt"/>
              </a:rPr>
              <a:t>Protocol</a:t>
            </a:r>
          </a:p>
          <a:p>
            <a:pPr marL="285750" indent="-285750">
              <a:buFont typeface="Arial" pitchFamily="34" charset="0"/>
              <a:buChar char="•"/>
            </a:pPr>
            <a:r>
              <a:rPr lang="en-US" dirty="0" smtClean="0">
                <a:latin typeface="+mn-lt"/>
              </a:rPr>
              <a:t>Search</a:t>
            </a:r>
          </a:p>
          <a:p>
            <a:pPr marL="285750" indent="-285750">
              <a:buFont typeface="Arial" pitchFamily="34" charset="0"/>
              <a:buChar char="•"/>
            </a:pPr>
            <a:r>
              <a:rPr lang="en-US" dirty="0" smtClean="0">
                <a:latin typeface="+mn-lt"/>
              </a:rPr>
              <a:t>Query</a:t>
            </a:r>
          </a:p>
          <a:p>
            <a:pPr marL="285750" indent="-285750">
              <a:buFont typeface="Arial" pitchFamily="34" charset="0"/>
              <a:buChar char="•"/>
            </a:pPr>
            <a:r>
              <a:rPr lang="en-US" dirty="0" smtClean="0">
                <a:latin typeface="+mn-lt"/>
              </a:rPr>
              <a:t>Slashes</a:t>
            </a:r>
          </a:p>
          <a:p>
            <a:pPr marL="285750" indent="-285750">
              <a:buFont typeface="Arial" pitchFamily="34" charset="0"/>
              <a:buChar char="•"/>
            </a:pPr>
            <a:endParaRPr lang="en-US" dirty="0">
              <a:latin typeface="+mn-lt"/>
            </a:endParaRPr>
          </a:p>
        </p:txBody>
      </p:sp>
    </p:spTree>
    <p:extLst>
      <p:ext uri="{BB962C8B-B14F-4D97-AF65-F5344CB8AC3E}">
        <p14:creationId xmlns:p14="http://schemas.microsoft.com/office/powerpoint/2010/main" val="27601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URL Module</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err="1" smtClean="0">
                <a:latin typeface="+mn-lt"/>
              </a:rPr>
              <a:t>var</a:t>
            </a:r>
            <a:r>
              <a:rPr lang="en-US" dirty="0" smtClean="0">
                <a:latin typeface="+mn-lt"/>
              </a:rPr>
              <a:t> http = require(‘http’);</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require(‘</a:t>
            </a:r>
            <a:r>
              <a:rPr lang="en-US" dirty="0" err="1" smtClean="0">
                <a:latin typeface="+mn-lt"/>
              </a:rPr>
              <a:t>url</a:t>
            </a:r>
            <a:r>
              <a:rPr lang="en-US" dirty="0" smtClean="0">
                <a:latin typeface="+mn-lt"/>
              </a:rPr>
              <a: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adr</a:t>
            </a:r>
            <a:r>
              <a:rPr lang="en-US" dirty="0" smtClean="0">
                <a:latin typeface="+mn-lt"/>
              </a:rPr>
              <a:t> = 'http://localhost:8080/</a:t>
            </a:r>
            <a:r>
              <a:rPr lang="en-US" dirty="0" err="1" smtClean="0">
                <a:latin typeface="+mn-lt"/>
              </a:rPr>
              <a:t>about.html?name</a:t>
            </a:r>
            <a:r>
              <a:rPr lang="en-US" dirty="0" smtClean="0">
                <a:latin typeface="+mn-lt"/>
              </a:rPr>
              <a:t>=</a:t>
            </a:r>
            <a:r>
              <a:rPr lang="en-US" dirty="0" err="1" smtClean="0">
                <a:latin typeface="+mn-lt"/>
              </a:rPr>
              <a:t>sunil&amp;dob</a:t>
            </a:r>
            <a:r>
              <a:rPr lang="en-US" dirty="0" smtClean="0">
                <a:latin typeface="+mn-lt"/>
              </a:rPr>
              <a:t>=12-12-2000';</a:t>
            </a:r>
          </a:p>
          <a:p>
            <a:pPr marL="285750" indent="-285750">
              <a:buFont typeface="Arial" pitchFamily="34" charset="0"/>
              <a:buChar char="•"/>
            </a:pPr>
            <a:r>
              <a:rPr lang="en-US" dirty="0" err="1" smtClean="0">
                <a:latin typeface="+mn-lt"/>
              </a:rPr>
              <a:t>var</a:t>
            </a:r>
            <a:r>
              <a:rPr lang="en-US" dirty="0" smtClean="0">
                <a:latin typeface="+mn-lt"/>
              </a:rPr>
              <a:t> q = </a:t>
            </a:r>
            <a:r>
              <a:rPr lang="en-US" dirty="0" err="1" smtClean="0">
                <a:latin typeface="+mn-lt"/>
              </a:rPr>
              <a:t>url.parse</a:t>
            </a:r>
            <a:r>
              <a:rPr lang="en-US" dirty="0" smtClean="0">
                <a:latin typeface="+mn-lt"/>
              </a:rPr>
              <a:t>(</a:t>
            </a:r>
            <a:r>
              <a:rPr lang="en-US" dirty="0" err="1" smtClean="0">
                <a:latin typeface="+mn-lt"/>
              </a:rPr>
              <a:t>adr</a:t>
            </a:r>
            <a:r>
              <a:rPr lang="en-US" dirty="0" smtClean="0">
                <a:latin typeface="+mn-lt"/>
              </a:rPr>
              <a:t>, true);</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smtClean="0">
                <a:latin typeface="+mn-lt"/>
              </a:rPr>
              <a:t>console.log(</a:t>
            </a:r>
            <a:r>
              <a:rPr lang="en-US" dirty="0" err="1" smtClean="0">
                <a:latin typeface="+mn-lt"/>
              </a:rPr>
              <a:t>q.host</a:t>
            </a:r>
            <a:r>
              <a:rPr lang="en-US" dirty="0" smtClean="0">
                <a:latin typeface="+mn-lt"/>
              </a:rPr>
              <a:t>); //returns 'localhost:8080'</a:t>
            </a:r>
          </a:p>
          <a:p>
            <a:pPr marL="285750" indent="-285750">
              <a:buFont typeface="Arial" pitchFamily="34" charset="0"/>
              <a:buChar char="•"/>
            </a:pPr>
            <a:r>
              <a:rPr lang="en-US" dirty="0" smtClean="0">
                <a:latin typeface="+mn-lt"/>
              </a:rPr>
              <a:t>console.log(</a:t>
            </a:r>
            <a:r>
              <a:rPr lang="en-US" dirty="0" err="1" smtClean="0">
                <a:latin typeface="+mn-lt"/>
              </a:rPr>
              <a:t>q.pathname</a:t>
            </a:r>
            <a:r>
              <a:rPr lang="en-US" dirty="0" smtClean="0">
                <a:latin typeface="+mn-lt"/>
              </a:rPr>
              <a:t>); //returns '/about.html'</a:t>
            </a:r>
          </a:p>
          <a:p>
            <a:pPr marL="285750" indent="-285750">
              <a:buFont typeface="Arial" pitchFamily="34" charset="0"/>
              <a:buChar char="•"/>
            </a:pPr>
            <a:r>
              <a:rPr lang="en-US" dirty="0" smtClean="0">
                <a:latin typeface="+mn-lt"/>
              </a:rPr>
              <a:t>console.log(</a:t>
            </a:r>
            <a:r>
              <a:rPr lang="en-US" dirty="0" err="1" smtClean="0">
                <a:latin typeface="+mn-lt"/>
              </a:rPr>
              <a:t>q.search</a:t>
            </a:r>
            <a:r>
              <a:rPr lang="en-US" dirty="0" smtClean="0">
                <a:latin typeface="+mn-lt"/>
              </a:rPr>
              <a:t>); //returns '?name=</a:t>
            </a:r>
            <a:r>
              <a:rPr lang="en-US" dirty="0" err="1" smtClean="0">
                <a:latin typeface="+mn-lt"/>
              </a:rPr>
              <a:t>sunil&amp;dob</a:t>
            </a:r>
            <a:r>
              <a:rPr lang="en-US" dirty="0" smtClean="0">
                <a:latin typeface="+mn-lt"/>
              </a:rPr>
              <a:t>=12-12-2000'</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qdata</a:t>
            </a:r>
            <a:r>
              <a:rPr lang="en-US" dirty="0" smtClean="0">
                <a:latin typeface="+mn-lt"/>
              </a:rPr>
              <a:t> = </a:t>
            </a:r>
            <a:r>
              <a:rPr lang="en-US" dirty="0" err="1" smtClean="0">
                <a:latin typeface="+mn-lt"/>
              </a:rPr>
              <a:t>q.query</a:t>
            </a:r>
            <a:r>
              <a:rPr lang="en-US" dirty="0" smtClean="0">
                <a:latin typeface="+mn-lt"/>
              </a:rPr>
              <a:t>; //returns an object: { </a:t>
            </a:r>
            <a:r>
              <a:rPr lang="en-US" dirty="0" err="1" smtClean="0">
                <a:latin typeface="+mn-lt"/>
              </a:rPr>
              <a:t>name:sunil</a:t>
            </a:r>
            <a:r>
              <a:rPr lang="en-US" dirty="0" smtClean="0">
                <a:latin typeface="+mn-lt"/>
              </a:rPr>
              <a:t> and dob 12-12-2000 }</a:t>
            </a:r>
          </a:p>
          <a:p>
            <a:pPr marL="285750" indent="-285750">
              <a:buFont typeface="Arial" pitchFamily="34" charset="0"/>
              <a:buChar char="•"/>
            </a:pPr>
            <a:r>
              <a:rPr lang="en-US" dirty="0" smtClean="0">
                <a:latin typeface="+mn-lt"/>
              </a:rPr>
              <a:t>console.log(qdata.name); //returns </a:t>
            </a:r>
            <a:r>
              <a:rPr lang="en-US" dirty="0" err="1" smtClean="0">
                <a:latin typeface="+mn-lt"/>
              </a:rPr>
              <a:t>sunil</a:t>
            </a:r>
            <a:endParaRPr lang="en-US" dirty="0">
              <a:latin typeface="+mn-lt"/>
            </a:endParaRPr>
          </a:p>
        </p:txBody>
      </p:sp>
    </p:spTree>
    <p:extLst>
      <p:ext uri="{BB962C8B-B14F-4D97-AF65-F5344CB8AC3E}">
        <p14:creationId xmlns:p14="http://schemas.microsoft.com/office/powerpoint/2010/main" val="267123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URL Module</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dirty="0" err="1" smtClean="0">
                <a:latin typeface="+mn-lt"/>
              </a:rPr>
              <a:t>var</a:t>
            </a:r>
            <a:r>
              <a:rPr lang="en-US" dirty="0" smtClean="0">
                <a:latin typeface="+mn-lt"/>
              </a:rPr>
              <a:t> </a:t>
            </a:r>
            <a:r>
              <a:rPr lang="en-US" dirty="0" err="1" smtClean="0">
                <a:latin typeface="+mn-lt"/>
              </a:rPr>
              <a:t>q_obj</a:t>
            </a:r>
            <a:r>
              <a:rPr lang="en-US" dirty="0" smtClean="0">
                <a:latin typeface="+mn-lt"/>
              </a:rPr>
              <a:t> = </a:t>
            </a:r>
            <a:r>
              <a:rPr lang="en-US" dirty="0" err="1" smtClean="0">
                <a:latin typeface="+mn-lt"/>
              </a:rPr>
              <a:t>q.query</a:t>
            </a:r>
            <a:r>
              <a:rPr lang="en-US" dirty="0" smtClean="0">
                <a:latin typeface="+mn-lt"/>
              </a:rPr>
              <a:t>;</a:t>
            </a:r>
          </a:p>
          <a:p>
            <a:pPr marL="285750" indent="-285750">
              <a:lnSpc>
                <a:spcPct val="150000"/>
              </a:lnSpc>
              <a:buFont typeface="Arial" pitchFamily="34" charset="0"/>
              <a:buChar char="•"/>
            </a:pPr>
            <a:r>
              <a:rPr lang="en-US" dirty="0" err="1" smtClean="0">
                <a:latin typeface="+mn-lt"/>
              </a:rPr>
              <a:t>var</a:t>
            </a:r>
            <a:r>
              <a:rPr lang="en-US" dirty="0" smtClean="0">
                <a:latin typeface="+mn-lt"/>
              </a:rPr>
              <a:t> name = q_obj.name;</a:t>
            </a:r>
          </a:p>
          <a:p>
            <a:pPr marL="285750" indent="-285750">
              <a:lnSpc>
                <a:spcPct val="150000"/>
              </a:lnSpc>
              <a:buFont typeface="Arial" pitchFamily="34" charset="0"/>
              <a:buChar char="•"/>
            </a:pPr>
            <a:r>
              <a:rPr lang="en-US" dirty="0" err="1" smtClean="0">
                <a:latin typeface="+mn-lt"/>
              </a:rPr>
              <a:t>var</a:t>
            </a:r>
            <a:r>
              <a:rPr lang="en-US" dirty="0" smtClean="0">
                <a:latin typeface="+mn-lt"/>
              </a:rPr>
              <a:t> dob = </a:t>
            </a:r>
            <a:r>
              <a:rPr lang="en-US" dirty="0" err="1" smtClean="0">
                <a:latin typeface="+mn-lt"/>
              </a:rPr>
              <a:t>q_obj.dob</a:t>
            </a:r>
            <a:r>
              <a:rPr lang="en-US" dirty="0" smtClean="0">
                <a:latin typeface="+mn-lt"/>
              </a:rPr>
              <a:t>;</a:t>
            </a:r>
          </a:p>
          <a:p>
            <a:pPr marL="285750" indent="-285750">
              <a:lnSpc>
                <a:spcPct val="150000"/>
              </a:lnSpc>
              <a:buFont typeface="Arial" pitchFamily="34" charset="0"/>
              <a:buChar char="•"/>
            </a:pPr>
            <a:r>
              <a:rPr lang="en-US" dirty="0" smtClean="0">
                <a:latin typeface="+mn-lt"/>
              </a:rPr>
              <a:t>console.log(name);</a:t>
            </a:r>
          </a:p>
          <a:p>
            <a:pPr marL="285750" indent="-285750">
              <a:lnSpc>
                <a:spcPct val="150000"/>
              </a:lnSpc>
              <a:buFont typeface="Arial" pitchFamily="34" charset="0"/>
              <a:buChar char="•"/>
            </a:pPr>
            <a:r>
              <a:rPr lang="en-US" dirty="0" smtClean="0">
                <a:latin typeface="+mn-lt"/>
              </a:rPr>
              <a:t>console.log(dob);</a:t>
            </a:r>
          </a:p>
          <a:p>
            <a:pPr marL="285750" indent="-285750">
              <a:lnSpc>
                <a:spcPct val="150000"/>
              </a:lnSpc>
              <a:buFont typeface="Arial" pitchFamily="34" charset="0"/>
              <a:buChar char="•"/>
            </a:pPr>
            <a:r>
              <a:rPr lang="en-US" dirty="0" smtClean="0">
                <a:latin typeface="+mn-lt"/>
              </a:rPr>
              <a:t>console.log(</a:t>
            </a:r>
            <a:r>
              <a:rPr lang="en-US" dirty="0" err="1" smtClean="0">
                <a:latin typeface="+mn-lt"/>
              </a:rPr>
              <a:t>q.hash</a:t>
            </a:r>
            <a:r>
              <a:rPr lang="en-US" dirty="0" smtClean="0">
                <a:latin typeface="+mn-lt"/>
              </a:rPr>
              <a:t>);</a:t>
            </a:r>
            <a:endParaRPr lang="en-US" dirty="0">
              <a:latin typeface="+mn-lt"/>
            </a:endParaRPr>
          </a:p>
        </p:txBody>
      </p:sp>
    </p:spTree>
    <p:extLst>
      <p:ext uri="{BB962C8B-B14F-4D97-AF65-F5344CB8AC3E}">
        <p14:creationId xmlns:p14="http://schemas.microsoft.com/office/powerpoint/2010/main" val="136196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URL Module</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err="1" smtClean="0">
                <a:latin typeface="+mn-lt"/>
              </a:rPr>
              <a:t>url.parse</a:t>
            </a:r>
            <a:r>
              <a:rPr lang="en-US" dirty="0" smtClean="0">
                <a:latin typeface="+mn-lt"/>
              </a:rPr>
              <a:t> method will return the object which contain the different values like host</a:t>
            </a:r>
            <a:r>
              <a:rPr lang="en-US" smtClean="0">
                <a:latin typeface="+mn-lt"/>
              </a:rPr>
              <a:t>, hostname,   </a:t>
            </a:r>
            <a:endParaRPr lang="en-US" dirty="0">
              <a:latin typeface="+mn-lt"/>
            </a:endParaRPr>
          </a:p>
        </p:txBody>
      </p:sp>
    </p:spTree>
    <p:extLst>
      <p:ext uri="{BB962C8B-B14F-4D97-AF65-F5344CB8AC3E}">
        <p14:creationId xmlns:p14="http://schemas.microsoft.com/office/powerpoint/2010/main" val="46687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Express JS</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Express is a minimal and flexible Node.js web application framework that provides a robust set of features to develop web and mobile applications.</a:t>
            </a:r>
          </a:p>
          <a:p>
            <a:pPr marL="285750" indent="-285750">
              <a:buFont typeface="Arial" pitchFamily="34" charset="0"/>
              <a:buChar char="•"/>
            </a:pPr>
            <a:r>
              <a:rPr lang="en-US" dirty="0" smtClean="0">
                <a:latin typeface="+mn-lt"/>
              </a:rPr>
              <a:t>Features </a:t>
            </a:r>
          </a:p>
          <a:p>
            <a:pPr marL="285750" lvl="1" indent="-285750">
              <a:buFont typeface="Arial" pitchFamily="34" charset="0"/>
              <a:buChar char="•"/>
            </a:pPr>
            <a:endParaRPr lang="en-US" dirty="0">
              <a:latin typeface="+mn-lt"/>
            </a:endParaRPr>
          </a:p>
          <a:p>
            <a:pPr marL="285750" lvl="4" indent="-285750">
              <a:buFont typeface="Arial" pitchFamily="34" charset="0"/>
              <a:buChar char="•"/>
            </a:pPr>
            <a:r>
              <a:rPr lang="en-US" dirty="0" smtClean="0">
                <a:latin typeface="+mn-lt"/>
              </a:rPr>
              <a:t>Allows to set up </a:t>
            </a:r>
            <a:r>
              <a:rPr lang="en-US" dirty="0" err="1" smtClean="0">
                <a:latin typeface="+mn-lt"/>
              </a:rPr>
              <a:t>middlewares</a:t>
            </a:r>
            <a:r>
              <a:rPr lang="en-US" dirty="0" smtClean="0">
                <a:latin typeface="+mn-lt"/>
              </a:rPr>
              <a:t> to respond to HTTP Requests.</a:t>
            </a:r>
          </a:p>
          <a:p>
            <a:pPr marL="285750" lvl="4" indent="-285750">
              <a:buFont typeface="Arial" pitchFamily="34" charset="0"/>
              <a:buChar char="•"/>
            </a:pPr>
            <a:endParaRPr lang="en-US" dirty="0" smtClean="0">
              <a:latin typeface="+mn-lt"/>
            </a:endParaRPr>
          </a:p>
          <a:p>
            <a:pPr marL="285750" lvl="4" indent="-285750">
              <a:buFont typeface="Arial" pitchFamily="34" charset="0"/>
              <a:buChar char="•"/>
            </a:pPr>
            <a:r>
              <a:rPr lang="en-US" dirty="0" smtClean="0">
                <a:latin typeface="+mn-lt"/>
              </a:rPr>
              <a:t>Defines a routing table which is used to perform different actions based on HTTP Method and URL.</a:t>
            </a:r>
          </a:p>
          <a:p>
            <a:pPr marL="285750" lvl="4" indent="-285750">
              <a:buFont typeface="Arial" pitchFamily="34" charset="0"/>
              <a:buChar char="•"/>
            </a:pPr>
            <a:endParaRPr lang="en-US" dirty="0" smtClean="0">
              <a:latin typeface="+mn-lt"/>
            </a:endParaRPr>
          </a:p>
          <a:p>
            <a:pPr marL="285750" lvl="4" indent="-285750">
              <a:buFont typeface="Arial" pitchFamily="34" charset="0"/>
              <a:buChar char="•"/>
            </a:pPr>
            <a:r>
              <a:rPr lang="en-US" dirty="0" smtClean="0">
                <a:latin typeface="+mn-lt"/>
              </a:rPr>
              <a:t>Allows to dynamically render HTML Pages based on passing arguments to templates.</a:t>
            </a:r>
            <a:endParaRPr lang="en-US" dirty="0">
              <a:latin typeface="+mn-lt"/>
            </a:endParaRPr>
          </a:p>
        </p:txBody>
      </p:sp>
    </p:spTree>
    <p:extLst>
      <p:ext uri="{BB962C8B-B14F-4D97-AF65-F5344CB8AC3E}">
        <p14:creationId xmlns:p14="http://schemas.microsoft.com/office/powerpoint/2010/main" val="4128883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Express JS- Installation</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  </a:t>
            </a:r>
            <a:r>
              <a:rPr lang="en-US" dirty="0" err="1" smtClean="0">
                <a:latin typeface="+mn-lt"/>
              </a:rPr>
              <a:t>npm</a:t>
            </a:r>
            <a:r>
              <a:rPr lang="en-US" dirty="0" smtClean="0">
                <a:latin typeface="+mn-lt"/>
              </a:rPr>
              <a:t> install express –save</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It will install express inside </a:t>
            </a:r>
            <a:r>
              <a:rPr lang="en-US" dirty="0" err="1" smtClean="0">
                <a:latin typeface="+mn-lt"/>
              </a:rPr>
              <a:t>node_modules</a:t>
            </a:r>
            <a:r>
              <a:rPr lang="en-US" dirty="0" smtClean="0">
                <a:latin typeface="+mn-lt"/>
              </a:rPr>
              <a:t> folder </a:t>
            </a:r>
          </a:p>
          <a:p>
            <a:pPr marL="285750" indent="-285750">
              <a:buFont typeface="Arial" pitchFamily="34" charset="0"/>
              <a:buChar char="•"/>
            </a:pPr>
            <a:r>
              <a:rPr lang="en-US" dirty="0" smtClean="0">
                <a:latin typeface="+mn-lt"/>
              </a:rPr>
              <a:t>We also install following </a:t>
            </a:r>
            <a:r>
              <a:rPr lang="en-US" dirty="0" err="1" smtClean="0">
                <a:latin typeface="+mn-lt"/>
              </a:rPr>
              <a:t>moduel</a:t>
            </a:r>
            <a:r>
              <a:rPr lang="en-US" dirty="0" smtClean="0">
                <a:latin typeface="+mn-lt"/>
              </a:rPr>
              <a:t> along with express to work on forms, routing, etc. </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body-parser − This is a node.js middleware for handling JSON, Raw, Text and URL encoded form data.</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smtClean="0">
                <a:latin typeface="+mn-lt"/>
              </a:rPr>
              <a:t>cookie-parser − Parse Cookie header and populate </a:t>
            </a:r>
            <a:r>
              <a:rPr lang="en-US" dirty="0" err="1" smtClean="0">
                <a:latin typeface="+mn-lt"/>
              </a:rPr>
              <a:t>req.cookies</a:t>
            </a:r>
            <a:r>
              <a:rPr lang="en-US" dirty="0" smtClean="0">
                <a:latin typeface="+mn-lt"/>
              </a:rPr>
              <a:t> with an object keyed by the cookie names.</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err="1" smtClean="0">
                <a:latin typeface="+mn-lt"/>
              </a:rPr>
              <a:t>multer</a:t>
            </a:r>
            <a:r>
              <a:rPr lang="en-US" dirty="0" smtClean="0">
                <a:latin typeface="+mn-lt"/>
              </a:rPr>
              <a:t> − This is a node.js middleware for handling multipart/form-data.</a:t>
            </a:r>
          </a:p>
          <a:p>
            <a:pPr marL="285750" indent="-285750">
              <a:buFont typeface="Arial" pitchFamily="34" charset="0"/>
              <a:buChar char="•"/>
            </a:pPr>
            <a:r>
              <a:rPr lang="en-US" dirty="0" smtClean="0">
                <a:latin typeface="+mn-lt"/>
              </a:rPr>
              <a:t>  </a:t>
            </a:r>
            <a:r>
              <a:rPr lang="en-US" dirty="0" err="1" smtClean="0">
                <a:latin typeface="+mn-lt"/>
              </a:rPr>
              <a:t>npm</a:t>
            </a:r>
            <a:r>
              <a:rPr lang="en-US" dirty="0" smtClean="0">
                <a:latin typeface="+mn-lt"/>
              </a:rPr>
              <a:t> install body-parser --save</a:t>
            </a:r>
          </a:p>
          <a:p>
            <a:pPr marL="285750" indent="-285750">
              <a:buFont typeface="Arial" pitchFamily="34" charset="0"/>
              <a:buChar char="•"/>
            </a:pPr>
            <a:r>
              <a:rPr lang="en-US" dirty="0" smtClean="0">
                <a:latin typeface="+mn-lt"/>
              </a:rPr>
              <a:t>  </a:t>
            </a:r>
            <a:r>
              <a:rPr lang="en-US" dirty="0" err="1" smtClean="0">
                <a:latin typeface="+mn-lt"/>
              </a:rPr>
              <a:t>npm</a:t>
            </a:r>
            <a:r>
              <a:rPr lang="en-US" dirty="0" smtClean="0">
                <a:latin typeface="+mn-lt"/>
              </a:rPr>
              <a:t> install cookie-parser --save</a:t>
            </a:r>
          </a:p>
          <a:p>
            <a:pPr marL="285750" indent="-285750">
              <a:buFont typeface="Arial" pitchFamily="34" charset="0"/>
              <a:buChar char="•"/>
            </a:pPr>
            <a:r>
              <a:rPr lang="en-US" dirty="0" smtClean="0">
                <a:latin typeface="+mn-lt"/>
              </a:rPr>
              <a:t>  </a:t>
            </a:r>
            <a:r>
              <a:rPr lang="en-US" dirty="0" err="1" smtClean="0">
                <a:latin typeface="+mn-lt"/>
              </a:rPr>
              <a:t>npm</a:t>
            </a:r>
            <a:r>
              <a:rPr lang="en-US" dirty="0" smtClean="0">
                <a:latin typeface="+mn-lt"/>
              </a:rPr>
              <a:t> install </a:t>
            </a:r>
            <a:r>
              <a:rPr lang="en-US" dirty="0" err="1" smtClean="0">
                <a:latin typeface="+mn-lt"/>
              </a:rPr>
              <a:t>multer</a:t>
            </a:r>
            <a:r>
              <a:rPr lang="en-US" dirty="0" smtClean="0">
                <a:latin typeface="+mn-lt"/>
              </a:rPr>
              <a:t> --save</a:t>
            </a:r>
            <a:endParaRPr lang="en-US" dirty="0">
              <a:latin typeface="+mn-lt"/>
            </a:endParaRPr>
          </a:p>
        </p:txBody>
      </p:sp>
    </p:spTree>
    <p:extLst>
      <p:ext uri="{BB962C8B-B14F-4D97-AF65-F5344CB8AC3E}">
        <p14:creationId xmlns:p14="http://schemas.microsoft.com/office/powerpoint/2010/main" val="38303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Express JS-  Steps to create server</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buFont typeface="Arial" pitchFamily="34" charset="0"/>
              <a:buChar char="•"/>
            </a:pPr>
            <a:r>
              <a:rPr lang="en-US" dirty="0" smtClean="0">
                <a:latin typeface="+mn-lt"/>
              </a:rPr>
              <a:t>first import express </a:t>
            </a:r>
          </a:p>
          <a:p>
            <a:pPr marL="285750" indent="-285750">
              <a:buFont typeface="Arial" pitchFamily="34" charset="0"/>
              <a:buChar char="•"/>
            </a:pPr>
            <a:r>
              <a:rPr lang="en-US" dirty="0" smtClean="0">
                <a:latin typeface="+mn-lt"/>
              </a:rPr>
              <a:t>Create object of express</a:t>
            </a:r>
          </a:p>
          <a:p>
            <a:pPr marL="285750" lvl="1" indent="-285750">
              <a:buFont typeface="Arial" pitchFamily="34" charset="0"/>
              <a:buChar char="•"/>
            </a:pPr>
            <a:r>
              <a:rPr lang="en-US" dirty="0" err="1" smtClean="0">
                <a:latin typeface="+mn-lt"/>
              </a:rPr>
              <a:t>app.listen</a:t>
            </a:r>
            <a:r>
              <a:rPr lang="en-US" dirty="0" smtClean="0">
                <a:latin typeface="+mn-lt"/>
              </a:rPr>
              <a:t>(</a:t>
            </a:r>
            <a:r>
              <a:rPr lang="en-US" dirty="0" err="1" smtClean="0">
                <a:latin typeface="+mn-lt"/>
              </a:rPr>
              <a:t>port_number</a:t>
            </a:r>
            <a:r>
              <a:rPr lang="en-US" dirty="0" smtClean="0">
                <a:latin typeface="+mn-lt"/>
              </a:rPr>
              <a:t>)</a:t>
            </a:r>
          </a:p>
          <a:p>
            <a:pPr marL="285750" lvl="1" indent="-285750">
              <a:buFont typeface="Arial" pitchFamily="34" charset="0"/>
              <a:buChar char="•"/>
            </a:pPr>
            <a:endParaRPr lang="en-US" dirty="0">
              <a:latin typeface="+mn-lt"/>
            </a:endParaRPr>
          </a:p>
          <a:p>
            <a:pPr marL="285750" lvl="1" indent="-285750">
              <a:buFont typeface="Arial" pitchFamily="34" charset="0"/>
              <a:buChar char="•"/>
            </a:pPr>
            <a:r>
              <a:rPr lang="en-US" dirty="0" smtClean="0">
                <a:latin typeface="+mn-lt"/>
              </a:rPr>
              <a:t>Example : -</a:t>
            </a:r>
          </a:p>
          <a:p>
            <a:pPr marL="285750" lvl="1" indent="-285750">
              <a:buFont typeface="Arial" pitchFamily="34" charset="0"/>
              <a:buChar char="•"/>
            </a:pPr>
            <a:r>
              <a:rPr lang="en-US" dirty="0" smtClean="0">
                <a:latin typeface="+mn-lt"/>
              </a:rPr>
              <a:t>let express = require('express');</a:t>
            </a:r>
          </a:p>
          <a:p>
            <a:pPr marL="285750" lvl="1" indent="-285750">
              <a:buFont typeface="Arial" pitchFamily="34" charset="0"/>
              <a:buChar char="•"/>
            </a:pPr>
            <a:r>
              <a:rPr lang="en-US" dirty="0" smtClean="0">
                <a:latin typeface="+mn-lt"/>
              </a:rPr>
              <a:t>let app=express();</a:t>
            </a:r>
          </a:p>
          <a:p>
            <a:pPr marL="285750" lvl="1" indent="-285750">
              <a:buFont typeface="Arial" pitchFamily="34" charset="0"/>
              <a:buChar char="•"/>
            </a:pPr>
            <a:r>
              <a:rPr lang="en-US" dirty="0" err="1" smtClean="0">
                <a:latin typeface="+mn-lt"/>
              </a:rPr>
              <a:t>app.listen</a:t>
            </a:r>
            <a:r>
              <a:rPr lang="en-US" dirty="0" smtClean="0">
                <a:latin typeface="+mn-lt"/>
              </a:rPr>
              <a:t>(8080);</a:t>
            </a:r>
          </a:p>
          <a:p>
            <a:pPr marL="285750" lvl="1" indent="-285750">
              <a:buFont typeface="Arial" pitchFamily="34" charset="0"/>
              <a:buChar char="•"/>
            </a:pPr>
            <a:endParaRPr lang="en-US" dirty="0">
              <a:latin typeface="+mn-lt"/>
            </a:endParaRPr>
          </a:p>
          <a:p>
            <a:pPr marL="285750" lvl="1" indent="-285750">
              <a:buFont typeface="Arial" pitchFamily="34" charset="0"/>
              <a:buChar char="•"/>
            </a:pPr>
            <a:r>
              <a:rPr lang="en-US" dirty="0" smtClean="0">
                <a:latin typeface="+mn-lt"/>
              </a:rPr>
              <a:t>Go to command prompt type node index.js</a:t>
            </a:r>
            <a:endParaRPr lang="en-US" dirty="0">
              <a:latin typeface="+mn-lt"/>
            </a:endParaRPr>
          </a:p>
        </p:txBody>
      </p:sp>
    </p:spTree>
    <p:extLst>
      <p:ext uri="{BB962C8B-B14F-4D97-AF65-F5344CB8AC3E}">
        <p14:creationId xmlns:p14="http://schemas.microsoft.com/office/powerpoint/2010/main" val="144280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Express JS-  routing methods</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dirty="0" smtClean="0">
                <a:latin typeface="+mn-lt"/>
              </a:rPr>
              <a:t>get : - use to  send the data to server by </a:t>
            </a:r>
            <a:r>
              <a:rPr lang="en-US" dirty="0" err="1" smtClean="0">
                <a:latin typeface="+mn-lt"/>
              </a:rPr>
              <a:t>concanating</a:t>
            </a:r>
            <a:r>
              <a:rPr lang="en-US" dirty="0" smtClean="0">
                <a:latin typeface="+mn-lt"/>
              </a:rPr>
              <a:t> to </a:t>
            </a:r>
            <a:r>
              <a:rPr lang="en-US" dirty="0" err="1" smtClean="0">
                <a:latin typeface="+mn-lt"/>
              </a:rPr>
              <a:t>url</a:t>
            </a:r>
            <a:r>
              <a:rPr lang="en-US" dirty="0" smtClean="0">
                <a:latin typeface="+mn-lt"/>
              </a:rPr>
              <a:t>  </a:t>
            </a:r>
          </a:p>
          <a:p>
            <a:pPr marL="285750" indent="-285750">
              <a:lnSpc>
                <a:spcPct val="150000"/>
              </a:lnSpc>
              <a:buFont typeface="Arial" pitchFamily="34" charset="0"/>
              <a:buChar char="•"/>
            </a:pPr>
            <a:r>
              <a:rPr lang="en-US" dirty="0">
                <a:latin typeface="+mn-lt"/>
              </a:rPr>
              <a:t>p</a:t>
            </a:r>
            <a:r>
              <a:rPr lang="en-US" dirty="0" smtClean="0">
                <a:latin typeface="+mn-lt"/>
              </a:rPr>
              <a:t>ost :- use to send data to server securely </a:t>
            </a:r>
          </a:p>
          <a:p>
            <a:pPr marL="285750" indent="-285750">
              <a:lnSpc>
                <a:spcPct val="150000"/>
              </a:lnSpc>
              <a:buFont typeface="Arial" pitchFamily="34" charset="0"/>
              <a:buChar char="•"/>
            </a:pPr>
            <a:r>
              <a:rPr lang="en-US" dirty="0" smtClean="0">
                <a:latin typeface="+mn-lt"/>
              </a:rPr>
              <a:t>put: - use to send data for </a:t>
            </a:r>
            <a:r>
              <a:rPr lang="en-US" dirty="0" err="1" smtClean="0">
                <a:latin typeface="+mn-lt"/>
              </a:rPr>
              <a:t>updation</a:t>
            </a:r>
            <a:r>
              <a:rPr lang="en-US" dirty="0" smtClean="0">
                <a:latin typeface="+mn-lt"/>
              </a:rPr>
              <a:t> on server </a:t>
            </a:r>
          </a:p>
          <a:p>
            <a:pPr marL="285750" indent="-285750">
              <a:lnSpc>
                <a:spcPct val="150000"/>
              </a:lnSpc>
              <a:buFont typeface="Arial" pitchFamily="34" charset="0"/>
              <a:buChar char="•"/>
            </a:pPr>
            <a:r>
              <a:rPr lang="en-US" dirty="0" smtClean="0">
                <a:latin typeface="+mn-lt"/>
              </a:rPr>
              <a:t>delete:- use to delete data on server.</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dirty="0" smtClean="0">
                <a:latin typeface="+mn-lt"/>
              </a:rPr>
              <a:t>Syntax : -</a:t>
            </a:r>
          </a:p>
          <a:p>
            <a:pPr marL="285750" indent="-285750">
              <a:lnSpc>
                <a:spcPct val="150000"/>
              </a:lnSpc>
              <a:buFont typeface="Arial" pitchFamily="34" charset="0"/>
              <a:buChar char="•"/>
            </a:pPr>
            <a:r>
              <a:rPr lang="en-US" dirty="0" err="1" smtClean="0">
                <a:latin typeface="+mn-lt"/>
              </a:rPr>
              <a:t>app.get</a:t>
            </a:r>
            <a:r>
              <a:rPr lang="en-US" dirty="0" smtClean="0">
                <a:latin typeface="+mn-lt"/>
              </a:rPr>
              <a:t>(“/</a:t>
            </a:r>
            <a:r>
              <a:rPr lang="en-US" dirty="0" err="1" smtClean="0">
                <a:latin typeface="+mn-lt"/>
              </a:rPr>
              <a:t>url_to_be_call”,function</a:t>
            </a:r>
            <a:r>
              <a:rPr lang="en-US" dirty="0" smtClean="0">
                <a:latin typeface="+mn-lt"/>
              </a:rPr>
              <a:t>(</a:t>
            </a:r>
            <a:r>
              <a:rPr lang="en-US" dirty="0" err="1" smtClean="0">
                <a:latin typeface="+mn-lt"/>
              </a:rPr>
              <a:t>request,response</a:t>
            </a:r>
            <a:r>
              <a:rPr lang="en-US" dirty="0" smtClean="0">
                <a:latin typeface="+mn-lt"/>
              </a:rPr>
              <a:t>) { code to be executed }); </a:t>
            </a:r>
          </a:p>
          <a:p>
            <a:pPr marL="285750" indent="-285750">
              <a:lnSpc>
                <a:spcPct val="150000"/>
              </a:lnSpc>
              <a:buFont typeface="Arial" pitchFamily="34" charset="0"/>
              <a:buChar char="•"/>
            </a:pPr>
            <a:r>
              <a:rPr lang="en-US" dirty="0" err="1" smtClean="0">
                <a:latin typeface="+mn-lt"/>
              </a:rPr>
              <a:t>app.post</a:t>
            </a:r>
            <a:r>
              <a:rPr lang="en-US" dirty="0">
                <a:latin typeface="+mn-lt"/>
              </a:rPr>
              <a:t>(“/</a:t>
            </a:r>
            <a:r>
              <a:rPr lang="en-US" dirty="0" err="1">
                <a:latin typeface="+mn-lt"/>
              </a:rPr>
              <a:t>url_to_be_call”,function</a:t>
            </a:r>
            <a:r>
              <a:rPr lang="en-US" dirty="0">
                <a:latin typeface="+mn-lt"/>
              </a:rPr>
              <a:t>(</a:t>
            </a:r>
            <a:r>
              <a:rPr lang="en-US" dirty="0" err="1">
                <a:latin typeface="+mn-lt"/>
              </a:rPr>
              <a:t>request,response</a:t>
            </a:r>
            <a:r>
              <a:rPr lang="en-US" dirty="0">
                <a:latin typeface="+mn-lt"/>
              </a:rPr>
              <a:t>) { code to be executed </a:t>
            </a:r>
            <a:r>
              <a:rPr lang="en-US" dirty="0" smtClean="0">
                <a:latin typeface="+mn-lt"/>
              </a:rPr>
              <a:t>});</a:t>
            </a:r>
          </a:p>
          <a:p>
            <a:pPr marL="285750" indent="-285750">
              <a:lnSpc>
                <a:spcPct val="150000"/>
              </a:lnSpc>
              <a:buFont typeface="Arial" pitchFamily="34" charset="0"/>
              <a:buChar char="•"/>
            </a:pPr>
            <a:r>
              <a:rPr lang="en-US" dirty="0" err="1" smtClean="0">
                <a:latin typeface="+mn-lt"/>
              </a:rPr>
              <a:t>app.put</a:t>
            </a:r>
            <a:r>
              <a:rPr lang="en-US" dirty="0">
                <a:latin typeface="+mn-lt"/>
              </a:rPr>
              <a:t>(“/</a:t>
            </a:r>
            <a:r>
              <a:rPr lang="en-US" dirty="0" err="1">
                <a:latin typeface="+mn-lt"/>
              </a:rPr>
              <a:t>url_to_be_call”,function</a:t>
            </a:r>
            <a:r>
              <a:rPr lang="en-US" dirty="0">
                <a:latin typeface="+mn-lt"/>
              </a:rPr>
              <a:t>(</a:t>
            </a:r>
            <a:r>
              <a:rPr lang="en-US" dirty="0" err="1">
                <a:latin typeface="+mn-lt"/>
              </a:rPr>
              <a:t>request,response</a:t>
            </a:r>
            <a:r>
              <a:rPr lang="en-US" dirty="0">
                <a:latin typeface="+mn-lt"/>
              </a:rPr>
              <a:t>) { code to be executed </a:t>
            </a:r>
            <a:r>
              <a:rPr lang="en-US" dirty="0" smtClean="0">
                <a:latin typeface="+mn-lt"/>
              </a:rPr>
              <a:t>});</a:t>
            </a:r>
          </a:p>
          <a:p>
            <a:pPr marL="285750" indent="-285750">
              <a:lnSpc>
                <a:spcPct val="150000"/>
              </a:lnSpc>
              <a:buFont typeface="Arial" pitchFamily="34" charset="0"/>
              <a:buChar char="•"/>
            </a:pPr>
            <a:r>
              <a:rPr lang="en-US" dirty="0" err="1" smtClean="0">
                <a:latin typeface="+mn-lt"/>
              </a:rPr>
              <a:t>app.delete</a:t>
            </a:r>
            <a:r>
              <a:rPr lang="en-US" dirty="0" smtClean="0">
                <a:latin typeface="+mn-lt"/>
              </a:rPr>
              <a:t>(“/</a:t>
            </a:r>
            <a:r>
              <a:rPr lang="en-US" dirty="0" err="1">
                <a:latin typeface="+mn-lt"/>
              </a:rPr>
              <a:t>url_to_be_call”,function</a:t>
            </a:r>
            <a:r>
              <a:rPr lang="en-US" dirty="0">
                <a:latin typeface="+mn-lt"/>
              </a:rPr>
              <a:t>(</a:t>
            </a:r>
            <a:r>
              <a:rPr lang="en-US" dirty="0" err="1">
                <a:latin typeface="+mn-lt"/>
              </a:rPr>
              <a:t>request,response</a:t>
            </a:r>
            <a:r>
              <a:rPr lang="en-US" dirty="0">
                <a:latin typeface="+mn-lt"/>
              </a:rPr>
              <a:t>) { code to be executed });</a:t>
            </a:r>
          </a:p>
        </p:txBody>
      </p:sp>
    </p:spTree>
    <p:extLst>
      <p:ext uri="{BB962C8B-B14F-4D97-AF65-F5344CB8AC3E}">
        <p14:creationId xmlns:p14="http://schemas.microsoft.com/office/powerpoint/2010/main" val="82546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Express JS-  Fetching Textbox data and from </a:t>
            </a:r>
            <a:r>
              <a:rPr lang="en-US" sz="2800" b="1" dirty="0" err="1" smtClean="0">
                <a:latin typeface="+mj-lt"/>
              </a:rPr>
              <a:t>url</a:t>
            </a:r>
            <a:r>
              <a:rPr lang="en-US" sz="2800" b="1" dirty="0" smtClean="0">
                <a:latin typeface="+mj-lt"/>
              </a:rPr>
              <a:t> </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dirty="0" err="1" smtClean="0">
                <a:latin typeface="+mn-lt"/>
              </a:rPr>
              <a:t>request.query</a:t>
            </a:r>
            <a:r>
              <a:rPr lang="en-US" dirty="0" smtClean="0">
                <a:latin typeface="+mn-lt"/>
              </a:rPr>
              <a:t>[‘</a:t>
            </a:r>
            <a:r>
              <a:rPr lang="en-US" dirty="0" err="1" smtClean="0">
                <a:latin typeface="+mn-lt"/>
              </a:rPr>
              <a:t>textbox_name</a:t>
            </a:r>
            <a:r>
              <a:rPr lang="en-US" dirty="0" smtClean="0">
                <a:latin typeface="+mn-lt"/>
              </a:rPr>
              <a:t>’]; :- it is use to fetch textbox data when form is submitted using get method</a:t>
            </a:r>
          </a:p>
          <a:p>
            <a:pPr marL="285750" indent="-285750">
              <a:lnSpc>
                <a:spcPct val="150000"/>
              </a:lnSpc>
              <a:buFont typeface="Arial" pitchFamily="34" charset="0"/>
              <a:buChar char="•"/>
            </a:pPr>
            <a:r>
              <a:rPr lang="en-US" dirty="0" err="1" smtClean="0">
                <a:latin typeface="+mn-lt"/>
              </a:rPr>
              <a:t>request.body.textbox_name</a:t>
            </a:r>
            <a:r>
              <a:rPr lang="en-US" dirty="0">
                <a:latin typeface="+mn-lt"/>
              </a:rPr>
              <a:t> </a:t>
            </a:r>
            <a:r>
              <a:rPr lang="en-US" dirty="0" smtClean="0">
                <a:latin typeface="+mn-lt"/>
              </a:rPr>
              <a:t>:- it is use to fetch textbox data when from is submitted using post method.</a:t>
            </a:r>
          </a:p>
          <a:p>
            <a:pPr marL="285750" indent="-285750">
              <a:lnSpc>
                <a:spcPct val="150000"/>
              </a:lnSpc>
              <a:buFont typeface="Arial" pitchFamily="34" charset="0"/>
              <a:buChar char="•"/>
            </a:pPr>
            <a:endParaRPr lang="en-US" dirty="0">
              <a:latin typeface="+mn-lt"/>
            </a:endParaRPr>
          </a:p>
          <a:p>
            <a:pPr marL="285750" indent="-285750">
              <a:lnSpc>
                <a:spcPct val="150000"/>
              </a:lnSpc>
              <a:buFont typeface="Arial" pitchFamily="34" charset="0"/>
              <a:buChar char="•"/>
            </a:pPr>
            <a:r>
              <a:rPr lang="en-US" dirty="0" smtClean="0">
                <a:latin typeface="+mn-lt"/>
              </a:rPr>
              <a:t>Fetching data from </a:t>
            </a:r>
            <a:r>
              <a:rPr lang="en-US" dirty="0" err="1" smtClean="0">
                <a:latin typeface="+mn-lt"/>
              </a:rPr>
              <a:t>url</a:t>
            </a:r>
            <a:r>
              <a:rPr lang="en-US" dirty="0" smtClean="0">
                <a:latin typeface="+mn-lt"/>
              </a:rPr>
              <a:t> </a:t>
            </a:r>
          </a:p>
          <a:p>
            <a:pPr marL="285750" indent="-285750">
              <a:lnSpc>
                <a:spcPct val="150000"/>
              </a:lnSpc>
              <a:buFont typeface="Arial" pitchFamily="34" charset="0"/>
              <a:buChar char="•"/>
            </a:pPr>
            <a:r>
              <a:rPr lang="en-US" dirty="0" smtClean="0">
                <a:latin typeface="+mn-lt"/>
              </a:rPr>
              <a:t>request.params.id:-</a:t>
            </a:r>
          </a:p>
          <a:p>
            <a:pPr marL="285750" indent="-285750">
              <a:lnSpc>
                <a:spcPct val="150000"/>
              </a:lnSpc>
              <a:buFont typeface="Arial" pitchFamily="34" charset="0"/>
              <a:buChar char="•"/>
            </a:pPr>
            <a:r>
              <a:rPr lang="en-US" dirty="0">
                <a:latin typeface="+mn-lt"/>
              </a:rPr>
              <a:t> </a:t>
            </a:r>
            <a:r>
              <a:rPr lang="en-US" dirty="0" smtClean="0">
                <a:latin typeface="+mn-lt"/>
              </a:rPr>
              <a:t> it is use to fetch data from </a:t>
            </a:r>
            <a:r>
              <a:rPr lang="en-US" dirty="0" err="1" smtClean="0">
                <a:latin typeface="+mn-lt"/>
              </a:rPr>
              <a:t>url</a:t>
            </a:r>
            <a:r>
              <a:rPr lang="en-US" dirty="0" smtClean="0">
                <a:latin typeface="+mn-lt"/>
              </a:rPr>
              <a:t> like localhost:8080/</a:t>
            </a:r>
            <a:r>
              <a:rPr lang="en-US" dirty="0" err="1" smtClean="0">
                <a:latin typeface="+mn-lt"/>
              </a:rPr>
              <a:t>userlist</a:t>
            </a:r>
            <a:r>
              <a:rPr lang="en-US" dirty="0" smtClean="0">
                <a:latin typeface="+mn-lt"/>
              </a:rPr>
              <a:t>/123</a:t>
            </a:r>
          </a:p>
          <a:p>
            <a:pPr marL="285750" indent="-285750">
              <a:lnSpc>
                <a:spcPct val="150000"/>
              </a:lnSpc>
              <a:buFont typeface="Arial" pitchFamily="34" charset="0"/>
              <a:buChar char="•"/>
            </a:pPr>
            <a:r>
              <a:rPr lang="en-US" dirty="0" smtClean="0">
                <a:latin typeface="+mn-lt"/>
              </a:rPr>
              <a:t>When we want to fetch the 123 from the </a:t>
            </a:r>
            <a:r>
              <a:rPr lang="en-US" dirty="0" err="1" smtClean="0">
                <a:latin typeface="+mn-lt"/>
              </a:rPr>
              <a:t>url</a:t>
            </a:r>
            <a:r>
              <a:rPr lang="en-US" dirty="0" smtClean="0">
                <a:latin typeface="+mn-lt"/>
              </a:rPr>
              <a:t> we will write following code </a:t>
            </a:r>
          </a:p>
          <a:p>
            <a:pPr marL="285750" indent="-285750">
              <a:lnSpc>
                <a:spcPct val="150000"/>
              </a:lnSpc>
              <a:buFont typeface="Arial" pitchFamily="34" charset="0"/>
              <a:buChar char="•"/>
            </a:pPr>
            <a:r>
              <a:rPr lang="en-US" dirty="0" err="1" smtClean="0">
                <a:latin typeface="+mn-lt"/>
              </a:rPr>
              <a:t>app.get</a:t>
            </a:r>
            <a:r>
              <a:rPr lang="en-US" dirty="0" smtClean="0">
                <a:solidFill>
                  <a:srgbClr val="FF0000"/>
                </a:solidFill>
                <a:latin typeface="+mn-lt"/>
              </a:rPr>
              <a:t>(“/</a:t>
            </a:r>
            <a:r>
              <a:rPr lang="en-US" dirty="0" err="1" smtClean="0">
                <a:solidFill>
                  <a:srgbClr val="FF0000"/>
                </a:solidFill>
                <a:latin typeface="+mn-lt"/>
              </a:rPr>
              <a:t>userlist</a:t>
            </a:r>
            <a:r>
              <a:rPr lang="en-US" dirty="0" smtClean="0">
                <a:solidFill>
                  <a:srgbClr val="FF0000"/>
                </a:solidFill>
                <a:latin typeface="+mn-lt"/>
              </a:rPr>
              <a:t>/:</a:t>
            </a:r>
            <a:r>
              <a:rPr lang="en-US" dirty="0" err="1" smtClean="0">
                <a:solidFill>
                  <a:srgbClr val="FF0000"/>
                </a:solidFill>
                <a:latin typeface="+mn-lt"/>
              </a:rPr>
              <a:t>id”</a:t>
            </a:r>
            <a:r>
              <a:rPr lang="en-US" dirty="0" err="1" smtClean="0">
                <a:latin typeface="+mn-lt"/>
              </a:rPr>
              <a:t>,function</a:t>
            </a:r>
            <a:r>
              <a:rPr lang="en-US" dirty="0" smtClean="0">
                <a:latin typeface="+mn-lt"/>
              </a:rPr>
              <a:t>(</a:t>
            </a:r>
            <a:r>
              <a:rPr lang="en-US" dirty="0" err="1" smtClean="0">
                <a:latin typeface="+mn-lt"/>
              </a:rPr>
              <a:t>request,response</a:t>
            </a:r>
            <a:r>
              <a:rPr lang="en-US" dirty="0" smtClean="0">
                <a:latin typeface="+mn-lt"/>
              </a:rPr>
              <a:t>) {</a:t>
            </a:r>
          </a:p>
          <a:p>
            <a:pPr marL="285750" indent="-285750">
              <a:lnSpc>
                <a:spcPct val="150000"/>
              </a:lnSpc>
              <a:buFont typeface="Arial" pitchFamily="34" charset="0"/>
              <a:buChar char="•"/>
            </a:pPr>
            <a:r>
              <a:rPr lang="en-US" b="1" dirty="0" smtClean="0">
                <a:solidFill>
                  <a:srgbClr val="FF0000"/>
                </a:solidFill>
                <a:latin typeface="+mn-lt"/>
              </a:rPr>
              <a:t>  console.log(request.params.id);</a:t>
            </a:r>
            <a:endParaRPr lang="en-US" b="1" dirty="0">
              <a:solidFill>
                <a:srgbClr val="FF0000"/>
              </a:solidFill>
              <a:latin typeface="+mn-lt"/>
            </a:endParaRP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endParaRPr lang="en-US" dirty="0">
              <a:latin typeface="+mn-lt"/>
            </a:endParaRPr>
          </a:p>
        </p:txBody>
      </p:sp>
    </p:spTree>
    <p:extLst>
      <p:ext uri="{BB962C8B-B14F-4D97-AF65-F5344CB8AC3E}">
        <p14:creationId xmlns:p14="http://schemas.microsoft.com/office/powerpoint/2010/main" val="173146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0"/>
            <a:ext cx="5076000" cy="966600"/>
          </a:xfrm>
          <a:prstGeom prst="homePlate">
            <a:avLst>
              <a:gd name="adj" fmla="val 50000"/>
            </a:avLst>
          </a:prstGeom>
          <a:solidFill>
            <a:schemeClr val="accent1">
              <a:alpha val="42000"/>
            </a:schemeClr>
          </a:solidFill>
          <a:ln>
            <a:round/>
          </a:ln>
          <a:effectLst>
            <a:glow rad="63500">
              <a:schemeClr val="accent2">
                <a:satMod val="175000"/>
                <a:alpha val="40000"/>
              </a:schemeClr>
            </a:glow>
            <a:outerShdw blurRad="50800" dist="37674" dir="2700000" algn="tl" rotWithShape="0">
              <a:srgbClr val="000000">
                <a:alpha val="40000"/>
              </a:srgbClr>
            </a:outerShd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1" strike="noStrike" spc="-1" dirty="0" smtClean="0">
                <a:solidFill>
                  <a:srgbClr val="000000"/>
                </a:solidFill>
                <a:latin typeface="Tahoma (Body)"/>
                <a:ea typeface="DejaVu Sans"/>
              </a:rPr>
              <a:t> </a:t>
            </a:r>
            <a:r>
              <a:rPr lang="en-US" b="1" spc="-1" dirty="0" smtClean="0">
                <a:solidFill>
                  <a:srgbClr val="000000"/>
                </a:solidFill>
                <a:latin typeface="Tahoma (Body)"/>
                <a:ea typeface="DejaVu Sans"/>
              </a:rPr>
              <a:t>NODEJS Basics </a:t>
            </a:r>
            <a:endParaRPr lang="en-IN" sz="1800" b="0" strike="noStrike" spc="-1" dirty="0" smtClean="0">
              <a:latin typeface="Arial"/>
            </a:endParaRPr>
          </a:p>
          <a:p>
            <a:pPr>
              <a:lnSpc>
                <a:spcPct val="100000"/>
              </a:lnSpc>
            </a:pPr>
            <a:endParaRPr lang="en-IN" sz="1800" b="0" strike="noStrike" spc="-1" dirty="0">
              <a:latin typeface="Arial"/>
            </a:endParaRPr>
          </a:p>
        </p:txBody>
      </p:sp>
      <p:sp>
        <p:nvSpPr>
          <p:cNvPr id="96" name="CustomShape 2"/>
          <p:cNvSpPr/>
          <p:nvPr/>
        </p:nvSpPr>
        <p:spPr>
          <a:xfrm>
            <a:off x="0" y="6567120"/>
            <a:ext cx="12190680" cy="289440"/>
          </a:xfrm>
          <a:prstGeom prst="rect">
            <a:avLst/>
          </a:prstGeom>
          <a:solidFill>
            <a:srgbClr val="C00000"/>
          </a:solidFill>
          <a:ln>
            <a:noFill/>
          </a:ln>
        </p:spPr>
        <p:style>
          <a:lnRef idx="0">
            <a:scrgbClr r="0" g="0" b="0"/>
          </a:lnRef>
          <a:fillRef idx="0">
            <a:scrgbClr r="0" g="0" b="0"/>
          </a:fillRef>
          <a:effectRef idx="0">
            <a:scrgbClr r="0" g="0" b="0"/>
          </a:effectRef>
          <a:fontRef idx="minor"/>
        </p:style>
      </p:sp>
      <p:sp>
        <p:nvSpPr>
          <p:cNvPr id="97" name="CustomShape 3"/>
          <p:cNvSpPr/>
          <p:nvPr/>
        </p:nvSpPr>
        <p:spPr>
          <a:xfrm>
            <a:off x="533400" y="1586121"/>
            <a:ext cx="11330640" cy="1752872"/>
          </a:xfrm>
          <a:prstGeom prst="rect">
            <a:avLst/>
          </a:prstGeom>
          <a:noFill/>
          <a:ln>
            <a:solidFill>
              <a:srgbClr val="005A9E"/>
            </a:solid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nSpc>
                <a:spcPct val="100000"/>
              </a:lnSpc>
              <a:buFont typeface="Arial" pitchFamily="34" charset="0"/>
              <a:buChar char="•"/>
            </a:pPr>
            <a:r>
              <a:rPr lang="en-US" b="1" spc="-1" dirty="0" smtClean="0">
                <a:solidFill>
                  <a:srgbClr val="000000"/>
                </a:solidFill>
              </a:rPr>
              <a:t>Node.js </a:t>
            </a:r>
            <a:r>
              <a:rPr lang="en-US" b="1" spc="-1" dirty="0">
                <a:solidFill>
                  <a:srgbClr val="000000"/>
                </a:solidFill>
              </a:rPr>
              <a:t>is a cross-platform runtime environment and library for running JavaScript applications outside the browser</a:t>
            </a:r>
            <a:r>
              <a:rPr lang="en-US" b="1" spc="-1" dirty="0" smtClean="0">
                <a:solidFill>
                  <a:srgbClr val="000000"/>
                </a:solidFill>
              </a:rPr>
              <a:t>.</a:t>
            </a:r>
          </a:p>
          <a:p>
            <a:pPr marL="342900" indent="-342900">
              <a:lnSpc>
                <a:spcPct val="100000"/>
              </a:lnSpc>
              <a:buFont typeface="Arial" pitchFamily="34" charset="0"/>
              <a:buChar char="•"/>
            </a:pPr>
            <a:r>
              <a:rPr lang="en-US" b="1" spc="-1" dirty="0" smtClean="0">
                <a:solidFill>
                  <a:srgbClr val="000000"/>
                </a:solidFill>
              </a:rPr>
              <a:t>It </a:t>
            </a:r>
            <a:r>
              <a:rPr lang="en-US" b="1" spc="-1" dirty="0">
                <a:solidFill>
                  <a:srgbClr val="000000"/>
                </a:solidFill>
              </a:rPr>
              <a:t>is used for creating server-side and networking web applications. </a:t>
            </a:r>
            <a:endParaRPr lang="en-US" b="1" spc="-1" dirty="0" smtClean="0">
              <a:solidFill>
                <a:srgbClr val="000000"/>
              </a:solidFill>
            </a:endParaRPr>
          </a:p>
          <a:p>
            <a:pPr marL="342900" indent="-342900">
              <a:lnSpc>
                <a:spcPct val="100000"/>
              </a:lnSpc>
              <a:buFont typeface="Arial" pitchFamily="34" charset="0"/>
              <a:buChar char="•"/>
            </a:pPr>
            <a:r>
              <a:rPr lang="en-US" b="1" spc="-1" dirty="0" smtClean="0">
                <a:solidFill>
                  <a:srgbClr val="000000"/>
                </a:solidFill>
              </a:rPr>
              <a:t>It </a:t>
            </a:r>
            <a:r>
              <a:rPr lang="en-US" b="1" spc="-1" dirty="0">
                <a:solidFill>
                  <a:srgbClr val="000000"/>
                </a:solidFill>
              </a:rPr>
              <a:t>is open source and free to use</a:t>
            </a:r>
            <a:r>
              <a:rPr lang="en-US" b="1" spc="-1" dirty="0" smtClean="0">
                <a:solidFill>
                  <a:srgbClr val="000000"/>
                </a:solidFill>
              </a:rPr>
              <a:t>.</a:t>
            </a:r>
          </a:p>
          <a:p>
            <a:pPr marL="342900" indent="-342900">
              <a:buFont typeface="Arial" pitchFamily="34" charset="0"/>
              <a:buChar char="•"/>
            </a:pPr>
            <a:r>
              <a:rPr lang="en-US" b="1" spc="-1" dirty="0" smtClean="0">
                <a:solidFill>
                  <a:srgbClr val="000000"/>
                </a:solidFill>
              </a:rPr>
              <a:t>Node.js also provides a rich library of various JavaScript modules to simplify the development of web applications.</a:t>
            </a:r>
            <a:endParaRPr lang="en-IN" b="1" spc="-1" dirty="0">
              <a:solidFill>
                <a:srgbClr val="000000"/>
              </a:solidFill>
            </a:endParaRPr>
          </a:p>
        </p:txBody>
      </p:sp>
      <p:sp>
        <p:nvSpPr>
          <p:cNvPr id="98" name="CustomShape 4"/>
          <p:cNvSpPr/>
          <p:nvPr/>
        </p:nvSpPr>
        <p:spPr>
          <a:xfrm>
            <a:off x="3060000" y="5976000"/>
            <a:ext cx="1439640" cy="601920"/>
          </a:xfrm>
          <a:prstGeom prst="rect">
            <a:avLst/>
          </a:prstGeom>
          <a:noFill/>
          <a:ln>
            <a:noFill/>
          </a:ln>
        </p:spPr>
        <p:style>
          <a:lnRef idx="0">
            <a:scrgbClr r="0" g="0" b="0"/>
          </a:lnRef>
          <a:fillRef idx="0">
            <a:scrgbClr r="0" g="0" b="0"/>
          </a:fillRef>
          <a:effectRef idx="0">
            <a:scrgbClr r="0" g="0" b="0"/>
          </a:effectRef>
          <a:fontRef idx="minor"/>
        </p:style>
      </p:sp>
      <p:sp>
        <p:nvSpPr>
          <p:cNvPr id="99" name="CustomShape 5"/>
          <p:cNvSpPr/>
          <p:nvPr/>
        </p:nvSpPr>
        <p:spPr>
          <a:xfrm>
            <a:off x="7560000" y="4968000"/>
            <a:ext cx="3239640" cy="745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Express JS-  </a:t>
            </a:r>
            <a:r>
              <a:rPr lang="en-US" sz="2800" b="1" dirty="0" err="1" smtClean="0">
                <a:latin typeface="+mj-lt"/>
              </a:rPr>
              <a:t>Middlewares</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dirty="0" smtClean="0">
                <a:latin typeface="+mn-lt"/>
              </a:rPr>
              <a:t>The middleware in node.js is a function that will have all the access for requesting an object, responding to an object, and moving to the next middleware function in the application request-response cycle.</a:t>
            </a:r>
          </a:p>
          <a:p>
            <a:pPr marL="285750" indent="-285750">
              <a:lnSpc>
                <a:spcPct val="150000"/>
              </a:lnSpc>
              <a:buFont typeface="Arial" pitchFamily="34" charset="0"/>
              <a:buChar char="•"/>
            </a:pPr>
            <a:endParaRPr lang="en-US" dirty="0">
              <a:latin typeface="+mn-lt"/>
            </a:endParaRPr>
          </a:p>
        </p:txBody>
      </p:sp>
    </p:spTree>
    <p:extLst>
      <p:ext uri="{BB962C8B-B14F-4D97-AF65-F5344CB8AC3E}">
        <p14:creationId xmlns:p14="http://schemas.microsoft.com/office/powerpoint/2010/main" val="51466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How middleware works</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dirty="0" smtClean="0">
                <a:latin typeface="+mn-lt"/>
              </a:rPr>
              <a:t>Middleware comes in the middle of the request and response cycle of the node.js execution. It also provides access to many functions like request and response objects with the Next function of the cycle.</a:t>
            </a:r>
          </a:p>
          <a:p>
            <a:pPr marL="285750" indent="-285750">
              <a:lnSpc>
                <a:spcPct val="150000"/>
              </a:lnSpc>
              <a:buFont typeface="Arial" pitchFamily="34" charset="0"/>
              <a:buChar char="•"/>
            </a:pPr>
            <a:endParaRPr lang="en-US" dirty="0" smtClean="0">
              <a:latin typeface="+mn-lt"/>
            </a:endParaRPr>
          </a:p>
          <a:p>
            <a:pPr marL="285750" lvl="1" indent="-285750">
              <a:lnSpc>
                <a:spcPct val="150000"/>
              </a:lnSpc>
              <a:buFont typeface="Arial" pitchFamily="34" charset="0"/>
              <a:buChar char="•"/>
            </a:pPr>
            <a:r>
              <a:rPr lang="en-US" dirty="0" smtClean="0">
                <a:latin typeface="+mn-lt"/>
              </a:rPr>
              <a:t>Tasks that can be performed with the middleware functions include:</a:t>
            </a:r>
          </a:p>
          <a:p>
            <a:pPr marL="285750" lvl="1" indent="-285750">
              <a:lnSpc>
                <a:spcPct val="150000"/>
              </a:lnSpc>
              <a:buFont typeface="Arial" pitchFamily="34" charset="0"/>
              <a:buChar char="•"/>
            </a:pPr>
            <a:endParaRPr lang="en-US" dirty="0" smtClean="0">
              <a:latin typeface="+mn-lt"/>
            </a:endParaRPr>
          </a:p>
          <a:p>
            <a:pPr marL="285750" lvl="1" indent="-285750">
              <a:lnSpc>
                <a:spcPct val="150000"/>
              </a:lnSpc>
              <a:buFont typeface="Arial" pitchFamily="34" charset="0"/>
              <a:buChar char="•"/>
            </a:pPr>
            <a:r>
              <a:rPr lang="en-US" dirty="0" smtClean="0">
                <a:latin typeface="+mn-lt"/>
              </a:rPr>
              <a:t>Making quick changes to the request and response objects</a:t>
            </a:r>
          </a:p>
          <a:p>
            <a:pPr marL="285750" lvl="1" indent="-285750">
              <a:lnSpc>
                <a:spcPct val="150000"/>
              </a:lnSpc>
              <a:buFont typeface="Arial" pitchFamily="34" charset="0"/>
              <a:buChar char="•"/>
            </a:pPr>
            <a:r>
              <a:rPr lang="en-US" dirty="0" smtClean="0">
                <a:latin typeface="+mn-lt"/>
              </a:rPr>
              <a:t>Calling the next middleware immediately as per the stack</a:t>
            </a:r>
          </a:p>
          <a:p>
            <a:pPr marL="285750" lvl="1" indent="-285750">
              <a:lnSpc>
                <a:spcPct val="150000"/>
              </a:lnSpc>
              <a:buFont typeface="Arial" pitchFamily="34" charset="0"/>
              <a:buChar char="•"/>
            </a:pPr>
            <a:r>
              <a:rPr lang="en-US" dirty="0" smtClean="0">
                <a:latin typeface="+mn-lt"/>
              </a:rPr>
              <a:t>Effectively executing any code</a:t>
            </a:r>
          </a:p>
          <a:p>
            <a:pPr marL="285750" lvl="1" indent="-285750">
              <a:lnSpc>
                <a:spcPct val="150000"/>
              </a:lnSpc>
              <a:buFont typeface="Arial" pitchFamily="34" charset="0"/>
              <a:buChar char="•"/>
            </a:pPr>
            <a:r>
              <a:rPr lang="en-US" dirty="0" smtClean="0">
                <a:latin typeface="+mn-lt"/>
              </a:rPr>
              <a:t>Automatically terminating the request-response </a:t>
            </a:r>
            <a:r>
              <a:rPr lang="en-US" dirty="0" err="1" smtClean="0">
                <a:latin typeface="+mn-lt"/>
              </a:rPr>
              <a:t>cycless</a:t>
            </a:r>
            <a:endParaRPr lang="en-US" dirty="0">
              <a:latin typeface="+mn-lt"/>
            </a:endParaRPr>
          </a:p>
        </p:txBody>
      </p:sp>
    </p:spTree>
    <p:extLst>
      <p:ext uri="{BB962C8B-B14F-4D97-AF65-F5344CB8AC3E}">
        <p14:creationId xmlns:p14="http://schemas.microsoft.com/office/powerpoint/2010/main" val="1221594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ctr">
            <a:noAutofit/>
          </a:bodyPr>
          <a:lstStyle/>
          <a:p>
            <a:r>
              <a:rPr lang="en-US" sz="2800" b="1" dirty="0" smtClean="0">
                <a:latin typeface="+mj-lt"/>
              </a:rPr>
              <a:t>Middleware Lifecycle</a:t>
            </a:r>
            <a:endParaRPr lang="en-US" sz="2800" b="1" dirty="0">
              <a:latin typeface="+mj-lt"/>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840"/>
          <a:stretch/>
        </p:blipFill>
        <p:spPr bwMode="auto">
          <a:xfrm>
            <a:off x="533400" y="1219200"/>
            <a:ext cx="1059180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090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524000"/>
            <a:ext cx="10972440" cy="4572000"/>
          </a:xfrm>
        </p:spPr>
        <p:txBody>
          <a:bodyPr anchor="t"/>
          <a:lstStyle/>
          <a:p>
            <a:pPr marL="285750" indent="-285750">
              <a:lnSpc>
                <a:spcPct val="150000"/>
              </a:lnSpc>
              <a:buFont typeface="Arial" pitchFamily="34" charset="0"/>
              <a:buChar char="•"/>
            </a:pPr>
            <a:r>
              <a:rPr lang="en-US" dirty="0" smtClean="0">
                <a:latin typeface="+mn-lt"/>
              </a:rPr>
              <a:t>Next() is a middleware function that calls for the control of another middleware once the code is completed. </a:t>
            </a:r>
          </a:p>
          <a:p>
            <a:pPr marL="285750" indent="-285750">
              <a:lnSpc>
                <a:spcPct val="150000"/>
              </a:lnSpc>
              <a:buFont typeface="Arial" pitchFamily="34" charset="0"/>
              <a:buChar char="•"/>
            </a:pPr>
            <a:r>
              <a:rPr lang="en-US" dirty="0" smtClean="0">
                <a:latin typeface="+mn-lt"/>
              </a:rPr>
              <a:t>You can wait till the network operations are completed before you go to the next step. </a:t>
            </a:r>
          </a:p>
          <a:p>
            <a:pPr marL="285750" indent="-285750">
              <a:lnSpc>
                <a:spcPct val="150000"/>
              </a:lnSpc>
              <a:buFont typeface="Arial" pitchFamily="34" charset="0"/>
              <a:buChar char="•"/>
            </a:pPr>
            <a:r>
              <a:rPr lang="en-US" dirty="0" smtClean="0">
                <a:latin typeface="+mn-lt"/>
              </a:rPr>
              <a:t>As with the functionality of route handlers, a middleware will ensure the receipt of the request and response objects </a:t>
            </a:r>
            <a:r>
              <a:rPr lang="en-US" dirty="0" err="1" smtClean="0">
                <a:latin typeface="+mn-lt"/>
              </a:rPr>
              <a:t>effortlessly.s</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Middleware </a:t>
            </a:r>
            <a:r>
              <a:rPr lang="en-US" sz="2800" b="1" dirty="0" smtClean="0"/>
              <a:t>Next </a:t>
            </a:r>
            <a:r>
              <a:rPr lang="en-US" sz="2800" b="1" dirty="0"/>
              <a:t>function</a:t>
            </a:r>
            <a:endParaRPr lang="en-US" sz="2800" b="1" dirty="0">
              <a:latin typeface="+mj-lt"/>
            </a:endParaRPr>
          </a:p>
        </p:txBody>
      </p:sp>
    </p:spTree>
    <p:extLst>
      <p:ext uri="{BB962C8B-B14F-4D97-AF65-F5344CB8AC3E}">
        <p14:creationId xmlns:p14="http://schemas.microsoft.com/office/powerpoint/2010/main" val="3094740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85800" y="1676400"/>
            <a:ext cx="10972440" cy="3657600"/>
          </a:xfrm>
        </p:spPr>
        <p:txBody>
          <a:bodyPr/>
          <a:lstStyle/>
          <a:p>
            <a:pPr marL="285750" indent="-285750">
              <a:lnSpc>
                <a:spcPct val="150000"/>
              </a:lnSpc>
              <a:buFont typeface="Arial" pitchFamily="34" charset="0"/>
              <a:buChar char="•"/>
            </a:pPr>
            <a:r>
              <a:rPr lang="en-US" dirty="0" smtClean="0">
                <a:latin typeface="+mn-lt"/>
              </a:rPr>
              <a:t>Application-level middleware</a:t>
            </a:r>
          </a:p>
          <a:p>
            <a:pPr marL="285750" indent="-285750">
              <a:lnSpc>
                <a:spcPct val="150000"/>
              </a:lnSpc>
              <a:buFont typeface="Arial" pitchFamily="34" charset="0"/>
              <a:buChar char="•"/>
            </a:pPr>
            <a:r>
              <a:rPr lang="en-US" dirty="0" smtClean="0">
                <a:latin typeface="+mn-lt"/>
              </a:rPr>
              <a:t>Router-level middleware</a:t>
            </a:r>
          </a:p>
          <a:p>
            <a:pPr marL="285750" indent="-285750">
              <a:lnSpc>
                <a:spcPct val="150000"/>
              </a:lnSpc>
              <a:buFont typeface="Arial" pitchFamily="34" charset="0"/>
              <a:buChar char="•"/>
            </a:pPr>
            <a:r>
              <a:rPr lang="en-US" dirty="0" smtClean="0">
                <a:latin typeface="+mn-lt"/>
              </a:rPr>
              <a:t>Build-in middleware</a:t>
            </a:r>
          </a:p>
          <a:p>
            <a:pPr marL="285750" indent="-285750">
              <a:lnSpc>
                <a:spcPct val="150000"/>
              </a:lnSpc>
              <a:buFont typeface="Arial" pitchFamily="34" charset="0"/>
              <a:buChar char="•"/>
            </a:pPr>
            <a:r>
              <a:rPr lang="en-US" dirty="0" smtClean="0">
                <a:latin typeface="+mn-lt"/>
              </a:rPr>
              <a:t>Error-handling </a:t>
            </a:r>
            <a:r>
              <a:rPr lang="en-US" dirty="0" err="1" smtClean="0">
                <a:latin typeface="+mn-lt"/>
              </a:rPr>
              <a:t>middlewares</a:t>
            </a:r>
            <a:endParaRPr lang="en-US" dirty="0" smtClean="0">
              <a:latin typeface="+mn-lt"/>
            </a:endParaRPr>
          </a:p>
          <a:p>
            <a:pPr marL="285750" indent="-285750">
              <a:lnSpc>
                <a:spcPct val="150000"/>
              </a:lnSpc>
              <a:buFont typeface="Arial" pitchFamily="34" charset="0"/>
              <a:buChar char="•"/>
            </a:pPr>
            <a:r>
              <a:rPr lang="en-US" dirty="0" smtClean="0">
                <a:latin typeface="+mn-lt"/>
              </a:rPr>
              <a:t>Third-party middleware</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Types of </a:t>
            </a:r>
            <a:r>
              <a:rPr lang="en-US" sz="2800" b="1" dirty="0" smtClean="0">
                <a:latin typeface="+mj-lt"/>
              </a:rPr>
              <a:t>Middleware</a:t>
            </a:r>
            <a:endParaRPr lang="en-US" sz="2800" b="1" dirty="0">
              <a:latin typeface="+mj-lt"/>
            </a:endParaRPr>
          </a:p>
        </p:txBody>
      </p:sp>
    </p:spTree>
    <p:extLst>
      <p:ext uri="{BB962C8B-B14F-4D97-AF65-F5344CB8AC3E}">
        <p14:creationId xmlns:p14="http://schemas.microsoft.com/office/powerpoint/2010/main" val="21522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In the application-level middleware, we consider an authentication middleware and how it can be created. When the user is not authenticated, it will not be possible to call the mentioned routes. When it is necessary to build an authentication for every GET, POST call, the development of an authentication middleware will follow.</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Application Level </a:t>
            </a:r>
            <a:r>
              <a:rPr lang="en-US" sz="2800" b="1" dirty="0" smtClean="0">
                <a:latin typeface="+mj-lt"/>
              </a:rPr>
              <a:t>Middleware</a:t>
            </a:r>
            <a:endParaRPr lang="en-US" sz="2800" b="1" dirty="0">
              <a:latin typeface="+mj-lt"/>
            </a:endParaRPr>
          </a:p>
        </p:txBody>
      </p:sp>
    </p:spTree>
    <p:extLst>
      <p:ext uri="{BB962C8B-B14F-4D97-AF65-F5344CB8AC3E}">
        <p14:creationId xmlns:p14="http://schemas.microsoft.com/office/powerpoint/2010/main" val="1017328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Router-level middleware is almost like the application-level middleware and works in the same way. The difference is that it can generate and limit an instance using the </a:t>
            </a:r>
            <a:r>
              <a:rPr lang="en-US" dirty="0" err="1" smtClean="0">
                <a:latin typeface="+mn-lt"/>
              </a:rPr>
              <a:t>Express.Router</a:t>
            </a:r>
            <a:r>
              <a:rPr lang="en-US" dirty="0" smtClean="0">
                <a:latin typeface="+mn-lt"/>
              </a:rPr>
              <a:t>() function. You can make use of the </a:t>
            </a:r>
            <a:r>
              <a:rPr lang="en-US" dirty="0" err="1" smtClean="0">
                <a:latin typeface="+mn-lt"/>
              </a:rPr>
              <a:t>router.use</a:t>
            </a:r>
            <a:r>
              <a:rPr lang="en-US" dirty="0" smtClean="0">
                <a:latin typeface="+mn-lt"/>
              </a:rPr>
              <a:t>() and </a:t>
            </a:r>
            <a:r>
              <a:rPr lang="en-US" dirty="0" err="1" smtClean="0">
                <a:latin typeface="+mn-lt"/>
              </a:rPr>
              <a:t>router.METHOD</a:t>
            </a:r>
            <a:r>
              <a:rPr lang="en-US" dirty="0" smtClean="0">
                <a:latin typeface="+mn-lt"/>
              </a:rPr>
              <a:t>() functions to load router-level middleware.</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Router-level middleware</a:t>
            </a:r>
            <a:endParaRPr lang="en-US" sz="2800" b="1" dirty="0">
              <a:latin typeface="+mj-lt"/>
            </a:endParaRPr>
          </a:p>
        </p:txBody>
      </p:sp>
    </p:spTree>
    <p:extLst>
      <p:ext uri="{BB962C8B-B14F-4D97-AF65-F5344CB8AC3E}">
        <p14:creationId xmlns:p14="http://schemas.microsoft.com/office/powerpoint/2010/main" val="2536055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The build-in middleware doesn't depend on the ‘Connect’ function and unlike the previous 4.X version types, Express now acts as a module. Generally, under the Express types of middleware, you can utilize these listed middleware functions:</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dirty="0" err="1" smtClean="0">
                <a:latin typeface="+mn-lt"/>
              </a:rPr>
              <a:t>json</a:t>
            </a:r>
            <a:r>
              <a:rPr lang="en-US" dirty="0" smtClean="0">
                <a:latin typeface="+mn-lt"/>
              </a:rPr>
              <a:t> - a function that computes the incoming request by adding JSON payloads</a:t>
            </a:r>
          </a:p>
          <a:p>
            <a:pPr marL="285750" indent="-285750">
              <a:lnSpc>
                <a:spcPct val="150000"/>
              </a:lnSpc>
              <a:buFont typeface="Arial" pitchFamily="34" charset="0"/>
              <a:buChar char="•"/>
            </a:pPr>
            <a:r>
              <a:rPr lang="en-US" dirty="0" smtClean="0">
                <a:latin typeface="+mn-lt"/>
              </a:rPr>
              <a:t>static - a function that acts as a static asset to the application.</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Build-in middleware</a:t>
            </a:r>
            <a:endParaRPr lang="en-US" sz="2800" b="1" dirty="0">
              <a:latin typeface="+mj-lt"/>
            </a:endParaRPr>
          </a:p>
        </p:txBody>
      </p:sp>
    </p:spTree>
    <p:extLst>
      <p:ext uri="{BB962C8B-B14F-4D97-AF65-F5344CB8AC3E}">
        <p14:creationId xmlns:p14="http://schemas.microsoft.com/office/powerpoint/2010/main" val="1205331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Express.js is capable of handling any default errors and can also define error-handling middleware functions, which are similar to the other middleware functions. The major difference is the error-handling </a:t>
            </a:r>
            <a:r>
              <a:rPr lang="en-US" dirty="0" err="1" smtClean="0">
                <a:latin typeface="+mn-lt"/>
              </a:rPr>
              <a:t>functions.s</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Error-handlings middleware</a:t>
            </a:r>
            <a:endParaRPr lang="en-US" sz="2800" b="1" dirty="0">
              <a:latin typeface="+mj-lt"/>
            </a:endParaRPr>
          </a:p>
        </p:txBody>
      </p:sp>
    </p:spTree>
    <p:extLst>
      <p:ext uri="{BB962C8B-B14F-4D97-AF65-F5344CB8AC3E}">
        <p14:creationId xmlns:p14="http://schemas.microsoft.com/office/powerpoint/2010/main" val="1090785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Sometimes, we need to have some additional features in the backend operations. For that, you can install the Node.js module for the specific function and then apply the same to your application (either on the application or router level).</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Third-party middleware</a:t>
            </a:r>
            <a:endParaRPr lang="en-US" sz="2800" b="1" dirty="0">
              <a:latin typeface="+mj-lt"/>
            </a:endParaRPr>
          </a:p>
        </p:txBody>
      </p:sp>
    </p:spTree>
    <p:extLst>
      <p:ext uri="{BB962C8B-B14F-4D97-AF65-F5344CB8AC3E}">
        <p14:creationId xmlns:p14="http://schemas.microsoft.com/office/powerpoint/2010/main" val="145351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smtClean="0">
                <a:latin typeface="+mj-lt"/>
              </a:rPr>
              <a:t>Different parts of Node.js</a:t>
            </a:r>
            <a:endParaRPr lang="en-US" sz="2800" b="1" dirty="0">
              <a:latin typeface="+mj-lt"/>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740"/>
          <a:stretch/>
        </p:blipFill>
        <p:spPr bwMode="auto">
          <a:xfrm>
            <a:off x="1317321" y="1066800"/>
            <a:ext cx="7979079" cy="4945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958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We have to follow following structure for writing own middleware</a:t>
            </a:r>
          </a:p>
          <a:p>
            <a:pPr marL="285750" indent="-285750">
              <a:lnSpc>
                <a:spcPct val="150000"/>
              </a:lnSpc>
              <a:buFont typeface="Arial" pitchFamily="34" charset="0"/>
              <a:buChar char="•"/>
            </a:pPr>
            <a:r>
              <a:rPr lang="en-US" dirty="0" err="1" smtClean="0">
                <a:latin typeface="+mn-lt"/>
              </a:rPr>
              <a:t>myCustomMiddleware</a:t>
            </a:r>
            <a:r>
              <a:rPr lang="en-US" dirty="0" smtClean="0">
                <a:latin typeface="+mn-lt"/>
              </a:rPr>
              <a:t> (</a:t>
            </a:r>
            <a:r>
              <a:rPr lang="en-US" dirty="0" err="1" smtClean="0">
                <a:latin typeface="+mn-lt"/>
              </a:rPr>
              <a:t>req,res,next</a:t>
            </a:r>
            <a:r>
              <a:rPr lang="en-US" dirty="0" smtClean="0">
                <a:latin typeface="+mn-lt"/>
              </a:rPr>
              <a:t>)</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smtClean="0">
                <a:latin typeface="+mn-lt"/>
              </a:rPr>
              <a:t>//  code to be written here</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b="1" dirty="0" smtClean="0">
                <a:latin typeface="+mn-lt"/>
              </a:rPr>
              <a:t>Example : -</a:t>
            </a: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requestTime</a:t>
            </a:r>
            <a:r>
              <a:rPr lang="en-US" dirty="0" smtClean="0">
                <a:latin typeface="+mn-lt"/>
              </a:rPr>
              <a:t> = function (</a:t>
            </a:r>
            <a:r>
              <a:rPr lang="en-US" dirty="0" err="1" smtClean="0">
                <a:latin typeface="+mn-lt"/>
              </a:rPr>
              <a:t>req</a:t>
            </a:r>
            <a:r>
              <a:rPr lang="en-US" dirty="0" smtClean="0">
                <a:latin typeface="+mn-lt"/>
              </a:rPr>
              <a:t>, res, next) {</a:t>
            </a:r>
          </a:p>
          <a:p>
            <a:pPr marL="285750" indent="-285750">
              <a:lnSpc>
                <a:spcPct val="150000"/>
              </a:lnSpc>
              <a:buFont typeface="Arial" pitchFamily="34" charset="0"/>
              <a:buChar char="•"/>
            </a:pPr>
            <a:r>
              <a:rPr lang="en-US" dirty="0" smtClean="0">
                <a:latin typeface="+mn-lt"/>
              </a:rPr>
              <a:t>  </a:t>
            </a:r>
            <a:r>
              <a:rPr lang="en-US" dirty="0" err="1" smtClean="0">
                <a:latin typeface="+mn-lt"/>
              </a:rPr>
              <a:t>req.requestTime</a:t>
            </a:r>
            <a:r>
              <a:rPr lang="en-US" dirty="0" smtClean="0">
                <a:latin typeface="+mn-lt"/>
              </a:rPr>
              <a:t> = </a:t>
            </a:r>
            <a:r>
              <a:rPr lang="en-US" dirty="0" err="1" smtClean="0">
                <a:latin typeface="+mn-lt"/>
              </a:rPr>
              <a:t>Date.now</a:t>
            </a:r>
            <a:r>
              <a:rPr lang="en-US" dirty="0" smtClean="0">
                <a:latin typeface="+mn-lt"/>
              </a:rPr>
              <a:t>()</a:t>
            </a:r>
          </a:p>
          <a:p>
            <a:pPr marL="285750" indent="-285750">
              <a:lnSpc>
                <a:spcPct val="150000"/>
              </a:lnSpc>
              <a:buFont typeface="Arial" pitchFamily="34" charset="0"/>
              <a:buChar char="•"/>
            </a:pPr>
            <a:r>
              <a:rPr lang="en-US" dirty="0" smtClean="0">
                <a:latin typeface="+mn-lt"/>
              </a:rPr>
              <a:t>  next()</a:t>
            </a:r>
          </a:p>
          <a:p>
            <a:pPr marL="285750" indent="-285750">
              <a:lnSpc>
                <a:spcPct val="150000"/>
              </a:lnSpc>
              <a:buFont typeface="Arial" pitchFamily="34" charset="0"/>
              <a:buChar char="•"/>
            </a:pPr>
            <a:r>
              <a:rPr lang="en-US" dirty="0" smtClean="0">
                <a:latin typeface="+mn-lt"/>
              </a:rPr>
              <a:t>}</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Creating own middleware</a:t>
            </a:r>
            <a:endParaRPr lang="en-US" sz="2800" b="1" dirty="0">
              <a:latin typeface="+mj-lt"/>
            </a:endParaRPr>
          </a:p>
        </p:txBody>
      </p:sp>
    </p:spTree>
    <p:extLst>
      <p:ext uri="{BB962C8B-B14F-4D97-AF65-F5344CB8AC3E}">
        <p14:creationId xmlns:p14="http://schemas.microsoft.com/office/powerpoint/2010/main" val="1816559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219200"/>
            <a:ext cx="10972440" cy="4495800"/>
          </a:xfrm>
        </p:spPr>
        <p:txBody>
          <a:bodyPr anchor="t"/>
          <a:lstStyle/>
          <a:p>
            <a:pPr marL="285750" indent="-285750">
              <a:lnSpc>
                <a:spcPct val="150000"/>
              </a:lnSpc>
              <a:buFont typeface="Arial" pitchFamily="34" charset="0"/>
              <a:buChar char="•"/>
            </a:pPr>
            <a:r>
              <a:rPr lang="en-US" dirty="0" err="1" smtClean="0">
                <a:latin typeface="+mn-lt"/>
              </a:rPr>
              <a:t>const</a:t>
            </a:r>
            <a:r>
              <a:rPr lang="en-US" dirty="0" smtClean="0">
                <a:latin typeface="+mn-lt"/>
              </a:rPr>
              <a:t> express = require('express')</a:t>
            </a:r>
          </a:p>
          <a:p>
            <a:pPr marL="285750" indent="-285750">
              <a:lnSpc>
                <a:spcPct val="150000"/>
              </a:lnSpc>
              <a:buFont typeface="Arial" pitchFamily="34" charset="0"/>
              <a:buChar char="•"/>
            </a:pPr>
            <a:r>
              <a:rPr lang="en-US" dirty="0" err="1" smtClean="0">
                <a:latin typeface="+mn-lt"/>
              </a:rPr>
              <a:t>const</a:t>
            </a:r>
            <a:r>
              <a:rPr lang="en-US" dirty="0" smtClean="0">
                <a:latin typeface="+mn-lt"/>
              </a:rPr>
              <a:t> app = express()</a:t>
            </a: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requestTime</a:t>
            </a:r>
            <a:r>
              <a:rPr lang="en-US" dirty="0" smtClean="0">
                <a:latin typeface="+mn-lt"/>
              </a:rPr>
              <a:t> = function (</a:t>
            </a:r>
            <a:r>
              <a:rPr lang="en-US" dirty="0" err="1" smtClean="0">
                <a:latin typeface="+mn-lt"/>
              </a:rPr>
              <a:t>req</a:t>
            </a:r>
            <a:r>
              <a:rPr lang="en-US" dirty="0" smtClean="0">
                <a:latin typeface="+mn-lt"/>
              </a:rPr>
              <a:t>, res, next) {</a:t>
            </a:r>
          </a:p>
          <a:p>
            <a:pPr marL="285750" indent="-285750">
              <a:lnSpc>
                <a:spcPct val="150000"/>
              </a:lnSpc>
              <a:buFont typeface="Arial" pitchFamily="34" charset="0"/>
              <a:buChar char="•"/>
            </a:pPr>
            <a:r>
              <a:rPr lang="en-US" dirty="0" smtClean="0">
                <a:latin typeface="+mn-lt"/>
              </a:rPr>
              <a:t>  </a:t>
            </a:r>
            <a:r>
              <a:rPr lang="en-US" dirty="0" err="1" smtClean="0">
                <a:latin typeface="+mn-lt"/>
              </a:rPr>
              <a:t>req.requestTime</a:t>
            </a:r>
            <a:r>
              <a:rPr lang="en-US" dirty="0" smtClean="0">
                <a:latin typeface="+mn-lt"/>
              </a:rPr>
              <a:t> = </a:t>
            </a:r>
            <a:r>
              <a:rPr lang="en-US" dirty="0" err="1" smtClean="0">
                <a:latin typeface="+mn-lt"/>
              </a:rPr>
              <a:t>Date.now</a:t>
            </a:r>
            <a:r>
              <a:rPr lang="en-US" dirty="0" smtClean="0">
                <a:latin typeface="+mn-lt"/>
              </a:rPr>
              <a:t>()</a:t>
            </a:r>
          </a:p>
          <a:p>
            <a:pPr marL="285750" indent="-285750">
              <a:lnSpc>
                <a:spcPct val="150000"/>
              </a:lnSpc>
              <a:buFont typeface="Arial" pitchFamily="34" charset="0"/>
              <a:buChar char="•"/>
            </a:pPr>
            <a:r>
              <a:rPr lang="en-US" dirty="0" smtClean="0">
                <a:latin typeface="+mn-lt"/>
              </a:rPr>
              <a:t>  next()</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err="1" smtClean="0">
                <a:latin typeface="+mn-lt"/>
              </a:rPr>
              <a:t>app.use</a:t>
            </a:r>
            <a:r>
              <a:rPr lang="en-US" dirty="0" smtClean="0">
                <a:latin typeface="+mn-lt"/>
              </a:rPr>
              <a:t>(</a:t>
            </a:r>
            <a:r>
              <a:rPr lang="en-US" dirty="0" err="1" smtClean="0">
                <a:latin typeface="+mn-lt"/>
              </a:rPr>
              <a:t>requestTime</a:t>
            </a:r>
            <a:r>
              <a:rPr lang="en-US" dirty="0" smtClean="0">
                <a:latin typeface="+mn-lt"/>
              </a:rPr>
              <a:t>)</a:t>
            </a:r>
          </a:p>
          <a:p>
            <a:pPr marL="285750" indent="-285750">
              <a:lnSpc>
                <a:spcPct val="150000"/>
              </a:lnSpc>
              <a:buFont typeface="Arial" pitchFamily="34" charset="0"/>
              <a:buChar char="•"/>
            </a:pPr>
            <a:r>
              <a:rPr lang="en-US" dirty="0" err="1" smtClean="0">
                <a:latin typeface="+mn-lt"/>
              </a:rPr>
              <a:t>app.get</a:t>
            </a:r>
            <a:r>
              <a:rPr lang="en-US" dirty="0" smtClean="0">
                <a:latin typeface="+mn-lt"/>
              </a:rPr>
              <a:t>('/', (</a:t>
            </a:r>
            <a:r>
              <a:rPr lang="en-US" dirty="0" err="1" smtClean="0">
                <a:latin typeface="+mn-lt"/>
              </a:rPr>
              <a:t>req</a:t>
            </a:r>
            <a:r>
              <a:rPr lang="en-US" dirty="0" smtClean="0">
                <a:latin typeface="+mn-lt"/>
              </a:rPr>
              <a:t>, res) =&gt; {</a:t>
            </a:r>
          </a:p>
          <a:p>
            <a:pPr marL="285750" indent="-285750">
              <a:lnSpc>
                <a:spcPct val="150000"/>
              </a:lnSpc>
              <a:buFont typeface="Arial" pitchFamily="34" charset="0"/>
              <a:buChar char="•"/>
            </a:pPr>
            <a:r>
              <a:rPr lang="en-US" dirty="0" smtClean="0">
                <a:latin typeface="+mn-lt"/>
              </a:rPr>
              <a:t>  let </a:t>
            </a:r>
            <a:r>
              <a:rPr lang="en-US" dirty="0" err="1" smtClean="0">
                <a:latin typeface="+mn-lt"/>
              </a:rPr>
              <a:t>responseText</a:t>
            </a:r>
            <a:r>
              <a:rPr lang="en-US" dirty="0" smtClean="0">
                <a:latin typeface="+mn-lt"/>
              </a:rPr>
              <a:t> = 'Hello World!&lt;</a:t>
            </a:r>
            <a:r>
              <a:rPr lang="en-US" dirty="0" err="1" smtClean="0">
                <a:latin typeface="+mn-lt"/>
              </a:rPr>
              <a:t>br</a:t>
            </a:r>
            <a:r>
              <a:rPr lang="en-US" dirty="0" smtClean="0">
                <a:latin typeface="+mn-lt"/>
              </a:rPr>
              <a:t>&gt;'</a:t>
            </a:r>
          </a:p>
          <a:p>
            <a:pPr marL="285750" indent="-285750">
              <a:lnSpc>
                <a:spcPct val="150000"/>
              </a:lnSpc>
              <a:buFont typeface="Arial" pitchFamily="34" charset="0"/>
              <a:buChar char="•"/>
            </a:pPr>
            <a:r>
              <a:rPr lang="en-US" dirty="0" smtClean="0">
                <a:latin typeface="+mn-lt"/>
              </a:rPr>
              <a:t>  </a:t>
            </a:r>
            <a:r>
              <a:rPr lang="en-US" dirty="0" err="1" smtClean="0">
                <a:latin typeface="+mn-lt"/>
              </a:rPr>
              <a:t>responseText</a:t>
            </a:r>
            <a:r>
              <a:rPr lang="en-US" dirty="0" smtClean="0">
                <a:latin typeface="+mn-lt"/>
              </a:rPr>
              <a:t> += `&lt;small&gt;Requested at: ${</a:t>
            </a:r>
            <a:r>
              <a:rPr lang="en-US" dirty="0" err="1" smtClean="0">
                <a:latin typeface="+mn-lt"/>
              </a:rPr>
              <a:t>req.requestTime</a:t>
            </a:r>
            <a:r>
              <a:rPr lang="en-US" dirty="0" smtClean="0">
                <a:latin typeface="+mn-lt"/>
              </a:rPr>
              <a:t>}&lt;/small&gt;`</a:t>
            </a:r>
          </a:p>
          <a:p>
            <a:pPr marL="285750" indent="-285750">
              <a:lnSpc>
                <a:spcPct val="150000"/>
              </a:lnSpc>
              <a:buFont typeface="Arial" pitchFamily="34" charset="0"/>
              <a:buChar char="•"/>
            </a:pPr>
            <a:r>
              <a:rPr lang="en-US" dirty="0" smtClean="0">
                <a:latin typeface="+mn-lt"/>
              </a:rPr>
              <a:t>  </a:t>
            </a:r>
            <a:r>
              <a:rPr lang="en-US" dirty="0" err="1" smtClean="0">
                <a:latin typeface="+mn-lt"/>
              </a:rPr>
              <a:t>res.send</a:t>
            </a:r>
            <a:r>
              <a:rPr lang="en-US" dirty="0" smtClean="0">
                <a:latin typeface="+mn-lt"/>
              </a:rPr>
              <a:t>(</a:t>
            </a:r>
            <a:r>
              <a:rPr lang="en-US" dirty="0" err="1" smtClean="0">
                <a:latin typeface="+mn-lt"/>
              </a:rPr>
              <a:t>responseText</a:t>
            </a:r>
            <a:r>
              <a:rPr lang="en-US" dirty="0" smtClean="0">
                <a:latin typeface="+mn-lt"/>
              </a:rPr>
              <a:t>)</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err="1" smtClean="0">
                <a:latin typeface="+mn-lt"/>
              </a:rPr>
              <a:t>app.listen</a:t>
            </a:r>
            <a:r>
              <a:rPr lang="en-US" dirty="0" smtClean="0">
                <a:latin typeface="+mn-lt"/>
              </a:rPr>
              <a:t>(3000) </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Creating own middleware</a:t>
            </a:r>
            <a:endParaRPr lang="en-US" sz="2800" b="1" dirty="0">
              <a:latin typeface="+mj-lt"/>
            </a:endParaRPr>
          </a:p>
        </p:txBody>
      </p:sp>
    </p:spTree>
    <p:extLst>
      <p:ext uri="{BB962C8B-B14F-4D97-AF65-F5344CB8AC3E}">
        <p14:creationId xmlns:p14="http://schemas.microsoft.com/office/powerpoint/2010/main" val="30688856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219200"/>
            <a:ext cx="10972440" cy="4495800"/>
          </a:xfrm>
        </p:spPr>
        <p:txBody>
          <a:bodyPr anchor="t"/>
          <a:lstStyle/>
          <a:p>
            <a:pPr marL="285750" indent="-285750">
              <a:lnSpc>
                <a:spcPct val="150000"/>
              </a:lnSpc>
              <a:buFont typeface="Arial" pitchFamily="34" charset="0"/>
              <a:buChar char="•"/>
            </a:pPr>
            <a:r>
              <a:rPr lang="en-US" dirty="0" err="1" smtClean="0">
                <a:latin typeface="+mn-lt"/>
              </a:rPr>
              <a:t>const</a:t>
            </a:r>
            <a:r>
              <a:rPr lang="en-US" dirty="0" smtClean="0">
                <a:latin typeface="+mn-lt"/>
              </a:rPr>
              <a:t> express = require('express')</a:t>
            </a:r>
          </a:p>
          <a:p>
            <a:pPr marL="285750" indent="-285750">
              <a:lnSpc>
                <a:spcPct val="150000"/>
              </a:lnSpc>
              <a:buFont typeface="Arial" pitchFamily="34" charset="0"/>
              <a:buChar char="•"/>
            </a:pPr>
            <a:r>
              <a:rPr lang="en-US" dirty="0" err="1" smtClean="0">
                <a:latin typeface="+mn-lt"/>
              </a:rPr>
              <a:t>const</a:t>
            </a:r>
            <a:r>
              <a:rPr lang="en-US" dirty="0" smtClean="0">
                <a:latin typeface="+mn-lt"/>
              </a:rPr>
              <a:t> app = express()</a:t>
            </a: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requestTime</a:t>
            </a:r>
            <a:r>
              <a:rPr lang="en-US" dirty="0" smtClean="0">
                <a:latin typeface="+mn-lt"/>
              </a:rPr>
              <a:t> = function (</a:t>
            </a:r>
            <a:r>
              <a:rPr lang="en-US" dirty="0" err="1" smtClean="0">
                <a:latin typeface="+mn-lt"/>
              </a:rPr>
              <a:t>req</a:t>
            </a:r>
            <a:r>
              <a:rPr lang="en-US" dirty="0" smtClean="0">
                <a:latin typeface="+mn-lt"/>
              </a:rPr>
              <a:t>, res, next) {</a:t>
            </a:r>
          </a:p>
          <a:p>
            <a:pPr marL="285750" indent="-285750">
              <a:lnSpc>
                <a:spcPct val="150000"/>
              </a:lnSpc>
              <a:buFont typeface="Arial" pitchFamily="34" charset="0"/>
              <a:buChar char="•"/>
            </a:pPr>
            <a:r>
              <a:rPr lang="en-US" dirty="0" smtClean="0">
                <a:latin typeface="+mn-lt"/>
              </a:rPr>
              <a:t>  </a:t>
            </a:r>
            <a:r>
              <a:rPr lang="en-US" dirty="0" err="1" smtClean="0">
                <a:latin typeface="+mn-lt"/>
              </a:rPr>
              <a:t>req.requestTime</a:t>
            </a:r>
            <a:r>
              <a:rPr lang="en-US" dirty="0" smtClean="0">
                <a:latin typeface="+mn-lt"/>
              </a:rPr>
              <a:t> = </a:t>
            </a:r>
            <a:r>
              <a:rPr lang="en-US" dirty="0" err="1" smtClean="0">
                <a:latin typeface="+mn-lt"/>
              </a:rPr>
              <a:t>Date.now</a:t>
            </a:r>
            <a:r>
              <a:rPr lang="en-US" dirty="0" smtClean="0">
                <a:latin typeface="+mn-lt"/>
              </a:rPr>
              <a:t>()</a:t>
            </a:r>
          </a:p>
          <a:p>
            <a:pPr marL="285750" indent="-285750">
              <a:lnSpc>
                <a:spcPct val="150000"/>
              </a:lnSpc>
              <a:buFont typeface="Arial" pitchFamily="34" charset="0"/>
              <a:buChar char="•"/>
            </a:pPr>
            <a:r>
              <a:rPr lang="en-US" dirty="0" smtClean="0">
                <a:latin typeface="+mn-lt"/>
              </a:rPr>
              <a:t>  next()</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err="1" smtClean="0">
                <a:latin typeface="+mn-lt"/>
              </a:rPr>
              <a:t>app.use</a:t>
            </a:r>
            <a:r>
              <a:rPr lang="en-US" dirty="0" smtClean="0">
                <a:latin typeface="+mn-lt"/>
              </a:rPr>
              <a:t>(</a:t>
            </a:r>
            <a:r>
              <a:rPr lang="en-US" dirty="0" err="1" smtClean="0">
                <a:latin typeface="+mn-lt"/>
              </a:rPr>
              <a:t>requestTime</a:t>
            </a:r>
            <a:r>
              <a:rPr lang="en-US" dirty="0" smtClean="0">
                <a:latin typeface="+mn-lt"/>
              </a:rPr>
              <a:t>)</a:t>
            </a:r>
          </a:p>
          <a:p>
            <a:pPr marL="285750" indent="-285750">
              <a:lnSpc>
                <a:spcPct val="150000"/>
              </a:lnSpc>
              <a:buFont typeface="Arial" pitchFamily="34" charset="0"/>
              <a:buChar char="•"/>
            </a:pPr>
            <a:r>
              <a:rPr lang="en-US" dirty="0" err="1" smtClean="0">
                <a:latin typeface="+mn-lt"/>
              </a:rPr>
              <a:t>app.get</a:t>
            </a:r>
            <a:r>
              <a:rPr lang="en-US" dirty="0" smtClean="0">
                <a:latin typeface="+mn-lt"/>
              </a:rPr>
              <a:t>('/', (</a:t>
            </a:r>
            <a:r>
              <a:rPr lang="en-US" dirty="0" err="1" smtClean="0">
                <a:latin typeface="+mn-lt"/>
              </a:rPr>
              <a:t>req</a:t>
            </a:r>
            <a:r>
              <a:rPr lang="en-US" dirty="0" smtClean="0">
                <a:latin typeface="+mn-lt"/>
              </a:rPr>
              <a:t>, res) =&gt; {</a:t>
            </a:r>
          </a:p>
          <a:p>
            <a:pPr marL="285750" indent="-285750">
              <a:lnSpc>
                <a:spcPct val="150000"/>
              </a:lnSpc>
              <a:buFont typeface="Arial" pitchFamily="34" charset="0"/>
              <a:buChar char="•"/>
            </a:pPr>
            <a:r>
              <a:rPr lang="en-US" dirty="0" smtClean="0">
                <a:latin typeface="+mn-lt"/>
              </a:rPr>
              <a:t>  let </a:t>
            </a:r>
            <a:r>
              <a:rPr lang="en-US" dirty="0" err="1" smtClean="0">
                <a:latin typeface="+mn-lt"/>
              </a:rPr>
              <a:t>responseText</a:t>
            </a:r>
            <a:r>
              <a:rPr lang="en-US" dirty="0" smtClean="0">
                <a:latin typeface="+mn-lt"/>
              </a:rPr>
              <a:t> = 'Hello World!&lt;</a:t>
            </a:r>
            <a:r>
              <a:rPr lang="en-US" dirty="0" err="1" smtClean="0">
                <a:latin typeface="+mn-lt"/>
              </a:rPr>
              <a:t>br</a:t>
            </a:r>
            <a:r>
              <a:rPr lang="en-US" dirty="0" smtClean="0">
                <a:latin typeface="+mn-lt"/>
              </a:rPr>
              <a:t>&gt;'</a:t>
            </a:r>
          </a:p>
          <a:p>
            <a:pPr marL="285750" indent="-285750">
              <a:lnSpc>
                <a:spcPct val="150000"/>
              </a:lnSpc>
              <a:buFont typeface="Arial" pitchFamily="34" charset="0"/>
              <a:buChar char="•"/>
            </a:pPr>
            <a:r>
              <a:rPr lang="en-US" dirty="0" smtClean="0">
                <a:latin typeface="+mn-lt"/>
              </a:rPr>
              <a:t>  </a:t>
            </a:r>
            <a:r>
              <a:rPr lang="en-US" dirty="0" err="1" smtClean="0">
                <a:latin typeface="+mn-lt"/>
              </a:rPr>
              <a:t>responseText</a:t>
            </a:r>
            <a:r>
              <a:rPr lang="en-US" dirty="0" smtClean="0">
                <a:latin typeface="+mn-lt"/>
              </a:rPr>
              <a:t> += `&lt;small&gt;Requested at: ${</a:t>
            </a:r>
            <a:r>
              <a:rPr lang="en-US" dirty="0" err="1" smtClean="0">
                <a:latin typeface="+mn-lt"/>
              </a:rPr>
              <a:t>req.requestTime</a:t>
            </a:r>
            <a:r>
              <a:rPr lang="en-US" dirty="0" smtClean="0">
                <a:latin typeface="+mn-lt"/>
              </a:rPr>
              <a:t>}&lt;/small&gt;`</a:t>
            </a:r>
          </a:p>
          <a:p>
            <a:pPr marL="285750" indent="-285750">
              <a:lnSpc>
                <a:spcPct val="150000"/>
              </a:lnSpc>
              <a:buFont typeface="Arial" pitchFamily="34" charset="0"/>
              <a:buChar char="•"/>
            </a:pPr>
            <a:r>
              <a:rPr lang="en-US" dirty="0" smtClean="0">
                <a:latin typeface="+mn-lt"/>
              </a:rPr>
              <a:t>  </a:t>
            </a:r>
            <a:r>
              <a:rPr lang="en-US" dirty="0" err="1" smtClean="0">
                <a:latin typeface="+mn-lt"/>
              </a:rPr>
              <a:t>res.send</a:t>
            </a:r>
            <a:r>
              <a:rPr lang="en-US" dirty="0" smtClean="0">
                <a:latin typeface="+mn-lt"/>
              </a:rPr>
              <a:t>(</a:t>
            </a:r>
            <a:r>
              <a:rPr lang="en-US" dirty="0" err="1" smtClean="0">
                <a:latin typeface="+mn-lt"/>
              </a:rPr>
              <a:t>responseText</a:t>
            </a:r>
            <a:r>
              <a:rPr lang="en-US" dirty="0" smtClean="0">
                <a:latin typeface="+mn-lt"/>
              </a:rPr>
              <a:t>)</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err="1" smtClean="0">
                <a:latin typeface="+mn-lt"/>
              </a:rPr>
              <a:t>app.listen</a:t>
            </a:r>
            <a:r>
              <a:rPr lang="en-US" dirty="0" smtClean="0">
                <a:latin typeface="+mn-lt"/>
              </a:rPr>
              <a:t>(3000) </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Creating own middleware</a:t>
            </a:r>
            <a:endParaRPr lang="en-US" sz="2800" b="1" dirty="0">
              <a:latin typeface="+mj-lt"/>
            </a:endParaRPr>
          </a:p>
        </p:txBody>
      </p:sp>
    </p:spTree>
    <p:extLst>
      <p:ext uri="{BB962C8B-B14F-4D97-AF65-F5344CB8AC3E}">
        <p14:creationId xmlns:p14="http://schemas.microsoft.com/office/powerpoint/2010/main" val="30502480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219200"/>
            <a:ext cx="10972440" cy="4495800"/>
          </a:xfrm>
        </p:spPr>
        <p:txBody>
          <a:bodyPr anchor="t"/>
          <a:lstStyle/>
          <a:p>
            <a:pPr marL="285750" indent="-285750">
              <a:lnSpc>
                <a:spcPct val="150000"/>
              </a:lnSpc>
              <a:buFont typeface="Arial" pitchFamily="34" charset="0"/>
              <a:buChar char="•"/>
            </a:pPr>
            <a:r>
              <a:rPr lang="en-US" dirty="0" smtClean="0">
                <a:latin typeface="+mn-lt"/>
              </a:rPr>
              <a:t>Node.js is based on an event-driven non-blocking I/O model. This article discusses what does Blocking and Non-Blocking in Node.js means.</a:t>
            </a:r>
          </a:p>
          <a:p>
            <a:pPr marL="285750" indent="-285750">
              <a:lnSpc>
                <a:spcPct val="150000"/>
              </a:lnSpc>
              <a:buFont typeface="Arial" pitchFamily="34" charset="0"/>
              <a:buChar char="•"/>
            </a:pPr>
            <a:r>
              <a:rPr lang="en-US" b="1" dirty="0" smtClean="0">
                <a:latin typeface="+mn-lt"/>
              </a:rPr>
              <a:t>Blocking:</a:t>
            </a:r>
            <a:r>
              <a:rPr lang="en-US" dirty="0" smtClean="0">
                <a:latin typeface="+mn-lt"/>
              </a:rPr>
              <a:t> It refers to the blocking of further operation until the current operation finishes. Blocking methods are executed synchronously. Synchronously means that the program is executed line by line. The program waits until the called function or the operation returns.</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Blocking code in </a:t>
            </a:r>
            <a:r>
              <a:rPr lang="en-US" sz="2800" b="1" dirty="0" err="1" smtClean="0"/>
              <a:t>NodeJS</a:t>
            </a:r>
            <a:endParaRPr lang="en-US" sz="2800" b="1" dirty="0">
              <a:latin typeface="+mj-lt"/>
            </a:endParaRPr>
          </a:p>
        </p:txBody>
      </p:sp>
    </p:spTree>
    <p:extLst>
      <p:ext uri="{BB962C8B-B14F-4D97-AF65-F5344CB8AC3E}">
        <p14:creationId xmlns:p14="http://schemas.microsoft.com/office/powerpoint/2010/main" val="3998825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219200"/>
            <a:ext cx="10972440" cy="4495800"/>
          </a:xfrm>
        </p:spPr>
        <p:txBody>
          <a:bodyPr anchor="t"/>
          <a:lstStyle/>
          <a:p>
            <a:pPr marL="285750" indent="-285750">
              <a:lnSpc>
                <a:spcPct val="150000"/>
              </a:lnSpc>
              <a:buFont typeface="Arial" pitchFamily="34" charset="0"/>
              <a:buChar char="•"/>
            </a:pPr>
            <a:r>
              <a:rPr lang="en-US" dirty="0" smtClean="0">
                <a:latin typeface="+mn-lt"/>
              </a:rPr>
              <a:t> </a:t>
            </a:r>
            <a:r>
              <a:rPr lang="en-US" dirty="0" err="1" smtClean="0">
                <a:latin typeface="+mn-lt"/>
              </a:rPr>
              <a:t>const</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   </a:t>
            </a: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filepath</a:t>
            </a:r>
            <a:r>
              <a:rPr lang="en-US" dirty="0" smtClean="0">
                <a:latin typeface="+mn-lt"/>
              </a:rPr>
              <a:t> = 'text.txt';  </a:t>
            </a:r>
          </a:p>
          <a:p>
            <a:pPr marL="285750" indent="-285750">
              <a:lnSpc>
                <a:spcPct val="150000"/>
              </a:lnSpc>
              <a:buFont typeface="Arial" pitchFamily="34" charset="0"/>
              <a:buChar char="•"/>
            </a:pPr>
            <a:r>
              <a:rPr lang="en-US" dirty="0" smtClean="0">
                <a:latin typeface="+mn-lt"/>
              </a:rPr>
              <a:t>// Reads a file in a synchronous and blocking way </a:t>
            </a:r>
          </a:p>
          <a:p>
            <a:pPr marL="285750" indent="-285750">
              <a:lnSpc>
                <a:spcPct val="150000"/>
              </a:lnSpc>
              <a:buFont typeface="Arial" pitchFamily="34" charset="0"/>
              <a:buChar char="•"/>
            </a:pPr>
            <a:r>
              <a:rPr lang="en-US" dirty="0" err="1" smtClean="0">
                <a:latin typeface="+mn-lt"/>
              </a:rPr>
              <a:t>const</a:t>
            </a:r>
            <a:r>
              <a:rPr lang="en-US" dirty="0" smtClean="0">
                <a:latin typeface="+mn-lt"/>
              </a:rPr>
              <a:t> data = </a:t>
            </a:r>
            <a:r>
              <a:rPr lang="en-US" dirty="0" err="1" smtClean="0">
                <a:latin typeface="+mn-lt"/>
              </a:rPr>
              <a:t>fs.readFileSync</a:t>
            </a:r>
            <a:r>
              <a:rPr lang="en-US" dirty="0" smtClean="0">
                <a:latin typeface="+mn-lt"/>
              </a:rPr>
              <a:t>(</a:t>
            </a:r>
            <a:r>
              <a:rPr lang="en-US" dirty="0" err="1" smtClean="0">
                <a:latin typeface="+mn-lt"/>
              </a:rPr>
              <a:t>filepath</a:t>
            </a:r>
            <a:r>
              <a:rPr lang="en-US" dirty="0" smtClean="0">
                <a:latin typeface="+mn-lt"/>
              </a:rPr>
              <a:t>, {encoding: 'utf8'});</a:t>
            </a:r>
          </a:p>
          <a:p>
            <a:pPr marL="285750" indent="-285750">
              <a:lnSpc>
                <a:spcPct val="150000"/>
              </a:lnSpc>
              <a:buFont typeface="Arial" pitchFamily="34" charset="0"/>
              <a:buChar char="•"/>
            </a:pPr>
            <a:r>
              <a:rPr lang="en-US" dirty="0" smtClean="0">
                <a:latin typeface="+mn-lt"/>
              </a:rPr>
              <a:t>console.log(data);  </a:t>
            </a:r>
          </a:p>
          <a:p>
            <a:pPr marL="285750" indent="-285750">
              <a:lnSpc>
                <a:spcPct val="150000"/>
              </a:lnSpc>
              <a:buFont typeface="Arial" pitchFamily="34" charset="0"/>
              <a:buChar char="•"/>
            </a:pPr>
            <a:r>
              <a:rPr lang="en-US" dirty="0" smtClean="0">
                <a:latin typeface="+mn-lt"/>
              </a:rPr>
              <a:t>let sum = 0;</a:t>
            </a:r>
          </a:p>
          <a:p>
            <a:pPr marL="285750" indent="-285750">
              <a:lnSpc>
                <a:spcPct val="150000"/>
              </a:lnSpc>
              <a:buFont typeface="Arial" pitchFamily="34" charset="0"/>
              <a:buChar char="•"/>
            </a:pPr>
            <a:r>
              <a:rPr lang="en-US" dirty="0" smtClean="0">
                <a:latin typeface="+mn-lt"/>
              </a:rPr>
              <a:t>for(let i=1; i&lt;=10; i++){</a:t>
            </a:r>
          </a:p>
          <a:p>
            <a:pPr marL="285750" indent="-285750">
              <a:lnSpc>
                <a:spcPct val="150000"/>
              </a:lnSpc>
              <a:buFont typeface="Arial" pitchFamily="34" charset="0"/>
              <a:buChar char="•"/>
            </a:pPr>
            <a:r>
              <a:rPr lang="en-US" dirty="0" smtClean="0">
                <a:latin typeface="+mn-lt"/>
              </a:rPr>
              <a:t>    sum = sum + i;</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console.log('Sum: ', sum); </a:t>
            </a:r>
          </a:p>
          <a:p>
            <a:pPr marL="285750" indent="-285750">
              <a:lnSpc>
                <a:spcPct val="150000"/>
              </a:lnSpc>
              <a:buFont typeface="Arial" pitchFamily="34" charset="0"/>
              <a:buChar char="•"/>
            </a:pPr>
            <a:r>
              <a:rPr lang="en-US" dirty="0" smtClean="0">
                <a:latin typeface="+mn-lt"/>
              </a:rPr>
              <a:t>// Output of following code will be content from the file first then sum of number from 1 to 10</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Blocking code Example</a:t>
            </a:r>
            <a:endParaRPr lang="en-US" sz="2800" b="1" dirty="0">
              <a:latin typeface="+mj-lt"/>
            </a:endParaRPr>
          </a:p>
        </p:txBody>
      </p:sp>
    </p:spTree>
    <p:extLst>
      <p:ext uri="{BB962C8B-B14F-4D97-AF65-F5344CB8AC3E}">
        <p14:creationId xmlns:p14="http://schemas.microsoft.com/office/powerpoint/2010/main" val="9338848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219200"/>
            <a:ext cx="10972440" cy="4495800"/>
          </a:xfrm>
        </p:spPr>
        <p:txBody>
          <a:bodyPr anchor="t"/>
          <a:lstStyle/>
          <a:p>
            <a:pPr marL="285750" indent="-285750">
              <a:lnSpc>
                <a:spcPct val="150000"/>
              </a:lnSpc>
              <a:buFont typeface="Arial" pitchFamily="34" charset="0"/>
              <a:buChar char="•"/>
            </a:pPr>
            <a:r>
              <a:rPr lang="en-US" dirty="0" smtClean="0">
                <a:latin typeface="+mn-lt"/>
              </a:rPr>
              <a:t>It refers to the program that does not block the execution of further operations. Non-Blocking methods are executed asynchronously. Asynchronously means that the program may not necessarily execute line by line. The program calls the function and move to the next operation and does not wait for it to return.</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Non Blocking code in </a:t>
            </a:r>
            <a:r>
              <a:rPr lang="en-US" sz="2800" b="1" dirty="0" err="1" smtClean="0"/>
              <a:t>NodeJS</a:t>
            </a:r>
            <a:endParaRPr lang="en-US" sz="2800" b="1" dirty="0">
              <a:latin typeface="+mj-lt"/>
            </a:endParaRPr>
          </a:p>
        </p:txBody>
      </p:sp>
    </p:spTree>
    <p:extLst>
      <p:ext uri="{BB962C8B-B14F-4D97-AF65-F5344CB8AC3E}">
        <p14:creationId xmlns:p14="http://schemas.microsoft.com/office/powerpoint/2010/main" val="2747691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219200"/>
            <a:ext cx="10972440" cy="4495800"/>
          </a:xfrm>
        </p:spPr>
        <p:txBody>
          <a:bodyPr anchor="t"/>
          <a:lstStyle/>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   </a:t>
            </a: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filepath</a:t>
            </a:r>
            <a:r>
              <a:rPr lang="en-US" dirty="0" smtClean="0">
                <a:latin typeface="+mn-lt"/>
              </a:rPr>
              <a:t> = 'text.txt'; </a:t>
            </a:r>
          </a:p>
          <a:p>
            <a:pPr marL="285750" indent="-285750">
              <a:lnSpc>
                <a:spcPct val="150000"/>
              </a:lnSpc>
              <a:buFont typeface="Arial" pitchFamily="34" charset="0"/>
              <a:buChar char="•"/>
            </a:pPr>
            <a:r>
              <a:rPr lang="en-US" dirty="0" err="1" smtClean="0">
                <a:latin typeface="+mn-lt"/>
              </a:rPr>
              <a:t>fs.readFile</a:t>
            </a:r>
            <a:r>
              <a:rPr lang="en-US" dirty="0" smtClean="0">
                <a:latin typeface="+mn-lt"/>
              </a:rPr>
              <a:t>(</a:t>
            </a:r>
            <a:r>
              <a:rPr lang="en-US" dirty="0" err="1" smtClean="0">
                <a:latin typeface="+mn-lt"/>
              </a:rPr>
              <a:t>filepath</a:t>
            </a:r>
            <a:r>
              <a:rPr lang="en-US" dirty="0" smtClean="0">
                <a:latin typeface="+mn-lt"/>
              </a:rPr>
              <a:t>, {encoding: 'utf8'}, (err, data) =&gt; {</a:t>
            </a:r>
          </a:p>
          <a:p>
            <a:pPr marL="285750" lvl="1" indent="-285750">
              <a:lnSpc>
                <a:spcPct val="150000"/>
              </a:lnSpc>
              <a:buFont typeface="Arial" pitchFamily="34" charset="0"/>
              <a:buChar char="•"/>
            </a:pPr>
            <a:r>
              <a:rPr lang="en-US" dirty="0" smtClean="0">
                <a:latin typeface="+mn-lt"/>
              </a:rPr>
              <a:t>              console.log(data);</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let sum = 0;</a:t>
            </a:r>
          </a:p>
          <a:p>
            <a:pPr marL="285750" indent="-285750">
              <a:lnSpc>
                <a:spcPct val="150000"/>
              </a:lnSpc>
              <a:buFont typeface="Arial" pitchFamily="34" charset="0"/>
              <a:buChar char="•"/>
            </a:pPr>
            <a:r>
              <a:rPr lang="en-US" dirty="0" smtClean="0">
                <a:latin typeface="+mn-lt"/>
              </a:rPr>
              <a:t>for(let i=1; i&lt;=10; i++)</a:t>
            </a:r>
          </a:p>
          <a:p>
            <a:pPr marL="285750" indent="-285750">
              <a:lnSpc>
                <a:spcPct val="150000"/>
              </a:lnSpc>
              <a:buFont typeface="Arial" pitchFamily="34" charset="0"/>
              <a:buChar char="•"/>
            </a:pPr>
            <a:r>
              <a:rPr lang="en-US" dirty="0" smtClean="0">
                <a:latin typeface="+mn-lt"/>
              </a:rPr>
              <a:t>    sum = sum + i;</a:t>
            </a:r>
          </a:p>
          <a:p>
            <a:pPr marL="285750" indent="-285750">
              <a:lnSpc>
                <a:spcPct val="150000"/>
              </a:lnSpc>
              <a:buFont typeface="Arial" pitchFamily="34" charset="0"/>
              <a:buChar char="•"/>
            </a:pPr>
            <a:r>
              <a:rPr lang="en-US" dirty="0" smtClean="0">
                <a:latin typeface="+mn-lt"/>
              </a:rPr>
              <a:t>console.log('Sum: ', sum);</a:t>
            </a:r>
          </a:p>
          <a:p>
            <a:pPr marL="285750" indent="-285750">
              <a:lnSpc>
                <a:spcPct val="150000"/>
              </a:lnSpc>
              <a:buFont typeface="Arial" pitchFamily="34" charset="0"/>
              <a:buChar char="•"/>
            </a:pPr>
            <a:r>
              <a:rPr lang="en-US" dirty="0" smtClean="0">
                <a:latin typeface="+mn-lt"/>
              </a:rPr>
              <a:t>// output of this code sum will be first and output from file later.</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Non Blocking code in </a:t>
            </a:r>
            <a:r>
              <a:rPr lang="en-US" sz="2800" b="1" dirty="0" err="1" smtClean="0"/>
              <a:t>NodeJS</a:t>
            </a:r>
            <a:endParaRPr lang="en-US" sz="2800" b="1" dirty="0">
              <a:latin typeface="+mj-lt"/>
            </a:endParaRPr>
          </a:p>
        </p:txBody>
      </p:sp>
    </p:spTree>
    <p:extLst>
      <p:ext uri="{BB962C8B-B14F-4D97-AF65-F5344CB8AC3E}">
        <p14:creationId xmlns:p14="http://schemas.microsoft.com/office/powerpoint/2010/main" val="2617308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Body-parser is the Node.js body-parsing middleware.</a:t>
            </a:r>
          </a:p>
          <a:p>
            <a:pPr marL="285750" indent="-285750">
              <a:lnSpc>
                <a:spcPct val="150000"/>
              </a:lnSpc>
              <a:buFont typeface="Arial" pitchFamily="34" charset="0"/>
              <a:buChar char="•"/>
            </a:pPr>
            <a:r>
              <a:rPr lang="en-US" dirty="0" smtClean="0">
                <a:latin typeface="+mn-lt"/>
              </a:rPr>
              <a:t>It is responsible for parsing the incoming request bodies in a middleware before you handle it. </a:t>
            </a:r>
          </a:p>
          <a:p>
            <a:pPr marL="285750" indent="-285750">
              <a:lnSpc>
                <a:spcPct val="150000"/>
              </a:lnSpc>
              <a:buFont typeface="Arial" pitchFamily="34" charset="0"/>
              <a:buChar char="•"/>
            </a:pPr>
            <a:r>
              <a:rPr lang="en-US" dirty="0" smtClean="0">
                <a:latin typeface="+mn-lt"/>
              </a:rPr>
              <a:t>Installing body-parser</a:t>
            </a:r>
          </a:p>
          <a:p>
            <a:pPr marL="285750" indent="-285750">
              <a:lnSpc>
                <a:spcPct val="150000"/>
              </a:lnSpc>
              <a:buFont typeface="Arial" pitchFamily="34" charset="0"/>
              <a:buChar char="•"/>
            </a:pPr>
            <a:r>
              <a:rPr lang="en-US" dirty="0" err="1" smtClean="0">
                <a:latin typeface="+mn-lt"/>
              </a:rPr>
              <a:t>Npm</a:t>
            </a:r>
            <a:r>
              <a:rPr lang="en-US" dirty="0" smtClean="0">
                <a:latin typeface="+mn-lt"/>
              </a:rPr>
              <a:t> install body-parser</a:t>
            </a:r>
          </a:p>
          <a:p>
            <a:pPr marL="285750" indent="-285750">
              <a:lnSpc>
                <a:spcPct val="150000"/>
              </a:lnSpc>
              <a:buFont typeface="Arial" pitchFamily="34" charset="0"/>
              <a:buChar char="•"/>
            </a:pPr>
            <a:r>
              <a:rPr lang="en-US" dirty="0" smtClean="0">
                <a:latin typeface="+mn-lt"/>
              </a:rPr>
              <a:t>To use body-parser we have to require it in our application </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bodyparser</a:t>
            </a:r>
            <a:r>
              <a:rPr lang="en-US" dirty="0" smtClean="0">
                <a:latin typeface="+mn-lt"/>
              </a:rPr>
              <a:t> = require('body-parser')</a:t>
            </a:r>
          </a:p>
          <a:p>
            <a:pPr marL="285750" indent="-285750">
              <a:lnSpc>
                <a:spcPct val="150000"/>
              </a:lnSpc>
              <a:buFont typeface="Arial" pitchFamily="34" charset="0"/>
              <a:buChar char="•"/>
            </a:pPr>
            <a:r>
              <a:rPr lang="en-US" dirty="0" smtClean="0">
                <a:latin typeface="+mn-lt"/>
              </a:rPr>
              <a:t>// Body-parser middleware</a:t>
            </a:r>
          </a:p>
          <a:p>
            <a:pPr marL="285750" indent="-285750">
              <a:lnSpc>
                <a:spcPct val="150000"/>
              </a:lnSpc>
              <a:buFont typeface="Arial" pitchFamily="34" charset="0"/>
              <a:buChar char="•"/>
            </a:pPr>
            <a:r>
              <a:rPr lang="en-US" dirty="0" err="1" smtClean="0">
                <a:latin typeface="+mn-lt"/>
              </a:rPr>
              <a:t>app.use</a:t>
            </a:r>
            <a:r>
              <a:rPr lang="en-US" dirty="0" smtClean="0">
                <a:latin typeface="+mn-lt"/>
              </a:rPr>
              <a:t>(</a:t>
            </a:r>
            <a:r>
              <a:rPr lang="en-US" dirty="0" err="1" smtClean="0">
                <a:latin typeface="+mn-lt"/>
              </a:rPr>
              <a:t>bodyparser.urlencoded</a:t>
            </a:r>
            <a:r>
              <a:rPr lang="en-US" dirty="0" smtClean="0">
                <a:latin typeface="+mn-lt"/>
              </a:rPr>
              <a:t>({ extended: true }))</a:t>
            </a:r>
          </a:p>
          <a:p>
            <a:pPr marL="285750" indent="-285750">
              <a:lnSpc>
                <a:spcPct val="150000"/>
              </a:lnSpc>
              <a:buFont typeface="Arial" pitchFamily="34" charset="0"/>
              <a:buChar char="•"/>
            </a:pPr>
            <a:r>
              <a:rPr lang="en-US" dirty="0" err="1" smtClean="0">
                <a:latin typeface="+mn-lt"/>
              </a:rPr>
              <a:t>app.use</a:t>
            </a:r>
            <a:r>
              <a:rPr lang="en-US" dirty="0" smtClean="0">
                <a:latin typeface="+mn-lt"/>
              </a:rPr>
              <a:t>(</a:t>
            </a:r>
            <a:r>
              <a:rPr lang="en-US" dirty="0" err="1" smtClean="0">
                <a:latin typeface="+mn-lt"/>
              </a:rPr>
              <a:t>bodyparser.json</a:t>
            </a:r>
            <a:r>
              <a:rPr lang="en-US" dirty="0" smtClean="0">
                <a:latin typeface="+mn-lt"/>
              </a:rPr>
              <a:t>())</a:t>
            </a:r>
          </a:p>
          <a:p>
            <a:pPr marL="285750" indent="-285750">
              <a:lnSpc>
                <a:spcPct val="150000"/>
              </a:lnSpc>
              <a:buFont typeface="Arial" pitchFamily="34" charset="0"/>
              <a:buChar char="•"/>
            </a:pPr>
            <a:r>
              <a:rPr lang="en-US" dirty="0" smtClean="0">
                <a:latin typeface="+mn-lt"/>
              </a:rPr>
              <a:t> s</a:t>
            </a:r>
            <a:endParaRPr lang="en-US" dirty="0">
              <a:latin typeface="+mn-lt"/>
            </a:endParaRPr>
          </a:p>
          <a:p>
            <a:pPr marL="285750" indent="-285750">
              <a:lnSpc>
                <a:spcPct val="150000"/>
              </a:lnSpc>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Body parser in </a:t>
            </a:r>
            <a:r>
              <a:rPr lang="en-US" sz="2800" b="1" dirty="0" err="1" smtClean="0"/>
              <a:t>ExpressJS</a:t>
            </a:r>
            <a:endParaRPr lang="en-US" sz="2800" b="1" dirty="0">
              <a:latin typeface="+mj-lt"/>
            </a:endParaRPr>
          </a:p>
        </p:txBody>
      </p:sp>
    </p:spTree>
    <p:extLst>
      <p:ext uri="{BB962C8B-B14F-4D97-AF65-F5344CB8AC3E}">
        <p14:creationId xmlns:p14="http://schemas.microsoft.com/office/powerpoint/2010/main" val="6735559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Session is the time period any user spend by browsing the website.</a:t>
            </a:r>
          </a:p>
          <a:p>
            <a:pPr marL="285750" indent="-285750">
              <a:lnSpc>
                <a:spcPct val="150000"/>
              </a:lnSpc>
              <a:buFont typeface="Arial" pitchFamily="34" charset="0"/>
              <a:buChar char="•"/>
            </a:pPr>
            <a:r>
              <a:rPr lang="en-US" dirty="0" smtClean="0">
                <a:latin typeface="+mn-lt"/>
              </a:rPr>
              <a:t>To manage session in </a:t>
            </a:r>
            <a:r>
              <a:rPr lang="en-US" dirty="0" err="1" smtClean="0">
                <a:latin typeface="+mn-lt"/>
              </a:rPr>
              <a:t>NodeJS</a:t>
            </a:r>
            <a:r>
              <a:rPr lang="en-US" dirty="0" smtClean="0">
                <a:latin typeface="+mn-lt"/>
              </a:rPr>
              <a:t> we use express-session module </a:t>
            </a:r>
          </a:p>
          <a:p>
            <a:pPr marL="285750" indent="-285750">
              <a:lnSpc>
                <a:spcPct val="150000"/>
              </a:lnSpc>
              <a:buFont typeface="Arial" pitchFamily="34" charset="0"/>
              <a:buChar char="•"/>
            </a:pPr>
            <a:r>
              <a:rPr lang="en-US" dirty="0" smtClean="0">
                <a:latin typeface="+mn-lt"/>
              </a:rPr>
              <a:t>Session can be managed in two ways </a:t>
            </a:r>
          </a:p>
          <a:p>
            <a:pPr marL="285750" lvl="1" indent="-285750">
              <a:lnSpc>
                <a:spcPct val="150000"/>
              </a:lnSpc>
              <a:buFont typeface="Arial" pitchFamily="34" charset="0"/>
              <a:buChar char="•"/>
            </a:pPr>
            <a:r>
              <a:rPr lang="en-US" b="1" dirty="0" smtClean="0">
                <a:latin typeface="+mn-lt"/>
              </a:rPr>
              <a:t>Server side session</a:t>
            </a:r>
          </a:p>
          <a:p>
            <a:pPr marL="285750" lvl="4" indent="-285750">
              <a:lnSpc>
                <a:spcPct val="150000"/>
              </a:lnSpc>
              <a:buFont typeface="Arial" pitchFamily="34" charset="0"/>
              <a:buChar char="•"/>
            </a:pPr>
            <a:r>
              <a:rPr lang="en-US" dirty="0" smtClean="0">
                <a:latin typeface="+mn-lt"/>
              </a:rPr>
              <a:t> 	When user session related data store on server and it is different for different browser on same machine</a:t>
            </a:r>
          </a:p>
          <a:p>
            <a:pPr marL="285750" lvl="1" indent="-285750">
              <a:lnSpc>
                <a:spcPct val="150000"/>
              </a:lnSpc>
              <a:buFont typeface="Arial" pitchFamily="34" charset="0"/>
              <a:buChar char="•"/>
            </a:pPr>
            <a:r>
              <a:rPr lang="en-US" b="1" dirty="0" smtClean="0">
                <a:latin typeface="+mn-lt"/>
              </a:rPr>
              <a:t>Client side session</a:t>
            </a:r>
          </a:p>
          <a:p>
            <a:pPr marL="285750" lvl="1" indent="-285750">
              <a:lnSpc>
                <a:spcPct val="150000"/>
              </a:lnSpc>
              <a:buFont typeface="Arial" pitchFamily="34" charset="0"/>
              <a:buChar char="•"/>
            </a:pPr>
            <a:r>
              <a:rPr lang="en-US" dirty="0" smtClean="0">
                <a:latin typeface="+mn-lt"/>
              </a:rPr>
              <a:t> 	When user session related data store on client machine and it is different user account on same machine</a:t>
            </a:r>
          </a:p>
          <a:p>
            <a:pPr marL="285750" indent="-285750">
              <a:lnSpc>
                <a:spcPct val="150000"/>
              </a:lnSpc>
              <a:buFont typeface="Arial" pitchFamily="34" charset="0"/>
              <a:buChar char="•"/>
            </a:pPr>
            <a:r>
              <a:rPr lang="en-US" dirty="0" smtClean="0">
                <a:latin typeface="+mn-lt"/>
              </a:rPr>
              <a:t>To install it run following command </a:t>
            </a:r>
            <a:r>
              <a:rPr lang="en-US" dirty="0" err="1" smtClean="0">
                <a:latin typeface="+mn-lt"/>
              </a:rPr>
              <a:t>npm</a:t>
            </a:r>
            <a:r>
              <a:rPr lang="en-US" dirty="0" smtClean="0">
                <a:latin typeface="+mn-lt"/>
              </a:rPr>
              <a:t> install express-session</a:t>
            </a:r>
          </a:p>
          <a:p>
            <a:pPr marL="285750" indent="-285750">
              <a:lnSpc>
                <a:spcPct val="150000"/>
              </a:lnSpc>
              <a:buFont typeface="Arial" pitchFamily="34" charset="0"/>
              <a:buChar char="•"/>
            </a:pPr>
            <a:r>
              <a:rPr lang="en-US" dirty="0" smtClean="0">
                <a:latin typeface="+mn-lt"/>
              </a:rPr>
              <a:t>To use it in our application </a:t>
            </a:r>
            <a:r>
              <a:rPr lang="en-US" b="1" dirty="0" err="1" smtClean="0">
                <a:latin typeface="+mn-lt"/>
              </a:rPr>
              <a:t>var</a:t>
            </a:r>
            <a:r>
              <a:rPr lang="en-US" b="1" dirty="0" smtClean="0">
                <a:latin typeface="+mn-lt"/>
              </a:rPr>
              <a:t> session = require('express-session')</a:t>
            </a:r>
          </a:p>
          <a:p>
            <a:pPr marL="285750" indent="-285750">
              <a:lnSpc>
                <a:spcPct val="150000"/>
              </a:lnSpc>
              <a:buFont typeface="Arial" pitchFamily="34" charset="0"/>
              <a:buChar char="•"/>
            </a:pPr>
            <a:r>
              <a:rPr lang="en-US" dirty="0" smtClean="0">
                <a:latin typeface="+mn-lt"/>
              </a:rPr>
              <a:t>Cookie-parser is no longer needed since version 1.5</a:t>
            </a:r>
          </a:p>
          <a:p>
            <a:pPr marL="285750" indent="-285750">
              <a:lnSpc>
                <a:spcPct val="150000"/>
              </a:lnSpc>
              <a:buFont typeface="Arial" pitchFamily="34" charset="0"/>
              <a:buChar char="•"/>
            </a:pPr>
            <a:endParaRPr lang="en-US" dirty="0">
              <a:latin typeface="+mn-lt"/>
            </a:endParaRPr>
          </a:p>
          <a:p>
            <a:pPr marL="285750" indent="-285750">
              <a:lnSpc>
                <a:spcPct val="150000"/>
              </a:lnSpc>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 Session and </a:t>
            </a:r>
            <a:r>
              <a:rPr lang="en-US" sz="2800" b="1" dirty="0" err="1" smtClean="0"/>
              <a:t>Auth</a:t>
            </a:r>
            <a:endParaRPr lang="en-US" sz="2800" b="1" dirty="0">
              <a:latin typeface="+mj-lt"/>
            </a:endParaRPr>
          </a:p>
        </p:txBody>
      </p:sp>
    </p:spTree>
    <p:extLst>
      <p:ext uri="{BB962C8B-B14F-4D97-AF65-F5344CB8AC3E}">
        <p14:creationId xmlns:p14="http://schemas.microsoft.com/office/powerpoint/2010/main" val="4242505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latin typeface="+mn-lt"/>
              </a:rPr>
              <a:t>In order to use server side session handling</a:t>
            </a:r>
            <a:r>
              <a:rPr lang="en-US" dirty="0">
                <a:latin typeface="+mn-lt"/>
              </a:rPr>
              <a:t> </a:t>
            </a:r>
            <a:r>
              <a:rPr lang="en-US" dirty="0" smtClean="0">
                <a:latin typeface="+mn-lt"/>
              </a:rPr>
              <a:t>we need to use create session object in following way </a:t>
            </a:r>
          </a:p>
          <a:p>
            <a:pPr marL="285750" indent="-285750">
              <a:lnSpc>
                <a:spcPct val="150000"/>
              </a:lnSpc>
              <a:buFont typeface="Arial" pitchFamily="34" charset="0"/>
              <a:buChar char="•"/>
            </a:pPr>
            <a:r>
              <a:rPr lang="en-US" dirty="0" smtClean="0">
                <a:latin typeface="+mn-lt"/>
              </a:rPr>
              <a:t>Call session function with </a:t>
            </a:r>
            <a:r>
              <a:rPr lang="en-US" dirty="0" err="1" smtClean="0">
                <a:latin typeface="+mn-lt"/>
              </a:rPr>
              <a:t>app.use</a:t>
            </a:r>
            <a:r>
              <a:rPr lang="en-US" dirty="0">
                <a:latin typeface="+mn-lt"/>
              </a:rPr>
              <a:t> </a:t>
            </a:r>
            <a:r>
              <a:rPr lang="en-US" dirty="0" smtClean="0">
                <a:latin typeface="+mn-lt"/>
              </a:rPr>
              <a:t>function with following parameter</a:t>
            </a:r>
          </a:p>
          <a:p>
            <a:pPr marL="285750" indent="-285750">
              <a:lnSpc>
                <a:spcPct val="150000"/>
              </a:lnSpc>
              <a:buFont typeface="Arial" pitchFamily="34" charset="0"/>
              <a:buChar char="•"/>
            </a:pPr>
            <a:r>
              <a:rPr lang="en-US" dirty="0" err="1" smtClean="0">
                <a:latin typeface="+mn-lt"/>
              </a:rPr>
              <a:t>App.use</a:t>
            </a:r>
            <a:r>
              <a:rPr lang="en-US" dirty="0" smtClean="0">
                <a:latin typeface="+mn-lt"/>
              </a:rPr>
              <a:t>(session(</a:t>
            </a:r>
          </a:p>
          <a:p>
            <a:pPr marL="285750" indent="-285750">
              <a:lnSpc>
                <a:spcPct val="150000"/>
              </a:lnSpc>
              <a:buFont typeface="Arial" pitchFamily="34" charset="0"/>
              <a:buChar char="•"/>
            </a:pPr>
            <a:r>
              <a:rPr lang="en-US" dirty="0">
                <a:latin typeface="+mn-lt"/>
              </a:rPr>
              <a:t> </a:t>
            </a:r>
            <a:r>
              <a:rPr lang="en-US" dirty="0" smtClean="0">
                <a:latin typeface="+mn-lt"/>
              </a:rPr>
              <a:t> </a:t>
            </a:r>
            <a:r>
              <a:rPr lang="en-US" dirty="0" err="1" smtClean="0">
                <a:latin typeface="+mn-lt"/>
              </a:rPr>
              <a:t>secret:’key</a:t>
            </a:r>
            <a:r>
              <a:rPr lang="en-US" dirty="0" smtClean="0">
                <a:latin typeface="+mn-lt"/>
              </a:rPr>
              <a:t> here to save session by encryption’,</a:t>
            </a:r>
          </a:p>
          <a:p>
            <a:pPr marL="285750" indent="-285750">
              <a:lnSpc>
                <a:spcPct val="150000"/>
              </a:lnSpc>
              <a:buFont typeface="Arial" pitchFamily="34" charset="0"/>
              <a:buChar char="•"/>
            </a:pPr>
            <a:r>
              <a:rPr lang="en-US" dirty="0">
                <a:latin typeface="+mn-lt"/>
              </a:rPr>
              <a:t> </a:t>
            </a:r>
            <a:r>
              <a:rPr lang="en-US" dirty="0" smtClean="0">
                <a:latin typeface="+mn-lt"/>
              </a:rPr>
              <a:t> resave : true : - this option enable session to be save to session store.</a:t>
            </a:r>
          </a:p>
          <a:p>
            <a:pPr marL="285750" indent="-285750">
              <a:lnSpc>
                <a:spcPct val="150000"/>
              </a:lnSpc>
              <a:buFont typeface="Arial" pitchFamily="34" charset="0"/>
              <a:buChar char="•"/>
            </a:pPr>
            <a:r>
              <a:rPr lang="en-US" dirty="0">
                <a:latin typeface="+mn-lt"/>
              </a:rPr>
              <a:t> </a:t>
            </a:r>
            <a:r>
              <a:rPr lang="en-US" dirty="0" smtClean="0">
                <a:latin typeface="+mn-lt"/>
              </a:rPr>
              <a:t> </a:t>
            </a:r>
            <a:r>
              <a:rPr lang="en-US" dirty="0" err="1" smtClean="0">
                <a:latin typeface="+mn-lt"/>
              </a:rPr>
              <a:t>saveUninitialized</a:t>
            </a:r>
            <a:r>
              <a:rPr lang="en-US" dirty="0" smtClean="0">
                <a:latin typeface="+mn-lt"/>
              </a:rPr>
              <a:t> : true :- default value </a:t>
            </a:r>
          </a:p>
          <a:p>
            <a:pPr marL="285750" indent="-285750">
              <a:lnSpc>
                <a:spcPct val="150000"/>
              </a:lnSpc>
              <a:buFont typeface="Arial" pitchFamily="34" charset="0"/>
              <a:buChar char="•"/>
            </a:pPr>
            <a:r>
              <a:rPr lang="en-US" dirty="0"/>
              <a:t>Forces a session that is “uninitialized” to be saved to the store. A session is uninitialized when it is new but not modified. Choosing </a:t>
            </a:r>
            <a:r>
              <a:rPr lang="en-US" dirty="0" smtClean="0"/>
              <a:t>false</a:t>
            </a:r>
            <a:r>
              <a:rPr lang="en-US" dirty="0"/>
              <a:t> is useful for implementing login sessions, reducing server storage usage, or complying with laws that require permission before setting a cookie. Choosing </a:t>
            </a:r>
            <a:r>
              <a:rPr lang="en-US" dirty="0" smtClean="0"/>
              <a:t>false</a:t>
            </a:r>
            <a:r>
              <a:rPr lang="en-US" dirty="0"/>
              <a:t> will also help with race conditions where a client makes multiple parallel requests without a session</a:t>
            </a:r>
            <a:r>
              <a:rPr lang="en-US" dirty="0" smtClean="0"/>
              <a:t>.</a:t>
            </a:r>
          </a:p>
          <a:p>
            <a:pPr marL="285750" indent="-285750">
              <a:lnSpc>
                <a:spcPct val="150000"/>
              </a:lnSpc>
              <a:buFont typeface="Arial" pitchFamily="34" charset="0"/>
              <a:buChar char="•"/>
            </a:pPr>
            <a:r>
              <a:rPr lang="en-US" dirty="0" smtClean="0">
                <a:latin typeface="+mn-lt"/>
              </a:rPr>
              <a:t>});</a:t>
            </a:r>
          </a:p>
        </p:txBody>
      </p:sp>
      <p:sp>
        <p:nvSpPr>
          <p:cNvPr id="2" name="Title 1"/>
          <p:cNvSpPr>
            <a:spLocks noGrp="1"/>
          </p:cNvSpPr>
          <p:nvPr>
            <p:ph type="title"/>
          </p:nvPr>
        </p:nvSpPr>
        <p:spPr/>
        <p:txBody>
          <a:bodyPr lIns="0" tIns="0" rIns="0" bIns="0" anchor="ctr">
            <a:noAutofit/>
          </a:bodyPr>
          <a:lstStyle/>
          <a:p>
            <a:r>
              <a:rPr lang="en-US" sz="2800" b="1" dirty="0" smtClean="0"/>
              <a:t> Server side session handling</a:t>
            </a:r>
            <a:endParaRPr lang="en-US" sz="2800" b="1" dirty="0">
              <a:latin typeface="+mj-lt"/>
            </a:endParaRPr>
          </a:p>
        </p:txBody>
      </p:sp>
    </p:spTree>
    <p:extLst>
      <p:ext uri="{BB962C8B-B14F-4D97-AF65-F5344CB8AC3E}">
        <p14:creationId xmlns:p14="http://schemas.microsoft.com/office/powerpoint/2010/main" val="2682328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j-lt"/>
              </a:rPr>
              <a:t>Features of Node.js</a:t>
            </a:r>
            <a:endParaRPr lang="en-US" sz="2800" b="1" dirty="0">
              <a:latin typeface="+mj-lt"/>
            </a:endParaRPr>
          </a:p>
        </p:txBody>
      </p:sp>
      <p:sp>
        <p:nvSpPr>
          <p:cNvPr id="3" name="Text Placeholder 2"/>
          <p:cNvSpPr>
            <a:spLocks noGrp="1"/>
          </p:cNvSpPr>
          <p:nvPr>
            <p:ph type="body"/>
          </p:nvPr>
        </p:nvSpPr>
        <p:spPr>
          <a:xfrm>
            <a:off x="609480" y="1604520"/>
            <a:ext cx="10972440" cy="4872480"/>
          </a:xfrm>
        </p:spPr>
        <p:txBody>
          <a:bodyPr/>
          <a:lstStyle/>
          <a:p>
            <a:pPr marL="285750" indent="-285750">
              <a:spcAft>
                <a:spcPts val="100"/>
              </a:spcAft>
              <a:buFont typeface="Arial" pitchFamily="34" charset="0"/>
              <a:buChar char="•"/>
            </a:pPr>
            <a:r>
              <a:rPr lang="en-US" b="1" dirty="0" smtClean="0"/>
              <a:t>Extremely fast: </a:t>
            </a:r>
            <a:r>
              <a:rPr lang="en-US" dirty="0" smtClean="0"/>
              <a:t>Node.js is built on Google Chrome's V8 JavaScript Engine, so its library is very fast in code execution.</a:t>
            </a:r>
          </a:p>
          <a:p>
            <a:pPr marL="285750" indent="-285750">
              <a:spcAft>
                <a:spcPts val="100"/>
              </a:spcAft>
              <a:buFont typeface="Arial" pitchFamily="34" charset="0"/>
              <a:buChar char="•"/>
            </a:pPr>
            <a:r>
              <a:rPr lang="en-US" b="1" dirty="0" smtClean="0"/>
              <a:t>I/O is Asynchronous and Event Driven</a:t>
            </a:r>
            <a:r>
              <a:rPr lang="en-US" dirty="0" smtClean="0"/>
              <a:t>: 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pPr marL="285750" indent="-285750">
              <a:spcAft>
                <a:spcPts val="100"/>
              </a:spcAft>
              <a:buFont typeface="Arial" pitchFamily="34" charset="0"/>
              <a:buChar char="•"/>
            </a:pPr>
            <a:r>
              <a:rPr lang="en-US" b="1" dirty="0" smtClean="0"/>
              <a:t>Single threaded:</a:t>
            </a:r>
            <a:r>
              <a:rPr lang="en-US" dirty="0" smtClean="0"/>
              <a:t> Node.js follows a single threaded model with event looping.</a:t>
            </a:r>
          </a:p>
          <a:p>
            <a:pPr marL="285750" indent="-285750">
              <a:spcAft>
                <a:spcPts val="100"/>
              </a:spcAft>
              <a:buFont typeface="Arial" pitchFamily="34" charset="0"/>
              <a:buChar char="•"/>
            </a:pPr>
            <a:r>
              <a:rPr lang="en-US" b="1" dirty="0" smtClean="0"/>
              <a:t>Highly Scalable: </a:t>
            </a:r>
            <a:r>
              <a:rPr lang="en-US" dirty="0" smtClean="0"/>
              <a:t>Node.js is highly scalable because event mechanism helps the server to respond in a non-blocking way.</a:t>
            </a:r>
          </a:p>
          <a:p>
            <a:pPr marL="285750" indent="-285750">
              <a:spcAft>
                <a:spcPts val="100"/>
              </a:spcAft>
              <a:buFont typeface="Arial" pitchFamily="34" charset="0"/>
              <a:buChar char="•"/>
            </a:pPr>
            <a:r>
              <a:rPr lang="en-US" b="1" dirty="0" smtClean="0"/>
              <a:t>No buffering</a:t>
            </a:r>
            <a:r>
              <a:rPr lang="en-US" dirty="0" smtClean="0"/>
              <a:t>: Node.js cuts down the overall processing time while uploading audio and video files. Node.js applications never buffer any data. These applications simply output the data in chunks.</a:t>
            </a:r>
          </a:p>
          <a:p>
            <a:pPr marL="285750" indent="-285750">
              <a:spcAft>
                <a:spcPts val="100"/>
              </a:spcAft>
              <a:buFont typeface="Arial" pitchFamily="34" charset="0"/>
              <a:buChar char="•"/>
            </a:pPr>
            <a:r>
              <a:rPr lang="en-US" b="1" dirty="0" smtClean="0"/>
              <a:t>Open source</a:t>
            </a:r>
            <a:r>
              <a:rPr lang="en-US" dirty="0" smtClean="0"/>
              <a:t>: Node.js has an open source community which has produced many excellent modules to add additional capabilities to Node.js applications.</a:t>
            </a:r>
          </a:p>
          <a:p>
            <a:pPr marL="285750" indent="-285750">
              <a:spcAft>
                <a:spcPts val="100"/>
              </a:spcAft>
              <a:buFont typeface="Arial" pitchFamily="34" charset="0"/>
              <a:buChar char="•"/>
            </a:pPr>
            <a:r>
              <a:rPr lang="en-US" b="1" dirty="0" smtClean="0"/>
              <a:t>License:</a:t>
            </a:r>
            <a:r>
              <a:rPr lang="en-US" dirty="0" smtClean="0"/>
              <a:t> Node.js is released under the MIT license.</a:t>
            </a:r>
            <a:endParaRPr lang="en-US" dirty="0"/>
          </a:p>
        </p:txBody>
      </p:sp>
    </p:spTree>
    <p:extLst>
      <p:ext uri="{BB962C8B-B14F-4D97-AF65-F5344CB8AC3E}">
        <p14:creationId xmlns:p14="http://schemas.microsoft.com/office/powerpoint/2010/main" val="2779723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err="1"/>
              <a:t>request.session.sesionobjectname</a:t>
            </a:r>
            <a:r>
              <a:rPr lang="en-US" dirty="0"/>
              <a:t> =value; </a:t>
            </a:r>
          </a:p>
          <a:p>
            <a:pPr marL="285750" indent="-285750">
              <a:lnSpc>
                <a:spcPct val="150000"/>
              </a:lnSpc>
              <a:buFont typeface="Arial" pitchFamily="34" charset="0"/>
              <a:buChar char="•"/>
            </a:pPr>
            <a:r>
              <a:rPr lang="en-US" dirty="0" smtClean="0"/>
              <a:t>It is use to set value in session card </a:t>
            </a:r>
          </a:p>
          <a:p>
            <a:pPr marL="285750" indent="-285750">
              <a:lnSpc>
                <a:spcPct val="150000"/>
              </a:lnSpc>
              <a:buFont typeface="Arial" pitchFamily="34" charset="0"/>
              <a:buChar char="•"/>
            </a:pPr>
            <a:r>
              <a:rPr lang="en-US" dirty="0" smtClean="0"/>
              <a:t>To fetch the value : - </a:t>
            </a:r>
            <a:r>
              <a:rPr lang="en-US" dirty="0" err="1" smtClean="0"/>
              <a:t>request.session.sessionObjectName</a:t>
            </a:r>
            <a:r>
              <a:rPr lang="en-US" dirty="0" smtClean="0"/>
              <a:t>;</a:t>
            </a:r>
          </a:p>
          <a:p>
            <a:pPr marL="285750" indent="-285750">
              <a:lnSpc>
                <a:spcPct val="150000"/>
              </a:lnSpc>
              <a:buFont typeface="Arial" pitchFamily="34" charset="0"/>
              <a:buChar char="•"/>
            </a:pPr>
            <a:r>
              <a:rPr lang="en-US" dirty="0" err="1" smtClean="0"/>
              <a:t>request.session.destroy</a:t>
            </a:r>
            <a:r>
              <a:rPr lang="en-US" dirty="0" smtClean="0"/>
              <a:t>() is use to destroy all key values store in session</a:t>
            </a:r>
          </a:p>
          <a:p>
            <a:pPr marL="285750" indent="-285750">
              <a:lnSpc>
                <a:spcPct val="150000"/>
              </a:lnSpc>
              <a:buFont typeface="Arial" pitchFamily="34" charset="0"/>
              <a:buChar char="•"/>
            </a:pPr>
            <a:endParaRPr lang="en-US" dirty="0"/>
          </a:p>
        </p:txBody>
      </p:sp>
      <p:sp>
        <p:nvSpPr>
          <p:cNvPr id="2" name="Title 1"/>
          <p:cNvSpPr>
            <a:spLocks noGrp="1"/>
          </p:cNvSpPr>
          <p:nvPr>
            <p:ph type="title"/>
          </p:nvPr>
        </p:nvSpPr>
        <p:spPr/>
        <p:txBody>
          <a:bodyPr lIns="0" tIns="0" rIns="0" bIns="0" anchor="ctr">
            <a:noAutofit/>
          </a:bodyPr>
          <a:lstStyle/>
          <a:p>
            <a:r>
              <a:rPr lang="en-US" sz="2800" b="1" dirty="0" smtClean="0"/>
              <a:t> Server side session handling</a:t>
            </a:r>
            <a:endParaRPr lang="en-US" sz="2800" b="1" dirty="0">
              <a:latin typeface="+mj-lt"/>
            </a:endParaRPr>
          </a:p>
        </p:txBody>
      </p:sp>
    </p:spTree>
    <p:extLst>
      <p:ext uri="{BB962C8B-B14F-4D97-AF65-F5344CB8AC3E}">
        <p14:creationId xmlns:p14="http://schemas.microsoft.com/office/powerpoint/2010/main" val="2259241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err="1" smtClean="0"/>
              <a:t>const</a:t>
            </a:r>
            <a:r>
              <a:rPr lang="en-US" dirty="0" smtClean="0"/>
              <a:t> express = require('express')</a:t>
            </a:r>
          </a:p>
          <a:p>
            <a:pPr marL="285750" indent="-285750">
              <a:lnSpc>
                <a:spcPct val="150000"/>
              </a:lnSpc>
              <a:buFont typeface="Arial" pitchFamily="34" charset="0"/>
              <a:buChar char="•"/>
            </a:pPr>
            <a:r>
              <a:rPr lang="en-US" dirty="0" err="1" smtClean="0"/>
              <a:t>const</a:t>
            </a:r>
            <a:r>
              <a:rPr lang="en-US" dirty="0" smtClean="0"/>
              <a:t> session = require('express-session')</a:t>
            </a:r>
          </a:p>
          <a:p>
            <a:pPr marL="285750" indent="-285750">
              <a:lnSpc>
                <a:spcPct val="150000"/>
              </a:lnSpc>
              <a:buFont typeface="Arial" pitchFamily="34" charset="0"/>
              <a:buChar char="•"/>
            </a:pPr>
            <a:r>
              <a:rPr lang="en-US" dirty="0" err="1" smtClean="0"/>
              <a:t>const</a:t>
            </a:r>
            <a:r>
              <a:rPr lang="en-US" dirty="0" smtClean="0"/>
              <a:t> app = express()</a:t>
            </a:r>
          </a:p>
          <a:p>
            <a:pPr marL="285750" indent="-285750">
              <a:lnSpc>
                <a:spcPct val="150000"/>
              </a:lnSpc>
              <a:buFont typeface="Arial" pitchFamily="34" charset="0"/>
              <a:buChar char="•"/>
            </a:pPr>
            <a:r>
              <a:rPr lang="en-US" dirty="0" err="1" smtClean="0"/>
              <a:t>app.use</a:t>
            </a:r>
            <a:r>
              <a:rPr lang="en-US" dirty="0" smtClean="0"/>
              <a:t>(session({secret: ‘123REdsaf123#$#$', resave: true, </a:t>
            </a:r>
            <a:r>
              <a:rPr lang="en-US" dirty="0" err="1" smtClean="0"/>
              <a:t>saveUninitialized</a:t>
            </a:r>
            <a:r>
              <a:rPr lang="en-US" dirty="0" smtClean="0"/>
              <a:t>: true}))</a:t>
            </a:r>
          </a:p>
          <a:p>
            <a:pPr marL="285750" indent="-285750">
              <a:lnSpc>
                <a:spcPct val="150000"/>
              </a:lnSpc>
              <a:buFont typeface="Arial" pitchFamily="34" charset="0"/>
              <a:buChar char="•"/>
            </a:pPr>
            <a:r>
              <a:rPr lang="en-US" dirty="0" err="1" smtClean="0"/>
              <a:t>app.get</a:t>
            </a:r>
            <a:r>
              <a:rPr lang="en-US" dirty="0" smtClean="0"/>
              <a:t>("/", function(</a:t>
            </a:r>
            <a:r>
              <a:rPr lang="en-US" dirty="0" err="1" smtClean="0"/>
              <a:t>req</a:t>
            </a:r>
            <a:r>
              <a:rPr lang="en-US" dirty="0" smtClean="0"/>
              <a:t>, res){</a:t>
            </a:r>
          </a:p>
          <a:p>
            <a:pPr marL="285750" indent="-285750">
              <a:lnSpc>
                <a:spcPct val="150000"/>
              </a:lnSpc>
              <a:buFont typeface="Arial" pitchFamily="34" charset="0"/>
              <a:buChar char="•"/>
            </a:pPr>
            <a:r>
              <a:rPr lang="en-US" dirty="0" smtClean="0"/>
              <a:t>    </a:t>
            </a:r>
            <a:r>
              <a:rPr lang="en-US" dirty="0" err="1" smtClean="0"/>
              <a:t>req.session.userName</a:t>
            </a:r>
            <a:r>
              <a:rPr lang="en-US" dirty="0" smtClean="0"/>
              <a:t> = ‘</a:t>
            </a:r>
            <a:r>
              <a:rPr lang="en-US" dirty="0" err="1" smtClean="0"/>
              <a:t>Vimal</a:t>
            </a:r>
            <a:r>
              <a:rPr lang="en-US" dirty="0" smtClean="0"/>
              <a:t> Kumar </a:t>
            </a:r>
            <a:r>
              <a:rPr lang="en-US" dirty="0" err="1" smtClean="0"/>
              <a:t>Jawla</a:t>
            </a:r>
            <a:r>
              <a:rPr lang="en-US" dirty="0" smtClean="0"/>
              <a:t>';</a:t>
            </a:r>
          </a:p>
          <a:p>
            <a:pPr marL="285750" indent="-285750">
              <a:lnSpc>
                <a:spcPct val="150000"/>
              </a:lnSpc>
              <a:buFont typeface="Arial" pitchFamily="34" charset="0"/>
              <a:buChar char="•"/>
            </a:pPr>
            <a:r>
              <a:rPr lang="en-US" dirty="0" smtClean="0"/>
              <a:t>    </a:t>
            </a:r>
            <a:r>
              <a:rPr lang="en-US" dirty="0" err="1" smtClean="0"/>
              <a:t>res.end</a:t>
            </a:r>
            <a:r>
              <a:rPr lang="en-US" dirty="0" smtClean="0"/>
              <a:t>(“ now open localhost:8080/</a:t>
            </a:r>
            <a:r>
              <a:rPr lang="en-US" dirty="0" err="1" smtClean="0"/>
              <a:t>usersessionname</a:t>
            </a:r>
            <a:r>
              <a:rPr lang="en-US" dirty="0" smtClean="0"/>
              <a:t> to view what you save in session ");</a:t>
            </a:r>
          </a:p>
          <a:p>
            <a:pPr marL="285750" indent="-285750">
              <a:lnSpc>
                <a:spcPct val="150000"/>
              </a:lnSpc>
              <a:buFont typeface="Arial" pitchFamily="34" charset="0"/>
              <a:buChar char="•"/>
            </a:pPr>
            <a:r>
              <a:rPr lang="en-US" dirty="0" smtClean="0"/>
              <a:t>});</a:t>
            </a:r>
          </a:p>
          <a:p>
            <a:pPr marL="285750" indent="-285750">
              <a:lnSpc>
                <a:spcPct val="150000"/>
              </a:lnSpc>
              <a:buFont typeface="Arial" pitchFamily="34" charset="0"/>
              <a:buChar char="•"/>
            </a:pPr>
            <a:r>
              <a:rPr lang="en-US" dirty="0" err="1" smtClean="0"/>
              <a:t>app.get</a:t>
            </a:r>
            <a:r>
              <a:rPr lang="en-US" dirty="0" smtClean="0"/>
              <a:t>("/", function(</a:t>
            </a:r>
            <a:r>
              <a:rPr lang="en-US" dirty="0" err="1" smtClean="0"/>
              <a:t>req</a:t>
            </a:r>
            <a:r>
              <a:rPr lang="en-US" dirty="0" smtClean="0"/>
              <a:t>, res){</a:t>
            </a:r>
          </a:p>
          <a:p>
            <a:pPr marL="285750" indent="-285750">
              <a:lnSpc>
                <a:spcPct val="150000"/>
              </a:lnSpc>
              <a:buFont typeface="Arial" pitchFamily="34" charset="0"/>
              <a:buChar char="•"/>
            </a:pPr>
            <a:r>
              <a:rPr lang="en-US" dirty="0" smtClean="0"/>
              <a:t>          </a:t>
            </a:r>
            <a:r>
              <a:rPr lang="en-US" dirty="0" err="1" smtClean="0"/>
              <a:t>res.end</a:t>
            </a:r>
            <a:r>
              <a:rPr lang="en-US" dirty="0" smtClean="0"/>
              <a:t>(“You store in session card “+ </a:t>
            </a:r>
            <a:r>
              <a:rPr lang="en-US" dirty="0" err="1" smtClean="0"/>
              <a:t>req.session.userName</a:t>
            </a:r>
            <a:r>
              <a:rPr lang="en-US" dirty="0" smtClean="0"/>
              <a:t>);</a:t>
            </a:r>
          </a:p>
          <a:p>
            <a:pPr marL="285750" indent="-285750">
              <a:lnSpc>
                <a:spcPct val="150000"/>
              </a:lnSpc>
              <a:buFont typeface="Arial" pitchFamily="34" charset="0"/>
              <a:buChar char="•"/>
            </a:pPr>
            <a:r>
              <a:rPr lang="en-US" dirty="0" smtClean="0"/>
              <a:t>});</a:t>
            </a:r>
          </a:p>
          <a:p>
            <a:pPr marL="285750" indent="-285750">
              <a:lnSpc>
                <a:spcPct val="150000"/>
              </a:lnSpc>
              <a:buFont typeface="Arial" pitchFamily="34" charset="0"/>
              <a:buChar char="•"/>
            </a:pPr>
            <a:r>
              <a:rPr lang="en-US" dirty="0" err="1" smtClean="0"/>
              <a:t>App.listen</a:t>
            </a:r>
            <a:r>
              <a:rPr lang="en-US" dirty="0" smtClean="0"/>
              <a:t>(8080);</a:t>
            </a:r>
            <a:endParaRPr lang="en-US" dirty="0"/>
          </a:p>
        </p:txBody>
      </p:sp>
      <p:sp>
        <p:nvSpPr>
          <p:cNvPr id="2" name="Title 1"/>
          <p:cNvSpPr>
            <a:spLocks noGrp="1"/>
          </p:cNvSpPr>
          <p:nvPr>
            <p:ph type="title"/>
          </p:nvPr>
        </p:nvSpPr>
        <p:spPr/>
        <p:txBody>
          <a:bodyPr lIns="0" tIns="0" rIns="0" bIns="0" anchor="ctr">
            <a:noAutofit/>
          </a:bodyPr>
          <a:lstStyle/>
          <a:p>
            <a:r>
              <a:rPr lang="en-US" sz="2800" b="1" dirty="0" smtClean="0"/>
              <a:t> Server side session handling Example</a:t>
            </a:r>
            <a:endParaRPr lang="en-US" sz="2800" b="1" dirty="0">
              <a:latin typeface="+mj-lt"/>
            </a:endParaRPr>
          </a:p>
        </p:txBody>
      </p:sp>
    </p:spTree>
    <p:extLst>
      <p:ext uri="{BB962C8B-B14F-4D97-AF65-F5344CB8AC3E}">
        <p14:creationId xmlns:p14="http://schemas.microsoft.com/office/powerpoint/2010/main" val="1544958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dirty="0" smtClean="0"/>
              <a:t>Client side session can be handle with the help of the cookie. </a:t>
            </a:r>
          </a:p>
          <a:p>
            <a:pPr marL="285750" indent="-285750">
              <a:lnSpc>
                <a:spcPct val="150000"/>
              </a:lnSpc>
              <a:buFont typeface="Arial" pitchFamily="34" charset="0"/>
              <a:buChar char="•"/>
            </a:pPr>
            <a:r>
              <a:rPr lang="en-US" dirty="0" smtClean="0"/>
              <a:t>Cookie is a text file which send through the response sent from the server. </a:t>
            </a:r>
          </a:p>
          <a:p>
            <a:pPr marL="285750" indent="-285750">
              <a:lnSpc>
                <a:spcPct val="150000"/>
              </a:lnSpc>
              <a:buFont typeface="Arial" pitchFamily="34" charset="0"/>
              <a:buChar char="•"/>
            </a:pPr>
            <a:r>
              <a:rPr lang="en-US" dirty="0" smtClean="0"/>
              <a:t>Per domain total 25 cookies can be set (number can be changed as per server policy)</a:t>
            </a:r>
          </a:p>
          <a:p>
            <a:pPr marL="285750" indent="-285750">
              <a:lnSpc>
                <a:spcPct val="150000"/>
              </a:lnSpc>
              <a:buFont typeface="Arial" pitchFamily="34" charset="0"/>
              <a:buChar char="•"/>
            </a:pPr>
            <a:r>
              <a:rPr lang="en-US" dirty="0" smtClean="0"/>
              <a:t>Size of cookie is 3KB maximum.</a:t>
            </a:r>
          </a:p>
          <a:p>
            <a:pPr marL="285750" indent="-285750">
              <a:lnSpc>
                <a:spcPct val="150000"/>
              </a:lnSpc>
              <a:buFont typeface="Arial" pitchFamily="34" charset="0"/>
              <a:buChar char="•"/>
            </a:pPr>
            <a:r>
              <a:rPr lang="en-US" dirty="0" smtClean="0"/>
              <a:t>Cookie can be set by following method in node </a:t>
            </a:r>
            <a:r>
              <a:rPr lang="en-US" dirty="0" err="1" smtClean="0"/>
              <a:t>js</a:t>
            </a:r>
            <a:endParaRPr lang="en-US" dirty="0" smtClean="0"/>
          </a:p>
          <a:p>
            <a:pPr marL="285750" indent="-285750">
              <a:lnSpc>
                <a:spcPct val="150000"/>
              </a:lnSpc>
              <a:buFont typeface="Arial" pitchFamily="34" charset="0"/>
              <a:buChar char="•"/>
            </a:pPr>
            <a:r>
              <a:rPr lang="en-US" dirty="0" err="1" smtClean="0"/>
              <a:t>app.use</a:t>
            </a:r>
            <a:r>
              <a:rPr lang="en-US" dirty="0" smtClean="0"/>
              <a:t>(session({</a:t>
            </a:r>
          </a:p>
          <a:p>
            <a:pPr marL="285750" indent="-285750">
              <a:lnSpc>
                <a:spcPct val="150000"/>
              </a:lnSpc>
              <a:buFont typeface="Arial" pitchFamily="34" charset="0"/>
              <a:buChar char="•"/>
            </a:pPr>
            <a:r>
              <a:rPr lang="en-US" dirty="0" smtClean="0"/>
              <a:t>  secret: 'keyboard cat',  :- same as we use in server side session handling </a:t>
            </a:r>
          </a:p>
          <a:p>
            <a:pPr marL="285750" indent="-285750">
              <a:lnSpc>
                <a:spcPct val="150000"/>
              </a:lnSpc>
              <a:buFont typeface="Arial" pitchFamily="34" charset="0"/>
              <a:buChar char="•"/>
            </a:pPr>
            <a:r>
              <a:rPr lang="en-US" dirty="0" smtClean="0"/>
              <a:t>  resave: false, :- same as we use in server side session handling </a:t>
            </a:r>
          </a:p>
          <a:p>
            <a:pPr marL="285750" indent="-285750">
              <a:lnSpc>
                <a:spcPct val="150000"/>
              </a:lnSpc>
              <a:buFont typeface="Arial" pitchFamily="34" charset="0"/>
              <a:buChar char="•"/>
            </a:pPr>
            <a:r>
              <a:rPr lang="en-US" dirty="0" smtClean="0"/>
              <a:t>  </a:t>
            </a:r>
            <a:r>
              <a:rPr lang="en-US" dirty="0" err="1" smtClean="0"/>
              <a:t>saveUninitialized</a:t>
            </a:r>
            <a:r>
              <a:rPr lang="en-US" dirty="0" smtClean="0"/>
              <a:t>: true, :- same as we use in server side session handling </a:t>
            </a:r>
          </a:p>
          <a:p>
            <a:pPr marL="285750" indent="-285750">
              <a:lnSpc>
                <a:spcPct val="150000"/>
              </a:lnSpc>
              <a:buFont typeface="Arial" pitchFamily="34" charset="0"/>
              <a:buChar char="•"/>
            </a:pPr>
            <a:r>
              <a:rPr lang="en-US" dirty="0" smtClean="0"/>
              <a:t>  cookie: { secure: true } :- cookie object also have many more option let discuss them too.</a:t>
            </a:r>
          </a:p>
          <a:p>
            <a:pPr marL="285750" indent="-285750">
              <a:lnSpc>
                <a:spcPct val="150000"/>
              </a:lnSpc>
              <a:buFont typeface="Arial" pitchFamily="34" charset="0"/>
              <a:buChar char="•"/>
            </a:pPr>
            <a:r>
              <a:rPr lang="en-US" dirty="0" smtClean="0"/>
              <a:t>}))</a:t>
            </a:r>
          </a:p>
          <a:p>
            <a:pPr marL="285750" indent="-285750">
              <a:lnSpc>
                <a:spcPct val="150000"/>
              </a:lnSpc>
              <a:buFont typeface="Arial" pitchFamily="34" charset="0"/>
              <a:buChar char="•"/>
            </a:pPr>
            <a:endParaRPr lang="en-US" dirty="0"/>
          </a:p>
        </p:txBody>
      </p:sp>
      <p:sp>
        <p:nvSpPr>
          <p:cNvPr id="2" name="Title 1"/>
          <p:cNvSpPr>
            <a:spLocks noGrp="1"/>
          </p:cNvSpPr>
          <p:nvPr>
            <p:ph type="title"/>
          </p:nvPr>
        </p:nvSpPr>
        <p:spPr/>
        <p:txBody>
          <a:bodyPr lIns="0" tIns="0" rIns="0" bIns="0" anchor="ctr">
            <a:noAutofit/>
          </a:bodyPr>
          <a:lstStyle/>
          <a:p>
            <a:r>
              <a:rPr lang="en-US" sz="2800" b="1" dirty="0" smtClean="0"/>
              <a:t> Client side session handling  </a:t>
            </a:r>
            <a:endParaRPr lang="en-US" sz="2800" b="1" dirty="0">
              <a:latin typeface="+mj-lt"/>
            </a:endParaRPr>
          </a:p>
        </p:txBody>
      </p:sp>
    </p:spTree>
    <p:extLst>
      <p:ext uri="{BB962C8B-B14F-4D97-AF65-F5344CB8AC3E}">
        <p14:creationId xmlns:p14="http://schemas.microsoft.com/office/powerpoint/2010/main" val="15615767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600200"/>
            <a:ext cx="10972440" cy="4495800"/>
          </a:xfrm>
        </p:spPr>
        <p:txBody>
          <a:bodyPr anchor="t"/>
          <a:lstStyle/>
          <a:p>
            <a:pPr marL="285750" indent="-285750">
              <a:lnSpc>
                <a:spcPct val="150000"/>
              </a:lnSpc>
              <a:buFont typeface="Arial" pitchFamily="34" charset="0"/>
              <a:buChar char="•"/>
            </a:pPr>
            <a:r>
              <a:rPr lang="en-US" b="1" dirty="0" err="1" smtClean="0">
                <a:latin typeface="+mn-lt"/>
              </a:rPr>
              <a:t>secure:true</a:t>
            </a:r>
            <a:r>
              <a:rPr lang="en-US" dirty="0" smtClean="0">
                <a:latin typeface="+mn-lt"/>
              </a:rPr>
              <a:t> :- it enable to use cookie only sent over https protocol </a:t>
            </a:r>
          </a:p>
          <a:p>
            <a:pPr marL="285750" indent="-285750">
              <a:lnSpc>
                <a:spcPct val="150000"/>
              </a:lnSpc>
              <a:buFont typeface="Arial" pitchFamily="34" charset="0"/>
              <a:buChar char="•"/>
            </a:pPr>
            <a:r>
              <a:rPr lang="en-US" b="1" dirty="0" err="1" smtClean="0">
                <a:latin typeface="+mn-lt"/>
              </a:rPr>
              <a:t>cookie.domain</a:t>
            </a:r>
            <a:endParaRPr lang="en-US" b="1" dirty="0" smtClean="0">
              <a:latin typeface="+mn-lt"/>
            </a:endParaRPr>
          </a:p>
          <a:p>
            <a:pPr marL="285750" indent="-285750">
              <a:lnSpc>
                <a:spcPct val="150000"/>
              </a:lnSpc>
              <a:buFont typeface="Arial" pitchFamily="34" charset="0"/>
              <a:buChar char="•"/>
            </a:pPr>
            <a:r>
              <a:rPr lang="en-US" dirty="0" smtClean="0">
                <a:latin typeface="+mn-lt"/>
              </a:rPr>
              <a:t>Specifies the value for the Domain Set-Cookie attribute. By default, no domain is set, and most clients will consider the cookie to apply to only the current domain.</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b="1" dirty="0" err="1" smtClean="0">
                <a:latin typeface="+mn-lt"/>
              </a:rPr>
              <a:t>cookie.expires</a:t>
            </a:r>
            <a:endParaRPr lang="en-US" b="1" dirty="0" smtClean="0">
              <a:latin typeface="+mn-lt"/>
            </a:endParaRPr>
          </a:p>
          <a:p>
            <a:pPr marL="285750" indent="-285750">
              <a:lnSpc>
                <a:spcPct val="150000"/>
              </a:lnSpc>
              <a:buFont typeface="Arial" pitchFamily="34" charset="0"/>
              <a:buChar char="•"/>
            </a:pPr>
            <a:r>
              <a:rPr lang="en-US" dirty="0" smtClean="0">
                <a:latin typeface="+mn-lt"/>
              </a:rPr>
              <a:t>Specifies the Date object to be the value for the Expires Set-Cookie attribute. By default, no expiration is set, and most clients will consider this a “non-persistent cookie” and will delete it on a condition like exiting a web browser application.</a:t>
            </a:r>
          </a:p>
          <a:p>
            <a:pPr marL="285750" indent="-285750">
              <a:lnSpc>
                <a:spcPct val="150000"/>
              </a:lnSpc>
              <a:buFont typeface="Arial" pitchFamily="34" charset="0"/>
              <a:buChar char="•"/>
            </a:pPr>
            <a:endParaRPr lang="en-US" dirty="0"/>
          </a:p>
        </p:txBody>
      </p:sp>
      <p:sp>
        <p:nvSpPr>
          <p:cNvPr id="2" name="Title 1"/>
          <p:cNvSpPr>
            <a:spLocks noGrp="1"/>
          </p:cNvSpPr>
          <p:nvPr>
            <p:ph type="title"/>
          </p:nvPr>
        </p:nvSpPr>
        <p:spPr/>
        <p:txBody>
          <a:bodyPr lIns="0" tIns="0" rIns="0" bIns="0" anchor="ctr">
            <a:noAutofit/>
          </a:bodyPr>
          <a:lstStyle/>
          <a:p>
            <a:r>
              <a:rPr lang="en-US" sz="2800" b="1" dirty="0" smtClean="0"/>
              <a:t> Client side session handling  Cookie Options</a:t>
            </a:r>
            <a:endParaRPr lang="en-US" sz="2800" b="1" dirty="0">
              <a:latin typeface="+mj-lt"/>
            </a:endParaRPr>
          </a:p>
        </p:txBody>
      </p:sp>
    </p:spTree>
    <p:extLst>
      <p:ext uri="{BB962C8B-B14F-4D97-AF65-F5344CB8AC3E}">
        <p14:creationId xmlns:p14="http://schemas.microsoft.com/office/powerpoint/2010/main" val="23633371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b="1" dirty="0" err="1" smtClean="0">
                <a:latin typeface="+mn-lt"/>
              </a:rPr>
              <a:t>cookie.httpOnly</a:t>
            </a:r>
            <a:endParaRPr lang="en-US" b="1" dirty="0" smtClean="0">
              <a:latin typeface="+mn-lt"/>
            </a:endParaRPr>
          </a:p>
          <a:p>
            <a:pPr marL="285750" indent="-285750">
              <a:lnSpc>
                <a:spcPct val="150000"/>
              </a:lnSpc>
              <a:buFont typeface="Arial" pitchFamily="34" charset="0"/>
              <a:buChar char="•"/>
            </a:pPr>
            <a:r>
              <a:rPr lang="en-US" dirty="0" smtClean="0">
                <a:latin typeface="+mn-lt"/>
              </a:rPr>
              <a:t>Specifies the </a:t>
            </a:r>
            <a:r>
              <a:rPr lang="en-US" dirty="0" err="1" smtClean="0">
                <a:latin typeface="+mn-lt"/>
              </a:rPr>
              <a:t>boolean</a:t>
            </a:r>
            <a:r>
              <a:rPr lang="en-US" dirty="0" smtClean="0">
                <a:latin typeface="+mn-lt"/>
              </a:rPr>
              <a:t> value for the </a:t>
            </a:r>
            <a:r>
              <a:rPr lang="en-US" dirty="0" err="1" smtClean="0">
                <a:latin typeface="+mn-lt"/>
              </a:rPr>
              <a:t>HttpOnly</a:t>
            </a:r>
            <a:r>
              <a:rPr lang="en-US" dirty="0" smtClean="0">
                <a:latin typeface="+mn-lt"/>
              </a:rPr>
              <a:t> Set-Cookie attribute. When </a:t>
            </a:r>
            <a:r>
              <a:rPr lang="en-US" dirty="0" err="1" smtClean="0">
                <a:latin typeface="+mn-lt"/>
              </a:rPr>
              <a:t>truthy</a:t>
            </a:r>
            <a:r>
              <a:rPr lang="en-US" dirty="0" smtClean="0">
                <a:latin typeface="+mn-lt"/>
              </a:rPr>
              <a:t>, the </a:t>
            </a:r>
            <a:r>
              <a:rPr lang="en-US" dirty="0" err="1" smtClean="0">
                <a:latin typeface="+mn-lt"/>
              </a:rPr>
              <a:t>HttpOnly</a:t>
            </a:r>
            <a:r>
              <a:rPr lang="en-US" dirty="0" smtClean="0">
                <a:latin typeface="+mn-lt"/>
              </a:rPr>
              <a:t> attribute is set, otherwise it is not. By default, the </a:t>
            </a:r>
            <a:r>
              <a:rPr lang="en-US" dirty="0" err="1" smtClean="0">
                <a:latin typeface="+mn-lt"/>
              </a:rPr>
              <a:t>HttpOnly</a:t>
            </a:r>
            <a:r>
              <a:rPr lang="en-US" dirty="0" smtClean="0">
                <a:latin typeface="+mn-lt"/>
              </a:rPr>
              <a:t> attribute is set.</a:t>
            </a:r>
          </a:p>
          <a:p>
            <a:pPr marL="285750" indent="-285750">
              <a:lnSpc>
                <a:spcPct val="150000"/>
              </a:lnSpc>
              <a:buFont typeface="Arial" pitchFamily="34" charset="0"/>
              <a:buChar char="•"/>
            </a:pPr>
            <a:r>
              <a:rPr lang="en-US" b="1" dirty="0" err="1" smtClean="0">
                <a:latin typeface="+mn-lt"/>
              </a:rPr>
              <a:t>cookie.maxAge</a:t>
            </a:r>
            <a:endParaRPr lang="en-US" b="1" dirty="0" smtClean="0">
              <a:latin typeface="+mn-lt"/>
            </a:endParaRPr>
          </a:p>
          <a:p>
            <a:pPr marL="285750" indent="-285750">
              <a:lnSpc>
                <a:spcPct val="150000"/>
              </a:lnSpc>
              <a:buFont typeface="Arial" pitchFamily="34" charset="0"/>
              <a:buChar char="•"/>
            </a:pPr>
            <a:r>
              <a:rPr lang="en-US" dirty="0" smtClean="0">
                <a:latin typeface="+mn-lt"/>
              </a:rPr>
              <a:t>Specifies the number (in milliseconds) to use when calculating the Expires Set-Cookie attribute. This is done by taking the current server time and adding </a:t>
            </a:r>
            <a:r>
              <a:rPr lang="en-US" dirty="0" err="1" smtClean="0">
                <a:latin typeface="+mn-lt"/>
              </a:rPr>
              <a:t>maxAge</a:t>
            </a:r>
            <a:r>
              <a:rPr lang="en-US" dirty="0" smtClean="0">
                <a:latin typeface="+mn-lt"/>
              </a:rPr>
              <a:t> milliseconds to the value to calculate an Expires </a:t>
            </a:r>
            <a:r>
              <a:rPr lang="en-US" dirty="0" err="1" smtClean="0">
                <a:latin typeface="+mn-lt"/>
              </a:rPr>
              <a:t>datetime</a:t>
            </a:r>
            <a:r>
              <a:rPr lang="en-US" dirty="0" smtClean="0">
                <a:latin typeface="+mn-lt"/>
              </a:rPr>
              <a:t>.</a:t>
            </a:r>
            <a:endParaRPr lang="en-US" dirty="0">
              <a:latin typeface="+mn-lt"/>
            </a:endParaRPr>
          </a:p>
          <a:p>
            <a:pPr marL="285750" indent="-285750">
              <a:lnSpc>
                <a:spcPct val="150000"/>
              </a:lnSpc>
              <a:buFont typeface="Arial" pitchFamily="34" charset="0"/>
              <a:buChar char="•"/>
            </a:pPr>
            <a:r>
              <a:rPr lang="en-US" b="1" dirty="0" err="1" smtClean="0">
                <a:latin typeface="+mn-lt"/>
              </a:rPr>
              <a:t>cookie.path</a:t>
            </a:r>
            <a:endParaRPr lang="en-US" b="1" dirty="0" smtClean="0">
              <a:latin typeface="+mn-lt"/>
            </a:endParaRPr>
          </a:p>
          <a:p>
            <a:pPr marL="285750" indent="-285750">
              <a:lnSpc>
                <a:spcPct val="150000"/>
              </a:lnSpc>
              <a:buFont typeface="Arial" pitchFamily="34" charset="0"/>
              <a:buChar char="•"/>
            </a:pPr>
            <a:r>
              <a:rPr lang="en-US" dirty="0" smtClean="0">
                <a:latin typeface="+mn-lt"/>
              </a:rPr>
              <a:t>Specifies the value for the Path Set-Cookie. By default, this is set to '/', which is the root path of the domain.</a:t>
            </a:r>
          </a:p>
          <a:p>
            <a:pPr marL="285750" indent="-285750">
              <a:lnSpc>
                <a:spcPct val="150000"/>
              </a:lnSpc>
              <a:buFont typeface="Arial" pitchFamily="34" charset="0"/>
              <a:buChar char="•"/>
            </a:pPr>
            <a:r>
              <a:rPr lang="en-US" b="1" dirty="0" err="1" smtClean="0">
                <a:latin typeface="+mn-lt"/>
              </a:rPr>
              <a:t>cookie.sameSite</a:t>
            </a:r>
            <a:endParaRPr lang="en-US" b="1" dirty="0" smtClean="0">
              <a:latin typeface="+mn-lt"/>
            </a:endParaRPr>
          </a:p>
          <a:p>
            <a:pPr marL="285750" indent="-285750">
              <a:lnSpc>
                <a:spcPct val="150000"/>
              </a:lnSpc>
              <a:buFont typeface="Arial" pitchFamily="34" charset="0"/>
              <a:buChar char="•"/>
            </a:pPr>
            <a:r>
              <a:rPr lang="en-US" dirty="0" smtClean="0">
                <a:latin typeface="+mn-lt"/>
              </a:rPr>
              <a:t>Specifies the </a:t>
            </a:r>
            <a:r>
              <a:rPr lang="en-US" dirty="0" err="1" smtClean="0">
                <a:latin typeface="+mn-lt"/>
              </a:rPr>
              <a:t>boolean</a:t>
            </a:r>
            <a:r>
              <a:rPr lang="en-US" dirty="0" smtClean="0">
                <a:latin typeface="+mn-lt"/>
              </a:rPr>
              <a:t> or string to be the value for the </a:t>
            </a:r>
            <a:r>
              <a:rPr lang="en-US" dirty="0" err="1" smtClean="0">
                <a:latin typeface="+mn-lt"/>
              </a:rPr>
              <a:t>SameSite</a:t>
            </a:r>
            <a:r>
              <a:rPr lang="en-US" dirty="0" smtClean="0">
                <a:latin typeface="+mn-lt"/>
              </a:rPr>
              <a:t> Set-Cookie attribute. By default, this is </a:t>
            </a:r>
            <a:r>
              <a:rPr lang="en-US" dirty="0" err="1" smtClean="0">
                <a:latin typeface="+mn-lt"/>
              </a:rPr>
              <a:t>false.ss</a:t>
            </a:r>
            <a:endParaRPr lang="en-US" dirty="0" smtClean="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t> Client side session handling  Cookie Options</a:t>
            </a:r>
            <a:endParaRPr lang="en-US" sz="2800" b="1" dirty="0">
              <a:latin typeface="+mj-lt"/>
            </a:endParaRPr>
          </a:p>
        </p:txBody>
      </p:sp>
    </p:spTree>
    <p:extLst>
      <p:ext uri="{BB962C8B-B14F-4D97-AF65-F5344CB8AC3E}">
        <p14:creationId xmlns:p14="http://schemas.microsoft.com/office/powerpoint/2010/main" val="106857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err="1" smtClean="0">
                <a:latin typeface="+mn-lt"/>
              </a:rPr>
              <a:t>app.use</a:t>
            </a:r>
            <a:r>
              <a:rPr lang="en-US" dirty="0" smtClean="0">
                <a:latin typeface="+mn-lt"/>
              </a:rPr>
              <a:t>(session({ secret: ‘cookie!@3#@!', cookie: { </a:t>
            </a:r>
            <a:r>
              <a:rPr lang="en-US" dirty="0" err="1" smtClean="0">
                <a:latin typeface="+mn-lt"/>
              </a:rPr>
              <a:t>maxAge</a:t>
            </a:r>
            <a:r>
              <a:rPr lang="en-US" dirty="0" smtClean="0">
                <a:latin typeface="+mn-lt"/>
              </a:rPr>
              <a:t>: 60000 }})) </a:t>
            </a:r>
          </a:p>
          <a:p>
            <a:pPr marL="285750" indent="-285750">
              <a:lnSpc>
                <a:spcPct val="150000"/>
              </a:lnSpc>
              <a:buFont typeface="Arial" pitchFamily="34" charset="0"/>
              <a:buChar char="•"/>
            </a:pPr>
            <a:r>
              <a:rPr lang="en-US" dirty="0" err="1" smtClean="0">
                <a:latin typeface="+mn-lt"/>
              </a:rPr>
              <a:t>app.get</a:t>
            </a:r>
            <a:r>
              <a:rPr lang="en-US" dirty="0" smtClean="0">
                <a:latin typeface="+mn-lt"/>
              </a:rPr>
              <a:t>('/', function(</a:t>
            </a:r>
            <a:r>
              <a:rPr lang="en-US" dirty="0" err="1" smtClean="0">
                <a:latin typeface="+mn-lt"/>
              </a:rPr>
              <a:t>req</a:t>
            </a:r>
            <a:r>
              <a:rPr lang="en-US" dirty="0" smtClean="0">
                <a:latin typeface="+mn-lt"/>
              </a:rPr>
              <a:t>, res, next) {</a:t>
            </a:r>
          </a:p>
          <a:p>
            <a:pPr marL="285750" indent="-285750">
              <a:lnSpc>
                <a:spcPct val="150000"/>
              </a:lnSpc>
              <a:buFont typeface="Arial" pitchFamily="34" charset="0"/>
              <a:buChar char="•"/>
            </a:pPr>
            <a:r>
              <a:rPr lang="en-US" dirty="0" smtClean="0">
                <a:latin typeface="+mn-lt"/>
              </a:rPr>
              <a:t>  if (</a:t>
            </a:r>
            <a:r>
              <a:rPr lang="en-US" dirty="0" err="1" smtClean="0">
                <a:latin typeface="+mn-lt"/>
              </a:rPr>
              <a:t>req.session.views</a:t>
            </a:r>
            <a:r>
              <a:rPr lang="en-US" dirty="0" smtClean="0">
                <a:latin typeface="+mn-lt"/>
              </a:rPr>
              <a:t>) {</a:t>
            </a:r>
          </a:p>
          <a:p>
            <a:pPr marL="285750" indent="-285750">
              <a:lnSpc>
                <a:spcPct val="150000"/>
              </a:lnSpc>
              <a:buFont typeface="Arial" pitchFamily="34" charset="0"/>
              <a:buChar char="•"/>
            </a:pPr>
            <a:r>
              <a:rPr lang="en-US" dirty="0" smtClean="0">
                <a:latin typeface="+mn-lt"/>
              </a:rPr>
              <a:t>    </a:t>
            </a:r>
            <a:r>
              <a:rPr lang="en-US" dirty="0" err="1" smtClean="0">
                <a:latin typeface="+mn-lt"/>
              </a:rPr>
              <a:t>req.session.views</a:t>
            </a:r>
            <a:r>
              <a:rPr lang="en-US" dirty="0" smtClean="0">
                <a:latin typeface="+mn-lt"/>
              </a:rPr>
              <a:t>++</a:t>
            </a:r>
          </a:p>
          <a:p>
            <a:pPr marL="285750" indent="-285750">
              <a:lnSpc>
                <a:spcPct val="150000"/>
              </a:lnSpc>
              <a:buFont typeface="Arial" pitchFamily="34" charset="0"/>
              <a:buChar char="•"/>
            </a:pPr>
            <a:r>
              <a:rPr lang="en-US" dirty="0" smtClean="0">
                <a:latin typeface="+mn-lt"/>
              </a:rPr>
              <a:t>    </a:t>
            </a:r>
            <a:r>
              <a:rPr lang="en-US" dirty="0" err="1" smtClean="0">
                <a:latin typeface="+mn-lt"/>
              </a:rPr>
              <a:t>res.setHeader</a:t>
            </a:r>
            <a:r>
              <a:rPr lang="en-US" dirty="0" smtClean="0">
                <a:latin typeface="+mn-lt"/>
              </a:rPr>
              <a:t>('Content-Type', 'text/html')</a:t>
            </a:r>
          </a:p>
          <a:p>
            <a:pPr marL="285750" indent="-285750">
              <a:lnSpc>
                <a:spcPct val="150000"/>
              </a:lnSpc>
              <a:buFont typeface="Arial" pitchFamily="34" charset="0"/>
              <a:buChar char="•"/>
            </a:pPr>
            <a:r>
              <a:rPr lang="en-US" dirty="0" smtClean="0">
                <a:latin typeface="+mn-lt"/>
              </a:rPr>
              <a:t>    </a:t>
            </a:r>
            <a:r>
              <a:rPr lang="en-US" dirty="0" err="1" smtClean="0">
                <a:latin typeface="+mn-lt"/>
              </a:rPr>
              <a:t>res.write</a:t>
            </a:r>
            <a:r>
              <a:rPr lang="en-US" dirty="0" smtClean="0">
                <a:latin typeface="+mn-lt"/>
              </a:rPr>
              <a:t>('&lt;p&gt;views: ' + </a:t>
            </a:r>
            <a:r>
              <a:rPr lang="en-US" dirty="0" err="1" smtClean="0">
                <a:latin typeface="+mn-lt"/>
              </a:rPr>
              <a:t>req.session.views</a:t>
            </a:r>
            <a:r>
              <a:rPr lang="en-US" dirty="0" smtClean="0">
                <a:latin typeface="+mn-lt"/>
              </a:rPr>
              <a:t> + '&lt;/p&gt;')</a:t>
            </a:r>
          </a:p>
          <a:p>
            <a:pPr marL="285750" indent="-285750">
              <a:lnSpc>
                <a:spcPct val="150000"/>
              </a:lnSpc>
              <a:buFont typeface="Arial" pitchFamily="34" charset="0"/>
              <a:buChar char="•"/>
            </a:pPr>
            <a:r>
              <a:rPr lang="en-US" dirty="0" smtClean="0">
                <a:latin typeface="+mn-lt"/>
              </a:rPr>
              <a:t>    </a:t>
            </a:r>
            <a:r>
              <a:rPr lang="en-US" dirty="0" err="1" smtClean="0">
                <a:latin typeface="+mn-lt"/>
              </a:rPr>
              <a:t>res.write</a:t>
            </a:r>
            <a:r>
              <a:rPr lang="en-US" dirty="0" smtClean="0">
                <a:latin typeface="+mn-lt"/>
              </a:rPr>
              <a:t>('&lt;p&gt;expires in: ' + (</a:t>
            </a:r>
            <a:r>
              <a:rPr lang="en-US" dirty="0" err="1" smtClean="0">
                <a:latin typeface="+mn-lt"/>
              </a:rPr>
              <a:t>req.session.cookie.maxAge</a:t>
            </a:r>
            <a:r>
              <a:rPr lang="en-US" dirty="0" smtClean="0">
                <a:latin typeface="+mn-lt"/>
              </a:rPr>
              <a:t> / 1000) + 's&lt;/p&gt;')</a:t>
            </a:r>
          </a:p>
          <a:p>
            <a:pPr marL="285750" indent="-285750">
              <a:lnSpc>
                <a:spcPct val="150000"/>
              </a:lnSpc>
              <a:buFont typeface="Arial" pitchFamily="34" charset="0"/>
              <a:buChar char="•"/>
            </a:pPr>
            <a:r>
              <a:rPr lang="en-US" dirty="0" smtClean="0">
                <a:latin typeface="+mn-lt"/>
              </a:rPr>
              <a:t>    </a:t>
            </a:r>
            <a:r>
              <a:rPr lang="en-US" dirty="0" err="1" smtClean="0">
                <a:latin typeface="+mn-lt"/>
              </a:rPr>
              <a:t>res.end</a:t>
            </a:r>
            <a:r>
              <a:rPr lang="en-US" dirty="0" smtClean="0">
                <a:latin typeface="+mn-lt"/>
              </a:rPr>
              <a:t>()</a:t>
            </a:r>
          </a:p>
          <a:p>
            <a:pPr marL="285750" indent="-285750">
              <a:lnSpc>
                <a:spcPct val="150000"/>
              </a:lnSpc>
              <a:buFont typeface="Arial" pitchFamily="34" charset="0"/>
              <a:buChar char="•"/>
            </a:pPr>
            <a:r>
              <a:rPr lang="en-US" dirty="0" smtClean="0">
                <a:latin typeface="+mn-lt"/>
              </a:rPr>
              <a:t>  </a:t>
            </a:r>
          </a:p>
        </p:txBody>
      </p:sp>
      <p:sp>
        <p:nvSpPr>
          <p:cNvPr id="2" name="Title 1"/>
          <p:cNvSpPr>
            <a:spLocks noGrp="1"/>
          </p:cNvSpPr>
          <p:nvPr>
            <p:ph type="title"/>
          </p:nvPr>
        </p:nvSpPr>
        <p:spPr/>
        <p:txBody>
          <a:bodyPr lIns="0" tIns="0" rIns="0" bIns="0" anchor="ctr">
            <a:noAutofit/>
          </a:bodyPr>
          <a:lstStyle/>
          <a:p>
            <a:r>
              <a:rPr lang="en-US" sz="2800" b="1" dirty="0" smtClean="0"/>
              <a:t>Cookie Example</a:t>
            </a:r>
            <a:endParaRPr lang="en-US" sz="2800" b="1" dirty="0">
              <a:latin typeface="+mj-lt"/>
            </a:endParaRPr>
          </a:p>
        </p:txBody>
      </p:sp>
    </p:spTree>
    <p:extLst>
      <p:ext uri="{BB962C8B-B14F-4D97-AF65-F5344CB8AC3E}">
        <p14:creationId xmlns:p14="http://schemas.microsoft.com/office/powerpoint/2010/main" val="29753216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 else {</a:t>
            </a:r>
          </a:p>
          <a:p>
            <a:pPr marL="285750" indent="-285750">
              <a:lnSpc>
                <a:spcPct val="150000"/>
              </a:lnSpc>
              <a:buFont typeface="Arial" pitchFamily="34" charset="0"/>
              <a:buChar char="•"/>
            </a:pPr>
            <a:r>
              <a:rPr lang="en-US" dirty="0" smtClean="0">
                <a:latin typeface="+mn-lt"/>
              </a:rPr>
              <a:t>    </a:t>
            </a:r>
            <a:r>
              <a:rPr lang="en-US" dirty="0" err="1" smtClean="0">
                <a:latin typeface="+mn-lt"/>
              </a:rPr>
              <a:t>req.session.views</a:t>
            </a:r>
            <a:r>
              <a:rPr lang="en-US" dirty="0" smtClean="0">
                <a:latin typeface="+mn-lt"/>
              </a:rPr>
              <a:t> = 1</a:t>
            </a:r>
          </a:p>
          <a:p>
            <a:pPr marL="285750" indent="-285750">
              <a:lnSpc>
                <a:spcPct val="150000"/>
              </a:lnSpc>
              <a:buFont typeface="Arial" pitchFamily="34" charset="0"/>
              <a:buChar char="•"/>
            </a:pPr>
            <a:r>
              <a:rPr lang="en-US" dirty="0" smtClean="0">
                <a:latin typeface="+mn-lt"/>
              </a:rPr>
              <a:t>    </a:t>
            </a:r>
            <a:r>
              <a:rPr lang="en-US" dirty="0" err="1" smtClean="0">
                <a:latin typeface="+mn-lt"/>
              </a:rPr>
              <a:t>res.end</a:t>
            </a:r>
            <a:r>
              <a:rPr lang="en-US" dirty="0" smtClean="0">
                <a:latin typeface="+mn-lt"/>
              </a:rPr>
              <a:t>('welcome to the session demo. refresh!')</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endParaRPr lang="en-US" dirty="0">
              <a:latin typeface="+mn-lt"/>
            </a:endParaRPr>
          </a:p>
          <a:p>
            <a:pPr marL="285750" indent="-285750">
              <a:lnSpc>
                <a:spcPct val="150000"/>
              </a:lnSpc>
              <a:buFont typeface="Arial" pitchFamily="34" charset="0"/>
              <a:buChar char="•"/>
            </a:pPr>
            <a:r>
              <a:rPr lang="en-US" dirty="0" smtClean="0">
                <a:latin typeface="+mn-lt"/>
              </a:rPr>
              <a:t>When above code is executed it will store session data in client side using cookie and with each page refresh. Page refresh count will increase.</a:t>
            </a:r>
          </a:p>
        </p:txBody>
      </p:sp>
      <p:sp>
        <p:nvSpPr>
          <p:cNvPr id="2" name="Title 1"/>
          <p:cNvSpPr>
            <a:spLocks noGrp="1"/>
          </p:cNvSpPr>
          <p:nvPr>
            <p:ph type="title"/>
          </p:nvPr>
        </p:nvSpPr>
        <p:spPr/>
        <p:txBody>
          <a:bodyPr lIns="0" tIns="0" rIns="0" bIns="0" anchor="ctr">
            <a:noAutofit/>
          </a:bodyPr>
          <a:lstStyle/>
          <a:p>
            <a:r>
              <a:rPr lang="en-US" sz="2800" b="1" dirty="0" smtClean="0"/>
              <a:t>Cookie Example</a:t>
            </a:r>
            <a:endParaRPr lang="en-US" sz="2800" b="1" dirty="0">
              <a:latin typeface="+mj-lt"/>
            </a:endParaRPr>
          </a:p>
        </p:txBody>
      </p:sp>
    </p:spTree>
    <p:extLst>
      <p:ext uri="{BB962C8B-B14F-4D97-AF65-F5344CB8AC3E}">
        <p14:creationId xmlns:p14="http://schemas.microsoft.com/office/powerpoint/2010/main" val="13042911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 else {</a:t>
            </a:r>
          </a:p>
          <a:p>
            <a:pPr marL="285750" indent="-285750">
              <a:lnSpc>
                <a:spcPct val="150000"/>
              </a:lnSpc>
              <a:buFont typeface="Arial" pitchFamily="34" charset="0"/>
              <a:buChar char="•"/>
            </a:pPr>
            <a:r>
              <a:rPr lang="en-US" dirty="0" smtClean="0">
                <a:latin typeface="+mn-lt"/>
              </a:rPr>
              <a:t>    </a:t>
            </a:r>
            <a:r>
              <a:rPr lang="en-US" dirty="0" err="1" smtClean="0">
                <a:latin typeface="+mn-lt"/>
              </a:rPr>
              <a:t>req.session.views</a:t>
            </a:r>
            <a:r>
              <a:rPr lang="en-US" dirty="0" smtClean="0">
                <a:latin typeface="+mn-lt"/>
              </a:rPr>
              <a:t> = 1</a:t>
            </a:r>
          </a:p>
          <a:p>
            <a:pPr marL="285750" indent="-285750">
              <a:lnSpc>
                <a:spcPct val="150000"/>
              </a:lnSpc>
              <a:buFont typeface="Arial" pitchFamily="34" charset="0"/>
              <a:buChar char="•"/>
            </a:pPr>
            <a:r>
              <a:rPr lang="en-US" dirty="0" smtClean="0">
                <a:latin typeface="+mn-lt"/>
              </a:rPr>
              <a:t>    </a:t>
            </a:r>
            <a:r>
              <a:rPr lang="en-US" dirty="0" err="1" smtClean="0">
                <a:latin typeface="+mn-lt"/>
              </a:rPr>
              <a:t>res.end</a:t>
            </a:r>
            <a:r>
              <a:rPr lang="en-US" dirty="0" smtClean="0">
                <a:latin typeface="+mn-lt"/>
              </a:rPr>
              <a:t>('welcome to the session demo. refresh!')</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endParaRPr lang="en-US" dirty="0">
              <a:latin typeface="+mn-lt"/>
            </a:endParaRPr>
          </a:p>
          <a:p>
            <a:pPr marL="285750" indent="-285750">
              <a:lnSpc>
                <a:spcPct val="150000"/>
              </a:lnSpc>
              <a:buFont typeface="Arial" pitchFamily="34" charset="0"/>
              <a:buChar char="•"/>
            </a:pPr>
            <a:r>
              <a:rPr lang="en-US" dirty="0" smtClean="0">
                <a:latin typeface="+mn-lt"/>
              </a:rPr>
              <a:t>When above code is executed it will store session data in client side using cookie and with each page refresh. Page refresh count will increase.</a:t>
            </a:r>
          </a:p>
        </p:txBody>
      </p:sp>
      <p:sp>
        <p:nvSpPr>
          <p:cNvPr id="2" name="Title 1"/>
          <p:cNvSpPr>
            <a:spLocks noGrp="1"/>
          </p:cNvSpPr>
          <p:nvPr>
            <p:ph type="title"/>
          </p:nvPr>
        </p:nvSpPr>
        <p:spPr/>
        <p:txBody>
          <a:bodyPr lIns="0" tIns="0" rIns="0" bIns="0" anchor="ctr">
            <a:noAutofit/>
          </a:bodyPr>
          <a:lstStyle/>
          <a:p>
            <a:r>
              <a:rPr lang="en-US" sz="2800" b="1" dirty="0" smtClean="0"/>
              <a:t>Cookie Example</a:t>
            </a:r>
            <a:endParaRPr lang="en-US" sz="2800" b="1" dirty="0">
              <a:latin typeface="+mj-lt"/>
            </a:endParaRPr>
          </a:p>
        </p:txBody>
      </p:sp>
    </p:spTree>
    <p:extLst>
      <p:ext uri="{BB962C8B-B14F-4D97-AF65-F5344CB8AC3E}">
        <p14:creationId xmlns:p14="http://schemas.microsoft.com/office/powerpoint/2010/main" val="41830071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Authentication is a process in which the credentials provided are compared to those on file in a database of authorized users' information on a local operating system or within an authentication server. </a:t>
            </a:r>
          </a:p>
          <a:p>
            <a:pPr marL="285750" indent="-285750">
              <a:lnSpc>
                <a:spcPct val="150000"/>
              </a:lnSpc>
              <a:buFont typeface="Arial" pitchFamily="34" charset="0"/>
              <a:buChar char="•"/>
            </a:pPr>
            <a:r>
              <a:rPr lang="en-US" dirty="0" smtClean="0">
                <a:latin typeface="+mn-lt"/>
              </a:rPr>
              <a:t>If the credentials match, the process is completed and the user is granted authorization for access.</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Authentication</a:t>
            </a:r>
            <a:endParaRPr lang="en-US" sz="2800" b="1" dirty="0">
              <a:latin typeface="+mj-lt"/>
            </a:endParaRPr>
          </a:p>
        </p:txBody>
      </p:sp>
    </p:spTree>
    <p:extLst>
      <p:ext uri="{BB962C8B-B14F-4D97-AF65-F5344CB8AC3E}">
        <p14:creationId xmlns:p14="http://schemas.microsoft.com/office/powerpoint/2010/main" val="14035358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Try Catch is an Error Handling mechanism. When a piece of code is expected to throw an error and is surrounded with try, any exceptions thrown in the piece of code could be addressed in catch block.</a:t>
            </a:r>
          </a:p>
          <a:p>
            <a:pPr marL="285750" indent="-285750">
              <a:lnSpc>
                <a:spcPct val="150000"/>
              </a:lnSpc>
              <a:buFont typeface="Arial" pitchFamily="34" charset="0"/>
              <a:buChar char="•"/>
            </a:pPr>
            <a:r>
              <a:rPr lang="en-US" dirty="0" smtClean="0">
                <a:latin typeface="+mn-lt"/>
              </a:rPr>
              <a:t>If the error is not handled in any way, the program terminates abruptly, which is not a good thing to happen..</a:t>
            </a:r>
          </a:p>
          <a:p>
            <a:pPr marL="285750" indent="-285750">
              <a:lnSpc>
                <a:spcPct val="150000"/>
              </a:lnSpc>
              <a:buFont typeface="Arial" pitchFamily="34" charset="0"/>
              <a:buChar char="•"/>
            </a:pPr>
            <a:r>
              <a:rPr lang="en-US" dirty="0" smtClean="0">
                <a:latin typeface="+mn-lt"/>
              </a:rPr>
              <a:t>Syntax: </a:t>
            </a:r>
          </a:p>
          <a:p>
            <a:pPr marL="285750" indent="-285750">
              <a:lnSpc>
                <a:spcPct val="150000"/>
              </a:lnSpc>
              <a:buFont typeface="Arial" pitchFamily="34" charset="0"/>
              <a:buChar char="•"/>
            </a:pPr>
            <a:r>
              <a:rPr lang="en-US" dirty="0" smtClean="0">
                <a:latin typeface="+mn-lt"/>
              </a:rPr>
              <a:t>Try</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smtClean="0">
                <a:latin typeface="+mn-lt"/>
              </a:rPr>
              <a:t>  code in which exception can occur</a:t>
            </a:r>
            <a:endParaRPr lang="en-US" dirty="0">
              <a:latin typeface="+mn-lt"/>
            </a:endParaRP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smtClean="0">
                <a:latin typeface="+mn-lt"/>
              </a:rPr>
              <a:t>Catch(exception)</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Code to run when exception will come.</a:t>
            </a:r>
            <a:endParaRPr lang="en-US" dirty="0">
              <a:latin typeface="+mn-lt"/>
            </a:endParaRPr>
          </a:p>
          <a:p>
            <a:pPr marL="285750" indent="-285750">
              <a:lnSpc>
                <a:spcPct val="150000"/>
              </a:lnSpc>
              <a:buFont typeface="Arial" pitchFamily="34" charset="0"/>
              <a:buChar char="•"/>
            </a:pPr>
            <a:r>
              <a:rPr lang="en-US" dirty="0" smtClean="0">
                <a:latin typeface="+mn-lt"/>
              </a:rPr>
              <a: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Try Catch </a:t>
            </a:r>
            <a:endParaRPr lang="en-US" sz="2800" b="1" dirty="0">
              <a:latin typeface="+mj-lt"/>
            </a:endParaRPr>
          </a:p>
        </p:txBody>
      </p:sp>
    </p:spTree>
    <p:extLst>
      <p:ext uri="{BB962C8B-B14F-4D97-AF65-F5344CB8AC3E}">
        <p14:creationId xmlns:p14="http://schemas.microsoft.com/office/powerpoint/2010/main" val="1693245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j-lt"/>
              </a:rPr>
              <a:t>Node JS Installation</a:t>
            </a:r>
            <a:endParaRPr lang="en-US" sz="2800" b="1" dirty="0">
              <a:latin typeface="+mj-lt"/>
            </a:endParaRPr>
          </a:p>
        </p:txBody>
      </p:sp>
      <p:sp>
        <p:nvSpPr>
          <p:cNvPr id="3" name="Text Placeholder 2"/>
          <p:cNvSpPr>
            <a:spLocks noGrp="1"/>
          </p:cNvSpPr>
          <p:nvPr>
            <p:ph type="body"/>
          </p:nvPr>
        </p:nvSpPr>
        <p:spPr>
          <a:xfrm>
            <a:off x="609600" y="1371600"/>
            <a:ext cx="10972440" cy="4572000"/>
          </a:xfrm>
        </p:spPr>
        <p:txBody>
          <a:bodyPr/>
          <a:lstStyle/>
          <a:p>
            <a:pPr marL="285750" indent="-285750">
              <a:buFont typeface="Arial" pitchFamily="34" charset="0"/>
              <a:buChar char="•"/>
            </a:pPr>
            <a:r>
              <a:rPr lang="en-US" dirty="0" smtClean="0">
                <a:latin typeface="+mn-lt"/>
              </a:rPr>
              <a:t>To install and setup an environment for Node.js on windows,  download node.js runtime and install it</a:t>
            </a:r>
          </a:p>
          <a:p>
            <a:pPr marL="285750" indent="-285750">
              <a:buFont typeface="Arial" pitchFamily="34" charset="0"/>
              <a:buChar char="•"/>
            </a:pPr>
            <a:r>
              <a:rPr lang="en-US" dirty="0" smtClean="0">
                <a:latin typeface="+mn-lt"/>
              </a:rPr>
              <a:t>When installation is done open the command prompt and type node –-version command to test it is install or not.</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To install and setup on </a:t>
            </a:r>
            <a:r>
              <a:rPr lang="en-US" dirty="0" err="1" smtClean="0">
                <a:latin typeface="+mn-lt"/>
              </a:rPr>
              <a:t>linux</a:t>
            </a:r>
            <a:r>
              <a:rPr lang="en-US" dirty="0">
                <a:latin typeface="+mn-lt"/>
              </a:rPr>
              <a:t> </a:t>
            </a:r>
            <a:r>
              <a:rPr lang="en-US" dirty="0" smtClean="0">
                <a:latin typeface="+mn-lt"/>
              </a:rPr>
              <a:t>run following commands</a:t>
            </a:r>
          </a:p>
          <a:p>
            <a:pPr marL="285750" indent="-285750">
              <a:buFont typeface="Arial" pitchFamily="34" charset="0"/>
              <a:buChar char="•"/>
            </a:pPr>
            <a:r>
              <a:rPr lang="en-US" dirty="0" err="1" smtClean="0">
                <a:latin typeface="+mn-lt"/>
              </a:rPr>
              <a:t>sudo</a:t>
            </a:r>
            <a:r>
              <a:rPr lang="en-US" dirty="0" smtClean="0">
                <a:latin typeface="+mn-lt"/>
              </a:rPr>
              <a:t> apt-get install python-software-properties</a:t>
            </a:r>
          </a:p>
          <a:p>
            <a:pPr marL="285750" indent="-285750">
              <a:buFont typeface="Arial" pitchFamily="34" charset="0"/>
              <a:buChar char="•"/>
            </a:pPr>
            <a:r>
              <a:rPr lang="en-US" dirty="0" err="1" smtClean="0">
                <a:latin typeface="+mn-lt"/>
              </a:rPr>
              <a:t>sudo</a:t>
            </a:r>
            <a:r>
              <a:rPr lang="en-US" dirty="0" smtClean="0">
                <a:latin typeface="+mn-lt"/>
              </a:rPr>
              <a:t> apt-add-repository </a:t>
            </a:r>
            <a:r>
              <a:rPr lang="en-US" dirty="0" err="1" smtClean="0">
                <a:latin typeface="+mn-lt"/>
              </a:rPr>
              <a:t>ppa:chris-lea</a:t>
            </a:r>
            <a:r>
              <a:rPr lang="en-US" dirty="0" smtClean="0">
                <a:latin typeface="+mn-lt"/>
              </a:rPr>
              <a:t>/node.js</a:t>
            </a:r>
          </a:p>
          <a:p>
            <a:pPr marL="285750" indent="-285750">
              <a:buFont typeface="Arial" pitchFamily="34" charset="0"/>
              <a:buChar char="•"/>
            </a:pPr>
            <a:r>
              <a:rPr lang="en-US" dirty="0" err="1" smtClean="0">
                <a:latin typeface="+mn-lt"/>
              </a:rPr>
              <a:t>sudo</a:t>
            </a:r>
            <a:r>
              <a:rPr lang="en-US" dirty="0" smtClean="0">
                <a:latin typeface="+mn-lt"/>
              </a:rPr>
              <a:t> apt-get update</a:t>
            </a:r>
          </a:p>
          <a:p>
            <a:pPr marL="285750" indent="-285750">
              <a:buFont typeface="Arial" pitchFamily="34" charset="0"/>
              <a:buChar char="•"/>
            </a:pPr>
            <a:r>
              <a:rPr lang="en-US" dirty="0" err="1" smtClean="0">
                <a:latin typeface="+mn-lt"/>
              </a:rPr>
              <a:t>sudo</a:t>
            </a:r>
            <a:r>
              <a:rPr lang="en-US" dirty="0" smtClean="0">
                <a:latin typeface="+mn-lt"/>
              </a:rPr>
              <a:t> apt-get install </a:t>
            </a:r>
            <a:r>
              <a:rPr lang="en-US" dirty="0" err="1" smtClean="0">
                <a:latin typeface="+mn-lt"/>
              </a:rPr>
              <a:t>nodejs</a:t>
            </a:r>
            <a:r>
              <a:rPr lang="en-US" dirty="0" smtClean="0">
                <a:latin typeface="+mn-lt"/>
              </a:rPr>
              <a:t> </a:t>
            </a:r>
            <a:r>
              <a:rPr lang="en-US" dirty="0" err="1" smtClean="0">
                <a:latin typeface="+mn-lt"/>
              </a:rPr>
              <a:t>npms</a:t>
            </a:r>
            <a:endParaRPr lang="en-US" dirty="0" smtClean="0">
              <a:latin typeface="+mn-lt"/>
            </a:endParaRPr>
          </a:p>
          <a:p>
            <a:pPr marL="285750" indent="-285750">
              <a:buFont typeface="Arial" pitchFamily="34" charset="0"/>
              <a:buChar char="•"/>
            </a:pPr>
            <a:r>
              <a:rPr lang="en-US" dirty="0" err="1" smtClean="0">
                <a:latin typeface="+mn-lt"/>
              </a:rPr>
              <a:t>sudo</a:t>
            </a:r>
            <a:r>
              <a:rPr lang="en-US" dirty="0" smtClean="0">
                <a:latin typeface="+mn-lt"/>
              </a:rPr>
              <a:t> apt-get install </a:t>
            </a:r>
            <a:r>
              <a:rPr lang="en-US" dirty="0" err="1" smtClean="0">
                <a:latin typeface="+mn-lt"/>
              </a:rPr>
              <a:t>nodejs</a:t>
            </a:r>
            <a:endParaRPr lang="en-US" dirty="0" smtClean="0">
              <a:latin typeface="+mn-lt"/>
            </a:endParaRPr>
          </a:p>
          <a:p>
            <a:pPr marL="285750" indent="-285750">
              <a:buFont typeface="Arial" pitchFamily="34" charset="0"/>
              <a:buChar char="•"/>
            </a:pPr>
            <a:r>
              <a:rPr lang="en-US" dirty="0" smtClean="0">
                <a:latin typeface="+mn-lt"/>
              </a:rPr>
              <a:t>After installation run node –version or node –v command to check node version </a:t>
            </a:r>
          </a:p>
          <a:p>
            <a:pPr marL="285750" indent="-285750">
              <a:buFont typeface="Arial" pitchFamily="34" charset="0"/>
              <a:buChar char="•"/>
            </a:pPr>
            <a:r>
              <a:rPr lang="en-US" dirty="0" smtClean="0">
                <a:latin typeface="+mn-lt"/>
              </a:rPr>
              <a:t>Node also install NPM which is node package manager we can check it by command </a:t>
            </a:r>
            <a:r>
              <a:rPr lang="en-US" dirty="0" err="1" smtClean="0">
                <a:latin typeface="+mn-lt"/>
              </a:rPr>
              <a:t>npm</a:t>
            </a:r>
            <a:r>
              <a:rPr lang="en-US" dirty="0" smtClean="0">
                <a:latin typeface="+mn-lt"/>
              </a:rPr>
              <a:t> –version or </a:t>
            </a:r>
            <a:r>
              <a:rPr lang="en-US" dirty="0" err="1" smtClean="0">
                <a:latin typeface="+mn-lt"/>
              </a:rPr>
              <a:t>npm</a:t>
            </a:r>
            <a:r>
              <a:rPr lang="en-US" dirty="0" smtClean="0">
                <a:latin typeface="+mn-lt"/>
              </a:rPr>
              <a:t> –v</a:t>
            </a: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a:latin typeface="+mn-lt"/>
            </a:endParaRPr>
          </a:p>
        </p:txBody>
      </p:sp>
    </p:spTree>
    <p:extLst>
      <p:ext uri="{BB962C8B-B14F-4D97-AF65-F5344CB8AC3E}">
        <p14:creationId xmlns:p14="http://schemas.microsoft.com/office/powerpoint/2010/main" val="27176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fs</a:t>
            </a:r>
            <a:r>
              <a:rPr lang="en-US" dirty="0" smtClean="0">
                <a:latin typeface="+mn-lt"/>
              </a:rPr>
              <a:t> = require('</a:t>
            </a:r>
            <a:r>
              <a:rPr lang="en-US" dirty="0" err="1" smtClean="0">
                <a:latin typeface="+mn-lt"/>
              </a:rPr>
              <a:t>fs</a:t>
            </a:r>
            <a:r>
              <a:rPr lang="en-US" dirty="0" smtClean="0">
                <a:latin typeface="+mn-lt"/>
              </a:rPr>
              <a:t>');</a:t>
            </a:r>
          </a:p>
          <a:p>
            <a:pPr marL="285750" indent="-285750">
              <a:buFont typeface="Arial" pitchFamily="34" charset="0"/>
              <a:buChar char="•"/>
            </a:pPr>
            <a:r>
              <a:rPr lang="en-US" dirty="0" smtClean="0">
                <a:latin typeface="+mn-lt"/>
              </a:rPr>
              <a:t> try{</a:t>
            </a:r>
          </a:p>
          <a:p>
            <a:pPr marL="285750" indent="-285750">
              <a:buFont typeface="Arial" pitchFamily="34" charset="0"/>
              <a:buChar char="•"/>
            </a:pPr>
            <a:r>
              <a:rPr lang="en-US" dirty="0" err="1" smtClean="0">
                <a:latin typeface="+mn-lt"/>
              </a:rPr>
              <a:t>var</a:t>
            </a:r>
            <a:r>
              <a:rPr lang="en-US" dirty="0" smtClean="0">
                <a:latin typeface="+mn-lt"/>
              </a:rPr>
              <a:t> data = </a:t>
            </a:r>
            <a:r>
              <a:rPr lang="en-US" dirty="0" err="1" smtClean="0">
                <a:latin typeface="+mn-lt"/>
              </a:rPr>
              <a:t>fs.readFileSync</a:t>
            </a:r>
            <a:r>
              <a:rPr lang="en-US" dirty="0" smtClean="0">
                <a:latin typeface="+mn-lt"/>
              </a:rPr>
              <a:t>(‘</a:t>
            </a:r>
            <a:r>
              <a:rPr lang="en-US" dirty="0" err="1" smtClean="0">
                <a:latin typeface="+mn-lt"/>
              </a:rPr>
              <a:t>test.data</a:t>
            </a:r>
            <a:r>
              <a:rPr lang="en-US" dirty="0" smtClean="0">
                <a:latin typeface="+mn-lt"/>
              </a:rPr>
              <a:t>'); // </a:t>
            </a:r>
            <a:r>
              <a:rPr lang="en-US" dirty="0" err="1" smtClean="0">
                <a:latin typeface="+mn-lt"/>
              </a:rPr>
              <a:t>test.data</a:t>
            </a:r>
            <a:r>
              <a:rPr lang="en-US" dirty="0" smtClean="0">
                <a:latin typeface="+mn-lt"/>
              </a:rPr>
              <a:t> is not exist</a:t>
            </a:r>
          </a:p>
          <a:p>
            <a:pPr marL="285750" indent="-285750">
              <a:buFont typeface="Arial" pitchFamily="34" charset="0"/>
              <a:buChar char="•"/>
            </a:pPr>
            <a:r>
              <a:rPr lang="en-US" dirty="0" smtClean="0">
                <a:latin typeface="+mn-lt"/>
              </a:rPr>
              <a:t>} catch (err){</a:t>
            </a:r>
          </a:p>
          <a:p>
            <a:pPr marL="285750" indent="-285750">
              <a:buFont typeface="Arial" pitchFamily="34" charset="0"/>
              <a:buChar char="•"/>
            </a:pPr>
            <a:r>
              <a:rPr lang="en-US" dirty="0" smtClean="0">
                <a:latin typeface="+mn-lt"/>
              </a:rPr>
              <a:t>    console.log(err);</a:t>
            </a:r>
          </a:p>
          <a:p>
            <a:pPr marL="285750" indent="-285750">
              <a:buFont typeface="Arial" pitchFamily="34" charset="0"/>
              <a:buChar char="•"/>
            </a:pPr>
            <a:r>
              <a:rPr lang="en-US" dirty="0" smtClean="0">
                <a:latin typeface="+mn-lt"/>
              </a:rPr>
              <a:t>}</a:t>
            </a:r>
          </a:p>
          <a:p>
            <a:pPr marL="285750" indent="-285750">
              <a:buFont typeface="Arial" pitchFamily="34" charset="0"/>
              <a:buChar char="•"/>
            </a:pPr>
            <a:r>
              <a:rPr lang="en-US" dirty="0" smtClean="0">
                <a:latin typeface="+mn-lt"/>
              </a:rPr>
              <a:t> console.log("Continuing with other statements..");</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dirty="0" smtClean="0">
                <a:latin typeface="+mn-lt"/>
              </a:rPr>
              <a:t>When our code will execute. It will give an error message and code will continue to execute.</a:t>
            </a:r>
          </a:p>
          <a:p>
            <a:pPr marL="285750" indent="-285750">
              <a:buFont typeface="Arial" pitchFamily="34" charset="0"/>
              <a:buChar char="•"/>
            </a:pPr>
            <a:r>
              <a:rPr lang="en-US" dirty="0" smtClean="0">
                <a:latin typeface="+mn-lt"/>
              </a:rPr>
              <a:t>If from above code we remove the try and catch program will execute and terminated abruptly.</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Try Catch Example</a:t>
            </a:r>
            <a:endParaRPr lang="en-US" sz="2800" b="1" dirty="0">
              <a:latin typeface="+mj-lt"/>
            </a:endParaRPr>
          </a:p>
        </p:txBody>
      </p:sp>
    </p:spTree>
    <p:extLst>
      <p:ext uri="{BB962C8B-B14F-4D97-AF65-F5344CB8AC3E}">
        <p14:creationId xmlns:p14="http://schemas.microsoft.com/office/powerpoint/2010/main" val="19968682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In Asynchronous Error Handling we need to pass four parameters error, request, response and next. </a:t>
            </a:r>
          </a:p>
          <a:p>
            <a:pPr marL="285750" indent="-285750">
              <a:lnSpc>
                <a:spcPct val="150000"/>
              </a:lnSpc>
              <a:buFont typeface="Arial" pitchFamily="34" charset="0"/>
              <a:buChar char="•"/>
            </a:pPr>
            <a:r>
              <a:rPr lang="en-US" dirty="0" smtClean="0">
                <a:latin typeface="+mn-lt"/>
              </a:rPr>
              <a:t>It must be placed at the end of middleware functions.</a:t>
            </a:r>
          </a:p>
          <a:p>
            <a:pPr marL="285750" indent="-285750">
              <a:lnSpc>
                <a:spcPct val="150000"/>
              </a:lnSpc>
              <a:buFont typeface="Arial" pitchFamily="34" charset="0"/>
              <a:buChar char="•"/>
            </a:pPr>
            <a:r>
              <a:rPr lang="en-US" dirty="0" smtClean="0">
                <a:latin typeface="+mn-lt"/>
              </a:rPr>
              <a:t>To use </a:t>
            </a:r>
            <a:r>
              <a:rPr lang="en-US" dirty="0" err="1" smtClean="0">
                <a:latin typeface="+mn-lt"/>
              </a:rPr>
              <a:t>Asynchoronous</a:t>
            </a:r>
            <a:r>
              <a:rPr lang="en-US" dirty="0" smtClean="0">
                <a:latin typeface="+mn-lt"/>
              </a:rPr>
              <a:t> Error Handling we must install it. </a:t>
            </a:r>
            <a:r>
              <a:rPr lang="en-US" dirty="0" err="1">
                <a:latin typeface="+mn-lt"/>
              </a:rPr>
              <a:t>npm</a:t>
            </a:r>
            <a:r>
              <a:rPr lang="en-US" dirty="0">
                <a:latin typeface="+mn-lt"/>
              </a:rPr>
              <a:t> install </a:t>
            </a:r>
            <a:r>
              <a:rPr lang="en-US" dirty="0" smtClean="0">
                <a:latin typeface="+mn-lt"/>
              </a:rPr>
              <a:t>express-</a:t>
            </a:r>
            <a:r>
              <a:rPr lang="en-US" dirty="0" err="1" smtClean="0">
                <a:latin typeface="+mn-lt"/>
              </a:rPr>
              <a:t>async</a:t>
            </a:r>
            <a:r>
              <a:rPr lang="en-US" dirty="0" smtClean="0">
                <a:latin typeface="+mn-lt"/>
              </a:rPr>
              <a:t>-errors.</a:t>
            </a:r>
          </a:p>
          <a:p>
            <a:pPr marL="285750" indent="-285750">
              <a:lnSpc>
                <a:spcPct val="150000"/>
              </a:lnSpc>
              <a:buFont typeface="Arial" pitchFamily="34" charset="0"/>
              <a:buChar char="•"/>
            </a:pPr>
            <a:r>
              <a:rPr lang="en-US" b="1" dirty="0" smtClean="0">
                <a:latin typeface="+mn-lt"/>
              </a:rPr>
              <a:t>Example</a:t>
            </a:r>
            <a:r>
              <a:rPr lang="en-US" dirty="0" smtClean="0">
                <a:latin typeface="+mn-lt"/>
              </a:rPr>
              <a:t>.</a:t>
            </a:r>
          </a:p>
          <a:p>
            <a:pPr marL="285750" indent="-285750">
              <a:lnSpc>
                <a:spcPct val="150000"/>
              </a:lnSpc>
              <a:buFont typeface="Arial" pitchFamily="34" charset="0"/>
              <a:buChar char="•"/>
            </a:pPr>
            <a:r>
              <a:rPr lang="en-US" dirty="0" smtClean="0">
                <a:latin typeface="+mn-lt"/>
              </a:rPr>
              <a:t>require("express-</a:t>
            </a:r>
            <a:r>
              <a:rPr lang="en-US" dirty="0" err="1" smtClean="0">
                <a:latin typeface="+mn-lt"/>
              </a:rPr>
              <a:t>async</a:t>
            </a:r>
            <a:r>
              <a:rPr lang="en-US" dirty="0" smtClean="0">
                <a:latin typeface="+mn-lt"/>
              </a:rPr>
              <a:t>-errors");</a:t>
            </a:r>
          </a:p>
          <a:p>
            <a:pPr marL="285750" indent="-285750">
              <a:lnSpc>
                <a:spcPct val="150000"/>
              </a:lnSpc>
              <a:buFont typeface="Arial" pitchFamily="34" charset="0"/>
              <a:buChar char="•"/>
            </a:pPr>
            <a:r>
              <a:rPr lang="en-US" dirty="0" err="1" smtClean="0">
                <a:latin typeface="+mn-lt"/>
              </a:rPr>
              <a:t>const</a:t>
            </a:r>
            <a:r>
              <a:rPr lang="en-US" dirty="0" smtClean="0">
                <a:latin typeface="+mn-lt"/>
              </a:rPr>
              <a:t> express = require("express");</a:t>
            </a:r>
          </a:p>
          <a:p>
            <a:pPr marL="285750" indent="-285750">
              <a:lnSpc>
                <a:spcPct val="150000"/>
              </a:lnSpc>
              <a:buFont typeface="Arial" pitchFamily="34" charset="0"/>
              <a:buChar char="•"/>
            </a:pPr>
            <a:r>
              <a:rPr lang="en-US" dirty="0" err="1" smtClean="0">
                <a:latin typeface="+mn-lt"/>
              </a:rPr>
              <a:t>const</a:t>
            </a:r>
            <a:r>
              <a:rPr lang="en-US" dirty="0" smtClean="0">
                <a:latin typeface="+mn-lt"/>
              </a:rPr>
              <a:t> app = express();</a:t>
            </a:r>
          </a:p>
          <a:p>
            <a:pPr marL="285750" indent="-285750">
              <a:lnSpc>
                <a:spcPct val="150000"/>
              </a:lnSpc>
              <a:buFont typeface="Arial" pitchFamily="34" charset="0"/>
              <a:buChar char="•"/>
            </a:pPr>
            <a:r>
              <a:rPr lang="en-US" dirty="0" err="1" smtClean="0">
                <a:latin typeface="+mn-lt"/>
              </a:rPr>
              <a:t>const</a:t>
            </a:r>
            <a:r>
              <a:rPr lang="en-US" dirty="0" smtClean="0">
                <a:latin typeface="+mn-lt"/>
              </a:rPr>
              <a:t> </a:t>
            </a:r>
            <a:r>
              <a:rPr lang="en-US" dirty="0" err="1" smtClean="0">
                <a:latin typeface="+mn-lt"/>
              </a:rPr>
              <a:t>errorHandling</a:t>
            </a:r>
            <a:r>
              <a:rPr lang="en-US" dirty="0" smtClean="0">
                <a:latin typeface="+mn-lt"/>
              </a:rPr>
              <a:t> = (err, </a:t>
            </a:r>
            <a:r>
              <a:rPr lang="en-US" dirty="0" err="1" smtClean="0">
                <a:latin typeface="+mn-lt"/>
              </a:rPr>
              <a:t>req</a:t>
            </a:r>
            <a:r>
              <a:rPr lang="en-US" dirty="0" smtClean="0">
                <a:latin typeface="+mn-lt"/>
              </a:rPr>
              <a:t>, res, next) =&gt; {</a:t>
            </a:r>
          </a:p>
          <a:p>
            <a:pPr marL="285750" indent="-285750">
              <a:lnSpc>
                <a:spcPct val="150000"/>
              </a:lnSpc>
              <a:buFont typeface="Arial" pitchFamily="34" charset="0"/>
              <a:buChar char="•"/>
            </a:pPr>
            <a:r>
              <a:rPr lang="en-US" dirty="0" smtClean="0">
                <a:latin typeface="+mn-lt"/>
              </a:rPr>
              <a:t>  </a:t>
            </a:r>
            <a:r>
              <a:rPr lang="en-US" dirty="0" err="1" smtClean="0">
                <a:latin typeface="+mn-lt"/>
              </a:rPr>
              <a:t>res.status</a:t>
            </a:r>
            <a:r>
              <a:rPr lang="en-US" dirty="0" smtClean="0">
                <a:latin typeface="+mn-lt"/>
              </a:rPr>
              <a:t>(500).</a:t>
            </a:r>
            <a:r>
              <a:rPr lang="en-US" dirty="0" err="1" smtClean="0">
                <a:latin typeface="+mn-lt"/>
              </a:rPr>
              <a:t>json</a:t>
            </a:r>
            <a:r>
              <a:rPr lang="en-US" dirty="0" smtClean="0">
                <a:latin typeface="+mn-lt"/>
              </a:rPr>
              <a:t>({</a:t>
            </a:r>
          </a:p>
          <a:p>
            <a:pPr marL="285750" indent="-285750">
              <a:lnSpc>
                <a:spcPct val="150000"/>
              </a:lnSpc>
              <a:buFont typeface="Arial" pitchFamily="34" charset="0"/>
              <a:buChar char="•"/>
            </a:pPr>
            <a:r>
              <a:rPr lang="en-US" dirty="0" smtClean="0">
                <a:latin typeface="+mn-lt"/>
              </a:rPr>
              <a:t>    </a:t>
            </a:r>
            <a:r>
              <a:rPr lang="en-US" dirty="0" err="1" smtClean="0">
                <a:latin typeface="+mn-lt"/>
              </a:rPr>
              <a:t>msg</a:t>
            </a:r>
            <a:r>
              <a:rPr lang="en-US" dirty="0" smtClean="0">
                <a:latin typeface="+mn-lt"/>
              </a:rPr>
              <a:t>: </a:t>
            </a:r>
            <a:r>
              <a:rPr lang="en-US" dirty="0" err="1" smtClean="0">
                <a:latin typeface="+mn-lt"/>
              </a:rPr>
              <a:t>err.message</a:t>
            </a:r>
            <a:r>
              <a:rPr lang="en-US" dirty="0" smtClean="0">
                <a:latin typeface="+mn-lt"/>
              </a:rPr>
              <a:t>,</a:t>
            </a:r>
          </a:p>
          <a:p>
            <a:pPr marL="285750" indent="-285750">
              <a:lnSpc>
                <a:spcPct val="150000"/>
              </a:lnSpc>
              <a:buFont typeface="Arial" pitchFamily="34" charset="0"/>
              <a:buChar char="•"/>
            </a:pPr>
            <a:r>
              <a:rPr lang="en-US" dirty="0" smtClean="0">
                <a:latin typeface="+mn-lt"/>
              </a:rPr>
              <a:t>    success: false,</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endParaRPr lang="en-US" dirty="0" smtClean="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a:t>
            </a:r>
            <a:r>
              <a:rPr lang="en-US" sz="2800" b="1" dirty="0" err="1" smtClean="0">
                <a:latin typeface="+mj-lt"/>
              </a:rPr>
              <a:t>Asynchoronous</a:t>
            </a:r>
            <a:r>
              <a:rPr lang="en-US" sz="2800" b="1" dirty="0" smtClean="0">
                <a:latin typeface="+mj-lt"/>
              </a:rPr>
              <a:t> Error Handling</a:t>
            </a:r>
            <a:endParaRPr lang="en-US" sz="2800" b="1" dirty="0">
              <a:latin typeface="+mj-lt"/>
            </a:endParaRPr>
          </a:p>
        </p:txBody>
      </p:sp>
    </p:spTree>
    <p:extLst>
      <p:ext uri="{BB962C8B-B14F-4D97-AF65-F5344CB8AC3E}">
        <p14:creationId xmlns:p14="http://schemas.microsoft.com/office/powerpoint/2010/main" val="20117372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smtClean="0">
                <a:latin typeface="+mn-lt"/>
              </a:rPr>
              <a:t>app.get</a:t>
            </a:r>
            <a:r>
              <a:rPr lang="en-US" dirty="0" smtClean="0">
                <a:latin typeface="+mn-lt"/>
              </a:rPr>
              <a:t>("/", </a:t>
            </a:r>
            <a:r>
              <a:rPr lang="en-US" dirty="0" err="1" smtClean="0">
                <a:latin typeface="+mn-lt"/>
              </a:rPr>
              <a:t>async</a:t>
            </a:r>
            <a:r>
              <a:rPr lang="en-US" dirty="0" smtClean="0">
                <a:latin typeface="+mn-lt"/>
              </a:rPr>
              <a:t> (</a:t>
            </a:r>
            <a:r>
              <a:rPr lang="en-US" dirty="0" err="1" smtClean="0">
                <a:latin typeface="+mn-lt"/>
              </a:rPr>
              <a:t>req</a:t>
            </a:r>
            <a:r>
              <a:rPr lang="en-US" dirty="0" smtClean="0">
                <a:latin typeface="+mn-lt"/>
              </a:rPr>
              <a:t>, res, next) =&gt; {</a:t>
            </a:r>
          </a:p>
          <a:p>
            <a:pPr marL="285750" indent="-285750">
              <a:lnSpc>
                <a:spcPct val="150000"/>
              </a:lnSpc>
              <a:buFont typeface="Arial" pitchFamily="34" charset="0"/>
              <a:buChar char="•"/>
            </a:pPr>
            <a:r>
              <a:rPr lang="en-US" dirty="0" smtClean="0">
                <a:latin typeface="+mn-lt"/>
              </a:rPr>
              <a:t>  throw new Error("There is an Error!");</a:t>
            </a:r>
          </a:p>
          <a:p>
            <a:pPr marL="285750" indent="-285750">
              <a:lnSpc>
                <a:spcPct val="150000"/>
              </a:lnSpc>
              <a:buFont typeface="Arial" pitchFamily="34" charset="0"/>
              <a:buChar char="•"/>
            </a:pPr>
            <a:r>
              <a:rPr lang="en-US" dirty="0" smtClean="0">
                <a:latin typeface="+mn-lt"/>
              </a:rPr>
              <a:t>});</a:t>
            </a:r>
          </a:p>
          <a:p>
            <a:pPr marL="285750" indent="-285750">
              <a:lnSpc>
                <a:spcPct val="150000"/>
              </a:lnSpc>
              <a:buFont typeface="Arial" pitchFamily="34" charset="0"/>
              <a:buChar char="•"/>
            </a:pPr>
            <a:r>
              <a:rPr lang="en-US" dirty="0" err="1" smtClean="0">
                <a:latin typeface="+mn-lt"/>
              </a:rPr>
              <a:t>app.use</a:t>
            </a:r>
            <a:r>
              <a:rPr lang="en-US" dirty="0" smtClean="0">
                <a:latin typeface="+mn-lt"/>
              </a:rPr>
              <a:t>(</a:t>
            </a:r>
            <a:r>
              <a:rPr lang="en-US" dirty="0" err="1" smtClean="0">
                <a:latin typeface="+mn-lt"/>
              </a:rPr>
              <a:t>errorHandling</a:t>
            </a:r>
            <a:r>
              <a:rPr lang="en-US" dirty="0" smtClean="0">
                <a:latin typeface="+mn-lt"/>
              </a:rPr>
              <a:t>);</a:t>
            </a:r>
          </a:p>
          <a:p>
            <a:pPr marL="285750" indent="-285750">
              <a:lnSpc>
                <a:spcPct val="150000"/>
              </a:lnSpc>
              <a:buFont typeface="Arial" pitchFamily="34" charset="0"/>
              <a:buChar char="•"/>
            </a:pPr>
            <a:endParaRPr lang="en-US" dirty="0" smtClean="0">
              <a:latin typeface="+mn-lt"/>
            </a:endParaRPr>
          </a:p>
          <a:p>
            <a:pPr marL="285750" indent="-285750">
              <a:lnSpc>
                <a:spcPct val="150000"/>
              </a:lnSpc>
              <a:buFont typeface="Arial" pitchFamily="34" charset="0"/>
              <a:buChar char="•"/>
            </a:pPr>
            <a:r>
              <a:rPr lang="en-US" dirty="0" err="1" smtClean="0">
                <a:latin typeface="+mn-lt"/>
              </a:rPr>
              <a:t>app.listen</a:t>
            </a:r>
            <a:r>
              <a:rPr lang="en-US" dirty="0" smtClean="0">
                <a:latin typeface="+mn-lt"/>
              </a:rPr>
              <a:t>(5000, () =&gt; {</a:t>
            </a:r>
          </a:p>
          <a:p>
            <a:pPr marL="285750" indent="-285750">
              <a:lnSpc>
                <a:spcPct val="150000"/>
              </a:lnSpc>
              <a:buFont typeface="Arial" pitchFamily="34" charset="0"/>
              <a:buChar char="•"/>
            </a:pPr>
            <a:r>
              <a:rPr lang="en-US" dirty="0" smtClean="0">
                <a:latin typeface="+mn-lt"/>
              </a:rPr>
              <a:t>  console.log("Server is running on port: 5000");</a:t>
            </a:r>
          </a:p>
          <a:p>
            <a:pPr marL="285750" indent="-285750">
              <a:lnSpc>
                <a:spcPct val="150000"/>
              </a:lnSpc>
              <a:buFont typeface="Arial" pitchFamily="34" charset="0"/>
              <a:buChar char="•"/>
            </a:pPr>
            <a:r>
              <a:rPr lang="en-US" dirty="0" smtClean="0">
                <a:latin typeface="+mn-lt"/>
              </a:rPr>
              <a:t>}); </a:t>
            </a:r>
          </a:p>
          <a:p>
            <a:pPr marL="285750" indent="-285750">
              <a:lnSpc>
                <a:spcPct val="150000"/>
              </a:lnSpc>
              <a:buFont typeface="Arial" pitchFamily="34" charset="0"/>
              <a:buChar char="•"/>
            </a:pPr>
            <a:endParaRPr lang="en-US" dirty="0" smtClean="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Example</a:t>
            </a:r>
            <a:endParaRPr lang="en-US" sz="2800" b="1" dirty="0">
              <a:latin typeface="+mj-lt"/>
            </a:endParaRPr>
          </a:p>
        </p:txBody>
      </p:sp>
    </p:spTree>
    <p:extLst>
      <p:ext uri="{BB962C8B-B14F-4D97-AF65-F5344CB8AC3E}">
        <p14:creationId xmlns:p14="http://schemas.microsoft.com/office/powerpoint/2010/main" val="20219722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Embedded </a:t>
            </a:r>
            <a:r>
              <a:rPr lang="en-US" dirty="0" err="1" smtClean="0">
                <a:latin typeface="+mn-lt"/>
              </a:rPr>
              <a:t>Javascript</a:t>
            </a:r>
            <a:r>
              <a:rPr lang="en-US" dirty="0" smtClean="0">
                <a:latin typeface="+mn-lt"/>
              </a:rPr>
              <a:t> </a:t>
            </a:r>
            <a:r>
              <a:rPr lang="en-US" dirty="0" err="1" smtClean="0">
                <a:latin typeface="+mn-lt"/>
              </a:rPr>
              <a:t>Templating</a:t>
            </a:r>
            <a:r>
              <a:rPr lang="en-US" dirty="0" smtClean="0">
                <a:latin typeface="+mn-lt"/>
              </a:rPr>
              <a:t> is a </a:t>
            </a:r>
            <a:r>
              <a:rPr lang="en-US" dirty="0" err="1" smtClean="0">
                <a:latin typeface="+mn-lt"/>
              </a:rPr>
              <a:t>templating</a:t>
            </a:r>
            <a:r>
              <a:rPr lang="en-US" dirty="0" smtClean="0">
                <a:latin typeface="+mn-lt"/>
              </a:rPr>
              <a:t> engine used by Node.js. </a:t>
            </a:r>
          </a:p>
          <a:p>
            <a:pPr marL="285750" indent="-285750">
              <a:lnSpc>
                <a:spcPct val="150000"/>
              </a:lnSpc>
              <a:buFont typeface="Arial" pitchFamily="34" charset="0"/>
              <a:buChar char="•"/>
            </a:pPr>
            <a:r>
              <a:rPr lang="en-US" dirty="0" smtClean="0">
                <a:latin typeface="+mn-lt"/>
              </a:rPr>
              <a:t>Template engine helps to create an HTML template with minimal code. </a:t>
            </a:r>
          </a:p>
          <a:p>
            <a:pPr marL="285750" indent="-285750">
              <a:lnSpc>
                <a:spcPct val="150000"/>
              </a:lnSpc>
              <a:buFont typeface="Arial" pitchFamily="34" charset="0"/>
              <a:buChar char="•"/>
            </a:pPr>
            <a:r>
              <a:rPr lang="en-US" dirty="0" smtClean="0">
                <a:latin typeface="+mn-lt"/>
              </a:rPr>
              <a:t>We can inject data into an HTML template on the client side and produce the final HTML. </a:t>
            </a:r>
          </a:p>
          <a:p>
            <a:pPr marL="285750" indent="-285750">
              <a:lnSpc>
                <a:spcPct val="150000"/>
              </a:lnSpc>
              <a:buFont typeface="Arial" pitchFamily="34" charset="0"/>
              <a:buChar char="•"/>
            </a:pPr>
            <a:r>
              <a:rPr lang="en-US" dirty="0" smtClean="0">
                <a:latin typeface="+mn-lt"/>
              </a:rPr>
              <a:t>EJS is a simple </a:t>
            </a:r>
            <a:r>
              <a:rPr lang="en-US" dirty="0" err="1" smtClean="0">
                <a:latin typeface="+mn-lt"/>
              </a:rPr>
              <a:t>templating</a:t>
            </a:r>
            <a:r>
              <a:rPr lang="en-US" dirty="0" smtClean="0">
                <a:latin typeface="+mn-lt"/>
              </a:rPr>
              <a:t> language that is used to generate HTML markup with plain JavaScript. </a:t>
            </a:r>
          </a:p>
          <a:p>
            <a:pPr marL="285750" indent="-285750">
              <a:lnSpc>
                <a:spcPct val="150000"/>
              </a:lnSpc>
              <a:buFont typeface="Arial" pitchFamily="34" charset="0"/>
              <a:buChar char="•"/>
            </a:pPr>
            <a:r>
              <a:rPr lang="en-US" dirty="0" smtClean="0">
                <a:latin typeface="+mn-lt"/>
              </a:rPr>
              <a:t>It also helps to embed JavaScript into HTML pages. To begin with, using EJS as </a:t>
            </a:r>
            <a:r>
              <a:rPr lang="en-US" dirty="0" err="1" smtClean="0">
                <a:latin typeface="+mn-lt"/>
              </a:rPr>
              <a:t>templating</a:t>
            </a:r>
            <a:r>
              <a:rPr lang="en-US" dirty="0" smtClean="0">
                <a:latin typeface="+mn-lt"/>
              </a:rPr>
              <a:t> engine we need to install EJS using the given command.</a:t>
            </a:r>
          </a:p>
          <a:p>
            <a:pPr marL="285750" indent="-285750">
              <a:lnSpc>
                <a:spcPct val="150000"/>
              </a:lnSpc>
              <a:buFont typeface="Arial" pitchFamily="34" charset="0"/>
              <a:buChar char="•"/>
            </a:pPr>
            <a:r>
              <a:rPr lang="en-US" b="1" dirty="0" err="1" smtClean="0">
                <a:solidFill>
                  <a:srgbClr val="FF0000"/>
                </a:solidFill>
                <a:latin typeface="+mn-lt"/>
              </a:rPr>
              <a:t>npm</a:t>
            </a:r>
            <a:r>
              <a:rPr lang="en-US" b="1" dirty="0" smtClean="0">
                <a:solidFill>
                  <a:srgbClr val="FF0000"/>
                </a:solidFill>
                <a:latin typeface="+mn-lt"/>
              </a:rPr>
              <a:t> install </a:t>
            </a:r>
            <a:r>
              <a:rPr lang="en-US" b="1" dirty="0" err="1" smtClean="0">
                <a:solidFill>
                  <a:srgbClr val="FF0000"/>
                </a:solidFill>
                <a:latin typeface="+mn-lt"/>
              </a:rPr>
              <a:t>ejs</a:t>
            </a:r>
            <a:r>
              <a:rPr lang="en-US" b="1" dirty="0" smtClean="0">
                <a:solidFill>
                  <a:srgbClr val="FF0000"/>
                </a:solidFill>
                <a:latin typeface="+mn-lt"/>
              </a:rPr>
              <a:t> –save</a:t>
            </a:r>
          </a:p>
          <a:p>
            <a:pPr marL="285750" indent="-285750">
              <a:lnSpc>
                <a:spcPct val="150000"/>
              </a:lnSpc>
              <a:buFont typeface="Arial" pitchFamily="34" charset="0"/>
              <a:buChar char="•"/>
            </a:pPr>
            <a:r>
              <a:rPr lang="en-US" dirty="0" smtClean="0">
                <a:latin typeface="+mn-lt"/>
              </a:rPr>
              <a:t>We have to set the template engine by following command </a:t>
            </a:r>
          </a:p>
          <a:p>
            <a:pPr marL="285750" indent="-285750">
              <a:lnSpc>
                <a:spcPct val="150000"/>
              </a:lnSpc>
              <a:buFont typeface="Arial" pitchFamily="34" charset="0"/>
              <a:buChar char="•"/>
            </a:pPr>
            <a:r>
              <a:rPr lang="en-US" b="1" dirty="0" err="1" smtClean="0">
                <a:solidFill>
                  <a:srgbClr val="FF0000"/>
                </a:solidFill>
              </a:rPr>
              <a:t>app.set</a:t>
            </a:r>
            <a:r>
              <a:rPr lang="en-US" b="1" dirty="0" smtClean="0">
                <a:solidFill>
                  <a:srgbClr val="FF0000"/>
                </a:solidFill>
              </a:rPr>
              <a:t>('view engine', '</a:t>
            </a:r>
            <a:r>
              <a:rPr lang="en-US" b="1" dirty="0" err="1" smtClean="0">
                <a:solidFill>
                  <a:srgbClr val="FF0000"/>
                </a:solidFill>
              </a:rPr>
              <a:t>ejs</a:t>
            </a:r>
            <a:r>
              <a:rPr lang="en-US" b="1" dirty="0" smtClean="0">
                <a:solidFill>
                  <a:srgbClr val="FF0000"/>
                </a:solidFill>
              </a:rPr>
              <a:t>');</a:t>
            </a:r>
          </a:p>
          <a:p>
            <a:pPr marL="285750" indent="-285750">
              <a:lnSpc>
                <a:spcPct val="150000"/>
              </a:lnSpc>
              <a:buFont typeface="Arial" pitchFamily="34" charset="0"/>
              <a:buChar char="•"/>
            </a:pPr>
            <a:r>
              <a:rPr lang="en-US" dirty="0" smtClean="0">
                <a:latin typeface="+mn-lt"/>
              </a:rPr>
              <a:t>To render </a:t>
            </a:r>
            <a:r>
              <a:rPr lang="en-US" dirty="0" err="1" smtClean="0">
                <a:latin typeface="+mn-lt"/>
              </a:rPr>
              <a:t>ejs</a:t>
            </a:r>
            <a:r>
              <a:rPr lang="en-US" dirty="0" smtClean="0">
                <a:latin typeface="+mn-lt"/>
              </a:rPr>
              <a:t> template we have to call render method on response object.</a:t>
            </a:r>
          </a:p>
          <a:p>
            <a:pPr marL="285750" indent="-285750">
              <a:lnSpc>
                <a:spcPct val="150000"/>
              </a:lnSpc>
              <a:buFont typeface="Arial" pitchFamily="34" charset="0"/>
              <a:buChar char="•"/>
            </a:pPr>
            <a:r>
              <a:rPr lang="en-US" b="1" dirty="0" err="1" smtClean="0">
                <a:solidFill>
                  <a:srgbClr val="FF0000"/>
                </a:solidFill>
                <a:latin typeface="+mn-lt"/>
              </a:rPr>
              <a:t>response.render</a:t>
            </a:r>
            <a:r>
              <a:rPr lang="en-US" b="1" dirty="0" smtClean="0">
                <a:solidFill>
                  <a:srgbClr val="FF0000"/>
                </a:solidFill>
                <a:latin typeface="+mn-lt"/>
              </a:rPr>
              <a:t>(‘</a:t>
            </a:r>
            <a:r>
              <a:rPr lang="en-US" b="1" dirty="0" err="1" smtClean="0">
                <a:solidFill>
                  <a:srgbClr val="FF0000"/>
                </a:solidFill>
                <a:latin typeface="+mn-lt"/>
              </a:rPr>
              <a:t>file_name_without_ejs_extension</a:t>
            </a:r>
            <a:r>
              <a:rPr lang="en-US" b="1" dirty="0" smtClean="0">
                <a:solidFill>
                  <a:srgbClr val="FF0000"/>
                </a:solidFill>
                <a:latin typeface="+mn-lt"/>
              </a:rPr>
              <a:t>’,{ </a:t>
            </a:r>
            <a:r>
              <a:rPr lang="en-US" b="1" dirty="0" err="1" smtClean="0">
                <a:solidFill>
                  <a:srgbClr val="FF0000"/>
                </a:solidFill>
                <a:latin typeface="+mn-lt"/>
              </a:rPr>
              <a:t>json</a:t>
            </a:r>
            <a:r>
              <a:rPr lang="en-US" b="1" dirty="0" smtClean="0">
                <a:solidFill>
                  <a:srgbClr val="FF0000"/>
                </a:solidFill>
                <a:latin typeface="+mn-lt"/>
              </a:rPr>
              <a:t> object to pass data to </a:t>
            </a:r>
            <a:r>
              <a:rPr lang="en-US" b="1" dirty="0" err="1" smtClean="0">
                <a:solidFill>
                  <a:srgbClr val="FF0000"/>
                </a:solidFill>
                <a:latin typeface="+mn-lt"/>
              </a:rPr>
              <a:t>ejs</a:t>
            </a:r>
            <a:r>
              <a:rPr lang="en-US" b="1" dirty="0" smtClean="0">
                <a:solidFill>
                  <a:srgbClr val="FF0000"/>
                </a:solidFill>
                <a:latin typeface="+mn-lt"/>
              </a:rPr>
              <a:t> template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EJS Template</a:t>
            </a:r>
            <a:endParaRPr lang="en-US" sz="2800" b="1" dirty="0">
              <a:latin typeface="+mj-lt"/>
            </a:endParaRPr>
          </a:p>
        </p:txBody>
      </p:sp>
    </p:spTree>
    <p:extLst>
      <p:ext uri="{BB962C8B-B14F-4D97-AF65-F5344CB8AC3E}">
        <p14:creationId xmlns:p14="http://schemas.microsoft.com/office/powerpoint/2010/main" val="38933054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b="1" dirty="0" smtClean="0">
                <a:solidFill>
                  <a:schemeClr val="tx1"/>
                </a:solidFill>
                <a:latin typeface="+mn-lt"/>
              </a:rPr>
              <a:t>Write following code in server.js </a:t>
            </a:r>
          </a:p>
          <a:p>
            <a:pPr marL="285750" indent="-285750">
              <a:lnSpc>
                <a:spcPct val="150000"/>
              </a:lnSpc>
              <a:buFont typeface="Arial" pitchFamily="34" charset="0"/>
              <a:buChar char="•"/>
            </a:pPr>
            <a:r>
              <a:rPr lang="en-US" dirty="0" smtClean="0">
                <a:solidFill>
                  <a:schemeClr val="tx1"/>
                </a:solidFill>
                <a:latin typeface="+mn-lt"/>
              </a:rPr>
              <a:t>let express = require('express');</a:t>
            </a:r>
          </a:p>
          <a:p>
            <a:pPr marL="285750" indent="-285750">
              <a:lnSpc>
                <a:spcPct val="150000"/>
              </a:lnSpc>
              <a:buFont typeface="Arial" pitchFamily="34" charset="0"/>
              <a:buChar char="•"/>
            </a:pPr>
            <a:r>
              <a:rPr lang="en-US" dirty="0" smtClean="0">
                <a:solidFill>
                  <a:schemeClr val="tx1"/>
                </a:solidFill>
                <a:latin typeface="+mn-lt"/>
              </a:rPr>
              <a:t>let app=express(); </a:t>
            </a:r>
          </a:p>
          <a:p>
            <a:pPr marL="285750" indent="-285750">
              <a:lnSpc>
                <a:spcPct val="150000"/>
              </a:lnSpc>
              <a:buFont typeface="Arial" pitchFamily="34" charset="0"/>
              <a:buChar char="•"/>
            </a:pPr>
            <a:r>
              <a:rPr lang="en-US" dirty="0" err="1" smtClean="0">
                <a:solidFill>
                  <a:schemeClr val="tx1"/>
                </a:solidFill>
                <a:latin typeface="+mn-lt"/>
              </a:rPr>
              <a:t>const</a:t>
            </a:r>
            <a:r>
              <a:rPr lang="en-US" dirty="0" smtClean="0">
                <a:solidFill>
                  <a:schemeClr val="tx1"/>
                </a:solidFill>
                <a:latin typeface="+mn-lt"/>
              </a:rPr>
              <a:t> path = require('path'); </a:t>
            </a:r>
          </a:p>
          <a:p>
            <a:pPr marL="285750" indent="-285750">
              <a:lnSpc>
                <a:spcPct val="150000"/>
              </a:lnSpc>
              <a:buFont typeface="Arial" pitchFamily="34" charset="0"/>
              <a:buChar char="•"/>
            </a:pPr>
            <a:r>
              <a:rPr lang="en-US" dirty="0" err="1" smtClean="0">
                <a:solidFill>
                  <a:schemeClr val="tx1"/>
                </a:solidFill>
                <a:latin typeface="+mn-lt"/>
              </a:rPr>
              <a:t>const</a:t>
            </a:r>
            <a:r>
              <a:rPr lang="en-US" dirty="0" smtClean="0">
                <a:solidFill>
                  <a:schemeClr val="tx1"/>
                </a:solidFill>
                <a:latin typeface="+mn-lt"/>
              </a:rPr>
              <a:t> </a:t>
            </a:r>
            <a:r>
              <a:rPr lang="en-US" dirty="0" err="1" smtClean="0">
                <a:solidFill>
                  <a:schemeClr val="tx1"/>
                </a:solidFill>
                <a:latin typeface="+mn-lt"/>
              </a:rPr>
              <a:t>bodyparser</a:t>
            </a:r>
            <a:r>
              <a:rPr lang="en-US" dirty="0" smtClean="0">
                <a:solidFill>
                  <a:schemeClr val="tx1"/>
                </a:solidFill>
                <a:latin typeface="+mn-lt"/>
              </a:rPr>
              <a:t> = require('body-parser');</a:t>
            </a:r>
          </a:p>
          <a:p>
            <a:pPr marL="285750" indent="-285750">
              <a:lnSpc>
                <a:spcPct val="150000"/>
              </a:lnSpc>
              <a:buFont typeface="Arial" pitchFamily="34" charset="0"/>
              <a:buChar char="•"/>
            </a:pPr>
            <a:r>
              <a:rPr lang="en-US" dirty="0" err="1" smtClean="0">
                <a:solidFill>
                  <a:schemeClr val="tx1"/>
                </a:solidFill>
                <a:latin typeface="+mn-lt"/>
              </a:rPr>
              <a:t>app.use</a:t>
            </a:r>
            <a:r>
              <a:rPr lang="en-US" dirty="0" smtClean="0">
                <a:solidFill>
                  <a:schemeClr val="tx1"/>
                </a:solidFill>
                <a:latin typeface="+mn-lt"/>
              </a:rPr>
              <a:t>(</a:t>
            </a:r>
            <a:r>
              <a:rPr lang="en-US" dirty="0" err="1" smtClean="0">
                <a:solidFill>
                  <a:schemeClr val="tx1"/>
                </a:solidFill>
                <a:latin typeface="+mn-lt"/>
              </a:rPr>
              <a:t>bodyparser.urlencoded</a:t>
            </a:r>
            <a:r>
              <a:rPr lang="en-US" dirty="0" smtClean="0">
                <a:solidFill>
                  <a:schemeClr val="tx1"/>
                </a:solidFill>
                <a:latin typeface="+mn-lt"/>
              </a:rPr>
              <a:t>({</a:t>
            </a:r>
            <a:r>
              <a:rPr lang="en-US" dirty="0" err="1" smtClean="0">
                <a:solidFill>
                  <a:schemeClr val="tx1"/>
                </a:solidFill>
                <a:latin typeface="+mn-lt"/>
              </a:rPr>
              <a:t>extended:true</a:t>
            </a:r>
            <a:r>
              <a:rPr lang="en-US" dirty="0" smtClean="0">
                <a:solidFill>
                  <a:schemeClr val="tx1"/>
                </a:solidFill>
                <a:latin typeface="+mn-lt"/>
              </a:rPr>
              <a:t>}));</a:t>
            </a:r>
          </a:p>
          <a:p>
            <a:pPr marL="285750" indent="-285750">
              <a:lnSpc>
                <a:spcPct val="150000"/>
              </a:lnSpc>
              <a:buFont typeface="Arial" pitchFamily="34" charset="0"/>
              <a:buChar char="•"/>
            </a:pPr>
            <a:r>
              <a:rPr lang="en-US" dirty="0" err="1" smtClean="0">
                <a:solidFill>
                  <a:schemeClr val="tx1"/>
                </a:solidFill>
                <a:latin typeface="+mn-lt"/>
              </a:rPr>
              <a:t>app.set</a:t>
            </a:r>
            <a:r>
              <a:rPr lang="en-US" dirty="0" smtClean="0">
                <a:solidFill>
                  <a:schemeClr val="tx1"/>
                </a:solidFill>
                <a:latin typeface="+mn-lt"/>
              </a:rPr>
              <a:t>('view engine','</a:t>
            </a:r>
            <a:r>
              <a:rPr lang="en-US" dirty="0" err="1" smtClean="0">
                <a:solidFill>
                  <a:schemeClr val="tx1"/>
                </a:solidFill>
                <a:latin typeface="+mn-lt"/>
              </a:rPr>
              <a:t>ejs</a:t>
            </a:r>
            <a:r>
              <a:rPr lang="en-US" dirty="0" smtClean="0">
                <a:solidFill>
                  <a:schemeClr val="tx1"/>
                </a:solidFill>
                <a:latin typeface="+mn-lt"/>
              </a:rPr>
              <a:t>');</a:t>
            </a:r>
          </a:p>
          <a:p>
            <a:pPr marL="285750" indent="-285750">
              <a:lnSpc>
                <a:spcPct val="150000"/>
              </a:lnSpc>
              <a:buFont typeface="Arial" pitchFamily="34" charset="0"/>
              <a:buChar char="•"/>
            </a:pPr>
            <a:r>
              <a:rPr lang="en-US" dirty="0" err="1" smtClean="0">
                <a:solidFill>
                  <a:schemeClr val="tx1"/>
                </a:solidFill>
                <a:latin typeface="+mn-lt"/>
              </a:rPr>
              <a:t>app.use</a:t>
            </a:r>
            <a:r>
              <a:rPr lang="en-US" dirty="0" smtClean="0">
                <a:solidFill>
                  <a:schemeClr val="tx1"/>
                </a:solidFill>
                <a:latin typeface="+mn-lt"/>
              </a:rPr>
              <a:t>(</a:t>
            </a:r>
            <a:r>
              <a:rPr lang="en-US" dirty="0" err="1" smtClean="0">
                <a:solidFill>
                  <a:schemeClr val="tx1"/>
                </a:solidFill>
                <a:latin typeface="+mn-lt"/>
              </a:rPr>
              <a:t>express.static</a:t>
            </a:r>
            <a:r>
              <a:rPr lang="en-US" dirty="0" smtClean="0">
                <a:solidFill>
                  <a:schemeClr val="tx1"/>
                </a:solidFill>
                <a:latin typeface="+mn-lt"/>
              </a:rPr>
              <a:t>(</a:t>
            </a:r>
            <a:r>
              <a:rPr lang="en-US" dirty="0" err="1" smtClean="0">
                <a:solidFill>
                  <a:schemeClr val="tx1"/>
                </a:solidFill>
                <a:latin typeface="+mn-lt"/>
              </a:rPr>
              <a:t>path.join</a:t>
            </a:r>
            <a:r>
              <a:rPr lang="en-US" dirty="0" smtClean="0">
                <a:solidFill>
                  <a:schemeClr val="tx1"/>
                </a:solidFill>
                <a:latin typeface="+mn-lt"/>
              </a:rPr>
              <a:t>(__</a:t>
            </a:r>
            <a:r>
              <a:rPr lang="en-US" dirty="0" err="1" smtClean="0">
                <a:solidFill>
                  <a:schemeClr val="tx1"/>
                </a:solidFill>
                <a:latin typeface="+mn-lt"/>
              </a:rPr>
              <a:t>dirname</a:t>
            </a:r>
            <a:r>
              <a:rPr lang="en-US" dirty="0" smtClean="0">
                <a:solidFill>
                  <a:schemeClr val="tx1"/>
                </a:solidFill>
                <a:latin typeface="+mn-lt"/>
              </a:rPr>
              <a:t>, 'views'))); </a:t>
            </a:r>
            <a:r>
              <a:rPr lang="en-US" dirty="0" smtClean="0">
                <a:solidFill>
                  <a:srgbClr val="C00000"/>
                </a:solidFill>
                <a:latin typeface="+mn-lt"/>
              </a:rPr>
              <a:t>//view is the folder name where all of our </a:t>
            </a:r>
            <a:r>
              <a:rPr lang="en-US" dirty="0" err="1" smtClean="0">
                <a:solidFill>
                  <a:srgbClr val="C00000"/>
                </a:solidFill>
                <a:latin typeface="+mn-lt"/>
              </a:rPr>
              <a:t>ejs</a:t>
            </a:r>
            <a:r>
              <a:rPr lang="en-US" dirty="0" smtClean="0">
                <a:solidFill>
                  <a:srgbClr val="C00000"/>
                </a:solidFill>
                <a:latin typeface="+mn-lt"/>
              </a:rPr>
              <a:t> file will be stored. We have to create it parallel to server.js file</a:t>
            </a:r>
          </a:p>
          <a:p>
            <a:pPr marL="285750" indent="-285750">
              <a:lnSpc>
                <a:spcPct val="150000"/>
              </a:lnSpc>
              <a:buFont typeface="Arial" pitchFamily="34" charset="0"/>
              <a:buChar char="•"/>
            </a:pP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EJS Template Example-p1</a:t>
            </a:r>
            <a:endParaRPr lang="en-US" sz="2800" b="1" dirty="0">
              <a:latin typeface="+mj-lt"/>
            </a:endParaRPr>
          </a:p>
        </p:txBody>
      </p:sp>
    </p:spTree>
    <p:extLst>
      <p:ext uri="{BB962C8B-B14F-4D97-AF65-F5344CB8AC3E}">
        <p14:creationId xmlns:p14="http://schemas.microsoft.com/office/powerpoint/2010/main" val="8497215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smtClean="0">
                <a:solidFill>
                  <a:schemeClr val="tx1"/>
                </a:solidFill>
                <a:latin typeface="+mn-lt"/>
              </a:rPr>
              <a:t>app.get</a:t>
            </a:r>
            <a:r>
              <a:rPr lang="en-US" dirty="0" smtClean="0">
                <a:solidFill>
                  <a:schemeClr val="tx1"/>
                </a:solidFill>
                <a:latin typeface="+mn-lt"/>
              </a:rPr>
              <a:t>('/</a:t>
            </a:r>
            <a:r>
              <a:rPr lang="en-US" dirty="0" err="1" smtClean="0">
                <a:solidFill>
                  <a:schemeClr val="tx1"/>
                </a:solidFill>
                <a:latin typeface="+mn-lt"/>
              </a:rPr>
              <a:t>signup',function</a:t>
            </a:r>
            <a:r>
              <a:rPr lang="en-US" dirty="0" smtClean="0">
                <a:solidFill>
                  <a:schemeClr val="tx1"/>
                </a:solidFill>
                <a:latin typeface="+mn-lt"/>
              </a:rPr>
              <a:t>(</a:t>
            </a:r>
            <a:r>
              <a:rPr lang="en-US" dirty="0" err="1" smtClean="0">
                <a:solidFill>
                  <a:schemeClr val="tx1"/>
                </a:solidFill>
                <a:latin typeface="+mn-lt"/>
              </a:rPr>
              <a:t>req,res</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res.render</a:t>
            </a:r>
            <a:r>
              <a:rPr lang="en-US" dirty="0" smtClean="0">
                <a:solidFill>
                  <a:schemeClr val="tx1"/>
                </a:solidFill>
                <a:latin typeface="+mn-lt"/>
              </a:rPr>
              <a:t>(‘login'); // save </a:t>
            </a:r>
            <a:r>
              <a:rPr lang="en-US" dirty="0" err="1" smtClean="0">
                <a:solidFill>
                  <a:schemeClr val="tx1"/>
                </a:solidFill>
                <a:latin typeface="+mn-lt"/>
              </a:rPr>
              <a:t>login.ejs</a:t>
            </a:r>
            <a:r>
              <a:rPr lang="en-US" dirty="0" smtClean="0">
                <a:solidFill>
                  <a:schemeClr val="tx1"/>
                </a:solidFill>
                <a:latin typeface="+mn-lt"/>
              </a:rPr>
              <a:t> in view folder </a:t>
            </a:r>
          </a:p>
          <a:p>
            <a:pPr marL="285750" indent="-285750">
              <a:lnSpc>
                <a:spcPct val="150000"/>
              </a:lnSpc>
              <a:buFont typeface="Arial" pitchFamily="34" charset="0"/>
              <a:buChar char="•"/>
            </a:pPr>
            <a:r>
              <a:rPr lang="en-US" dirty="0" smtClean="0">
                <a:solidFill>
                  <a:schemeClr val="tx1"/>
                </a:solidFill>
                <a:latin typeface="+mn-lt"/>
              </a:rPr>
              <a:t>}); </a:t>
            </a:r>
          </a:p>
          <a:p>
            <a:pPr marL="285750" indent="-285750">
              <a:lnSpc>
                <a:spcPct val="150000"/>
              </a:lnSpc>
              <a:buFont typeface="Arial" pitchFamily="34" charset="0"/>
              <a:buChar char="•"/>
            </a:pPr>
            <a:r>
              <a:rPr lang="en-US" dirty="0" err="1" smtClean="0">
                <a:solidFill>
                  <a:schemeClr val="tx1"/>
                </a:solidFill>
                <a:latin typeface="+mn-lt"/>
              </a:rPr>
              <a:t>app.listen</a:t>
            </a:r>
            <a:r>
              <a:rPr lang="en-US" dirty="0" smtClean="0">
                <a:solidFill>
                  <a:schemeClr val="tx1"/>
                </a:solidFill>
                <a:latin typeface="+mn-lt"/>
              </a:rPr>
              <a:t>(8080);</a:t>
            </a:r>
          </a:p>
          <a:p>
            <a:pPr marL="285750" indent="-285750">
              <a:lnSpc>
                <a:spcPct val="150000"/>
              </a:lnSpc>
              <a:buFont typeface="Arial" pitchFamily="34" charset="0"/>
              <a:buChar char="•"/>
            </a:pPr>
            <a:r>
              <a:rPr lang="en-US" b="1" dirty="0" err="1" smtClean="0">
                <a:solidFill>
                  <a:srgbClr val="FF0000"/>
                </a:solidFill>
                <a:latin typeface="+mn-lt"/>
              </a:rPr>
              <a:t>Login.ejs</a:t>
            </a:r>
            <a:endParaRPr lang="en-US" b="1" dirty="0" smtClean="0">
              <a:solidFill>
                <a:srgbClr val="FF0000"/>
              </a:solidFill>
              <a:latin typeface="+mn-lt"/>
            </a:endParaRPr>
          </a:p>
          <a:p>
            <a:pPr marL="285750" indent="-285750">
              <a:lnSpc>
                <a:spcPct val="150000"/>
              </a:lnSpc>
              <a:buFont typeface="Arial" pitchFamily="34" charset="0"/>
              <a:buChar char="•"/>
            </a:pPr>
            <a:r>
              <a:rPr lang="en-US" dirty="0" smtClean="0">
                <a:solidFill>
                  <a:schemeClr val="tx1"/>
                </a:solidFill>
                <a:latin typeface="+mn-lt"/>
              </a:rPr>
              <a:t>&lt;html&gt;</a:t>
            </a:r>
          </a:p>
          <a:p>
            <a:pPr marL="285750" indent="-285750">
              <a:lnSpc>
                <a:spcPct val="150000"/>
              </a:lnSpc>
              <a:buFont typeface="Arial" pitchFamily="34" charset="0"/>
              <a:buChar char="•"/>
            </a:pPr>
            <a:r>
              <a:rPr lang="en-US" dirty="0" smtClean="0">
                <a:solidFill>
                  <a:schemeClr val="tx1"/>
                </a:solidFill>
                <a:latin typeface="+mn-lt"/>
              </a:rPr>
              <a:t>    &lt;body&gt;</a:t>
            </a:r>
          </a:p>
          <a:p>
            <a:pPr marL="285750" indent="-285750">
              <a:lnSpc>
                <a:spcPct val="150000"/>
              </a:lnSpc>
              <a:buFont typeface="Arial" pitchFamily="34" charset="0"/>
              <a:buChar char="•"/>
            </a:pPr>
            <a:r>
              <a:rPr lang="en-US" dirty="0" smtClean="0">
                <a:solidFill>
                  <a:schemeClr val="tx1"/>
                </a:solidFill>
                <a:latin typeface="+mn-lt"/>
              </a:rPr>
              <a:t>        &lt;form action="</a:t>
            </a:r>
            <a:r>
              <a:rPr lang="en-US" dirty="0" err="1" smtClean="0">
                <a:solidFill>
                  <a:schemeClr val="tx1"/>
                </a:solidFill>
                <a:latin typeface="+mn-lt"/>
              </a:rPr>
              <a:t>signup_submit</a:t>
            </a:r>
            <a:r>
              <a:rPr lang="en-US" dirty="0" smtClean="0">
                <a:solidFill>
                  <a:schemeClr val="tx1"/>
                </a:solidFill>
                <a:latin typeface="+mn-lt"/>
              </a:rPr>
              <a:t>" method="post"&gt;</a:t>
            </a:r>
          </a:p>
          <a:p>
            <a:pPr marL="285750" indent="-285750">
              <a:lnSpc>
                <a:spcPct val="150000"/>
              </a:lnSpc>
              <a:buFont typeface="Arial" pitchFamily="34" charset="0"/>
              <a:buChar char="•"/>
            </a:pPr>
            <a:r>
              <a:rPr lang="en-US" dirty="0" smtClean="0">
                <a:solidFill>
                  <a:schemeClr val="tx1"/>
                </a:solidFill>
                <a:latin typeface="+mn-lt"/>
              </a:rPr>
              <a:t>            &lt;table align="center" </a:t>
            </a:r>
            <a:r>
              <a:rPr lang="en-US" dirty="0" err="1" smtClean="0">
                <a:solidFill>
                  <a:schemeClr val="tx1"/>
                </a:solidFill>
                <a:latin typeface="+mn-lt"/>
              </a:rPr>
              <a:t>cellspacing</a:t>
            </a:r>
            <a:r>
              <a:rPr lang="en-US" dirty="0" smtClean="0">
                <a:solidFill>
                  <a:schemeClr val="tx1"/>
                </a:solidFill>
                <a:latin typeface="+mn-lt"/>
              </a:rPr>
              <a:t>="5"&gt;                 </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&lt;td&gt;Email&lt;/td&gt;</a:t>
            </a:r>
          </a:p>
          <a:p>
            <a:pPr marL="285750" indent="-285750">
              <a:lnSpc>
                <a:spcPct val="150000"/>
              </a:lnSpc>
              <a:buFont typeface="Arial" pitchFamily="34" charset="0"/>
              <a:buChar char="•"/>
            </a:pPr>
            <a:r>
              <a:rPr lang="en-US" dirty="0" smtClean="0">
                <a:solidFill>
                  <a:schemeClr val="tx1"/>
                </a:solidFill>
                <a:latin typeface="+mn-lt"/>
              </a:rPr>
              <a:t>                    &lt;td&gt;&lt;input type="email" name="email"/&gt;&lt;/td&gt;</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endParaRPr lang="en-US" dirty="0" smtClean="0">
              <a:solidFill>
                <a:srgbClr val="C00000"/>
              </a:solidFill>
              <a:latin typeface="+mn-lt"/>
            </a:endParaRPr>
          </a:p>
          <a:p>
            <a:pPr marL="285750" indent="-285750">
              <a:lnSpc>
                <a:spcPct val="150000"/>
              </a:lnSpc>
              <a:buFont typeface="Arial" pitchFamily="34" charset="0"/>
              <a:buChar char="•"/>
            </a:pP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Example Continue-p2</a:t>
            </a:r>
            <a:endParaRPr lang="en-US" sz="2800" b="1" dirty="0">
              <a:latin typeface="+mj-lt"/>
            </a:endParaRPr>
          </a:p>
        </p:txBody>
      </p:sp>
    </p:spTree>
    <p:extLst>
      <p:ext uri="{BB962C8B-B14F-4D97-AF65-F5344CB8AC3E}">
        <p14:creationId xmlns:p14="http://schemas.microsoft.com/office/powerpoint/2010/main" val="26397746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&lt;td&gt;Password&lt;/td&gt;</a:t>
            </a:r>
          </a:p>
          <a:p>
            <a:pPr marL="285750" indent="-285750">
              <a:lnSpc>
                <a:spcPct val="150000"/>
              </a:lnSpc>
              <a:buFont typeface="Arial" pitchFamily="34" charset="0"/>
              <a:buChar char="•"/>
            </a:pPr>
            <a:r>
              <a:rPr lang="en-US" dirty="0" smtClean="0">
                <a:solidFill>
                  <a:schemeClr val="tx1"/>
                </a:solidFill>
                <a:latin typeface="+mn-lt"/>
              </a:rPr>
              <a:t>                    &lt;td&gt;&lt;input type="password" name="pass"/&gt;&lt;/td&gt;</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                </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&lt;td </a:t>
            </a:r>
            <a:r>
              <a:rPr lang="en-US" dirty="0" err="1" smtClean="0">
                <a:solidFill>
                  <a:schemeClr val="tx1"/>
                </a:solidFill>
                <a:latin typeface="+mn-lt"/>
              </a:rPr>
              <a:t>colspan</a:t>
            </a:r>
            <a:r>
              <a:rPr lang="en-US" dirty="0" smtClean="0">
                <a:solidFill>
                  <a:schemeClr val="tx1"/>
                </a:solidFill>
                <a:latin typeface="+mn-lt"/>
              </a:rPr>
              <a:t>="2"&gt;</a:t>
            </a:r>
          </a:p>
          <a:p>
            <a:pPr marL="285750" indent="-285750">
              <a:lnSpc>
                <a:spcPct val="150000"/>
              </a:lnSpc>
              <a:buFont typeface="Arial" pitchFamily="34" charset="0"/>
              <a:buChar char="•"/>
            </a:pPr>
            <a:r>
              <a:rPr lang="en-US" dirty="0" smtClean="0">
                <a:solidFill>
                  <a:schemeClr val="tx1"/>
                </a:solidFill>
                <a:latin typeface="+mn-lt"/>
              </a:rPr>
              <a:t>                        &lt;input type="submit" value="Login"/&gt;</a:t>
            </a:r>
          </a:p>
          <a:p>
            <a:pPr marL="285750" indent="-285750">
              <a:lnSpc>
                <a:spcPct val="150000"/>
              </a:lnSpc>
              <a:buFont typeface="Arial" pitchFamily="34" charset="0"/>
              <a:buChar char="•"/>
            </a:pPr>
            <a:r>
              <a:rPr lang="en-US" dirty="0" smtClean="0">
                <a:solidFill>
                  <a:schemeClr val="tx1"/>
                </a:solidFill>
                <a:latin typeface="+mn-lt"/>
              </a:rPr>
              <a:t>                    &lt;/td&gt;</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&lt;/table&gt;</a:t>
            </a:r>
          </a:p>
          <a:p>
            <a:pPr marL="285750" indent="-285750">
              <a:lnSpc>
                <a:spcPct val="150000"/>
              </a:lnSpc>
              <a:buFont typeface="Arial" pitchFamily="34" charset="0"/>
              <a:buChar char="•"/>
            </a:pPr>
            <a:r>
              <a:rPr lang="en-US" dirty="0" smtClean="0">
                <a:solidFill>
                  <a:schemeClr val="tx1"/>
                </a:solidFill>
                <a:latin typeface="+mn-lt"/>
              </a:rPr>
              <a:t>            &lt;/form&gt;</a:t>
            </a:r>
          </a:p>
          <a:p>
            <a:pPr marL="285750" indent="-285750">
              <a:lnSpc>
                <a:spcPct val="150000"/>
              </a:lnSpc>
              <a:buFont typeface="Arial" pitchFamily="34" charset="0"/>
              <a:buChar char="•"/>
            </a:pPr>
            <a:r>
              <a:rPr lang="en-US" dirty="0" smtClean="0">
                <a:solidFill>
                  <a:schemeClr val="tx1"/>
                </a:solidFill>
                <a:latin typeface="+mn-lt"/>
              </a:rPr>
              <a:t>    &lt;/body&gt;</a:t>
            </a:r>
          </a:p>
          <a:p>
            <a:pPr marL="285750" indent="-285750">
              <a:lnSpc>
                <a:spcPct val="150000"/>
              </a:lnSpc>
              <a:buFont typeface="Arial" pitchFamily="34" charset="0"/>
              <a:buChar char="•"/>
            </a:pPr>
            <a:r>
              <a:rPr lang="en-US" dirty="0" smtClean="0">
                <a:solidFill>
                  <a:schemeClr val="tx1"/>
                </a:solidFill>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Example Continue-p3</a:t>
            </a:r>
            <a:endParaRPr lang="en-US" sz="2800" b="1" dirty="0">
              <a:latin typeface="+mj-lt"/>
            </a:endParaRPr>
          </a:p>
        </p:txBody>
      </p:sp>
    </p:spTree>
    <p:extLst>
      <p:ext uri="{BB962C8B-B14F-4D97-AF65-F5344CB8AC3E}">
        <p14:creationId xmlns:p14="http://schemas.microsoft.com/office/powerpoint/2010/main" val="23745387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&lt;td&gt;Password&lt;/td&gt;</a:t>
            </a:r>
          </a:p>
          <a:p>
            <a:pPr marL="285750" indent="-285750">
              <a:lnSpc>
                <a:spcPct val="150000"/>
              </a:lnSpc>
              <a:buFont typeface="Arial" pitchFamily="34" charset="0"/>
              <a:buChar char="•"/>
            </a:pPr>
            <a:r>
              <a:rPr lang="en-US" dirty="0" smtClean="0">
                <a:solidFill>
                  <a:schemeClr val="tx1"/>
                </a:solidFill>
                <a:latin typeface="+mn-lt"/>
              </a:rPr>
              <a:t>                    &lt;td&gt;&lt;input type="password" name="pass"/&gt;&lt;/td&gt;</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                </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&lt;td </a:t>
            </a:r>
            <a:r>
              <a:rPr lang="en-US" dirty="0" err="1" smtClean="0">
                <a:solidFill>
                  <a:schemeClr val="tx1"/>
                </a:solidFill>
                <a:latin typeface="+mn-lt"/>
              </a:rPr>
              <a:t>colspan</a:t>
            </a:r>
            <a:r>
              <a:rPr lang="en-US" dirty="0" smtClean="0">
                <a:solidFill>
                  <a:schemeClr val="tx1"/>
                </a:solidFill>
                <a:latin typeface="+mn-lt"/>
              </a:rPr>
              <a:t>="2"&gt;</a:t>
            </a:r>
          </a:p>
          <a:p>
            <a:pPr marL="285750" indent="-285750">
              <a:lnSpc>
                <a:spcPct val="150000"/>
              </a:lnSpc>
              <a:buFont typeface="Arial" pitchFamily="34" charset="0"/>
              <a:buChar char="•"/>
            </a:pPr>
            <a:r>
              <a:rPr lang="en-US" dirty="0" smtClean="0">
                <a:solidFill>
                  <a:schemeClr val="tx1"/>
                </a:solidFill>
                <a:latin typeface="+mn-lt"/>
              </a:rPr>
              <a:t>                        &lt;input type="submit" value="Login"/&gt;</a:t>
            </a:r>
          </a:p>
          <a:p>
            <a:pPr marL="285750" indent="-285750">
              <a:lnSpc>
                <a:spcPct val="150000"/>
              </a:lnSpc>
              <a:buFont typeface="Arial" pitchFamily="34" charset="0"/>
              <a:buChar char="•"/>
            </a:pPr>
            <a:r>
              <a:rPr lang="en-US" dirty="0" smtClean="0">
                <a:solidFill>
                  <a:schemeClr val="tx1"/>
                </a:solidFill>
                <a:latin typeface="+mn-lt"/>
              </a:rPr>
              <a:t>                    &lt;/td&gt;</a:t>
            </a:r>
          </a:p>
          <a:p>
            <a:pPr marL="285750" indent="-285750">
              <a:lnSpc>
                <a:spcPct val="150000"/>
              </a:lnSpc>
              <a:buFont typeface="Arial" pitchFamily="34" charset="0"/>
              <a:buChar char="•"/>
            </a:pPr>
            <a:r>
              <a:rPr lang="en-US" dirty="0" smtClean="0">
                <a:solidFill>
                  <a:schemeClr val="tx1"/>
                </a:solidFill>
                <a:latin typeface="+mn-lt"/>
              </a:rPr>
              <a:t>                &lt;/</a:t>
            </a:r>
            <a:r>
              <a:rPr lang="en-US" dirty="0" err="1" smtClean="0">
                <a:solidFill>
                  <a:schemeClr val="tx1"/>
                </a:solidFill>
                <a:latin typeface="+mn-lt"/>
              </a:rPr>
              <a:t>tr</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&lt;/table&gt;</a:t>
            </a:r>
          </a:p>
          <a:p>
            <a:pPr marL="285750" indent="-285750">
              <a:lnSpc>
                <a:spcPct val="150000"/>
              </a:lnSpc>
              <a:buFont typeface="Arial" pitchFamily="34" charset="0"/>
              <a:buChar char="•"/>
            </a:pPr>
            <a:r>
              <a:rPr lang="en-US" dirty="0" smtClean="0">
                <a:solidFill>
                  <a:schemeClr val="tx1"/>
                </a:solidFill>
                <a:latin typeface="+mn-lt"/>
              </a:rPr>
              <a:t>            &lt;/form&gt;</a:t>
            </a:r>
          </a:p>
          <a:p>
            <a:pPr marL="285750" indent="-285750">
              <a:lnSpc>
                <a:spcPct val="150000"/>
              </a:lnSpc>
              <a:buFont typeface="Arial" pitchFamily="34" charset="0"/>
              <a:buChar char="•"/>
            </a:pPr>
            <a:r>
              <a:rPr lang="en-US" dirty="0" smtClean="0">
                <a:solidFill>
                  <a:schemeClr val="tx1"/>
                </a:solidFill>
                <a:latin typeface="+mn-lt"/>
              </a:rPr>
              <a:t>    &lt;/body&gt;</a:t>
            </a:r>
          </a:p>
          <a:p>
            <a:pPr marL="285750" indent="-285750">
              <a:lnSpc>
                <a:spcPct val="150000"/>
              </a:lnSpc>
              <a:buFont typeface="Arial" pitchFamily="34" charset="0"/>
              <a:buChar char="•"/>
            </a:pPr>
            <a:r>
              <a:rPr lang="en-US" dirty="0" smtClean="0">
                <a:solidFill>
                  <a:schemeClr val="tx1"/>
                </a:solidFill>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Example Continue-p3</a:t>
            </a:r>
            <a:endParaRPr lang="en-US" sz="2800" b="1" dirty="0">
              <a:latin typeface="+mj-lt"/>
            </a:endParaRPr>
          </a:p>
        </p:txBody>
      </p:sp>
    </p:spTree>
    <p:extLst>
      <p:ext uri="{BB962C8B-B14F-4D97-AF65-F5344CB8AC3E}">
        <p14:creationId xmlns:p14="http://schemas.microsoft.com/office/powerpoint/2010/main" val="14251256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&lt;% '</a:t>
            </a:r>
            <a:r>
              <a:rPr lang="en-US" dirty="0" err="1" smtClean="0">
                <a:solidFill>
                  <a:schemeClr val="tx1"/>
                </a:solidFill>
                <a:latin typeface="+mn-lt"/>
              </a:rPr>
              <a:t>Scriptlet</a:t>
            </a:r>
            <a:r>
              <a:rPr lang="en-US" dirty="0" smtClean="0">
                <a:solidFill>
                  <a:schemeClr val="tx1"/>
                </a:solidFill>
                <a:latin typeface="+mn-lt"/>
              </a:rPr>
              <a:t>' tag, for control-flow, no output</a:t>
            </a:r>
          </a:p>
          <a:p>
            <a:pPr marL="285750" indent="-285750">
              <a:lnSpc>
                <a:spcPct val="150000"/>
              </a:lnSpc>
              <a:buFont typeface="Arial" pitchFamily="34" charset="0"/>
              <a:buChar char="•"/>
            </a:pPr>
            <a:r>
              <a:rPr lang="en-US" dirty="0" smtClean="0">
                <a:solidFill>
                  <a:schemeClr val="tx1"/>
                </a:solidFill>
                <a:latin typeface="+mn-lt"/>
              </a:rPr>
              <a:t>&lt;%_ ‘Whitespace Slurping’ </a:t>
            </a:r>
            <a:r>
              <a:rPr lang="en-US" dirty="0" err="1" smtClean="0">
                <a:solidFill>
                  <a:schemeClr val="tx1"/>
                </a:solidFill>
                <a:latin typeface="+mn-lt"/>
              </a:rPr>
              <a:t>Scriptlet</a:t>
            </a:r>
            <a:r>
              <a:rPr lang="en-US" dirty="0" smtClean="0">
                <a:solidFill>
                  <a:schemeClr val="tx1"/>
                </a:solidFill>
                <a:latin typeface="+mn-lt"/>
              </a:rPr>
              <a:t> tag, strips all whitespace before it</a:t>
            </a:r>
          </a:p>
          <a:p>
            <a:pPr marL="285750" indent="-285750">
              <a:lnSpc>
                <a:spcPct val="150000"/>
              </a:lnSpc>
              <a:buFont typeface="Arial" pitchFamily="34" charset="0"/>
              <a:buChar char="•"/>
            </a:pPr>
            <a:r>
              <a:rPr lang="en-US" dirty="0" smtClean="0">
                <a:solidFill>
                  <a:schemeClr val="tx1"/>
                </a:solidFill>
                <a:latin typeface="+mn-lt"/>
              </a:rPr>
              <a:t>&lt;%= Outputs the value into the template (HTML escaped)</a:t>
            </a:r>
          </a:p>
          <a:p>
            <a:pPr marL="285750" indent="-285750">
              <a:lnSpc>
                <a:spcPct val="150000"/>
              </a:lnSpc>
              <a:buFont typeface="Arial" pitchFamily="34" charset="0"/>
              <a:buChar char="•"/>
            </a:pPr>
            <a:r>
              <a:rPr lang="en-US" dirty="0" smtClean="0">
                <a:solidFill>
                  <a:schemeClr val="tx1"/>
                </a:solidFill>
                <a:latin typeface="+mn-lt"/>
              </a:rPr>
              <a:t>&lt;%- Outputs the </a:t>
            </a:r>
            <a:r>
              <a:rPr lang="en-US" dirty="0" err="1" smtClean="0">
                <a:solidFill>
                  <a:schemeClr val="tx1"/>
                </a:solidFill>
                <a:latin typeface="+mn-lt"/>
              </a:rPr>
              <a:t>unescaped</a:t>
            </a:r>
            <a:r>
              <a:rPr lang="en-US" dirty="0" smtClean="0">
                <a:solidFill>
                  <a:schemeClr val="tx1"/>
                </a:solidFill>
                <a:latin typeface="+mn-lt"/>
              </a:rPr>
              <a:t> value into the template</a:t>
            </a:r>
          </a:p>
          <a:p>
            <a:pPr marL="285750" indent="-285750">
              <a:lnSpc>
                <a:spcPct val="150000"/>
              </a:lnSpc>
              <a:buFont typeface="Arial" pitchFamily="34" charset="0"/>
              <a:buChar char="•"/>
            </a:pPr>
            <a:r>
              <a:rPr lang="en-US" dirty="0" smtClean="0">
                <a:solidFill>
                  <a:schemeClr val="tx1"/>
                </a:solidFill>
                <a:latin typeface="+mn-lt"/>
              </a:rPr>
              <a:t>&lt;%# Comment tag, no execution, no output</a:t>
            </a:r>
          </a:p>
          <a:p>
            <a:pPr marL="285750" indent="-285750">
              <a:lnSpc>
                <a:spcPct val="150000"/>
              </a:lnSpc>
              <a:buFont typeface="Arial" pitchFamily="34" charset="0"/>
              <a:buChar char="•"/>
            </a:pPr>
            <a:r>
              <a:rPr lang="en-US" dirty="0" smtClean="0">
                <a:solidFill>
                  <a:schemeClr val="tx1"/>
                </a:solidFill>
                <a:latin typeface="+mn-lt"/>
              </a:rPr>
              <a:t>&lt;%% Outputs a literal '&lt;%'</a:t>
            </a:r>
          </a:p>
          <a:p>
            <a:pPr marL="285750" indent="-285750">
              <a:lnSpc>
                <a:spcPct val="150000"/>
              </a:lnSpc>
              <a:buFont typeface="Arial" pitchFamily="34" charset="0"/>
              <a:buChar char="•"/>
            </a:pPr>
            <a:r>
              <a:rPr lang="en-US" dirty="0" smtClean="0">
                <a:solidFill>
                  <a:schemeClr val="tx1"/>
                </a:solidFill>
                <a:latin typeface="+mn-lt"/>
              </a:rPr>
              <a:t>%&gt; Plain ending tag</a:t>
            </a:r>
          </a:p>
          <a:p>
            <a:pPr marL="285750" indent="-285750">
              <a:lnSpc>
                <a:spcPct val="150000"/>
              </a:lnSpc>
              <a:buFont typeface="Arial" pitchFamily="34" charset="0"/>
              <a:buChar char="•"/>
            </a:pPr>
            <a:r>
              <a:rPr lang="en-US" dirty="0" smtClean="0">
                <a:solidFill>
                  <a:schemeClr val="tx1"/>
                </a:solidFill>
                <a:latin typeface="+mn-lt"/>
              </a:rPr>
              <a:t>-%&gt; Trim-mode ('newline slurp') tag, trims following newline</a:t>
            </a:r>
          </a:p>
          <a:p>
            <a:pPr marL="285750" indent="-285750">
              <a:lnSpc>
                <a:spcPct val="150000"/>
              </a:lnSpc>
              <a:buFont typeface="Arial" pitchFamily="34" charset="0"/>
              <a:buChar char="•"/>
            </a:pPr>
            <a:r>
              <a:rPr lang="en-US" dirty="0" smtClean="0">
                <a:solidFill>
                  <a:schemeClr val="tx1"/>
                </a:solidFill>
                <a:latin typeface="+mn-lt"/>
              </a:rPr>
              <a:t>_%&gt; ‘Whitespace Slurping’ ending tag, removes all whitespace after it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EJS Scripting Tags </a:t>
            </a:r>
            <a:endParaRPr lang="en-US" sz="2800" b="1" dirty="0">
              <a:latin typeface="+mj-lt"/>
            </a:endParaRPr>
          </a:p>
        </p:txBody>
      </p:sp>
    </p:spTree>
    <p:extLst>
      <p:ext uri="{BB962C8B-B14F-4D97-AF65-F5344CB8AC3E}">
        <p14:creationId xmlns:p14="http://schemas.microsoft.com/office/powerpoint/2010/main" val="13716572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app.get</a:t>
            </a:r>
            <a:r>
              <a:rPr lang="en-US" dirty="0" smtClean="0">
                <a:solidFill>
                  <a:schemeClr val="tx1"/>
                </a:solidFill>
                <a:latin typeface="+mn-lt"/>
              </a:rPr>
              <a:t>(‘/data_to_</a:t>
            </a:r>
            <a:r>
              <a:rPr lang="en-US" dirty="0" err="1" smtClean="0">
                <a:solidFill>
                  <a:schemeClr val="tx1"/>
                </a:solidFill>
                <a:latin typeface="+mn-lt"/>
              </a:rPr>
              <a:t>ejs</a:t>
            </a:r>
            <a:r>
              <a:rPr lang="en-US" dirty="0" smtClean="0">
                <a:solidFill>
                  <a:schemeClr val="tx1"/>
                </a:solidFill>
                <a:latin typeface="+mn-lt"/>
              </a:rPr>
              <a:t>’,function(</a:t>
            </a:r>
            <a:r>
              <a:rPr lang="en-US" dirty="0" err="1" smtClean="0">
                <a:solidFill>
                  <a:schemeClr val="tx1"/>
                </a:solidFill>
                <a:latin typeface="+mn-lt"/>
              </a:rPr>
              <a:t>req,res</a:t>
            </a: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res.render</a:t>
            </a:r>
            <a:r>
              <a:rPr lang="en-US" dirty="0" smtClean="0">
                <a:solidFill>
                  <a:schemeClr val="tx1"/>
                </a:solidFill>
                <a:latin typeface="+mn-lt"/>
              </a:rPr>
              <a:t>(‘message’,{</a:t>
            </a:r>
            <a:r>
              <a:rPr lang="en-US" dirty="0" err="1" smtClean="0">
                <a:solidFill>
                  <a:srgbClr val="FF0000"/>
                </a:solidFill>
                <a:latin typeface="+mn-lt"/>
              </a:rPr>
              <a:t>msg</a:t>
            </a:r>
            <a:r>
              <a:rPr lang="en-US" dirty="0" smtClean="0">
                <a:solidFill>
                  <a:schemeClr val="tx1"/>
                </a:solidFill>
                <a:latin typeface="+mn-lt"/>
              </a:rPr>
              <a:t>:”hello this message is came through variable in </a:t>
            </a:r>
            <a:r>
              <a:rPr lang="en-US" dirty="0" err="1" smtClean="0">
                <a:solidFill>
                  <a:schemeClr val="tx1"/>
                </a:solidFill>
                <a:latin typeface="+mn-lt"/>
              </a:rPr>
              <a:t>ejs</a:t>
            </a:r>
            <a:r>
              <a:rPr lang="en-US" dirty="0" smtClean="0">
                <a:solidFill>
                  <a:schemeClr val="tx1"/>
                </a:solidFill>
                <a:latin typeface="+mn-lt"/>
              </a:rPr>
              <a:t>’});</a:t>
            </a:r>
            <a:endParaRPr lang="en-US" dirty="0">
              <a:solidFill>
                <a:schemeClr val="tx1"/>
              </a:solidFill>
              <a:latin typeface="+mn-lt"/>
            </a:endParaRPr>
          </a:p>
          <a:p>
            <a:pPr marL="285750" indent="-285750">
              <a:lnSpc>
                <a:spcPct val="150000"/>
              </a:lnSpc>
              <a:buFont typeface="Arial" pitchFamily="34" charset="0"/>
              <a:buChar char="•"/>
            </a:pPr>
            <a:r>
              <a:rPr lang="en-US" dirty="0" smtClean="0">
                <a:solidFill>
                  <a:schemeClr val="tx1"/>
                </a:solidFill>
                <a:latin typeface="+mn-lt"/>
              </a:rPr>
              <a:t>});</a:t>
            </a:r>
          </a:p>
          <a:p>
            <a:pPr marL="285750" indent="-285750">
              <a:lnSpc>
                <a:spcPct val="150000"/>
              </a:lnSpc>
              <a:buFont typeface="Arial" pitchFamily="34" charset="0"/>
              <a:buChar char="•"/>
            </a:pPr>
            <a:r>
              <a:rPr lang="en-US" b="1" dirty="0" err="1" smtClean="0">
                <a:solidFill>
                  <a:srgbClr val="FF0000"/>
                </a:solidFill>
                <a:latin typeface="+mn-lt"/>
              </a:rPr>
              <a:t>Message.ejs</a:t>
            </a:r>
            <a:endParaRPr lang="en-US" b="1" dirty="0" smtClean="0">
              <a:solidFill>
                <a:srgbClr val="FF0000"/>
              </a:solidFill>
              <a:latin typeface="+mn-lt"/>
            </a:endParaRPr>
          </a:p>
          <a:p>
            <a:pPr marL="285750" indent="-285750">
              <a:lnSpc>
                <a:spcPct val="150000"/>
              </a:lnSpc>
              <a:buFont typeface="Arial" pitchFamily="34" charset="0"/>
              <a:buChar char="•"/>
            </a:pPr>
            <a:r>
              <a:rPr lang="en-US" dirty="0" smtClean="0">
                <a:solidFill>
                  <a:schemeClr val="tx1"/>
                </a:solidFill>
                <a:latin typeface="+mn-lt"/>
              </a:rPr>
              <a:t>&lt;html&gt;</a:t>
            </a:r>
          </a:p>
          <a:p>
            <a:pPr marL="285750" indent="-285750">
              <a:lnSpc>
                <a:spcPct val="150000"/>
              </a:lnSpc>
              <a:buFont typeface="Arial" pitchFamily="34" charset="0"/>
              <a:buChar char="•"/>
            </a:pPr>
            <a:r>
              <a:rPr lang="en-US" dirty="0" smtClean="0">
                <a:solidFill>
                  <a:schemeClr val="tx1"/>
                </a:solidFill>
                <a:latin typeface="+mn-lt"/>
              </a:rPr>
              <a:t>&lt;body&gt;</a:t>
            </a:r>
          </a:p>
          <a:p>
            <a:pPr marL="285750" indent="-285750">
              <a:lnSpc>
                <a:spcPct val="150000"/>
              </a:lnSpc>
              <a:buFont typeface="Arial" pitchFamily="34" charset="0"/>
              <a:buChar char="•"/>
            </a:pPr>
            <a:r>
              <a:rPr lang="en-US" dirty="0" smtClean="0">
                <a:solidFill>
                  <a:schemeClr val="tx1"/>
                </a:solidFill>
                <a:latin typeface="+mn-lt"/>
              </a:rPr>
              <a:t>&lt;div&gt;Message will be displayed below &lt;/div&gt;</a:t>
            </a:r>
          </a:p>
          <a:p>
            <a:pPr marL="285750" indent="-285750">
              <a:lnSpc>
                <a:spcPct val="150000"/>
              </a:lnSpc>
              <a:buFont typeface="Arial" pitchFamily="34" charset="0"/>
              <a:buChar char="•"/>
            </a:pPr>
            <a:r>
              <a:rPr lang="en-US" dirty="0" smtClean="0">
                <a:solidFill>
                  <a:schemeClr val="tx1"/>
                </a:solidFill>
                <a:latin typeface="+mn-lt"/>
              </a:rPr>
              <a:t>&lt;b&gt;&lt;%=</a:t>
            </a:r>
            <a:r>
              <a:rPr lang="en-US" dirty="0" err="1" smtClean="0">
                <a:solidFill>
                  <a:srgbClr val="FF0000"/>
                </a:solidFill>
                <a:latin typeface="+mn-lt"/>
              </a:rPr>
              <a:t>msg</a:t>
            </a:r>
            <a:r>
              <a:rPr lang="en-US" dirty="0" smtClean="0">
                <a:solidFill>
                  <a:srgbClr val="FF0000"/>
                </a:solidFill>
                <a:latin typeface="+mn-lt"/>
              </a:rPr>
              <a:t> </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&lt;/body&gt;</a:t>
            </a:r>
          </a:p>
          <a:p>
            <a:pPr marL="285750" indent="-285750">
              <a:lnSpc>
                <a:spcPct val="150000"/>
              </a:lnSpc>
              <a:buFont typeface="Arial" pitchFamily="34" charset="0"/>
              <a:buChar char="•"/>
            </a:pPr>
            <a:r>
              <a:rPr lang="en-US" dirty="0" smtClean="0">
                <a:solidFill>
                  <a:schemeClr val="tx1"/>
                </a:solidFill>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Passing data to EJS Template</a:t>
            </a:r>
            <a:endParaRPr lang="en-US" sz="2800" b="1" dirty="0">
              <a:latin typeface="+mj-lt"/>
            </a:endParaRPr>
          </a:p>
        </p:txBody>
      </p:sp>
    </p:spTree>
    <p:extLst>
      <p:ext uri="{BB962C8B-B14F-4D97-AF65-F5344CB8AC3E}">
        <p14:creationId xmlns:p14="http://schemas.microsoft.com/office/powerpoint/2010/main" val="3094137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j-lt"/>
              </a:rPr>
              <a:t>NPM- Node Package Manager</a:t>
            </a:r>
            <a:endParaRPr lang="en-US" sz="2800" b="1" dirty="0">
              <a:latin typeface="+mj-lt"/>
            </a:endParaRPr>
          </a:p>
        </p:txBody>
      </p:sp>
      <p:sp>
        <p:nvSpPr>
          <p:cNvPr id="3" name="Text Placeholder 2"/>
          <p:cNvSpPr>
            <a:spLocks noGrp="1"/>
          </p:cNvSpPr>
          <p:nvPr>
            <p:ph type="body"/>
          </p:nvPr>
        </p:nvSpPr>
        <p:spPr>
          <a:xfrm>
            <a:off x="609600" y="1600200"/>
            <a:ext cx="10972440" cy="4572000"/>
          </a:xfrm>
        </p:spPr>
        <p:txBody>
          <a:bodyPr anchor="t"/>
          <a:lstStyle/>
          <a:p>
            <a:pPr marL="285750" indent="-285750">
              <a:lnSpc>
                <a:spcPct val="150000"/>
              </a:lnSpc>
              <a:buFont typeface="Arial" pitchFamily="34" charset="0"/>
              <a:buChar char="•"/>
            </a:pPr>
            <a:r>
              <a:rPr lang="en-US" dirty="0" smtClean="0">
                <a:latin typeface="+mn-lt"/>
              </a:rPr>
              <a:t>It provides online repositories for node.js packages/modules which are searchable on search.nodejs.org</a:t>
            </a:r>
          </a:p>
          <a:p>
            <a:pPr marL="285750" indent="-285750">
              <a:lnSpc>
                <a:spcPct val="150000"/>
              </a:lnSpc>
              <a:buFont typeface="Arial" pitchFamily="34" charset="0"/>
              <a:buChar char="•"/>
            </a:pPr>
            <a:r>
              <a:rPr lang="en-US" dirty="0" smtClean="0">
                <a:latin typeface="+mn-lt"/>
              </a:rPr>
              <a:t>It also provides command line utility to install Node.js packages, do version management and dependency management of Node.js packages. </a:t>
            </a:r>
          </a:p>
          <a:p>
            <a:pPr marL="285750" indent="-285750">
              <a:buFont typeface="Arial" pitchFamily="34" charset="0"/>
              <a:buChar char="•"/>
            </a:pPr>
            <a:r>
              <a:rPr lang="en-US" dirty="0" smtClean="0">
                <a:latin typeface="+mn-lt"/>
              </a:rPr>
              <a:t>NPM is used to install different packages in node project, angular, react and express project.</a:t>
            </a:r>
          </a:p>
          <a:p>
            <a:pPr marL="285750" indent="-285750">
              <a:buFont typeface="Arial" pitchFamily="34" charset="0"/>
              <a:buChar char="•"/>
            </a:pPr>
            <a:endParaRPr lang="en-US" dirty="0">
              <a:latin typeface="+mn-lt"/>
            </a:endParaRPr>
          </a:p>
        </p:txBody>
      </p:sp>
    </p:spTree>
    <p:extLst>
      <p:ext uri="{BB962C8B-B14F-4D97-AF65-F5344CB8AC3E}">
        <p14:creationId xmlns:p14="http://schemas.microsoft.com/office/powerpoint/2010/main" val="30326656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Includes are relative to the template with the include call. (This requires the 'filename' option.) </a:t>
            </a:r>
          </a:p>
          <a:p>
            <a:pPr marL="285750" indent="-285750">
              <a:lnSpc>
                <a:spcPct val="150000"/>
              </a:lnSpc>
              <a:buFont typeface="Arial" pitchFamily="34" charset="0"/>
              <a:buChar char="•"/>
            </a:pPr>
            <a:r>
              <a:rPr lang="en-US" dirty="0" smtClean="0">
                <a:solidFill>
                  <a:schemeClr val="tx1"/>
                </a:solidFill>
                <a:latin typeface="+mn-lt"/>
              </a:rPr>
              <a:t>For example if we have "./views/</a:t>
            </a:r>
            <a:r>
              <a:rPr lang="en-US" dirty="0" err="1" smtClean="0">
                <a:solidFill>
                  <a:schemeClr val="tx1"/>
                </a:solidFill>
                <a:latin typeface="+mn-lt"/>
              </a:rPr>
              <a:t>users.ejs</a:t>
            </a:r>
            <a:r>
              <a:rPr lang="en-US" dirty="0" smtClean="0">
                <a:solidFill>
                  <a:schemeClr val="tx1"/>
                </a:solidFill>
                <a:latin typeface="+mn-lt"/>
              </a:rPr>
              <a:t>" and "./views/user/</a:t>
            </a:r>
            <a:r>
              <a:rPr lang="en-US" dirty="0" err="1" smtClean="0">
                <a:solidFill>
                  <a:schemeClr val="tx1"/>
                </a:solidFill>
                <a:latin typeface="+mn-lt"/>
              </a:rPr>
              <a:t>show.ejs</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we should use &lt;%- include('user/show'); %&gt;.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include in </a:t>
            </a:r>
            <a:r>
              <a:rPr lang="en-US" sz="2800" b="1" dirty="0" err="1" smtClean="0">
                <a:latin typeface="+mj-lt"/>
              </a:rPr>
              <a:t>ejs</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21355597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It is very simple to load the template in </a:t>
            </a:r>
            <a:r>
              <a:rPr lang="en-US" dirty="0" err="1" smtClean="0">
                <a:solidFill>
                  <a:schemeClr val="tx1"/>
                </a:solidFill>
                <a:latin typeface="+mn-lt"/>
              </a:rPr>
              <a:t>ejs</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We just need to put all header and footer together in our final file</a:t>
            </a:r>
          </a:p>
          <a:p>
            <a:pPr marL="285750" indent="-285750">
              <a:lnSpc>
                <a:spcPct val="150000"/>
              </a:lnSpc>
              <a:buFont typeface="Arial" pitchFamily="34" charset="0"/>
              <a:buChar char="•"/>
            </a:pPr>
            <a:r>
              <a:rPr lang="en-US" dirty="0" smtClean="0">
                <a:solidFill>
                  <a:schemeClr val="tx1"/>
                </a:solidFill>
                <a:latin typeface="+mn-lt"/>
              </a:rPr>
              <a:t>Let see this by example.</a:t>
            </a:r>
          </a:p>
          <a:p>
            <a:pPr marL="285750" indent="-285750">
              <a:lnSpc>
                <a:spcPct val="150000"/>
              </a:lnSpc>
              <a:buFont typeface="Arial" pitchFamily="34" charset="0"/>
              <a:buChar char="•"/>
            </a:pPr>
            <a:r>
              <a:rPr lang="en-US" dirty="0" smtClean="0">
                <a:solidFill>
                  <a:schemeClr val="tx1"/>
                </a:solidFill>
                <a:latin typeface="+mn-lt"/>
              </a:rPr>
              <a:t>Create 3 files </a:t>
            </a:r>
            <a:r>
              <a:rPr lang="en-US" dirty="0" err="1" smtClean="0">
                <a:solidFill>
                  <a:schemeClr val="tx1"/>
                </a:solidFill>
                <a:latin typeface="+mn-lt"/>
              </a:rPr>
              <a:t>header.ejs</a:t>
            </a:r>
            <a:r>
              <a:rPr lang="en-US" dirty="0" smtClean="0">
                <a:solidFill>
                  <a:schemeClr val="tx1"/>
                </a:solidFill>
                <a:latin typeface="+mn-lt"/>
              </a:rPr>
              <a:t>, </a:t>
            </a:r>
            <a:r>
              <a:rPr lang="en-US" dirty="0" err="1" smtClean="0">
                <a:solidFill>
                  <a:schemeClr val="tx1"/>
                </a:solidFill>
                <a:latin typeface="+mn-lt"/>
              </a:rPr>
              <a:t>index.ejs</a:t>
            </a:r>
            <a:r>
              <a:rPr lang="en-US" dirty="0" smtClean="0">
                <a:solidFill>
                  <a:schemeClr val="tx1"/>
                </a:solidFill>
                <a:latin typeface="+mn-lt"/>
              </a:rPr>
              <a:t> and </a:t>
            </a:r>
            <a:r>
              <a:rPr lang="en-US" dirty="0" err="1" smtClean="0">
                <a:solidFill>
                  <a:schemeClr val="tx1"/>
                </a:solidFill>
                <a:latin typeface="+mn-lt"/>
              </a:rPr>
              <a:t>footer.ejs</a:t>
            </a:r>
            <a:r>
              <a:rPr lang="en-US" dirty="0" smtClean="0">
                <a:solidFill>
                  <a:schemeClr val="tx1"/>
                </a:solidFill>
                <a:latin typeface="+mn-lt"/>
              </a:rPr>
              <a:t> in our view folder </a:t>
            </a:r>
          </a:p>
          <a:p>
            <a:pPr marL="285750" indent="-285750">
              <a:lnSpc>
                <a:spcPct val="150000"/>
              </a:lnSpc>
              <a:buFont typeface="Arial" pitchFamily="34" charset="0"/>
              <a:buChar char="•"/>
            </a:pPr>
            <a:r>
              <a:rPr lang="en-US" dirty="0" err="1" smtClean="0">
                <a:solidFill>
                  <a:schemeClr val="tx1"/>
                </a:solidFill>
                <a:latin typeface="+mn-lt"/>
              </a:rPr>
              <a:t>header.ejs</a:t>
            </a: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Template include in EJS</a:t>
            </a:r>
            <a:endParaRPr lang="en-US" sz="2800" b="1" dirty="0">
              <a:latin typeface="+mj-lt"/>
            </a:endParaRPr>
          </a:p>
        </p:txBody>
      </p:sp>
    </p:spTree>
    <p:extLst>
      <p:ext uri="{BB962C8B-B14F-4D97-AF65-F5344CB8AC3E}">
        <p14:creationId xmlns:p14="http://schemas.microsoft.com/office/powerpoint/2010/main" val="31308975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&lt;!DOCTYPE html&gt;</a:t>
            </a:r>
          </a:p>
          <a:p>
            <a:pPr marL="285750" indent="-285750">
              <a:lnSpc>
                <a:spcPct val="150000"/>
              </a:lnSpc>
              <a:buFont typeface="Arial" pitchFamily="34" charset="0"/>
              <a:buChar char="•"/>
            </a:pPr>
            <a:r>
              <a:rPr lang="en-US" dirty="0" smtClean="0">
                <a:solidFill>
                  <a:schemeClr val="tx1"/>
                </a:solidFill>
                <a:latin typeface="+mn-lt"/>
              </a:rPr>
              <a:t>&lt;html </a:t>
            </a:r>
            <a:r>
              <a:rPr lang="en-US" dirty="0" err="1" smtClean="0">
                <a:solidFill>
                  <a:schemeClr val="tx1"/>
                </a:solidFill>
                <a:latin typeface="+mn-lt"/>
              </a:rPr>
              <a:t>lang</a:t>
            </a:r>
            <a:r>
              <a:rPr lang="en-US" dirty="0" smtClean="0">
                <a:solidFill>
                  <a:schemeClr val="tx1"/>
                </a:solidFill>
                <a:latin typeface="+mn-lt"/>
              </a:rPr>
              <a:t>="en"&gt;</a:t>
            </a:r>
          </a:p>
          <a:p>
            <a:pPr marL="285750" indent="-285750">
              <a:lnSpc>
                <a:spcPct val="150000"/>
              </a:lnSpc>
              <a:buFont typeface="Arial" pitchFamily="34" charset="0"/>
              <a:buChar char="•"/>
            </a:pPr>
            <a:r>
              <a:rPr lang="en-US" dirty="0" smtClean="0">
                <a:solidFill>
                  <a:schemeClr val="tx1"/>
                </a:solidFill>
                <a:latin typeface="+mn-lt"/>
              </a:rPr>
              <a:t>&lt;head&gt;</a:t>
            </a:r>
          </a:p>
          <a:p>
            <a:pPr marL="285750" indent="-285750">
              <a:lnSpc>
                <a:spcPct val="150000"/>
              </a:lnSpc>
              <a:buFont typeface="Arial" pitchFamily="34" charset="0"/>
              <a:buChar char="•"/>
            </a:pPr>
            <a:r>
              <a:rPr lang="en-US" dirty="0" smtClean="0">
                <a:solidFill>
                  <a:schemeClr val="tx1"/>
                </a:solidFill>
                <a:latin typeface="+mn-lt"/>
              </a:rPr>
              <a:t>   &lt;meta charset="UTF-8"&gt;</a:t>
            </a:r>
          </a:p>
          <a:p>
            <a:pPr marL="285750" indent="-285750">
              <a:lnSpc>
                <a:spcPct val="150000"/>
              </a:lnSpc>
              <a:buFont typeface="Arial" pitchFamily="34" charset="0"/>
              <a:buChar char="•"/>
            </a:pPr>
            <a:r>
              <a:rPr lang="en-US" dirty="0" smtClean="0">
                <a:solidFill>
                  <a:schemeClr val="tx1"/>
                </a:solidFill>
                <a:latin typeface="+mn-lt"/>
              </a:rPr>
              <a:t>   &lt;title&gt;Template partials example&lt;/title&gt;    </a:t>
            </a:r>
          </a:p>
          <a:p>
            <a:pPr marL="285750" indent="-285750">
              <a:lnSpc>
                <a:spcPct val="150000"/>
              </a:lnSpc>
              <a:buFont typeface="Arial" pitchFamily="34" charset="0"/>
              <a:buChar char="•"/>
            </a:pPr>
            <a:r>
              <a:rPr lang="en-US" dirty="0" smtClean="0">
                <a:solidFill>
                  <a:schemeClr val="tx1"/>
                </a:solidFill>
                <a:latin typeface="+mn-lt"/>
              </a:rPr>
              <a:t>   &lt;link </a:t>
            </a:r>
            <a:r>
              <a:rPr lang="en-US" dirty="0" err="1" smtClean="0">
                <a:solidFill>
                  <a:schemeClr val="tx1"/>
                </a:solidFill>
                <a:latin typeface="+mn-lt"/>
              </a:rPr>
              <a:t>rel</a:t>
            </a:r>
            <a:r>
              <a:rPr lang="en-US" dirty="0" smtClean="0">
                <a:solidFill>
                  <a:schemeClr val="tx1"/>
                </a:solidFill>
                <a:latin typeface="+mn-lt"/>
              </a:rPr>
              <a:t>="</a:t>
            </a:r>
            <a:r>
              <a:rPr lang="en-US" dirty="0" err="1" smtClean="0">
                <a:solidFill>
                  <a:schemeClr val="tx1"/>
                </a:solidFill>
                <a:latin typeface="+mn-lt"/>
              </a:rPr>
              <a:t>stylesheet</a:t>
            </a:r>
            <a:r>
              <a:rPr lang="en-US" dirty="0" smtClean="0">
                <a:solidFill>
                  <a:schemeClr val="tx1"/>
                </a:solidFill>
                <a:latin typeface="+mn-lt"/>
              </a:rPr>
              <a:t>" </a:t>
            </a:r>
            <a:r>
              <a:rPr lang="en-US" dirty="0" err="1" smtClean="0">
                <a:solidFill>
                  <a:schemeClr val="tx1"/>
                </a:solidFill>
                <a:latin typeface="+mn-lt"/>
              </a:rPr>
              <a:t>href</a:t>
            </a:r>
            <a:r>
              <a:rPr lang="en-US" dirty="0" smtClean="0">
                <a:solidFill>
                  <a:schemeClr val="tx1"/>
                </a:solidFill>
                <a:latin typeface="+mn-lt"/>
              </a:rPr>
              <a:t>="https://cdnjs.cloudflare.com/</a:t>
            </a:r>
            <a:r>
              <a:rPr lang="en-US" dirty="0" err="1" smtClean="0">
                <a:solidFill>
                  <a:schemeClr val="tx1"/>
                </a:solidFill>
                <a:latin typeface="+mn-lt"/>
              </a:rPr>
              <a:t>ajax</a:t>
            </a:r>
            <a:r>
              <a:rPr lang="en-US" dirty="0" smtClean="0">
                <a:solidFill>
                  <a:schemeClr val="tx1"/>
                </a:solidFill>
                <a:latin typeface="+mn-lt"/>
              </a:rPr>
              <a:t>/libs/semantic-</a:t>
            </a:r>
            <a:r>
              <a:rPr lang="en-US" dirty="0" err="1" smtClean="0">
                <a:solidFill>
                  <a:schemeClr val="tx1"/>
                </a:solidFill>
                <a:latin typeface="+mn-lt"/>
              </a:rPr>
              <a:t>ui</a:t>
            </a:r>
            <a:r>
              <a:rPr lang="en-US" dirty="0" smtClean="0">
                <a:solidFill>
                  <a:schemeClr val="tx1"/>
                </a:solidFill>
                <a:latin typeface="+mn-lt"/>
              </a:rPr>
              <a:t>/2.4.1/semantic.min.css" integrity="sha512-8bHTC73gkZ7rZ7vpqUQThUDhqcNFyYi2xgDgPDHc+GXVGHXq+xPjynxIopALmOPqzo9JZj0k6OqqewdGO3EsrQ==" </a:t>
            </a:r>
            <a:r>
              <a:rPr lang="en-US" dirty="0" err="1" smtClean="0">
                <a:solidFill>
                  <a:schemeClr val="tx1"/>
                </a:solidFill>
                <a:latin typeface="+mn-lt"/>
              </a:rPr>
              <a:t>crossorigin</a:t>
            </a:r>
            <a:r>
              <a:rPr lang="en-US" dirty="0" smtClean="0">
                <a:solidFill>
                  <a:schemeClr val="tx1"/>
                </a:solidFill>
                <a:latin typeface="+mn-lt"/>
              </a:rPr>
              <a:t>="anonymous" </a:t>
            </a:r>
            <a:r>
              <a:rPr lang="en-US" dirty="0" err="1" smtClean="0">
                <a:solidFill>
                  <a:schemeClr val="tx1"/>
                </a:solidFill>
                <a:latin typeface="+mn-lt"/>
              </a:rPr>
              <a:t>referrerpolicy</a:t>
            </a:r>
            <a:r>
              <a:rPr lang="en-US" dirty="0" smtClean="0">
                <a:solidFill>
                  <a:schemeClr val="tx1"/>
                </a:solidFill>
                <a:latin typeface="+mn-lt"/>
              </a:rPr>
              <a:t>="no-referrer" /&gt;</a:t>
            </a:r>
          </a:p>
          <a:p>
            <a:pPr marL="285750" indent="-285750">
              <a:lnSpc>
                <a:spcPct val="150000"/>
              </a:lnSpc>
              <a:buFont typeface="Arial" pitchFamily="34" charset="0"/>
              <a:buChar char="•"/>
            </a:pPr>
            <a:r>
              <a:rPr lang="en-US" dirty="0" smtClean="0">
                <a:solidFill>
                  <a:schemeClr val="tx1"/>
                </a:solidFill>
                <a:latin typeface="+mn-lt"/>
              </a:rPr>
              <a:t>   &lt;style&gt;</a:t>
            </a:r>
          </a:p>
          <a:p>
            <a:pPr marL="285750" indent="-285750">
              <a:lnSpc>
                <a:spcPct val="150000"/>
              </a:lnSpc>
              <a:buFont typeface="Arial" pitchFamily="34" charset="0"/>
              <a:buChar char="•"/>
            </a:pPr>
            <a:r>
              <a:rPr lang="en-US" dirty="0" smtClean="0">
                <a:solidFill>
                  <a:schemeClr val="tx1"/>
                </a:solidFill>
                <a:latin typeface="+mn-lt"/>
              </a:rPr>
              <a:t>     body { padding:50px; }</a:t>
            </a:r>
          </a:p>
          <a:p>
            <a:pPr marL="285750" indent="-285750">
              <a:lnSpc>
                <a:spcPct val="150000"/>
              </a:lnSpc>
              <a:buFont typeface="Arial" pitchFamily="34" charset="0"/>
              <a:buChar char="•"/>
            </a:pPr>
            <a:r>
              <a:rPr lang="en-US" dirty="0" smtClean="0">
                <a:solidFill>
                  <a:schemeClr val="tx1"/>
                </a:solidFill>
                <a:latin typeface="+mn-lt"/>
              </a:rPr>
              <a:t>   &lt;/style&gt;&lt;/head&gt;</a:t>
            </a:r>
          </a:p>
        </p:txBody>
      </p:sp>
      <p:sp>
        <p:nvSpPr>
          <p:cNvPr id="2" name="Title 1"/>
          <p:cNvSpPr>
            <a:spLocks noGrp="1"/>
          </p:cNvSpPr>
          <p:nvPr>
            <p:ph type="title"/>
          </p:nvPr>
        </p:nvSpPr>
        <p:spPr/>
        <p:txBody>
          <a:bodyPr lIns="0" tIns="0" rIns="0" bIns="0" anchor="ctr">
            <a:noAutofit/>
          </a:bodyPr>
          <a:lstStyle/>
          <a:p>
            <a:r>
              <a:rPr lang="en-US" sz="2800" b="1" dirty="0" err="1" smtClean="0">
                <a:latin typeface="+mj-lt"/>
              </a:rPr>
              <a:t>header.ejs</a:t>
            </a:r>
            <a:endParaRPr lang="en-US" sz="2800" b="1" dirty="0">
              <a:latin typeface="+mj-lt"/>
            </a:endParaRPr>
          </a:p>
        </p:txBody>
      </p:sp>
    </p:spTree>
    <p:extLst>
      <p:ext uri="{BB962C8B-B14F-4D97-AF65-F5344CB8AC3E}">
        <p14:creationId xmlns:p14="http://schemas.microsoft.com/office/powerpoint/2010/main" val="9582826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&lt;body class="container"&gt;</a:t>
            </a:r>
          </a:p>
          <a:p>
            <a:pPr marL="285750" indent="-285750">
              <a:lnSpc>
                <a:spcPct val="150000"/>
              </a:lnSpc>
              <a:buFont typeface="Arial" pitchFamily="34" charset="0"/>
              <a:buChar char="•"/>
            </a:pPr>
            <a:r>
              <a:rPr lang="en-US" dirty="0" smtClean="0">
                <a:solidFill>
                  <a:schemeClr val="tx1"/>
                </a:solidFill>
                <a:latin typeface="+mn-lt"/>
              </a:rPr>
              <a:t>&lt;header&gt;</a:t>
            </a:r>
          </a:p>
          <a:p>
            <a:pPr marL="285750" indent="-285750">
              <a:lnSpc>
                <a:spcPct val="150000"/>
              </a:lnSpc>
              <a:buFont typeface="Arial" pitchFamily="34" charset="0"/>
              <a:buChar char="•"/>
            </a:pPr>
            <a:r>
              <a:rPr lang="en-US" dirty="0" smtClean="0">
                <a:solidFill>
                  <a:schemeClr val="tx1"/>
                </a:solidFill>
                <a:latin typeface="+mn-lt"/>
              </a:rPr>
              <a:t>   &lt;div class="</a:t>
            </a:r>
            <a:r>
              <a:rPr lang="en-US" dirty="0" err="1" smtClean="0">
                <a:solidFill>
                  <a:schemeClr val="tx1"/>
                </a:solidFill>
                <a:latin typeface="+mn-lt"/>
              </a:rPr>
              <a:t>ui</a:t>
            </a:r>
            <a:r>
              <a:rPr lang="en-US" dirty="0" smtClean="0">
                <a:solidFill>
                  <a:schemeClr val="tx1"/>
                </a:solidFill>
                <a:latin typeface="+mn-lt"/>
              </a:rPr>
              <a:t> inverted menu"&gt;</a:t>
            </a:r>
          </a:p>
          <a:p>
            <a:pPr marL="285750" indent="-285750">
              <a:lnSpc>
                <a:spcPct val="150000"/>
              </a:lnSpc>
              <a:buFont typeface="Arial" pitchFamily="34" charset="0"/>
              <a:buChar char="•"/>
            </a:pPr>
            <a:r>
              <a:rPr lang="en-US" dirty="0" smtClean="0">
                <a:solidFill>
                  <a:schemeClr val="tx1"/>
                </a:solidFill>
                <a:latin typeface="+mn-lt"/>
              </a:rPr>
              <a:t>       &lt;a class="item" </a:t>
            </a:r>
            <a:r>
              <a:rPr lang="en-US" dirty="0" err="1" smtClean="0">
                <a:solidFill>
                  <a:schemeClr val="tx1"/>
                </a:solidFill>
                <a:latin typeface="+mn-lt"/>
              </a:rPr>
              <a:t>href</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Home</a:t>
            </a:r>
          </a:p>
          <a:p>
            <a:pPr marL="285750" indent="-285750">
              <a:lnSpc>
                <a:spcPct val="150000"/>
              </a:lnSpc>
              <a:buFont typeface="Arial" pitchFamily="34" charset="0"/>
              <a:buChar char="•"/>
            </a:pPr>
            <a:r>
              <a:rPr lang="en-US" dirty="0" smtClean="0">
                <a:solidFill>
                  <a:schemeClr val="tx1"/>
                </a:solidFill>
                <a:latin typeface="+mn-lt"/>
              </a:rPr>
              <a:t>       &lt;/a&gt;</a:t>
            </a:r>
          </a:p>
          <a:p>
            <a:pPr marL="285750" indent="-285750">
              <a:lnSpc>
                <a:spcPct val="150000"/>
              </a:lnSpc>
              <a:buFont typeface="Arial" pitchFamily="34" charset="0"/>
              <a:buChar char="•"/>
            </a:pPr>
            <a:r>
              <a:rPr lang="en-US" dirty="0" smtClean="0">
                <a:solidFill>
                  <a:schemeClr val="tx1"/>
                </a:solidFill>
                <a:latin typeface="+mn-lt"/>
              </a:rPr>
              <a:t>       &lt;a class="item" </a:t>
            </a:r>
            <a:r>
              <a:rPr lang="en-US" dirty="0" err="1" smtClean="0">
                <a:solidFill>
                  <a:schemeClr val="tx1"/>
                </a:solidFill>
                <a:latin typeface="+mn-lt"/>
              </a:rPr>
              <a:t>href</a:t>
            </a:r>
            <a:r>
              <a:rPr lang="en-US" dirty="0" smtClean="0">
                <a:solidFill>
                  <a:schemeClr val="tx1"/>
                </a:solidFill>
                <a:latin typeface="+mn-lt"/>
              </a:rPr>
              <a:t>="/</a:t>
            </a:r>
            <a:r>
              <a:rPr lang="en-US" dirty="0" err="1" smtClean="0">
                <a:solidFill>
                  <a:schemeClr val="tx1"/>
                </a:solidFill>
                <a:latin typeface="+mn-lt"/>
              </a:rPr>
              <a:t>abouts</a:t>
            </a:r>
            <a:r>
              <a:rPr lang="en-US" dirty="0" smtClean="0">
                <a:solidFill>
                  <a:schemeClr val="tx1"/>
                </a:solidFill>
                <a:latin typeface="+mn-lt"/>
              </a:rPr>
              <a:t>"&gt;</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Aboutus</a:t>
            </a:r>
            <a:endParaRPr lang="en-US" dirty="0" smtClean="0">
              <a:solidFill>
                <a:schemeClr val="tx1"/>
              </a:solidFill>
              <a:latin typeface="+mn-lt"/>
            </a:endParaRPr>
          </a:p>
          <a:p>
            <a:pPr marL="285750" indent="-285750">
              <a:lnSpc>
                <a:spcPct val="150000"/>
              </a:lnSpc>
              <a:buFont typeface="Arial" pitchFamily="34" charset="0"/>
              <a:buChar char="•"/>
            </a:pPr>
            <a:r>
              <a:rPr lang="en-US" dirty="0" smtClean="0">
                <a:solidFill>
                  <a:schemeClr val="tx1"/>
                </a:solidFill>
                <a:latin typeface="+mn-lt"/>
              </a:rPr>
              <a:t>       &lt;/a&gt;</a:t>
            </a:r>
          </a:p>
          <a:p>
            <a:pPr marL="285750" indent="-285750">
              <a:lnSpc>
                <a:spcPct val="150000"/>
              </a:lnSpc>
              <a:buFont typeface="Arial" pitchFamily="34" charset="0"/>
              <a:buChar char="•"/>
            </a:pPr>
            <a:r>
              <a:rPr lang="en-US" dirty="0" smtClean="0">
                <a:solidFill>
                  <a:schemeClr val="tx1"/>
                </a:solidFill>
                <a:latin typeface="+mn-lt"/>
              </a:rPr>
              <a:t>   &lt;/div&gt;</a:t>
            </a:r>
          </a:p>
          <a:p>
            <a:pPr marL="285750" indent="-285750">
              <a:lnSpc>
                <a:spcPct val="150000"/>
              </a:lnSpc>
              <a:buFont typeface="Arial" pitchFamily="34" charset="0"/>
              <a:buChar char="•"/>
            </a:pPr>
            <a:r>
              <a:rPr lang="en-US" dirty="0" smtClean="0">
                <a:solidFill>
                  <a:schemeClr val="tx1"/>
                </a:solidFill>
                <a:latin typeface="+mn-lt"/>
              </a:rPr>
              <a:t>&lt;/header&gt;</a:t>
            </a:r>
          </a:p>
        </p:txBody>
      </p:sp>
      <p:sp>
        <p:nvSpPr>
          <p:cNvPr id="2" name="Title 1"/>
          <p:cNvSpPr>
            <a:spLocks noGrp="1"/>
          </p:cNvSpPr>
          <p:nvPr>
            <p:ph type="title"/>
          </p:nvPr>
        </p:nvSpPr>
        <p:spPr/>
        <p:txBody>
          <a:bodyPr lIns="0" tIns="0" rIns="0" bIns="0" anchor="ctr">
            <a:noAutofit/>
          </a:bodyPr>
          <a:lstStyle/>
          <a:p>
            <a:r>
              <a:rPr lang="en-US" sz="2800" b="1" dirty="0" err="1" smtClean="0">
                <a:latin typeface="+mj-lt"/>
              </a:rPr>
              <a:t>header.ejs</a:t>
            </a:r>
            <a:endParaRPr lang="en-US" sz="2800" b="1" dirty="0">
              <a:latin typeface="+mj-lt"/>
            </a:endParaRPr>
          </a:p>
        </p:txBody>
      </p:sp>
    </p:spTree>
    <p:extLst>
      <p:ext uri="{BB962C8B-B14F-4D97-AF65-F5344CB8AC3E}">
        <p14:creationId xmlns:p14="http://schemas.microsoft.com/office/powerpoint/2010/main" val="35437414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&lt;div class="</a:t>
            </a:r>
            <a:r>
              <a:rPr lang="en-US" dirty="0" err="1" smtClean="0">
                <a:solidFill>
                  <a:schemeClr val="tx1"/>
                </a:solidFill>
                <a:latin typeface="+mn-lt"/>
              </a:rPr>
              <a:t>ui</a:t>
            </a:r>
            <a:r>
              <a:rPr lang="en-US" dirty="0" smtClean="0">
                <a:solidFill>
                  <a:schemeClr val="tx1"/>
                </a:solidFill>
                <a:latin typeface="+mn-lt"/>
              </a:rPr>
              <a:t> inverted footer"&gt;</a:t>
            </a:r>
          </a:p>
          <a:p>
            <a:pPr marL="285750" indent="-285750">
              <a:lnSpc>
                <a:spcPct val="150000"/>
              </a:lnSpc>
              <a:buFont typeface="Arial" pitchFamily="34" charset="0"/>
              <a:buChar char="•"/>
            </a:pPr>
            <a:r>
              <a:rPr lang="en-US" dirty="0" smtClean="0">
                <a:solidFill>
                  <a:schemeClr val="tx1"/>
                </a:solidFill>
                <a:latin typeface="+mn-lt"/>
              </a:rPr>
              <a:t>   &lt;div class="</a:t>
            </a:r>
            <a:r>
              <a:rPr lang="en-US" dirty="0" err="1" smtClean="0">
                <a:solidFill>
                  <a:schemeClr val="tx1"/>
                </a:solidFill>
                <a:latin typeface="+mn-lt"/>
              </a:rPr>
              <a:t>ui</a:t>
            </a:r>
            <a:r>
              <a:rPr lang="en-US" dirty="0" smtClean="0">
                <a:solidFill>
                  <a:schemeClr val="tx1"/>
                </a:solidFill>
                <a:latin typeface="+mn-lt"/>
              </a:rPr>
              <a:t> container"&gt;</a:t>
            </a:r>
          </a:p>
          <a:p>
            <a:pPr marL="285750" indent="-285750">
              <a:lnSpc>
                <a:spcPct val="150000"/>
              </a:lnSpc>
              <a:buFont typeface="Arial" pitchFamily="34" charset="0"/>
              <a:buChar char="•"/>
            </a:pPr>
            <a:r>
              <a:rPr lang="en-US" dirty="0" smtClean="0">
                <a:solidFill>
                  <a:schemeClr val="tx1"/>
                </a:solidFill>
                <a:latin typeface="+mn-lt"/>
              </a:rPr>
              <a:t>This is footer </a:t>
            </a:r>
          </a:p>
          <a:p>
            <a:pPr marL="285750" indent="-285750">
              <a:lnSpc>
                <a:spcPct val="150000"/>
              </a:lnSpc>
              <a:buFont typeface="Arial" pitchFamily="34" charset="0"/>
              <a:buChar char="•"/>
            </a:pPr>
            <a:r>
              <a:rPr lang="en-US" dirty="0" smtClean="0">
                <a:solidFill>
                  <a:schemeClr val="tx1"/>
                </a:solidFill>
                <a:latin typeface="+mn-lt"/>
              </a:rPr>
              <a:t>   &lt;/div&gt;</a:t>
            </a:r>
          </a:p>
          <a:p>
            <a:pPr marL="285750" indent="-285750">
              <a:lnSpc>
                <a:spcPct val="150000"/>
              </a:lnSpc>
              <a:buFont typeface="Arial" pitchFamily="34" charset="0"/>
              <a:buChar char="•"/>
            </a:pPr>
            <a:r>
              <a:rPr lang="en-US" dirty="0" smtClean="0">
                <a:solidFill>
                  <a:schemeClr val="tx1"/>
                </a:solidFill>
                <a:latin typeface="+mn-lt"/>
              </a:rPr>
              <a:t> &lt;/div&gt;</a:t>
            </a:r>
          </a:p>
          <a:p>
            <a:pPr marL="285750" indent="-285750">
              <a:lnSpc>
                <a:spcPct val="150000"/>
              </a:lnSpc>
              <a:buFont typeface="Arial" pitchFamily="34" charset="0"/>
              <a:buChar char="•"/>
            </a:pPr>
            <a:r>
              <a:rPr lang="en-US" dirty="0" smtClean="0">
                <a:solidFill>
                  <a:schemeClr val="tx1"/>
                </a:solidFill>
                <a:latin typeface="+mn-lt"/>
              </a:rPr>
              <a:t>&lt;/body&gt;</a:t>
            </a:r>
          </a:p>
          <a:p>
            <a:pPr marL="285750" indent="-285750">
              <a:lnSpc>
                <a:spcPct val="150000"/>
              </a:lnSpc>
              <a:buFont typeface="Arial" pitchFamily="34" charset="0"/>
              <a:buChar char="•"/>
            </a:pPr>
            <a:r>
              <a:rPr lang="en-US" dirty="0" smtClean="0">
                <a:solidFill>
                  <a:schemeClr val="tx1"/>
                </a:solidFill>
                <a:latin typeface="+mn-lt"/>
              </a:rPr>
              <a:t>&lt;/html&gt;</a:t>
            </a:r>
          </a:p>
        </p:txBody>
      </p:sp>
      <p:sp>
        <p:nvSpPr>
          <p:cNvPr id="2" name="Title 1"/>
          <p:cNvSpPr>
            <a:spLocks noGrp="1"/>
          </p:cNvSpPr>
          <p:nvPr>
            <p:ph type="title"/>
          </p:nvPr>
        </p:nvSpPr>
        <p:spPr/>
        <p:txBody>
          <a:bodyPr lIns="0" tIns="0" rIns="0" bIns="0" anchor="ctr">
            <a:noAutofit/>
          </a:bodyPr>
          <a:lstStyle/>
          <a:p>
            <a:r>
              <a:rPr lang="en-US" sz="2800" b="1" dirty="0" err="1" smtClean="0">
                <a:latin typeface="+mj-lt"/>
              </a:rPr>
              <a:t>footer.ejs</a:t>
            </a:r>
            <a:endParaRPr lang="en-US" sz="2800" b="1" dirty="0">
              <a:latin typeface="+mj-lt"/>
            </a:endParaRPr>
          </a:p>
        </p:txBody>
      </p:sp>
    </p:spTree>
    <p:extLst>
      <p:ext uri="{BB962C8B-B14F-4D97-AF65-F5344CB8AC3E}">
        <p14:creationId xmlns:p14="http://schemas.microsoft.com/office/powerpoint/2010/main" val="14635393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&lt;%-    include('header'); %&gt;</a:t>
            </a:r>
          </a:p>
          <a:p>
            <a:pPr marL="285750" indent="-285750">
              <a:lnSpc>
                <a:spcPct val="150000"/>
              </a:lnSpc>
              <a:buFont typeface="Arial" pitchFamily="34" charset="0"/>
              <a:buChar char="•"/>
            </a:pPr>
            <a:r>
              <a:rPr lang="en-US" dirty="0" smtClean="0">
                <a:solidFill>
                  <a:schemeClr val="tx1"/>
                </a:solidFill>
                <a:latin typeface="+mn-lt"/>
              </a:rPr>
              <a:t> &lt;section&gt; &lt;h2&gt; this is content page &lt;/h2&gt; &lt;/section&gt;</a:t>
            </a:r>
          </a:p>
          <a:p>
            <a:pPr marL="285750" indent="-285750">
              <a:lnSpc>
                <a:spcPct val="150000"/>
              </a:lnSpc>
              <a:buFont typeface="Arial" pitchFamily="34" charset="0"/>
              <a:buChar char="•"/>
            </a:pPr>
            <a:r>
              <a:rPr lang="en-US" dirty="0" smtClean="0">
                <a:solidFill>
                  <a:schemeClr val="tx1"/>
                </a:solidFill>
                <a:latin typeface="+mn-lt"/>
              </a:rPr>
              <a:t> &lt;%-  include('footer');  %&gt;</a:t>
            </a:r>
          </a:p>
          <a:p>
            <a:pPr marL="285750" indent="-285750">
              <a:lnSpc>
                <a:spcPct val="150000"/>
              </a:lnSpc>
              <a:buFont typeface="Arial" pitchFamily="34" charset="0"/>
              <a:buChar char="•"/>
            </a:pPr>
            <a:r>
              <a:rPr lang="en-US" dirty="0" smtClean="0">
                <a:solidFill>
                  <a:schemeClr val="tx1"/>
                </a:solidFill>
                <a:latin typeface="+mn-lt"/>
              </a:rPr>
              <a:t>Now we have to call </a:t>
            </a:r>
            <a:r>
              <a:rPr lang="en-US" dirty="0" err="1" smtClean="0">
                <a:solidFill>
                  <a:schemeClr val="tx1"/>
                </a:solidFill>
                <a:latin typeface="+mn-lt"/>
              </a:rPr>
              <a:t>index.ejs</a:t>
            </a:r>
            <a:r>
              <a:rPr lang="en-US" dirty="0" smtClean="0">
                <a:solidFill>
                  <a:schemeClr val="tx1"/>
                </a:solidFill>
                <a:latin typeface="+mn-lt"/>
              </a:rPr>
              <a:t> in render method in server.js file </a:t>
            </a:r>
          </a:p>
          <a:p>
            <a:pPr marL="285750" indent="-285750">
              <a:lnSpc>
                <a:spcPct val="150000"/>
              </a:lnSpc>
              <a:buFont typeface="Arial" pitchFamily="34" charset="0"/>
              <a:buChar char="•"/>
            </a:pPr>
            <a:endParaRPr lang="en-US" dirty="0">
              <a:solidFill>
                <a:schemeClr val="tx1"/>
              </a:solidFill>
              <a:latin typeface="+mn-lt"/>
            </a:endParaRPr>
          </a:p>
          <a:p>
            <a:pPr marL="285750" indent="-285750">
              <a:lnSpc>
                <a:spcPct val="150000"/>
              </a:lnSpc>
              <a:buFont typeface="Arial" pitchFamily="34" charset="0"/>
              <a:buChar char="•"/>
            </a:pPr>
            <a:r>
              <a:rPr lang="en-US" dirty="0" err="1" smtClean="0">
                <a:solidFill>
                  <a:schemeClr val="tx1"/>
                </a:solidFill>
                <a:latin typeface="+mn-lt"/>
              </a:rPr>
              <a:t>App.get</a:t>
            </a:r>
            <a:r>
              <a:rPr lang="en-US" dirty="0" smtClean="0">
                <a:solidFill>
                  <a:schemeClr val="tx1"/>
                </a:solidFill>
                <a:latin typeface="+mn-lt"/>
              </a:rPr>
              <a:t>(‘/’,function(</a:t>
            </a:r>
            <a:r>
              <a:rPr lang="en-US" dirty="0" err="1" smtClean="0">
                <a:solidFill>
                  <a:schemeClr val="tx1"/>
                </a:solidFill>
                <a:latin typeface="+mn-lt"/>
              </a:rPr>
              <a:t>req,res</a:t>
            </a:r>
            <a:r>
              <a:rPr lang="en-US" dirty="0" smtClean="0">
                <a:solidFill>
                  <a:schemeClr val="tx1"/>
                </a:solidFill>
                <a:latin typeface="+mn-lt"/>
              </a:rPr>
              <a:t>) {</a:t>
            </a:r>
          </a:p>
          <a:p>
            <a:pPr marL="285750" indent="-285750">
              <a:lnSpc>
                <a:spcPct val="150000"/>
              </a:lnSpc>
              <a:buFont typeface="Arial" pitchFamily="34" charset="0"/>
              <a:buChar char="•"/>
            </a:pPr>
            <a:r>
              <a:rPr lang="en-US" b="1" dirty="0" smtClean="0">
                <a:solidFill>
                  <a:srgbClr val="FF0000"/>
                </a:solidFill>
                <a:latin typeface="+mn-lt"/>
              </a:rPr>
              <a:t>  </a:t>
            </a:r>
            <a:r>
              <a:rPr lang="en-US" b="1" dirty="0" err="1" smtClean="0">
                <a:solidFill>
                  <a:srgbClr val="FF0000"/>
                </a:solidFill>
                <a:latin typeface="+mn-lt"/>
              </a:rPr>
              <a:t>res.render</a:t>
            </a:r>
            <a:r>
              <a:rPr lang="en-US" b="1" dirty="0" smtClean="0">
                <a:solidFill>
                  <a:srgbClr val="FF0000"/>
                </a:solidFill>
                <a:latin typeface="+mn-lt"/>
              </a:rPr>
              <a:t>(‘index’); </a:t>
            </a:r>
            <a:endParaRPr lang="en-US" b="1" dirty="0">
              <a:solidFill>
                <a:srgbClr val="FFC000"/>
              </a:solidFill>
              <a:latin typeface="+mn-lt"/>
            </a:endParaRPr>
          </a:p>
          <a:p>
            <a:pPr marL="285750" indent="-285750">
              <a:lnSpc>
                <a:spcPct val="150000"/>
              </a:lnSpc>
              <a:buFont typeface="Arial" pitchFamily="34" charset="0"/>
              <a:buChar char="•"/>
            </a:pPr>
            <a:r>
              <a:rPr lang="en-US" dirty="0" smtClean="0">
                <a:solidFill>
                  <a:schemeClr val="tx1"/>
                </a:solidFill>
                <a:latin typeface="+mn-lt"/>
              </a:rPr>
              <a:t>}); </a:t>
            </a:r>
          </a:p>
        </p:txBody>
      </p:sp>
      <p:sp>
        <p:nvSpPr>
          <p:cNvPr id="2" name="Title 1"/>
          <p:cNvSpPr>
            <a:spLocks noGrp="1"/>
          </p:cNvSpPr>
          <p:nvPr>
            <p:ph type="title"/>
          </p:nvPr>
        </p:nvSpPr>
        <p:spPr/>
        <p:txBody>
          <a:bodyPr lIns="0" tIns="0" rIns="0" bIns="0" anchor="ctr">
            <a:noAutofit/>
          </a:bodyPr>
          <a:lstStyle/>
          <a:p>
            <a:r>
              <a:rPr lang="en-US" sz="2800" b="1" dirty="0" err="1" smtClean="0">
                <a:latin typeface="+mj-lt"/>
              </a:rPr>
              <a:t>index.ejs</a:t>
            </a:r>
            <a:endParaRPr lang="en-US" sz="2800" b="1" dirty="0">
              <a:latin typeface="+mj-lt"/>
            </a:endParaRPr>
          </a:p>
        </p:txBody>
      </p:sp>
      <p:sp>
        <p:nvSpPr>
          <p:cNvPr id="4" name="TextBox 3"/>
          <p:cNvSpPr txBox="1"/>
          <p:nvPr/>
        </p:nvSpPr>
        <p:spPr>
          <a:xfrm>
            <a:off x="3200400" y="3962400"/>
            <a:ext cx="7391400" cy="646331"/>
          </a:xfrm>
          <a:prstGeom prst="rect">
            <a:avLst/>
          </a:prstGeom>
          <a:solidFill>
            <a:srgbClr val="FFFF00"/>
          </a:solidFill>
        </p:spPr>
        <p:txBody>
          <a:bodyPr wrap="square" rtlCol="0">
            <a:spAutoFit/>
          </a:bodyPr>
          <a:lstStyle/>
          <a:p>
            <a:r>
              <a:rPr lang="en-US" dirty="0">
                <a:solidFill>
                  <a:srgbClr val="FF0000"/>
                </a:solidFill>
              </a:rPr>
              <a:t>// this will call </a:t>
            </a:r>
            <a:r>
              <a:rPr lang="en-US" dirty="0" err="1">
                <a:solidFill>
                  <a:srgbClr val="FF0000"/>
                </a:solidFill>
              </a:rPr>
              <a:t>index.ejs</a:t>
            </a:r>
            <a:r>
              <a:rPr lang="en-US" dirty="0">
                <a:solidFill>
                  <a:srgbClr val="FF0000"/>
                </a:solidFill>
              </a:rPr>
              <a:t> file and in </a:t>
            </a:r>
            <a:r>
              <a:rPr lang="en-US" dirty="0" err="1">
                <a:solidFill>
                  <a:srgbClr val="FF0000"/>
                </a:solidFill>
              </a:rPr>
              <a:t>index.ejs</a:t>
            </a:r>
            <a:r>
              <a:rPr lang="en-US" dirty="0">
                <a:solidFill>
                  <a:srgbClr val="FF0000"/>
                </a:solidFill>
              </a:rPr>
              <a:t> file </a:t>
            </a:r>
            <a:r>
              <a:rPr lang="en-US" dirty="0" err="1">
                <a:solidFill>
                  <a:srgbClr val="FF0000"/>
                </a:solidFill>
              </a:rPr>
              <a:t>header.ejs</a:t>
            </a:r>
            <a:r>
              <a:rPr lang="en-US" dirty="0">
                <a:solidFill>
                  <a:srgbClr val="FF0000"/>
                </a:solidFill>
              </a:rPr>
              <a:t> and </a:t>
            </a:r>
            <a:r>
              <a:rPr lang="en-US" dirty="0" err="1">
                <a:solidFill>
                  <a:srgbClr val="FF0000"/>
                </a:solidFill>
              </a:rPr>
              <a:t>footer.ejs</a:t>
            </a:r>
            <a:r>
              <a:rPr lang="en-US" dirty="0">
                <a:solidFill>
                  <a:srgbClr val="FF0000"/>
                </a:solidFill>
              </a:rPr>
              <a:t> will be loaded at run time.</a:t>
            </a:r>
          </a:p>
        </p:txBody>
      </p:sp>
    </p:spTree>
    <p:extLst>
      <p:ext uri="{BB962C8B-B14F-4D97-AF65-F5344CB8AC3E}">
        <p14:creationId xmlns:p14="http://schemas.microsoft.com/office/powerpoint/2010/main" val="26166726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smtClean="0">
                <a:solidFill>
                  <a:schemeClr val="tx1"/>
                </a:solidFill>
                <a:latin typeface="+mn-lt"/>
              </a:rPr>
              <a:t>Mysql</a:t>
            </a:r>
            <a:r>
              <a:rPr lang="en-US" dirty="0" smtClean="0">
                <a:solidFill>
                  <a:schemeClr val="tx1"/>
                </a:solidFill>
                <a:latin typeface="+mn-lt"/>
              </a:rPr>
              <a:t> can be connected using </a:t>
            </a:r>
            <a:r>
              <a:rPr lang="en-US" dirty="0" err="1" smtClean="0">
                <a:solidFill>
                  <a:schemeClr val="tx1"/>
                </a:solidFill>
                <a:latin typeface="+mn-lt"/>
              </a:rPr>
              <a:t>NodeJS</a:t>
            </a:r>
            <a:endParaRPr lang="en-US" dirty="0" smtClean="0">
              <a:solidFill>
                <a:schemeClr val="tx1"/>
              </a:solidFill>
              <a:latin typeface="+mn-lt"/>
            </a:endParaRPr>
          </a:p>
          <a:p>
            <a:pPr marL="285750" indent="-285750">
              <a:lnSpc>
                <a:spcPct val="150000"/>
              </a:lnSpc>
              <a:buFont typeface="Arial" pitchFamily="34" charset="0"/>
              <a:buChar char="•"/>
            </a:pPr>
            <a:r>
              <a:rPr lang="en-US" dirty="0" smtClean="0">
                <a:solidFill>
                  <a:schemeClr val="tx1"/>
                </a:solidFill>
                <a:latin typeface="+mn-lt"/>
              </a:rPr>
              <a:t>To connect </a:t>
            </a:r>
            <a:r>
              <a:rPr lang="en-US" dirty="0" err="1" smtClean="0">
                <a:solidFill>
                  <a:schemeClr val="tx1"/>
                </a:solidFill>
                <a:latin typeface="+mn-lt"/>
              </a:rPr>
              <a:t>MySql</a:t>
            </a:r>
            <a:r>
              <a:rPr lang="en-US" dirty="0" smtClean="0">
                <a:solidFill>
                  <a:schemeClr val="tx1"/>
                </a:solidFill>
                <a:latin typeface="+mn-lt"/>
              </a:rPr>
              <a:t> with </a:t>
            </a:r>
            <a:r>
              <a:rPr lang="en-US" dirty="0" err="1" smtClean="0">
                <a:solidFill>
                  <a:schemeClr val="tx1"/>
                </a:solidFill>
                <a:latin typeface="+mn-lt"/>
              </a:rPr>
              <a:t>NodeJS</a:t>
            </a:r>
            <a:r>
              <a:rPr lang="en-US" dirty="0" smtClean="0">
                <a:solidFill>
                  <a:schemeClr val="tx1"/>
                </a:solidFill>
                <a:latin typeface="+mn-lt"/>
              </a:rPr>
              <a:t> we need to install </a:t>
            </a:r>
            <a:r>
              <a:rPr lang="en-US" dirty="0" err="1" smtClean="0">
                <a:solidFill>
                  <a:schemeClr val="tx1"/>
                </a:solidFill>
                <a:latin typeface="+mn-lt"/>
              </a:rPr>
              <a:t>mysql</a:t>
            </a:r>
            <a:r>
              <a:rPr lang="en-US" dirty="0" smtClean="0">
                <a:solidFill>
                  <a:schemeClr val="tx1"/>
                </a:solidFill>
                <a:latin typeface="+mn-lt"/>
              </a:rPr>
              <a:t> module.</a:t>
            </a:r>
          </a:p>
          <a:p>
            <a:pPr marL="285750" indent="-285750">
              <a:lnSpc>
                <a:spcPct val="150000"/>
              </a:lnSpc>
              <a:buFont typeface="Arial" pitchFamily="34" charset="0"/>
              <a:buChar char="•"/>
            </a:pPr>
            <a:r>
              <a:rPr lang="en-US" dirty="0" smtClean="0">
                <a:solidFill>
                  <a:schemeClr val="tx1"/>
                </a:solidFill>
                <a:latin typeface="+mn-lt"/>
              </a:rPr>
              <a:t>We have to require the </a:t>
            </a:r>
            <a:r>
              <a:rPr lang="en-US" dirty="0" err="1" smtClean="0">
                <a:solidFill>
                  <a:schemeClr val="tx1"/>
                </a:solidFill>
                <a:latin typeface="+mn-lt"/>
              </a:rPr>
              <a:t>mysql</a:t>
            </a:r>
            <a:r>
              <a:rPr lang="en-US" dirty="0" smtClean="0">
                <a:solidFill>
                  <a:schemeClr val="tx1"/>
                </a:solidFill>
                <a:latin typeface="+mn-lt"/>
              </a:rPr>
              <a:t> module in following way</a:t>
            </a:r>
          </a:p>
          <a:p>
            <a:pPr marL="285750" indent="-285750">
              <a:lnSpc>
                <a:spcPct val="150000"/>
              </a:lnSpc>
              <a:buFont typeface="Arial" pitchFamily="34" charset="0"/>
              <a:buChar char="•"/>
            </a:pPr>
            <a:r>
              <a:rPr lang="en-US" dirty="0" err="1"/>
              <a:t>var</a:t>
            </a:r>
            <a:r>
              <a:rPr lang="en-US" dirty="0"/>
              <a:t> </a:t>
            </a:r>
            <a:r>
              <a:rPr lang="en-US" dirty="0" err="1"/>
              <a:t>mysql</a:t>
            </a:r>
            <a:r>
              <a:rPr lang="en-US" dirty="0"/>
              <a:t> = require('</a:t>
            </a:r>
            <a:r>
              <a:rPr lang="en-US" dirty="0" err="1"/>
              <a:t>mysql</a:t>
            </a:r>
            <a:r>
              <a:rPr lang="en-US" dirty="0" smtClean="0"/>
              <a:t>');</a:t>
            </a:r>
          </a:p>
          <a:p>
            <a:pPr marL="285750" indent="-285750">
              <a:lnSpc>
                <a:spcPct val="150000"/>
              </a:lnSpc>
              <a:buFont typeface="Arial" pitchFamily="34" charset="0"/>
              <a:buChar char="•"/>
            </a:pPr>
            <a:r>
              <a:rPr lang="en-US" dirty="0" smtClean="0">
                <a:solidFill>
                  <a:schemeClr val="tx1"/>
                </a:solidFill>
                <a:latin typeface="+mn-lt"/>
              </a:rPr>
              <a:t>To connect database type following code </a:t>
            </a:r>
          </a:p>
          <a:p>
            <a:pPr marL="285750" indent="-285750">
              <a:lnSpc>
                <a:spcPct val="150000"/>
              </a:lnSpc>
              <a:buFont typeface="Arial" pitchFamily="34" charset="0"/>
              <a:buChar char="•"/>
            </a:pPr>
            <a:r>
              <a:rPr lang="en-US" dirty="0" err="1" smtClean="0">
                <a:solidFill>
                  <a:schemeClr val="tx1"/>
                </a:solidFill>
                <a:latin typeface="+mn-lt"/>
              </a:rPr>
              <a:t>var</a:t>
            </a:r>
            <a:r>
              <a:rPr lang="en-US" dirty="0" smtClean="0">
                <a:solidFill>
                  <a:schemeClr val="tx1"/>
                </a:solidFill>
                <a:latin typeface="+mn-lt"/>
              </a:rPr>
              <a:t> con = </a:t>
            </a:r>
            <a:r>
              <a:rPr lang="en-US" dirty="0" err="1" smtClean="0">
                <a:solidFill>
                  <a:schemeClr val="tx1"/>
                </a:solidFill>
                <a:latin typeface="+mn-lt"/>
              </a:rPr>
              <a:t>mysql.createConnection</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host: "</a:t>
            </a:r>
            <a:r>
              <a:rPr lang="en-US" dirty="0" err="1" smtClean="0">
                <a:solidFill>
                  <a:schemeClr val="tx1"/>
                </a:solidFill>
                <a:latin typeface="+mn-lt"/>
              </a:rPr>
              <a:t>localhost</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user: "</a:t>
            </a:r>
            <a:r>
              <a:rPr lang="en-US" dirty="0" err="1" smtClean="0">
                <a:solidFill>
                  <a:schemeClr val="tx1"/>
                </a:solidFill>
                <a:latin typeface="+mn-lt"/>
              </a:rPr>
              <a:t>yourusername</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password: "</a:t>
            </a:r>
            <a:r>
              <a:rPr lang="en-US" dirty="0" err="1" smtClean="0">
                <a:solidFill>
                  <a:schemeClr val="tx1"/>
                </a:solidFill>
                <a:latin typeface="+mn-lt"/>
              </a:rPr>
              <a:t>yourpassword</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Above code only connect the </a:t>
            </a:r>
            <a:r>
              <a:rPr lang="en-US" dirty="0" err="1" smtClean="0">
                <a:solidFill>
                  <a:schemeClr val="tx1"/>
                </a:solidFill>
                <a:latin typeface="+mn-lt"/>
              </a:rPr>
              <a:t>mysql</a:t>
            </a:r>
            <a:r>
              <a:rPr lang="en-US" dirty="0" smtClean="0">
                <a:solidFill>
                  <a:schemeClr val="tx1"/>
                </a:solidFill>
                <a:latin typeface="+mn-lt"/>
              </a:rPr>
              <a:t> database server but database need to select.</a:t>
            </a:r>
          </a:p>
          <a:p>
            <a:pPr marL="285750" indent="-285750">
              <a:lnSpc>
                <a:spcPct val="150000"/>
              </a:lnSpc>
              <a:buFont typeface="Arial" pitchFamily="34" charset="0"/>
              <a:buChar char="•"/>
            </a:pP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Database connection </a:t>
            </a:r>
            <a:r>
              <a:rPr lang="en-US" sz="2800" b="1" dirty="0" err="1" smtClean="0">
                <a:latin typeface="+mj-lt"/>
              </a:rPr>
              <a:t>NodeJS</a:t>
            </a:r>
            <a:r>
              <a:rPr lang="en-US" sz="2800" b="1" dirty="0" smtClean="0">
                <a:latin typeface="+mj-lt"/>
              </a:rPr>
              <a:t> and </a:t>
            </a:r>
            <a:r>
              <a:rPr lang="en-US" sz="2800" b="1" dirty="0" err="1" smtClean="0">
                <a:latin typeface="+mj-lt"/>
              </a:rPr>
              <a:t>MySql</a:t>
            </a:r>
            <a:endParaRPr lang="en-US" sz="2800" b="1" dirty="0">
              <a:latin typeface="+mj-lt"/>
            </a:endParaRPr>
          </a:p>
        </p:txBody>
      </p:sp>
    </p:spTree>
    <p:extLst>
      <p:ext uri="{BB962C8B-B14F-4D97-AF65-F5344CB8AC3E}">
        <p14:creationId xmlns:p14="http://schemas.microsoft.com/office/powerpoint/2010/main" val="28279720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smtClean="0">
                <a:solidFill>
                  <a:schemeClr val="tx1"/>
                </a:solidFill>
                <a:latin typeface="+mn-lt"/>
              </a:rPr>
              <a:t>con.connect</a:t>
            </a:r>
            <a:r>
              <a:rPr lang="en-US" dirty="0" smtClean="0">
                <a:solidFill>
                  <a:schemeClr val="tx1"/>
                </a:solidFill>
                <a:latin typeface="+mn-lt"/>
              </a:rPr>
              <a:t>(function(err)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console.log("Connected!");</a:t>
            </a:r>
          </a:p>
          <a:p>
            <a:pPr marL="285750" indent="-285750">
              <a:lnSpc>
                <a:spcPct val="150000"/>
              </a:lnSpc>
              <a:buFont typeface="Arial" pitchFamily="34" charset="0"/>
              <a:buChar char="•"/>
            </a:pPr>
            <a:r>
              <a:rPr lang="en-US" dirty="0" smtClean="0">
                <a:solidFill>
                  <a:schemeClr val="tx1"/>
                </a:solidFill>
                <a:latin typeface="+mn-lt"/>
              </a:rPr>
              <a: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Database connection </a:t>
            </a:r>
            <a:r>
              <a:rPr lang="en-US" sz="2800" b="1" dirty="0" err="1" smtClean="0">
                <a:latin typeface="+mj-lt"/>
              </a:rPr>
              <a:t>NodeJS</a:t>
            </a:r>
            <a:r>
              <a:rPr lang="en-US" sz="2800" b="1" dirty="0" smtClean="0">
                <a:latin typeface="+mj-lt"/>
              </a:rPr>
              <a:t> and </a:t>
            </a:r>
            <a:r>
              <a:rPr lang="en-US" sz="2800" b="1" dirty="0" err="1" smtClean="0">
                <a:latin typeface="+mj-lt"/>
              </a:rPr>
              <a:t>MySql</a:t>
            </a:r>
            <a:endParaRPr lang="en-US" sz="2800" b="1" dirty="0">
              <a:latin typeface="+mj-lt"/>
            </a:endParaRPr>
          </a:p>
        </p:txBody>
      </p:sp>
    </p:spTree>
    <p:extLst>
      <p:ext uri="{BB962C8B-B14F-4D97-AF65-F5344CB8AC3E}">
        <p14:creationId xmlns:p14="http://schemas.microsoft.com/office/powerpoint/2010/main" val="2265678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When database is connected we got the connection object. </a:t>
            </a:r>
          </a:p>
          <a:p>
            <a:pPr marL="285750" indent="-285750">
              <a:lnSpc>
                <a:spcPct val="150000"/>
              </a:lnSpc>
              <a:buFont typeface="Arial" pitchFamily="34" charset="0"/>
              <a:buChar char="•"/>
            </a:pPr>
            <a:r>
              <a:rPr lang="en-US" dirty="0" smtClean="0">
                <a:solidFill>
                  <a:schemeClr val="tx1"/>
                </a:solidFill>
                <a:latin typeface="+mn-lt"/>
              </a:rPr>
              <a:t>Using connection object we can execute query on database to perform CRUD operation </a:t>
            </a:r>
          </a:p>
          <a:p>
            <a:pPr marL="285750" indent="-285750">
              <a:lnSpc>
                <a:spcPct val="150000"/>
              </a:lnSpc>
              <a:buFont typeface="Arial" pitchFamily="34" charset="0"/>
              <a:buChar char="•"/>
            </a:pPr>
            <a:r>
              <a:rPr lang="en-US" dirty="0" smtClean="0">
                <a:solidFill>
                  <a:schemeClr val="tx1"/>
                </a:solidFill>
                <a:latin typeface="+mn-lt"/>
              </a:rPr>
              <a:t>Syntax: </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err="1" smtClean="0">
                <a:solidFill>
                  <a:schemeClr val="tx1"/>
                </a:solidFill>
                <a:latin typeface="+mn-lt"/>
              </a:rPr>
              <a:t>sql</a:t>
            </a:r>
            <a:r>
              <a:rPr lang="en-US" dirty="0" smtClean="0">
                <a:solidFill>
                  <a:schemeClr val="tx1"/>
                </a:solidFill>
                <a:latin typeface="+mn-lt"/>
              </a:rPr>
              <a:t>, function (err, result)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console.log("Result: " + result);</a:t>
            </a:r>
          </a:p>
          <a:p>
            <a:pPr marL="285750" indent="-285750">
              <a:lnSpc>
                <a:spcPct val="150000"/>
              </a:lnSpc>
              <a:buFont typeface="Arial" pitchFamily="34" charset="0"/>
              <a:buChar char="•"/>
            </a:pPr>
            <a:r>
              <a:rPr lang="en-US" dirty="0" smtClean="0">
                <a:solidFill>
                  <a:schemeClr val="tx1"/>
                </a:solidFill>
                <a:latin typeface="+mn-lt"/>
              </a:rPr>
              <a:t>  }); </a:t>
            </a:r>
          </a:p>
          <a:p>
            <a:pPr marL="285750" indent="-285750">
              <a:lnSpc>
                <a:spcPct val="150000"/>
              </a:lnSpc>
              <a:buFont typeface="Arial" pitchFamily="34" charset="0"/>
              <a:buChar char="•"/>
            </a:pPr>
            <a:r>
              <a:rPr lang="en-US" dirty="0" err="1" smtClean="0">
                <a:solidFill>
                  <a:schemeClr val="tx1"/>
                </a:solidFill>
                <a:latin typeface="+mn-lt"/>
              </a:rPr>
              <a:t>Sql</a:t>
            </a:r>
            <a:r>
              <a:rPr lang="en-US" dirty="0" smtClean="0">
                <a:solidFill>
                  <a:schemeClr val="tx1"/>
                </a:solidFill>
                <a:latin typeface="+mn-lt"/>
              </a:rPr>
              <a:t> is the string variable which will have DDL, DML, or DQL store.</a:t>
            </a:r>
          </a:p>
          <a:p>
            <a:pPr marL="285750" indent="-285750">
              <a:lnSpc>
                <a:spcPct val="150000"/>
              </a:lnSpc>
              <a:buFont typeface="Arial" pitchFamily="34" charset="0"/>
              <a:buChar char="•"/>
            </a:pPr>
            <a:r>
              <a:rPr lang="en-US" dirty="0" smtClean="0">
                <a:solidFill>
                  <a:schemeClr val="tx1"/>
                </a:solidFill>
                <a:latin typeface="+mn-lt"/>
              </a:rPr>
              <a:t>Result object will contain </a:t>
            </a:r>
            <a:r>
              <a:rPr lang="en-US" dirty="0" err="1" smtClean="0">
                <a:solidFill>
                  <a:schemeClr val="tx1"/>
                </a:solidFill>
                <a:latin typeface="+mn-lt"/>
              </a:rPr>
              <a:t>resultset</a:t>
            </a:r>
            <a:r>
              <a:rPr lang="en-US" dirty="0" smtClean="0">
                <a:solidFill>
                  <a:schemeClr val="tx1"/>
                </a:solidFill>
                <a:latin typeface="+mn-lt"/>
              </a:rPr>
              <a:t> which will tell how many record updated, inserted, deleted or record fetched by select query.</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Running Queries </a:t>
            </a:r>
            <a:endParaRPr lang="en-US" sz="2800" b="1" dirty="0">
              <a:latin typeface="+mj-lt"/>
            </a:endParaRPr>
          </a:p>
        </p:txBody>
      </p:sp>
    </p:spTree>
    <p:extLst>
      <p:ext uri="{BB962C8B-B14F-4D97-AF65-F5344CB8AC3E}">
        <p14:creationId xmlns:p14="http://schemas.microsoft.com/office/powerpoint/2010/main" val="4645150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When database is connected we got the connection object. </a:t>
            </a:r>
          </a:p>
          <a:p>
            <a:pPr marL="285750" indent="-285750">
              <a:lnSpc>
                <a:spcPct val="150000"/>
              </a:lnSpc>
              <a:buFont typeface="Arial" pitchFamily="34" charset="0"/>
              <a:buChar char="•"/>
            </a:pPr>
            <a:r>
              <a:rPr lang="en-US" dirty="0" smtClean="0">
                <a:solidFill>
                  <a:schemeClr val="tx1"/>
                </a:solidFill>
                <a:latin typeface="+mn-lt"/>
              </a:rPr>
              <a:t>Using connection object we can execute query on database to perform CRUD operation </a:t>
            </a:r>
          </a:p>
          <a:p>
            <a:pPr marL="285750" indent="-285750">
              <a:lnSpc>
                <a:spcPct val="150000"/>
              </a:lnSpc>
              <a:buFont typeface="Arial" pitchFamily="34" charset="0"/>
              <a:buChar char="•"/>
            </a:pPr>
            <a:r>
              <a:rPr lang="en-US" dirty="0" smtClean="0">
                <a:solidFill>
                  <a:schemeClr val="tx1"/>
                </a:solidFill>
                <a:latin typeface="+mn-lt"/>
              </a:rPr>
              <a:t>Syntax: </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err="1" smtClean="0">
                <a:solidFill>
                  <a:schemeClr val="tx1"/>
                </a:solidFill>
                <a:latin typeface="+mn-lt"/>
              </a:rPr>
              <a:t>sql</a:t>
            </a:r>
            <a:r>
              <a:rPr lang="en-US" dirty="0" smtClean="0">
                <a:solidFill>
                  <a:schemeClr val="tx1"/>
                </a:solidFill>
                <a:latin typeface="+mn-lt"/>
              </a:rPr>
              <a:t>, function (err, result)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console.log("Result: " + result);</a:t>
            </a:r>
          </a:p>
          <a:p>
            <a:pPr marL="285750" indent="-285750">
              <a:lnSpc>
                <a:spcPct val="150000"/>
              </a:lnSpc>
              <a:buFont typeface="Arial" pitchFamily="34" charset="0"/>
              <a:buChar char="•"/>
            </a:pPr>
            <a:r>
              <a:rPr lang="en-US" dirty="0" smtClean="0">
                <a:solidFill>
                  <a:schemeClr val="tx1"/>
                </a:solidFill>
                <a:latin typeface="+mn-lt"/>
              </a:rPr>
              <a:t>  }); </a:t>
            </a:r>
          </a:p>
          <a:p>
            <a:pPr marL="285750" indent="-285750">
              <a:lnSpc>
                <a:spcPct val="150000"/>
              </a:lnSpc>
              <a:buFont typeface="Arial" pitchFamily="34" charset="0"/>
              <a:buChar char="•"/>
            </a:pPr>
            <a:r>
              <a:rPr lang="en-US" dirty="0" err="1" smtClean="0">
                <a:solidFill>
                  <a:schemeClr val="tx1"/>
                </a:solidFill>
                <a:latin typeface="+mn-lt"/>
              </a:rPr>
              <a:t>Sql</a:t>
            </a:r>
            <a:r>
              <a:rPr lang="en-US" dirty="0" smtClean="0">
                <a:solidFill>
                  <a:schemeClr val="tx1"/>
                </a:solidFill>
                <a:latin typeface="+mn-lt"/>
              </a:rPr>
              <a:t> is the string variable which will have DDL, DML, or DQL store.</a:t>
            </a:r>
          </a:p>
          <a:p>
            <a:pPr marL="285750" indent="-285750">
              <a:lnSpc>
                <a:spcPct val="150000"/>
              </a:lnSpc>
              <a:buFont typeface="Arial" pitchFamily="34" charset="0"/>
              <a:buChar char="•"/>
            </a:pPr>
            <a:r>
              <a:rPr lang="en-US" dirty="0" smtClean="0">
                <a:solidFill>
                  <a:schemeClr val="tx1"/>
                </a:solidFill>
                <a:latin typeface="+mn-lt"/>
              </a:rPr>
              <a:t>Result object will contain </a:t>
            </a:r>
            <a:r>
              <a:rPr lang="en-US" dirty="0" err="1" smtClean="0">
                <a:solidFill>
                  <a:schemeClr val="tx1"/>
                </a:solidFill>
                <a:latin typeface="+mn-lt"/>
              </a:rPr>
              <a:t>resultset</a:t>
            </a:r>
            <a:r>
              <a:rPr lang="en-US" dirty="0" smtClean="0">
                <a:solidFill>
                  <a:schemeClr val="tx1"/>
                </a:solidFill>
                <a:latin typeface="+mn-lt"/>
              </a:rPr>
              <a:t> which will tell how many record updated, inserted, deleted or record fetched by select query.</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Running Queries </a:t>
            </a:r>
            <a:endParaRPr lang="en-US" sz="2800" b="1" dirty="0">
              <a:latin typeface="+mj-lt"/>
            </a:endParaRPr>
          </a:p>
        </p:txBody>
      </p:sp>
    </p:spTree>
    <p:extLst>
      <p:ext uri="{BB962C8B-B14F-4D97-AF65-F5344CB8AC3E}">
        <p14:creationId xmlns:p14="http://schemas.microsoft.com/office/powerpoint/2010/main" val="1969491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j-lt"/>
              </a:rPr>
              <a:t>Http Module</a:t>
            </a:r>
            <a:endParaRPr lang="en-US" sz="2800" b="1" dirty="0">
              <a:latin typeface="+mj-lt"/>
            </a:endParaRPr>
          </a:p>
        </p:txBody>
      </p:sp>
      <p:sp>
        <p:nvSpPr>
          <p:cNvPr id="3" name="Text Placeholder 2"/>
          <p:cNvSpPr>
            <a:spLocks noGrp="1"/>
          </p:cNvSpPr>
          <p:nvPr>
            <p:ph type="body"/>
          </p:nvPr>
        </p:nvSpPr>
        <p:spPr>
          <a:xfrm>
            <a:off x="609600" y="1600200"/>
            <a:ext cx="10972440" cy="4343400"/>
          </a:xfrm>
        </p:spPr>
        <p:txBody>
          <a:bodyPr>
            <a:normAutofit lnSpcReduction="10000"/>
          </a:bodyPr>
          <a:lstStyle/>
          <a:p>
            <a:pPr marL="285750" indent="-285750">
              <a:lnSpc>
                <a:spcPct val="150000"/>
              </a:lnSpc>
              <a:buFont typeface="Arial" pitchFamily="34" charset="0"/>
              <a:buChar char="•"/>
            </a:pPr>
            <a:r>
              <a:rPr lang="en-US" dirty="0" smtClean="0">
                <a:latin typeface="+mn-lt"/>
              </a:rPr>
              <a:t>Node.js has a built-in module called HTTP, which allows Node.js to transfer data over the Hyper Text Transfer Protocol (HTTP).</a:t>
            </a:r>
          </a:p>
          <a:p>
            <a:pPr marL="285750" indent="-285750">
              <a:lnSpc>
                <a:spcPct val="150000"/>
              </a:lnSpc>
              <a:buFont typeface="Arial" pitchFamily="34" charset="0"/>
              <a:buChar char="•"/>
            </a:pPr>
            <a:r>
              <a:rPr lang="en-US" dirty="0" smtClean="0">
                <a:latin typeface="+mn-lt"/>
              </a:rPr>
              <a:t>To include the HTTP module, use the require() method:</a:t>
            </a:r>
          </a:p>
          <a:p>
            <a:pPr marL="285750" indent="-285750">
              <a:lnSpc>
                <a:spcPct val="150000"/>
              </a:lnSpc>
              <a:buFont typeface="Arial" pitchFamily="34" charset="0"/>
              <a:buChar char="•"/>
            </a:pPr>
            <a:r>
              <a:rPr lang="en-US" dirty="0" smtClean="0">
                <a:latin typeface="+mn-lt"/>
              </a:rPr>
              <a:t>http module has method </a:t>
            </a:r>
            <a:r>
              <a:rPr lang="en-US" dirty="0" err="1" smtClean="0">
                <a:latin typeface="+mn-lt"/>
              </a:rPr>
              <a:t>createServer</a:t>
            </a:r>
            <a:r>
              <a:rPr lang="en-US" dirty="0" smtClean="0">
                <a:latin typeface="+mn-lt"/>
              </a:rPr>
              <a:t>. Which is use to create server and with listen method we can run it on specific port.</a:t>
            </a:r>
          </a:p>
          <a:p>
            <a:pPr marL="285750" indent="-285750">
              <a:lnSpc>
                <a:spcPct val="150000"/>
              </a:lnSpc>
              <a:buFont typeface="Arial" pitchFamily="34" charset="0"/>
              <a:buChar char="•"/>
            </a:pPr>
            <a:r>
              <a:rPr lang="en-US" dirty="0" smtClean="0">
                <a:latin typeface="+mn-lt"/>
              </a:rPr>
              <a:t>In </a:t>
            </a:r>
            <a:r>
              <a:rPr lang="en-US" dirty="0" err="1" smtClean="0">
                <a:latin typeface="+mn-lt"/>
              </a:rPr>
              <a:t>createServer</a:t>
            </a:r>
            <a:r>
              <a:rPr lang="en-US" dirty="0" smtClean="0">
                <a:latin typeface="+mn-lt"/>
              </a:rPr>
              <a:t> method we have to pass an arrow function which has two object request, and response. With response object we can use, write, </a:t>
            </a:r>
            <a:r>
              <a:rPr lang="en-US" dirty="0" err="1" smtClean="0">
                <a:latin typeface="+mn-lt"/>
              </a:rPr>
              <a:t>writeHead</a:t>
            </a:r>
            <a:r>
              <a:rPr lang="en-US" dirty="0" smtClean="0">
                <a:latin typeface="+mn-lt"/>
              </a:rPr>
              <a:t>, </a:t>
            </a:r>
            <a:r>
              <a:rPr lang="en-US" dirty="0" err="1" smtClean="0">
                <a:latin typeface="+mn-lt"/>
              </a:rPr>
              <a:t>setHeader</a:t>
            </a:r>
            <a:r>
              <a:rPr lang="en-US" dirty="0" smtClean="0">
                <a:latin typeface="+mn-lt"/>
              </a:rPr>
              <a:t>(‘content-</a:t>
            </a:r>
            <a:r>
              <a:rPr lang="en-US" dirty="0" err="1" smtClean="0">
                <a:latin typeface="+mn-lt"/>
              </a:rPr>
              <a:t>type’,’text</a:t>
            </a:r>
            <a:r>
              <a:rPr lang="en-US" smtClean="0">
                <a:latin typeface="+mn-lt"/>
              </a:rPr>
              <a:t>/html’) </a:t>
            </a:r>
            <a:r>
              <a:rPr lang="en-US" dirty="0" smtClean="0">
                <a:latin typeface="+mn-lt"/>
              </a:rPr>
              <a:t>and end methods. </a:t>
            </a:r>
          </a:p>
          <a:p>
            <a:pPr marL="285750" indent="-285750">
              <a:lnSpc>
                <a:spcPct val="150000"/>
              </a:lnSpc>
              <a:buFont typeface="Arial" pitchFamily="34" charset="0"/>
              <a:buChar char="•"/>
            </a:pPr>
            <a:r>
              <a:rPr lang="en-US" dirty="0" smtClean="0">
                <a:latin typeface="+mn-lt"/>
              </a:rPr>
              <a:t>Write method is use to write content on web pages</a:t>
            </a:r>
          </a:p>
          <a:p>
            <a:pPr marL="285750" indent="-285750">
              <a:lnSpc>
                <a:spcPct val="150000"/>
              </a:lnSpc>
              <a:buFont typeface="Arial" pitchFamily="34" charset="0"/>
              <a:buChar char="•"/>
            </a:pPr>
            <a:r>
              <a:rPr lang="en-US" dirty="0" err="1" smtClean="0">
                <a:latin typeface="+mn-lt"/>
              </a:rPr>
              <a:t>writeHead</a:t>
            </a:r>
            <a:r>
              <a:rPr lang="en-US" dirty="0" smtClean="0">
                <a:latin typeface="+mn-lt"/>
              </a:rPr>
              <a:t> method use to set meta data like content type and status code </a:t>
            </a:r>
          </a:p>
          <a:p>
            <a:pPr marL="285750" indent="-285750">
              <a:lnSpc>
                <a:spcPct val="150000"/>
              </a:lnSpc>
              <a:buFont typeface="Arial" pitchFamily="34" charset="0"/>
              <a:buChar char="•"/>
            </a:pPr>
            <a:r>
              <a:rPr lang="en-US" dirty="0" smtClean="0">
                <a:latin typeface="+mn-lt"/>
              </a:rPr>
              <a:t>End method is use to stop the output on browser.</a:t>
            </a:r>
          </a:p>
          <a:p>
            <a:pPr marL="285750" indent="-285750">
              <a:lnSpc>
                <a:spcPct val="150000"/>
              </a:lnSpc>
              <a:buFont typeface="Arial" pitchFamily="34" charset="0"/>
              <a:buChar char="•"/>
            </a:pPr>
            <a:endParaRPr lang="en-US" dirty="0">
              <a:latin typeface="+mn-lt"/>
            </a:endParaRPr>
          </a:p>
        </p:txBody>
      </p:sp>
    </p:spTree>
    <p:extLst>
      <p:ext uri="{BB962C8B-B14F-4D97-AF65-F5344CB8AC3E}">
        <p14:creationId xmlns:p14="http://schemas.microsoft.com/office/powerpoint/2010/main" val="36932902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sql</a:t>
            </a:r>
            <a:r>
              <a:rPr lang="en-US" dirty="0" smtClean="0">
                <a:solidFill>
                  <a:schemeClr val="tx1"/>
                </a:solidFill>
                <a:latin typeface="+mn-lt"/>
              </a:rPr>
              <a:t> = "INSERT INTO users (name, email,password,dob,add1,add2,phone) VALUES (‘Sunil kumar',’sunilkumar@gmail.com’,’test123!@#’,’2000-12-12’,‘111 </a:t>
            </a:r>
            <a:r>
              <a:rPr lang="en-US" dirty="0" err="1" smtClean="0">
                <a:solidFill>
                  <a:schemeClr val="tx1"/>
                </a:solidFill>
                <a:latin typeface="+mn-lt"/>
              </a:rPr>
              <a:t>vallabh</a:t>
            </a:r>
            <a:r>
              <a:rPr lang="en-US" dirty="0" smtClean="0">
                <a:solidFill>
                  <a:schemeClr val="tx1"/>
                </a:solidFill>
                <a:latin typeface="+mn-lt"/>
              </a:rPr>
              <a:t> </a:t>
            </a:r>
            <a:r>
              <a:rPr lang="en-US" dirty="0" err="1" smtClean="0">
                <a:solidFill>
                  <a:schemeClr val="tx1"/>
                </a:solidFill>
                <a:latin typeface="+mn-lt"/>
              </a:rPr>
              <a:t>nagar</a:t>
            </a:r>
            <a:r>
              <a:rPr lang="en-US" dirty="0" smtClean="0">
                <a:solidFill>
                  <a:schemeClr val="tx1"/>
                </a:solidFill>
                <a:latin typeface="+mn-lt"/>
              </a:rPr>
              <a:t>’,’near railway station indore‘,9876543211)";</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err="1" smtClean="0">
                <a:solidFill>
                  <a:schemeClr val="tx1"/>
                </a:solidFill>
                <a:latin typeface="+mn-lt"/>
              </a:rPr>
              <a:t>sql</a:t>
            </a:r>
            <a:r>
              <a:rPr lang="en-US" dirty="0" smtClean="0">
                <a:solidFill>
                  <a:schemeClr val="tx1"/>
                </a:solidFill>
                <a:latin typeface="+mn-lt"/>
              </a:rPr>
              <a:t>, function (err, result)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console.log("1 record </a:t>
            </a:r>
            <a:r>
              <a:rPr lang="en-US" dirty="0" err="1" smtClean="0">
                <a:solidFill>
                  <a:schemeClr val="tx1"/>
                </a:solidFill>
                <a:latin typeface="+mn-lt"/>
              </a:rPr>
              <a:t>inserted“+result</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When above code executed Result object will be</a:t>
            </a:r>
            <a:r>
              <a:rPr lang="en-US" dirty="0" smtClean="0">
                <a:solidFill>
                  <a:srgbClr val="FF0000"/>
                </a:solidFill>
                <a:latin typeface="+mn-lt"/>
              </a:rPr>
              <a:t> printed contain following values(next slide)</a:t>
            </a:r>
            <a:r>
              <a:rPr lang="en-US" dirty="0" smtClean="0">
                <a:solidFill>
                  <a:schemeClr val="tx1"/>
                </a:solidFill>
                <a:latin typeface="+mn-lt"/>
              </a:rPr>
              <a:t> or if error arise error will be thrown.</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Insert query example</a:t>
            </a:r>
            <a:endParaRPr lang="en-US" sz="2800" b="1" dirty="0">
              <a:latin typeface="+mj-lt"/>
            </a:endParaRPr>
          </a:p>
        </p:txBody>
      </p:sp>
    </p:spTree>
    <p:extLst>
      <p:ext uri="{BB962C8B-B14F-4D97-AF65-F5344CB8AC3E}">
        <p14:creationId xmlns:p14="http://schemas.microsoft.com/office/powerpoint/2010/main" val="38065792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fieldCount</a:t>
            </a:r>
            <a:r>
              <a:rPr lang="en-US" dirty="0" smtClean="0">
                <a:solidFill>
                  <a:schemeClr val="tx1"/>
                </a:solidFill>
                <a:latin typeface="+mn-lt"/>
              </a:rPr>
              <a:t>: 0,</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affectedRows</a:t>
            </a:r>
            <a:r>
              <a:rPr lang="en-US" dirty="0" smtClean="0">
                <a:solidFill>
                  <a:schemeClr val="tx1"/>
                </a:solidFill>
                <a:latin typeface="+mn-lt"/>
              </a:rPr>
              <a:t>: 14,</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insertId</a:t>
            </a:r>
            <a:r>
              <a:rPr lang="en-US" dirty="0" smtClean="0">
                <a:solidFill>
                  <a:schemeClr val="tx1"/>
                </a:solidFill>
                <a:latin typeface="+mn-lt"/>
              </a:rPr>
              <a:t>: 0,</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serverStatus</a:t>
            </a:r>
            <a:r>
              <a:rPr lang="en-US" dirty="0" smtClean="0">
                <a:solidFill>
                  <a:schemeClr val="tx1"/>
                </a:solidFill>
                <a:latin typeface="+mn-lt"/>
              </a:rPr>
              <a:t>: 2,</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warningCount</a:t>
            </a:r>
            <a:r>
              <a:rPr lang="en-US" dirty="0" smtClean="0">
                <a:solidFill>
                  <a:schemeClr val="tx1"/>
                </a:solidFill>
                <a:latin typeface="+mn-lt"/>
              </a:rPr>
              <a:t>: 0,</a:t>
            </a:r>
          </a:p>
          <a:p>
            <a:pPr marL="285750" indent="-285750">
              <a:lnSpc>
                <a:spcPct val="150000"/>
              </a:lnSpc>
              <a:buFont typeface="Arial" pitchFamily="34" charset="0"/>
              <a:buChar char="•"/>
            </a:pPr>
            <a:r>
              <a:rPr lang="en-US" dirty="0" smtClean="0">
                <a:solidFill>
                  <a:schemeClr val="tx1"/>
                </a:solidFill>
                <a:latin typeface="+mn-lt"/>
              </a:rPr>
              <a:t>  message: '\'Records:14  Duplicated: 0  Warnings: 0',</a:t>
            </a:r>
          </a:p>
          <a:p>
            <a:pPr marL="285750" indent="-285750">
              <a:lnSpc>
                <a:spcPct val="150000"/>
              </a:lnSpc>
              <a:buFont typeface="Arial" pitchFamily="34" charset="0"/>
              <a:buChar char="•"/>
            </a:pPr>
            <a:r>
              <a:rPr lang="en-US" dirty="0" smtClean="0">
                <a:solidFill>
                  <a:schemeClr val="tx1"/>
                </a:solidFill>
                <a:latin typeface="+mn-lt"/>
              </a:rPr>
              <a:t>  protocol41: true,</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changedRows</a:t>
            </a:r>
            <a:r>
              <a:rPr lang="en-US" dirty="0" smtClean="0">
                <a:solidFill>
                  <a:schemeClr val="tx1"/>
                </a:solidFill>
                <a:latin typeface="+mn-lt"/>
              </a:rPr>
              <a:t>: 0</a:t>
            </a:r>
          </a:p>
          <a:p>
            <a:pPr marL="285750" indent="-285750">
              <a:lnSpc>
                <a:spcPct val="150000"/>
              </a:lnSpc>
              <a:buFont typeface="Arial" pitchFamily="34" charset="0"/>
              <a:buChar char="•"/>
            </a:pPr>
            <a:r>
              <a:rPr lang="en-US" dirty="0" smtClean="0">
                <a:solidFill>
                  <a:schemeClr val="tx1"/>
                </a:solidFill>
                <a:latin typeface="+mn-lt"/>
              </a:rPr>
              <a: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Result </a:t>
            </a:r>
            <a:r>
              <a:rPr lang="en-US" sz="2800" b="1" smtClean="0">
                <a:latin typeface="+mj-lt"/>
              </a:rPr>
              <a:t>object Values</a:t>
            </a:r>
            <a:endParaRPr lang="en-US" sz="2800" b="1" dirty="0">
              <a:latin typeface="+mj-lt"/>
            </a:endParaRPr>
          </a:p>
        </p:txBody>
      </p:sp>
    </p:spTree>
    <p:extLst>
      <p:ext uri="{BB962C8B-B14F-4D97-AF65-F5344CB8AC3E}">
        <p14:creationId xmlns:p14="http://schemas.microsoft.com/office/powerpoint/2010/main" val="36418408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sql</a:t>
            </a: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a:solidFill>
                  <a:schemeClr val="tx1"/>
                </a:solidFill>
              </a:rPr>
              <a:t>"INSERT INTO users (name, email,password,dob,add1,add2,phone) VALUES </a:t>
            </a:r>
            <a:r>
              <a:rPr lang="en-US" dirty="0" smtClean="0">
                <a:solidFill>
                  <a:schemeClr val="tx1"/>
                </a:solidFill>
              </a:rPr>
              <a:t>(?,?,?,?,?,?,?)"</a:t>
            </a:r>
            <a:r>
              <a:rPr lang="en-US" dirty="0" smtClean="0">
                <a:solidFill>
                  <a:schemeClr val="tx1"/>
                </a:solidFill>
                <a:latin typeface="+mn-lt"/>
              </a:rPr>
              <a:t>,[name,email,password,dob,add1,add2,phone], function (err, result)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console.log("1 record </a:t>
            </a:r>
            <a:r>
              <a:rPr lang="en-US" dirty="0" err="1" smtClean="0">
                <a:solidFill>
                  <a:schemeClr val="tx1"/>
                </a:solidFill>
                <a:latin typeface="+mn-lt"/>
              </a:rPr>
              <a:t>inserted“+result</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 Passing dynamic parameters to </a:t>
            </a:r>
            <a:r>
              <a:rPr lang="en-US" dirty="0" err="1" smtClean="0">
                <a:solidFill>
                  <a:schemeClr val="tx1"/>
                </a:solidFill>
                <a:latin typeface="+mn-lt"/>
              </a:rPr>
              <a:t>sql</a:t>
            </a:r>
            <a:r>
              <a:rPr lang="en-US" dirty="0" smtClean="0">
                <a:solidFill>
                  <a:schemeClr val="tx1"/>
                </a:solidFill>
                <a:latin typeface="+mn-lt"/>
              </a:rPr>
              <a:t> query.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Insert query example 2</a:t>
            </a:r>
            <a:endParaRPr lang="en-US" sz="2800" b="1" dirty="0">
              <a:latin typeface="+mj-lt"/>
            </a:endParaRPr>
          </a:p>
        </p:txBody>
      </p:sp>
    </p:spTree>
    <p:extLst>
      <p:ext uri="{BB962C8B-B14F-4D97-AF65-F5344CB8AC3E}">
        <p14:creationId xmlns:p14="http://schemas.microsoft.com/office/powerpoint/2010/main" val="38294485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sql</a:t>
            </a:r>
            <a:r>
              <a:rPr lang="en-US" dirty="0" smtClean="0">
                <a:solidFill>
                  <a:schemeClr val="tx1"/>
                </a:solidFill>
                <a:latin typeface="+mn-lt"/>
              </a:rPr>
              <a:t> = "UPDATE users SET password = ‘Rest123#@!' WHERE </a:t>
            </a:r>
            <a:r>
              <a:rPr lang="en-US" dirty="0" err="1" smtClean="0">
                <a:solidFill>
                  <a:schemeClr val="tx1"/>
                </a:solidFill>
                <a:latin typeface="+mn-lt"/>
              </a:rPr>
              <a:t>uid</a:t>
            </a:r>
            <a:r>
              <a:rPr lang="en-US" dirty="0" smtClean="0">
                <a:solidFill>
                  <a:schemeClr val="tx1"/>
                </a:solidFill>
                <a:latin typeface="+mn-lt"/>
              </a:rPr>
              <a:t>=23";</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err="1" smtClean="0">
                <a:solidFill>
                  <a:schemeClr val="tx1"/>
                </a:solidFill>
                <a:latin typeface="+mn-lt"/>
              </a:rPr>
              <a:t>sql</a:t>
            </a:r>
            <a:r>
              <a:rPr lang="en-US" dirty="0" smtClean="0">
                <a:solidFill>
                  <a:schemeClr val="tx1"/>
                </a:solidFill>
                <a:latin typeface="+mn-lt"/>
              </a:rPr>
              <a:t>, function (err, result)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a:t>
            </a:r>
            <a:r>
              <a:rPr lang="en-US" dirty="0" err="1" smtClean="0">
                <a:solidFill>
                  <a:schemeClr val="tx1"/>
                </a:solidFill>
                <a:latin typeface="+mn-lt"/>
              </a:rPr>
              <a:t>result.affectedRows</a:t>
            </a:r>
            <a:r>
              <a:rPr lang="en-US" dirty="0" smtClean="0">
                <a:solidFill>
                  <a:schemeClr val="tx1"/>
                </a:solidFill>
                <a:latin typeface="+mn-lt"/>
              </a:rPr>
              <a:t> + " record(s) updated");</a:t>
            </a:r>
          </a:p>
          <a:p>
            <a:pPr marL="285750" indent="-285750">
              <a:lnSpc>
                <a:spcPct val="150000"/>
              </a:lnSpc>
              <a:buFont typeface="Arial" pitchFamily="34" charset="0"/>
              <a:buChar char="•"/>
            </a:pPr>
            <a:r>
              <a:rPr lang="en-US" dirty="0" smtClean="0">
                <a:solidFill>
                  <a:schemeClr val="tx1"/>
                </a:solidFill>
                <a:latin typeface="+mn-lt"/>
              </a:rPr>
              <a:t>  });</a:t>
            </a:r>
          </a:p>
          <a:p>
            <a:pPr marL="285750" indent="-285750">
              <a:lnSpc>
                <a:spcPct val="150000"/>
              </a:lnSpc>
              <a:buFont typeface="Arial" pitchFamily="34" charset="0"/>
              <a:buChar char="•"/>
            </a:pPr>
            <a:endParaRPr lang="en-US" dirty="0">
              <a:solidFill>
                <a:schemeClr val="tx1"/>
              </a:solidFill>
              <a:latin typeface="+mn-lt"/>
            </a:endParaRPr>
          </a:p>
          <a:p>
            <a:pPr marL="285750" indent="-285750">
              <a:lnSpc>
                <a:spcPct val="150000"/>
              </a:lnSpc>
              <a:buFont typeface="Arial" pitchFamily="34" charset="0"/>
              <a:buChar char="•"/>
            </a:pPr>
            <a:r>
              <a:rPr lang="en-US" dirty="0" smtClean="0">
                <a:solidFill>
                  <a:schemeClr val="tx1"/>
                </a:solidFill>
                <a:latin typeface="+mn-lt"/>
              </a:rPr>
              <a:t>It will update user password for </a:t>
            </a:r>
            <a:r>
              <a:rPr lang="en-US" dirty="0" err="1" smtClean="0">
                <a:solidFill>
                  <a:schemeClr val="tx1"/>
                </a:solidFill>
                <a:latin typeface="+mn-lt"/>
              </a:rPr>
              <a:t>userid</a:t>
            </a:r>
            <a:r>
              <a:rPr lang="en-US" dirty="0" smtClean="0">
                <a:solidFill>
                  <a:schemeClr val="tx1"/>
                </a:solidFill>
                <a:latin typeface="+mn-lt"/>
              </a:rPr>
              <a:t> =23</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Update query example  </a:t>
            </a:r>
            <a:endParaRPr lang="en-US" sz="2800" b="1" dirty="0">
              <a:latin typeface="+mj-lt"/>
            </a:endParaRPr>
          </a:p>
        </p:txBody>
      </p:sp>
    </p:spTree>
    <p:extLst>
      <p:ext uri="{BB962C8B-B14F-4D97-AF65-F5344CB8AC3E}">
        <p14:creationId xmlns:p14="http://schemas.microsoft.com/office/powerpoint/2010/main" val="12451472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sql</a:t>
            </a:r>
            <a:r>
              <a:rPr lang="en-US" dirty="0" smtClean="0">
                <a:solidFill>
                  <a:schemeClr val="tx1"/>
                </a:solidFill>
                <a:latin typeface="+mn-lt"/>
              </a:rPr>
              <a:t> = “delete from user  WHERE </a:t>
            </a:r>
            <a:r>
              <a:rPr lang="en-US" dirty="0" err="1" smtClean="0">
                <a:solidFill>
                  <a:schemeClr val="tx1"/>
                </a:solidFill>
                <a:latin typeface="+mn-lt"/>
              </a:rPr>
              <a:t>uid</a:t>
            </a:r>
            <a:r>
              <a:rPr lang="en-US" dirty="0" smtClean="0">
                <a:solidFill>
                  <a:schemeClr val="tx1"/>
                </a:solidFill>
                <a:latin typeface="+mn-lt"/>
              </a:rPr>
              <a:t>=123";</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err="1" smtClean="0">
                <a:solidFill>
                  <a:schemeClr val="tx1"/>
                </a:solidFill>
                <a:latin typeface="+mn-lt"/>
              </a:rPr>
              <a:t>sql</a:t>
            </a:r>
            <a:r>
              <a:rPr lang="en-US" dirty="0" smtClean="0">
                <a:solidFill>
                  <a:schemeClr val="tx1"/>
                </a:solidFill>
                <a:latin typeface="+mn-lt"/>
              </a:rPr>
              <a:t>, function (err, result)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a:t>
            </a:r>
            <a:r>
              <a:rPr lang="en-US" dirty="0" err="1" smtClean="0">
                <a:solidFill>
                  <a:schemeClr val="tx1"/>
                </a:solidFill>
                <a:latin typeface="+mn-lt"/>
              </a:rPr>
              <a:t>result.affectedRows</a:t>
            </a:r>
            <a:r>
              <a:rPr lang="en-US" dirty="0" smtClean="0">
                <a:solidFill>
                  <a:schemeClr val="tx1"/>
                </a:solidFill>
                <a:latin typeface="+mn-lt"/>
              </a:rPr>
              <a:t> + " record(s) updated");</a:t>
            </a:r>
          </a:p>
          <a:p>
            <a:pPr marL="285750" indent="-285750">
              <a:lnSpc>
                <a:spcPct val="150000"/>
              </a:lnSpc>
              <a:buFont typeface="Arial" pitchFamily="34" charset="0"/>
              <a:buChar char="•"/>
            </a:pPr>
            <a:r>
              <a:rPr lang="en-US" dirty="0" smtClean="0">
                <a:solidFill>
                  <a:schemeClr val="tx1"/>
                </a:solidFill>
                <a:latin typeface="+mn-lt"/>
              </a:rPr>
              <a:t>  });</a:t>
            </a:r>
          </a:p>
          <a:p>
            <a:pPr marL="285750" indent="-285750">
              <a:lnSpc>
                <a:spcPct val="150000"/>
              </a:lnSpc>
              <a:buFont typeface="Arial" pitchFamily="34" charset="0"/>
              <a:buChar char="•"/>
            </a:pPr>
            <a:endParaRPr lang="en-US" dirty="0">
              <a:solidFill>
                <a:schemeClr val="tx1"/>
              </a:solidFill>
              <a:latin typeface="+mn-lt"/>
            </a:endParaRPr>
          </a:p>
          <a:p>
            <a:pPr marL="285750" indent="-285750">
              <a:lnSpc>
                <a:spcPct val="150000"/>
              </a:lnSpc>
              <a:buFont typeface="Arial" pitchFamily="34" charset="0"/>
              <a:buChar char="•"/>
            </a:pPr>
            <a:r>
              <a:rPr lang="en-US" dirty="0" smtClean="0">
                <a:solidFill>
                  <a:schemeClr val="tx1"/>
                </a:solidFill>
                <a:latin typeface="+mn-lt"/>
              </a:rPr>
              <a:t>It will delete record for  user with </a:t>
            </a:r>
            <a:r>
              <a:rPr lang="en-US" dirty="0" err="1" smtClean="0">
                <a:solidFill>
                  <a:schemeClr val="tx1"/>
                </a:solidFill>
                <a:latin typeface="+mn-lt"/>
              </a:rPr>
              <a:t>userid</a:t>
            </a:r>
            <a:r>
              <a:rPr lang="en-US" dirty="0" smtClean="0">
                <a:solidFill>
                  <a:schemeClr val="tx1"/>
                </a:solidFill>
                <a:latin typeface="+mn-lt"/>
              </a:rPr>
              <a:t> =123</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Delete query example  </a:t>
            </a:r>
            <a:endParaRPr lang="en-US" sz="2800" b="1" dirty="0">
              <a:latin typeface="+mj-lt"/>
            </a:endParaRPr>
          </a:p>
        </p:txBody>
      </p:sp>
    </p:spTree>
    <p:extLst>
      <p:ext uri="{BB962C8B-B14F-4D97-AF65-F5344CB8AC3E}">
        <p14:creationId xmlns:p14="http://schemas.microsoft.com/office/powerpoint/2010/main" val="11164312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sql</a:t>
            </a:r>
            <a:r>
              <a:rPr lang="en-US" dirty="0" smtClean="0">
                <a:solidFill>
                  <a:schemeClr val="tx1"/>
                </a:solidFill>
                <a:latin typeface="+mn-lt"/>
              </a:rPr>
              <a:t> = “select * from user";</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con.query</a:t>
            </a:r>
            <a:r>
              <a:rPr lang="en-US" dirty="0" smtClean="0">
                <a:solidFill>
                  <a:schemeClr val="tx1"/>
                </a:solidFill>
                <a:latin typeface="+mn-lt"/>
              </a:rPr>
              <a:t>(</a:t>
            </a:r>
            <a:r>
              <a:rPr lang="en-US" dirty="0" err="1" smtClean="0">
                <a:solidFill>
                  <a:schemeClr val="tx1"/>
                </a:solidFill>
                <a:latin typeface="+mn-lt"/>
              </a:rPr>
              <a:t>sql</a:t>
            </a:r>
            <a:r>
              <a:rPr lang="en-US" dirty="0" smtClean="0">
                <a:solidFill>
                  <a:schemeClr val="tx1"/>
                </a:solidFill>
                <a:latin typeface="+mn-lt"/>
              </a:rPr>
              <a:t>, function (err, </a:t>
            </a:r>
            <a:r>
              <a:rPr lang="en-US" dirty="0" err="1" smtClean="0">
                <a:solidFill>
                  <a:schemeClr val="tx1"/>
                </a:solidFill>
                <a:latin typeface="+mn-lt"/>
              </a:rPr>
              <a:t>result,fields</a:t>
            </a: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a:t>
            </a:r>
            <a:r>
              <a:rPr lang="en-US" dirty="0" err="1" smtClean="0">
                <a:solidFill>
                  <a:schemeClr val="tx1"/>
                </a:solidFill>
                <a:latin typeface="+mn-lt"/>
              </a:rPr>
              <a:t>result.affectedRows</a:t>
            </a:r>
            <a:r>
              <a:rPr lang="en-US" dirty="0" smtClean="0">
                <a:solidFill>
                  <a:schemeClr val="tx1"/>
                </a:solidFill>
                <a:latin typeface="+mn-lt"/>
              </a:rPr>
              <a:t> + " record(s) updated");</a:t>
            </a:r>
          </a:p>
          <a:p>
            <a:pPr marL="285750" indent="-285750">
              <a:lnSpc>
                <a:spcPct val="150000"/>
              </a:lnSpc>
              <a:buFont typeface="Arial" pitchFamily="34" charset="0"/>
              <a:buChar char="•"/>
            </a:pP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It will fetch all record form </a:t>
            </a:r>
            <a:r>
              <a:rPr lang="en-US" dirty="0" err="1" smtClean="0">
                <a:solidFill>
                  <a:schemeClr val="tx1"/>
                </a:solidFill>
                <a:latin typeface="+mn-lt"/>
              </a:rPr>
              <a:t>mysql</a:t>
            </a:r>
            <a:r>
              <a:rPr lang="en-US" dirty="0" smtClean="0">
                <a:solidFill>
                  <a:schemeClr val="tx1"/>
                </a:solidFill>
                <a:latin typeface="+mn-lt"/>
              </a:rPr>
              <a:t> table user and result will be store in result object. We can print result data as below.</a:t>
            </a:r>
          </a:p>
          <a:p>
            <a:pPr marL="285750" indent="-285750">
              <a:lnSpc>
                <a:spcPct val="150000"/>
              </a:lnSpc>
              <a:buFont typeface="Arial" pitchFamily="34" charset="0"/>
              <a:buChar char="•"/>
            </a:pPr>
            <a:r>
              <a:rPr lang="en-US" dirty="0" smtClean="0">
                <a:solidFill>
                  <a:schemeClr val="tx1"/>
                </a:solidFill>
                <a:latin typeface="+mn-lt"/>
              </a:rPr>
              <a:t>For (</a:t>
            </a:r>
            <a:r>
              <a:rPr lang="en-US" dirty="0" err="1" smtClean="0">
                <a:solidFill>
                  <a:schemeClr val="tx1"/>
                </a:solidFill>
                <a:latin typeface="+mn-lt"/>
              </a:rPr>
              <a:t>var</a:t>
            </a:r>
            <a:r>
              <a:rPr lang="en-US" dirty="0" smtClean="0">
                <a:solidFill>
                  <a:schemeClr val="tx1"/>
                </a:solidFill>
                <a:latin typeface="+mn-lt"/>
              </a:rPr>
              <a:t> i=0;i&lt;</a:t>
            </a:r>
            <a:r>
              <a:rPr lang="en-US" dirty="0" err="1" smtClean="0">
                <a:solidFill>
                  <a:schemeClr val="tx1"/>
                </a:solidFill>
                <a:latin typeface="+mn-lt"/>
              </a:rPr>
              <a:t>result.length;i</a:t>
            </a:r>
            <a:r>
              <a:rPr lang="en-US" dirty="0" smtClean="0">
                <a:solidFill>
                  <a:schemeClr val="tx1"/>
                </a:solidFill>
                <a:latin typeface="+mn-lt"/>
              </a:rPr>
              <a:t>++)</a:t>
            </a:r>
          </a:p>
          <a:p>
            <a:pPr marL="285750" indent="-285750">
              <a:lnSpc>
                <a:spcPct val="150000"/>
              </a:lnSpc>
              <a:buFont typeface="Arial" pitchFamily="34" charset="0"/>
              <a:buChar char="•"/>
            </a:pPr>
            <a:r>
              <a:rPr lang="en-US" dirty="0">
                <a:solidFill>
                  <a:schemeClr val="tx1"/>
                </a:solidFill>
                <a:latin typeface="+mn-lt"/>
              </a:rPr>
              <a:t> </a:t>
            </a:r>
            <a:r>
              <a:rPr lang="en-US" dirty="0" smtClean="0">
                <a:solidFill>
                  <a:schemeClr val="tx1"/>
                </a:solidFill>
                <a:latin typeface="+mn-lt"/>
              </a:rPr>
              <a:t> console.log(result[i].name+”----”+result[i].add1+”----”+result[i].phone);</a:t>
            </a:r>
          </a:p>
          <a:p>
            <a:pPr marL="285750" indent="-285750">
              <a:lnSpc>
                <a:spcPct val="150000"/>
              </a:lnSpc>
              <a:buFont typeface="Arial" pitchFamily="34" charset="0"/>
              <a:buChar char="•"/>
            </a:pPr>
            <a:r>
              <a:rPr lang="en-US" dirty="0" smtClean="0">
                <a:solidFill>
                  <a:schemeClr val="tx1"/>
                </a:solidFill>
                <a:latin typeface="+mn-lt"/>
              </a:rPr>
              <a:t>I will iterate from 0 to last record and print name, address1 and phone number of each record.</a:t>
            </a:r>
          </a:p>
          <a:p>
            <a:pPr marL="285750" indent="-285750">
              <a:lnSpc>
                <a:spcPct val="150000"/>
              </a:lnSpc>
              <a:buFont typeface="Arial" pitchFamily="34" charset="0"/>
              <a:buChar char="•"/>
            </a:pPr>
            <a:r>
              <a:rPr lang="en-US" dirty="0" smtClean="0">
                <a:solidFill>
                  <a:schemeClr val="tx1"/>
                </a:solidFill>
                <a:latin typeface="+mn-lt"/>
              </a:rPr>
              <a:t>Fields store the name of columns. </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Select query example  </a:t>
            </a:r>
            <a:endParaRPr lang="en-US" sz="2800" b="1" dirty="0">
              <a:latin typeface="+mj-lt"/>
            </a:endParaRPr>
          </a:p>
        </p:txBody>
      </p:sp>
    </p:spTree>
    <p:extLst>
      <p:ext uri="{BB962C8B-B14F-4D97-AF65-F5344CB8AC3E}">
        <p14:creationId xmlns:p14="http://schemas.microsoft.com/office/powerpoint/2010/main" val="20685690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smtClean="0">
                <a:solidFill>
                  <a:schemeClr val="tx1"/>
                </a:solidFill>
                <a:latin typeface="+mn-lt"/>
              </a:rPr>
              <a:t>MongoDB</a:t>
            </a:r>
            <a:r>
              <a:rPr lang="en-US" dirty="0" smtClean="0">
                <a:solidFill>
                  <a:schemeClr val="tx1"/>
                </a:solidFill>
                <a:latin typeface="+mn-lt"/>
              </a:rPr>
              <a:t> is a document database. It stores data in a type of JSON format called BSON.</a:t>
            </a:r>
          </a:p>
          <a:p>
            <a:pPr marL="285750" indent="-285750">
              <a:lnSpc>
                <a:spcPct val="150000"/>
              </a:lnSpc>
              <a:buFont typeface="Arial" pitchFamily="34" charset="0"/>
              <a:buChar char="•"/>
            </a:pPr>
            <a:r>
              <a:rPr lang="en-US" dirty="0" smtClean="0">
                <a:solidFill>
                  <a:schemeClr val="tx1"/>
                </a:solidFill>
                <a:latin typeface="+mn-lt"/>
              </a:rPr>
              <a:t>A record in </a:t>
            </a:r>
            <a:r>
              <a:rPr lang="en-US" dirty="0" err="1" smtClean="0">
                <a:solidFill>
                  <a:schemeClr val="tx1"/>
                </a:solidFill>
                <a:latin typeface="+mn-lt"/>
              </a:rPr>
              <a:t>MongoDB</a:t>
            </a:r>
            <a:r>
              <a:rPr lang="en-US" dirty="0" smtClean="0">
                <a:solidFill>
                  <a:schemeClr val="tx1"/>
                </a:solidFill>
                <a:latin typeface="+mn-lt"/>
              </a:rPr>
              <a:t> is a document, which is a data structure composed of key value pairs similar to the structure of JSON objects.</a:t>
            </a:r>
          </a:p>
          <a:p>
            <a:pPr marL="285750" indent="-285750">
              <a:lnSpc>
                <a:spcPct val="150000"/>
              </a:lnSpc>
              <a:buFont typeface="Arial" pitchFamily="34" charset="0"/>
              <a:buChar char="•"/>
            </a:pPr>
            <a:r>
              <a:rPr lang="en-US" dirty="0" smtClean="0">
                <a:solidFill>
                  <a:schemeClr val="tx1"/>
                </a:solidFill>
                <a:latin typeface="+mn-lt"/>
              </a:rPr>
              <a:t>Records in a </a:t>
            </a:r>
            <a:r>
              <a:rPr lang="en-US" dirty="0" err="1" smtClean="0">
                <a:solidFill>
                  <a:schemeClr val="tx1"/>
                </a:solidFill>
                <a:latin typeface="+mn-lt"/>
              </a:rPr>
              <a:t>MongoDB</a:t>
            </a:r>
            <a:r>
              <a:rPr lang="en-US" dirty="0" smtClean="0">
                <a:solidFill>
                  <a:schemeClr val="tx1"/>
                </a:solidFill>
                <a:latin typeface="+mn-lt"/>
              </a:rPr>
              <a:t> database are called documents, and the field values may include numbers, strings, </a:t>
            </a:r>
            <a:r>
              <a:rPr lang="en-US" dirty="0" err="1" smtClean="0">
                <a:solidFill>
                  <a:schemeClr val="tx1"/>
                </a:solidFill>
                <a:latin typeface="+mn-lt"/>
              </a:rPr>
              <a:t>booleans</a:t>
            </a:r>
            <a:r>
              <a:rPr lang="en-US" dirty="0" smtClean="0">
                <a:solidFill>
                  <a:schemeClr val="tx1"/>
                </a:solidFill>
                <a:latin typeface="+mn-lt"/>
              </a:rPr>
              <a:t>, arrays, or even nested documents.</a:t>
            </a:r>
          </a:p>
          <a:p>
            <a:pPr marL="285750" indent="-285750">
              <a:lnSpc>
                <a:spcPct val="150000"/>
              </a:lnSpc>
              <a:buFont typeface="Arial" pitchFamily="34" charset="0"/>
              <a:buChar char="•"/>
            </a:pPr>
            <a:r>
              <a:rPr lang="en-US" dirty="0" smtClean="0">
                <a:solidFill>
                  <a:schemeClr val="tx1"/>
                </a:solidFill>
                <a:latin typeface="+mn-lt"/>
              </a:rPr>
              <a:t>In order to use </a:t>
            </a:r>
            <a:r>
              <a:rPr lang="en-US" dirty="0" err="1" smtClean="0">
                <a:solidFill>
                  <a:schemeClr val="tx1"/>
                </a:solidFill>
                <a:latin typeface="+mn-lt"/>
              </a:rPr>
              <a:t>mongodb</a:t>
            </a:r>
            <a:r>
              <a:rPr lang="en-US" dirty="0" smtClean="0">
                <a:solidFill>
                  <a:schemeClr val="tx1"/>
                </a:solidFill>
                <a:latin typeface="+mn-lt"/>
              </a:rPr>
              <a:t> with </a:t>
            </a:r>
            <a:r>
              <a:rPr lang="en-US" dirty="0" err="1" smtClean="0">
                <a:solidFill>
                  <a:schemeClr val="tx1"/>
                </a:solidFill>
                <a:latin typeface="+mn-lt"/>
              </a:rPr>
              <a:t>nodejs</a:t>
            </a:r>
            <a:r>
              <a:rPr lang="en-US" dirty="0" smtClean="0">
                <a:solidFill>
                  <a:schemeClr val="tx1"/>
                </a:solidFill>
                <a:latin typeface="+mn-lt"/>
              </a:rPr>
              <a:t> we have to first install </a:t>
            </a:r>
            <a:r>
              <a:rPr lang="en-US" dirty="0" err="1" smtClean="0">
                <a:solidFill>
                  <a:schemeClr val="tx1"/>
                </a:solidFill>
                <a:latin typeface="+mn-lt"/>
              </a:rPr>
              <a:t>mongodb</a:t>
            </a:r>
            <a:r>
              <a:rPr lang="en-US" dirty="0" smtClean="0">
                <a:solidFill>
                  <a:schemeClr val="tx1"/>
                </a:solidFill>
                <a:latin typeface="+mn-lt"/>
              </a:rPr>
              <a:t> package. </a:t>
            </a:r>
          </a:p>
          <a:p>
            <a:pPr marL="285750" indent="-285750">
              <a:lnSpc>
                <a:spcPct val="150000"/>
              </a:lnSpc>
              <a:buFont typeface="Arial" pitchFamily="34" charset="0"/>
              <a:buChar char="•"/>
            </a:pPr>
            <a:r>
              <a:rPr lang="en-US" dirty="0" err="1" smtClean="0">
                <a:solidFill>
                  <a:schemeClr val="tx1"/>
                </a:solidFill>
                <a:latin typeface="+mn-lt"/>
              </a:rPr>
              <a:t>Npm</a:t>
            </a:r>
            <a:r>
              <a:rPr lang="en-US" dirty="0" smtClean="0">
                <a:solidFill>
                  <a:schemeClr val="tx1"/>
                </a:solidFill>
                <a:latin typeface="+mn-lt"/>
              </a:rPr>
              <a:t> install </a:t>
            </a:r>
            <a:r>
              <a:rPr lang="en-US" dirty="0" err="1" smtClean="0">
                <a:solidFill>
                  <a:schemeClr val="tx1"/>
                </a:solidFill>
                <a:latin typeface="+mn-lt"/>
              </a:rPr>
              <a:t>mongodb</a:t>
            </a:r>
            <a:r>
              <a:rPr lang="en-US" dirty="0" smtClean="0">
                <a:solidFill>
                  <a:schemeClr val="tx1"/>
                </a:solidFill>
                <a:latin typeface="+mn-lt"/>
              </a:rPr>
              <a:t> </a:t>
            </a:r>
          </a:p>
          <a:p>
            <a:pPr marL="285750" indent="-285750">
              <a:lnSpc>
                <a:spcPct val="150000"/>
              </a:lnSpc>
              <a:buFont typeface="Arial" pitchFamily="34" charset="0"/>
              <a:buChar char="•"/>
            </a:pPr>
            <a:r>
              <a:rPr lang="en-US" dirty="0" err="1" smtClean="0">
                <a:solidFill>
                  <a:schemeClr val="tx1"/>
                </a:solidFill>
                <a:latin typeface="+mn-lt"/>
              </a:rPr>
              <a:t>Afer</a:t>
            </a:r>
            <a:r>
              <a:rPr lang="en-US" dirty="0" smtClean="0">
                <a:solidFill>
                  <a:schemeClr val="tx1"/>
                </a:solidFill>
                <a:latin typeface="+mn-lt"/>
              </a:rPr>
              <a:t> installation require the </a:t>
            </a:r>
            <a:r>
              <a:rPr lang="en-US" dirty="0" err="1" smtClean="0">
                <a:solidFill>
                  <a:schemeClr val="tx1"/>
                </a:solidFill>
                <a:latin typeface="+mn-lt"/>
              </a:rPr>
              <a:t>mongodb</a:t>
            </a:r>
            <a:r>
              <a:rPr lang="en-US" dirty="0" smtClean="0">
                <a:solidFill>
                  <a:schemeClr val="tx1"/>
                </a:solidFill>
                <a:latin typeface="+mn-lt"/>
              </a:rPr>
              <a:t> in our application </a:t>
            </a:r>
          </a:p>
          <a:p>
            <a:pPr marL="285750" indent="-285750">
              <a:lnSpc>
                <a:spcPct val="150000"/>
              </a:lnSpc>
              <a:buFont typeface="Arial" pitchFamily="34" charset="0"/>
              <a:buChar char="•"/>
            </a:pPr>
            <a:r>
              <a:rPr lang="en-US" dirty="0" err="1" smtClean="0">
                <a:solidFill>
                  <a:schemeClr val="tx1"/>
                </a:solidFill>
                <a:latin typeface="+mn-lt"/>
              </a:rPr>
              <a:t>var</a:t>
            </a:r>
            <a:r>
              <a:rPr lang="en-US" dirty="0" smtClean="0">
                <a:solidFill>
                  <a:schemeClr val="tx1"/>
                </a:solidFill>
                <a:latin typeface="+mn-lt"/>
              </a:rPr>
              <a:t> mongo = require(‘</a:t>
            </a:r>
            <a:r>
              <a:rPr lang="en-US" dirty="0" err="1" smtClean="0">
                <a:solidFill>
                  <a:schemeClr val="tx1"/>
                </a:solidFill>
                <a:latin typeface="+mn-lt"/>
              </a:rPr>
              <a:t>mongodb</a:t>
            </a:r>
            <a:r>
              <a:rPr lang="en-US" dirty="0" smtClean="0">
                <a:solidFill>
                  <a:schemeClr val="tx1"/>
                </a:solidFill>
                <a:latin typeface="+mn-lt"/>
              </a:rPr>
              <a:t>’);</a:t>
            </a:r>
          </a:p>
          <a:p>
            <a:pPr marL="285750" indent="-285750">
              <a:lnSpc>
                <a:spcPct val="150000"/>
              </a:lnSpc>
              <a:buFont typeface="Arial" pitchFamily="34" charset="0"/>
              <a:buChar char="•"/>
            </a:pPr>
            <a:r>
              <a:rPr lang="en-US" dirty="0" err="1" smtClean="0">
                <a:solidFill>
                  <a:schemeClr val="tx1"/>
                </a:solidFill>
                <a:latin typeface="+mn-lt"/>
              </a:rPr>
              <a:t>Mongodb</a:t>
            </a:r>
            <a:r>
              <a:rPr lang="en-US" dirty="0" smtClean="0">
                <a:solidFill>
                  <a:schemeClr val="tx1"/>
                </a:solidFill>
                <a:latin typeface="+mn-lt"/>
              </a:rPr>
              <a:t> server run on port no 27017</a:t>
            </a:r>
          </a:p>
          <a:p>
            <a:pPr marL="285750" indent="-285750">
              <a:lnSpc>
                <a:spcPct val="150000"/>
              </a:lnSpc>
              <a:buFont typeface="Arial" pitchFamily="34" charset="0"/>
              <a:buChar char="•"/>
            </a:pPr>
            <a:r>
              <a:rPr lang="en-US" dirty="0" smtClean="0">
                <a:solidFill>
                  <a:schemeClr val="tx1"/>
                </a:solidFill>
                <a:latin typeface="+mn-lt"/>
              </a:rPr>
              <a:t>To connect database server http://localhost:27017/databasename</a:t>
            </a:r>
          </a:p>
          <a:p>
            <a:pPr marL="285750" indent="-285750">
              <a:lnSpc>
                <a:spcPct val="150000"/>
              </a:lnSpc>
              <a:buFont typeface="Arial" pitchFamily="34" charset="0"/>
              <a:buChar char="•"/>
            </a:pP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a:t>
            </a:r>
            <a:r>
              <a:rPr lang="en-US" sz="2800" b="1" dirty="0" err="1" smtClean="0">
                <a:latin typeface="+mj-lt"/>
              </a:rPr>
              <a:t>MongoDB</a:t>
            </a:r>
            <a:r>
              <a:rPr lang="en-US" sz="2800" b="1" dirty="0" smtClean="0">
                <a:latin typeface="+mj-lt"/>
              </a:rPr>
              <a:t> with </a:t>
            </a:r>
            <a:r>
              <a:rPr lang="en-US" sz="2800" b="1" dirty="0" err="1" smtClean="0">
                <a:latin typeface="+mj-lt"/>
              </a:rPr>
              <a:t>NodeJS</a:t>
            </a:r>
            <a:endParaRPr lang="en-US" sz="2800" b="1" dirty="0">
              <a:latin typeface="+mj-lt"/>
            </a:endParaRPr>
          </a:p>
        </p:txBody>
      </p:sp>
    </p:spTree>
    <p:extLst>
      <p:ext uri="{BB962C8B-B14F-4D97-AF65-F5344CB8AC3E}">
        <p14:creationId xmlns:p14="http://schemas.microsoft.com/office/powerpoint/2010/main" val="10763337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MongoClient</a:t>
            </a:r>
            <a:r>
              <a:rPr lang="en-US" dirty="0" smtClean="0">
                <a:solidFill>
                  <a:schemeClr val="tx1"/>
                </a:solidFill>
                <a:latin typeface="+mn-lt"/>
              </a:rPr>
              <a:t> = require('</a:t>
            </a:r>
            <a:r>
              <a:rPr lang="en-US" dirty="0" err="1" smtClean="0">
                <a:solidFill>
                  <a:schemeClr val="tx1"/>
                </a:solidFill>
                <a:latin typeface="+mn-lt"/>
              </a:rPr>
              <a:t>mongodb</a:t>
            </a:r>
            <a:r>
              <a:rPr lang="en-US" dirty="0" smtClean="0">
                <a:solidFill>
                  <a:schemeClr val="tx1"/>
                </a:solidFill>
                <a:latin typeface="+mn-lt"/>
              </a:rPr>
              <a:t>').</a:t>
            </a:r>
            <a:r>
              <a:rPr lang="en-US" dirty="0" err="1" smtClean="0">
                <a:solidFill>
                  <a:schemeClr val="tx1"/>
                </a:solidFill>
                <a:latin typeface="+mn-lt"/>
              </a:rPr>
              <a:t>MongoClient</a:t>
            </a:r>
            <a:r>
              <a:rPr lang="en-US" dirty="0" smtClean="0">
                <a:solidFill>
                  <a:schemeClr val="tx1"/>
                </a:solidFill>
                <a:latin typeface="+mn-lt"/>
              </a:rPr>
              <a:t>;</a:t>
            </a:r>
          </a:p>
          <a:p>
            <a:pPr marL="285750" indent="-285750">
              <a:lnSpc>
                <a:spcPct val="150000"/>
              </a:lnSpc>
              <a:buFont typeface="Arial" pitchFamily="34" charset="0"/>
              <a:buChar char="•"/>
            </a:pPr>
            <a:r>
              <a:rPr lang="en-US" dirty="0" err="1" smtClean="0">
                <a:solidFill>
                  <a:schemeClr val="tx1"/>
                </a:solidFill>
                <a:latin typeface="+mn-lt"/>
              </a:rPr>
              <a:t>var</a:t>
            </a:r>
            <a:r>
              <a:rPr lang="en-US" dirty="0" smtClean="0">
                <a:solidFill>
                  <a:schemeClr val="tx1"/>
                </a:solidFill>
                <a:latin typeface="+mn-lt"/>
              </a:rPr>
              <a:t> </a:t>
            </a:r>
            <a:r>
              <a:rPr lang="en-US" dirty="0" err="1" smtClean="0">
                <a:solidFill>
                  <a:schemeClr val="tx1"/>
                </a:solidFill>
                <a:latin typeface="+mn-lt"/>
              </a:rPr>
              <a:t>url</a:t>
            </a:r>
            <a:r>
              <a:rPr lang="en-US" dirty="0" smtClean="0">
                <a:solidFill>
                  <a:schemeClr val="tx1"/>
                </a:solidFill>
                <a:latin typeface="+mn-lt"/>
              </a:rPr>
              <a:t> = "</a:t>
            </a:r>
            <a:r>
              <a:rPr lang="en-US" dirty="0" err="1" smtClean="0">
                <a:solidFill>
                  <a:schemeClr val="tx1"/>
                </a:solidFill>
                <a:latin typeface="+mn-lt"/>
              </a:rPr>
              <a:t>mongodb</a:t>
            </a:r>
            <a:r>
              <a:rPr lang="en-US" dirty="0" smtClean="0">
                <a:solidFill>
                  <a:schemeClr val="tx1"/>
                </a:solidFill>
                <a:latin typeface="+mn-lt"/>
              </a:rPr>
              <a:t>://localhost:27017/</a:t>
            </a:r>
            <a:r>
              <a:rPr lang="en-US" dirty="0" err="1" smtClean="0">
                <a:solidFill>
                  <a:schemeClr val="tx1"/>
                </a:solidFill>
                <a:latin typeface="+mn-lt"/>
              </a:rPr>
              <a:t>shoppingsite</a:t>
            </a:r>
            <a:r>
              <a:rPr lang="en-US" dirty="0" smtClean="0">
                <a:solidFill>
                  <a:schemeClr val="tx1"/>
                </a:solidFill>
                <a:latin typeface="+mn-lt"/>
              </a:rPr>
              <a:t>";</a:t>
            </a:r>
          </a:p>
          <a:p>
            <a:pPr marL="285750" indent="-285750">
              <a:lnSpc>
                <a:spcPct val="150000"/>
              </a:lnSpc>
              <a:buFont typeface="Arial" pitchFamily="34" charset="0"/>
              <a:buChar char="•"/>
            </a:pPr>
            <a:endParaRPr lang="en-US" dirty="0" smtClean="0">
              <a:solidFill>
                <a:schemeClr val="tx1"/>
              </a:solidFill>
              <a:latin typeface="+mn-lt"/>
            </a:endParaRPr>
          </a:p>
          <a:p>
            <a:pPr marL="285750" indent="-285750">
              <a:lnSpc>
                <a:spcPct val="150000"/>
              </a:lnSpc>
              <a:buFont typeface="Arial" pitchFamily="34" charset="0"/>
              <a:buChar char="•"/>
            </a:pPr>
            <a:r>
              <a:rPr lang="en-US" dirty="0" err="1" smtClean="0">
                <a:solidFill>
                  <a:schemeClr val="tx1"/>
                </a:solidFill>
                <a:latin typeface="+mn-lt"/>
              </a:rPr>
              <a:t>MongoClient.connect</a:t>
            </a:r>
            <a:r>
              <a:rPr lang="en-US" dirty="0" smtClean="0">
                <a:solidFill>
                  <a:schemeClr val="tx1"/>
                </a:solidFill>
                <a:latin typeface="+mn-lt"/>
              </a:rPr>
              <a:t>(</a:t>
            </a:r>
            <a:r>
              <a:rPr lang="en-US" dirty="0" err="1" smtClean="0">
                <a:solidFill>
                  <a:schemeClr val="tx1"/>
                </a:solidFill>
                <a:latin typeface="+mn-lt"/>
              </a:rPr>
              <a:t>url</a:t>
            </a:r>
            <a:r>
              <a:rPr lang="en-US" dirty="0" smtClean="0">
                <a:solidFill>
                  <a:schemeClr val="tx1"/>
                </a:solidFill>
                <a:latin typeface="+mn-lt"/>
              </a:rPr>
              <a:t>, function(err, </a:t>
            </a:r>
            <a:r>
              <a:rPr lang="en-US" dirty="0" err="1" smtClean="0">
                <a:solidFill>
                  <a:schemeClr val="tx1"/>
                </a:solidFill>
                <a:latin typeface="+mn-lt"/>
              </a:rPr>
              <a:t>db</a:t>
            </a:r>
            <a:r>
              <a:rPr lang="en-US" dirty="0" smtClean="0">
                <a:solidFill>
                  <a:schemeClr val="tx1"/>
                </a:solidFill>
                <a:latin typeface="+mn-lt"/>
              </a:rPr>
              <a:t>) {</a:t>
            </a:r>
          </a:p>
          <a:p>
            <a:pPr marL="285750" indent="-285750">
              <a:lnSpc>
                <a:spcPct val="150000"/>
              </a:lnSpc>
              <a:buFont typeface="Arial" pitchFamily="34" charset="0"/>
              <a:buChar char="•"/>
            </a:pPr>
            <a:r>
              <a:rPr lang="en-US" dirty="0" smtClean="0">
                <a:solidFill>
                  <a:schemeClr val="tx1"/>
                </a:solidFill>
                <a:latin typeface="+mn-lt"/>
              </a:rPr>
              <a:t>  if (err) throw err;</a:t>
            </a:r>
          </a:p>
          <a:p>
            <a:pPr marL="285750" indent="-285750">
              <a:lnSpc>
                <a:spcPct val="150000"/>
              </a:lnSpc>
              <a:buFont typeface="Arial" pitchFamily="34" charset="0"/>
              <a:buChar char="•"/>
            </a:pPr>
            <a:r>
              <a:rPr lang="en-US" dirty="0" smtClean="0">
                <a:solidFill>
                  <a:schemeClr val="tx1"/>
                </a:solidFill>
                <a:latin typeface="+mn-lt"/>
              </a:rPr>
              <a:t>  console.log("Database connected!");</a:t>
            </a:r>
          </a:p>
          <a:p>
            <a:pPr marL="285750" indent="-285750">
              <a:lnSpc>
                <a:spcPct val="150000"/>
              </a:lnSpc>
              <a:buFont typeface="Arial" pitchFamily="34" charset="0"/>
              <a:buChar char="•"/>
            </a:pPr>
            <a:r>
              <a:rPr lang="en-US" dirty="0" smtClean="0">
                <a:solidFill>
                  <a:schemeClr val="tx1"/>
                </a:solidFill>
                <a:latin typeface="+mn-lt"/>
              </a:rPr>
              <a:t>  </a:t>
            </a:r>
            <a:r>
              <a:rPr lang="en-US" dirty="0" err="1" smtClean="0">
                <a:solidFill>
                  <a:schemeClr val="tx1"/>
                </a:solidFill>
                <a:latin typeface="+mn-lt"/>
              </a:rPr>
              <a:t>db.close</a:t>
            </a: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a:t>
            </a:r>
          </a:p>
          <a:p>
            <a:pPr marL="285750" indent="-285750">
              <a:lnSpc>
                <a:spcPct val="150000"/>
              </a:lnSpc>
              <a:buFont typeface="Arial" pitchFamily="34" charset="0"/>
              <a:buChar char="•"/>
            </a:pPr>
            <a:r>
              <a:rPr lang="en-US" dirty="0" smtClean="0">
                <a:solidFill>
                  <a:schemeClr val="tx1"/>
                </a:solidFill>
                <a:latin typeface="+mn-lt"/>
              </a:rPr>
              <a:t>Note :- in </a:t>
            </a:r>
            <a:r>
              <a:rPr lang="en-US" dirty="0" err="1" smtClean="0">
                <a:solidFill>
                  <a:schemeClr val="tx1"/>
                </a:solidFill>
                <a:latin typeface="+mn-lt"/>
              </a:rPr>
              <a:t>MongoDB</a:t>
            </a:r>
            <a:r>
              <a:rPr lang="en-US" dirty="0" smtClean="0">
                <a:solidFill>
                  <a:schemeClr val="tx1"/>
                </a:solidFill>
                <a:latin typeface="+mn-lt"/>
              </a:rPr>
              <a:t> if database does not have any values it will not created hence we must create table and store data in it.</a:t>
            </a:r>
          </a:p>
        </p:txBody>
      </p:sp>
      <p:sp>
        <p:nvSpPr>
          <p:cNvPr id="2" name="Title 1"/>
          <p:cNvSpPr>
            <a:spLocks noGrp="1"/>
          </p:cNvSpPr>
          <p:nvPr>
            <p:ph type="title"/>
          </p:nvPr>
        </p:nvSpPr>
        <p:spPr/>
        <p:txBody>
          <a:bodyPr lIns="0" tIns="0" rIns="0" bIns="0" anchor="ctr">
            <a:noAutofit/>
          </a:bodyPr>
          <a:lstStyle/>
          <a:p>
            <a:r>
              <a:rPr lang="en-US" sz="2800" b="1" dirty="0" smtClean="0">
                <a:latin typeface="+mj-lt"/>
              </a:rPr>
              <a:t>Connecting </a:t>
            </a:r>
            <a:r>
              <a:rPr lang="en-US" sz="2800" b="1" dirty="0" err="1" smtClean="0">
                <a:latin typeface="+mj-lt"/>
              </a:rPr>
              <a:t>MongoDB</a:t>
            </a:r>
            <a:r>
              <a:rPr lang="en-US" sz="2800" b="1" dirty="0" smtClean="0">
                <a:latin typeface="+mj-lt"/>
              </a:rPr>
              <a:t> with </a:t>
            </a:r>
            <a:r>
              <a:rPr lang="en-US" sz="2800" b="1" dirty="0" err="1" smtClean="0">
                <a:latin typeface="+mj-lt"/>
              </a:rPr>
              <a:t>NodeJS</a:t>
            </a:r>
            <a:endParaRPr lang="en-US" sz="2800" b="1" dirty="0">
              <a:latin typeface="+mj-lt"/>
            </a:endParaRPr>
          </a:p>
        </p:txBody>
      </p:sp>
    </p:spTree>
    <p:extLst>
      <p:ext uri="{BB962C8B-B14F-4D97-AF65-F5344CB8AC3E}">
        <p14:creationId xmlns:p14="http://schemas.microsoft.com/office/powerpoint/2010/main" val="10242561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a:t>var</a:t>
            </a:r>
            <a:r>
              <a:rPr lang="en-US" dirty="0"/>
              <a:t> </a:t>
            </a:r>
            <a:r>
              <a:rPr lang="en-US" dirty="0" err="1"/>
              <a:t>MongoClient</a:t>
            </a:r>
            <a:r>
              <a:rPr lang="en-US" dirty="0"/>
              <a:t> = require('</a:t>
            </a:r>
            <a:r>
              <a:rPr lang="en-US" dirty="0" err="1"/>
              <a:t>mongodb</a:t>
            </a:r>
            <a:r>
              <a:rPr lang="en-US" dirty="0"/>
              <a:t>').</a:t>
            </a:r>
            <a:r>
              <a:rPr lang="en-US" dirty="0" err="1"/>
              <a:t>MongoClient</a:t>
            </a:r>
            <a:r>
              <a:rPr lang="en-US" dirty="0"/>
              <a:t>;</a:t>
            </a:r>
            <a:r>
              <a:rPr lang="en-US" dirty="0" smtClean="0"/>
              <a:t/>
            </a:r>
            <a:br>
              <a:rPr lang="en-US" dirty="0" smtClean="0"/>
            </a:br>
            <a:r>
              <a:rPr lang="en-US" dirty="0" err="1"/>
              <a:t>var</a:t>
            </a:r>
            <a:r>
              <a:rPr lang="en-US" dirty="0"/>
              <a:t> </a:t>
            </a:r>
            <a:r>
              <a:rPr lang="en-US" dirty="0" err="1"/>
              <a:t>url</a:t>
            </a:r>
            <a:r>
              <a:rPr lang="en-US" dirty="0"/>
              <a:t> = "</a:t>
            </a:r>
            <a:r>
              <a:rPr lang="en-US" dirty="0" err="1"/>
              <a:t>mongodb</a:t>
            </a:r>
            <a:r>
              <a:rPr lang="en-US" dirty="0"/>
              <a:t>://localhost:27017/";</a:t>
            </a:r>
            <a:r>
              <a:rPr lang="en-US" dirty="0" smtClean="0"/>
              <a:t/>
            </a:r>
            <a:br>
              <a:rPr lang="en-US" dirty="0" smtClean="0"/>
            </a:br>
            <a:r>
              <a:rPr lang="en-US" dirty="0" err="1" smtClean="0"/>
              <a:t>MongoClient.connect</a:t>
            </a:r>
            <a:r>
              <a:rPr lang="en-US" dirty="0" smtClean="0"/>
              <a:t>(</a:t>
            </a:r>
            <a:r>
              <a:rPr lang="en-US" dirty="0" err="1" smtClean="0"/>
              <a:t>url</a:t>
            </a:r>
            <a:r>
              <a:rPr lang="en-US" dirty="0"/>
              <a:t>, function(err, </a:t>
            </a:r>
            <a:r>
              <a:rPr lang="en-US" dirty="0" err="1"/>
              <a:t>db</a:t>
            </a:r>
            <a:r>
              <a:rPr lang="en-US" dirty="0"/>
              <a:t>) {</a:t>
            </a:r>
            <a:r>
              <a:rPr lang="en-US" dirty="0" smtClean="0"/>
              <a:t/>
            </a:r>
            <a:br>
              <a:rPr lang="en-US" dirty="0" smtClean="0"/>
            </a:br>
            <a:r>
              <a:rPr lang="en-US" dirty="0"/>
              <a:t>  if (err) throw err;</a:t>
            </a:r>
            <a:r>
              <a:rPr lang="en-US" dirty="0" smtClean="0"/>
              <a:t/>
            </a:r>
            <a:br>
              <a:rPr lang="en-US" dirty="0" smtClean="0"/>
            </a:br>
            <a:r>
              <a:rPr lang="en-US" dirty="0"/>
              <a:t>  </a:t>
            </a:r>
            <a:r>
              <a:rPr lang="en-US" dirty="0" err="1"/>
              <a:t>var</a:t>
            </a:r>
            <a:r>
              <a:rPr lang="en-US" dirty="0"/>
              <a:t> </a:t>
            </a:r>
            <a:r>
              <a:rPr lang="en-US" dirty="0" err="1"/>
              <a:t>dbo</a:t>
            </a:r>
            <a:r>
              <a:rPr lang="en-US" dirty="0"/>
              <a:t> = </a:t>
            </a:r>
            <a:r>
              <a:rPr lang="en-US" dirty="0" err="1"/>
              <a:t>db.db</a:t>
            </a:r>
            <a:r>
              <a:rPr lang="en-US" dirty="0" smtClean="0"/>
              <a:t>(“</a:t>
            </a:r>
            <a:r>
              <a:rPr lang="en-US" dirty="0" err="1" smtClean="0"/>
              <a:t>shoppingsite</a:t>
            </a:r>
            <a:r>
              <a:rPr lang="en-US" dirty="0" smtClean="0"/>
              <a:t>");</a:t>
            </a:r>
            <a:br>
              <a:rPr lang="en-US" dirty="0" smtClean="0"/>
            </a:br>
            <a:r>
              <a:rPr lang="en-US" dirty="0"/>
              <a:t>  </a:t>
            </a:r>
            <a:r>
              <a:rPr lang="en-US" dirty="0" err="1"/>
              <a:t>var</a:t>
            </a:r>
            <a:r>
              <a:rPr lang="en-US" dirty="0"/>
              <a:t> </a:t>
            </a:r>
            <a:r>
              <a:rPr lang="en-US" dirty="0" err="1"/>
              <a:t>myobj</a:t>
            </a:r>
            <a:r>
              <a:rPr lang="en-US" dirty="0"/>
              <a:t> = { </a:t>
            </a:r>
            <a:r>
              <a:rPr lang="en-US" dirty="0" err="1" smtClean="0"/>
              <a:t>itemname</a:t>
            </a:r>
            <a:r>
              <a:rPr lang="en-US" dirty="0"/>
              <a:t>: </a:t>
            </a:r>
            <a:r>
              <a:rPr lang="en-US" dirty="0" smtClean="0"/>
              <a:t>“red full sleeve shirt", price:</a:t>
            </a:r>
            <a:r>
              <a:rPr lang="en-US" dirty="0"/>
              <a:t> </a:t>
            </a:r>
            <a:r>
              <a:rPr lang="en-US" dirty="0" smtClean="0"/>
              <a:t>650,size:”xl”,discount:10</a:t>
            </a:r>
            <a:r>
              <a:rPr lang="en-US" dirty="0"/>
              <a:t> };</a:t>
            </a:r>
            <a:r>
              <a:rPr lang="en-US" dirty="0" smtClean="0"/>
              <a:t/>
            </a:r>
            <a:br>
              <a:rPr lang="en-US" dirty="0" smtClean="0"/>
            </a:br>
            <a:r>
              <a:rPr lang="en-US" dirty="0"/>
              <a:t>  </a:t>
            </a:r>
            <a:r>
              <a:rPr lang="en-US" dirty="0" err="1"/>
              <a:t>dbo.collection</a:t>
            </a:r>
            <a:r>
              <a:rPr lang="en-US" dirty="0" smtClean="0"/>
              <a:t>(“item").</a:t>
            </a:r>
            <a:r>
              <a:rPr lang="en-US" dirty="0" err="1"/>
              <a:t>insertOne</a:t>
            </a:r>
            <a:r>
              <a:rPr lang="en-US" dirty="0"/>
              <a:t>(</a:t>
            </a:r>
            <a:r>
              <a:rPr lang="en-US" dirty="0" err="1"/>
              <a:t>myobj</a:t>
            </a:r>
            <a:r>
              <a:rPr lang="en-US" dirty="0"/>
              <a:t>, function(err, res) {</a:t>
            </a:r>
            <a:r>
              <a:rPr lang="en-US" dirty="0" smtClean="0"/>
              <a:t/>
            </a:r>
            <a:br>
              <a:rPr lang="en-US" dirty="0" smtClean="0"/>
            </a:br>
            <a:r>
              <a:rPr lang="en-US" dirty="0"/>
              <a:t>    if (err) throw err;</a:t>
            </a:r>
            <a:r>
              <a:rPr lang="en-US" dirty="0" smtClean="0"/>
              <a:t/>
            </a:r>
            <a:br>
              <a:rPr lang="en-US" dirty="0" smtClean="0"/>
            </a:br>
            <a:r>
              <a:rPr lang="en-US" dirty="0"/>
              <a:t>    console.log</a:t>
            </a:r>
            <a:r>
              <a:rPr lang="en-US" dirty="0" smtClean="0"/>
              <a:t>(“ Total record Inserted :- “+</a:t>
            </a:r>
            <a:r>
              <a:rPr lang="en-US" dirty="0"/>
              <a:t> </a:t>
            </a:r>
            <a:r>
              <a:rPr lang="en-US" dirty="0" err="1"/>
              <a:t>res.insertedCount</a:t>
            </a:r>
            <a:r>
              <a:rPr lang="en-US" dirty="0" smtClean="0"/>
              <a:t>); //</a:t>
            </a:r>
            <a:r>
              <a:rPr lang="en-US" dirty="0" err="1" smtClean="0"/>
              <a:t>insertedCount</a:t>
            </a:r>
            <a:r>
              <a:rPr lang="en-US" dirty="0" smtClean="0"/>
              <a:t> tell us how many record inserted.</a:t>
            </a:r>
            <a:br>
              <a:rPr lang="en-US" dirty="0" smtClean="0"/>
            </a:br>
            <a:r>
              <a:rPr lang="en-US" dirty="0"/>
              <a:t>    </a:t>
            </a:r>
            <a:r>
              <a:rPr lang="en-US" dirty="0" err="1"/>
              <a:t>db.close</a:t>
            </a:r>
            <a:r>
              <a:rPr lang="en-US" dirty="0"/>
              <a:t>();</a:t>
            </a:r>
            <a:r>
              <a:rPr lang="en-US" dirty="0" smtClean="0"/>
              <a:t/>
            </a:r>
            <a:br>
              <a:rPr lang="en-US" dirty="0" smtClean="0"/>
            </a:br>
            <a:r>
              <a:rPr lang="en-US" dirty="0"/>
              <a:t>  });</a:t>
            </a:r>
            <a:r>
              <a:rPr lang="en-US" dirty="0" smtClean="0"/>
              <a:t/>
            </a:r>
            <a:br>
              <a:rPr lang="en-US" dirty="0" smtClean="0"/>
            </a:br>
            <a:r>
              <a:rPr lang="en-US" dirty="0"/>
              <a:t>});</a:t>
            </a: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Inserting data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30290820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err="1"/>
              <a:t>var</a:t>
            </a:r>
            <a:r>
              <a:rPr lang="en-US" dirty="0"/>
              <a:t> </a:t>
            </a:r>
            <a:r>
              <a:rPr lang="en-US" dirty="0" err="1"/>
              <a:t>MongoClient</a:t>
            </a:r>
            <a:r>
              <a:rPr lang="en-US" dirty="0"/>
              <a:t> = require('</a:t>
            </a:r>
            <a:r>
              <a:rPr lang="en-US" dirty="0" err="1"/>
              <a:t>mongodb</a:t>
            </a:r>
            <a:r>
              <a:rPr lang="en-US" dirty="0"/>
              <a:t>').</a:t>
            </a:r>
            <a:r>
              <a:rPr lang="en-US" dirty="0" err="1"/>
              <a:t>MongoClient</a:t>
            </a:r>
            <a:r>
              <a:rPr lang="en-US" dirty="0"/>
              <a:t>;</a:t>
            </a:r>
            <a:r>
              <a:rPr lang="en-US" dirty="0" smtClean="0"/>
              <a:t/>
            </a:r>
            <a:br>
              <a:rPr lang="en-US" dirty="0" smtClean="0"/>
            </a:br>
            <a:r>
              <a:rPr lang="en-US" dirty="0" err="1"/>
              <a:t>var</a:t>
            </a:r>
            <a:r>
              <a:rPr lang="en-US" dirty="0"/>
              <a:t> </a:t>
            </a:r>
            <a:r>
              <a:rPr lang="en-US" dirty="0" err="1"/>
              <a:t>url</a:t>
            </a:r>
            <a:r>
              <a:rPr lang="en-US" dirty="0"/>
              <a:t> = "</a:t>
            </a:r>
            <a:r>
              <a:rPr lang="en-US" dirty="0" err="1"/>
              <a:t>mongodb</a:t>
            </a:r>
            <a:r>
              <a:rPr lang="en-US" dirty="0"/>
              <a:t>://localhost:27017/";</a:t>
            </a:r>
            <a:r>
              <a:rPr lang="en-US" dirty="0" smtClean="0"/>
              <a:t/>
            </a:r>
            <a:br>
              <a:rPr lang="en-US" dirty="0" smtClean="0"/>
            </a:br>
            <a:r>
              <a:rPr lang="en-US" dirty="0" smtClean="0"/>
              <a:t>data = [{ </a:t>
            </a:r>
            <a:r>
              <a:rPr lang="en-US" dirty="0" err="1" smtClean="0"/>
              <a:t>itemname</a:t>
            </a:r>
            <a:r>
              <a:rPr lang="en-US" dirty="0" smtClean="0"/>
              <a:t>: “red full sleeve shirt", price: 650,size:”xl”,discount:10 }, { </a:t>
            </a:r>
            <a:r>
              <a:rPr lang="en-US" dirty="0" err="1" smtClean="0"/>
              <a:t>itemname</a:t>
            </a:r>
            <a:r>
              <a:rPr lang="en-US" dirty="0" smtClean="0"/>
              <a:t>: “red top", price: 450,size:”m”,discount:10 } ]; </a:t>
            </a:r>
            <a:br>
              <a:rPr lang="en-US" dirty="0" smtClean="0"/>
            </a:br>
            <a:r>
              <a:rPr lang="en-US" dirty="0" err="1"/>
              <a:t>MongoClient.connect</a:t>
            </a:r>
            <a:r>
              <a:rPr lang="en-US" dirty="0"/>
              <a:t>(</a:t>
            </a:r>
            <a:r>
              <a:rPr lang="en-US" dirty="0" err="1"/>
              <a:t>url</a:t>
            </a:r>
            <a:r>
              <a:rPr lang="en-US" dirty="0"/>
              <a:t>, function(err, </a:t>
            </a:r>
            <a:r>
              <a:rPr lang="en-US" dirty="0" err="1"/>
              <a:t>db</a:t>
            </a:r>
            <a:r>
              <a:rPr lang="en-US" dirty="0"/>
              <a:t>) {</a:t>
            </a:r>
            <a:r>
              <a:rPr lang="en-US" dirty="0" smtClean="0"/>
              <a:t/>
            </a:r>
            <a:br>
              <a:rPr lang="en-US" dirty="0" smtClean="0"/>
            </a:br>
            <a:r>
              <a:rPr lang="en-US" dirty="0"/>
              <a:t>  if (err) throw err;</a:t>
            </a:r>
            <a:r>
              <a:rPr lang="en-US" dirty="0" smtClean="0"/>
              <a:t/>
            </a:r>
            <a:br>
              <a:rPr lang="en-US" dirty="0" smtClean="0"/>
            </a:br>
            <a:r>
              <a:rPr lang="en-US" dirty="0"/>
              <a:t>  </a:t>
            </a:r>
            <a:r>
              <a:rPr lang="en-US" dirty="0" err="1"/>
              <a:t>var</a:t>
            </a:r>
            <a:r>
              <a:rPr lang="en-US" dirty="0"/>
              <a:t> </a:t>
            </a:r>
            <a:r>
              <a:rPr lang="en-US" dirty="0" err="1"/>
              <a:t>dbo</a:t>
            </a:r>
            <a:r>
              <a:rPr lang="en-US" dirty="0"/>
              <a:t> = </a:t>
            </a:r>
            <a:r>
              <a:rPr lang="en-US" dirty="0" err="1"/>
              <a:t>db.db</a:t>
            </a:r>
            <a:r>
              <a:rPr lang="en-US" dirty="0" smtClean="0"/>
              <a:t>(“</a:t>
            </a:r>
            <a:r>
              <a:rPr lang="en-US" dirty="0" err="1" smtClean="0"/>
              <a:t>shoppingsite</a:t>
            </a:r>
            <a:r>
              <a:rPr lang="en-US" dirty="0" smtClean="0"/>
              <a:t>");</a:t>
            </a:r>
            <a:br>
              <a:rPr lang="en-US" dirty="0" smtClean="0"/>
            </a:br>
            <a:r>
              <a:rPr lang="en-US" dirty="0"/>
              <a:t>  </a:t>
            </a:r>
            <a:r>
              <a:rPr lang="en-US" dirty="0" err="1"/>
              <a:t>dbo.collection</a:t>
            </a:r>
            <a:r>
              <a:rPr lang="en-US" dirty="0" smtClean="0"/>
              <a:t>(“item").</a:t>
            </a:r>
            <a:r>
              <a:rPr lang="en-US" dirty="0" err="1" smtClean="0"/>
              <a:t>inserMany</a:t>
            </a:r>
            <a:r>
              <a:rPr lang="en-US" dirty="0" smtClean="0"/>
              <a:t>(data,</a:t>
            </a:r>
            <a:r>
              <a:rPr lang="en-US" dirty="0"/>
              <a:t> function(err, res) {</a:t>
            </a:r>
            <a:r>
              <a:rPr lang="en-US" dirty="0" smtClean="0"/>
              <a:t/>
            </a:r>
            <a:br>
              <a:rPr lang="en-US" dirty="0" smtClean="0"/>
            </a:br>
            <a:r>
              <a:rPr lang="en-US" dirty="0"/>
              <a:t>    if (err) throw err;</a:t>
            </a:r>
            <a:r>
              <a:rPr lang="en-US" dirty="0" smtClean="0"/>
              <a:t/>
            </a:r>
            <a:br>
              <a:rPr lang="en-US" dirty="0" smtClean="0"/>
            </a:br>
            <a:r>
              <a:rPr lang="en-US" dirty="0"/>
              <a:t>   </a:t>
            </a:r>
            <a:r>
              <a:rPr lang="en-US" dirty="0" smtClean="0"/>
              <a:t> console.log("Number of documents inserted: " + </a:t>
            </a:r>
            <a:r>
              <a:rPr lang="en-US" dirty="0" err="1" smtClean="0"/>
              <a:t>res.insertedCount</a:t>
            </a:r>
            <a:r>
              <a:rPr lang="en-US" dirty="0" smtClean="0"/>
              <a:t>);s</a:t>
            </a:r>
            <a:br>
              <a:rPr lang="en-US" dirty="0" smtClean="0"/>
            </a:br>
            <a:r>
              <a:rPr lang="en-US" dirty="0"/>
              <a:t>    </a:t>
            </a:r>
            <a:r>
              <a:rPr lang="en-US" dirty="0" err="1"/>
              <a:t>db.close</a:t>
            </a:r>
            <a:r>
              <a:rPr lang="en-US" dirty="0"/>
              <a:t>();</a:t>
            </a:r>
            <a:r>
              <a:rPr lang="en-US" dirty="0" smtClean="0"/>
              <a:t/>
            </a:r>
            <a:br>
              <a:rPr lang="en-US" dirty="0" smtClean="0"/>
            </a:br>
            <a:r>
              <a:rPr lang="en-US" dirty="0"/>
              <a:t>  });</a:t>
            </a:r>
            <a:r>
              <a:rPr lang="en-US" dirty="0" smtClean="0"/>
              <a:t/>
            </a:r>
            <a:br>
              <a:rPr lang="en-US" dirty="0" smtClean="0"/>
            </a:br>
            <a:r>
              <a:rPr lang="en-US" dirty="0"/>
              <a:t>});</a:t>
            </a:r>
            <a:endParaRPr lang="en-US" dirty="0" smtClean="0">
              <a:solidFill>
                <a:schemeClr val="tx1"/>
              </a:solidFill>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Inserting multiple record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3959849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mj-lt"/>
              </a:rPr>
              <a:t>Http Module</a:t>
            </a:r>
            <a:endParaRPr lang="en-US" sz="2800" b="1" dirty="0">
              <a:latin typeface="+mj-lt"/>
            </a:endParaRPr>
          </a:p>
        </p:txBody>
      </p:sp>
      <p:sp>
        <p:nvSpPr>
          <p:cNvPr id="3" name="Text Placeholder 2"/>
          <p:cNvSpPr>
            <a:spLocks noGrp="1"/>
          </p:cNvSpPr>
          <p:nvPr>
            <p:ph type="body"/>
          </p:nvPr>
        </p:nvSpPr>
        <p:spPr>
          <a:xfrm>
            <a:off x="533400" y="1447800"/>
            <a:ext cx="10972440" cy="4908000"/>
          </a:xfrm>
        </p:spPr>
        <p:txBody>
          <a:bodyPr anchor="t">
            <a:normAutofit/>
          </a:bodyPr>
          <a:lstStyle/>
          <a:p>
            <a:pPr marL="285750" indent="-285750">
              <a:lnSpc>
                <a:spcPct val="150000"/>
              </a:lnSpc>
              <a:buFont typeface="Arial" pitchFamily="34" charset="0"/>
              <a:buChar char="•"/>
            </a:pPr>
            <a:r>
              <a:rPr lang="en-US" dirty="0" smtClean="0">
                <a:latin typeface="+mn-lt"/>
              </a:rPr>
              <a:t>Request object has many methods which includes </a:t>
            </a:r>
            <a:r>
              <a:rPr lang="en-US" dirty="0" err="1" smtClean="0">
                <a:latin typeface="+mn-lt"/>
              </a:rPr>
              <a:t>url</a:t>
            </a:r>
            <a:r>
              <a:rPr lang="en-US" dirty="0" smtClean="0">
                <a:latin typeface="+mn-lt"/>
              </a:rPr>
              <a:t>, query, etc. </a:t>
            </a:r>
          </a:p>
          <a:p>
            <a:pPr marL="285750" indent="-285750">
              <a:lnSpc>
                <a:spcPct val="150000"/>
              </a:lnSpc>
              <a:buFont typeface="Arial" pitchFamily="34" charset="0"/>
              <a:buChar char="•"/>
            </a:pPr>
            <a:r>
              <a:rPr lang="en-US" dirty="0" err="1" smtClean="0">
                <a:latin typeface="+mn-lt"/>
              </a:rPr>
              <a:t>url</a:t>
            </a:r>
            <a:r>
              <a:rPr lang="en-US" dirty="0" smtClean="0">
                <a:latin typeface="+mn-lt"/>
              </a:rPr>
              <a:t> is use to fetch the current </a:t>
            </a:r>
            <a:r>
              <a:rPr lang="en-US" dirty="0" err="1" smtClean="0">
                <a:latin typeface="+mn-lt"/>
              </a:rPr>
              <a:t>url</a:t>
            </a:r>
            <a:r>
              <a:rPr lang="en-US" dirty="0" smtClean="0">
                <a:latin typeface="+mn-lt"/>
              </a:rPr>
              <a:t> of the browser </a:t>
            </a:r>
          </a:p>
          <a:p>
            <a:pPr marL="285750" indent="-285750">
              <a:lnSpc>
                <a:spcPct val="150000"/>
              </a:lnSpc>
              <a:buFont typeface="Arial" pitchFamily="34" charset="0"/>
              <a:buChar char="•"/>
            </a:pPr>
            <a:r>
              <a:rPr lang="en-US" smtClean="0">
                <a:latin typeface="+mn-lt"/>
              </a:rPr>
              <a:t>query </a:t>
            </a:r>
            <a:r>
              <a:rPr lang="en-US" dirty="0" smtClean="0">
                <a:latin typeface="+mn-lt"/>
              </a:rPr>
              <a:t>is use to fetch textbox data.</a:t>
            </a:r>
          </a:p>
          <a:p>
            <a:pPr marL="285750" indent="-285750">
              <a:lnSpc>
                <a:spcPct val="150000"/>
              </a:lnSpc>
              <a:buFont typeface="Arial" pitchFamily="34" charset="0"/>
              <a:buChar char="•"/>
            </a:pPr>
            <a:endParaRPr lang="en-US" dirty="0">
              <a:latin typeface="+mn-lt"/>
            </a:endParaRPr>
          </a:p>
        </p:txBody>
      </p:sp>
    </p:spTree>
    <p:extLst>
      <p:ext uri="{BB962C8B-B14F-4D97-AF65-F5344CB8AC3E}">
        <p14:creationId xmlns:p14="http://schemas.microsoft.com/office/powerpoint/2010/main" val="8262191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a:t>In </a:t>
            </a:r>
            <a:r>
              <a:rPr lang="en-US" dirty="0" err="1"/>
              <a:t>MongoDB</a:t>
            </a:r>
            <a:r>
              <a:rPr lang="en-US" dirty="0"/>
              <a:t> we use the </a:t>
            </a:r>
            <a:r>
              <a:rPr lang="en-US" b="1" dirty="0"/>
              <a:t>find</a:t>
            </a:r>
            <a:r>
              <a:rPr lang="en-US" dirty="0"/>
              <a:t> and </a:t>
            </a:r>
            <a:r>
              <a:rPr lang="en-US" b="1" dirty="0" err="1"/>
              <a:t>findOne</a:t>
            </a:r>
            <a:r>
              <a:rPr lang="en-US" dirty="0"/>
              <a:t> methods to find data in a collection</a:t>
            </a:r>
            <a:r>
              <a:rPr lang="en-US" dirty="0" smtClean="0"/>
              <a:t>. It is similar to select statement of </a:t>
            </a:r>
            <a:r>
              <a:rPr lang="en-US" dirty="0" err="1" smtClean="0"/>
              <a:t>mysql</a:t>
            </a:r>
            <a:r>
              <a:rPr lang="en-US" dirty="0" smtClean="0"/>
              <a:t>.</a:t>
            </a:r>
          </a:p>
          <a:p>
            <a:pPr marL="285750" indent="-285750">
              <a:buFont typeface="Arial" pitchFamily="34" charset="0"/>
              <a:buChar char="•"/>
            </a:pPr>
            <a:r>
              <a:rPr lang="en-US" dirty="0" smtClean="0"/>
              <a:t>Example </a:t>
            </a:r>
          </a:p>
          <a:p>
            <a:pPr marL="285750" indent="-285750">
              <a:buFont typeface="Arial" pitchFamily="34" charset="0"/>
              <a:buChar char="•"/>
            </a:pPr>
            <a:r>
              <a:rPr lang="en-US" dirty="0" err="1" smtClean="0"/>
              <a:t>var</a:t>
            </a:r>
            <a:r>
              <a:rPr lang="en-US" dirty="0" smtClean="0"/>
              <a:t> </a:t>
            </a:r>
            <a:r>
              <a:rPr lang="en-US" dirty="0" err="1" smtClean="0"/>
              <a:t>MongoClient</a:t>
            </a:r>
            <a:r>
              <a:rPr lang="en-US" dirty="0" smtClean="0"/>
              <a:t> = require('</a:t>
            </a:r>
            <a:r>
              <a:rPr lang="en-US" dirty="0" err="1" smtClean="0"/>
              <a:t>mongodb</a:t>
            </a:r>
            <a:r>
              <a:rPr lang="en-US" dirty="0" smtClean="0"/>
              <a:t>').</a:t>
            </a:r>
            <a:r>
              <a:rPr lang="en-US" dirty="0" err="1" smtClean="0"/>
              <a:t>MongoClient</a:t>
            </a:r>
            <a:r>
              <a:rPr lang="en-US" dirty="0" smtClean="0"/>
              <a:t>;</a:t>
            </a:r>
          </a:p>
          <a:p>
            <a:pPr marL="285750" indent="-285750">
              <a:buFont typeface="Arial" pitchFamily="34" charset="0"/>
              <a:buChar char="•"/>
            </a:pPr>
            <a:r>
              <a:rPr lang="en-US" dirty="0" err="1" smtClean="0"/>
              <a:t>var</a:t>
            </a:r>
            <a:r>
              <a:rPr lang="en-US" dirty="0" smtClean="0"/>
              <a:t> </a:t>
            </a:r>
            <a:r>
              <a:rPr lang="en-US" dirty="0" err="1" smtClean="0"/>
              <a:t>url</a:t>
            </a:r>
            <a:r>
              <a:rPr lang="en-US" dirty="0" smtClean="0"/>
              <a:t> = "</a:t>
            </a:r>
            <a:r>
              <a:rPr lang="en-US" dirty="0" err="1" smtClean="0"/>
              <a:t>mongodb</a:t>
            </a:r>
            <a:r>
              <a:rPr lang="en-US" dirty="0" smtClean="0"/>
              <a:t>://localhost:27017/";</a:t>
            </a:r>
          </a:p>
          <a:p>
            <a:pPr marL="285750" indent="-285750">
              <a:buFont typeface="Arial" pitchFamily="34" charset="0"/>
              <a:buChar char="•"/>
            </a:pPr>
            <a:endParaRPr lang="en-US" dirty="0" smtClean="0"/>
          </a:p>
          <a:p>
            <a:pPr marL="285750" indent="-285750">
              <a:buFont typeface="Arial" pitchFamily="34" charset="0"/>
              <a:buChar char="•"/>
            </a:pPr>
            <a:r>
              <a:rPr lang="en-US" dirty="0" err="1" smtClean="0"/>
              <a:t>MongoClient.connect</a:t>
            </a:r>
            <a:r>
              <a:rPr lang="en-US" dirty="0" smtClean="0"/>
              <a:t>(</a:t>
            </a:r>
            <a:r>
              <a:rPr lang="en-US" dirty="0" err="1" smtClean="0"/>
              <a:t>url</a:t>
            </a:r>
            <a:r>
              <a:rPr lang="en-US" dirty="0" smtClean="0"/>
              <a:t>, function(err, </a:t>
            </a:r>
            <a:r>
              <a:rPr lang="en-US" dirty="0" err="1" smtClean="0"/>
              <a:t>db</a:t>
            </a:r>
            <a:r>
              <a:rPr lang="en-US" dirty="0" smtClean="0"/>
              <a:t>) {</a:t>
            </a:r>
          </a:p>
          <a:p>
            <a:pPr marL="285750" indent="-285750">
              <a:buFont typeface="Arial" pitchFamily="34" charset="0"/>
              <a:buChar char="•"/>
            </a:pPr>
            <a:r>
              <a:rPr lang="en-US" dirty="0" smtClean="0"/>
              <a:t>  if (err) throw err;</a:t>
            </a:r>
          </a:p>
          <a:p>
            <a:pPr marL="285750" indent="-285750">
              <a:buFont typeface="Arial" pitchFamily="34" charset="0"/>
              <a:buChar char="•"/>
            </a:pPr>
            <a:r>
              <a:rPr lang="en-US" dirty="0" smtClean="0"/>
              <a:t>  </a:t>
            </a:r>
            <a:r>
              <a:rPr lang="en-US" dirty="0" err="1" smtClean="0"/>
              <a:t>var</a:t>
            </a:r>
            <a:r>
              <a:rPr lang="en-US" dirty="0" smtClean="0"/>
              <a:t> </a:t>
            </a:r>
            <a:r>
              <a:rPr lang="en-US" dirty="0" err="1" smtClean="0"/>
              <a:t>dbo</a:t>
            </a:r>
            <a:r>
              <a:rPr lang="en-US" dirty="0" smtClean="0"/>
              <a:t> = </a:t>
            </a:r>
            <a:r>
              <a:rPr lang="en-US" dirty="0" err="1" smtClean="0"/>
              <a:t>db.db</a:t>
            </a:r>
            <a:r>
              <a:rPr lang="en-US" dirty="0" smtClean="0"/>
              <a:t>(“</a:t>
            </a:r>
            <a:r>
              <a:rPr lang="en-US" dirty="0" err="1" smtClean="0"/>
              <a:t>shoppingsite</a:t>
            </a:r>
            <a:r>
              <a:rPr lang="en-US" dirty="0" smtClean="0"/>
              <a:t>");</a:t>
            </a:r>
          </a:p>
          <a:p>
            <a:pPr marL="285750" indent="-285750">
              <a:buFont typeface="Arial" pitchFamily="34" charset="0"/>
              <a:buChar char="•"/>
            </a:pPr>
            <a:r>
              <a:rPr lang="en-US" dirty="0" smtClean="0"/>
              <a:t>  </a:t>
            </a:r>
            <a:r>
              <a:rPr lang="en-US" dirty="0" err="1" smtClean="0"/>
              <a:t>dbo.collection</a:t>
            </a:r>
            <a:r>
              <a:rPr lang="en-US" dirty="0" smtClean="0"/>
              <a:t>(“item").</a:t>
            </a:r>
            <a:r>
              <a:rPr lang="en-US" dirty="0" err="1" smtClean="0"/>
              <a:t>findOne</a:t>
            </a:r>
            <a:r>
              <a:rPr lang="en-US" dirty="0" smtClean="0"/>
              <a:t>({}, function(err, result) {</a:t>
            </a:r>
          </a:p>
          <a:p>
            <a:pPr marL="285750" indent="-285750">
              <a:buFont typeface="Arial" pitchFamily="34" charset="0"/>
              <a:buChar char="•"/>
            </a:pPr>
            <a:r>
              <a:rPr lang="en-US" dirty="0" smtClean="0"/>
              <a:t>    if (err) throw err;</a:t>
            </a:r>
          </a:p>
          <a:p>
            <a:pPr marL="285750" indent="-285750">
              <a:buFont typeface="Arial" pitchFamily="34" charset="0"/>
              <a:buChar char="•"/>
            </a:pPr>
            <a:r>
              <a:rPr lang="en-US" dirty="0" smtClean="0"/>
              <a:t>    console.log(</a:t>
            </a:r>
            <a:r>
              <a:rPr lang="en-US" dirty="0" err="1" smtClean="0"/>
              <a:t>result.itemname</a:t>
            </a:r>
            <a:r>
              <a:rPr lang="en-US" dirty="0" smtClean="0"/>
              <a:t>+”---”+</a:t>
            </a:r>
            <a:r>
              <a:rPr lang="en-US" dirty="0" err="1" smtClean="0"/>
              <a:t>result.price</a:t>
            </a:r>
            <a:r>
              <a:rPr lang="en-US" dirty="0" smtClean="0"/>
              <a:t>);</a:t>
            </a:r>
          </a:p>
          <a:p>
            <a:pPr marL="285750" indent="-285750">
              <a:buFont typeface="Arial" pitchFamily="34" charset="0"/>
              <a:buChar char="•"/>
            </a:pPr>
            <a:r>
              <a:rPr lang="en-US" dirty="0" smtClean="0"/>
              <a:t>    </a:t>
            </a:r>
            <a:r>
              <a:rPr lang="en-US" dirty="0" err="1" smtClean="0"/>
              <a:t>db.close</a:t>
            </a:r>
            <a:r>
              <a:rPr lang="en-US" dirty="0" smtClean="0"/>
              <a:t>();</a:t>
            </a:r>
          </a:p>
          <a:p>
            <a:pPr marL="285750" indent="-285750">
              <a:buFont typeface="Arial" pitchFamily="34" charset="0"/>
              <a:buChar char="•"/>
            </a:pPr>
            <a:r>
              <a:rPr lang="en-US" dirty="0" smtClean="0"/>
              <a:t>  });</a:t>
            </a:r>
          </a:p>
          <a:p>
            <a:pPr marL="285750" indent="-285750">
              <a:buFont typeface="Arial" pitchFamily="34" charset="0"/>
              <a:buChar char="•"/>
            </a:pPr>
            <a:r>
              <a:rPr lang="en-US" dirty="0" smtClean="0"/>
              <a:t>});</a:t>
            </a:r>
          </a:p>
          <a:p>
            <a:pPr marL="285750" indent="-285750">
              <a:buFont typeface="Arial" pitchFamily="34" charset="0"/>
              <a:buChar char="•"/>
            </a:pPr>
            <a:r>
              <a:rPr lang="en-US" dirty="0" smtClean="0"/>
              <a:t>Above code will print first item name and its price</a:t>
            </a:r>
          </a:p>
          <a:p>
            <a:pPr marL="285750" indent="-285750">
              <a:buFont typeface="Arial" pitchFamily="34" charset="0"/>
              <a:buChar char="•"/>
            </a:pPr>
            <a:endParaRPr lang="en-US" dirty="0"/>
          </a:p>
        </p:txBody>
      </p:sp>
      <p:sp>
        <p:nvSpPr>
          <p:cNvPr id="2" name="Title 1"/>
          <p:cNvSpPr>
            <a:spLocks noGrp="1"/>
          </p:cNvSpPr>
          <p:nvPr>
            <p:ph type="title"/>
          </p:nvPr>
        </p:nvSpPr>
        <p:spPr/>
        <p:txBody>
          <a:bodyPr lIns="0" tIns="0" rIns="0" bIns="0" anchor="ctr">
            <a:noAutofit/>
          </a:bodyPr>
          <a:lstStyle/>
          <a:p>
            <a:r>
              <a:rPr lang="en-US" sz="2800" b="1" dirty="0" smtClean="0">
                <a:latin typeface="+mj-lt"/>
              </a:rPr>
              <a:t> Selecting data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1924631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t>To select all data from a table in </a:t>
            </a:r>
            <a:r>
              <a:rPr lang="en-US" dirty="0" err="1" smtClean="0"/>
              <a:t>MongoDB</a:t>
            </a:r>
            <a:r>
              <a:rPr lang="en-US" dirty="0" smtClean="0"/>
              <a:t>, we use the find() method.</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find() method returns all occurrences in the selection.</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first parameter of the find() method is a query object.  </a:t>
            </a:r>
          </a:p>
          <a:p>
            <a:pPr marL="285750" indent="-285750">
              <a:buFont typeface="Arial" pitchFamily="34" charset="0"/>
              <a:buChar char="•"/>
            </a:pPr>
            <a:r>
              <a:rPr lang="en-US" dirty="0" smtClean="0"/>
              <a:t>Example :</a:t>
            </a:r>
          </a:p>
          <a:p>
            <a:pPr marL="285750" indent="-285750">
              <a:buFont typeface="Arial" pitchFamily="34" charset="0"/>
              <a:buChar char="•"/>
            </a:pPr>
            <a:r>
              <a:rPr lang="en-US" dirty="0" err="1" smtClean="0"/>
              <a:t>var</a:t>
            </a:r>
            <a:r>
              <a:rPr lang="en-US" dirty="0" smtClean="0"/>
              <a:t> </a:t>
            </a:r>
            <a:r>
              <a:rPr lang="en-US" dirty="0" err="1" smtClean="0"/>
              <a:t>MongoClient</a:t>
            </a:r>
            <a:r>
              <a:rPr lang="en-US" dirty="0" smtClean="0"/>
              <a:t> = require('</a:t>
            </a:r>
            <a:r>
              <a:rPr lang="en-US" dirty="0" err="1" smtClean="0"/>
              <a:t>mongodb</a:t>
            </a:r>
            <a:r>
              <a:rPr lang="en-US" dirty="0" smtClean="0"/>
              <a:t>').</a:t>
            </a:r>
            <a:r>
              <a:rPr lang="en-US" dirty="0" err="1" smtClean="0"/>
              <a:t>MongoClient</a:t>
            </a:r>
            <a:r>
              <a:rPr lang="en-US" dirty="0" smtClean="0"/>
              <a:t>;</a:t>
            </a:r>
          </a:p>
          <a:p>
            <a:pPr marL="285750" indent="-285750">
              <a:buFont typeface="Arial" pitchFamily="34" charset="0"/>
              <a:buChar char="•"/>
            </a:pPr>
            <a:r>
              <a:rPr lang="en-US" dirty="0" err="1" smtClean="0"/>
              <a:t>var</a:t>
            </a:r>
            <a:r>
              <a:rPr lang="en-US" dirty="0" smtClean="0"/>
              <a:t> </a:t>
            </a:r>
            <a:r>
              <a:rPr lang="en-US" dirty="0" err="1" smtClean="0"/>
              <a:t>url</a:t>
            </a:r>
            <a:r>
              <a:rPr lang="en-US" dirty="0" smtClean="0"/>
              <a:t> = "</a:t>
            </a:r>
            <a:r>
              <a:rPr lang="en-US" dirty="0" err="1" smtClean="0"/>
              <a:t>mongodb</a:t>
            </a:r>
            <a:r>
              <a:rPr lang="en-US" dirty="0" smtClean="0"/>
              <a:t>://localhost:27017/";</a:t>
            </a:r>
          </a:p>
          <a:p>
            <a:pPr marL="285750" indent="-285750">
              <a:buFont typeface="Arial" pitchFamily="34" charset="0"/>
              <a:buChar char="•"/>
            </a:pPr>
            <a:r>
              <a:rPr lang="en-US" dirty="0" err="1" smtClean="0"/>
              <a:t>MongoClient.connect</a:t>
            </a:r>
            <a:r>
              <a:rPr lang="en-US" dirty="0" smtClean="0"/>
              <a:t>(</a:t>
            </a:r>
            <a:r>
              <a:rPr lang="en-US" dirty="0" err="1" smtClean="0"/>
              <a:t>url</a:t>
            </a:r>
            <a:r>
              <a:rPr lang="en-US" dirty="0" smtClean="0"/>
              <a:t>, function(err, </a:t>
            </a:r>
            <a:r>
              <a:rPr lang="en-US" dirty="0" err="1" smtClean="0"/>
              <a:t>db</a:t>
            </a:r>
            <a:r>
              <a:rPr lang="en-US" dirty="0" smtClean="0"/>
              <a:t>) {</a:t>
            </a:r>
          </a:p>
          <a:p>
            <a:pPr marL="285750" indent="-285750">
              <a:buFont typeface="Arial" pitchFamily="34" charset="0"/>
              <a:buChar char="•"/>
            </a:pPr>
            <a:r>
              <a:rPr lang="en-US" dirty="0" smtClean="0"/>
              <a:t>  if (err) throw err;</a:t>
            </a:r>
          </a:p>
          <a:p>
            <a:pPr marL="285750" indent="-285750">
              <a:buFont typeface="Arial" pitchFamily="34" charset="0"/>
              <a:buChar char="•"/>
            </a:pPr>
            <a:r>
              <a:rPr lang="en-US" dirty="0" smtClean="0"/>
              <a:t>  </a:t>
            </a:r>
            <a:r>
              <a:rPr lang="en-US" dirty="0" err="1" smtClean="0"/>
              <a:t>var</a:t>
            </a:r>
            <a:r>
              <a:rPr lang="en-US" dirty="0" smtClean="0"/>
              <a:t> </a:t>
            </a:r>
            <a:r>
              <a:rPr lang="en-US" dirty="0" err="1" smtClean="0"/>
              <a:t>dbo</a:t>
            </a:r>
            <a:r>
              <a:rPr lang="en-US" dirty="0" smtClean="0"/>
              <a:t> = </a:t>
            </a:r>
            <a:r>
              <a:rPr lang="en-US" dirty="0" err="1" smtClean="0"/>
              <a:t>db.db</a:t>
            </a:r>
            <a:r>
              <a:rPr lang="en-US" dirty="0" smtClean="0"/>
              <a:t>(“</a:t>
            </a:r>
            <a:r>
              <a:rPr lang="en-US" dirty="0" err="1" smtClean="0"/>
              <a:t>shoppingcart</a:t>
            </a:r>
            <a:r>
              <a:rPr lang="en-US" dirty="0" smtClean="0"/>
              <a:t>");</a:t>
            </a:r>
          </a:p>
          <a:p>
            <a:pPr marL="285750" indent="-285750">
              <a:buFont typeface="Arial" pitchFamily="34" charset="0"/>
              <a:buChar char="•"/>
            </a:pPr>
            <a:r>
              <a:rPr lang="en-US" dirty="0" smtClean="0"/>
              <a:t>  </a:t>
            </a:r>
            <a:r>
              <a:rPr lang="en-US" dirty="0" err="1" smtClean="0"/>
              <a:t>dbo.collection</a:t>
            </a:r>
            <a:r>
              <a:rPr lang="en-US" dirty="0" smtClean="0"/>
              <a:t>(“items").find({}).</a:t>
            </a:r>
            <a:r>
              <a:rPr lang="en-US" dirty="0" err="1" smtClean="0"/>
              <a:t>toArray</a:t>
            </a:r>
            <a:r>
              <a:rPr lang="en-US" dirty="0" smtClean="0"/>
              <a:t>(function(err, result) {</a:t>
            </a:r>
          </a:p>
          <a:p>
            <a:pPr marL="285750" indent="-285750">
              <a:buFont typeface="Arial" pitchFamily="34" charset="0"/>
              <a:buChar char="•"/>
            </a:pPr>
            <a:r>
              <a:rPr lang="en-US" dirty="0" smtClean="0"/>
              <a:t>    if (err) throw err;</a:t>
            </a:r>
          </a:p>
          <a:p>
            <a:pPr marL="285750" indent="-285750">
              <a:buFont typeface="Arial" pitchFamily="34" charset="0"/>
              <a:buChar char="•"/>
            </a:pPr>
            <a:r>
              <a:rPr lang="en-US" dirty="0" smtClean="0"/>
              <a:t>    console.log(result);</a:t>
            </a:r>
          </a:p>
          <a:p>
            <a:pPr marL="285750" indent="-285750">
              <a:buFont typeface="Arial" pitchFamily="34" charset="0"/>
              <a:buChar char="•"/>
            </a:pPr>
            <a:r>
              <a:rPr lang="en-US" dirty="0" smtClean="0"/>
              <a:t>    </a:t>
            </a:r>
            <a:r>
              <a:rPr lang="en-US" dirty="0" err="1" smtClean="0"/>
              <a:t>db.close</a:t>
            </a:r>
            <a:r>
              <a:rPr lang="en-US" dirty="0" smtClean="0"/>
              <a:t>();</a:t>
            </a:r>
          </a:p>
          <a:p>
            <a:pPr marL="285750" indent="-285750">
              <a:buFont typeface="Arial" pitchFamily="34" charset="0"/>
              <a:buChar char="•"/>
            </a:pPr>
            <a:r>
              <a:rPr lang="en-US" dirty="0" smtClean="0"/>
              <a:t>  });</a:t>
            </a:r>
          </a:p>
          <a:p>
            <a:pPr marL="285750" indent="-285750">
              <a:buFont typeface="Arial" pitchFamily="34" charset="0"/>
              <a:buChar char="•"/>
            </a:pPr>
            <a:r>
              <a:rPr lang="en-US" dirty="0" smtClean="0"/>
              <a:t>});</a:t>
            </a:r>
          </a:p>
          <a:p>
            <a:pPr marL="285750" indent="-285750">
              <a:buFont typeface="Arial" pitchFamily="34" charset="0"/>
              <a:buChar char="•"/>
            </a:pPr>
            <a:endParaRPr lang="en-US" dirty="0"/>
          </a:p>
        </p:txBody>
      </p:sp>
      <p:sp>
        <p:nvSpPr>
          <p:cNvPr id="2" name="Title 1"/>
          <p:cNvSpPr>
            <a:spLocks noGrp="1"/>
          </p:cNvSpPr>
          <p:nvPr>
            <p:ph type="title"/>
          </p:nvPr>
        </p:nvSpPr>
        <p:spPr/>
        <p:txBody>
          <a:bodyPr lIns="0" tIns="0" rIns="0" bIns="0" anchor="ctr">
            <a:noAutofit/>
          </a:bodyPr>
          <a:lstStyle/>
          <a:p>
            <a:r>
              <a:rPr lang="en-US" sz="2800" b="1" dirty="0" smtClean="0">
                <a:latin typeface="+mj-lt"/>
              </a:rPr>
              <a:t> Selecting All records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13980233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To select all data from a table in </a:t>
            </a:r>
            <a:r>
              <a:rPr lang="en-US" dirty="0" err="1" smtClean="0">
                <a:latin typeface="+mn-lt"/>
              </a:rPr>
              <a:t>MongoDB</a:t>
            </a:r>
            <a:r>
              <a:rPr lang="en-US" dirty="0" smtClean="0">
                <a:latin typeface="+mn-lt"/>
              </a:rPr>
              <a:t>, we use the find() method.</a:t>
            </a:r>
          </a:p>
          <a:p>
            <a:pPr marL="285750" indent="-285750">
              <a:buFont typeface="Arial" pitchFamily="34" charset="0"/>
              <a:buChar char="•"/>
            </a:pPr>
            <a:r>
              <a:rPr lang="en-US" dirty="0" smtClean="0">
                <a:latin typeface="+mn-lt"/>
              </a:rPr>
              <a:t>The find() method returns all occurrences in the selection.</a:t>
            </a:r>
          </a:p>
          <a:p>
            <a:pPr marL="285750" indent="-285750">
              <a:buFont typeface="Arial" pitchFamily="34" charset="0"/>
              <a:buChar char="•"/>
            </a:pPr>
            <a:r>
              <a:rPr lang="en-US" dirty="0" smtClean="0">
                <a:latin typeface="+mn-lt"/>
              </a:rPr>
              <a:t>The first parameter of the find() method is a query object.  </a:t>
            </a:r>
          </a:p>
          <a:p>
            <a:pPr marL="285750" indent="-285750">
              <a:buFont typeface="Arial" pitchFamily="34" charset="0"/>
              <a:buChar char="•"/>
            </a:pPr>
            <a:r>
              <a:rPr lang="en-US" dirty="0" smtClean="0">
                <a:latin typeface="+mn-lt"/>
              </a:rPr>
              <a:t>Second parameter holds the name of columns with 0 or 1, we can not give both, 0 means not to select and 1 means to select in output.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b="1"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MongoClient</a:t>
            </a:r>
            <a:r>
              <a:rPr lang="en-US" dirty="0" smtClean="0">
                <a:latin typeface="+mn-lt"/>
              </a:rPr>
              <a:t> = require('</a:t>
            </a:r>
            <a:r>
              <a:rPr lang="en-US" dirty="0" err="1" smtClean="0">
                <a:latin typeface="+mn-lt"/>
              </a:rPr>
              <a:t>mongodb</a:t>
            </a:r>
            <a:r>
              <a:rPr lang="en-US" dirty="0" smtClean="0">
                <a:latin typeface="+mn-lt"/>
              </a:rPr>
              <a:t>').</a:t>
            </a:r>
            <a:r>
              <a:rPr lang="en-US" dirty="0" err="1" smtClean="0">
                <a:latin typeface="+mn-lt"/>
              </a:rPr>
              <a:t>MongoClient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a:t>
            </a:r>
            <a:r>
              <a:rPr lang="en-US" dirty="0" err="1" smtClean="0">
                <a:latin typeface="+mn-lt"/>
              </a:rPr>
              <a:t>mongodb</a:t>
            </a:r>
            <a:r>
              <a:rPr lang="en-US" dirty="0" smtClean="0">
                <a:latin typeface="+mn-lt"/>
              </a:rPr>
              <a:t>://localhost:27017/";</a:t>
            </a:r>
          </a:p>
          <a:p>
            <a:pPr marL="285750" indent="-285750">
              <a:buFont typeface="Arial" pitchFamily="34" charset="0"/>
              <a:buChar char="•"/>
            </a:pPr>
            <a:r>
              <a:rPr lang="en-US" dirty="0" err="1" smtClean="0">
                <a:latin typeface="+mn-lt"/>
              </a:rPr>
              <a:t>MongoClient.connect</a:t>
            </a:r>
            <a:r>
              <a:rPr lang="en-US" dirty="0" smtClean="0">
                <a:latin typeface="+mn-lt"/>
              </a:rPr>
              <a:t>(</a:t>
            </a:r>
            <a:r>
              <a:rPr lang="en-US" dirty="0" err="1" smtClean="0">
                <a:latin typeface="+mn-lt"/>
              </a:rPr>
              <a:t>url</a:t>
            </a:r>
            <a:r>
              <a:rPr lang="en-US" dirty="0" smtClean="0">
                <a:latin typeface="+mn-lt"/>
              </a:rPr>
              <a:t>, function(err, </a:t>
            </a:r>
            <a:r>
              <a:rPr lang="en-US" dirty="0" err="1" smtClean="0">
                <a:latin typeface="+mn-lt"/>
              </a:rPr>
              <a:t>db</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dbo</a:t>
            </a:r>
            <a:r>
              <a:rPr lang="en-US" dirty="0" smtClean="0">
                <a:latin typeface="+mn-lt"/>
              </a:rPr>
              <a:t> = </a:t>
            </a:r>
            <a:r>
              <a:rPr lang="en-US" dirty="0" err="1" smtClean="0">
                <a:latin typeface="+mn-lt"/>
              </a:rPr>
              <a:t>db.db</a:t>
            </a:r>
            <a:r>
              <a:rPr lang="en-US" dirty="0" smtClean="0">
                <a:latin typeface="+mn-lt"/>
              </a:rPr>
              <a:t>(“</a:t>
            </a:r>
            <a:r>
              <a:rPr lang="en-US" dirty="0" err="1" smtClean="0">
                <a:latin typeface="+mn-lt"/>
              </a:rPr>
              <a:t>shoppingcart</a:t>
            </a:r>
            <a:r>
              <a:rPr lang="en-US" dirty="0" smtClean="0">
                <a:latin typeface="+mn-lt"/>
              </a:rPr>
              <a:t>");</a:t>
            </a:r>
          </a:p>
          <a:p>
            <a:pPr marL="285750" indent="-285750">
              <a:buFont typeface="Arial" pitchFamily="34" charset="0"/>
              <a:buChar char="•"/>
            </a:pPr>
            <a:r>
              <a:rPr lang="en-US" dirty="0" smtClean="0">
                <a:latin typeface="+mn-lt"/>
              </a:rPr>
              <a:t>  </a:t>
            </a:r>
            <a:r>
              <a:rPr lang="en-US" dirty="0" err="1" smtClean="0">
                <a:latin typeface="+mn-lt"/>
              </a:rPr>
              <a:t>dbo.collection</a:t>
            </a:r>
            <a:r>
              <a:rPr lang="en-US" dirty="0" smtClean="0">
                <a:latin typeface="+mn-lt"/>
              </a:rPr>
              <a:t>(“items").find({}, {  itemname:1,price:1 }  ).</a:t>
            </a:r>
            <a:r>
              <a:rPr lang="en-US" dirty="0" err="1" smtClean="0">
                <a:latin typeface="+mn-lt"/>
              </a:rPr>
              <a:t>toArray</a:t>
            </a:r>
            <a:r>
              <a:rPr lang="en-US" dirty="0" smtClean="0">
                <a:latin typeface="+mn-lt"/>
              </a:rPr>
              <a:t>(function(err, result)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console.log(result);</a:t>
            </a:r>
          </a:p>
          <a:p>
            <a:pPr marL="285750" indent="-285750">
              <a:buFont typeface="Arial" pitchFamily="34" charset="0"/>
              <a:buChar char="•"/>
            </a:pPr>
            <a:r>
              <a:rPr lang="en-US" dirty="0" smtClean="0">
                <a:latin typeface="+mn-lt"/>
              </a:rPr>
              <a:t>    </a:t>
            </a:r>
            <a:r>
              <a:rPr lang="en-US" dirty="0" err="1" smtClean="0">
                <a:latin typeface="+mn-lt"/>
              </a:rPr>
              <a:t>db.close</a:t>
            </a:r>
            <a:r>
              <a:rPr lang="en-US" dirty="0" smtClean="0">
                <a:latin typeface="+mn-lt"/>
              </a:rPr>
              <a:t>();</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Selecting specific columns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34787882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To select all data from a table in </a:t>
            </a:r>
            <a:r>
              <a:rPr lang="en-US" dirty="0" err="1" smtClean="0">
                <a:latin typeface="+mn-lt"/>
              </a:rPr>
              <a:t>MongoDB</a:t>
            </a:r>
            <a:r>
              <a:rPr lang="en-US" dirty="0" smtClean="0">
                <a:latin typeface="+mn-lt"/>
              </a:rPr>
              <a:t>, we use the find() method.</a:t>
            </a:r>
          </a:p>
          <a:p>
            <a:pPr marL="285750" indent="-285750">
              <a:buFont typeface="Arial" pitchFamily="34" charset="0"/>
              <a:buChar char="•"/>
            </a:pPr>
            <a:r>
              <a:rPr lang="en-US" dirty="0" smtClean="0">
                <a:latin typeface="+mn-lt"/>
              </a:rPr>
              <a:t>The find() method returns all occurrences in the selection.</a:t>
            </a:r>
          </a:p>
          <a:p>
            <a:pPr marL="285750" indent="-285750">
              <a:buFont typeface="Arial" pitchFamily="34" charset="0"/>
              <a:buChar char="•"/>
            </a:pPr>
            <a:r>
              <a:rPr lang="en-US" dirty="0" smtClean="0">
                <a:latin typeface="+mn-lt"/>
              </a:rPr>
              <a:t>The first parameter of the find() method is a query object.  </a:t>
            </a:r>
          </a:p>
          <a:p>
            <a:pPr marL="285750" indent="-285750">
              <a:buFont typeface="Arial" pitchFamily="34" charset="0"/>
              <a:buChar char="•"/>
            </a:pPr>
            <a:r>
              <a:rPr lang="en-US" dirty="0" smtClean="0">
                <a:latin typeface="+mn-lt"/>
              </a:rPr>
              <a:t>Second parameter holds the name of columns with 0 or 1, we can not give both, 0 means not to select and 1 means to select in output.</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b="1"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MongoClient</a:t>
            </a:r>
            <a:r>
              <a:rPr lang="en-US" dirty="0" smtClean="0">
                <a:latin typeface="+mn-lt"/>
              </a:rPr>
              <a:t> = require('</a:t>
            </a:r>
            <a:r>
              <a:rPr lang="en-US" dirty="0" err="1" smtClean="0">
                <a:latin typeface="+mn-lt"/>
              </a:rPr>
              <a:t>mongodb</a:t>
            </a:r>
            <a:r>
              <a:rPr lang="en-US" dirty="0" smtClean="0">
                <a:latin typeface="+mn-lt"/>
              </a:rPr>
              <a:t>').</a:t>
            </a:r>
            <a:r>
              <a:rPr lang="en-US" dirty="0" err="1" smtClean="0">
                <a:latin typeface="+mn-lt"/>
              </a:rPr>
              <a:t>MongoClient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a:t>
            </a:r>
            <a:r>
              <a:rPr lang="en-US" dirty="0" err="1" smtClean="0">
                <a:latin typeface="+mn-lt"/>
              </a:rPr>
              <a:t>mongodb</a:t>
            </a:r>
            <a:r>
              <a:rPr lang="en-US" dirty="0" smtClean="0">
                <a:latin typeface="+mn-lt"/>
              </a:rPr>
              <a:t>://localhost:27017/";</a:t>
            </a:r>
          </a:p>
          <a:p>
            <a:pPr marL="285750" indent="-285750">
              <a:buFont typeface="Arial" pitchFamily="34" charset="0"/>
              <a:buChar char="•"/>
            </a:pPr>
            <a:r>
              <a:rPr lang="en-US" dirty="0" err="1" smtClean="0">
                <a:latin typeface="+mn-lt"/>
              </a:rPr>
              <a:t>MongoClient.connect</a:t>
            </a:r>
            <a:r>
              <a:rPr lang="en-US" dirty="0" smtClean="0">
                <a:latin typeface="+mn-lt"/>
              </a:rPr>
              <a:t>(</a:t>
            </a:r>
            <a:r>
              <a:rPr lang="en-US" dirty="0" err="1" smtClean="0">
                <a:latin typeface="+mn-lt"/>
              </a:rPr>
              <a:t>url</a:t>
            </a:r>
            <a:r>
              <a:rPr lang="en-US" dirty="0" smtClean="0">
                <a:latin typeface="+mn-lt"/>
              </a:rPr>
              <a:t>, function(err, </a:t>
            </a:r>
            <a:r>
              <a:rPr lang="en-US" dirty="0" err="1" smtClean="0">
                <a:latin typeface="+mn-lt"/>
              </a:rPr>
              <a:t>db</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dbo</a:t>
            </a:r>
            <a:r>
              <a:rPr lang="en-US" dirty="0" smtClean="0">
                <a:latin typeface="+mn-lt"/>
              </a:rPr>
              <a:t> = </a:t>
            </a:r>
            <a:r>
              <a:rPr lang="en-US" dirty="0" err="1" smtClean="0">
                <a:latin typeface="+mn-lt"/>
              </a:rPr>
              <a:t>db.db</a:t>
            </a:r>
            <a:r>
              <a:rPr lang="en-US" dirty="0" smtClean="0">
                <a:latin typeface="+mn-lt"/>
              </a:rPr>
              <a:t>(“</a:t>
            </a:r>
            <a:r>
              <a:rPr lang="en-US" dirty="0" err="1" smtClean="0">
                <a:latin typeface="+mn-lt"/>
              </a:rPr>
              <a:t>shoppingcart</a:t>
            </a:r>
            <a:r>
              <a:rPr lang="en-US" dirty="0" smtClean="0">
                <a:latin typeface="+mn-lt"/>
              </a:rPr>
              <a:t>");</a:t>
            </a:r>
          </a:p>
          <a:p>
            <a:pPr marL="285750" indent="-285750">
              <a:buFont typeface="Arial" pitchFamily="34" charset="0"/>
              <a:buChar char="•"/>
            </a:pPr>
            <a:r>
              <a:rPr lang="en-US" dirty="0" smtClean="0">
                <a:latin typeface="+mn-lt"/>
              </a:rPr>
              <a:t>  </a:t>
            </a:r>
            <a:r>
              <a:rPr lang="en-US" dirty="0" err="1" smtClean="0">
                <a:latin typeface="+mn-lt"/>
              </a:rPr>
              <a:t>dbo.collection</a:t>
            </a:r>
            <a:r>
              <a:rPr lang="en-US" dirty="0" smtClean="0">
                <a:latin typeface="+mn-lt"/>
              </a:rPr>
              <a:t>(“items").find({}, {  itemname:1,price:1 }  ).</a:t>
            </a:r>
            <a:r>
              <a:rPr lang="en-US" dirty="0" err="1" smtClean="0">
                <a:latin typeface="+mn-lt"/>
              </a:rPr>
              <a:t>toArray</a:t>
            </a:r>
            <a:r>
              <a:rPr lang="en-US" dirty="0" smtClean="0">
                <a:latin typeface="+mn-lt"/>
              </a:rPr>
              <a:t>(function(err, result)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console.log(result);</a:t>
            </a:r>
          </a:p>
          <a:p>
            <a:pPr marL="285750" indent="-285750">
              <a:buFont typeface="Arial" pitchFamily="34" charset="0"/>
              <a:buChar char="•"/>
            </a:pPr>
            <a:r>
              <a:rPr lang="en-US" dirty="0" smtClean="0">
                <a:latin typeface="+mn-lt"/>
              </a:rPr>
              <a:t>    </a:t>
            </a:r>
            <a:r>
              <a:rPr lang="en-US" dirty="0" err="1" smtClean="0">
                <a:latin typeface="+mn-lt"/>
              </a:rPr>
              <a:t>db.close</a:t>
            </a:r>
            <a:r>
              <a:rPr lang="en-US" dirty="0" smtClean="0">
                <a:latin typeface="+mn-lt"/>
              </a:rPr>
              <a:t>();</a:t>
            </a:r>
          </a:p>
          <a:p>
            <a:pPr marL="285750" indent="-285750">
              <a:buFont typeface="Arial" pitchFamily="34" charset="0"/>
              <a:buChar char="•"/>
            </a:pP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Selecting specific columns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18374871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To delete a record, or document as it is called in </a:t>
            </a:r>
            <a:r>
              <a:rPr lang="en-US" dirty="0" err="1" smtClean="0">
                <a:latin typeface="+mn-lt"/>
              </a:rPr>
              <a:t>MongoDB</a:t>
            </a:r>
            <a:r>
              <a:rPr lang="en-US" dirty="0" smtClean="0">
                <a:latin typeface="+mn-lt"/>
              </a:rPr>
              <a:t>, we use the </a:t>
            </a:r>
            <a:r>
              <a:rPr lang="en-US" dirty="0" err="1" smtClean="0">
                <a:latin typeface="+mn-lt"/>
              </a:rPr>
              <a:t>deleteOne</a:t>
            </a:r>
            <a:r>
              <a:rPr lang="en-US" dirty="0" smtClean="0">
                <a:latin typeface="+mn-lt"/>
              </a:rPr>
              <a:t>() method.</a:t>
            </a:r>
          </a:p>
          <a:p>
            <a:pPr marL="285750" indent="-285750">
              <a:buFont typeface="Arial" pitchFamily="34" charset="0"/>
              <a:buChar char="•"/>
            </a:pPr>
            <a:r>
              <a:rPr lang="en-US" dirty="0" smtClean="0">
                <a:latin typeface="+mn-lt"/>
              </a:rPr>
              <a:t>The first parameter of the </a:t>
            </a:r>
            <a:r>
              <a:rPr lang="en-US" dirty="0" err="1" smtClean="0">
                <a:latin typeface="+mn-lt"/>
              </a:rPr>
              <a:t>deleteOne</a:t>
            </a:r>
            <a:r>
              <a:rPr lang="en-US" dirty="0" smtClean="0">
                <a:latin typeface="+mn-lt"/>
              </a:rPr>
              <a:t>() method is a query object defining which document to delete.</a:t>
            </a:r>
          </a:p>
          <a:p>
            <a:pPr marL="285750" indent="-285750">
              <a:buFont typeface="Arial" pitchFamily="34" charset="0"/>
              <a:buChar char="•"/>
            </a:pPr>
            <a:endParaRPr lang="en-US" dirty="0" smtClean="0">
              <a:latin typeface="+mn-lt"/>
            </a:endParaRPr>
          </a:p>
          <a:p>
            <a:pPr marL="285750" indent="-285750">
              <a:buFont typeface="Arial" pitchFamily="34" charset="0"/>
              <a:buChar char="•"/>
            </a:pPr>
            <a:r>
              <a:rPr lang="en-US" b="1"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MongoClient</a:t>
            </a:r>
            <a:r>
              <a:rPr lang="en-US" dirty="0" smtClean="0">
                <a:latin typeface="+mn-lt"/>
              </a:rPr>
              <a:t> = require('</a:t>
            </a:r>
            <a:r>
              <a:rPr lang="en-US" dirty="0" err="1" smtClean="0">
                <a:latin typeface="+mn-lt"/>
              </a:rPr>
              <a:t>mongodb</a:t>
            </a:r>
            <a:r>
              <a:rPr lang="en-US" dirty="0" smtClean="0">
                <a:latin typeface="+mn-lt"/>
              </a:rPr>
              <a:t>').</a:t>
            </a:r>
            <a:r>
              <a:rPr lang="en-US" dirty="0" err="1" smtClean="0">
                <a:latin typeface="+mn-lt"/>
              </a:rPr>
              <a:t>MongoClient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a:t>
            </a:r>
            <a:r>
              <a:rPr lang="en-US" dirty="0" err="1" smtClean="0">
                <a:latin typeface="+mn-lt"/>
              </a:rPr>
              <a:t>mongodb</a:t>
            </a:r>
            <a:r>
              <a:rPr lang="en-US" dirty="0" smtClean="0">
                <a:latin typeface="+mn-lt"/>
              </a:rPr>
              <a:t>://localhost:27017/";</a:t>
            </a:r>
          </a:p>
          <a:p>
            <a:pPr marL="285750" indent="-285750">
              <a:buFont typeface="Arial" pitchFamily="34" charset="0"/>
              <a:buChar char="•"/>
            </a:pPr>
            <a:r>
              <a:rPr lang="en-US" dirty="0" err="1" smtClean="0">
                <a:latin typeface="+mn-lt"/>
              </a:rPr>
              <a:t>MongoClient.connect</a:t>
            </a:r>
            <a:r>
              <a:rPr lang="en-US" dirty="0" smtClean="0">
                <a:latin typeface="+mn-lt"/>
              </a:rPr>
              <a:t>(</a:t>
            </a:r>
            <a:r>
              <a:rPr lang="en-US" dirty="0" err="1" smtClean="0">
                <a:latin typeface="+mn-lt"/>
              </a:rPr>
              <a:t>url</a:t>
            </a:r>
            <a:r>
              <a:rPr lang="en-US" dirty="0" smtClean="0">
                <a:latin typeface="+mn-lt"/>
              </a:rPr>
              <a:t>, function(err, </a:t>
            </a:r>
            <a:r>
              <a:rPr lang="en-US" dirty="0" err="1" smtClean="0">
                <a:latin typeface="+mn-lt"/>
              </a:rPr>
              <a:t>db</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dbo</a:t>
            </a:r>
            <a:r>
              <a:rPr lang="en-US" dirty="0" smtClean="0">
                <a:latin typeface="+mn-lt"/>
              </a:rPr>
              <a:t> = </a:t>
            </a:r>
            <a:r>
              <a:rPr lang="en-US" dirty="0" err="1" smtClean="0">
                <a:latin typeface="+mn-lt"/>
              </a:rPr>
              <a:t>db.db</a:t>
            </a:r>
            <a:r>
              <a:rPr lang="en-US" dirty="0" smtClean="0">
                <a:latin typeface="+mn-lt"/>
              </a:rPr>
              <a:t>(“</a:t>
            </a:r>
            <a:r>
              <a:rPr lang="en-US" dirty="0" err="1" smtClean="0">
                <a:latin typeface="+mn-lt"/>
              </a:rPr>
              <a:t>shoppingcart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myquery</a:t>
            </a:r>
            <a:r>
              <a:rPr lang="en-US" dirty="0" smtClean="0">
                <a:latin typeface="+mn-lt"/>
              </a:rPr>
              <a:t>={</a:t>
            </a:r>
            <a:r>
              <a:rPr lang="en-US" dirty="0" err="1" smtClean="0">
                <a:latin typeface="+mn-lt"/>
              </a:rPr>
              <a:t>itemname</a:t>
            </a:r>
            <a:r>
              <a:rPr lang="en-US" dirty="0" smtClean="0">
                <a:latin typeface="+mn-lt"/>
              </a:rPr>
              <a:t>:”red color shirt”};</a:t>
            </a:r>
          </a:p>
          <a:p>
            <a:pPr marL="285750" indent="-285750">
              <a:buFont typeface="Arial" pitchFamily="34" charset="0"/>
              <a:buChar char="•"/>
            </a:pPr>
            <a:r>
              <a:rPr lang="en-US" dirty="0" smtClean="0">
                <a:latin typeface="+mn-lt"/>
              </a:rPr>
              <a:t>  </a:t>
            </a:r>
            <a:r>
              <a:rPr lang="en-US" dirty="0" err="1" smtClean="0">
                <a:latin typeface="+mn-lt"/>
              </a:rPr>
              <a:t>dbo.collection</a:t>
            </a:r>
            <a:r>
              <a:rPr lang="en-US" dirty="0" smtClean="0">
                <a:latin typeface="+mn-lt"/>
              </a:rPr>
              <a:t>(“items”).</a:t>
            </a:r>
            <a:r>
              <a:rPr lang="en-US" dirty="0" err="1" smtClean="0">
                <a:latin typeface="+mn-lt"/>
              </a:rPr>
              <a:t>deleteOne</a:t>
            </a:r>
            <a:r>
              <a:rPr lang="en-US" dirty="0" smtClean="0">
                <a:latin typeface="+mn-lt"/>
              </a:rPr>
              <a:t>(</a:t>
            </a:r>
            <a:r>
              <a:rPr lang="en-US" dirty="0" err="1" smtClean="0">
                <a:latin typeface="+mn-lt"/>
              </a:rPr>
              <a:t>myquery</a:t>
            </a:r>
            <a:r>
              <a:rPr lang="en-US" dirty="0" smtClean="0">
                <a:latin typeface="+mn-lt"/>
              </a:rPr>
              <a:t>, function(err, </a:t>
            </a:r>
            <a:r>
              <a:rPr lang="en-US" dirty="0" err="1" smtClean="0">
                <a:latin typeface="+mn-lt"/>
              </a:rPr>
              <a:t>obj</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console.log("1 document deleted");</a:t>
            </a:r>
          </a:p>
          <a:p>
            <a:pPr marL="285750" indent="-285750">
              <a:buFont typeface="Arial" pitchFamily="34" charset="0"/>
              <a:buChar char="•"/>
            </a:pPr>
            <a:r>
              <a:rPr lang="en-US" dirty="0" smtClean="0">
                <a:latin typeface="+mn-lt"/>
              </a:rPr>
              <a:t>    </a:t>
            </a:r>
            <a:r>
              <a:rPr lang="en-US" dirty="0" err="1" smtClean="0">
                <a:latin typeface="+mn-lt"/>
              </a:rPr>
              <a:t>db.close</a:t>
            </a: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Delete record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22653719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To delete more than one document, use the </a:t>
            </a:r>
            <a:r>
              <a:rPr lang="en-US" dirty="0" err="1" smtClean="0">
                <a:latin typeface="+mn-lt"/>
              </a:rPr>
              <a:t>deleteMany</a:t>
            </a:r>
            <a:r>
              <a:rPr lang="en-US" dirty="0" smtClean="0">
                <a:latin typeface="+mn-lt"/>
              </a:rPr>
              <a:t>() method.</a:t>
            </a:r>
          </a:p>
          <a:p>
            <a:pPr marL="285750" indent="-285750">
              <a:buFont typeface="Arial" pitchFamily="34" charset="0"/>
              <a:buChar char="•"/>
            </a:pPr>
            <a:r>
              <a:rPr lang="en-US" dirty="0" smtClean="0">
                <a:latin typeface="+mn-lt"/>
              </a:rPr>
              <a:t>The first parameter of the </a:t>
            </a:r>
            <a:r>
              <a:rPr lang="en-US" dirty="0" err="1" smtClean="0">
                <a:latin typeface="+mn-lt"/>
              </a:rPr>
              <a:t>deleteMany</a:t>
            </a:r>
            <a:r>
              <a:rPr lang="en-US" dirty="0" smtClean="0">
                <a:latin typeface="+mn-lt"/>
              </a:rPr>
              <a:t>() method is a query object defining which documents to delete.</a:t>
            </a:r>
          </a:p>
          <a:p>
            <a:pPr marL="285750" indent="-285750">
              <a:buFont typeface="Arial" pitchFamily="34" charset="0"/>
              <a:buChar char="•"/>
            </a:pPr>
            <a:endParaRPr lang="en-US" b="1" dirty="0" smtClean="0">
              <a:latin typeface="+mn-lt"/>
            </a:endParaRPr>
          </a:p>
          <a:p>
            <a:pPr marL="285750" indent="-285750">
              <a:buFont typeface="Arial" pitchFamily="34" charset="0"/>
              <a:buChar char="•"/>
            </a:pPr>
            <a:r>
              <a:rPr lang="en-US" b="1"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MongoClient</a:t>
            </a:r>
            <a:r>
              <a:rPr lang="en-US" dirty="0" smtClean="0">
                <a:latin typeface="+mn-lt"/>
              </a:rPr>
              <a:t> = require('</a:t>
            </a:r>
            <a:r>
              <a:rPr lang="en-US" dirty="0" err="1" smtClean="0">
                <a:latin typeface="+mn-lt"/>
              </a:rPr>
              <a:t>mongodb</a:t>
            </a:r>
            <a:r>
              <a:rPr lang="en-US" dirty="0" smtClean="0">
                <a:latin typeface="+mn-lt"/>
              </a:rPr>
              <a:t>').</a:t>
            </a:r>
            <a:r>
              <a:rPr lang="en-US" dirty="0" err="1" smtClean="0">
                <a:latin typeface="+mn-lt"/>
              </a:rPr>
              <a:t>MongoClient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a:t>
            </a:r>
            <a:r>
              <a:rPr lang="en-US" dirty="0" err="1" smtClean="0">
                <a:latin typeface="+mn-lt"/>
              </a:rPr>
              <a:t>mongodb</a:t>
            </a:r>
            <a:r>
              <a:rPr lang="en-US" dirty="0" smtClean="0">
                <a:latin typeface="+mn-lt"/>
              </a:rPr>
              <a:t>://localhost:27017/";</a:t>
            </a:r>
          </a:p>
          <a:p>
            <a:pPr marL="285750" indent="-285750">
              <a:buFont typeface="Arial" pitchFamily="34" charset="0"/>
              <a:buChar char="•"/>
            </a:pPr>
            <a:r>
              <a:rPr lang="en-US" dirty="0" err="1" smtClean="0">
                <a:latin typeface="+mn-lt"/>
              </a:rPr>
              <a:t>MongoClient.connect</a:t>
            </a:r>
            <a:r>
              <a:rPr lang="en-US" dirty="0" smtClean="0">
                <a:latin typeface="+mn-lt"/>
              </a:rPr>
              <a:t>(</a:t>
            </a:r>
            <a:r>
              <a:rPr lang="en-US" dirty="0" err="1" smtClean="0">
                <a:latin typeface="+mn-lt"/>
              </a:rPr>
              <a:t>url</a:t>
            </a:r>
            <a:r>
              <a:rPr lang="en-US" dirty="0" smtClean="0">
                <a:latin typeface="+mn-lt"/>
              </a:rPr>
              <a:t>, function(err, </a:t>
            </a:r>
            <a:r>
              <a:rPr lang="en-US" dirty="0" err="1" smtClean="0">
                <a:latin typeface="+mn-lt"/>
              </a:rPr>
              <a:t>db</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dbo</a:t>
            </a:r>
            <a:r>
              <a:rPr lang="en-US" dirty="0" smtClean="0">
                <a:latin typeface="+mn-lt"/>
              </a:rPr>
              <a:t> = </a:t>
            </a:r>
            <a:r>
              <a:rPr lang="en-US" dirty="0" err="1" smtClean="0">
                <a:latin typeface="+mn-lt"/>
              </a:rPr>
              <a:t>db.db</a:t>
            </a:r>
            <a:r>
              <a:rPr lang="en-US" dirty="0" smtClean="0">
                <a:latin typeface="+mn-lt"/>
              </a:rPr>
              <a:t>(“</a:t>
            </a:r>
            <a:r>
              <a:rPr lang="en-US" dirty="0" err="1" smtClean="0">
                <a:latin typeface="+mn-lt"/>
              </a:rPr>
              <a:t>shoppingcart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myquery</a:t>
            </a:r>
            <a:r>
              <a:rPr lang="en-US" dirty="0" smtClean="0">
                <a:latin typeface="+mn-lt"/>
              </a:rPr>
              <a:t>={</a:t>
            </a:r>
            <a:r>
              <a:rPr lang="en-US" dirty="0" err="1" smtClean="0">
                <a:latin typeface="+mn-lt"/>
              </a:rPr>
              <a:t>itemname</a:t>
            </a:r>
            <a:r>
              <a:rPr lang="en-US" dirty="0" smtClean="0">
                <a:latin typeface="+mn-lt"/>
              </a:rPr>
              <a:t>: /^res/ };</a:t>
            </a:r>
          </a:p>
          <a:p>
            <a:pPr marL="285750" indent="-285750">
              <a:buFont typeface="Arial" pitchFamily="34" charset="0"/>
              <a:buChar char="•"/>
            </a:pPr>
            <a:r>
              <a:rPr lang="en-US" dirty="0" smtClean="0">
                <a:latin typeface="+mn-lt"/>
              </a:rPr>
              <a:t>  </a:t>
            </a:r>
            <a:r>
              <a:rPr lang="en-US" dirty="0" err="1" smtClean="0">
                <a:latin typeface="+mn-lt"/>
              </a:rPr>
              <a:t>dbo.collection</a:t>
            </a:r>
            <a:r>
              <a:rPr lang="en-US" dirty="0" smtClean="0">
                <a:latin typeface="+mn-lt"/>
              </a:rPr>
              <a:t>(“items”).</a:t>
            </a:r>
            <a:r>
              <a:rPr lang="en-US" dirty="0" err="1" smtClean="0">
                <a:latin typeface="+mn-lt"/>
              </a:rPr>
              <a:t>deleteMany</a:t>
            </a:r>
            <a:r>
              <a:rPr lang="en-US" dirty="0" smtClean="0">
                <a:latin typeface="+mn-lt"/>
              </a:rPr>
              <a:t>(</a:t>
            </a:r>
            <a:r>
              <a:rPr lang="en-US" dirty="0" err="1" smtClean="0">
                <a:latin typeface="+mn-lt"/>
              </a:rPr>
              <a:t>myquery</a:t>
            </a:r>
            <a:r>
              <a:rPr lang="en-US" dirty="0" smtClean="0">
                <a:latin typeface="+mn-lt"/>
              </a:rPr>
              <a:t>, function(err, </a:t>
            </a:r>
            <a:r>
              <a:rPr lang="en-US" dirty="0" err="1" smtClean="0">
                <a:latin typeface="+mn-lt"/>
              </a:rPr>
              <a:t>obj</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console.log("1 document deleted");</a:t>
            </a:r>
          </a:p>
          <a:p>
            <a:pPr marL="285750" indent="-285750">
              <a:buFont typeface="Arial" pitchFamily="34" charset="0"/>
              <a:buChar char="•"/>
            </a:pPr>
            <a:r>
              <a:rPr lang="en-US" dirty="0" smtClean="0">
                <a:latin typeface="+mn-lt"/>
              </a:rPr>
              <a:t>    </a:t>
            </a:r>
            <a:r>
              <a:rPr lang="en-US" dirty="0" err="1" smtClean="0">
                <a:latin typeface="+mn-lt"/>
              </a:rPr>
              <a:t>db.close</a:t>
            </a: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 Delete Many record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41148818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To update one document, use the </a:t>
            </a:r>
            <a:r>
              <a:rPr lang="en-US" dirty="0" err="1" smtClean="0">
                <a:latin typeface="+mn-lt"/>
              </a:rPr>
              <a:t>updateOne</a:t>
            </a:r>
            <a:r>
              <a:rPr lang="en-US" dirty="0" smtClean="0">
                <a:latin typeface="+mn-lt"/>
              </a:rPr>
              <a:t>() method.</a:t>
            </a:r>
          </a:p>
          <a:p>
            <a:pPr marL="285750" indent="-285750">
              <a:buFont typeface="Arial" pitchFamily="34" charset="0"/>
              <a:buChar char="•"/>
            </a:pPr>
            <a:r>
              <a:rPr lang="en-US" dirty="0" smtClean="0">
                <a:latin typeface="+mn-lt"/>
              </a:rPr>
              <a:t>The first parameter of the </a:t>
            </a:r>
            <a:r>
              <a:rPr lang="en-US" dirty="0" err="1" smtClean="0">
                <a:latin typeface="+mn-lt"/>
              </a:rPr>
              <a:t>updateOne</a:t>
            </a:r>
            <a:r>
              <a:rPr lang="en-US" dirty="0" smtClean="0">
                <a:latin typeface="+mn-lt"/>
              </a:rPr>
              <a:t>() method is a query object defining which document to update.</a:t>
            </a:r>
          </a:p>
          <a:p>
            <a:pPr marL="285750" indent="-285750">
              <a:buFont typeface="Arial" pitchFamily="34" charset="0"/>
              <a:buChar char="•"/>
            </a:pPr>
            <a:r>
              <a:rPr lang="en-US" dirty="0" smtClean="0">
                <a:latin typeface="+mn-lt"/>
              </a:rPr>
              <a:t>Second parameter is new values to be set </a:t>
            </a:r>
            <a:r>
              <a:rPr lang="en-US" b="1" dirty="0" smtClean="0">
                <a:latin typeface="+mn-lt"/>
              </a:rPr>
              <a:t> </a:t>
            </a:r>
          </a:p>
          <a:p>
            <a:pPr marL="285750" indent="-285750">
              <a:buFont typeface="Arial" pitchFamily="34" charset="0"/>
              <a:buChar char="•"/>
            </a:pPr>
            <a:r>
              <a:rPr lang="en-US" b="1"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MongoClient</a:t>
            </a:r>
            <a:r>
              <a:rPr lang="en-US" dirty="0" smtClean="0">
                <a:latin typeface="+mn-lt"/>
              </a:rPr>
              <a:t> = require('</a:t>
            </a:r>
            <a:r>
              <a:rPr lang="en-US" dirty="0" err="1" smtClean="0">
                <a:latin typeface="+mn-lt"/>
              </a:rPr>
              <a:t>mongodb</a:t>
            </a:r>
            <a:r>
              <a:rPr lang="en-US" dirty="0" smtClean="0">
                <a:latin typeface="+mn-lt"/>
              </a:rPr>
              <a:t>').</a:t>
            </a:r>
            <a:r>
              <a:rPr lang="en-US" dirty="0" err="1" smtClean="0">
                <a:latin typeface="+mn-lt"/>
              </a:rPr>
              <a:t>MongoClient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a:t>
            </a:r>
            <a:r>
              <a:rPr lang="en-US" dirty="0" err="1" smtClean="0">
                <a:latin typeface="+mn-lt"/>
              </a:rPr>
              <a:t>mongodb</a:t>
            </a:r>
            <a:r>
              <a:rPr lang="en-US" dirty="0" smtClean="0">
                <a:latin typeface="+mn-lt"/>
              </a:rPr>
              <a:t>://localhost:27017/";</a:t>
            </a:r>
          </a:p>
          <a:p>
            <a:pPr marL="285750" indent="-285750">
              <a:buFont typeface="Arial" pitchFamily="34" charset="0"/>
              <a:buChar char="•"/>
            </a:pPr>
            <a:r>
              <a:rPr lang="en-US" dirty="0" err="1" smtClean="0">
                <a:latin typeface="+mn-lt"/>
              </a:rPr>
              <a:t>MongoClient.connect</a:t>
            </a:r>
            <a:r>
              <a:rPr lang="en-US" dirty="0" smtClean="0">
                <a:latin typeface="+mn-lt"/>
              </a:rPr>
              <a:t>(</a:t>
            </a:r>
            <a:r>
              <a:rPr lang="en-US" dirty="0" err="1" smtClean="0">
                <a:latin typeface="+mn-lt"/>
              </a:rPr>
              <a:t>url</a:t>
            </a:r>
            <a:r>
              <a:rPr lang="en-US" dirty="0" smtClean="0">
                <a:latin typeface="+mn-lt"/>
              </a:rPr>
              <a:t>, function(err, </a:t>
            </a:r>
            <a:r>
              <a:rPr lang="en-US" dirty="0" err="1" smtClean="0">
                <a:latin typeface="+mn-lt"/>
              </a:rPr>
              <a:t>db</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dbo</a:t>
            </a:r>
            <a:r>
              <a:rPr lang="en-US" dirty="0" smtClean="0">
                <a:latin typeface="+mn-lt"/>
              </a:rPr>
              <a:t> = </a:t>
            </a:r>
            <a:r>
              <a:rPr lang="en-US" dirty="0" err="1" smtClean="0">
                <a:latin typeface="+mn-lt"/>
              </a:rPr>
              <a:t>db.db</a:t>
            </a:r>
            <a:r>
              <a:rPr lang="en-US" dirty="0" smtClean="0">
                <a:latin typeface="+mn-lt"/>
              </a:rPr>
              <a:t>(“</a:t>
            </a:r>
            <a:r>
              <a:rPr lang="en-US" dirty="0" err="1" smtClean="0">
                <a:latin typeface="+mn-lt"/>
              </a:rPr>
              <a:t>shoppingcart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condition = { </a:t>
            </a:r>
            <a:r>
              <a:rPr lang="en-US" dirty="0" err="1" smtClean="0">
                <a:latin typeface="+mn-lt"/>
              </a:rPr>
              <a:t>itemname</a:t>
            </a:r>
            <a:r>
              <a:rPr lang="en-US" dirty="0" smtClean="0">
                <a:latin typeface="+mn-lt"/>
              </a:rPr>
              <a:t>:’red full sleeve shirt’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newvalue</a:t>
            </a:r>
            <a:r>
              <a:rPr lang="en-US" dirty="0" smtClean="0">
                <a:latin typeface="+mn-lt"/>
              </a:rPr>
              <a:t>={ </a:t>
            </a:r>
            <a:r>
              <a:rPr lang="en-US" b="1" dirty="0" smtClean="0"/>
              <a:t>$set: { </a:t>
            </a:r>
            <a:r>
              <a:rPr lang="en-US" dirty="0" smtClean="0">
                <a:latin typeface="+mn-lt"/>
              </a:rPr>
              <a:t>price: 1000 </a:t>
            </a:r>
            <a:r>
              <a:rPr lang="en-US" b="1" dirty="0" smtClean="0">
                <a:latin typeface="+mn-lt"/>
              </a:rPr>
              <a:t>}</a:t>
            </a:r>
            <a:r>
              <a:rPr lang="en-US" dirty="0" smtClean="0">
                <a:latin typeface="+mn-lt"/>
              </a:rPr>
              <a:t> };</a:t>
            </a:r>
          </a:p>
          <a:p>
            <a:pPr marL="285750" indent="-285750">
              <a:buFont typeface="Arial" pitchFamily="34" charset="0"/>
              <a:buChar char="•"/>
            </a:pPr>
            <a:r>
              <a:rPr lang="en-US" dirty="0" smtClean="0">
                <a:latin typeface="+mn-lt"/>
              </a:rPr>
              <a:t>  </a:t>
            </a:r>
            <a:r>
              <a:rPr lang="en-US" dirty="0" err="1" smtClean="0">
                <a:latin typeface="+mn-lt"/>
              </a:rPr>
              <a:t>dbo.collection</a:t>
            </a:r>
            <a:r>
              <a:rPr lang="en-US" dirty="0" smtClean="0">
                <a:latin typeface="+mn-lt"/>
              </a:rPr>
              <a:t>(“items”).</a:t>
            </a:r>
            <a:r>
              <a:rPr lang="en-US" dirty="0" err="1" smtClean="0">
                <a:latin typeface="+mn-lt"/>
              </a:rPr>
              <a:t>updateOne</a:t>
            </a:r>
            <a:r>
              <a:rPr lang="en-US" dirty="0" smtClean="0">
                <a:latin typeface="+mn-lt"/>
              </a:rPr>
              <a:t>(condition, </a:t>
            </a:r>
            <a:r>
              <a:rPr lang="en-US" dirty="0" err="1" smtClean="0">
                <a:latin typeface="+mn-lt"/>
              </a:rPr>
              <a:t>newvalue</a:t>
            </a:r>
            <a:r>
              <a:rPr lang="en-US" dirty="0" smtClean="0">
                <a:latin typeface="+mn-lt"/>
              </a:rPr>
              <a:t>, function(err, </a:t>
            </a:r>
            <a:r>
              <a:rPr lang="en-US" dirty="0" err="1" smtClean="0">
                <a:latin typeface="+mn-lt"/>
              </a:rPr>
              <a:t>obj</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a:t>console.log(</a:t>
            </a:r>
            <a:r>
              <a:rPr lang="en-US" dirty="0" err="1"/>
              <a:t>res.result.nModified</a:t>
            </a:r>
            <a:r>
              <a:rPr lang="en-US" dirty="0"/>
              <a:t> + " document(s) updated</a:t>
            </a:r>
            <a:r>
              <a:rPr lang="en-US" dirty="0" smtClean="0"/>
              <a:t>");</a:t>
            </a:r>
          </a:p>
          <a:p>
            <a:pPr marL="285750" indent="-285750">
              <a:buFont typeface="Arial" pitchFamily="34" charset="0"/>
              <a:buChar char="•"/>
            </a:pPr>
            <a:r>
              <a:rPr lang="en-US" dirty="0" smtClean="0">
                <a:latin typeface="+mn-lt"/>
              </a:rPr>
              <a:t>    </a:t>
            </a:r>
            <a:r>
              <a:rPr lang="en-US" dirty="0" err="1" smtClean="0">
                <a:latin typeface="+mn-lt"/>
              </a:rPr>
              <a:t>db.close</a:t>
            </a: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Update record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2219669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To update Many Documents, use the </a:t>
            </a:r>
            <a:r>
              <a:rPr lang="en-US" dirty="0" err="1" smtClean="0">
                <a:latin typeface="+mn-lt"/>
              </a:rPr>
              <a:t>updateMany</a:t>
            </a:r>
            <a:r>
              <a:rPr lang="en-US" dirty="0" smtClean="0">
                <a:latin typeface="+mn-lt"/>
              </a:rPr>
              <a:t>() method.</a:t>
            </a:r>
          </a:p>
          <a:p>
            <a:pPr marL="285750" indent="-285750">
              <a:buFont typeface="Arial" pitchFamily="34" charset="0"/>
              <a:buChar char="•"/>
            </a:pPr>
            <a:r>
              <a:rPr lang="en-US" dirty="0" smtClean="0">
                <a:latin typeface="+mn-lt"/>
              </a:rPr>
              <a:t>The first parameter of the </a:t>
            </a:r>
            <a:r>
              <a:rPr lang="en-US" dirty="0" err="1" smtClean="0">
                <a:latin typeface="+mn-lt"/>
              </a:rPr>
              <a:t>updateMany</a:t>
            </a:r>
            <a:r>
              <a:rPr lang="en-US" dirty="0" smtClean="0">
                <a:latin typeface="+mn-lt"/>
              </a:rPr>
              <a:t>() method is a query object defining which document to update.</a:t>
            </a:r>
          </a:p>
          <a:p>
            <a:pPr marL="285750" indent="-285750">
              <a:buFont typeface="Arial" pitchFamily="34" charset="0"/>
              <a:buChar char="•"/>
            </a:pPr>
            <a:r>
              <a:rPr lang="en-US" dirty="0" smtClean="0">
                <a:latin typeface="+mn-lt"/>
              </a:rPr>
              <a:t>Second parameter is new values to be set </a:t>
            </a:r>
            <a:r>
              <a:rPr lang="en-US" b="1" dirty="0" smtClean="0">
                <a:latin typeface="+mn-lt"/>
              </a:rPr>
              <a:t> </a:t>
            </a:r>
          </a:p>
          <a:p>
            <a:pPr marL="285750" indent="-285750">
              <a:buFont typeface="Arial" pitchFamily="34" charset="0"/>
              <a:buChar char="•"/>
            </a:pPr>
            <a:r>
              <a:rPr lang="en-US" b="1" dirty="0" smtClean="0">
                <a:latin typeface="+mn-lt"/>
              </a:rPr>
              <a:t>Example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MongoClient</a:t>
            </a:r>
            <a:r>
              <a:rPr lang="en-US" dirty="0" smtClean="0">
                <a:latin typeface="+mn-lt"/>
              </a:rPr>
              <a:t> = require('</a:t>
            </a:r>
            <a:r>
              <a:rPr lang="en-US" dirty="0" err="1" smtClean="0">
                <a:latin typeface="+mn-lt"/>
              </a:rPr>
              <a:t>mongodb</a:t>
            </a:r>
            <a:r>
              <a:rPr lang="en-US" dirty="0" smtClean="0">
                <a:latin typeface="+mn-lt"/>
              </a:rPr>
              <a:t>').</a:t>
            </a:r>
            <a:r>
              <a:rPr lang="en-US" dirty="0" err="1" smtClean="0">
                <a:latin typeface="+mn-lt"/>
              </a:rPr>
              <a:t>MongoClient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url</a:t>
            </a:r>
            <a:r>
              <a:rPr lang="en-US" dirty="0" smtClean="0">
                <a:latin typeface="+mn-lt"/>
              </a:rPr>
              <a:t> = "</a:t>
            </a:r>
            <a:r>
              <a:rPr lang="en-US" dirty="0" err="1" smtClean="0">
                <a:latin typeface="+mn-lt"/>
              </a:rPr>
              <a:t>mongodb</a:t>
            </a:r>
            <a:r>
              <a:rPr lang="en-US" dirty="0" smtClean="0">
                <a:latin typeface="+mn-lt"/>
              </a:rPr>
              <a:t>://localhost:27017/";</a:t>
            </a:r>
          </a:p>
          <a:p>
            <a:pPr marL="285750" indent="-285750">
              <a:buFont typeface="Arial" pitchFamily="34" charset="0"/>
              <a:buChar char="•"/>
            </a:pPr>
            <a:r>
              <a:rPr lang="en-US" dirty="0" err="1" smtClean="0">
                <a:latin typeface="+mn-lt"/>
              </a:rPr>
              <a:t>MongoClient.connect</a:t>
            </a:r>
            <a:r>
              <a:rPr lang="en-US" dirty="0" smtClean="0">
                <a:latin typeface="+mn-lt"/>
              </a:rPr>
              <a:t>(</a:t>
            </a:r>
            <a:r>
              <a:rPr lang="en-US" dirty="0" err="1" smtClean="0">
                <a:latin typeface="+mn-lt"/>
              </a:rPr>
              <a:t>url</a:t>
            </a:r>
            <a:r>
              <a:rPr lang="en-US" dirty="0" smtClean="0">
                <a:latin typeface="+mn-lt"/>
              </a:rPr>
              <a:t>, function(err, </a:t>
            </a:r>
            <a:r>
              <a:rPr lang="en-US" dirty="0" err="1" smtClean="0">
                <a:latin typeface="+mn-lt"/>
              </a:rPr>
              <a:t>db</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a:t>
            </a:r>
            <a:r>
              <a:rPr lang="en-US" dirty="0" err="1" smtClean="0">
                <a:latin typeface="+mn-lt"/>
              </a:rPr>
              <a:t>var</a:t>
            </a:r>
            <a:r>
              <a:rPr lang="en-US" dirty="0" smtClean="0">
                <a:latin typeface="+mn-lt"/>
              </a:rPr>
              <a:t> </a:t>
            </a:r>
            <a:r>
              <a:rPr lang="en-US" dirty="0" err="1" smtClean="0">
                <a:latin typeface="+mn-lt"/>
              </a:rPr>
              <a:t>dbo</a:t>
            </a:r>
            <a:r>
              <a:rPr lang="en-US" dirty="0" smtClean="0">
                <a:latin typeface="+mn-lt"/>
              </a:rPr>
              <a:t> = </a:t>
            </a:r>
            <a:r>
              <a:rPr lang="en-US" dirty="0" err="1" smtClean="0">
                <a:latin typeface="+mn-lt"/>
              </a:rPr>
              <a:t>db.db</a:t>
            </a:r>
            <a:r>
              <a:rPr lang="en-US" dirty="0" smtClean="0">
                <a:latin typeface="+mn-lt"/>
              </a:rPr>
              <a:t>(“</a:t>
            </a:r>
            <a:r>
              <a:rPr lang="en-US" dirty="0" err="1" smtClean="0">
                <a:latin typeface="+mn-lt"/>
              </a:rPr>
              <a:t>shoppingcart</a:t>
            </a:r>
            <a:r>
              <a:rPr lang="en-US" dirty="0" smtClean="0">
                <a:latin typeface="+mn-lt"/>
              </a:rPr>
              <a:t>");</a:t>
            </a:r>
          </a:p>
          <a:p>
            <a:pPr marL="285750" indent="-285750">
              <a:buFont typeface="Arial" pitchFamily="34" charset="0"/>
              <a:buChar char="•"/>
            </a:pPr>
            <a:r>
              <a:rPr lang="en-US" dirty="0" err="1" smtClean="0">
                <a:latin typeface="+mn-lt"/>
              </a:rPr>
              <a:t>var</a:t>
            </a:r>
            <a:r>
              <a:rPr lang="en-US" dirty="0" smtClean="0">
                <a:latin typeface="+mn-lt"/>
              </a:rPr>
              <a:t> condition = { price: 1000  }</a:t>
            </a:r>
          </a:p>
          <a:p>
            <a:pPr marL="285750" indent="-285750">
              <a:buFont typeface="Arial" pitchFamily="34" charset="0"/>
              <a:buChar char="•"/>
            </a:pPr>
            <a:r>
              <a:rPr lang="en-US" dirty="0" err="1" smtClean="0">
                <a:latin typeface="+mn-lt"/>
              </a:rPr>
              <a:t>var</a:t>
            </a:r>
            <a:r>
              <a:rPr lang="en-US" dirty="0" smtClean="0">
                <a:latin typeface="+mn-lt"/>
              </a:rPr>
              <a:t>  </a:t>
            </a:r>
            <a:r>
              <a:rPr lang="en-US" dirty="0" err="1" smtClean="0">
                <a:latin typeface="+mn-lt"/>
              </a:rPr>
              <a:t>newvalue</a:t>
            </a:r>
            <a:r>
              <a:rPr lang="en-US" dirty="0" smtClean="0">
                <a:latin typeface="+mn-lt"/>
              </a:rPr>
              <a:t>= </a:t>
            </a:r>
            <a:r>
              <a:rPr lang="en-US" dirty="0" smtClean="0"/>
              <a:t>{ </a:t>
            </a:r>
            <a:r>
              <a:rPr lang="en-US" b="1" dirty="0" smtClean="0"/>
              <a:t>$set: { </a:t>
            </a:r>
            <a:r>
              <a:rPr lang="en-US" dirty="0" smtClean="0">
                <a:latin typeface="+mn-lt"/>
              </a:rPr>
              <a:t>discount: 15 </a:t>
            </a:r>
            <a:r>
              <a:rPr lang="en-US" b="1" dirty="0" smtClean="0">
                <a:latin typeface="+mn-lt"/>
              </a:rPr>
              <a:t>}</a:t>
            </a:r>
            <a:r>
              <a:rPr lang="en-US" dirty="0" smtClean="0">
                <a:latin typeface="+mn-lt"/>
              </a:rPr>
              <a:t> };</a:t>
            </a:r>
          </a:p>
          <a:p>
            <a:pPr marL="285750" indent="-285750">
              <a:buFont typeface="Arial" pitchFamily="34" charset="0"/>
              <a:buChar char="•"/>
            </a:pPr>
            <a:r>
              <a:rPr lang="en-US" dirty="0" smtClean="0">
                <a:latin typeface="+mn-lt"/>
              </a:rPr>
              <a:t>  </a:t>
            </a:r>
            <a:r>
              <a:rPr lang="en-US" dirty="0" err="1" smtClean="0">
                <a:latin typeface="+mn-lt"/>
              </a:rPr>
              <a:t>dbo.collection</a:t>
            </a:r>
            <a:r>
              <a:rPr lang="en-US" dirty="0" smtClean="0">
                <a:latin typeface="+mn-lt"/>
              </a:rPr>
              <a:t>(“items”).</a:t>
            </a:r>
            <a:r>
              <a:rPr lang="en-US" dirty="0" err="1" smtClean="0">
                <a:latin typeface="+mn-lt"/>
              </a:rPr>
              <a:t>updateMany</a:t>
            </a:r>
            <a:r>
              <a:rPr lang="en-US" dirty="0" smtClean="0">
                <a:latin typeface="+mn-lt"/>
              </a:rPr>
              <a:t>(condition, </a:t>
            </a:r>
            <a:r>
              <a:rPr lang="en-US" dirty="0" err="1" smtClean="0">
                <a:latin typeface="+mn-lt"/>
              </a:rPr>
              <a:t>newvalue</a:t>
            </a:r>
            <a:r>
              <a:rPr lang="en-US" dirty="0" smtClean="0">
                <a:latin typeface="+mn-lt"/>
              </a:rPr>
              <a:t>, function(err, </a:t>
            </a:r>
            <a:r>
              <a:rPr lang="en-US" dirty="0" err="1" smtClean="0">
                <a:latin typeface="+mn-lt"/>
              </a:rPr>
              <a:t>obj</a:t>
            </a:r>
            <a:r>
              <a:rPr lang="en-US" dirty="0" smtClean="0">
                <a:latin typeface="+mn-lt"/>
              </a:rPr>
              <a:t>) {</a:t>
            </a:r>
          </a:p>
          <a:p>
            <a:pPr marL="285750" indent="-285750">
              <a:buFont typeface="Arial" pitchFamily="34" charset="0"/>
              <a:buChar char="•"/>
            </a:pPr>
            <a:r>
              <a:rPr lang="en-US" dirty="0" smtClean="0">
                <a:latin typeface="+mn-lt"/>
              </a:rPr>
              <a:t>    if (err) throw err;</a:t>
            </a:r>
          </a:p>
          <a:p>
            <a:pPr marL="285750" indent="-285750">
              <a:buFont typeface="Arial" pitchFamily="34" charset="0"/>
              <a:buChar char="•"/>
            </a:pPr>
            <a:r>
              <a:rPr lang="en-US" dirty="0" smtClean="0">
                <a:latin typeface="+mn-lt"/>
              </a:rPr>
              <a:t>    console.log("1 document deleted");</a:t>
            </a:r>
          </a:p>
          <a:p>
            <a:pPr marL="285750" indent="-285750">
              <a:buFont typeface="Arial" pitchFamily="34" charset="0"/>
              <a:buChar char="•"/>
            </a:pPr>
            <a:r>
              <a:rPr lang="en-US" dirty="0" smtClean="0">
                <a:latin typeface="+mn-lt"/>
              </a:rPr>
              <a:t>    </a:t>
            </a:r>
            <a:r>
              <a:rPr lang="en-US" dirty="0" err="1" smtClean="0">
                <a:latin typeface="+mn-lt"/>
              </a:rPr>
              <a:t>db.close</a:t>
            </a:r>
            <a:r>
              <a:rPr lang="en-US" dirty="0" smtClean="0">
                <a:latin typeface="+mn-lt"/>
              </a:rPr>
              <a:t>();  });</a:t>
            </a:r>
          </a:p>
          <a:p>
            <a:pPr marL="285750" indent="-285750">
              <a:buFont typeface="Arial" pitchFamily="34" charset="0"/>
              <a:buChar char="•"/>
            </a:pPr>
            <a:r>
              <a:rPr lang="en-US" dirty="0" smtClean="0">
                <a:latin typeface="+mn-lt"/>
              </a:rPr>
              <a:t>});</a:t>
            </a:r>
          </a:p>
          <a:p>
            <a:pPr marL="285750" indent="-285750">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Update Many record in </a:t>
            </a:r>
            <a:r>
              <a:rPr lang="en-US" sz="2800" b="1" dirty="0" err="1" smtClean="0">
                <a:latin typeface="+mj-lt"/>
              </a:rPr>
              <a:t>MongoDB</a:t>
            </a:r>
            <a:r>
              <a:rPr lang="en-US" sz="2800" b="1" dirty="0" smtClean="0">
                <a:latin typeface="+mj-lt"/>
              </a:rPr>
              <a:t>  </a:t>
            </a:r>
            <a:endParaRPr lang="en-US" sz="2800" b="1" dirty="0">
              <a:latin typeface="+mj-lt"/>
            </a:endParaRPr>
          </a:p>
        </p:txBody>
      </p:sp>
    </p:spTree>
    <p:extLst>
      <p:ext uri="{BB962C8B-B14F-4D97-AF65-F5344CB8AC3E}">
        <p14:creationId xmlns:p14="http://schemas.microsoft.com/office/powerpoint/2010/main" val="12056589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buFont typeface="Arial" pitchFamily="34" charset="0"/>
              <a:buChar char="•"/>
            </a:pPr>
            <a:r>
              <a:rPr lang="en-US" dirty="0" smtClean="0">
                <a:latin typeface="+mn-lt"/>
              </a:rPr>
              <a:t>The </a:t>
            </a:r>
            <a:r>
              <a:rPr lang="en-US" dirty="0" err="1" smtClean="0">
                <a:latin typeface="+mn-lt"/>
              </a:rPr>
              <a:t>updateOne</a:t>
            </a:r>
            <a:r>
              <a:rPr lang="en-US" dirty="0" smtClean="0">
                <a:latin typeface="+mn-lt"/>
              </a:rPr>
              <a:t>() and the </a:t>
            </a:r>
            <a:r>
              <a:rPr lang="en-US" dirty="0" err="1" smtClean="0">
                <a:latin typeface="+mn-lt"/>
              </a:rPr>
              <a:t>updateMany</a:t>
            </a:r>
            <a:r>
              <a:rPr lang="en-US" dirty="0" smtClean="0">
                <a:latin typeface="+mn-lt"/>
              </a:rPr>
              <a:t>() methods return an object which contains information about how the execution affected the database.</a:t>
            </a:r>
          </a:p>
          <a:p>
            <a:pPr marL="285750" indent="-285750">
              <a:buFont typeface="Arial" pitchFamily="34" charset="0"/>
              <a:buChar char="•"/>
            </a:pPr>
            <a:endParaRPr lang="en-US" dirty="0">
              <a:latin typeface="+mn-lt"/>
            </a:endParaRPr>
          </a:p>
          <a:p>
            <a:pPr marL="285750" indent="-285750">
              <a:buFont typeface="Arial" pitchFamily="34" charset="0"/>
              <a:buChar char="•"/>
            </a:pPr>
            <a:r>
              <a:rPr lang="en-US" dirty="0" smtClean="0">
                <a:latin typeface="+mn-lt"/>
              </a:rPr>
              <a:t>Output </a:t>
            </a:r>
          </a:p>
          <a:p>
            <a:pPr marL="285750" indent="-285750">
              <a:buFont typeface="Arial" pitchFamily="34" charset="0"/>
              <a:buChar char="•"/>
            </a:pPr>
            <a:r>
              <a:rPr lang="en-US" dirty="0" smtClean="0">
                <a:latin typeface="+mn-lt"/>
              </a:rPr>
              <a:t>{ n: 1, </a:t>
            </a:r>
            <a:r>
              <a:rPr lang="en-US" dirty="0" err="1" smtClean="0">
                <a:latin typeface="+mn-lt"/>
              </a:rPr>
              <a:t>nModified</a:t>
            </a:r>
            <a:r>
              <a:rPr lang="en-US" dirty="0" smtClean="0">
                <a:latin typeface="+mn-lt"/>
              </a:rPr>
              <a:t>: 2, ok: 1 }</a:t>
            </a: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Result object in </a:t>
            </a:r>
            <a:r>
              <a:rPr lang="en-US" sz="2800" b="1" dirty="0" err="1" smtClean="0">
                <a:latin typeface="+mj-lt"/>
              </a:rPr>
              <a:t>MongoDB</a:t>
            </a:r>
            <a:endParaRPr lang="en-US" sz="2800" b="1" dirty="0">
              <a:latin typeface="+mj-lt"/>
            </a:endParaRPr>
          </a:p>
        </p:txBody>
      </p:sp>
    </p:spTree>
    <p:extLst>
      <p:ext uri="{BB962C8B-B14F-4D97-AF65-F5344CB8AC3E}">
        <p14:creationId xmlns:p14="http://schemas.microsoft.com/office/powerpoint/2010/main" val="5471521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600" y="1447800"/>
            <a:ext cx="10972440" cy="4495800"/>
          </a:xfrm>
        </p:spPr>
        <p:txBody>
          <a:bodyPr anchor="t"/>
          <a:lstStyle/>
          <a:p>
            <a:pPr marL="285750" indent="-285750">
              <a:lnSpc>
                <a:spcPct val="150000"/>
              </a:lnSpc>
              <a:buFont typeface="Arial" pitchFamily="34" charset="0"/>
              <a:buChar char="•"/>
            </a:pPr>
            <a:r>
              <a:rPr lang="en-US" dirty="0" smtClean="0">
                <a:latin typeface="+mn-lt"/>
              </a:rPr>
              <a:t>Socket.IO is a JavaScript library for real-time web applications.</a:t>
            </a:r>
          </a:p>
          <a:p>
            <a:pPr marL="285750" indent="-285750">
              <a:lnSpc>
                <a:spcPct val="150000"/>
              </a:lnSpc>
              <a:buFont typeface="Arial" pitchFamily="34" charset="0"/>
              <a:buChar char="•"/>
            </a:pPr>
            <a:r>
              <a:rPr lang="en-US" dirty="0" smtClean="0">
                <a:latin typeface="+mn-lt"/>
              </a:rPr>
              <a:t>It enables real-time, bi-directional communication between web clients and servers. </a:t>
            </a:r>
          </a:p>
          <a:p>
            <a:pPr marL="285750" indent="-285750">
              <a:lnSpc>
                <a:spcPct val="150000"/>
              </a:lnSpc>
              <a:buFont typeface="Arial" pitchFamily="34" charset="0"/>
              <a:buChar char="•"/>
            </a:pPr>
            <a:r>
              <a:rPr lang="en-US" dirty="0" smtClean="0">
                <a:latin typeface="+mn-lt"/>
              </a:rPr>
              <a:t>It has two parts − a client-side library that runs in the browser, and a server-side library for node.js. </a:t>
            </a:r>
          </a:p>
          <a:p>
            <a:pPr marL="285750" indent="-285750">
              <a:lnSpc>
                <a:spcPct val="150000"/>
              </a:lnSpc>
              <a:buFont typeface="Arial" pitchFamily="34" charset="0"/>
              <a:buChar char="•"/>
            </a:pPr>
            <a:r>
              <a:rPr lang="en-US" dirty="0" smtClean="0">
                <a:latin typeface="+mn-lt"/>
              </a:rPr>
              <a:t>Both components have an identical API.</a:t>
            </a:r>
          </a:p>
          <a:p>
            <a:pPr marL="285750" indent="-285750">
              <a:lnSpc>
                <a:spcPct val="150000"/>
              </a:lnSpc>
              <a:buFont typeface="Arial" pitchFamily="34" charset="0"/>
              <a:buChar char="•"/>
            </a:pPr>
            <a:endParaRPr lang="en-US" dirty="0">
              <a:latin typeface="+mn-lt"/>
            </a:endParaRPr>
          </a:p>
        </p:txBody>
      </p:sp>
      <p:sp>
        <p:nvSpPr>
          <p:cNvPr id="2" name="Title 1"/>
          <p:cNvSpPr>
            <a:spLocks noGrp="1"/>
          </p:cNvSpPr>
          <p:nvPr>
            <p:ph type="title"/>
          </p:nvPr>
        </p:nvSpPr>
        <p:spPr/>
        <p:txBody>
          <a:bodyPr lIns="0" tIns="0" rIns="0" bIns="0" anchor="ctr">
            <a:noAutofit/>
          </a:bodyPr>
          <a:lstStyle/>
          <a:p>
            <a:r>
              <a:rPr lang="en-US" sz="2800" b="1" dirty="0" smtClean="0">
                <a:latin typeface="+mj-lt"/>
              </a:rPr>
              <a:t>Socket IO</a:t>
            </a:r>
            <a:endParaRPr lang="en-US" sz="2800" b="1" dirty="0">
              <a:latin typeface="+mj-lt"/>
            </a:endParaRPr>
          </a:p>
        </p:txBody>
      </p:sp>
    </p:spTree>
    <p:extLst>
      <p:ext uri="{BB962C8B-B14F-4D97-AF65-F5344CB8AC3E}">
        <p14:creationId xmlns:p14="http://schemas.microsoft.com/office/powerpoint/2010/main" val="1495531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Template>
  <TotalTime>1433</TotalTime>
  <Words>8084</Words>
  <Application>Microsoft Office PowerPoint</Application>
  <PresentationFormat>Custom</PresentationFormat>
  <Paragraphs>1128</Paragraphs>
  <Slides>120</Slides>
  <Notes>1</Notes>
  <HiddenSlides>0</HiddenSlides>
  <MMClips>0</MMClips>
  <ScaleCrop>false</ScaleCrop>
  <HeadingPairs>
    <vt:vector size="4" baseType="variant">
      <vt:variant>
        <vt:lpstr>Theme</vt:lpstr>
      </vt:variant>
      <vt:variant>
        <vt:i4>2</vt:i4>
      </vt:variant>
      <vt:variant>
        <vt:lpstr>Slide Titles</vt:lpstr>
      </vt:variant>
      <vt:variant>
        <vt:i4>120</vt:i4>
      </vt:variant>
    </vt:vector>
  </HeadingPairs>
  <TitlesOfParts>
    <vt:vector size="122" baseType="lpstr">
      <vt:lpstr>Office Theme</vt:lpstr>
      <vt:lpstr>Office Theme</vt:lpstr>
      <vt:lpstr>PowerPoint Presentation</vt:lpstr>
      <vt:lpstr>PowerPoint Presentation</vt:lpstr>
      <vt:lpstr>PowerPoint Presentation</vt:lpstr>
      <vt:lpstr>Different parts of Node.js</vt:lpstr>
      <vt:lpstr>Features of Node.js</vt:lpstr>
      <vt:lpstr>Node JS Installation</vt:lpstr>
      <vt:lpstr>NPM- Node Package Manager</vt:lpstr>
      <vt:lpstr>Http Module</vt:lpstr>
      <vt:lpstr>Http Module</vt:lpstr>
      <vt:lpstr>Creating Server</vt:lpstr>
      <vt:lpstr>File module (fs module)</vt:lpstr>
      <vt:lpstr>Reading file</vt:lpstr>
      <vt:lpstr>Create Files</vt:lpstr>
      <vt:lpstr>Create Files</vt:lpstr>
      <vt:lpstr>Create Files</vt:lpstr>
      <vt:lpstr>Create Files</vt:lpstr>
      <vt:lpstr>Delete Files</vt:lpstr>
      <vt:lpstr>Rename Files</vt:lpstr>
      <vt:lpstr>Global Objects in NODEJS and methods</vt:lpstr>
      <vt:lpstr>Global Objects in NODEJS and methods</vt:lpstr>
      <vt:lpstr>URL Module</vt:lpstr>
      <vt:lpstr>URL Module</vt:lpstr>
      <vt:lpstr>URL Module</vt:lpstr>
      <vt:lpstr>URL Module</vt:lpstr>
      <vt:lpstr>Express JS</vt:lpstr>
      <vt:lpstr>Express JS- Installation</vt:lpstr>
      <vt:lpstr>Express JS-  Steps to create server</vt:lpstr>
      <vt:lpstr>Express JS-  routing methods</vt:lpstr>
      <vt:lpstr>Express JS-  Fetching Textbox data and from url </vt:lpstr>
      <vt:lpstr>Express JS-  Middlewares</vt:lpstr>
      <vt:lpstr>How middleware works</vt:lpstr>
      <vt:lpstr>Middleware Lifecycle</vt:lpstr>
      <vt:lpstr>Middleware Next function</vt:lpstr>
      <vt:lpstr>Types of Middleware</vt:lpstr>
      <vt:lpstr>Application Level Middleware</vt:lpstr>
      <vt:lpstr>Router-level middleware</vt:lpstr>
      <vt:lpstr>Build-in middleware</vt:lpstr>
      <vt:lpstr>Error-handlings middleware</vt:lpstr>
      <vt:lpstr>Third-party middleware</vt:lpstr>
      <vt:lpstr>Creating own middleware</vt:lpstr>
      <vt:lpstr>Creating own middleware</vt:lpstr>
      <vt:lpstr>Creating own middleware</vt:lpstr>
      <vt:lpstr>Blocking code in NodeJS</vt:lpstr>
      <vt:lpstr>Blocking code Example</vt:lpstr>
      <vt:lpstr>Non Blocking code in NodeJS</vt:lpstr>
      <vt:lpstr>Non Blocking code in NodeJS</vt:lpstr>
      <vt:lpstr>Body parser in ExpressJS</vt:lpstr>
      <vt:lpstr> Session and Auth</vt:lpstr>
      <vt:lpstr> Server side session handling</vt:lpstr>
      <vt:lpstr> Server side session handling</vt:lpstr>
      <vt:lpstr> Server side session handling Example</vt:lpstr>
      <vt:lpstr> Client side session handling  </vt:lpstr>
      <vt:lpstr> Client side session handling  Cookie Options</vt:lpstr>
      <vt:lpstr> Client side session handling  Cookie Options</vt:lpstr>
      <vt:lpstr>Cookie Example</vt:lpstr>
      <vt:lpstr>Cookie Example</vt:lpstr>
      <vt:lpstr>Cookie Example</vt:lpstr>
      <vt:lpstr>Authentication</vt:lpstr>
      <vt:lpstr>Try Catch </vt:lpstr>
      <vt:lpstr>Try Catch Example</vt:lpstr>
      <vt:lpstr> Asynchoronous Error Handling</vt:lpstr>
      <vt:lpstr>Example</vt:lpstr>
      <vt:lpstr>EJS Template</vt:lpstr>
      <vt:lpstr>EJS Template Example-p1</vt:lpstr>
      <vt:lpstr> Example Continue-p2</vt:lpstr>
      <vt:lpstr> Example Continue-p3</vt:lpstr>
      <vt:lpstr> Example Continue-p3</vt:lpstr>
      <vt:lpstr>EJS Scripting Tags </vt:lpstr>
      <vt:lpstr> Passing data to EJS Template</vt:lpstr>
      <vt:lpstr> include in ejs </vt:lpstr>
      <vt:lpstr>Template include in EJS</vt:lpstr>
      <vt:lpstr>header.ejs</vt:lpstr>
      <vt:lpstr>header.ejs</vt:lpstr>
      <vt:lpstr>footer.ejs</vt:lpstr>
      <vt:lpstr>index.ejs</vt:lpstr>
      <vt:lpstr>Database connection NodeJS and MySql</vt:lpstr>
      <vt:lpstr>Database connection NodeJS and MySql</vt:lpstr>
      <vt:lpstr>Running Queries </vt:lpstr>
      <vt:lpstr>Running Queries </vt:lpstr>
      <vt:lpstr>Insert query example</vt:lpstr>
      <vt:lpstr>Result object Values</vt:lpstr>
      <vt:lpstr>Insert query example 2</vt:lpstr>
      <vt:lpstr>Update query example  </vt:lpstr>
      <vt:lpstr>Delete query example  </vt:lpstr>
      <vt:lpstr>Select query example  </vt:lpstr>
      <vt:lpstr> MongoDB with NodeJS</vt:lpstr>
      <vt:lpstr>Connecting MongoDB with NodeJS</vt:lpstr>
      <vt:lpstr> Inserting data in MongoDB  </vt:lpstr>
      <vt:lpstr> Inserting multiple record in MongoDB  </vt:lpstr>
      <vt:lpstr> Selecting data in MongoDB  </vt:lpstr>
      <vt:lpstr> Selecting All records in MongoDB  </vt:lpstr>
      <vt:lpstr> Selecting specific columns in MongoDB  </vt:lpstr>
      <vt:lpstr> Selecting specific columns in MongoDB  </vt:lpstr>
      <vt:lpstr> Delete record in MongoDB  </vt:lpstr>
      <vt:lpstr> Delete Many record in MongoDB  </vt:lpstr>
      <vt:lpstr>Update record in MongoDB  </vt:lpstr>
      <vt:lpstr>Update Many record in MongoDB  </vt:lpstr>
      <vt:lpstr>Result object in MongoDB</vt:lpstr>
      <vt:lpstr>Socket IO</vt:lpstr>
      <vt:lpstr>Real-time Applications</vt:lpstr>
      <vt:lpstr>Installing socket.io</vt:lpstr>
      <vt:lpstr>Socket.io Event Handling</vt:lpstr>
      <vt:lpstr>Socket.io Event Handling</vt:lpstr>
      <vt:lpstr>Socket.io Event Handling Example</vt:lpstr>
      <vt:lpstr>Server.js continue</vt:lpstr>
      <vt:lpstr>Index.html</vt:lpstr>
      <vt:lpstr> io.sockets.emit  and broadcasting</vt:lpstr>
      <vt:lpstr> Server.js</vt:lpstr>
      <vt:lpstr>Index.html</vt:lpstr>
      <vt:lpstr>Custom namespace</vt:lpstr>
      <vt:lpstr>Index.html</vt:lpstr>
      <vt:lpstr>Chat Application Code</vt:lpstr>
      <vt:lpstr>Chat Application Code</vt:lpstr>
      <vt:lpstr>Chat Application Code server.js code continue</vt:lpstr>
      <vt:lpstr>CRUD Operation Using node+express+ejs+mysql</vt:lpstr>
      <vt:lpstr>Steps to perform CRUD operation</vt:lpstr>
      <vt:lpstr>File uploading using multer</vt:lpstr>
      <vt:lpstr>Multer options</vt:lpstr>
      <vt:lpstr>Multer options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subject/>
  <dc:creator>Sameerirfan Khan</dc:creator>
  <dc:description/>
  <cp:lastModifiedBy>Dell</cp:lastModifiedBy>
  <cp:revision>724</cp:revision>
  <dcterms:created xsi:type="dcterms:W3CDTF">2021-10-10T09:59:59Z</dcterms:created>
  <dcterms:modified xsi:type="dcterms:W3CDTF">2024-07-15T07:04:17Z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21</vt:i4>
  </property>
</Properties>
</file>